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30"/>
  </p:notesMasterIdLst>
  <p:handoutMasterIdLst>
    <p:handoutMasterId r:id="rId31"/>
  </p:handoutMasterIdLst>
  <p:sldIdLst>
    <p:sldId id="311" r:id="rId2"/>
    <p:sldId id="322" r:id="rId3"/>
    <p:sldId id="354" r:id="rId4"/>
    <p:sldId id="323" r:id="rId5"/>
    <p:sldId id="324" r:id="rId6"/>
    <p:sldId id="325" r:id="rId7"/>
    <p:sldId id="326" r:id="rId8"/>
    <p:sldId id="359" r:id="rId9"/>
    <p:sldId id="327" r:id="rId10"/>
    <p:sldId id="329" r:id="rId11"/>
    <p:sldId id="360" r:id="rId12"/>
    <p:sldId id="357" r:id="rId13"/>
    <p:sldId id="358" r:id="rId14"/>
    <p:sldId id="342" r:id="rId15"/>
    <p:sldId id="361" r:id="rId16"/>
    <p:sldId id="343" r:id="rId17"/>
    <p:sldId id="344" r:id="rId18"/>
    <p:sldId id="362" r:id="rId19"/>
    <p:sldId id="345" r:id="rId20"/>
    <p:sldId id="346" r:id="rId21"/>
    <p:sldId id="347" r:id="rId22"/>
    <p:sldId id="348" r:id="rId23"/>
    <p:sldId id="349" r:id="rId24"/>
    <p:sldId id="350" r:id="rId25"/>
    <p:sldId id="363" r:id="rId26"/>
    <p:sldId id="351" r:id="rId27"/>
    <p:sldId id="352" r:id="rId28"/>
    <p:sldId id="353" r:id="rId29"/>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9pPr>
  </p:defaultTextStyle>
  <p:extLst>
    <p:ext uri="{EFAFB233-063F-42B5-8137-9DF3F51BA10A}">
      <p15:sldGuideLst xmlns:p15="http://schemas.microsoft.com/office/powerpoint/2012/main" xmlns="">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33CC"/>
    <a:srgbClr val="008000"/>
    <a:srgbClr val="00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horzBarState="maximized">
    <p:restoredLeft sz="12059" autoAdjust="0"/>
    <p:restoredTop sz="94636" autoAdjust="0"/>
  </p:normalViewPr>
  <p:slideViewPr>
    <p:cSldViewPr>
      <p:cViewPr>
        <p:scale>
          <a:sx n="110" d="100"/>
          <a:sy n="110" d="100"/>
        </p:scale>
        <p:origin x="-1704" y="-80"/>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61"/>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effectLst/>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effectLst/>
                <a:latin typeface="Tahoma" pitchFamily="34" charset="0"/>
              </a:defRPr>
            </a:lvl1pPr>
          </a:lstStyle>
          <a:p>
            <a:pPr>
              <a:defRPr/>
            </a:pPr>
            <a:fld id="{33ACFF4F-6A05-4CE4-BB68-F4A686D42AD9}" type="datetime1">
              <a:rPr lang="en-US"/>
              <a:pPr>
                <a:defRPr/>
              </a:pPr>
              <a:t>12/9/14</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effectLst/>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effectLst/>
                <a:latin typeface="Tahoma" pitchFamily="34" charset="0"/>
              </a:defRPr>
            </a:lvl1pPr>
          </a:lstStyle>
          <a:p>
            <a:pPr>
              <a:defRPr/>
            </a:pPr>
            <a:fld id="{EFAD5FA4-58B7-41FF-8F36-B8301AF8D879}" type="slidenum">
              <a:rPr lang="en-US"/>
              <a:pPr>
                <a:defRPr/>
              </a:pPr>
              <a:t>‹#›</a:t>
            </a:fld>
            <a:endParaRPr lang="en-US"/>
          </a:p>
        </p:txBody>
      </p:sp>
    </p:spTree>
    <p:extLst>
      <p:ext uri="{BB962C8B-B14F-4D97-AF65-F5344CB8AC3E}">
        <p14:creationId xmlns:p14="http://schemas.microsoft.com/office/powerpoint/2010/main" val="1592734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effectLst/>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effectLst/>
                <a:latin typeface="Tahoma" pitchFamily="34" charset="0"/>
              </a:defRPr>
            </a:lvl1pPr>
          </a:lstStyle>
          <a:p>
            <a:pPr>
              <a:defRPr/>
            </a:pPr>
            <a:fld id="{EB256A77-D093-4B1A-8FA4-CD3D2A53BE9D}" type="datetime1">
              <a:rPr lang="en-US"/>
              <a:pPr>
                <a:defRPr/>
              </a:pPr>
              <a:t>12/9/14</a:t>
            </a:fld>
            <a:endParaRPr lang="en-US"/>
          </a:p>
        </p:txBody>
      </p:sp>
      <p:sp>
        <p:nvSpPr>
          <p:cNvPr id="819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effectLst/>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effectLst/>
                <a:latin typeface="Tahoma" pitchFamily="34" charset="0"/>
              </a:defRPr>
            </a:lvl1pPr>
          </a:lstStyle>
          <a:p>
            <a:pPr>
              <a:defRPr/>
            </a:pPr>
            <a:fld id="{018CD4E9-00B7-459E-9095-A00F0BA02593}" type="slidenum">
              <a:rPr lang="en-US"/>
              <a:pPr>
                <a:defRPr/>
              </a:pPr>
              <a:t>‹#›</a:t>
            </a:fld>
            <a:endParaRPr lang="en-US"/>
          </a:p>
        </p:txBody>
      </p:sp>
    </p:spTree>
    <p:extLst>
      <p:ext uri="{BB962C8B-B14F-4D97-AF65-F5344CB8AC3E}">
        <p14:creationId xmlns:p14="http://schemas.microsoft.com/office/powerpoint/2010/main" val="321838288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EB256A77-D093-4B1A-8FA4-CD3D2A53BE9D}" type="datetime1">
              <a:rPr lang="en-US" smtClean="0"/>
              <a:pPr>
                <a:defRPr/>
              </a:pPr>
              <a:t>12/9/14</a:t>
            </a:fld>
            <a:endParaRPr lang="en-US"/>
          </a:p>
        </p:txBody>
      </p:sp>
      <p:sp>
        <p:nvSpPr>
          <p:cNvPr id="5" name="灯片编号占位符 4"/>
          <p:cNvSpPr>
            <a:spLocks noGrp="1"/>
          </p:cNvSpPr>
          <p:nvPr>
            <p:ph type="sldNum" sz="quarter" idx="11"/>
          </p:nvPr>
        </p:nvSpPr>
        <p:spPr/>
        <p:txBody>
          <a:bodyPr/>
          <a:lstStyle/>
          <a:p>
            <a:pPr>
              <a:defRPr/>
            </a:pPr>
            <a:fld id="{018CD4E9-00B7-459E-9095-A00F0BA02593}" type="slidenum">
              <a:rPr lang="en-US" smtClean="0"/>
              <a:pPr>
                <a:defRPr/>
              </a:pPr>
              <a:t>3</a:t>
            </a:fld>
            <a:endParaRPr lang="en-US"/>
          </a:p>
        </p:txBody>
      </p:sp>
    </p:spTree>
    <p:extLst>
      <p:ext uri="{BB962C8B-B14F-4D97-AF65-F5344CB8AC3E}">
        <p14:creationId xmlns:p14="http://schemas.microsoft.com/office/powerpoint/2010/main" val="285621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EB256A77-D093-4B1A-8FA4-CD3D2A53BE9D}" type="datetime1">
              <a:rPr lang="en-US" smtClean="0"/>
              <a:pPr>
                <a:defRPr/>
              </a:pPr>
              <a:t>12/9/14</a:t>
            </a:fld>
            <a:endParaRPr lang="en-US"/>
          </a:p>
        </p:txBody>
      </p:sp>
      <p:sp>
        <p:nvSpPr>
          <p:cNvPr id="5" name="灯片编号占位符 4"/>
          <p:cNvSpPr>
            <a:spLocks noGrp="1"/>
          </p:cNvSpPr>
          <p:nvPr>
            <p:ph type="sldNum" sz="quarter" idx="11"/>
          </p:nvPr>
        </p:nvSpPr>
        <p:spPr/>
        <p:txBody>
          <a:bodyPr/>
          <a:lstStyle/>
          <a:p>
            <a:pPr>
              <a:defRPr/>
            </a:pPr>
            <a:fld id="{018CD4E9-00B7-459E-9095-A00F0BA02593}" type="slidenum">
              <a:rPr lang="en-US" smtClean="0"/>
              <a:pPr>
                <a:defRPr/>
              </a:pPr>
              <a:t>8</a:t>
            </a:fld>
            <a:endParaRPr lang="en-US"/>
          </a:p>
        </p:txBody>
      </p:sp>
    </p:spTree>
    <p:extLst>
      <p:ext uri="{BB962C8B-B14F-4D97-AF65-F5344CB8AC3E}">
        <p14:creationId xmlns:p14="http://schemas.microsoft.com/office/powerpoint/2010/main" val="251051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EB256A77-D093-4B1A-8FA4-CD3D2A53BE9D}" type="datetime1">
              <a:rPr lang="en-US" smtClean="0"/>
              <a:pPr>
                <a:defRPr/>
              </a:pPr>
              <a:t>12/9/14</a:t>
            </a:fld>
            <a:endParaRPr lang="en-US"/>
          </a:p>
        </p:txBody>
      </p:sp>
      <p:sp>
        <p:nvSpPr>
          <p:cNvPr id="5" name="灯片编号占位符 4"/>
          <p:cNvSpPr>
            <a:spLocks noGrp="1"/>
          </p:cNvSpPr>
          <p:nvPr>
            <p:ph type="sldNum" sz="quarter" idx="11"/>
          </p:nvPr>
        </p:nvSpPr>
        <p:spPr/>
        <p:txBody>
          <a:bodyPr/>
          <a:lstStyle/>
          <a:p>
            <a:pPr>
              <a:defRPr/>
            </a:pPr>
            <a:fld id="{018CD4E9-00B7-459E-9095-A00F0BA02593}" type="slidenum">
              <a:rPr lang="en-US" smtClean="0"/>
              <a:pPr>
                <a:defRPr/>
              </a:pPr>
              <a:t>11</a:t>
            </a:fld>
            <a:endParaRPr lang="en-US"/>
          </a:p>
        </p:txBody>
      </p:sp>
    </p:spTree>
    <p:extLst>
      <p:ext uri="{BB962C8B-B14F-4D97-AF65-F5344CB8AC3E}">
        <p14:creationId xmlns:p14="http://schemas.microsoft.com/office/powerpoint/2010/main" val="229709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EB256A77-D093-4B1A-8FA4-CD3D2A53BE9D}" type="datetime1">
              <a:rPr lang="en-US" smtClean="0"/>
              <a:pPr>
                <a:defRPr/>
              </a:pPr>
              <a:t>12/9/14</a:t>
            </a:fld>
            <a:endParaRPr lang="en-US"/>
          </a:p>
        </p:txBody>
      </p:sp>
      <p:sp>
        <p:nvSpPr>
          <p:cNvPr id="5" name="灯片编号占位符 4"/>
          <p:cNvSpPr>
            <a:spLocks noGrp="1"/>
          </p:cNvSpPr>
          <p:nvPr>
            <p:ph type="sldNum" sz="quarter" idx="11"/>
          </p:nvPr>
        </p:nvSpPr>
        <p:spPr/>
        <p:txBody>
          <a:bodyPr/>
          <a:lstStyle/>
          <a:p>
            <a:pPr>
              <a:defRPr/>
            </a:pPr>
            <a:fld id="{018CD4E9-00B7-459E-9095-A00F0BA02593}" type="slidenum">
              <a:rPr lang="en-US" smtClean="0"/>
              <a:pPr>
                <a:defRPr/>
              </a:pPr>
              <a:t>12</a:t>
            </a:fld>
            <a:endParaRPr lang="en-US"/>
          </a:p>
        </p:txBody>
      </p:sp>
    </p:spTree>
    <p:extLst>
      <p:ext uri="{BB962C8B-B14F-4D97-AF65-F5344CB8AC3E}">
        <p14:creationId xmlns:p14="http://schemas.microsoft.com/office/powerpoint/2010/main" val="425594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EB256A77-D093-4B1A-8FA4-CD3D2A53BE9D}" type="datetime1">
              <a:rPr lang="en-US" smtClean="0"/>
              <a:pPr>
                <a:defRPr/>
              </a:pPr>
              <a:t>12/9/14</a:t>
            </a:fld>
            <a:endParaRPr lang="en-US"/>
          </a:p>
        </p:txBody>
      </p:sp>
      <p:sp>
        <p:nvSpPr>
          <p:cNvPr id="5" name="灯片编号占位符 4"/>
          <p:cNvSpPr>
            <a:spLocks noGrp="1"/>
          </p:cNvSpPr>
          <p:nvPr>
            <p:ph type="sldNum" sz="quarter" idx="11"/>
          </p:nvPr>
        </p:nvSpPr>
        <p:spPr/>
        <p:txBody>
          <a:bodyPr/>
          <a:lstStyle/>
          <a:p>
            <a:pPr>
              <a:defRPr/>
            </a:pPr>
            <a:fld id="{018CD4E9-00B7-459E-9095-A00F0BA02593}" type="slidenum">
              <a:rPr lang="en-US" smtClean="0"/>
              <a:pPr>
                <a:defRPr/>
              </a:pPr>
              <a:t>13</a:t>
            </a:fld>
            <a:endParaRPr lang="en-US"/>
          </a:p>
        </p:txBody>
      </p:sp>
    </p:spTree>
    <p:extLst>
      <p:ext uri="{BB962C8B-B14F-4D97-AF65-F5344CB8AC3E}">
        <p14:creationId xmlns:p14="http://schemas.microsoft.com/office/powerpoint/2010/main" val="748175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EB256A77-D093-4B1A-8FA4-CD3D2A53BE9D}" type="datetime1">
              <a:rPr lang="en-US" smtClean="0"/>
              <a:pPr>
                <a:defRPr/>
              </a:pPr>
              <a:t>12/9/14</a:t>
            </a:fld>
            <a:endParaRPr lang="en-US"/>
          </a:p>
        </p:txBody>
      </p:sp>
      <p:sp>
        <p:nvSpPr>
          <p:cNvPr id="5" name="灯片编号占位符 4"/>
          <p:cNvSpPr>
            <a:spLocks noGrp="1"/>
          </p:cNvSpPr>
          <p:nvPr>
            <p:ph type="sldNum" sz="quarter" idx="11"/>
          </p:nvPr>
        </p:nvSpPr>
        <p:spPr/>
        <p:txBody>
          <a:bodyPr/>
          <a:lstStyle/>
          <a:p>
            <a:pPr>
              <a:defRPr/>
            </a:pPr>
            <a:fld id="{018CD4E9-00B7-459E-9095-A00F0BA02593}" type="slidenum">
              <a:rPr lang="en-US" smtClean="0"/>
              <a:pPr>
                <a:defRPr/>
              </a:pPr>
              <a:t>15</a:t>
            </a:fld>
            <a:endParaRPr lang="en-US"/>
          </a:p>
        </p:txBody>
      </p:sp>
    </p:spTree>
    <p:extLst>
      <p:ext uri="{BB962C8B-B14F-4D97-AF65-F5344CB8AC3E}">
        <p14:creationId xmlns:p14="http://schemas.microsoft.com/office/powerpoint/2010/main" val="240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EB256A77-D093-4B1A-8FA4-CD3D2A53BE9D}" type="datetime1">
              <a:rPr lang="en-US" smtClean="0"/>
              <a:pPr>
                <a:defRPr/>
              </a:pPr>
              <a:t>12/9/14</a:t>
            </a:fld>
            <a:endParaRPr lang="en-US"/>
          </a:p>
        </p:txBody>
      </p:sp>
      <p:sp>
        <p:nvSpPr>
          <p:cNvPr id="5" name="灯片编号占位符 4"/>
          <p:cNvSpPr>
            <a:spLocks noGrp="1"/>
          </p:cNvSpPr>
          <p:nvPr>
            <p:ph type="sldNum" sz="quarter" idx="11"/>
          </p:nvPr>
        </p:nvSpPr>
        <p:spPr/>
        <p:txBody>
          <a:bodyPr/>
          <a:lstStyle/>
          <a:p>
            <a:pPr>
              <a:defRPr/>
            </a:pPr>
            <a:fld id="{018CD4E9-00B7-459E-9095-A00F0BA02593}" type="slidenum">
              <a:rPr lang="en-US" smtClean="0"/>
              <a:pPr>
                <a:defRPr/>
              </a:pPr>
              <a:t>18</a:t>
            </a:fld>
            <a:endParaRPr lang="en-US"/>
          </a:p>
        </p:txBody>
      </p:sp>
    </p:spTree>
    <p:extLst>
      <p:ext uri="{BB962C8B-B14F-4D97-AF65-F5344CB8AC3E}">
        <p14:creationId xmlns:p14="http://schemas.microsoft.com/office/powerpoint/2010/main" val="381422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日期占位符 3"/>
          <p:cNvSpPr>
            <a:spLocks noGrp="1"/>
          </p:cNvSpPr>
          <p:nvPr>
            <p:ph type="dt" idx="10"/>
          </p:nvPr>
        </p:nvSpPr>
        <p:spPr/>
        <p:txBody>
          <a:bodyPr/>
          <a:lstStyle/>
          <a:p>
            <a:pPr>
              <a:defRPr/>
            </a:pPr>
            <a:fld id="{EB256A77-D093-4B1A-8FA4-CD3D2A53BE9D}" type="datetime1">
              <a:rPr lang="en-US" smtClean="0"/>
              <a:pPr>
                <a:defRPr/>
              </a:pPr>
              <a:t>12/9/14</a:t>
            </a:fld>
            <a:endParaRPr lang="en-US"/>
          </a:p>
        </p:txBody>
      </p:sp>
      <p:sp>
        <p:nvSpPr>
          <p:cNvPr id="5" name="灯片编号占位符 4"/>
          <p:cNvSpPr>
            <a:spLocks noGrp="1"/>
          </p:cNvSpPr>
          <p:nvPr>
            <p:ph type="sldNum" sz="quarter" idx="11"/>
          </p:nvPr>
        </p:nvSpPr>
        <p:spPr/>
        <p:txBody>
          <a:bodyPr/>
          <a:lstStyle/>
          <a:p>
            <a:pPr>
              <a:defRPr/>
            </a:pPr>
            <a:fld id="{018CD4E9-00B7-459E-9095-A00F0BA02593}" type="slidenum">
              <a:rPr lang="en-US" smtClean="0"/>
              <a:pPr>
                <a:defRPr/>
              </a:pPr>
              <a:t>25</a:t>
            </a:fld>
            <a:endParaRPr lang="en-US"/>
          </a:p>
        </p:txBody>
      </p:sp>
    </p:spTree>
    <p:extLst>
      <p:ext uri="{BB962C8B-B14F-4D97-AF65-F5344CB8AC3E}">
        <p14:creationId xmlns:p14="http://schemas.microsoft.com/office/powerpoint/2010/main" val="76215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4"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6"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7"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effectLst/>
              <a:latin typeface="Trebuchet MS" pitchFamily="34" charset="0"/>
            </a:endParaRPr>
          </a:p>
        </p:txBody>
      </p:sp>
      <p:sp>
        <p:nvSpPr>
          <p:cNvPr id="56323" name="Rectangle 3"/>
          <p:cNvSpPr>
            <a:spLocks noGrp="1" noChangeArrowheads="1"/>
          </p:cNvSpPr>
          <p:nvPr>
            <p:ph type="subTitle" idx="1"/>
          </p:nvPr>
        </p:nvSpPr>
        <p:spPr>
          <a:xfrm>
            <a:off x="1835150" y="4076700"/>
            <a:ext cx="4953000" cy="1025525"/>
          </a:xfrm>
        </p:spPr>
        <p:txBody>
          <a:bodyPr/>
          <a:lstStyle>
            <a:lvl1pPr marL="0" indent="0" algn="ctr">
              <a:buFont typeface="Wingdings" pitchFamily="2" charset="2"/>
              <a:buNone/>
              <a:defRPr sz="2400">
                <a:solidFill>
                  <a:srgbClr val="800000"/>
                </a:solidFill>
                <a:effectLst>
                  <a:outerShdw blurRad="38100" dist="38100" dir="2700000" algn="tl">
                    <a:srgbClr val="000000"/>
                  </a:outerShdw>
                </a:effectLst>
              </a:defRPr>
            </a:lvl1pPr>
          </a:lstStyle>
          <a:p>
            <a:r>
              <a:rPr lang="en-US"/>
              <a:t>Click to edit Subtitle</a:t>
            </a:r>
          </a:p>
        </p:txBody>
      </p:sp>
      <p:sp>
        <p:nvSpPr>
          <p:cNvPr id="56324" name="Rectangle 4"/>
          <p:cNvSpPr>
            <a:spLocks noGrp="1" noChangeArrowheads="1"/>
          </p:cNvSpPr>
          <p:nvPr>
            <p:ph type="ctrTitle"/>
          </p:nvPr>
        </p:nvSpPr>
        <p:spPr bwMode="auto">
          <a:xfrm>
            <a:off x="609600" y="1984375"/>
            <a:ext cx="8066088" cy="1516063"/>
          </a:xfrm>
          <a:effectLst/>
        </p:spPr>
        <p:txBody>
          <a:bodyPr/>
          <a:lstStyle>
            <a:lvl1pPr algn="ct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Tree>
    <p:extLst>
      <p:ext uri="{BB962C8B-B14F-4D97-AF65-F5344CB8AC3E}">
        <p14:creationId xmlns:p14="http://schemas.microsoft.com/office/powerpoint/2010/main" val="131677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B257D03-E74A-4E04-9E1E-BA9C54B2F3E5}" type="slidenum">
              <a:rPr lang="en-US"/>
              <a:pPr>
                <a:defRPr/>
              </a:pPr>
              <a:t>‹#›</a:t>
            </a:fld>
            <a:endParaRPr lang="en-US"/>
          </a:p>
        </p:txBody>
      </p:sp>
      <p:sp>
        <p:nvSpPr>
          <p:cNvPr id="6" name="Footer Placeholder 3"/>
          <p:cNvSpPr>
            <a:spLocks noGrp="1"/>
          </p:cNvSpPr>
          <p:nvPr>
            <p:ph type="ftr" sz="quarter" idx="10"/>
          </p:nvPr>
        </p:nvSpPr>
        <p:spPr>
          <a:xfrm>
            <a:off x="1403648" y="6432550"/>
            <a:ext cx="6336704" cy="381000"/>
          </a:xfrm>
        </p:spPr>
        <p:txBody>
          <a:bodyPr/>
          <a:lstStyle>
            <a:lvl1pPr>
              <a:defRPr b="1" dirty="0" smtClean="0">
                <a:solidFill>
                  <a:srgbClr val="800000"/>
                </a:solidFill>
              </a:defRPr>
            </a:lvl1pPr>
          </a:lstStyle>
          <a:p>
            <a:pPr>
              <a:defRPr/>
            </a:pPr>
            <a:r>
              <a:rPr lang="en-US" dirty="0" smtClean="0">
                <a:solidFill>
                  <a:schemeClr val="tx1"/>
                </a:solidFill>
              </a:rPr>
              <a:t>Advanced Computer Networks       </a:t>
            </a:r>
            <a:r>
              <a:rPr lang="en-US" dirty="0" smtClean="0"/>
              <a:t>Home AP Measurement</a:t>
            </a:r>
            <a:endParaRPr lang="en-US" dirty="0"/>
          </a:p>
        </p:txBody>
      </p:sp>
    </p:spTree>
    <p:extLst>
      <p:ext uri="{BB962C8B-B14F-4D97-AF65-F5344CB8AC3E}">
        <p14:creationId xmlns:p14="http://schemas.microsoft.com/office/powerpoint/2010/main" val="33948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0"/>
            <a:ext cx="2208212" cy="6357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472238" cy="635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7BEF057-56E6-4B80-ADE9-4273916F6917}" type="slidenum">
              <a:rPr lang="en-US"/>
              <a:pPr>
                <a:defRPr/>
              </a:pPr>
              <a:t>‹#›</a:t>
            </a:fld>
            <a:endParaRPr lang="en-US"/>
          </a:p>
        </p:txBody>
      </p:sp>
      <p:sp>
        <p:nvSpPr>
          <p:cNvPr id="6" name="Footer Placeholder 3"/>
          <p:cNvSpPr>
            <a:spLocks noGrp="1"/>
          </p:cNvSpPr>
          <p:nvPr>
            <p:ph type="ftr" sz="quarter" idx="10"/>
          </p:nvPr>
        </p:nvSpPr>
        <p:spPr>
          <a:xfrm>
            <a:off x="1403648" y="6432550"/>
            <a:ext cx="6336704" cy="381000"/>
          </a:xfrm>
        </p:spPr>
        <p:txBody>
          <a:bodyPr/>
          <a:lstStyle>
            <a:lvl1pPr>
              <a:defRPr b="1" dirty="0" smtClean="0">
                <a:solidFill>
                  <a:srgbClr val="800000"/>
                </a:solidFill>
              </a:defRPr>
            </a:lvl1pPr>
          </a:lstStyle>
          <a:p>
            <a:pPr>
              <a:defRPr/>
            </a:pPr>
            <a:r>
              <a:rPr lang="en-US" dirty="0" smtClean="0">
                <a:solidFill>
                  <a:schemeClr val="tx1"/>
                </a:solidFill>
              </a:rPr>
              <a:t>Advanced Computer Networks       </a:t>
            </a:r>
            <a:r>
              <a:rPr lang="en-US" dirty="0" smtClean="0"/>
              <a:t>Home AP Measurement</a:t>
            </a:r>
            <a:endParaRPr lang="en-US" dirty="0"/>
          </a:p>
        </p:txBody>
      </p:sp>
    </p:spTree>
    <p:extLst>
      <p:ext uri="{BB962C8B-B14F-4D97-AF65-F5344CB8AC3E}">
        <p14:creationId xmlns:p14="http://schemas.microsoft.com/office/powerpoint/2010/main" val="178275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1403648" y="6432550"/>
            <a:ext cx="6336704" cy="381000"/>
          </a:xfrm>
        </p:spPr>
        <p:txBody>
          <a:bodyPr/>
          <a:lstStyle>
            <a:lvl1pPr>
              <a:defRPr b="1" dirty="0" smtClean="0">
                <a:solidFill>
                  <a:srgbClr val="800000"/>
                </a:solidFill>
              </a:defRPr>
            </a:lvl1pPr>
          </a:lstStyle>
          <a:p>
            <a:pPr>
              <a:defRPr/>
            </a:pPr>
            <a:r>
              <a:rPr lang="en-US" dirty="0" smtClean="0">
                <a:solidFill>
                  <a:schemeClr val="tx1"/>
                </a:solidFill>
              </a:rPr>
              <a:t>Advanced Computer Networks       </a:t>
            </a:r>
            <a:r>
              <a:rPr lang="en-US" dirty="0" smtClean="0"/>
              <a:t>Home AP Measurement</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943224E6-E1F5-467A-808B-599E51433C04}" type="slidenum">
              <a:rPr lang="en-US"/>
              <a:pPr>
                <a:defRPr/>
              </a:pPr>
              <a:t>‹#›</a:t>
            </a:fld>
            <a:endParaRPr lang="en-US" dirty="0"/>
          </a:p>
        </p:txBody>
      </p:sp>
    </p:spTree>
    <p:extLst>
      <p:ext uri="{BB962C8B-B14F-4D97-AF65-F5344CB8AC3E}">
        <p14:creationId xmlns:p14="http://schemas.microsoft.com/office/powerpoint/2010/main" val="26371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sldNum" sz="quarter" idx="11"/>
          </p:nvPr>
        </p:nvSpPr>
        <p:spPr>
          <a:ln/>
        </p:spPr>
        <p:txBody>
          <a:bodyPr/>
          <a:lstStyle>
            <a:lvl1pPr>
              <a:defRPr/>
            </a:lvl1pPr>
          </a:lstStyle>
          <a:p>
            <a:pPr>
              <a:defRPr/>
            </a:pPr>
            <a:fld id="{6DBB13AD-CFC6-4C38-8573-A90FB0DD49F4}" type="slidenum">
              <a:rPr lang="en-US"/>
              <a:pPr>
                <a:defRPr/>
              </a:pPr>
              <a:t>‹#›</a:t>
            </a:fld>
            <a:endParaRPr lang="en-US"/>
          </a:p>
        </p:txBody>
      </p:sp>
      <p:sp>
        <p:nvSpPr>
          <p:cNvPr id="6" name="Footer Placeholder 3"/>
          <p:cNvSpPr>
            <a:spLocks noGrp="1"/>
          </p:cNvSpPr>
          <p:nvPr>
            <p:ph type="ftr" sz="quarter" idx="10"/>
          </p:nvPr>
        </p:nvSpPr>
        <p:spPr>
          <a:xfrm>
            <a:off x="1403648" y="6432550"/>
            <a:ext cx="6336704" cy="381000"/>
          </a:xfrm>
        </p:spPr>
        <p:txBody>
          <a:bodyPr/>
          <a:lstStyle>
            <a:lvl1pPr>
              <a:defRPr b="1" dirty="0" smtClean="0">
                <a:solidFill>
                  <a:srgbClr val="800000"/>
                </a:solidFill>
              </a:defRPr>
            </a:lvl1pPr>
          </a:lstStyle>
          <a:p>
            <a:pPr>
              <a:defRPr/>
            </a:pPr>
            <a:r>
              <a:rPr lang="en-US" dirty="0" smtClean="0">
                <a:solidFill>
                  <a:schemeClr val="tx1"/>
                </a:solidFill>
              </a:rPr>
              <a:t>Advanced Computer Networks       </a:t>
            </a:r>
            <a:r>
              <a:rPr lang="en-US" dirty="0" smtClean="0"/>
              <a:t>Home AP Measurement</a:t>
            </a:r>
            <a:endParaRPr lang="en-US" dirty="0"/>
          </a:p>
        </p:txBody>
      </p:sp>
    </p:spTree>
    <p:extLst>
      <p:ext uri="{BB962C8B-B14F-4D97-AF65-F5344CB8AC3E}">
        <p14:creationId xmlns:p14="http://schemas.microsoft.com/office/powerpoint/2010/main" val="92552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5650" y="1557338"/>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50" y="1557338"/>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00B0DA6-7ED2-4AFA-9266-961D58B39225}" type="slidenum">
              <a:rPr lang="en-US"/>
              <a:pPr>
                <a:defRPr/>
              </a:pPr>
              <a:t>‹#›</a:t>
            </a:fld>
            <a:endParaRPr lang="en-US"/>
          </a:p>
        </p:txBody>
      </p:sp>
      <p:sp>
        <p:nvSpPr>
          <p:cNvPr id="7" name="Footer Placeholder 3"/>
          <p:cNvSpPr>
            <a:spLocks noGrp="1"/>
          </p:cNvSpPr>
          <p:nvPr>
            <p:ph type="ftr" sz="quarter" idx="10"/>
          </p:nvPr>
        </p:nvSpPr>
        <p:spPr>
          <a:xfrm>
            <a:off x="1403648" y="6432550"/>
            <a:ext cx="6336704" cy="381000"/>
          </a:xfrm>
        </p:spPr>
        <p:txBody>
          <a:bodyPr/>
          <a:lstStyle>
            <a:lvl1pPr>
              <a:defRPr b="1" dirty="0" smtClean="0">
                <a:solidFill>
                  <a:srgbClr val="800000"/>
                </a:solidFill>
              </a:defRPr>
            </a:lvl1pPr>
          </a:lstStyle>
          <a:p>
            <a:pPr>
              <a:defRPr/>
            </a:pPr>
            <a:r>
              <a:rPr lang="en-US" dirty="0" smtClean="0">
                <a:solidFill>
                  <a:schemeClr val="tx1"/>
                </a:solidFill>
              </a:rPr>
              <a:t>Advanced Computer Networks       </a:t>
            </a:r>
            <a:r>
              <a:rPr lang="en-US" dirty="0" smtClean="0"/>
              <a:t>Home AP Measurement</a:t>
            </a:r>
            <a:endParaRPr lang="en-US" dirty="0"/>
          </a:p>
        </p:txBody>
      </p:sp>
    </p:spTree>
    <p:extLst>
      <p:ext uri="{BB962C8B-B14F-4D97-AF65-F5344CB8AC3E}">
        <p14:creationId xmlns:p14="http://schemas.microsoft.com/office/powerpoint/2010/main" val="131535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64106786-685F-4542-8298-DB00DD23F92E}" type="slidenum">
              <a:rPr lang="en-US"/>
              <a:pPr>
                <a:defRPr/>
              </a:pPr>
              <a:t>‹#›</a:t>
            </a:fld>
            <a:endParaRPr lang="en-US"/>
          </a:p>
        </p:txBody>
      </p:sp>
      <p:sp>
        <p:nvSpPr>
          <p:cNvPr id="9" name="Footer Placeholder 3"/>
          <p:cNvSpPr>
            <a:spLocks noGrp="1"/>
          </p:cNvSpPr>
          <p:nvPr>
            <p:ph type="ftr" sz="quarter" idx="10"/>
          </p:nvPr>
        </p:nvSpPr>
        <p:spPr>
          <a:xfrm>
            <a:off x="1403648" y="6432550"/>
            <a:ext cx="6336704" cy="381000"/>
          </a:xfrm>
        </p:spPr>
        <p:txBody>
          <a:bodyPr/>
          <a:lstStyle>
            <a:lvl1pPr>
              <a:defRPr b="1" dirty="0" smtClean="0">
                <a:solidFill>
                  <a:srgbClr val="800000"/>
                </a:solidFill>
              </a:defRPr>
            </a:lvl1pPr>
          </a:lstStyle>
          <a:p>
            <a:pPr>
              <a:defRPr/>
            </a:pPr>
            <a:r>
              <a:rPr lang="en-US" dirty="0" smtClean="0">
                <a:solidFill>
                  <a:schemeClr val="tx1"/>
                </a:solidFill>
              </a:rPr>
              <a:t>Advanced Computer Networks       </a:t>
            </a:r>
            <a:r>
              <a:rPr lang="en-US" dirty="0" smtClean="0"/>
              <a:t>Home AP Measurement</a:t>
            </a:r>
            <a:endParaRPr lang="en-US" dirty="0"/>
          </a:p>
        </p:txBody>
      </p:sp>
    </p:spTree>
    <p:extLst>
      <p:ext uri="{BB962C8B-B14F-4D97-AF65-F5344CB8AC3E}">
        <p14:creationId xmlns:p14="http://schemas.microsoft.com/office/powerpoint/2010/main" val="280291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4" name="Rectangle 5"/>
          <p:cNvSpPr>
            <a:spLocks noGrp="1" noChangeArrowheads="1"/>
          </p:cNvSpPr>
          <p:nvPr>
            <p:ph type="sldNum" sz="quarter" idx="11"/>
          </p:nvPr>
        </p:nvSpPr>
        <p:spPr>
          <a:ln/>
        </p:spPr>
        <p:txBody>
          <a:bodyPr/>
          <a:lstStyle>
            <a:lvl1pPr>
              <a:defRPr/>
            </a:lvl1pPr>
          </a:lstStyle>
          <a:p>
            <a:pPr>
              <a:defRPr/>
            </a:pPr>
            <a:fld id="{1AFEA200-3362-4C33-822D-35199FF4B335}" type="slidenum">
              <a:rPr lang="en-US"/>
              <a:pPr>
                <a:defRPr/>
              </a:pPr>
              <a:t>‹#›</a:t>
            </a:fld>
            <a:endParaRPr lang="en-US"/>
          </a:p>
        </p:txBody>
      </p:sp>
      <p:sp>
        <p:nvSpPr>
          <p:cNvPr id="5" name="Footer Placeholder 3"/>
          <p:cNvSpPr>
            <a:spLocks noGrp="1"/>
          </p:cNvSpPr>
          <p:nvPr>
            <p:ph type="ftr" sz="quarter" idx="10"/>
          </p:nvPr>
        </p:nvSpPr>
        <p:spPr>
          <a:xfrm>
            <a:off x="1403648" y="6432550"/>
            <a:ext cx="6336704" cy="381000"/>
          </a:xfrm>
        </p:spPr>
        <p:txBody>
          <a:bodyPr/>
          <a:lstStyle>
            <a:lvl1pPr>
              <a:defRPr b="1" dirty="0" smtClean="0">
                <a:solidFill>
                  <a:srgbClr val="800000"/>
                </a:solidFill>
              </a:defRPr>
            </a:lvl1pPr>
          </a:lstStyle>
          <a:p>
            <a:pPr>
              <a:defRPr/>
            </a:pPr>
            <a:r>
              <a:rPr lang="en-US" dirty="0" smtClean="0">
                <a:solidFill>
                  <a:schemeClr val="tx1"/>
                </a:solidFill>
              </a:rPr>
              <a:t>Advanced Computer Networks       </a:t>
            </a:r>
            <a:r>
              <a:rPr lang="en-US" dirty="0" smtClean="0"/>
              <a:t>Home AP Measurement</a:t>
            </a:r>
            <a:endParaRPr lang="en-US" dirty="0"/>
          </a:p>
        </p:txBody>
      </p:sp>
    </p:spTree>
    <p:extLst>
      <p:ext uri="{BB962C8B-B14F-4D97-AF65-F5344CB8AC3E}">
        <p14:creationId xmlns:p14="http://schemas.microsoft.com/office/powerpoint/2010/main" val="234248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1619672" y="6432376"/>
            <a:ext cx="6408712" cy="381000"/>
          </a:xfrm>
          <a:ln/>
        </p:spPr>
        <p:txBody>
          <a:bodyPr/>
          <a:lstStyle>
            <a:lvl1pPr>
              <a:defRPr/>
            </a:lvl1pPr>
          </a:lstStyle>
          <a:p>
            <a:pPr>
              <a:defRPr/>
            </a:pPr>
            <a:r>
              <a:rPr lang="en-US" dirty="0" smtClean="0"/>
              <a:t>Advanced Computer Networks     </a:t>
            </a:r>
            <a:r>
              <a:rPr lang="en-US" dirty="0" smtClean="0">
                <a:solidFill>
                  <a:schemeClr val="accent2"/>
                </a:solidFill>
              </a:rPr>
              <a:t>Home AP Measurement</a:t>
            </a:r>
            <a:endParaRPr lang="en-US" dirty="0">
              <a:solidFill>
                <a:schemeClr val="accent2"/>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E10C8754-5CD2-4238-9BCE-3EF1BB0680C6}" type="slidenum">
              <a:rPr lang="en-US"/>
              <a:pPr>
                <a:defRPr/>
              </a:pPr>
              <a:t>‹#›</a:t>
            </a:fld>
            <a:endParaRPr lang="en-US"/>
          </a:p>
        </p:txBody>
      </p:sp>
    </p:spTree>
    <p:extLst>
      <p:ext uri="{BB962C8B-B14F-4D97-AF65-F5344CB8AC3E}">
        <p14:creationId xmlns:p14="http://schemas.microsoft.com/office/powerpoint/2010/main" val="15773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sldNum" sz="quarter" idx="11"/>
          </p:nvPr>
        </p:nvSpPr>
        <p:spPr>
          <a:ln/>
        </p:spPr>
        <p:txBody>
          <a:bodyPr/>
          <a:lstStyle>
            <a:lvl1pPr>
              <a:defRPr/>
            </a:lvl1pPr>
          </a:lstStyle>
          <a:p>
            <a:pPr>
              <a:defRPr/>
            </a:pPr>
            <a:fld id="{3C59B6E1-8EE8-4743-9FC6-52C8B215E2B0}" type="slidenum">
              <a:rPr lang="en-US"/>
              <a:pPr>
                <a:defRPr/>
              </a:pPr>
              <a:t>‹#›</a:t>
            </a:fld>
            <a:endParaRPr lang="en-US"/>
          </a:p>
        </p:txBody>
      </p:sp>
      <p:sp>
        <p:nvSpPr>
          <p:cNvPr id="7" name="Footer Placeholder 3"/>
          <p:cNvSpPr>
            <a:spLocks noGrp="1"/>
          </p:cNvSpPr>
          <p:nvPr>
            <p:ph type="ftr" sz="quarter" idx="10"/>
          </p:nvPr>
        </p:nvSpPr>
        <p:spPr>
          <a:xfrm>
            <a:off x="1403648" y="6432550"/>
            <a:ext cx="6336704" cy="381000"/>
          </a:xfrm>
        </p:spPr>
        <p:txBody>
          <a:bodyPr/>
          <a:lstStyle>
            <a:lvl1pPr>
              <a:defRPr b="1" dirty="0" smtClean="0">
                <a:solidFill>
                  <a:srgbClr val="800000"/>
                </a:solidFill>
              </a:defRPr>
            </a:lvl1pPr>
          </a:lstStyle>
          <a:p>
            <a:pPr>
              <a:defRPr/>
            </a:pPr>
            <a:r>
              <a:rPr lang="en-US" dirty="0" smtClean="0">
                <a:solidFill>
                  <a:schemeClr val="tx1"/>
                </a:solidFill>
              </a:rPr>
              <a:t>Advanced Computer Networks       </a:t>
            </a:r>
            <a:r>
              <a:rPr lang="en-US" dirty="0" smtClean="0"/>
              <a:t>Home AP Measurement</a:t>
            </a:r>
            <a:endParaRPr lang="en-US" dirty="0"/>
          </a:p>
        </p:txBody>
      </p:sp>
    </p:spTree>
    <p:extLst>
      <p:ext uri="{BB962C8B-B14F-4D97-AF65-F5344CB8AC3E}">
        <p14:creationId xmlns:p14="http://schemas.microsoft.com/office/powerpoint/2010/main" val="2146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sldNum" sz="quarter" idx="11"/>
          </p:nvPr>
        </p:nvSpPr>
        <p:spPr>
          <a:ln/>
        </p:spPr>
        <p:txBody>
          <a:bodyPr/>
          <a:lstStyle>
            <a:lvl1pPr>
              <a:defRPr/>
            </a:lvl1pPr>
          </a:lstStyle>
          <a:p>
            <a:pPr>
              <a:defRPr/>
            </a:pPr>
            <a:fld id="{BB740BF6-0523-4BB0-BFF4-20D9E53C1F97}" type="slidenum">
              <a:rPr lang="en-US"/>
              <a:pPr>
                <a:defRPr/>
              </a:pPr>
              <a:t>‹#›</a:t>
            </a:fld>
            <a:endParaRPr lang="en-US"/>
          </a:p>
        </p:txBody>
      </p:sp>
      <p:sp>
        <p:nvSpPr>
          <p:cNvPr id="7" name="Footer Placeholder 3"/>
          <p:cNvSpPr>
            <a:spLocks noGrp="1"/>
          </p:cNvSpPr>
          <p:nvPr>
            <p:ph type="ftr" sz="quarter" idx="10"/>
          </p:nvPr>
        </p:nvSpPr>
        <p:spPr>
          <a:xfrm>
            <a:off x="1403648" y="6432550"/>
            <a:ext cx="6336704" cy="381000"/>
          </a:xfrm>
        </p:spPr>
        <p:txBody>
          <a:bodyPr/>
          <a:lstStyle>
            <a:lvl1pPr>
              <a:defRPr b="1" dirty="0" smtClean="0">
                <a:solidFill>
                  <a:srgbClr val="800000"/>
                </a:solidFill>
              </a:defRPr>
            </a:lvl1pPr>
          </a:lstStyle>
          <a:p>
            <a:pPr>
              <a:defRPr/>
            </a:pPr>
            <a:r>
              <a:rPr lang="en-US" dirty="0" smtClean="0">
                <a:solidFill>
                  <a:schemeClr val="tx1"/>
                </a:solidFill>
              </a:rPr>
              <a:t>Advanced Computer Networks       </a:t>
            </a:r>
            <a:r>
              <a:rPr lang="en-US" dirty="0" smtClean="0"/>
              <a:t>Home AP Measurement</a:t>
            </a:r>
            <a:endParaRPr lang="en-US" dirty="0"/>
          </a:p>
        </p:txBody>
      </p:sp>
    </p:spTree>
    <p:extLst>
      <p:ext uri="{BB962C8B-B14F-4D97-AF65-F5344CB8AC3E}">
        <p14:creationId xmlns:p14="http://schemas.microsoft.com/office/powerpoint/2010/main" val="9584927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9155113"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p:cNvSpPr>
            <a:spLocks noGrp="1" noChangeArrowheads="1"/>
          </p:cNvSpPr>
          <p:nvPr>
            <p:ph type="ftr" sz="quarter" idx="3"/>
          </p:nvPr>
        </p:nvSpPr>
        <p:spPr bwMode="auto">
          <a:xfrm>
            <a:off x="1979613" y="6432550"/>
            <a:ext cx="5105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latin typeface="+mn-lt"/>
                <a:cs typeface="Courier New" pitchFamily="49" charset="0"/>
              </a:defRPr>
            </a:lvl1pPr>
          </a:lstStyle>
          <a:p>
            <a:pPr>
              <a:defRPr/>
            </a:pPr>
            <a:r>
              <a:rPr lang="en-US" smtClean="0"/>
              <a:t>Advanced Computer Networks     Home AP Measurement</a:t>
            </a:r>
            <a:endParaRPr lang="en-US"/>
          </a:p>
        </p:txBody>
      </p:sp>
      <p:sp>
        <p:nvSpPr>
          <p:cNvPr id="55301" name="Rectangle 5"/>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mn-lt"/>
                <a:cs typeface="Courier New" pitchFamily="49" charset="0"/>
              </a:defRPr>
            </a:lvl1pPr>
          </a:lstStyle>
          <a:p>
            <a:pPr>
              <a:defRPr/>
            </a:pPr>
            <a:fld id="{40BC79DE-EB33-467A-89D9-107C71869D90}" type="slidenum">
              <a:rPr lang="en-US"/>
              <a:pPr>
                <a:defRPr/>
              </a:pPr>
              <a:t>‹#›</a:t>
            </a:fld>
            <a:endParaRPr lang="en-US"/>
          </a:p>
        </p:txBody>
      </p:sp>
      <p:sp>
        <p:nvSpPr>
          <p:cNvPr id="55302" name="Rectangle 6"/>
          <p:cNvSpPr>
            <a:spLocks noGrp="1" noChangeArrowheads="1"/>
          </p:cNvSpPr>
          <p:nvPr>
            <p:ph type="body" idx="1"/>
          </p:nvPr>
        </p:nvSpPr>
        <p:spPr bwMode="auto">
          <a:xfrm>
            <a:off x="755650" y="1557338"/>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52400" y="0"/>
            <a:ext cx="8740775" cy="90805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7750" y="3356992"/>
            <a:ext cx="8642722" cy="12241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800" b="1">
                <a:solidFill>
                  <a:schemeClr val="tx1"/>
                </a:solidFill>
                <a:effectLst>
                  <a:outerShdw blurRad="38100" dist="38100" dir="2700000" algn="tl">
                    <a:srgbClr val="FFFFFF"/>
                  </a:outerShdw>
                </a:effectLst>
                <a:latin typeface="+mj-lt"/>
                <a:ea typeface="+mj-ea"/>
                <a:cs typeface="Simplified Arabic Fixed" pitchFamily="49" charset="-78"/>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a:defRPr/>
            </a:pPr>
            <a:r>
              <a:rPr lang="en-US" sz="2400" kern="0" dirty="0" smtClean="0">
                <a:effectLst/>
              </a:rPr>
              <a:t>Tianyang Wang    Tianxiong Yang</a:t>
            </a:r>
          </a:p>
        </p:txBody>
      </p:sp>
      <p:sp>
        <p:nvSpPr>
          <p:cNvPr id="5" name="Rectangle 2"/>
          <p:cNvSpPr txBox="1">
            <a:spLocks noChangeArrowheads="1"/>
          </p:cNvSpPr>
          <p:nvPr/>
        </p:nvSpPr>
        <p:spPr bwMode="auto">
          <a:xfrm>
            <a:off x="3563888" y="5661248"/>
            <a:ext cx="5338738" cy="10801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800" b="1">
                <a:solidFill>
                  <a:schemeClr val="tx1"/>
                </a:solidFill>
                <a:effectLst>
                  <a:outerShdw blurRad="38100" dist="38100" dir="2700000" algn="tl">
                    <a:srgbClr val="FFFFFF"/>
                  </a:outerShdw>
                </a:effectLst>
                <a:latin typeface="+mj-lt"/>
                <a:ea typeface="+mj-ea"/>
                <a:cs typeface="Simplified Arabic Fixed" pitchFamily="49" charset="-78"/>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a:defRPr/>
            </a:pPr>
            <a:r>
              <a:rPr lang="en-US" sz="2400" kern="0" dirty="0" smtClean="0">
                <a:effectLst>
                  <a:outerShdw blurRad="38100" dist="38100" dir="2700000" algn="tl">
                    <a:srgbClr val="000000"/>
                  </a:outerShdw>
                </a:effectLst>
              </a:rPr>
              <a:t>Advanced Computer Networks</a:t>
            </a:r>
          </a:p>
          <a:p>
            <a:pPr>
              <a:defRPr/>
            </a:pPr>
            <a:r>
              <a:rPr lang="en-US" sz="2400" kern="0" dirty="0" smtClean="0">
                <a:effectLst>
                  <a:outerShdw blurRad="38100" dist="38100" dir="2700000" algn="tl">
                    <a:srgbClr val="000000"/>
                  </a:outerShdw>
                </a:effectLst>
              </a:rPr>
              <a:t>Fall 2014</a:t>
            </a:r>
          </a:p>
        </p:txBody>
      </p:sp>
      <p:sp>
        <p:nvSpPr>
          <p:cNvPr id="3" name="标题 2"/>
          <p:cNvSpPr>
            <a:spLocks noGrp="1"/>
          </p:cNvSpPr>
          <p:nvPr>
            <p:ph type="ctrTitle"/>
          </p:nvPr>
        </p:nvSpPr>
        <p:spPr>
          <a:xfrm>
            <a:off x="177750" y="1426294"/>
            <a:ext cx="8640960" cy="1516063"/>
          </a:xfrm>
        </p:spPr>
        <p:txBody>
          <a:bodyPr/>
          <a:lstStyle/>
          <a:p>
            <a:r>
              <a:rPr lang="en-US" sz="3600" dirty="0" smtClean="0"/>
              <a:t>Modification of STC Algorithm</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44624"/>
            <a:ext cx="8893175" cy="908050"/>
          </a:xfrm>
        </p:spPr>
        <p:txBody>
          <a:bodyPr/>
          <a:lstStyle/>
          <a:p>
            <a:r>
              <a:rPr lang="en-US" sz="3600" dirty="0" smtClean="0"/>
              <a:t>STC Algorithm: Energy Comparison</a:t>
            </a:r>
            <a:endParaRPr lang="en-US" sz="3600" dirty="0"/>
          </a:p>
        </p:txBody>
      </p:sp>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10</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58" name="Content Placeholder 2"/>
          <p:cNvSpPr txBox="1">
            <a:spLocks/>
          </p:cNvSpPr>
          <p:nvPr/>
        </p:nvSpPr>
        <p:spPr bwMode="auto">
          <a:xfrm>
            <a:off x="251519" y="1052736"/>
            <a:ext cx="8767067" cy="2088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lgn="just">
              <a:buNone/>
            </a:pPr>
            <a:r>
              <a:rPr lang="en-US" sz="2800" kern="0" dirty="0" smtClean="0">
                <a:effectLst/>
              </a:rPr>
              <a:t>Compare energy cost between connections:</a:t>
            </a:r>
          </a:p>
          <a:p>
            <a:pPr marL="0" indent="0" algn="just">
              <a:buNone/>
            </a:pPr>
            <a:endParaRPr lang="en-US" sz="2400" b="0" kern="0" dirty="0" smtClean="0">
              <a:effectLst/>
            </a:endParaRPr>
          </a:p>
          <a:p>
            <a:pPr marL="0" indent="0" algn="just">
              <a:buNone/>
            </a:pPr>
            <a:r>
              <a:rPr lang="en-US" sz="2400" b="0" dirty="0" smtClean="0">
                <a:effectLst/>
              </a:rPr>
              <a:t>Define </a:t>
            </a:r>
            <a:r>
              <a:rPr lang="en-US" sz="2400" b="0" dirty="0">
                <a:effectLst/>
              </a:rPr>
              <a:t>tuple t(</a:t>
            </a:r>
            <a:r>
              <a:rPr lang="en-US" sz="2400" b="0" dirty="0" err="1">
                <a:effectLst/>
              </a:rPr>
              <a:t>u,v</a:t>
            </a:r>
            <a:r>
              <a:rPr lang="en-US" sz="2400" b="0" dirty="0">
                <a:effectLst/>
              </a:rPr>
              <a:t>)=(t</a:t>
            </a:r>
            <a:r>
              <a:rPr lang="en-US" sz="2400" b="0" baseline="-25000" dirty="0">
                <a:effectLst/>
              </a:rPr>
              <a:t>1</a:t>
            </a:r>
            <a:r>
              <a:rPr lang="en-US" sz="2400" b="0" dirty="0">
                <a:effectLst/>
              </a:rPr>
              <a:t>,t</a:t>
            </a:r>
            <a:r>
              <a:rPr lang="en-US" sz="2400" b="0" baseline="-25000" dirty="0">
                <a:effectLst/>
              </a:rPr>
              <a:t>2</a:t>
            </a:r>
            <a:r>
              <a:rPr lang="en-US" sz="2400" b="0" dirty="0">
                <a:effectLst/>
              </a:rPr>
              <a:t>,t</a:t>
            </a:r>
            <a:r>
              <a:rPr lang="en-US" sz="2400" b="0" baseline="-25000" dirty="0">
                <a:effectLst/>
              </a:rPr>
              <a:t>3</a:t>
            </a:r>
            <a:r>
              <a:rPr lang="en-US" sz="2400" b="0" dirty="0" smtClean="0">
                <a:effectLst/>
              </a:rPr>
              <a:t>)</a:t>
            </a:r>
          </a:p>
          <a:p>
            <a:pPr marL="0" indent="0" algn="just">
              <a:buNone/>
            </a:pPr>
            <a:r>
              <a:rPr lang="en-US" sz="2400" b="0" dirty="0">
                <a:effectLst/>
              </a:rPr>
              <a:t> </a:t>
            </a:r>
            <a:r>
              <a:rPr lang="en-US" sz="2400" b="0" dirty="0" smtClean="0">
                <a:effectLst/>
              </a:rPr>
              <a:t>       t</a:t>
            </a:r>
            <a:r>
              <a:rPr lang="en-US" sz="2400" b="0" baseline="-25000" dirty="0" smtClean="0">
                <a:effectLst/>
              </a:rPr>
              <a:t>1</a:t>
            </a:r>
            <a:r>
              <a:rPr lang="en-US" sz="2400" b="0" dirty="0" smtClean="0">
                <a:effectLst/>
              </a:rPr>
              <a:t>=</a:t>
            </a:r>
            <a:r>
              <a:rPr lang="en-US" sz="2400" b="0" dirty="0" err="1" smtClean="0">
                <a:effectLst/>
              </a:rPr>
              <a:t>p</a:t>
            </a:r>
            <a:r>
              <a:rPr lang="en-US" sz="2400" b="0" baseline="-25000" dirty="0" err="1" smtClean="0">
                <a:effectLst/>
              </a:rPr>
              <a:t>min</a:t>
            </a:r>
            <a:r>
              <a:rPr lang="en-US" sz="2400" b="0" dirty="0" smtClean="0">
                <a:effectLst/>
              </a:rPr>
              <a:t>(</a:t>
            </a:r>
            <a:r>
              <a:rPr lang="en-US" sz="2400" b="0" dirty="0" err="1" smtClean="0">
                <a:effectLst/>
              </a:rPr>
              <a:t>u,v</a:t>
            </a:r>
            <a:r>
              <a:rPr lang="en-US" sz="2400" b="0" dirty="0">
                <a:effectLst/>
              </a:rPr>
              <a:t>), t</a:t>
            </a:r>
            <a:r>
              <a:rPr lang="en-US" sz="2400" b="0" baseline="-25000" dirty="0">
                <a:effectLst/>
              </a:rPr>
              <a:t>2</a:t>
            </a:r>
            <a:r>
              <a:rPr lang="en-US" sz="2400" b="0" dirty="0">
                <a:effectLst/>
              </a:rPr>
              <a:t>=</a:t>
            </a:r>
            <a:r>
              <a:rPr lang="en-US" sz="2400" b="0" dirty="0" err="1">
                <a:effectLst/>
              </a:rPr>
              <a:t>ID</a:t>
            </a:r>
            <a:r>
              <a:rPr lang="en-US" sz="2400" b="0" baseline="-25000" dirty="0" err="1">
                <a:effectLst/>
              </a:rPr>
              <a:t>u</a:t>
            </a:r>
            <a:r>
              <a:rPr lang="en-US" sz="2400" b="0" dirty="0">
                <a:effectLst/>
              </a:rPr>
              <a:t>, and t</a:t>
            </a:r>
            <a:r>
              <a:rPr lang="en-US" sz="2400" b="0" baseline="-25000" dirty="0">
                <a:effectLst/>
              </a:rPr>
              <a:t>3</a:t>
            </a:r>
            <a:r>
              <a:rPr lang="en-US" sz="2400" b="0" dirty="0">
                <a:effectLst/>
              </a:rPr>
              <a:t>=</a:t>
            </a:r>
            <a:r>
              <a:rPr lang="en-US" sz="2400" b="0" dirty="0" err="1">
                <a:effectLst/>
              </a:rPr>
              <a:t>ID</a:t>
            </a:r>
            <a:r>
              <a:rPr lang="en-US" sz="2400" b="0" baseline="-25000" dirty="0" err="1">
                <a:effectLst/>
              </a:rPr>
              <a:t>v</a:t>
            </a:r>
            <a:endParaRPr lang="en-US" sz="2400" b="0" kern="0" dirty="0" smtClean="0">
              <a:effectLst/>
            </a:endParaRPr>
          </a:p>
        </p:txBody>
      </p:sp>
      <p:sp>
        <p:nvSpPr>
          <p:cNvPr id="69" name="椭圆 68"/>
          <p:cNvSpPr/>
          <p:nvPr/>
        </p:nvSpPr>
        <p:spPr bwMode="auto">
          <a:xfrm>
            <a:off x="1884844" y="4347306"/>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70" name="椭圆 69"/>
          <p:cNvSpPr/>
          <p:nvPr/>
        </p:nvSpPr>
        <p:spPr bwMode="auto">
          <a:xfrm>
            <a:off x="3180988" y="3638967"/>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71" name="椭圆 70"/>
          <p:cNvSpPr/>
          <p:nvPr/>
        </p:nvSpPr>
        <p:spPr bwMode="auto">
          <a:xfrm>
            <a:off x="3180988" y="5087283"/>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cxnSp>
        <p:nvCxnSpPr>
          <p:cNvPr id="13" name="直接箭头连接符 12"/>
          <p:cNvCxnSpPr>
            <a:stCxn id="69" idx="7"/>
            <a:endCxn id="70" idx="3"/>
          </p:cNvCxnSpPr>
          <p:nvPr/>
        </p:nvCxnSpPr>
        <p:spPr bwMode="auto">
          <a:xfrm flipV="1">
            <a:off x="1965819" y="3719942"/>
            <a:ext cx="1229062" cy="641257"/>
          </a:xfrm>
          <a:prstGeom prst="straightConnector1">
            <a:avLst/>
          </a:prstGeom>
          <a:noFill/>
          <a:ln w="25400" cap="flat" cmpd="sng" algn="ctr">
            <a:solidFill>
              <a:schemeClr val="tx1"/>
            </a:solidFill>
            <a:prstDash val="solid"/>
            <a:round/>
            <a:headEnd type="none" w="med" len="med"/>
            <a:tailEnd type="triangle"/>
          </a:ln>
          <a:effectLst/>
        </p:spPr>
      </p:cxnSp>
      <p:cxnSp>
        <p:nvCxnSpPr>
          <p:cNvPr id="23" name="直接箭头连接符 22"/>
          <p:cNvCxnSpPr>
            <a:stCxn id="69" idx="5"/>
            <a:endCxn id="71" idx="2"/>
          </p:cNvCxnSpPr>
          <p:nvPr/>
        </p:nvCxnSpPr>
        <p:spPr bwMode="auto">
          <a:xfrm>
            <a:off x="1965819" y="4428281"/>
            <a:ext cx="1215169" cy="706436"/>
          </a:xfrm>
          <a:prstGeom prst="straightConnector1">
            <a:avLst/>
          </a:prstGeom>
          <a:noFill/>
          <a:ln w="25400" cap="flat" cmpd="sng" algn="ctr">
            <a:solidFill>
              <a:schemeClr val="tx1"/>
            </a:solidFill>
            <a:prstDash val="solid"/>
            <a:round/>
            <a:headEnd type="none" w="med" len="med"/>
            <a:tailEnd type="triangle"/>
          </a:ln>
          <a:effectLst/>
        </p:spPr>
      </p:cxnSp>
      <p:sp>
        <p:nvSpPr>
          <p:cNvPr id="72" name="文本框 71"/>
          <p:cNvSpPr txBox="1"/>
          <p:nvPr/>
        </p:nvSpPr>
        <p:spPr>
          <a:xfrm>
            <a:off x="2158742" y="3859290"/>
            <a:ext cx="451085" cy="261610"/>
          </a:xfrm>
          <a:prstGeom prst="rect">
            <a:avLst/>
          </a:prstGeom>
          <a:noFill/>
        </p:spPr>
        <p:txBody>
          <a:bodyPr wrap="square" rtlCol="0">
            <a:spAutoFit/>
          </a:bodyPr>
          <a:lstStyle/>
          <a:p>
            <a:r>
              <a:rPr lang="en-US" sz="1100" dirty="0" smtClean="0">
                <a:effectLst/>
                <a:latin typeface="+mn-lt"/>
              </a:rPr>
              <a:t>-1.5</a:t>
            </a:r>
            <a:endParaRPr lang="en-US" sz="1100" dirty="0">
              <a:effectLst/>
              <a:latin typeface="+mn-lt"/>
            </a:endParaRPr>
          </a:p>
        </p:txBody>
      </p:sp>
      <p:sp>
        <p:nvSpPr>
          <p:cNvPr id="73" name="文本框 72"/>
          <p:cNvSpPr txBox="1"/>
          <p:nvPr/>
        </p:nvSpPr>
        <p:spPr>
          <a:xfrm>
            <a:off x="2178520" y="4787722"/>
            <a:ext cx="451085" cy="261610"/>
          </a:xfrm>
          <a:prstGeom prst="rect">
            <a:avLst/>
          </a:prstGeom>
          <a:noFill/>
        </p:spPr>
        <p:txBody>
          <a:bodyPr wrap="square" rtlCol="0">
            <a:spAutoFit/>
          </a:bodyPr>
          <a:lstStyle/>
          <a:p>
            <a:r>
              <a:rPr lang="en-US" sz="1100" dirty="0" smtClean="0">
                <a:effectLst/>
                <a:latin typeface="+mn-lt"/>
              </a:rPr>
              <a:t>-1.5</a:t>
            </a:r>
            <a:endParaRPr lang="en-US" sz="1100" dirty="0">
              <a:effectLst/>
              <a:latin typeface="+mn-lt"/>
            </a:endParaRPr>
          </a:p>
        </p:txBody>
      </p:sp>
      <p:sp>
        <p:nvSpPr>
          <p:cNvPr id="74" name="文本框 73"/>
          <p:cNvSpPr txBox="1"/>
          <p:nvPr/>
        </p:nvSpPr>
        <p:spPr>
          <a:xfrm>
            <a:off x="1140190" y="4182823"/>
            <a:ext cx="792088" cy="707886"/>
          </a:xfrm>
          <a:prstGeom prst="rect">
            <a:avLst/>
          </a:prstGeom>
          <a:noFill/>
        </p:spPr>
        <p:txBody>
          <a:bodyPr wrap="square" rtlCol="0">
            <a:spAutoFit/>
          </a:bodyPr>
          <a:lstStyle/>
          <a:p>
            <a:r>
              <a:rPr lang="en-US" sz="2000" dirty="0" smtClean="0">
                <a:latin typeface="+mn-lt"/>
              </a:rPr>
              <a:t>u</a:t>
            </a:r>
          </a:p>
          <a:p>
            <a:r>
              <a:rPr lang="en-US" sz="2000" dirty="0" smtClean="0">
                <a:latin typeface="+mn-lt"/>
              </a:rPr>
              <a:t>ID=1</a:t>
            </a:r>
            <a:endParaRPr lang="en-US" sz="2000" dirty="0">
              <a:latin typeface="+mn-lt"/>
            </a:endParaRPr>
          </a:p>
        </p:txBody>
      </p:sp>
      <p:sp>
        <p:nvSpPr>
          <p:cNvPr id="75" name="文本框 74"/>
          <p:cNvSpPr txBox="1"/>
          <p:nvPr/>
        </p:nvSpPr>
        <p:spPr>
          <a:xfrm>
            <a:off x="3275856" y="3458665"/>
            <a:ext cx="792088" cy="707886"/>
          </a:xfrm>
          <a:prstGeom prst="rect">
            <a:avLst/>
          </a:prstGeom>
          <a:noFill/>
        </p:spPr>
        <p:txBody>
          <a:bodyPr wrap="square" rtlCol="0">
            <a:spAutoFit/>
          </a:bodyPr>
          <a:lstStyle/>
          <a:p>
            <a:r>
              <a:rPr lang="en-US" sz="2000" dirty="0" smtClean="0">
                <a:latin typeface="+mn-lt"/>
              </a:rPr>
              <a:t>v</a:t>
            </a:r>
            <a:r>
              <a:rPr lang="en-US" sz="2000" baseline="-25000" dirty="0" smtClean="0">
                <a:latin typeface="+mn-lt"/>
              </a:rPr>
              <a:t>1</a:t>
            </a:r>
            <a:endParaRPr lang="en-US" sz="2000" dirty="0" smtClean="0">
              <a:latin typeface="+mn-lt"/>
            </a:endParaRPr>
          </a:p>
          <a:p>
            <a:r>
              <a:rPr lang="en-US" sz="2000" dirty="0" smtClean="0">
                <a:latin typeface="+mn-lt"/>
              </a:rPr>
              <a:t>ID=2</a:t>
            </a:r>
            <a:endParaRPr lang="en-US" sz="2000" dirty="0">
              <a:latin typeface="+mn-lt"/>
            </a:endParaRPr>
          </a:p>
        </p:txBody>
      </p:sp>
      <p:sp>
        <p:nvSpPr>
          <p:cNvPr id="76" name="文本框 75"/>
          <p:cNvSpPr txBox="1"/>
          <p:nvPr/>
        </p:nvSpPr>
        <p:spPr>
          <a:xfrm>
            <a:off x="3275856" y="4985302"/>
            <a:ext cx="792088" cy="707886"/>
          </a:xfrm>
          <a:prstGeom prst="rect">
            <a:avLst/>
          </a:prstGeom>
          <a:noFill/>
        </p:spPr>
        <p:txBody>
          <a:bodyPr wrap="square" rtlCol="0">
            <a:spAutoFit/>
          </a:bodyPr>
          <a:lstStyle/>
          <a:p>
            <a:r>
              <a:rPr lang="en-US" sz="2000" dirty="0" smtClean="0">
                <a:latin typeface="+mn-lt"/>
              </a:rPr>
              <a:t>v</a:t>
            </a:r>
            <a:r>
              <a:rPr lang="en-US" sz="2000" baseline="-25000" dirty="0" smtClean="0">
                <a:latin typeface="+mn-lt"/>
              </a:rPr>
              <a:t>2</a:t>
            </a:r>
            <a:endParaRPr lang="en-US" sz="2000" dirty="0" smtClean="0">
              <a:latin typeface="+mn-lt"/>
            </a:endParaRPr>
          </a:p>
          <a:p>
            <a:r>
              <a:rPr lang="en-US" sz="2000" dirty="0" smtClean="0">
                <a:latin typeface="+mn-lt"/>
              </a:rPr>
              <a:t>ID=3</a:t>
            </a:r>
            <a:endParaRPr lang="en-US" sz="2000" dirty="0">
              <a:latin typeface="+mn-lt"/>
            </a:endParaRPr>
          </a:p>
        </p:txBody>
      </p:sp>
      <p:sp>
        <p:nvSpPr>
          <p:cNvPr id="25" name="文本框 24"/>
          <p:cNvSpPr txBox="1"/>
          <p:nvPr/>
        </p:nvSpPr>
        <p:spPr>
          <a:xfrm>
            <a:off x="5004048" y="4231088"/>
            <a:ext cx="3312368" cy="461665"/>
          </a:xfrm>
          <a:prstGeom prst="rect">
            <a:avLst/>
          </a:prstGeom>
          <a:noFill/>
        </p:spPr>
        <p:txBody>
          <a:bodyPr wrap="square" rtlCol="0">
            <a:spAutoFit/>
          </a:bodyPr>
          <a:lstStyle/>
          <a:p>
            <a:r>
              <a:rPr lang="en-US" dirty="0" smtClean="0">
                <a:latin typeface="+mn-lt"/>
              </a:rPr>
              <a:t>Tuple(u,v</a:t>
            </a:r>
            <a:r>
              <a:rPr lang="en-US" baseline="-25000" dirty="0" smtClean="0">
                <a:latin typeface="+mn-lt"/>
              </a:rPr>
              <a:t>1</a:t>
            </a:r>
            <a:r>
              <a:rPr lang="en-US" dirty="0" smtClean="0">
                <a:latin typeface="+mn-lt"/>
              </a:rPr>
              <a:t>)&lt;Tuple(u,v</a:t>
            </a:r>
            <a:r>
              <a:rPr lang="en-US" baseline="-25000" dirty="0" smtClean="0">
                <a:latin typeface="+mn-lt"/>
              </a:rPr>
              <a:t>2</a:t>
            </a:r>
            <a:r>
              <a:rPr lang="en-US" dirty="0" smtClean="0">
                <a:latin typeface="+mn-lt"/>
              </a:rPr>
              <a:t>)</a:t>
            </a:r>
            <a:endParaRPr lang="en-US" dirty="0">
              <a:latin typeface="+mn-lt"/>
            </a:endParaRPr>
          </a:p>
        </p:txBody>
      </p:sp>
    </p:spTree>
    <p:extLst>
      <p:ext uri="{BB962C8B-B14F-4D97-AF65-F5344CB8AC3E}">
        <p14:creationId xmlns:p14="http://schemas.microsoft.com/office/powerpoint/2010/main" val="41182684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smtClean="0">
                <a:solidFill>
                  <a:schemeClr val="tx1"/>
                </a:solidFill>
              </a:rPr>
              <a:t>Advanced Computer Networks       </a:t>
            </a:r>
            <a:r>
              <a:rPr lang="en-US" smtClean="0"/>
              <a:t>Home AP Measurement</a:t>
            </a:r>
            <a:endParaRPr lang="en-US" dirty="0"/>
          </a:p>
        </p:txBody>
      </p:sp>
      <p:sp>
        <p:nvSpPr>
          <p:cNvPr id="5" name="灯片编号占位符 4"/>
          <p:cNvSpPr>
            <a:spLocks noGrp="1"/>
          </p:cNvSpPr>
          <p:nvPr>
            <p:ph type="sldNum" sz="quarter" idx="11"/>
          </p:nvPr>
        </p:nvSpPr>
        <p:spPr/>
        <p:txBody>
          <a:bodyPr/>
          <a:lstStyle/>
          <a:p>
            <a:pPr>
              <a:defRPr/>
            </a:pPr>
            <a:fld id="{943224E6-E1F5-467A-808B-599E51433C04}" type="slidenum">
              <a:rPr lang="en-US" smtClean="0"/>
              <a:pPr>
                <a:defRPr/>
              </a:pPr>
              <a:t>11</a:t>
            </a:fld>
            <a:endParaRPr lang="en-US" dirty="0"/>
          </a:p>
        </p:txBody>
      </p:sp>
      <p:sp>
        <p:nvSpPr>
          <p:cNvPr id="6" name="Title 1"/>
          <p:cNvSpPr>
            <a:spLocks noGrp="1"/>
          </p:cNvSpPr>
          <p:nvPr>
            <p:ph type="title"/>
          </p:nvPr>
        </p:nvSpPr>
        <p:spPr>
          <a:xfrm>
            <a:off x="152400" y="0"/>
            <a:ext cx="8740775" cy="908050"/>
          </a:xfrm>
        </p:spPr>
        <p:txBody>
          <a:bodyPr/>
          <a:lstStyle/>
          <a:p>
            <a:r>
              <a:rPr lang="en-US" dirty="0" smtClean="0"/>
              <a:t>Catalogue</a:t>
            </a:r>
            <a:endParaRPr lang="en-US" dirty="0"/>
          </a:p>
        </p:txBody>
      </p:sp>
      <p:sp>
        <p:nvSpPr>
          <p:cNvPr id="7" name="文本框 6"/>
          <p:cNvSpPr txBox="1"/>
          <p:nvPr/>
        </p:nvSpPr>
        <p:spPr>
          <a:xfrm>
            <a:off x="152400" y="1412776"/>
            <a:ext cx="8956675" cy="4739759"/>
          </a:xfrm>
          <a:prstGeom prst="rect">
            <a:avLst/>
          </a:prstGeom>
          <a:noFill/>
        </p:spPr>
        <p:txBody>
          <a:bodyPr wrap="square" rtlCol="0">
            <a:spAutoFit/>
          </a:bodyPr>
          <a:lstStyle/>
          <a:p>
            <a:pPr algn="l"/>
            <a:r>
              <a:rPr lang="en-US" sz="2800" dirty="0" smtClean="0">
                <a:latin typeface="+mn-lt"/>
              </a:rPr>
              <a:t>STC Algorithm</a:t>
            </a:r>
          </a:p>
          <a:p>
            <a:pPr marL="342900" indent="-342900" algn="l">
              <a:buFont typeface="Arial" panose="020B0604020202020204" pitchFamily="34" charset="0"/>
              <a:buChar char="•"/>
            </a:pPr>
            <a:r>
              <a:rPr lang="en-US" altLang="zh-CN" sz="2200" dirty="0" smtClean="0">
                <a:solidFill>
                  <a:schemeClr val="bg2"/>
                </a:solidFill>
                <a:latin typeface="+mn-lt"/>
              </a:rPr>
              <a:t>Topology Control Algorithm</a:t>
            </a:r>
            <a:endParaRPr lang="en-US" sz="2200" dirty="0" smtClean="0">
              <a:solidFill>
                <a:schemeClr val="bg2"/>
              </a:solidFill>
              <a:latin typeface="+mn-lt"/>
            </a:endParaRPr>
          </a:p>
          <a:p>
            <a:pPr marL="342900" indent="-342900" algn="l">
              <a:buFont typeface="Arial" panose="020B0604020202020204" pitchFamily="34" charset="0"/>
              <a:buChar char="•"/>
            </a:pPr>
            <a:r>
              <a:rPr lang="en-US" sz="2200" dirty="0" smtClean="0">
                <a:solidFill>
                  <a:schemeClr val="bg2"/>
                </a:solidFill>
                <a:latin typeface="+mn-lt"/>
              </a:rPr>
              <a:t>Basic idea</a:t>
            </a:r>
          </a:p>
          <a:p>
            <a:pPr algn="l"/>
            <a:r>
              <a:rPr lang="en-US" sz="2200" dirty="0" smtClean="0">
                <a:latin typeface="Cambria Math" panose="02040503050406030204" pitchFamily="18" charset="0"/>
                <a:ea typeface="Cambria Math" panose="02040503050406030204" pitchFamily="18" charset="0"/>
              </a:rPr>
              <a:t>⟶</a:t>
            </a:r>
            <a:r>
              <a:rPr lang="en-US" sz="2200" dirty="0" err="1" smtClean="0">
                <a:latin typeface="+mn-lt"/>
              </a:rPr>
              <a:t>Pseodo</a:t>
            </a:r>
            <a:r>
              <a:rPr lang="en-US" sz="2200" dirty="0" smtClean="0">
                <a:latin typeface="+mn-lt"/>
              </a:rPr>
              <a:t>-code</a:t>
            </a:r>
          </a:p>
          <a:p>
            <a:pPr marL="342900" indent="-342900" algn="l">
              <a:buFont typeface="Arial" panose="020B0604020202020204" pitchFamily="34" charset="0"/>
              <a:buChar char="•"/>
            </a:pPr>
            <a:endParaRPr lang="en-US" sz="2200" dirty="0" smtClean="0">
              <a:solidFill>
                <a:schemeClr val="bg2"/>
              </a:solidFill>
              <a:latin typeface="+mn-lt"/>
            </a:endParaRPr>
          </a:p>
          <a:p>
            <a:pPr marL="342900" indent="-342900" algn="l">
              <a:buFont typeface="Arial" panose="020B0604020202020204" pitchFamily="34" charset="0"/>
              <a:buChar char="•"/>
            </a:pPr>
            <a:endParaRPr lang="en-US" sz="2200" dirty="0" smtClean="0">
              <a:solidFill>
                <a:schemeClr val="bg2"/>
              </a:solidFill>
              <a:latin typeface="+mn-lt"/>
            </a:endParaRPr>
          </a:p>
          <a:p>
            <a:pPr algn="l"/>
            <a:r>
              <a:rPr lang="en-US" sz="2800" dirty="0" smtClean="0">
                <a:solidFill>
                  <a:schemeClr val="bg2"/>
                </a:solidFill>
                <a:latin typeface="+mn-lt"/>
              </a:rPr>
              <a:t>M-STC </a:t>
            </a:r>
            <a:r>
              <a:rPr lang="en-US" altLang="zh-CN" sz="2800" dirty="0" smtClean="0">
                <a:solidFill>
                  <a:schemeClr val="bg2"/>
                </a:solidFill>
                <a:latin typeface="+mn-lt"/>
              </a:rPr>
              <a:t>Algorithm</a:t>
            </a:r>
            <a:endParaRPr lang="en-US" sz="2800" dirty="0" smtClean="0">
              <a:solidFill>
                <a:schemeClr val="bg2"/>
              </a:solidFill>
              <a:latin typeface="+mn-lt"/>
            </a:endParaRPr>
          </a:p>
          <a:p>
            <a:pPr marL="342900" indent="-342900" algn="l">
              <a:buFont typeface="Arial" panose="020B0604020202020204" pitchFamily="34" charset="0"/>
              <a:buChar char="•"/>
            </a:pPr>
            <a:r>
              <a:rPr lang="en-US" sz="2200" dirty="0" smtClean="0">
                <a:solidFill>
                  <a:schemeClr val="bg2"/>
                </a:solidFill>
                <a:latin typeface="+mn-lt"/>
              </a:rPr>
              <a:t>Goals</a:t>
            </a:r>
          </a:p>
          <a:p>
            <a:pPr marL="342900" indent="-342900" algn="l">
              <a:buFont typeface="Arial" panose="020B0604020202020204" pitchFamily="34" charset="0"/>
              <a:buChar char="•"/>
            </a:pPr>
            <a:r>
              <a:rPr lang="en-US" sz="2200" dirty="0" smtClean="0">
                <a:solidFill>
                  <a:schemeClr val="bg2"/>
                </a:solidFill>
                <a:latin typeface="+mn-lt"/>
              </a:rPr>
              <a:t>Terminology</a:t>
            </a:r>
          </a:p>
          <a:p>
            <a:pPr marL="342900" indent="-342900" algn="l">
              <a:buFont typeface="Arial" panose="020B0604020202020204" pitchFamily="34" charset="0"/>
              <a:buChar char="•"/>
            </a:pPr>
            <a:r>
              <a:rPr lang="en-US" sz="2200" dirty="0" smtClean="0">
                <a:solidFill>
                  <a:schemeClr val="bg2"/>
                </a:solidFill>
                <a:latin typeface="+mn-lt"/>
              </a:rPr>
              <a:t>Design of M-STC</a:t>
            </a:r>
          </a:p>
          <a:p>
            <a:pPr marL="342900" indent="-342900" algn="l">
              <a:buFont typeface="Arial" panose="020B0604020202020204" pitchFamily="34" charset="0"/>
              <a:buChar char="•"/>
            </a:pPr>
            <a:r>
              <a:rPr lang="en-US" sz="2200" dirty="0" smtClean="0">
                <a:solidFill>
                  <a:schemeClr val="bg2"/>
                </a:solidFill>
                <a:latin typeface="+mn-lt"/>
              </a:rPr>
              <a:t>Evaluation</a:t>
            </a:r>
          </a:p>
          <a:p>
            <a:pPr marL="342900" indent="-342900" algn="l">
              <a:buFont typeface="Arial" panose="020B0604020202020204" pitchFamily="34" charset="0"/>
              <a:buChar char="•"/>
            </a:pPr>
            <a:endParaRPr lang="en-US" dirty="0" smtClean="0">
              <a:solidFill>
                <a:schemeClr val="bg2"/>
              </a:solidFill>
              <a:latin typeface="+mn-lt"/>
            </a:endParaRPr>
          </a:p>
          <a:p>
            <a:pPr algn="l"/>
            <a:endParaRPr lang="en-US" dirty="0">
              <a:solidFill>
                <a:schemeClr val="bg2"/>
              </a:solidFill>
              <a:latin typeface="+mn-lt"/>
            </a:endParaRPr>
          </a:p>
        </p:txBody>
      </p:sp>
    </p:spTree>
    <p:extLst>
      <p:ext uri="{BB962C8B-B14F-4D97-AF65-F5344CB8AC3E}">
        <p14:creationId xmlns:p14="http://schemas.microsoft.com/office/powerpoint/2010/main" val="23784787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smtClean="0">
                <a:solidFill>
                  <a:schemeClr val="tx1"/>
                </a:solidFill>
              </a:rPr>
              <a:t>Advanced Computer Networks       </a:t>
            </a:r>
            <a:r>
              <a:rPr lang="en-US" smtClean="0"/>
              <a:t>Home AP Measurement</a:t>
            </a:r>
            <a:endParaRPr lang="en-US" dirty="0"/>
          </a:p>
        </p:txBody>
      </p:sp>
      <p:sp>
        <p:nvSpPr>
          <p:cNvPr id="5" name="灯片编号占位符 4"/>
          <p:cNvSpPr>
            <a:spLocks noGrp="1"/>
          </p:cNvSpPr>
          <p:nvPr>
            <p:ph type="sldNum" sz="quarter" idx="11"/>
          </p:nvPr>
        </p:nvSpPr>
        <p:spPr/>
        <p:txBody>
          <a:bodyPr/>
          <a:lstStyle/>
          <a:p>
            <a:pPr>
              <a:defRPr/>
            </a:pPr>
            <a:fld id="{943224E6-E1F5-467A-808B-599E51433C04}" type="slidenum">
              <a:rPr lang="en-US" smtClean="0"/>
              <a:pPr>
                <a:defRPr/>
              </a:pPr>
              <a:t>12</a:t>
            </a:fld>
            <a:endParaRPr lang="en-US" dirty="0"/>
          </a:p>
        </p:txBody>
      </p:sp>
      <p:sp>
        <p:nvSpPr>
          <p:cNvPr id="8" name="Title 1"/>
          <p:cNvSpPr>
            <a:spLocks noGrp="1"/>
          </p:cNvSpPr>
          <p:nvPr>
            <p:ph type="title"/>
          </p:nvPr>
        </p:nvSpPr>
        <p:spPr>
          <a:xfrm>
            <a:off x="125412" y="44624"/>
            <a:ext cx="8893175" cy="908050"/>
          </a:xfrm>
        </p:spPr>
        <p:txBody>
          <a:bodyPr/>
          <a:lstStyle/>
          <a:p>
            <a:r>
              <a:rPr lang="en-US" sz="3600" dirty="0" smtClean="0"/>
              <a:t>STC Algorithm: Pseudo-Code</a:t>
            </a:r>
            <a:endParaRPr lang="en-US" sz="3600" dirty="0"/>
          </a:p>
        </p:txBody>
      </p:sp>
      <p:sp>
        <p:nvSpPr>
          <p:cNvPr id="9" name="Content Placeholder 2"/>
          <p:cNvSpPr txBox="1">
            <a:spLocks/>
          </p:cNvSpPr>
          <p:nvPr/>
        </p:nvSpPr>
        <p:spPr bwMode="auto">
          <a:xfrm>
            <a:off x="20654" y="1052736"/>
            <a:ext cx="4263314"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buNone/>
            </a:pPr>
            <a:r>
              <a:rPr lang="en-US" sz="800" dirty="0">
                <a:effectLst/>
              </a:rPr>
              <a:t>01: Function STC at node (u):</a:t>
            </a:r>
          </a:p>
          <a:p>
            <a:pPr marL="0" indent="0">
              <a:buNone/>
            </a:pPr>
            <a:r>
              <a:rPr lang="en-US" sz="800" dirty="0">
                <a:effectLst/>
              </a:rPr>
              <a:t>02:       </a:t>
            </a:r>
            <a:r>
              <a:rPr lang="en-US" sz="800" i="1" dirty="0">
                <a:effectLst/>
              </a:rPr>
              <a:t>G←(V, ϕ)</a:t>
            </a:r>
            <a:r>
              <a:rPr lang="en-US" sz="800" dirty="0">
                <a:effectLst/>
              </a:rPr>
              <a:t> /* directed graph with no edges */</a:t>
            </a:r>
          </a:p>
          <a:p>
            <a:pPr marL="0" indent="0">
              <a:buNone/>
            </a:pPr>
            <a:r>
              <a:rPr lang="en-US" sz="800" dirty="0">
                <a:effectLst/>
              </a:rPr>
              <a:t>03:       Compile </a:t>
            </a:r>
            <a:r>
              <a:rPr lang="en-US" sz="800" i="1" dirty="0" err="1">
                <a:effectLst/>
              </a:rPr>
              <a:t>outTupleList</a:t>
            </a:r>
            <a:r>
              <a:rPr lang="en-US" sz="800" i="1" dirty="0">
                <a:effectLst/>
              </a:rPr>
              <a:t>(u)</a:t>
            </a:r>
            <a:r>
              <a:rPr lang="en-US" sz="800" dirty="0">
                <a:effectLst/>
              </a:rPr>
              <a:t> and </a:t>
            </a:r>
            <a:r>
              <a:rPr lang="en-US" sz="800" i="1" dirty="0" err="1">
                <a:effectLst/>
              </a:rPr>
              <a:t>inTupleList</a:t>
            </a:r>
            <a:r>
              <a:rPr lang="en-US" sz="800" i="1" dirty="0">
                <a:effectLst/>
              </a:rPr>
              <a:t>(u)</a:t>
            </a:r>
            <a:endParaRPr lang="en-US" sz="800" dirty="0">
              <a:effectLst/>
            </a:endParaRPr>
          </a:p>
          <a:p>
            <a:pPr marL="0" indent="0">
              <a:buNone/>
            </a:pPr>
            <a:r>
              <a:rPr lang="en-US" sz="800" dirty="0">
                <a:effectLst/>
              </a:rPr>
              <a:t>04:       Broadcast </a:t>
            </a:r>
            <a:r>
              <a:rPr lang="en-US" sz="800" i="1" dirty="0" err="1">
                <a:effectLst/>
              </a:rPr>
              <a:t>outTupleList</a:t>
            </a:r>
            <a:r>
              <a:rPr lang="en-US" sz="800" i="1" dirty="0">
                <a:effectLst/>
              </a:rPr>
              <a:t>(u) </a:t>
            </a:r>
            <a:r>
              <a:rPr lang="en-US" sz="800" dirty="0">
                <a:effectLst/>
              </a:rPr>
              <a:t>and </a:t>
            </a:r>
            <a:r>
              <a:rPr lang="en-US" sz="800" i="1" dirty="0" err="1" smtClean="0">
                <a:effectLst/>
              </a:rPr>
              <a:t>inTupleList</a:t>
            </a:r>
            <a:r>
              <a:rPr lang="en-US" sz="800" i="1" dirty="0" smtClean="0">
                <a:effectLst/>
              </a:rPr>
              <a:t>(u</a:t>
            </a:r>
            <a:r>
              <a:rPr lang="en-US" sz="800" i="1" dirty="0">
                <a:effectLst/>
              </a:rPr>
              <a:t>)</a:t>
            </a:r>
            <a:r>
              <a:rPr lang="en-US" sz="800" dirty="0">
                <a:effectLst/>
              </a:rPr>
              <a:t> at maximum </a:t>
            </a:r>
            <a:r>
              <a:rPr lang="en-US" sz="800" i="1" dirty="0">
                <a:effectLst/>
              </a:rPr>
              <a:t>power </a:t>
            </a:r>
            <a:r>
              <a:rPr lang="en-US" sz="800" i="1" dirty="0" err="1">
                <a:effectLst/>
              </a:rPr>
              <a:t>P</a:t>
            </a:r>
            <a:r>
              <a:rPr lang="en-US" sz="800" i="1" baseline="-25000" dirty="0" err="1">
                <a:effectLst/>
              </a:rPr>
              <a:t>u</a:t>
            </a:r>
            <a:endParaRPr lang="en-US" sz="800" dirty="0">
              <a:effectLst/>
            </a:endParaRPr>
          </a:p>
          <a:p>
            <a:pPr marL="0" indent="0">
              <a:buNone/>
            </a:pPr>
            <a:r>
              <a:rPr lang="en-US" sz="800" dirty="0">
                <a:effectLst/>
              </a:rPr>
              <a:t>05:       Receive </a:t>
            </a:r>
            <a:r>
              <a:rPr lang="en-US" sz="800" i="1" dirty="0" err="1">
                <a:effectLst/>
              </a:rPr>
              <a:t>outTupleList</a:t>
            </a:r>
            <a:r>
              <a:rPr lang="en-US" sz="800" i="1" dirty="0">
                <a:effectLst/>
              </a:rPr>
              <a:t>(n)</a:t>
            </a:r>
            <a:r>
              <a:rPr lang="en-US" sz="800" dirty="0">
                <a:effectLst/>
              </a:rPr>
              <a:t> and </a:t>
            </a:r>
            <a:r>
              <a:rPr lang="en-US" sz="800" i="1" dirty="0" err="1">
                <a:effectLst/>
              </a:rPr>
              <a:t>inTupleList</a:t>
            </a:r>
            <a:r>
              <a:rPr lang="en-US" sz="800" i="1" dirty="0">
                <a:effectLst/>
              </a:rPr>
              <a:t>(n)</a:t>
            </a:r>
            <a:r>
              <a:rPr lang="en-US" sz="800" dirty="0">
                <a:effectLst/>
              </a:rPr>
              <a:t> from each neighbor </a:t>
            </a:r>
            <a:r>
              <a:rPr lang="en-US" sz="800" i="1" dirty="0">
                <a:effectLst/>
              </a:rPr>
              <a:t>n</a:t>
            </a:r>
            <a:r>
              <a:rPr lang="en-US" sz="800" dirty="0">
                <a:effectLst/>
              </a:rPr>
              <a:t> in </a:t>
            </a:r>
            <a:r>
              <a:rPr lang="en-US" sz="800" i="1" dirty="0" err="1">
                <a:effectLst/>
              </a:rPr>
              <a:t>G</a:t>
            </a:r>
            <a:r>
              <a:rPr lang="en-US" sz="800" i="1" baseline="-25000" dirty="0" err="1">
                <a:effectLst/>
              </a:rPr>
              <a:t>max</a:t>
            </a:r>
            <a:endParaRPr lang="en-US" sz="800" dirty="0">
              <a:effectLst/>
            </a:endParaRPr>
          </a:p>
          <a:p>
            <a:pPr marL="0" indent="0">
              <a:buNone/>
            </a:pPr>
            <a:r>
              <a:rPr lang="en-US" sz="800" dirty="0">
                <a:effectLst/>
              </a:rPr>
              <a:t>06:       Compute </a:t>
            </a:r>
            <a:r>
              <a:rPr lang="en-US" sz="800" i="1" dirty="0" err="1">
                <a:effectLst/>
              </a:rPr>
              <a:t>fPairOfPaths</a:t>
            </a:r>
            <a:r>
              <a:rPr lang="en-US" sz="800" i="1" dirty="0">
                <a:effectLst/>
              </a:rPr>
              <a:t>(n)</a:t>
            </a:r>
            <a:r>
              <a:rPr lang="en-US" sz="800" dirty="0">
                <a:effectLst/>
              </a:rPr>
              <a:t> for each </a:t>
            </a:r>
            <a:r>
              <a:rPr lang="en-US" sz="800" i="1" dirty="0">
                <a:effectLst/>
              </a:rPr>
              <a:t>n</a:t>
            </a:r>
            <a:r>
              <a:rPr lang="en-US" sz="800" dirty="0">
                <a:effectLst/>
              </a:rPr>
              <a:t> two or fewer hops away from </a:t>
            </a:r>
            <a:r>
              <a:rPr lang="en-US" sz="800" i="1" dirty="0">
                <a:effectLst/>
              </a:rPr>
              <a:t>u</a:t>
            </a:r>
            <a:endParaRPr lang="en-US" sz="800" dirty="0">
              <a:effectLst/>
            </a:endParaRPr>
          </a:p>
          <a:p>
            <a:pPr marL="0" indent="0">
              <a:buNone/>
            </a:pPr>
            <a:r>
              <a:rPr lang="en-US" sz="800" dirty="0">
                <a:effectLst/>
              </a:rPr>
              <a:t>07:       Compute </a:t>
            </a:r>
            <a:r>
              <a:rPr lang="en-US" sz="800" i="1" dirty="0" err="1">
                <a:effectLst/>
              </a:rPr>
              <a:t>bPairOfPaths</a:t>
            </a:r>
            <a:r>
              <a:rPr lang="en-US" sz="800" i="1" dirty="0">
                <a:effectLst/>
              </a:rPr>
              <a:t>(n)</a:t>
            </a:r>
            <a:r>
              <a:rPr lang="en-US" sz="800" dirty="0">
                <a:effectLst/>
              </a:rPr>
              <a:t> for each </a:t>
            </a:r>
            <a:r>
              <a:rPr lang="en-US" sz="800" i="1" dirty="0">
                <a:effectLst/>
              </a:rPr>
              <a:t>n</a:t>
            </a:r>
            <a:r>
              <a:rPr lang="en-US" sz="800" dirty="0">
                <a:effectLst/>
              </a:rPr>
              <a:t> two or fewer hops away from </a:t>
            </a:r>
            <a:r>
              <a:rPr lang="en-US" sz="800" i="1" dirty="0">
                <a:effectLst/>
              </a:rPr>
              <a:t>u</a:t>
            </a:r>
            <a:endParaRPr lang="en-US" sz="800" dirty="0">
              <a:effectLst/>
            </a:endParaRPr>
          </a:p>
          <a:p>
            <a:pPr marL="0" indent="0">
              <a:buNone/>
            </a:pPr>
            <a:r>
              <a:rPr lang="en-US" sz="800" dirty="0">
                <a:effectLst/>
              </a:rPr>
              <a:t>08:       Sort </a:t>
            </a:r>
            <a:r>
              <a:rPr lang="en-US" sz="800" i="1" dirty="0" err="1">
                <a:effectLst/>
              </a:rPr>
              <a:t>outTupleList</a:t>
            </a:r>
            <a:r>
              <a:rPr lang="en-US" sz="800" i="1" dirty="0">
                <a:effectLst/>
              </a:rPr>
              <a:t>(u)</a:t>
            </a:r>
            <a:endParaRPr lang="en-US" sz="800" dirty="0">
              <a:effectLst/>
            </a:endParaRPr>
          </a:p>
          <a:p>
            <a:pPr marL="0" indent="0">
              <a:buNone/>
            </a:pPr>
            <a:r>
              <a:rPr lang="en-US" sz="800" dirty="0">
                <a:effectLst/>
              </a:rPr>
              <a:t>09:       </a:t>
            </a:r>
            <a:r>
              <a:rPr lang="en-US" sz="800" i="1" dirty="0" err="1">
                <a:effectLst/>
              </a:rPr>
              <a:t>k</a:t>
            </a:r>
            <a:r>
              <a:rPr lang="en-US" sz="800" dirty="0" err="1">
                <a:effectLst/>
              </a:rPr>
              <a:t>←degree</a:t>
            </a:r>
            <a:r>
              <a:rPr lang="en-US" sz="800" dirty="0">
                <a:effectLst/>
              </a:rPr>
              <a:t> of u in </a:t>
            </a:r>
            <a:r>
              <a:rPr lang="en-US" sz="800" i="1" dirty="0" err="1">
                <a:effectLst/>
              </a:rPr>
              <a:t>G</a:t>
            </a:r>
            <a:r>
              <a:rPr lang="en-US" sz="800" i="1" baseline="-25000" dirty="0" err="1">
                <a:effectLst/>
              </a:rPr>
              <a:t>max</a:t>
            </a:r>
            <a:endParaRPr lang="en-US" sz="800" dirty="0">
              <a:effectLst/>
            </a:endParaRPr>
          </a:p>
          <a:p>
            <a:pPr marL="0" indent="0">
              <a:buNone/>
            </a:pPr>
            <a:r>
              <a:rPr lang="en-US" sz="800" dirty="0">
                <a:effectLst/>
              </a:rPr>
              <a:t>10:       do </a:t>
            </a:r>
            <a:r>
              <a:rPr lang="en-US" sz="800" i="1" dirty="0">
                <a:effectLst/>
              </a:rPr>
              <a:t>k-1</a:t>
            </a:r>
            <a:r>
              <a:rPr lang="en-US" sz="800" dirty="0">
                <a:effectLst/>
              </a:rPr>
              <a:t> times </a:t>
            </a:r>
          </a:p>
          <a:p>
            <a:pPr marL="0" indent="0">
              <a:buNone/>
            </a:pPr>
            <a:r>
              <a:rPr lang="en-US" sz="800" dirty="0">
                <a:effectLst/>
              </a:rPr>
              <a:t>11:             </a:t>
            </a:r>
            <a:r>
              <a:rPr lang="en-US" sz="800" i="1" dirty="0">
                <a:effectLst/>
              </a:rPr>
              <a:t>t(</a:t>
            </a:r>
            <a:r>
              <a:rPr lang="en-US" sz="800" i="1" dirty="0" err="1">
                <a:effectLst/>
              </a:rPr>
              <a:t>u,v</a:t>
            </a:r>
            <a:r>
              <a:rPr lang="en-US" sz="800" i="1" dirty="0">
                <a:effectLst/>
              </a:rPr>
              <a:t>) </a:t>
            </a:r>
            <a:r>
              <a:rPr lang="en-US" sz="800" dirty="0">
                <a:effectLst/>
              </a:rPr>
              <a:t>←the largest tuple in </a:t>
            </a:r>
            <a:r>
              <a:rPr lang="en-US" sz="800" i="1" dirty="0" err="1">
                <a:effectLst/>
              </a:rPr>
              <a:t>outTupleList</a:t>
            </a:r>
            <a:r>
              <a:rPr lang="en-US" sz="800" i="1" dirty="0">
                <a:effectLst/>
              </a:rPr>
              <a:t>(u)</a:t>
            </a:r>
            <a:endParaRPr lang="en-US" sz="800" dirty="0">
              <a:effectLst/>
            </a:endParaRPr>
          </a:p>
          <a:p>
            <a:pPr marL="0" indent="0">
              <a:buNone/>
            </a:pPr>
            <a:r>
              <a:rPr lang="en-US" sz="800" dirty="0">
                <a:effectLst/>
              </a:rPr>
              <a:t>12:             </a:t>
            </a:r>
            <a:r>
              <a:rPr lang="en-US" sz="800" i="1" dirty="0">
                <a:effectLst/>
              </a:rPr>
              <a:t>remove t(</a:t>
            </a:r>
            <a:r>
              <a:rPr lang="en-US" sz="800" i="1" dirty="0" err="1">
                <a:effectLst/>
              </a:rPr>
              <a:t>u,v</a:t>
            </a:r>
            <a:r>
              <a:rPr lang="en-US" sz="800" i="1" dirty="0">
                <a:effectLst/>
              </a:rPr>
              <a:t>) from </a:t>
            </a:r>
            <a:r>
              <a:rPr lang="en-US" sz="800" i="1" dirty="0" err="1">
                <a:effectLst/>
              </a:rPr>
              <a:t>outTupleList</a:t>
            </a:r>
            <a:r>
              <a:rPr lang="en-US" sz="800" i="1" dirty="0">
                <a:effectLst/>
              </a:rPr>
              <a:t>(u)</a:t>
            </a:r>
            <a:endParaRPr lang="en-US" sz="800" dirty="0">
              <a:effectLst/>
            </a:endParaRPr>
          </a:p>
          <a:p>
            <a:pPr marL="0" indent="0">
              <a:buNone/>
            </a:pPr>
            <a:r>
              <a:rPr lang="en-US" sz="800" dirty="0">
                <a:effectLst/>
              </a:rPr>
              <a:t>13:             </a:t>
            </a:r>
            <a:r>
              <a:rPr lang="en-US" sz="800" i="1" dirty="0" err="1">
                <a:effectLst/>
              </a:rPr>
              <a:t>vSet</a:t>
            </a:r>
            <a:r>
              <a:rPr lang="en-US" sz="800" i="1" dirty="0">
                <a:effectLst/>
              </a:rPr>
              <a:t> = {</a:t>
            </a:r>
            <a:r>
              <a:rPr lang="en-US" sz="800" i="1" dirty="0" err="1">
                <a:effectLst/>
              </a:rPr>
              <a:t>i</a:t>
            </a:r>
            <a:r>
              <a:rPr lang="en-US" sz="800" i="1" dirty="0">
                <a:effectLst/>
              </a:rPr>
              <a:t> | t(</a:t>
            </a:r>
            <a:r>
              <a:rPr lang="en-US" sz="800" i="1" dirty="0" err="1">
                <a:effectLst/>
              </a:rPr>
              <a:t>i,v</a:t>
            </a:r>
            <a:r>
              <a:rPr lang="en-US" sz="800" i="1" dirty="0">
                <a:effectLst/>
              </a:rPr>
              <a:t>)</a:t>
            </a:r>
            <a:r>
              <a:rPr lang="zh-CN" altLang="en-US" sz="800" i="1" dirty="0">
                <a:effectLst/>
              </a:rPr>
              <a:t>∈</a:t>
            </a:r>
            <a:r>
              <a:rPr lang="en-US" sz="800" i="1" dirty="0" err="1">
                <a:effectLst/>
              </a:rPr>
              <a:t>inTupleList</a:t>
            </a:r>
            <a:r>
              <a:rPr lang="en-US" sz="800" i="1" dirty="0">
                <a:effectLst/>
              </a:rPr>
              <a:t>(v), t(</a:t>
            </a:r>
            <a:r>
              <a:rPr lang="en-US" sz="800" i="1" dirty="0" err="1">
                <a:effectLst/>
              </a:rPr>
              <a:t>i,v</a:t>
            </a:r>
            <a:r>
              <a:rPr lang="en-US" sz="800" i="1" dirty="0">
                <a:effectLst/>
              </a:rPr>
              <a:t>)&lt;t(</a:t>
            </a:r>
            <a:r>
              <a:rPr lang="en-US" sz="800" i="1" dirty="0" err="1">
                <a:effectLst/>
              </a:rPr>
              <a:t>u,v</a:t>
            </a:r>
            <a:r>
              <a:rPr lang="en-US" sz="800" i="1" dirty="0">
                <a:effectLst/>
              </a:rPr>
              <a:t>)</a:t>
            </a:r>
            <a:endParaRPr lang="en-US" sz="800" dirty="0">
              <a:effectLst/>
            </a:endParaRPr>
          </a:p>
          <a:p>
            <a:pPr marL="0" indent="0">
              <a:buNone/>
            </a:pPr>
            <a:r>
              <a:rPr lang="en-US" sz="800" dirty="0">
                <a:effectLst/>
              </a:rPr>
              <a:t>14:             </a:t>
            </a:r>
            <a:r>
              <a:rPr lang="en-US" sz="800" i="1" dirty="0" err="1">
                <a:effectLst/>
              </a:rPr>
              <a:t>NoForwardPath</a:t>
            </a:r>
            <a:r>
              <a:rPr lang="en-US" sz="800" dirty="0">
                <a:effectLst/>
              </a:rPr>
              <a:t> = </a:t>
            </a:r>
            <a:r>
              <a:rPr lang="en-US" sz="800" dirty="0" err="1">
                <a:effectLst/>
              </a:rPr>
              <a:t>Ture</a:t>
            </a:r>
            <a:endParaRPr lang="en-US" sz="800" dirty="0">
              <a:effectLst/>
            </a:endParaRPr>
          </a:p>
          <a:p>
            <a:pPr marL="0" indent="0">
              <a:buNone/>
            </a:pPr>
            <a:r>
              <a:rPr lang="en-US" sz="800" dirty="0">
                <a:effectLst/>
              </a:rPr>
              <a:t>15:             </a:t>
            </a:r>
            <a:r>
              <a:rPr lang="en-US" sz="800" i="1" dirty="0" err="1">
                <a:effectLst/>
              </a:rPr>
              <a:t>NoBackwardPath</a:t>
            </a:r>
            <a:r>
              <a:rPr lang="en-US" sz="800" dirty="0">
                <a:effectLst/>
              </a:rPr>
              <a:t> = True</a:t>
            </a:r>
          </a:p>
          <a:p>
            <a:pPr marL="0" indent="0">
              <a:buNone/>
            </a:pPr>
            <a:r>
              <a:rPr lang="en-US" sz="800" dirty="0">
                <a:effectLst/>
              </a:rPr>
              <a:t>16:             for </a:t>
            </a:r>
            <a:r>
              <a:rPr lang="en-US" sz="800" i="1" dirty="0">
                <a:effectLst/>
              </a:rPr>
              <a:t>n</a:t>
            </a:r>
            <a:r>
              <a:rPr lang="zh-CN" altLang="en-US" sz="800" i="1" dirty="0">
                <a:effectLst/>
              </a:rPr>
              <a:t>∈</a:t>
            </a:r>
            <a:r>
              <a:rPr lang="en-US" sz="800" i="1" dirty="0" err="1">
                <a:effectLst/>
              </a:rPr>
              <a:t>vSet</a:t>
            </a:r>
            <a:endParaRPr lang="en-US" sz="800" dirty="0">
              <a:effectLst/>
            </a:endParaRPr>
          </a:p>
          <a:p>
            <a:pPr marL="0" indent="0">
              <a:buNone/>
            </a:pPr>
            <a:r>
              <a:rPr lang="en-US" sz="800" dirty="0">
                <a:effectLst/>
              </a:rPr>
              <a:t>17:                   p = the first path in </a:t>
            </a:r>
            <a:r>
              <a:rPr lang="en-US" sz="800" i="1" dirty="0" err="1">
                <a:effectLst/>
              </a:rPr>
              <a:t>fPairOfPaths</a:t>
            </a:r>
            <a:r>
              <a:rPr lang="en-US" sz="800" i="1" dirty="0">
                <a:effectLst/>
              </a:rPr>
              <a:t>(n)</a:t>
            </a:r>
            <a:r>
              <a:rPr lang="en-US" sz="800" dirty="0">
                <a:effectLst/>
              </a:rPr>
              <a:t> without </a:t>
            </a:r>
            <a:r>
              <a:rPr lang="en-US" sz="800" i="1" dirty="0">
                <a:effectLst/>
              </a:rPr>
              <a:t>v</a:t>
            </a:r>
            <a:endParaRPr lang="en-US" sz="800" dirty="0">
              <a:effectLst/>
            </a:endParaRPr>
          </a:p>
          <a:p>
            <a:pPr marL="0" indent="0">
              <a:buNone/>
            </a:pPr>
            <a:r>
              <a:rPr lang="en-US" sz="800" dirty="0">
                <a:effectLst/>
              </a:rPr>
              <a:t>18:                   if </a:t>
            </a:r>
            <a:r>
              <a:rPr lang="en-US" sz="800" i="1" dirty="0">
                <a:effectLst/>
              </a:rPr>
              <a:t>max{r | r</a:t>
            </a:r>
            <a:r>
              <a:rPr lang="zh-CN" altLang="en-US" sz="800" i="1" dirty="0">
                <a:effectLst/>
              </a:rPr>
              <a:t>∈</a:t>
            </a:r>
            <a:r>
              <a:rPr lang="en-US" sz="800" i="1" dirty="0">
                <a:effectLst/>
              </a:rPr>
              <a:t>p} &lt; t(</a:t>
            </a:r>
            <a:r>
              <a:rPr lang="en-US" sz="800" i="1" dirty="0" err="1">
                <a:effectLst/>
              </a:rPr>
              <a:t>u,v</a:t>
            </a:r>
            <a:r>
              <a:rPr lang="en-US" sz="800" i="1" dirty="0">
                <a:effectLst/>
              </a:rPr>
              <a:t>)</a:t>
            </a:r>
            <a:endParaRPr lang="en-US" sz="800" dirty="0">
              <a:effectLst/>
            </a:endParaRPr>
          </a:p>
          <a:p>
            <a:pPr marL="0" indent="0">
              <a:buNone/>
            </a:pPr>
            <a:r>
              <a:rPr lang="en-US" sz="800" dirty="0">
                <a:effectLst/>
              </a:rPr>
              <a:t>19:                         </a:t>
            </a:r>
            <a:r>
              <a:rPr lang="en-US" sz="800" i="1" dirty="0" err="1">
                <a:effectLst/>
              </a:rPr>
              <a:t>NoForwardPath</a:t>
            </a:r>
            <a:r>
              <a:rPr lang="en-US" sz="800" dirty="0">
                <a:effectLst/>
              </a:rPr>
              <a:t> = False</a:t>
            </a:r>
          </a:p>
          <a:p>
            <a:pPr marL="0" indent="0">
              <a:buNone/>
            </a:pPr>
            <a:r>
              <a:rPr lang="en-US" sz="800" dirty="0">
                <a:effectLst/>
              </a:rPr>
              <a:t>20:                         break (out of for loop)</a:t>
            </a:r>
          </a:p>
          <a:p>
            <a:pPr marL="0" indent="0">
              <a:buNone/>
            </a:pPr>
            <a:r>
              <a:rPr lang="en-US" sz="800" dirty="0">
                <a:effectLst/>
              </a:rPr>
              <a:t>21:                   end if</a:t>
            </a:r>
          </a:p>
          <a:p>
            <a:pPr marL="0" indent="0">
              <a:buNone/>
            </a:pPr>
            <a:r>
              <a:rPr lang="en-US" sz="800" dirty="0">
                <a:effectLst/>
              </a:rPr>
              <a:t>22:             end for</a:t>
            </a:r>
          </a:p>
          <a:p>
            <a:pPr marL="0" indent="0">
              <a:buNone/>
            </a:pPr>
            <a:r>
              <a:rPr lang="en-US" sz="800" dirty="0">
                <a:effectLst/>
              </a:rPr>
              <a:t>23:             </a:t>
            </a:r>
            <a:r>
              <a:rPr lang="en-US" sz="800" i="1" dirty="0" err="1">
                <a:effectLst/>
              </a:rPr>
              <a:t>vSet</a:t>
            </a:r>
            <a:r>
              <a:rPr lang="en-US" sz="800" i="1" dirty="0">
                <a:effectLst/>
              </a:rPr>
              <a:t> = {</a:t>
            </a:r>
            <a:r>
              <a:rPr lang="en-US" sz="800" i="1" dirty="0" err="1">
                <a:effectLst/>
              </a:rPr>
              <a:t>i</a:t>
            </a:r>
            <a:r>
              <a:rPr lang="en-US" sz="800" i="1" dirty="0">
                <a:effectLst/>
              </a:rPr>
              <a:t> | t(</a:t>
            </a:r>
            <a:r>
              <a:rPr lang="en-US" sz="800" i="1" dirty="0" err="1">
                <a:effectLst/>
              </a:rPr>
              <a:t>v,i</a:t>
            </a:r>
            <a:r>
              <a:rPr lang="en-US" sz="800" i="1" dirty="0">
                <a:effectLst/>
              </a:rPr>
              <a:t>)</a:t>
            </a:r>
            <a:r>
              <a:rPr lang="zh-CN" altLang="en-US" sz="800" i="1" dirty="0">
                <a:effectLst/>
              </a:rPr>
              <a:t>∈</a:t>
            </a:r>
            <a:r>
              <a:rPr lang="en-US" sz="800" i="1" dirty="0" err="1">
                <a:effectLst/>
              </a:rPr>
              <a:t>outTupleList</a:t>
            </a:r>
            <a:r>
              <a:rPr lang="en-US" sz="800" i="1" dirty="0">
                <a:effectLst/>
              </a:rPr>
              <a:t>(v), t(</a:t>
            </a:r>
            <a:r>
              <a:rPr lang="en-US" sz="800" i="1" dirty="0" err="1">
                <a:effectLst/>
              </a:rPr>
              <a:t>v,i</a:t>
            </a:r>
            <a:r>
              <a:rPr lang="en-US" sz="800" i="1" dirty="0">
                <a:effectLst/>
              </a:rPr>
              <a:t>) &lt; t(</a:t>
            </a:r>
            <a:r>
              <a:rPr lang="en-US" sz="800" i="1" dirty="0" err="1">
                <a:effectLst/>
              </a:rPr>
              <a:t>v,u</a:t>
            </a:r>
            <a:r>
              <a:rPr lang="en-US" sz="800" i="1" dirty="0">
                <a:effectLst/>
              </a:rPr>
              <a:t>)}</a:t>
            </a:r>
            <a:endParaRPr lang="en-US" sz="800" dirty="0">
              <a:effectLst/>
            </a:endParaRPr>
          </a:p>
          <a:p>
            <a:pPr marL="0" indent="0">
              <a:buNone/>
            </a:pPr>
            <a:r>
              <a:rPr lang="en-US" sz="800" dirty="0">
                <a:effectLst/>
              </a:rPr>
              <a:t>24:             for </a:t>
            </a:r>
            <a:r>
              <a:rPr lang="en-US" sz="800" i="1" dirty="0">
                <a:effectLst/>
              </a:rPr>
              <a:t>n</a:t>
            </a:r>
            <a:r>
              <a:rPr lang="zh-CN" altLang="en-US" sz="800" i="1" dirty="0">
                <a:effectLst/>
              </a:rPr>
              <a:t>∈</a:t>
            </a:r>
            <a:r>
              <a:rPr lang="en-US" sz="800" i="1" dirty="0" err="1">
                <a:effectLst/>
              </a:rPr>
              <a:t>vSet</a:t>
            </a:r>
            <a:endParaRPr lang="en-US" sz="800" dirty="0">
              <a:effectLst/>
            </a:endParaRPr>
          </a:p>
          <a:p>
            <a:pPr marL="0" indent="0">
              <a:buNone/>
            </a:pPr>
            <a:r>
              <a:rPr lang="en-US" sz="800" dirty="0">
                <a:effectLst/>
              </a:rPr>
              <a:t>25:                   </a:t>
            </a:r>
            <a:r>
              <a:rPr lang="en-US" sz="800" i="1" dirty="0">
                <a:effectLst/>
              </a:rPr>
              <a:t>p</a:t>
            </a:r>
            <a:r>
              <a:rPr lang="en-US" sz="800" dirty="0">
                <a:effectLst/>
              </a:rPr>
              <a:t> = the first path in </a:t>
            </a:r>
            <a:r>
              <a:rPr lang="en-US" sz="800" i="1" dirty="0" err="1">
                <a:effectLst/>
              </a:rPr>
              <a:t>bPairOfPaths</a:t>
            </a:r>
            <a:r>
              <a:rPr lang="en-US" sz="800" i="1" dirty="0">
                <a:effectLst/>
              </a:rPr>
              <a:t>(n)</a:t>
            </a:r>
            <a:r>
              <a:rPr lang="en-US" sz="800" dirty="0">
                <a:effectLst/>
              </a:rPr>
              <a:t> without </a:t>
            </a:r>
            <a:r>
              <a:rPr lang="en-US" sz="800" i="1" dirty="0">
                <a:effectLst/>
              </a:rPr>
              <a:t>v</a:t>
            </a:r>
            <a:endParaRPr lang="en-US" sz="800" dirty="0">
              <a:effectLst/>
            </a:endParaRPr>
          </a:p>
          <a:p>
            <a:pPr marL="0" indent="0">
              <a:buNone/>
            </a:pPr>
            <a:r>
              <a:rPr lang="en-US" sz="800" dirty="0">
                <a:effectLst/>
              </a:rPr>
              <a:t>26:                   if </a:t>
            </a:r>
            <a:r>
              <a:rPr lang="en-US" sz="800" i="1" dirty="0">
                <a:effectLst/>
              </a:rPr>
              <a:t>max{r | r</a:t>
            </a:r>
            <a:r>
              <a:rPr lang="zh-CN" altLang="en-US" sz="800" i="1" dirty="0">
                <a:effectLst/>
              </a:rPr>
              <a:t>∈</a:t>
            </a:r>
            <a:r>
              <a:rPr lang="en-US" sz="800" i="1" dirty="0">
                <a:effectLst/>
              </a:rPr>
              <a:t>p} &lt; t(</a:t>
            </a:r>
            <a:r>
              <a:rPr lang="en-US" sz="800" i="1" dirty="0" err="1">
                <a:effectLst/>
              </a:rPr>
              <a:t>v,u</a:t>
            </a:r>
            <a:r>
              <a:rPr lang="en-US" sz="800" i="1" dirty="0">
                <a:effectLst/>
              </a:rPr>
              <a:t>)</a:t>
            </a:r>
            <a:endParaRPr lang="en-US" sz="800" dirty="0">
              <a:effectLst/>
            </a:endParaRPr>
          </a:p>
          <a:p>
            <a:pPr marL="0" indent="0">
              <a:buNone/>
            </a:pPr>
            <a:r>
              <a:rPr lang="en-US" sz="800" dirty="0">
                <a:effectLst/>
              </a:rPr>
              <a:t>27:                         </a:t>
            </a:r>
            <a:r>
              <a:rPr lang="en-US" sz="800" i="1" dirty="0" err="1">
                <a:effectLst/>
              </a:rPr>
              <a:t>NoBackwardPath</a:t>
            </a:r>
            <a:r>
              <a:rPr lang="en-US" sz="800" dirty="0">
                <a:effectLst/>
              </a:rPr>
              <a:t> = False</a:t>
            </a:r>
          </a:p>
          <a:p>
            <a:pPr marL="0" indent="0">
              <a:buNone/>
            </a:pPr>
            <a:r>
              <a:rPr lang="en-US" sz="800" dirty="0">
                <a:effectLst/>
              </a:rPr>
              <a:t>28:                         break (out of for loop)</a:t>
            </a:r>
          </a:p>
          <a:p>
            <a:pPr marL="0" indent="0">
              <a:buNone/>
            </a:pPr>
            <a:r>
              <a:rPr lang="en-US" sz="800" dirty="0">
                <a:effectLst/>
              </a:rPr>
              <a:t>29:                   end if</a:t>
            </a:r>
          </a:p>
          <a:p>
            <a:pPr marL="0" indent="0">
              <a:buNone/>
            </a:pPr>
            <a:r>
              <a:rPr lang="en-US" sz="800" dirty="0">
                <a:effectLst/>
              </a:rPr>
              <a:t>30:             end for</a:t>
            </a:r>
          </a:p>
          <a:p>
            <a:pPr marL="0" indent="0">
              <a:buNone/>
            </a:pPr>
            <a:r>
              <a:rPr lang="en-US" sz="800" dirty="0">
                <a:effectLst/>
              </a:rPr>
              <a:t>31:             if </a:t>
            </a:r>
            <a:r>
              <a:rPr lang="en-US" sz="800" i="1" dirty="0" err="1">
                <a:effectLst/>
              </a:rPr>
              <a:t>NoForwardPath</a:t>
            </a:r>
            <a:r>
              <a:rPr lang="en-US" sz="800" dirty="0">
                <a:effectLst/>
              </a:rPr>
              <a:t> or </a:t>
            </a:r>
            <a:r>
              <a:rPr lang="en-US" sz="800" i="1" dirty="0" err="1">
                <a:effectLst/>
              </a:rPr>
              <a:t>NoBackwardPath</a:t>
            </a:r>
            <a:endParaRPr lang="en-US" sz="800" dirty="0">
              <a:effectLst/>
            </a:endParaRPr>
          </a:p>
          <a:p>
            <a:pPr marL="0" indent="0">
              <a:buNone/>
            </a:pPr>
            <a:r>
              <a:rPr lang="en-US" sz="800" dirty="0">
                <a:effectLst/>
              </a:rPr>
              <a:t>32:                   add a directed edge </a:t>
            </a:r>
            <a:r>
              <a:rPr lang="en-US" sz="800" i="1" dirty="0">
                <a:effectLst/>
              </a:rPr>
              <a:t>(</a:t>
            </a:r>
            <a:r>
              <a:rPr lang="en-US" sz="800" i="1" dirty="0" err="1">
                <a:effectLst/>
              </a:rPr>
              <a:t>u,v</a:t>
            </a:r>
            <a:r>
              <a:rPr lang="en-US" sz="800" i="1" dirty="0">
                <a:effectLst/>
              </a:rPr>
              <a:t>) </a:t>
            </a:r>
            <a:r>
              <a:rPr lang="en-US" sz="800" dirty="0">
                <a:effectLst/>
              </a:rPr>
              <a:t>to </a:t>
            </a:r>
            <a:r>
              <a:rPr lang="en-US" sz="800" i="1" dirty="0">
                <a:effectLst/>
              </a:rPr>
              <a:t>G</a:t>
            </a:r>
            <a:endParaRPr lang="en-US" sz="800" dirty="0">
              <a:effectLst/>
            </a:endParaRPr>
          </a:p>
          <a:p>
            <a:pPr marL="0" indent="0">
              <a:buNone/>
            </a:pPr>
            <a:r>
              <a:rPr lang="en-US" sz="800" dirty="0">
                <a:effectLst/>
              </a:rPr>
              <a:t>33:             end if</a:t>
            </a:r>
          </a:p>
          <a:p>
            <a:pPr marL="0" indent="0">
              <a:buNone/>
            </a:pPr>
            <a:r>
              <a:rPr lang="en-US" sz="800" dirty="0">
                <a:effectLst/>
              </a:rPr>
              <a:t>34:       end do</a:t>
            </a:r>
          </a:p>
        </p:txBody>
      </p:sp>
      <p:sp>
        <p:nvSpPr>
          <p:cNvPr id="10" name="椭圆 9"/>
          <p:cNvSpPr/>
          <p:nvPr/>
        </p:nvSpPr>
        <p:spPr>
          <a:xfrm flipV="1">
            <a:off x="5137389" y="3345193"/>
            <a:ext cx="94614" cy="946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弧形 10"/>
          <p:cNvSpPr/>
          <p:nvPr/>
        </p:nvSpPr>
        <p:spPr>
          <a:xfrm>
            <a:off x="2990453" y="1253505"/>
            <a:ext cx="4420235" cy="4352925"/>
          </a:xfrm>
          <a:prstGeom prst="arc">
            <a:avLst>
              <a:gd name="adj1" fmla="val 18176142"/>
              <a:gd name="adj2" fmla="val 3490836"/>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弧形 11"/>
          <p:cNvSpPr/>
          <p:nvPr/>
        </p:nvSpPr>
        <p:spPr>
          <a:xfrm>
            <a:off x="5724128" y="2348880"/>
            <a:ext cx="2193290" cy="2159635"/>
          </a:xfrm>
          <a:prstGeom prst="arc">
            <a:avLst>
              <a:gd name="adj1" fmla="val 7951975"/>
              <a:gd name="adj2" fmla="val 7869042"/>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直接箭头连接符 12"/>
          <p:cNvCxnSpPr/>
          <p:nvPr/>
        </p:nvCxnSpPr>
        <p:spPr>
          <a:xfrm>
            <a:off x="6019160" y="5081180"/>
            <a:ext cx="365368" cy="53445"/>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文本框 2"/>
          <p:cNvSpPr txBox="1">
            <a:spLocks noChangeArrowheads="1"/>
          </p:cNvSpPr>
          <p:nvPr/>
        </p:nvSpPr>
        <p:spPr bwMode="auto">
          <a:xfrm>
            <a:off x="4572000" y="4834905"/>
            <a:ext cx="1496933" cy="44513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sz="1000" kern="100" dirty="0">
                <a:effectLst/>
                <a:latin typeface="+mn-lt"/>
                <a:ea typeface="宋体" panose="02010600030101010101" pitchFamily="2" charset="-122"/>
                <a:cs typeface="Times New Roman" panose="02020603050405020304" pitchFamily="18" charset="0"/>
              </a:rPr>
              <a:t>Nodes inside belongs to </a:t>
            </a:r>
            <a:r>
              <a:rPr lang="en-US" sz="1000" kern="100" dirty="0" err="1">
                <a:effectLst/>
                <a:latin typeface="+mn-lt"/>
                <a:ea typeface="宋体" panose="02010600030101010101" pitchFamily="2" charset="-122"/>
                <a:cs typeface="Times New Roman" panose="02020603050405020304" pitchFamily="18" charset="0"/>
              </a:rPr>
              <a:t>outTupleList</a:t>
            </a:r>
            <a:r>
              <a:rPr lang="en-US" sz="1000" kern="100" dirty="0">
                <a:effectLst/>
                <a:latin typeface="+mn-lt"/>
                <a:ea typeface="宋体" panose="02010600030101010101" pitchFamily="2" charset="-122"/>
                <a:cs typeface="Times New Roman" panose="02020603050405020304" pitchFamily="18" charset="0"/>
              </a:rPr>
              <a:t>(u)</a:t>
            </a:r>
            <a:endParaRPr lang="en-US" sz="1200" kern="100" dirty="0">
              <a:effectLst/>
              <a:latin typeface="+mn-lt"/>
              <a:ea typeface="宋体" panose="02010600030101010101" pitchFamily="2" charset="-122"/>
              <a:cs typeface="Times New Roman" panose="02020603050405020304" pitchFamily="18" charset="0"/>
            </a:endParaRPr>
          </a:p>
        </p:txBody>
      </p:sp>
      <p:sp>
        <p:nvSpPr>
          <p:cNvPr id="15" name="椭圆 14"/>
          <p:cNvSpPr/>
          <p:nvPr/>
        </p:nvSpPr>
        <p:spPr>
          <a:xfrm flipV="1">
            <a:off x="6803629" y="3387102"/>
            <a:ext cx="116204" cy="1162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椭圆 15"/>
          <p:cNvSpPr/>
          <p:nvPr/>
        </p:nvSpPr>
        <p:spPr>
          <a:xfrm flipV="1">
            <a:off x="6023848" y="2995310"/>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椭圆 16"/>
          <p:cNvSpPr/>
          <p:nvPr/>
        </p:nvSpPr>
        <p:spPr>
          <a:xfrm flipV="1">
            <a:off x="5494258" y="2969976"/>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椭圆 17"/>
          <p:cNvSpPr/>
          <p:nvPr/>
        </p:nvSpPr>
        <p:spPr>
          <a:xfrm flipV="1">
            <a:off x="6204743" y="3885789"/>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椭圆 18"/>
          <p:cNvSpPr/>
          <p:nvPr/>
        </p:nvSpPr>
        <p:spPr>
          <a:xfrm flipV="1">
            <a:off x="6803628" y="269749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椭圆 19"/>
          <p:cNvSpPr/>
          <p:nvPr/>
        </p:nvSpPr>
        <p:spPr>
          <a:xfrm flipV="1">
            <a:off x="5473505" y="3908332"/>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1" name="直接箭头连接符 20"/>
          <p:cNvCxnSpPr>
            <a:endCxn id="17" idx="1"/>
          </p:cNvCxnSpPr>
          <p:nvPr/>
        </p:nvCxnSpPr>
        <p:spPr>
          <a:xfrm flipV="1">
            <a:off x="5204698" y="3008458"/>
            <a:ext cx="296163" cy="3621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7" idx="6"/>
          </p:cNvCxnSpPr>
          <p:nvPr/>
        </p:nvCxnSpPr>
        <p:spPr>
          <a:xfrm>
            <a:off x="5539343" y="2992518"/>
            <a:ext cx="492760" cy="199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15" idx="2"/>
          </p:cNvCxnSpPr>
          <p:nvPr/>
        </p:nvCxnSpPr>
        <p:spPr>
          <a:xfrm>
            <a:off x="6062583" y="3020075"/>
            <a:ext cx="741046" cy="4251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
          <p:cNvSpPr txBox="1">
            <a:spLocks noChangeArrowheads="1"/>
          </p:cNvSpPr>
          <p:nvPr/>
        </p:nvSpPr>
        <p:spPr bwMode="auto">
          <a:xfrm>
            <a:off x="4900269" y="3253668"/>
            <a:ext cx="275157" cy="29527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sz="1200" kern="100" dirty="0" smtClean="0">
                <a:effectLst/>
                <a:latin typeface="+mn-lt"/>
                <a:ea typeface="宋体" panose="02010600030101010101" pitchFamily="2" charset="-122"/>
                <a:cs typeface="Times New Roman" panose="02020603050405020304" pitchFamily="18" charset="0"/>
              </a:rPr>
              <a:t>u</a:t>
            </a:r>
            <a:endParaRPr lang="en-US" sz="1200" kern="100" dirty="0">
              <a:effectLst/>
              <a:latin typeface="+mn-lt"/>
              <a:ea typeface="宋体" panose="02010600030101010101" pitchFamily="2" charset="-122"/>
              <a:cs typeface="Times New Roman" panose="02020603050405020304" pitchFamily="18" charset="0"/>
            </a:endParaRPr>
          </a:p>
        </p:txBody>
      </p:sp>
      <p:sp>
        <p:nvSpPr>
          <p:cNvPr id="25" name="文本框 2"/>
          <p:cNvSpPr txBox="1">
            <a:spLocks noChangeArrowheads="1"/>
          </p:cNvSpPr>
          <p:nvPr/>
        </p:nvSpPr>
        <p:spPr bwMode="auto">
          <a:xfrm>
            <a:off x="6929917" y="3292172"/>
            <a:ext cx="323850" cy="29527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sz="1200" kern="100" dirty="0" smtClean="0">
                <a:effectLst/>
                <a:latin typeface="+mn-lt"/>
                <a:ea typeface="宋体" panose="02010600030101010101" pitchFamily="2" charset="-122"/>
                <a:cs typeface="Times New Roman" panose="02020603050405020304" pitchFamily="18" charset="0"/>
              </a:rPr>
              <a:t>v</a:t>
            </a:r>
            <a:endParaRPr lang="en-US" sz="1200" kern="100" dirty="0">
              <a:effectLst/>
              <a:latin typeface="+mn-lt"/>
              <a:ea typeface="宋体" panose="02010600030101010101" pitchFamily="2" charset="-122"/>
              <a:cs typeface="Times New Roman" panose="02020603050405020304" pitchFamily="18" charset="0"/>
            </a:endParaRPr>
          </a:p>
        </p:txBody>
      </p:sp>
      <p:sp>
        <p:nvSpPr>
          <p:cNvPr id="26" name="文本框 2"/>
          <p:cNvSpPr txBox="1">
            <a:spLocks noChangeArrowheads="1"/>
          </p:cNvSpPr>
          <p:nvPr/>
        </p:nvSpPr>
        <p:spPr bwMode="auto">
          <a:xfrm>
            <a:off x="7782798" y="2048049"/>
            <a:ext cx="1143169" cy="445135"/>
          </a:xfrm>
          <a:prstGeom prst="rect">
            <a:avLst/>
          </a:prstGeom>
          <a:noFill/>
          <a:ln w="9525">
            <a:noFill/>
            <a:miter lim="800000"/>
            <a:headEnd/>
            <a:tailEnd/>
          </a:ln>
        </p:spPr>
        <p:txBody>
          <a:bodyPr rot="0" vert="horz" wrap="square" lIns="91440" tIns="45720" rIns="91440" bIns="45720" anchor="t" anchorCtr="0">
            <a:noAutofit/>
          </a:bodyPr>
          <a:lstStyle/>
          <a:p>
            <a:pPr algn="l">
              <a:spcAft>
                <a:spcPts val="0"/>
              </a:spcAft>
            </a:pPr>
            <a:r>
              <a:rPr lang="en-US" sz="1000" kern="100" dirty="0">
                <a:effectLst/>
                <a:latin typeface="+mn-lt"/>
                <a:ea typeface="宋体" panose="02010600030101010101" pitchFamily="2" charset="-122"/>
                <a:cs typeface="Times New Roman" panose="02020603050405020304" pitchFamily="18" charset="0"/>
              </a:rPr>
              <a:t>Nodes inside belongs to </a:t>
            </a:r>
            <a:r>
              <a:rPr lang="en-US" sz="1000" kern="100" dirty="0" err="1">
                <a:effectLst/>
                <a:latin typeface="+mn-lt"/>
                <a:ea typeface="宋体" panose="02010600030101010101" pitchFamily="2" charset="-122"/>
                <a:cs typeface="Times New Roman" panose="02020603050405020304" pitchFamily="18" charset="0"/>
              </a:rPr>
              <a:t>vSet</a:t>
            </a:r>
            <a:endParaRPr lang="en-US" sz="1200" kern="100" dirty="0">
              <a:effectLst/>
              <a:latin typeface="+mn-lt"/>
              <a:ea typeface="宋体" panose="02010600030101010101" pitchFamily="2" charset="-122"/>
              <a:cs typeface="Times New Roman" panose="02020603050405020304" pitchFamily="18" charset="0"/>
            </a:endParaRPr>
          </a:p>
        </p:txBody>
      </p:sp>
      <p:cxnSp>
        <p:nvCxnSpPr>
          <p:cNvPr id="27" name="直接箭头连接符 26"/>
          <p:cNvCxnSpPr/>
          <p:nvPr/>
        </p:nvCxnSpPr>
        <p:spPr>
          <a:xfrm flipH="1">
            <a:off x="7661311" y="2400315"/>
            <a:ext cx="256107" cy="185737"/>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文本框 2"/>
          <p:cNvSpPr txBox="1">
            <a:spLocks noChangeArrowheads="1"/>
          </p:cNvSpPr>
          <p:nvPr/>
        </p:nvSpPr>
        <p:spPr bwMode="auto">
          <a:xfrm>
            <a:off x="4687042" y="2282269"/>
            <a:ext cx="1266848" cy="24892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sz="1000" kern="100" dirty="0" err="1">
                <a:effectLst/>
                <a:latin typeface="+mn-lt"/>
                <a:ea typeface="宋体" panose="02010600030101010101" pitchFamily="2" charset="-122"/>
                <a:cs typeface="Times New Roman" panose="02020603050405020304" pitchFamily="18" charset="0"/>
              </a:rPr>
              <a:t>ForwardPath</a:t>
            </a:r>
            <a:r>
              <a:rPr lang="en-US" sz="1000" kern="100" dirty="0">
                <a:effectLst/>
                <a:latin typeface="+mn-lt"/>
                <a:ea typeface="宋体" panose="02010600030101010101" pitchFamily="2" charset="-122"/>
                <a:cs typeface="Times New Roman" panose="02020603050405020304" pitchFamily="18" charset="0"/>
              </a:rPr>
              <a:t> of </a:t>
            </a:r>
            <a:r>
              <a:rPr lang="en-US" sz="1200" b="1" kern="100" dirty="0">
                <a:effectLst/>
                <a:latin typeface="+mn-lt"/>
                <a:ea typeface="宋体" panose="02010600030101010101" pitchFamily="2" charset="-122"/>
                <a:cs typeface="Times New Roman" panose="02020603050405020304" pitchFamily="18" charset="0"/>
              </a:rPr>
              <a:t>n</a:t>
            </a:r>
            <a:endParaRPr lang="en-US" sz="1800" b="1" kern="100" dirty="0">
              <a:effectLst/>
              <a:latin typeface="+mn-lt"/>
              <a:ea typeface="宋体" panose="02010600030101010101" pitchFamily="2" charset="-122"/>
              <a:cs typeface="Times New Roman" panose="02020603050405020304" pitchFamily="18" charset="0"/>
            </a:endParaRPr>
          </a:p>
        </p:txBody>
      </p:sp>
      <p:sp>
        <p:nvSpPr>
          <p:cNvPr id="29" name="文本框 2"/>
          <p:cNvSpPr txBox="1">
            <a:spLocks noChangeArrowheads="1"/>
          </p:cNvSpPr>
          <p:nvPr/>
        </p:nvSpPr>
        <p:spPr bwMode="auto">
          <a:xfrm>
            <a:off x="6075600" y="2793380"/>
            <a:ext cx="250190" cy="29527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sz="1200" kern="100" dirty="0" smtClean="0">
                <a:effectLst/>
                <a:latin typeface="+mn-lt"/>
                <a:ea typeface="宋体" panose="02010600030101010101" pitchFamily="2" charset="-122"/>
                <a:cs typeface="Times New Roman" panose="02020603050405020304" pitchFamily="18" charset="0"/>
              </a:rPr>
              <a:t>n</a:t>
            </a:r>
            <a:endParaRPr lang="en-US" sz="1200" kern="100" dirty="0">
              <a:effectLst/>
              <a:latin typeface="+mn-lt"/>
              <a:ea typeface="宋体" panose="02010600030101010101" pitchFamily="2" charset="-122"/>
              <a:cs typeface="Times New Roman" panose="02020603050405020304" pitchFamily="18" charset="0"/>
            </a:endParaRPr>
          </a:p>
        </p:txBody>
      </p:sp>
      <p:cxnSp>
        <p:nvCxnSpPr>
          <p:cNvPr id="30" name="直接箭头连接符 29"/>
          <p:cNvCxnSpPr/>
          <p:nvPr/>
        </p:nvCxnSpPr>
        <p:spPr>
          <a:xfrm flipH="1" flipV="1">
            <a:off x="5215060" y="2586052"/>
            <a:ext cx="2338" cy="491041"/>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flipV="1">
            <a:off x="5393358" y="2588658"/>
            <a:ext cx="282156" cy="251073"/>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4929879" y="3135298"/>
            <a:ext cx="451085" cy="230832"/>
          </a:xfrm>
          <a:prstGeom prst="rect">
            <a:avLst/>
          </a:prstGeom>
          <a:noFill/>
        </p:spPr>
        <p:txBody>
          <a:bodyPr wrap="square" rtlCol="0">
            <a:spAutoFit/>
          </a:bodyPr>
          <a:lstStyle/>
          <a:p>
            <a:r>
              <a:rPr lang="en-US" sz="900" dirty="0" smtClean="0">
                <a:effectLst/>
                <a:latin typeface="+mn-lt"/>
              </a:rPr>
              <a:t>-1.5</a:t>
            </a:r>
            <a:endParaRPr lang="en-US" sz="900" dirty="0">
              <a:effectLst/>
              <a:latin typeface="+mn-lt"/>
            </a:endParaRPr>
          </a:p>
        </p:txBody>
      </p:sp>
      <p:sp>
        <p:nvSpPr>
          <p:cNvPr id="33" name="文本框 32"/>
          <p:cNvSpPr txBox="1"/>
          <p:nvPr/>
        </p:nvSpPr>
        <p:spPr>
          <a:xfrm>
            <a:off x="5393358" y="2830602"/>
            <a:ext cx="451085" cy="230832"/>
          </a:xfrm>
          <a:prstGeom prst="rect">
            <a:avLst/>
          </a:prstGeom>
          <a:noFill/>
        </p:spPr>
        <p:txBody>
          <a:bodyPr wrap="square" rtlCol="0">
            <a:spAutoFit/>
          </a:bodyPr>
          <a:lstStyle/>
          <a:p>
            <a:r>
              <a:rPr lang="en-US" sz="900" dirty="0" smtClean="0">
                <a:effectLst/>
                <a:latin typeface="+mn-lt"/>
              </a:rPr>
              <a:t>-1.5</a:t>
            </a:r>
            <a:endParaRPr lang="en-US" sz="900" dirty="0">
              <a:effectLst/>
              <a:latin typeface="+mn-lt"/>
            </a:endParaRPr>
          </a:p>
        </p:txBody>
      </p:sp>
      <p:sp>
        <p:nvSpPr>
          <p:cNvPr id="34" name="文本框 33"/>
          <p:cNvSpPr txBox="1"/>
          <p:nvPr/>
        </p:nvSpPr>
        <p:spPr>
          <a:xfrm>
            <a:off x="5911603" y="3011976"/>
            <a:ext cx="301959" cy="230832"/>
          </a:xfrm>
          <a:prstGeom prst="rect">
            <a:avLst/>
          </a:prstGeom>
          <a:noFill/>
        </p:spPr>
        <p:txBody>
          <a:bodyPr wrap="square" rtlCol="0">
            <a:spAutoFit/>
          </a:bodyPr>
          <a:lstStyle/>
          <a:p>
            <a:r>
              <a:rPr lang="en-US" sz="900" dirty="0" smtClean="0">
                <a:effectLst/>
                <a:latin typeface="+mn-lt"/>
              </a:rPr>
              <a:t>-3</a:t>
            </a:r>
            <a:endParaRPr lang="en-US" sz="900" dirty="0">
              <a:effectLst/>
              <a:latin typeface="+mn-lt"/>
            </a:endParaRPr>
          </a:p>
        </p:txBody>
      </p:sp>
      <p:cxnSp>
        <p:nvCxnSpPr>
          <p:cNvPr id="35" name="直接箭头连接符 34"/>
          <p:cNvCxnSpPr>
            <a:endCxn id="15" idx="2"/>
          </p:cNvCxnSpPr>
          <p:nvPr/>
        </p:nvCxnSpPr>
        <p:spPr>
          <a:xfrm>
            <a:off x="5263410" y="3397892"/>
            <a:ext cx="1540219" cy="47315"/>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187798" y="3386762"/>
            <a:ext cx="301959" cy="230832"/>
          </a:xfrm>
          <a:prstGeom prst="rect">
            <a:avLst/>
          </a:prstGeom>
          <a:noFill/>
        </p:spPr>
        <p:txBody>
          <a:bodyPr wrap="square" rtlCol="0">
            <a:spAutoFit/>
          </a:bodyPr>
          <a:lstStyle/>
          <a:p>
            <a:r>
              <a:rPr lang="en-US" sz="900" dirty="0" smtClean="0">
                <a:effectLst/>
                <a:latin typeface="+mn-lt"/>
              </a:rPr>
              <a:t>-8</a:t>
            </a:r>
            <a:endParaRPr lang="en-US" sz="900" dirty="0">
              <a:effectLst/>
              <a:latin typeface="+mn-lt"/>
            </a:endParaRPr>
          </a:p>
        </p:txBody>
      </p:sp>
    </p:spTree>
    <p:extLst>
      <p:ext uri="{BB962C8B-B14F-4D97-AF65-F5344CB8AC3E}">
        <p14:creationId xmlns:p14="http://schemas.microsoft.com/office/powerpoint/2010/main" val="68681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smtClean="0">
                <a:solidFill>
                  <a:schemeClr val="tx1"/>
                </a:solidFill>
              </a:rPr>
              <a:t>Advanced Computer Networks       </a:t>
            </a:r>
            <a:r>
              <a:rPr lang="en-US" smtClean="0"/>
              <a:t>Home AP Measurement</a:t>
            </a:r>
            <a:endParaRPr lang="en-US" dirty="0"/>
          </a:p>
        </p:txBody>
      </p:sp>
      <p:sp>
        <p:nvSpPr>
          <p:cNvPr id="5" name="灯片编号占位符 4"/>
          <p:cNvSpPr>
            <a:spLocks noGrp="1"/>
          </p:cNvSpPr>
          <p:nvPr>
            <p:ph type="sldNum" sz="quarter" idx="11"/>
          </p:nvPr>
        </p:nvSpPr>
        <p:spPr/>
        <p:txBody>
          <a:bodyPr/>
          <a:lstStyle/>
          <a:p>
            <a:pPr>
              <a:defRPr/>
            </a:pPr>
            <a:fld id="{943224E6-E1F5-467A-808B-599E51433C04}" type="slidenum">
              <a:rPr lang="en-US" smtClean="0"/>
              <a:pPr>
                <a:defRPr/>
              </a:pPr>
              <a:t>13</a:t>
            </a:fld>
            <a:endParaRPr lang="en-US" dirty="0"/>
          </a:p>
        </p:txBody>
      </p:sp>
      <p:sp>
        <p:nvSpPr>
          <p:cNvPr id="6" name="Title 1"/>
          <p:cNvSpPr>
            <a:spLocks noGrp="1"/>
          </p:cNvSpPr>
          <p:nvPr>
            <p:ph type="title"/>
          </p:nvPr>
        </p:nvSpPr>
        <p:spPr>
          <a:xfrm>
            <a:off x="152400" y="0"/>
            <a:ext cx="8740775" cy="908050"/>
          </a:xfrm>
        </p:spPr>
        <p:txBody>
          <a:bodyPr/>
          <a:lstStyle/>
          <a:p>
            <a:r>
              <a:rPr lang="en-US" dirty="0" smtClean="0"/>
              <a:t>Catalogue</a:t>
            </a:r>
            <a:endParaRPr lang="en-US" dirty="0"/>
          </a:p>
        </p:txBody>
      </p:sp>
      <p:sp>
        <p:nvSpPr>
          <p:cNvPr id="7" name="文本框 6"/>
          <p:cNvSpPr txBox="1"/>
          <p:nvPr/>
        </p:nvSpPr>
        <p:spPr>
          <a:xfrm>
            <a:off x="152400" y="1412776"/>
            <a:ext cx="8956675" cy="4739759"/>
          </a:xfrm>
          <a:prstGeom prst="rect">
            <a:avLst/>
          </a:prstGeom>
          <a:noFill/>
        </p:spPr>
        <p:txBody>
          <a:bodyPr wrap="square" rtlCol="0">
            <a:spAutoFit/>
          </a:bodyPr>
          <a:lstStyle/>
          <a:p>
            <a:pPr algn="l"/>
            <a:r>
              <a:rPr lang="en-US" sz="2800" dirty="0" smtClean="0">
                <a:solidFill>
                  <a:schemeClr val="bg2"/>
                </a:solidFill>
                <a:latin typeface="+mn-lt"/>
              </a:rPr>
              <a:t>STC Algorithm</a:t>
            </a:r>
          </a:p>
          <a:p>
            <a:pPr marL="342900" indent="-342900" algn="l">
              <a:buFont typeface="Arial" panose="020B0604020202020204" pitchFamily="34" charset="0"/>
              <a:buChar char="•"/>
            </a:pPr>
            <a:r>
              <a:rPr lang="en-US" altLang="zh-CN" sz="2200" dirty="0" smtClean="0">
                <a:solidFill>
                  <a:schemeClr val="bg2"/>
                </a:solidFill>
                <a:latin typeface="+mn-lt"/>
              </a:rPr>
              <a:t>Topology Control Algorithm</a:t>
            </a:r>
            <a:endParaRPr lang="en-US" sz="2200" dirty="0" smtClean="0">
              <a:solidFill>
                <a:schemeClr val="bg2"/>
              </a:solidFill>
              <a:latin typeface="+mn-lt"/>
            </a:endParaRPr>
          </a:p>
          <a:p>
            <a:pPr marL="342900" indent="-342900" algn="l">
              <a:buFont typeface="Arial" panose="020B0604020202020204" pitchFamily="34" charset="0"/>
              <a:buChar char="•"/>
            </a:pPr>
            <a:r>
              <a:rPr lang="en-US" sz="2200" dirty="0" smtClean="0">
                <a:solidFill>
                  <a:schemeClr val="bg2"/>
                </a:solidFill>
                <a:latin typeface="+mn-lt"/>
              </a:rPr>
              <a:t>Basic idea</a:t>
            </a:r>
          </a:p>
          <a:p>
            <a:pPr marL="342900" indent="-342900" algn="l">
              <a:buFont typeface="Arial" panose="020B0604020202020204" pitchFamily="34" charset="0"/>
              <a:buChar char="•"/>
            </a:pPr>
            <a:r>
              <a:rPr lang="en-US" sz="2200" dirty="0" err="1" smtClean="0">
                <a:solidFill>
                  <a:schemeClr val="bg2"/>
                </a:solidFill>
                <a:latin typeface="+mn-lt"/>
              </a:rPr>
              <a:t>Pseodo</a:t>
            </a:r>
            <a:r>
              <a:rPr lang="en-US" sz="2200" dirty="0" smtClean="0">
                <a:solidFill>
                  <a:schemeClr val="bg2"/>
                </a:solidFill>
                <a:latin typeface="+mn-lt"/>
              </a:rPr>
              <a:t>-code</a:t>
            </a:r>
          </a:p>
          <a:p>
            <a:pPr marL="342900" indent="-342900" algn="l">
              <a:buFont typeface="Arial" panose="020B0604020202020204" pitchFamily="34" charset="0"/>
              <a:buChar char="•"/>
            </a:pPr>
            <a:endParaRPr lang="en-US" sz="2200" dirty="0" smtClean="0">
              <a:solidFill>
                <a:schemeClr val="bg2"/>
              </a:solidFill>
              <a:latin typeface="+mn-lt"/>
            </a:endParaRPr>
          </a:p>
          <a:p>
            <a:pPr marL="342900" indent="-342900" algn="l">
              <a:buFont typeface="Arial" panose="020B0604020202020204" pitchFamily="34" charset="0"/>
              <a:buChar char="•"/>
            </a:pPr>
            <a:endParaRPr lang="en-US" sz="2200" dirty="0" smtClean="0">
              <a:solidFill>
                <a:schemeClr val="bg2"/>
              </a:solidFill>
              <a:latin typeface="+mn-lt"/>
            </a:endParaRPr>
          </a:p>
          <a:p>
            <a:pPr algn="l"/>
            <a:r>
              <a:rPr lang="en-US" sz="2800" dirty="0" smtClean="0">
                <a:latin typeface="+mn-lt"/>
              </a:rPr>
              <a:t>M-STC </a:t>
            </a:r>
            <a:r>
              <a:rPr lang="en-US" altLang="zh-CN" sz="2800" dirty="0" smtClean="0">
                <a:latin typeface="+mn-lt"/>
              </a:rPr>
              <a:t>Algorithm</a:t>
            </a:r>
            <a:endParaRPr lang="en-US" sz="2800" dirty="0" smtClean="0">
              <a:latin typeface="+mn-lt"/>
            </a:endParaRPr>
          </a:p>
          <a:p>
            <a:pPr algn="l"/>
            <a:r>
              <a:rPr lang="en-US" sz="2200" dirty="0" smtClean="0">
                <a:latin typeface="Cambria Math" panose="02040503050406030204" pitchFamily="18" charset="0"/>
                <a:ea typeface="Cambria Math" panose="02040503050406030204" pitchFamily="18" charset="0"/>
              </a:rPr>
              <a:t>⟶</a:t>
            </a:r>
            <a:r>
              <a:rPr lang="en-US" sz="2200" dirty="0" smtClean="0">
                <a:latin typeface="+mn-lt"/>
              </a:rPr>
              <a:t>Goals</a:t>
            </a:r>
          </a:p>
          <a:p>
            <a:pPr marL="342900" indent="-342900" algn="l">
              <a:buFont typeface="Arial" panose="020B0604020202020204" pitchFamily="34" charset="0"/>
              <a:buChar char="•"/>
            </a:pPr>
            <a:r>
              <a:rPr lang="en-US" sz="2200" dirty="0" smtClean="0">
                <a:solidFill>
                  <a:schemeClr val="bg2"/>
                </a:solidFill>
                <a:latin typeface="+mn-lt"/>
              </a:rPr>
              <a:t>Terminology</a:t>
            </a:r>
          </a:p>
          <a:p>
            <a:pPr marL="342900" indent="-342900" algn="l">
              <a:buFont typeface="Arial" panose="020B0604020202020204" pitchFamily="34" charset="0"/>
              <a:buChar char="•"/>
            </a:pPr>
            <a:r>
              <a:rPr lang="en-US" sz="2200" dirty="0" smtClean="0">
                <a:solidFill>
                  <a:schemeClr val="bg2"/>
                </a:solidFill>
                <a:latin typeface="+mn-lt"/>
              </a:rPr>
              <a:t>Design of M-STC</a:t>
            </a:r>
          </a:p>
          <a:p>
            <a:pPr marL="342900" indent="-342900" algn="l">
              <a:buFont typeface="Arial" panose="020B0604020202020204" pitchFamily="34" charset="0"/>
              <a:buChar char="•"/>
            </a:pPr>
            <a:r>
              <a:rPr lang="en-US" sz="2200" dirty="0" smtClean="0">
                <a:solidFill>
                  <a:schemeClr val="bg2"/>
                </a:solidFill>
                <a:latin typeface="+mn-lt"/>
              </a:rPr>
              <a:t>Evaluation</a:t>
            </a:r>
          </a:p>
          <a:p>
            <a:pPr marL="342900" indent="-342900" algn="l">
              <a:buFont typeface="Arial" panose="020B0604020202020204" pitchFamily="34" charset="0"/>
              <a:buChar char="•"/>
            </a:pPr>
            <a:endParaRPr lang="en-US" dirty="0" smtClean="0">
              <a:solidFill>
                <a:schemeClr val="bg2"/>
              </a:solidFill>
              <a:latin typeface="+mn-lt"/>
            </a:endParaRPr>
          </a:p>
          <a:p>
            <a:pPr algn="l"/>
            <a:endParaRPr lang="en-US" dirty="0">
              <a:solidFill>
                <a:schemeClr val="bg2"/>
              </a:solidFill>
              <a:latin typeface="+mn-lt"/>
            </a:endParaRPr>
          </a:p>
        </p:txBody>
      </p:sp>
    </p:spTree>
    <p:extLst>
      <p:ext uri="{BB962C8B-B14F-4D97-AF65-F5344CB8AC3E}">
        <p14:creationId xmlns:p14="http://schemas.microsoft.com/office/powerpoint/2010/main" val="23037695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14</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20" name="标题 1"/>
          <p:cNvSpPr txBox="1">
            <a:spLocks/>
          </p:cNvSpPr>
          <p:nvPr/>
        </p:nvSpPr>
        <p:spPr bwMode="white">
          <a:xfrm>
            <a:off x="685800" y="39513"/>
            <a:ext cx="7772400" cy="999529"/>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Goals</a:t>
            </a:r>
            <a:endParaRPr lang="zh-CN" altLang="en-US" kern="0" dirty="0"/>
          </a:p>
        </p:txBody>
      </p:sp>
      <p:sp>
        <p:nvSpPr>
          <p:cNvPr id="21" name="副标题 2"/>
          <p:cNvSpPr txBox="1">
            <a:spLocks/>
          </p:cNvSpPr>
          <p:nvPr/>
        </p:nvSpPr>
        <p:spPr bwMode="auto">
          <a:xfrm>
            <a:off x="1076528" y="1282179"/>
            <a:ext cx="7146977" cy="3658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buNone/>
            </a:pPr>
            <a:r>
              <a:rPr kumimoji="1" lang="en-US" altLang="zh-CN" sz="2800" kern="0" dirty="0" smtClean="0">
                <a:solidFill>
                  <a:srgbClr val="000000"/>
                </a:solidFill>
              </a:rPr>
              <a:t>GOALS:</a:t>
            </a:r>
          </a:p>
          <a:p>
            <a:pPr marL="0" indent="0" algn="ctr">
              <a:buNone/>
            </a:pPr>
            <a:endParaRPr kumimoji="1" lang="en-US" altLang="zh-CN" sz="2800" kern="0" dirty="0" smtClean="0">
              <a:solidFill>
                <a:srgbClr val="000000"/>
              </a:solidFill>
            </a:endParaRPr>
          </a:p>
          <a:p>
            <a:pPr marL="0" indent="0">
              <a:buNone/>
            </a:pPr>
            <a:r>
              <a:rPr kumimoji="1" lang="en-US" altLang="zh-CN" sz="2400" b="0" kern="0" dirty="0" smtClean="0">
                <a:solidFill>
                  <a:srgbClr val="000000"/>
                </a:solidFill>
              </a:rPr>
              <a:t>1. Prolong</a:t>
            </a:r>
            <a:r>
              <a:rPr kumimoji="1" lang="zh-CN" altLang="en-US" sz="2400" b="0" kern="0" dirty="0" smtClean="0">
                <a:solidFill>
                  <a:srgbClr val="000000"/>
                </a:solidFill>
              </a:rPr>
              <a:t> </a:t>
            </a:r>
            <a:r>
              <a:rPr kumimoji="1" lang="en-US" altLang="zh-CN" sz="2400" b="0" kern="0" dirty="0" smtClean="0">
                <a:solidFill>
                  <a:srgbClr val="000000"/>
                </a:solidFill>
              </a:rPr>
              <a:t>the</a:t>
            </a:r>
            <a:r>
              <a:rPr kumimoji="1" lang="zh-CN" altLang="en-US" sz="2400" b="0" kern="0" dirty="0" smtClean="0">
                <a:solidFill>
                  <a:srgbClr val="000000"/>
                </a:solidFill>
              </a:rPr>
              <a:t> </a:t>
            </a:r>
            <a:r>
              <a:rPr kumimoji="1" lang="en-US" altLang="zh-CN" sz="2400" b="0" kern="0" dirty="0" smtClean="0">
                <a:solidFill>
                  <a:srgbClr val="000000"/>
                </a:solidFill>
              </a:rPr>
              <a:t>lifetime</a:t>
            </a:r>
            <a:r>
              <a:rPr kumimoji="1" lang="zh-CN" altLang="en-US" sz="2400" b="0" kern="0" dirty="0" smtClean="0">
                <a:solidFill>
                  <a:srgbClr val="000000"/>
                </a:solidFill>
              </a:rPr>
              <a:t> </a:t>
            </a:r>
            <a:r>
              <a:rPr kumimoji="1" lang="en-US" altLang="zh-CN" sz="2400" b="0" kern="0" dirty="0" smtClean="0">
                <a:solidFill>
                  <a:srgbClr val="000000"/>
                </a:solidFill>
              </a:rPr>
              <a:t>of</a:t>
            </a:r>
            <a:r>
              <a:rPr kumimoji="1" lang="zh-CN" altLang="en-US" sz="2400" b="0" kern="0" dirty="0" smtClean="0">
                <a:solidFill>
                  <a:srgbClr val="000000"/>
                </a:solidFill>
              </a:rPr>
              <a:t> </a:t>
            </a:r>
            <a:r>
              <a:rPr kumimoji="1" lang="en-US" altLang="zh-CN" sz="2400" b="0" kern="0" dirty="0" smtClean="0">
                <a:solidFill>
                  <a:srgbClr val="000000"/>
                </a:solidFill>
              </a:rPr>
              <a:t>the</a:t>
            </a:r>
            <a:r>
              <a:rPr kumimoji="1" lang="zh-CN" altLang="en-US" sz="2400" b="0" kern="0" dirty="0" smtClean="0">
                <a:solidFill>
                  <a:srgbClr val="000000"/>
                </a:solidFill>
              </a:rPr>
              <a:t> </a:t>
            </a:r>
            <a:r>
              <a:rPr kumimoji="1" lang="en-US" altLang="zh-CN" sz="2400" b="0" kern="0" dirty="0" smtClean="0">
                <a:solidFill>
                  <a:srgbClr val="000000"/>
                </a:solidFill>
              </a:rPr>
              <a:t>network</a:t>
            </a:r>
          </a:p>
          <a:p>
            <a:pPr marL="0" indent="0">
              <a:buNone/>
            </a:pPr>
            <a:endParaRPr kumimoji="1" lang="en-US" altLang="zh-CN" sz="2400" b="0" kern="0" dirty="0" smtClean="0">
              <a:solidFill>
                <a:srgbClr val="000000"/>
              </a:solidFill>
            </a:endParaRPr>
          </a:p>
          <a:p>
            <a:pPr marL="0" indent="0">
              <a:buNone/>
            </a:pPr>
            <a:r>
              <a:rPr kumimoji="1" lang="en-US" altLang="zh-CN" sz="2400" b="0" kern="0" dirty="0" smtClean="0">
                <a:solidFill>
                  <a:srgbClr val="000000"/>
                </a:solidFill>
              </a:rPr>
              <a:t>2. Decrease</a:t>
            </a:r>
            <a:r>
              <a:rPr kumimoji="1" lang="zh-CN" altLang="en-US" sz="2400" b="0" kern="0" dirty="0" smtClean="0">
                <a:solidFill>
                  <a:srgbClr val="000000"/>
                </a:solidFill>
              </a:rPr>
              <a:t> </a:t>
            </a:r>
            <a:r>
              <a:rPr kumimoji="1" lang="en-US" altLang="zh-CN" sz="2400" b="0" kern="0" dirty="0" smtClean="0">
                <a:solidFill>
                  <a:srgbClr val="000000"/>
                </a:solidFill>
              </a:rPr>
              <a:t>the</a:t>
            </a:r>
            <a:r>
              <a:rPr kumimoji="1" lang="zh-CN" altLang="en-US" sz="2400" b="0" kern="0" dirty="0" smtClean="0">
                <a:solidFill>
                  <a:srgbClr val="000000"/>
                </a:solidFill>
              </a:rPr>
              <a:t> </a:t>
            </a:r>
            <a:r>
              <a:rPr kumimoji="1" lang="en-US" altLang="zh-CN" sz="2400" b="0" kern="0" dirty="0" smtClean="0">
                <a:solidFill>
                  <a:srgbClr val="000000"/>
                </a:solidFill>
              </a:rPr>
              <a:t>cost</a:t>
            </a:r>
            <a:r>
              <a:rPr kumimoji="1" lang="zh-CN" altLang="en-US" sz="2400" b="0" kern="0" dirty="0" smtClean="0">
                <a:solidFill>
                  <a:srgbClr val="000000"/>
                </a:solidFill>
              </a:rPr>
              <a:t> </a:t>
            </a:r>
            <a:r>
              <a:rPr kumimoji="1" lang="en-US" altLang="zh-CN" sz="2400" b="0" kern="0" dirty="0" smtClean="0">
                <a:solidFill>
                  <a:srgbClr val="000000"/>
                </a:solidFill>
              </a:rPr>
              <a:t>energy</a:t>
            </a:r>
          </a:p>
          <a:p>
            <a:pPr marL="0" indent="0">
              <a:buNone/>
            </a:pPr>
            <a:endParaRPr kumimoji="1" lang="en-US" altLang="zh-CN" sz="2400" b="0" kern="0" dirty="0" smtClean="0">
              <a:solidFill>
                <a:srgbClr val="000000"/>
              </a:solidFill>
            </a:endParaRPr>
          </a:p>
          <a:p>
            <a:pPr marL="0" indent="0">
              <a:buNone/>
            </a:pPr>
            <a:r>
              <a:rPr kumimoji="1" lang="en-US" altLang="zh-CN" sz="2400" b="0" kern="0" dirty="0" smtClean="0">
                <a:solidFill>
                  <a:srgbClr val="000000"/>
                </a:solidFill>
              </a:rPr>
              <a:t>3. Decrease</a:t>
            </a:r>
            <a:r>
              <a:rPr kumimoji="1" lang="zh-CN" altLang="en-US" sz="2400" b="0" kern="0" dirty="0" smtClean="0">
                <a:solidFill>
                  <a:srgbClr val="000000"/>
                </a:solidFill>
              </a:rPr>
              <a:t> </a:t>
            </a:r>
            <a:r>
              <a:rPr kumimoji="1" lang="en-US" altLang="zh-CN" sz="2400" b="0" kern="0" dirty="0" smtClean="0">
                <a:solidFill>
                  <a:srgbClr val="000000"/>
                </a:solidFill>
              </a:rPr>
              <a:t>the</a:t>
            </a:r>
            <a:r>
              <a:rPr kumimoji="1" lang="zh-CN" altLang="en-US" sz="2400" b="0" kern="0" dirty="0" smtClean="0">
                <a:solidFill>
                  <a:srgbClr val="000000"/>
                </a:solidFill>
              </a:rPr>
              <a:t> </a:t>
            </a:r>
            <a:r>
              <a:rPr kumimoji="1" lang="en-US" altLang="zh-CN" sz="2400" b="0" kern="0" dirty="0" smtClean="0">
                <a:solidFill>
                  <a:srgbClr val="000000"/>
                </a:solidFill>
              </a:rPr>
              <a:t>complexity</a:t>
            </a:r>
          </a:p>
          <a:p>
            <a:endParaRPr kumimoji="1" lang="zh-CN" altLang="en-US" sz="2400" b="0" kern="0" dirty="0"/>
          </a:p>
        </p:txBody>
      </p:sp>
    </p:spTree>
    <p:extLst>
      <p:ext uri="{BB962C8B-B14F-4D97-AF65-F5344CB8AC3E}">
        <p14:creationId xmlns:p14="http://schemas.microsoft.com/office/powerpoint/2010/main" val="37277731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smtClean="0">
                <a:solidFill>
                  <a:schemeClr val="tx1"/>
                </a:solidFill>
              </a:rPr>
              <a:t>Advanced Computer Networks       </a:t>
            </a:r>
            <a:r>
              <a:rPr lang="en-US" smtClean="0"/>
              <a:t>Home AP Measurement</a:t>
            </a:r>
            <a:endParaRPr lang="en-US" dirty="0"/>
          </a:p>
        </p:txBody>
      </p:sp>
      <p:sp>
        <p:nvSpPr>
          <p:cNvPr id="5" name="灯片编号占位符 4"/>
          <p:cNvSpPr>
            <a:spLocks noGrp="1"/>
          </p:cNvSpPr>
          <p:nvPr>
            <p:ph type="sldNum" sz="quarter" idx="11"/>
          </p:nvPr>
        </p:nvSpPr>
        <p:spPr/>
        <p:txBody>
          <a:bodyPr/>
          <a:lstStyle/>
          <a:p>
            <a:pPr>
              <a:defRPr/>
            </a:pPr>
            <a:fld id="{943224E6-E1F5-467A-808B-599E51433C04}" type="slidenum">
              <a:rPr lang="en-US" smtClean="0"/>
              <a:pPr>
                <a:defRPr/>
              </a:pPr>
              <a:t>15</a:t>
            </a:fld>
            <a:endParaRPr lang="en-US" dirty="0"/>
          </a:p>
        </p:txBody>
      </p:sp>
      <p:sp>
        <p:nvSpPr>
          <p:cNvPr id="6" name="Title 1"/>
          <p:cNvSpPr>
            <a:spLocks noGrp="1"/>
          </p:cNvSpPr>
          <p:nvPr>
            <p:ph type="title"/>
          </p:nvPr>
        </p:nvSpPr>
        <p:spPr>
          <a:xfrm>
            <a:off x="152400" y="0"/>
            <a:ext cx="8740775" cy="908050"/>
          </a:xfrm>
        </p:spPr>
        <p:txBody>
          <a:bodyPr/>
          <a:lstStyle/>
          <a:p>
            <a:r>
              <a:rPr lang="en-US" dirty="0" smtClean="0"/>
              <a:t>Catalogue</a:t>
            </a:r>
            <a:endParaRPr lang="en-US" dirty="0"/>
          </a:p>
        </p:txBody>
      </p:sp>
      <p:sp>
        <p:nvSpPr>
          <p:cNvPr id="7" name="文本框 6"/>
          <p:cNvSpPr txBox="1"/>
          <p:nvPr/>
        </p:nvSpPr>
        <p:spPr>
          <a:xfrm>
            <a:off x="152400" y="1412776"/>
            <a:ext cx="8956675" cy="4739759"/>
          </a:xfrm>
          <a:prstGeom prst="rect">
            <a:avLst/>
          </a:prstGeom>
          <a:noFill/>
        </p:spPr>
        <p:txBody>
          <a:bodyPr wrap="square" rtlCol="0">
            <a:spAutoFit/>
          </a:bodyPr>
          <a:lstStyle/>
          <a:p>
            <a:pPr algn="l"/>
            <a:r>
              <a:rPr lang="en-US" sz="2800" dirty="0" smtClean="0">
                <a:solidFill>
                  <a:schemeClr val="bg2"/>
                </a:solidFill>
                <a:latin typeface="+mn-lt"/>
              </a:rPr>
              <a:t>STC Algorithm</a:t>
            </a:r>
          </a:p>
          <a:p>
            <a:pPr marL="342900" indent="-342900" algn="l">
              <a:buFont typeface="Arial" panose="020B0604020202020204" pitchFamily="34" charset="0"/>
              <a:buChar char="•"/>
            </a:pPr>
            <a:r>
              <a:rPr lang="en-US" altLang="zh-CN" sz="2200" dirty="0" smtClean="0">
                <a:solidFill>
                  <a:schemeClr val="bg2"/>
                </a:solidFill>
                <a:latin typeface="+mn-lt"/>
              </a:rPr>
              <a:t>Topology Control Algorithm</a:t>
            </a:r>
            <a:endParaRPr lang="en-US" sz="2200" dirty="0" smtClean="0">
              <a:solidFill>
                <a:schemeClr val="bg2"/>
              </a:solidFill>
              <a:latin typeface="+mn-lt"/>
            </a:endParaRPr>
          </a:p>
          <a:p>
            <a:pPr marL="342900" indent="-342900" algn="l">
              <a:buFont typeface="Arial" panose="020B0604020202020204" pitchFamily="34" charset="0"/>
              <a:buChar char="•"/>
            </a:pPr>
            <a:r>
              <a:rPr lang="en-US" sz="2200" dirty="0" smtClean="0">
                <a:solidFill>
                  <a:schemeClr val="bg2"/>
                </a:solidFill>
                <a:latin typeface="+mn-lt"/>
              </a:rPr>
              <a:t>Basic idea</a:t>
            </a:r>
          </a:p>
          <a:p>
            <a:pPr marL="342900" indent="-342900" algn="l">
              <a:buFont typeface="Arial" panose="020B0604020202020204" pitchFamily="34" charset="0"/>
              <a:buChar char="•"/>
            </a:pPr>
            <a:r>
              <a:rPr lang="en-US" sz="2200" dirty="0" err="1" smtClean="0">
                <a:solidFill>
                  <a:schemeClr val="bg2"/>
                </a:solidFill>
                <a:latin typeface="+mn-lt"/>
              </a:rPr>
              <a:t>Pseodo</a:t>
            </a:r>
            <a:r>
              <a:rPr lang="en-US" sz="2200" dirty="0" smtClean="0">
                <a:solidFill>
                  <a:schemeClr val="bg2"/>
                </a:solidFill>
                <a:latin typeface="+mn-lt"/>
              </a:rPr>
              <a:t>-code</a:t>
            </a:r>
          </a:p>
          <a:p>
            <a:pPr marL="342900" indent="-342900" algn="l">
              <a:buFont typeface="Arial" panose="020B0604020202020204" pitchFamily="34" charset="0"/>
              <a:buChar char="•"/>
            </a:pPr>
            <a:endParaRPr lang="en-US" sz="2200" dirty="0" smtClean="0">
              <a:solidFill>
                <a:schemeClr val="bg2"/>
              </a:solidFill>
              <a:latin typeface="+mn-lt"/>
            </a:endParaRPr>
          </a:p>
          <a:p>
            <a:pPr marL="342900" indent="-342900" algn="l">
              <a:buFont typeface="Arial" panose="020B0604020202020204" pitchFamily="34" charset="0"/>
              <a:buChar char="•"/>
            </a:pPr>
            <a:endParaRPr lang="en-US" sz="2200" dirty="0" smtClean="0">
              <a:solidFill>
                <a:schemeClr val="bg2"/>
              </a:solidFill>
              <a:latin typeface="+mn-lt"/>
            </a:endParaRPr>
          </a:p>
          <a:p>
            <a:pPr algn="l"/>
            <a:r>
              <a:rPr lang="en-US" sz="2800" dirty="0" smtClean="0">
                <a:latin typeface="+mn-lt"/>
              </a:rPr>
              <a:t>M-STC </a:t>
            </a:r>
            <a:r>
              <a:rPr lang="en-US" altLang="zh-CN" sz="2800" dirty="0" smtClean="0">
                <a:latin typeface="+mn-lt"/>
              </a:rPr>
              <a:t>Algorithm</a:t>
            </a:r>
            <a:endParaRPr lang="en-US" sz="2800" dirty="0" smtClean="0">
              <a:latin typeface="+mn-lt"/>
            </a:endParaRPr>
          </a:p>
          <a:p>
            <a:pPr marL="342900" indent="-342900" algn="l">
              <a:buFont typeface="Arial" panose="020B0604020202020204" pitchFamily="34" charset="0"/>
              <a:buChar char="•"/>
            </a:pPr>
            <a:r>
              <a:rPr lang="en-US" sz="2200" dirty="0" smtClean="0">
                <a:solidFill>
                  <a:schemeClr val="bg2"/>
                </a:solidFill>
                <a:latin typeface="+mn-lt"/>
              </a:rPr>
              <a:t>Goals</a:t>
            </a:r>
          </a:p>
          <a:p>
            <a:pPr algn="l"/>
            <a:r>
              <a:rPr lang="en-US" sz="2200" dirty="0" smtClean="0">
                <a:latin typeface="Cambria Math" panose="02040503050406030204" pitchFamily="18" charset="0"/>
                <a:ea typeface="Cambria Math" panose="02040503050406030204" pitchFamily="18" charset="0"/>
              </a:rPr>
              <a:t>⟶</a:t>
            </a:r>
            <a:r>
              <a:rPr lang="en-US" sz="2200" dirty="0" smtClean="0">
                <a:latin typeface="+mn-lt"/>
              </a:rPr>
              <a:t>Terminology</a:t>
            </a:r>
          </a:p>
          <a:p>
            <a:pPr marL="342900" indent="-342900" algn="l">
              <a:buFont typeface="Arial" panose="020B0604020202020204" pitchFamily="34" charset="0"/>
              <a:buChar char="•"/>
            </a:pPr>
            <a:r>
              <a:rPr lang="en-US" sz="2200" dirty="0" smtClean="0">
                <a:solidFill>
                  <a:schemeClr val="bg2"/>
                </a:solidFill>
                <a:latin typeface="+mn-lt"/>
              </a:rPr>
              <a:t>Design of M-STC</a:t>
            </a:r>
          </a:p>
          <a:p>
            <a:pPr marL="342900" indent="-342900" algn="l">
              <a:buFont typeface="Arial" panose="020B0604020202020204" pitchFamily="34" charset="0"/>
              <a:buChar char="•"/>
            </a:pPr>
            <a:r>
              <a:rPr lang="en-US" sz="2200" dirty="0" smtClean="0">
                <a:solidFill>
                  <a:schemeClr val="bg2"/>
                </a:solidFill>
                <a:latin typeface="+mn-lt"/>
              </a:rPr>
              <a:t>Evaluation</a:t>
            </a:r>
          </a:p>
          <a:p>
            <a:pPr marL="342900" indent="-342900" algn="l">
              <a:buFont typeface="Arial" panose="020B0604020202020204" pitchFamily="34" charset="0"/>
              <a:buChar char="•"/>
            </a:pPr>
            <a:endParaRPr lang="en-US" dirty="0" smtClean="0">
              <a:solidFill>
                <a:schemeClr val="bg2"/>
              </a:solidFill>
              <a:latin typeface="+mn-lt"/>
            </a:endParaRPr>
          </a:p>
          <a:p>
            <a:pPr algn="l"/>
            <a:endParaRPr lang="en-US" dirty="0">
              <a:solidFill>
                <a:schemeClr val="bg2"/>
              </a:solidFill>
              <a:latin typeface="+mn-lt"/>
            </a:endParaRPr>
          </a:p>
        </p:txBody>
      </p:sp>
    </p:spTree>
    <p:extLst>
      <p:ext uri="{BB962C8B-B14F-4D97-AF65-F5344CB8AC3E}">
        <p14:creationId xmlns:p14="http://schemas.microsoft.com/office/powerpoint/2010/main" val="3750685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16</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4" name="标题 1"/>
          <p:cNvSpPr txBox="1">
            <a:spLocks/>
          </p:cNvSpPr>
          <p:nvPr/>
        </p:nvSpPr>
        <p:spPr bwMode="white">
          <a:xfrm>
            <a:off x="685800" y="0"/>
            <a:ext cx="7772400" cy="1026215"/>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Terminology</a:t>
            </a:r>
            <a:endParaRPr lang="zh-CN" altLang="en-US" kern="0" dirty="0"/>
          </a:p>
        </p:txBody>
      </p:sp>
      <p:pic>
        <p:nvPicPr>
          <p:cNvPr id="7" name="图片 6" descr="Screen Shot 2014-12-08 at 10.59.03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7864" y="1646019"/>
            <a:ext cx="3576135" cy="2647077"/>
          </a:xfrm>
          <a:prstGeom prst="rect">
            <a:avLst/>
          </a:prstGeom>
        </p:spPr>
      </p:pic>
      <p:sp>
        <p:nvSpPr>
          <p:cNvPr id="8" name="文本框 7"/>
          <p:cNvSpPr txBox="1"/>
          <p:nvPr/>
        </p:nvSpPr>
        <p:spPr>
          <a:xfrm>
            <a:off x="323528" y="1141664"/>
            <a:ext cx="5040560" cy="3170099"/>
          </a:xfrm>
          <a:prstGeom prst="rect">
            <a:avLst/>
          </a:prstGeom>
          <a:noFill/>
        </p:spPr>
        <p:txBody>
          <a:bodyPr wrap="square" rtlCol="0">
            <a:spAutoFit/>
          </a:bodyPr>
          <a:lstStyle/>
          <a:p>
            <a:pPr algn="just"/>
            <a:r>
              <a:rPr kumimoji="1" lang="en-US" altLang="zh-CN" sz="3200" b="1" dirty="0" smtClean="0">
                <a:latin typeface="+mn-lt"/>
              </a:rPr>
              <a:t>Remaining</a:t>
            </a:r>
            <a:r>
              <a:rPr kumimoji="1" lang="zh-CN" altLang="en-US" sz="3200" b="1" dirty="0" smtClean="0">
                <a:latin typeface="+mn-lt"/>
              </a:rPr>
              <a:t> </a:t>
            </a:r>
            <a:r>
              <a:rPr kumimoji="1" lang="en-US" altLang="zh-CN" sz="3200" b="1" dirty="0" smtClean="0">
                <a:latin typeface="+mn-lt"/>
              </a:rPr>
              <a:t>Energy</a:t>
            </a:r>
          </a:p>
          <a:p>
            <a:pPr algn="just"/>
            <a:endParaRPr lang="en-US" altLang="zh-CN" sz="2400" dirty="0" smtClean="0">
              <a:latin typeface="+mn-lt"/>
            </a:endParaRPr>
          </a:p>
          <a:p>
            <a:pPr algn="just"/>
            <a:r>
              <a:rPr lang="en-US" altLang="zh-CN" sz="2400" dirty="0" smtClean="0">
                <a:latin typeface="+mn-lt"/>
              </a:rPr>
              <a:t>We </a:t>
            </a:r>
            <a:r>
              <a:rPr lang="en-US" altLang="zh-CN" sz="2400" dirty="0">
                <a:latin typeface="+mn-lt"/>
              </a:rPr>
              <a:t>use </a:t>
            </a:r>
            <a:r>
              <a:rPr lang="en-US" altLang="zh-CN" sz="2400" dirty="0" smtClean="0">
                <a:latin typeface="+mn-lt"/>
              </a:rPr>
              <a:t>remaining </a:t>
            </a:r>
            <a:r>
              <a:rPr lang="en-US" altLang="zh-CN" sz="2400" dirty="0">
                <a:latin typeface="+mn-lt"/>
              </a:rPr>
              <a:t>energy to describe </a:t>
            </a:r>
            <a:r>
              <a:rPr lang="en-US" altLang="zh-CN" sz="2400" dirty="0" smtClean="0">
                <a:latin typeface="+mn-lt"/>
              </a:rPr>
              <a:t>the</a:t>
            </a:r>
            <a:r>
              <a:rPr lang="zh-CN" altLang="en-US" sz="2400" dirty="0" smtClean="0">
                <a:latin typeface="+mn-lt"/>
              </a:rPr>
              <a:t> </a:t>
            </a:r>
            <a:r>
              <a:rPr lang="en-US" altLang="zh-CN" sz="2400" dirty="0" smtClean="0">
                <a:latin typeface="+mn-lt"/>
              </a:rPr>
              <a:t>ability </a:t>
            </a:r>
            <a:r>
              <a:rPr lang="en-US" altLang="zh-CN" sz="2400" dirty="0">
                <a:latin typeface="+mn-lt"/>
              </a:rPr>
              <a:t>to keep communication with other nodes. </a:t>
            </a:r>
            <a:endParaRPr lang="en-US" altLang="zh-CN" sz="2400" dirty="0" smtClean="0">
              <a:latin typeface="+mn-lt"/>
            </a:endParaRPr>
          </a:p>
          <a:p>
            <a:pPr algn="just"/>
            <a:endParaRPr kumimoji="1" lang="en-US" altLang="zh-CN" sz="2400" dirty="0" smtClean="0">
              <a:latin typeface="+mn-lt"/>
            </a:endParaRPr>
          </a:p>
          <a:p>
            <a:pPr algn="just"/>
            <a:r>
              <a:rPr kumimoji="1" lang="en-US" altLang="zh-CN" sz="2400" dirty="0" smtClean="0">
                <a:latin typeface="+mn-lt"/>
              </a:rPr>
              <a:t>Nodes</a:t>
            </a:r>
            <a:r>
              <a:rPr kumimoji="1" lang="zh-CN" altLang="en-US" sz="2400" dirty="0" smtClean="0">
                <a:latin typeface="+mn-lt"/>
              </a:rPr>
              <a:t> </a:t>
            </a:r>
            <a:r>
              <a:rPr kumimoji="1" lang="en-US" altLang="zh-CN" sz="2400" dirty="0" smtClean="0">
                <a:latin typeface="+mn-lt"/>
              </a:rPr>
              <a:t>all</a:t>
            </a:r>
            <a:r>
              <a:rPr kumimoji="1" lang="zh-CN" altLang="en-US" sz="2400" dirty="0" smtClean="0">
                <a:latin typeface="+mn-lt"/>
              </a:rPr>
              <a:t> </a:t>
            </a:r>
            <a:r>
              <a:rPr kumimoji="1" lang="en-US" altLang="zh-CN" sz="2400" dirty="0" smtClean="0">
                <a:latin typeface="+mn-lt"/>
              </a:rPr>
              <a:t>have</a:t>
            </a:r>
            <a:r>
              <a:rPr kumimoji="1" lang="zh-CN" altLang="en-US" sz="2400" dirty="0" smtClean="0">
                <a:latin typeface="+mn-lt"/>
              </a:rPr>
              <a:t> </a:t>
            </a:r>
            <a:r>
              <a:rPr kumimoji="1" lang="en-US" altLang="zh-CN" sz="2400" dirty="0" smtClean="0">
                <a:latin typeface="+mn-lt"/>
              </a:rPr>
              <a:t>limited</a:t>
            </a:r>
            <a:r>
              <a:rPr kumimoji="1" lang="zh-CN" altLang="en-US" sz="2400" dirty="0" smtClean="0">
                <a:latin typeface="+mn-lt"/>
              </a:rPr>
              <a:t> </a:t>
            </a:r>
            <a:r>
              <a:rPr kumimoji="1" lang="en-US" altLang="zh-CN" sz="2400" dirty="0" smtClean="0">
                <a:latin typeface="+mn-lt"/>
              </a:rPr>
              <a:t>energy</a:t>
            </a:r>
            <a:r>
              <a:rPr kumimoji="1" lang="zh-CN" altLang="en-US" sz="2400" dirty="0" smtClean="0">
                <a:latin typeface="+mn-lt"/>
              </a:rPr>
              <a:t> </a:t>
            </a:r>
            <a:r>
              <a:rPr kumimoji="1" lang="en-US" altLang="zh-CN" sz="2400" dirty="0" smtClean="0">
                <a:latin typeface="+mn-lt"/>
              </a:rPr>
              <a:t>in</a:t>
            </a:r>
            <a:r>
              <a:rPr kumimoji="1" lang="zh-CN" altLang="en-US" sz="2400" dirty="0" smtClean="0">
                <a:latin typeface="+mn-lt"/>
              </a:rPr>
              <a:t> </a:t>
            </a:r>
            <a:r>
              <a:rPr kumimoji="1" lang="en-US" altLang="zh-CN" sz="2400" dirty="0" smtClean="0">
                <a:latin typeface="+mn-lt"/>
              </a:rPr>
              <a:t>battery-powered</a:t>
            </a:r>
            <a:r>
              <a:rPr kumimoji="1" lang="zh-CN" altLang="en-US" sz="2400" dirty="0" smtClean="0">
                <a:latin typeface="+mn-lt"/>
              </a:rPr>
              <a:t> </a:t>
            </a:r>
            <a:r>
              <a:rPr kumimoji="1" lang="en-US" altLang="zh-CN" sz="2400" dirty="0" smtClean="0">
                <a:latin typeface="+mn-lt"/>
              </a:rPr>
              <a:t>sensor</a:t>
            </a:r>
            <a:r>
              <a:rPr kumimoji="1" lang="zh-CN" altLang="en-US" sz="2400" dirty="0" smtClean="0">
                <a:latin typeface="+mn-lt"/>
              </a:rPr>
              <a:t> </a:t>
            </a:r>
            <a:r>
              <a:rPr kumimoji="1" lang="en-US" altLang="zh-CN" sz="2400" dirty="0" smtClean="0">
                <a:latin typeface="+mn-lt"/>
              </a:rPr>
              <a:t>networks</a:t>
            </a:r>
            <a:endParaRPr kumimoji="1" lang="zh-CN" altLang="en-US" sz="2400" dirty="0">
              <a:latin typeface="+mn-lt"/>
            </a:endParaRPr>
          </a:p>
        </p:txBody>
      </p:sp>
    </p:spTree>
    <p:extLst>
      <p:ext uri="{BB962C8B-B14F-4D97-AF65-F5344CB8AC3E}">
        <p14:creationId xmlns:p14="http://schemas.microsoft.com/office/powerpoint/2010/main" val="21131184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17</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4" name="文本框 3"/>
          <p:cNvSpPr txBox="1"/>
          <p:nvPr/>
        </p:nvSpPr>
        <p:spPr>
          <a:xfrm>
            <a:off x="685800" y="1275835"/>
            <a:ext cx="7772400" cy="4493538"/>
          </a:xfrm>
          <a:prstGeom prst="rect">
            <a:avLst/>
          </a:prstGeom>
          <a:noFill/>
        </p:spPr>
        <p:txBody>
          <a:bodyPr wrap="square" rtlCol="0">
            <a:spAutoFit/>
          </a:bodyPr>
          <a:lstStyle/>
          <a:p>
            <a:pPr algn="l"/>
            <a:r>
              <a:rPr kumimoji="1" lang="en-US" altLang="zh-CN" sz="2200" b="1" dirty="0" smtClean="0">
                <a:latin typeface="+mn-lt"/>
              </a:rPr>
              <a:t>Lifetime</a:t>
            </a:r>
            <a:r>
              <a:rPr kumimoji="1" lang="zh-CN" altLang="en-US" sz="2200" b="1" dirty="0" smtClean="0">
                <a:latin typeface="+mn-lt"/>
              </a:rPr>
              <a:t> </a:t>
            </a:r>
            <a:r>
              <a:rPr kumimoji="1" lang="en-US" altLang="zh-CN" sz="2200" b="1" dirty="0" smtClean="0">
                <a:latin typeface="+mn-lt"/>
              </a:rPr>
              <a:t>of</a:t>
            </a:r>
            <a:r>
              <a:rPr kumimoji="1" lang="zh-CN" altLang="en-US" sz="2200" b="1" dirty="0" smtClean="0">
                <a:latin typeface="+mn-lt"/>
              </a:rPr>
              <a:t> </a:t>
            </a:r>
            <a:r>
              <a:rPr kumimoji="1" lang="en-US" altLang="zh-CN" sz="2200" b="1" dirty="0" smtClean="0">
                <a:latin typeface="+mn-lt"/>
              </a:rPr>
              <a:t>the</a:t>
            </a:r>
            <a:r>
              <a:rPr kumimoji="1" lang="zh-CN" altLang="en-US" sz="2200" b="1" dirty="0" smtClean="0">
                <a:latin typeface="+mn-lt"/>
              </a:rPr>
              <a:t> </a:t>
            </a:r>
            <a:r>
              <a:rPr kumimoji="1" lang="en-US" altLang="zh-CN" sz="2200" b="1" dirty="0" smtClean="0">
                <a:latin typeface="+mn-lt"/>
              </a:rPr>
              <a:t>nodes</a:t>
            </a:r>
            <a:r>
              <a:rPr kumimoji="1" lang="zh-CN" altLang="en-US" sz="2200" b="1" dirty="0" smtClean="0">
                <a:latin typeface="+mn-lt"/>
              </a:rPr>
              <a:t> </a:t>
            </a:r>
            <a:r>
              <a:rPr kumimoji="1" lang="en-US" altLang="zh-CN" sz="2200" b="1" dirty="0" smtClean="0">
                <a:latin typeface="+mn-lt"/>
              </a:rPr>
              <a:t>and</a:t>
            </a:r>
            <a:r>
              <a:rPr kumimoji="1" lang="zh-CN" altLang="en-US" sz="2200" b="1" dirty="0" smtClean="0">
                <a:latin typeface="+mn-lt"/>
              </a:rPr>
              <a:t> </a:t>
            </a:r>
            <a:r>
              <a:rPr kumimoji="1" lang="en-US" altLang="zh-CN" sz="2200" b="1" dirty="0" smtClean="0">
                <a:latin typeface="+mn-lt"/>
              </a:rPr>
              <a:t>communication</a:t>
            </a:r>
            <a:r>
              <a:rPr kumimoji="1" lang="zh-CN" altLang="en-US" sz="2200" b="1" dirty="0" smtClean="0">
                <a:latin typeface="+mn-lt"/>
              </a:rPr>
              <a:t> </a:t>
            </a:r>
            <a:r>
              <a:rPr kumimoji="1" lang="en-US" altLang="zh-CN" sz="2200" b="1" dirty="0" smtClean="0">
                <a:latin typeface="+mn-lt"/>
              </a:rPr>
              <a:t>networks</a:t>
            </a:r>
          </a:p>
          <a:p>
            <a:pPr algn="l"/>
            <a:r>
              <a:rPr kumimoji="1" lang="en-US" altLang="zh-CN" sz="2200" dirty="0" smtClean="0">
                <a:latin typeface="+mn-lt"/>
              </a:rPr>
              <a:t>Lifetime of a node (</a:t>
            </a:r>
            <a:r>
              <a:rPr kumimoji="1" lang="en-US" altLang="zh-CN" sz="2200" dirty="0" err="1" smtClean="0">
                <a:latin typeface="+mn-lt"/>
              </a:rPr>
              <a:t>T</a:t>
            </a:r>
            <a:r>
              <a:rPr kumimoji="1" lang="en-US" altLang="zh-CN" sz="2200" baseline="-25000" dirty="0" err="1" smtClean="0">
                <a:latin typeface="+mn-lt"/>
              </a:rPr>
              <a:t>node</a:t>
            </a:r>
            <a:r>
              <a:rPr kumimoji="1" lang="en-US" altLang="zh-CN" sz="2200" dirty="0" smtClean="0">
                <a:latin typeface="+mn-lt"/>
              </a:rPr>
              <a:t>)=remaining energy/energy cost per second</a:t>
            </a:r>
          </a:p>
          <a:p>
            <a:pPr algn="l"/>
            <a:endParaRPr lang="en-US" altLang="zh-CN" sz="2200" dirty="0" smtClean="0">
              <a:latin typeface="+mn-lt"/>
            </a:endParaRPr>
          </a:p>
          <a:p>
            <a:pPr algn="l"/>
            <a:r>
              <a:rPr lang="en-US" altLang="zh-CN" sz="2200" dirty="0" smtClean="0">
                <a:latin typeface="+mn-lt"/>
              </a:rPr>
              <a:t>Energy </a:t>
            </a:r>
            <a:r>
              <a:rPr lang="en-US" altLang="zh-CN" sz="2200" dirty="0">
                <a:latin typeface="+mn-lt"/>
              </a:rPr>
              <a:t>cost per second contains transmission power, the power of computing data and so on, however, we simplify the energy cost per second to transmission power to highlight the main part of the energy cost</a:t>
            </a:r>
            <a:r>
              <a:rPr lang="en-US" altLang="zh-CN" sz="2200" dirty="0" smtClean="0">
                <a:latin typeface="+mn-lt"/>
              </a:rPr>
              <a:t>.</a:t>
            </a:r>
          </a:p>
          <a:p>
            <a:pPr algn="l"/>
            <a:r>
              <a:rPr lang="en-US" altLang="zh-CN" sz="2200" b="1" dirty="0" smtClean="0">
                <a:latin typeface="+mn-lt"/>
              </a:rPr>
              <a:t>Lifetime</a:t>
            </a:r>
            <a:r>
              <a:rPr lang="zh-CN" altLang="en-US" sz="2200" b="1" dirty="0" smtClean="0">
                <a:latin typeface="+mn-lt"/>
              </a:rPr>
              <a:t> </a:t>
            </a:r>
            <a:r>
              <a:rPr lang="en-US" altLang="zh-CN" sz="2200" b="1" dirty="0" smtClean="0">
                <a:latin typeface="+mn-lt"/>
              </a:rPr>
              <a:t>of</a:t>
            </a:r>
            <a:r>
              <a:rPr lang="zh-CN" altLang="en-US" sz="2200" b="1" dirty="0" smtClean="0">
                <a:latin typeface="+mn-lt"/>
              </a:rPr>
              <a:t> </a:t>
            </a:r>
            <a:r>
              <a:rPr lang="en-US" altLang="zh-CN" sz="2200" b="1" dirty="0" smtClean="0">
                <a:latin typeface="+mn-lt"/>
              </a:rPr>
              <a:t>the</a:t>
            </a:r>
            <a:r>
              <a:rPr lang="zh-CN" altLang="en-US" sz="2200" b="1" dirty="0" smtClean="0">
                <a:latin typeface="+mn-lt"/>
              </a:rPr>
              <a:t> </a:t>
            </a:r>
            <a:r>
              <a:rPr lang="en-US" altLang="zh-CN" sz="2200" b="1" dirty="0" smtClean="0">
                <a:latin typeface="+mn-lt"/>
              </a:rPr>
              <a:t>communication</a:t>
            </a:r>
            <a:r>
              <a:rPr lang="zh-CN" altLang="en-US" sz="2200" b="1" dirty="0" smtClean="0">
                <a:latin typeface="+mn-lt"/>
              </a:rPr>
              <a:t> </a:t>
            </a:r>
            <a:r>
              <a:rPr lang="en-US" altLang="zh-CN" sz="2200" b="1" dirty="0" smtClean="0">
                <a:latin typeface="+mn-lt"/>
              </a:rPr>
              <a:t>networks </a:t>
            </a:r>
          </a:p>
          <a:p>
            <a:pPr algn="l"/>
            <a:r>
              <a:rPr lang="en-US" altLang="zh-CN" sz="2200" dirty="0">
                <a:latin typeface="+mn-lt"/>
              </a:rPr>
              <a:t>So we define the lifetime of the communication network or a link as min(T</a:t>
            </a:r>
            <a:r>
              <a:rPr lang="en-US" altLang="zh-CN" sz="2200" baseline="-25000" dirty="0">
                <a:latin typeface="+mn-lt"/>
              </a:rPr>
              <a:t>node1</a:t>
            </a:r>
            <a:r>
              <a:rPr lang="en-US" altLang="zh-CN" sz="2200" dirty="0">
                <a:latin typeface="+mn-lt"/>
              </a:rPr>
              <a:t>, T</a:t>
            </a:r>
            <a:r>
              <a:rPr lang="en-US" altLang="zh-CN" sz="2200" baseline="-25000" dirty="0">
                <a:latin typeface="+mn-lt"/>
              </a:rPr>
              <a:t>node2</a:t>
            </a:r>
            <a:r>
              <a:rPr lang="en-US" altLang="zh-CN" sz="2200" dirty="0">
                <a:latin typeface="+mn-lt"/>
              </a:rPr>
              <a:t>...</a:t>
            </a:r>
            <a:r>
              <a:rPr lang="en-US" altLang="zh-CN" sz="2200" dirty="0" err="1">
                <a:latin typeface="+mn-lt"/>
              </a:rPr>
              <a:t>T</a:t>
            </a:r>
            <a:r>
              <a:rPr lang="en-US" altLang="zh-CN" sz="2200" baseline="-25000" dirty="0" err="1">
                <a:latin typeface="+mn-lt"/>
              </a:rPr>
              <a:t>noden</a:t>
            </a:r>
            <a:r>
              <a:rPr lang="en-US" altLang="zh-CN" sz="2200" dirty="0">
                <a:latin typeface="+mn-lt"/>
              </a:rPr>
              <a:t>), where [node1, node2,..., </a:t>
            </a:r>
            <a:r>
              <a:rPr lang="en-US" altLang="zh-CN" sz="2200" dirty="0" err="1">
                <a:latin typeface="+mn-lt"/>
              </a:rPr>
              <a:t>noden</a:t>
            </a:r>
            <a:r>
              <a:rPr lang="en-US" altLang="zh-CN" sz="2200" dirty="0">
                <a:latin typeface="+mn-lt"/>
              </a:rPr>
              <a:t>]∈the communication network or a link. </a:t>
            </a:r>
            <a:endParaRPr lang="en-US" altLang="zh-CN" sz="2200" dirty="0" smtClean="0">
              <a:latin typeface="+mn-lt"/>
            </a:endParaRPr>
          </a:p>
          <a:p>
            <a:pPr algn="l"/>
            <a:endParaRPr kumimoji="1" lang="en-US" altLang="zh-CN" sz="2200" dirty="0" smtClean="0">
              <a:latin typeface="+mn-lt"/>
            </a:endParaRPr>
          </a:p>
        </p:txBody>
      </p:sp>
      <p:sp>
        <p:nvSpPr>
          <p:cNvPr id="9" name="标题 1"/>
          <p:cNvSpPr txBox="1">
            <a:spLocks/>
          </p:cNvSpPr>
          <p:nvPr/>
        </p:nvSpPr>
        <p:spPr bwMode="white">
          <a:xfrm>
            <a:off x="685800" y="0"/>
            <a:ext cx="7772400" cy="1026215"/>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Terminology</a:t>
            </a:r>
            <a:endParaRPr lang="zh-CN" altLang="en-US" kern="0" dirty="0"/>
          </a:p>
        </p:txBody>
      </p:sp>
    </p:spTree>
    <p:extLst>
      <p:ext uri="{BB962C8B-B14F-4D97-AF65-F5344CB8AC3E}">
        <p14:creationId xmlns:p14="http://schemas.microsoft.com/office/powerpoint/2010/main" val="23476818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smtClean="0">
                <a:solidFill>
                  <a:schemeClr val="tx1"/>
                </a:solidFill>
              </a:rPr>
              <a:t>Advanced Computer Networks       </a:t>
            </a:r>
            <a:r>
              <a:rPr lang="en-US" smtClean="0"/>
              <a:t>Home AP Measurement</a:t>
            </a:r>
            <a:endParaRPr lang="en-US" dirty="0"/>
          </a:p>
        </p:txBody>
      </p:sp>
      <p:sp>
        <p:nvSpPr>
          <p:cNvPr id="5" name="灯片编号占位符 4"/>
          <p:cNvSpPr>
            <a:spLocks noGrp="1"/>
          </p:cNvSpPr>
          <p:nvPr>
            <p:ph type="sldNum" sz="quarter" idx="11"/>
          </p:nvPr>
        </p:nvSpPr>
        <p:spPr/>
        <p:txBody>
          <a:bodyPr/>
          <a:lstStyle/>
          <a:p>
            <a:pPr>
              <a:defRPr/>
            </a:pPr>
            <a:fld id="{943224E6-E1F5-467A-808B-599E51433C04}" type="slidenum">
              <a:rPr lang="en-US" smtClean="0"/>
              <a:pPr>
                <a:defRPr/>
              </a:pPr>
              <a:t>18</a:t>
            </a:fld>
            <a:endParaRPr lang="en-US" dirty="0"/>
          </a:p>
        </p:txBody>
      </p:sp>
      <p:sp>
        <p:nvSpPr>
          <p:cNvPr id="6" name="Title 1"/>
          <p:cNvSpPr>
            <a:spLocks noGrp="1"/>
          </p:cNvSpPr>
          <p:nvPr>
            <p:ph type="title"/>
          </p:nvPr>
        </p:nvSpPr>
        <p:spPr>
          <a:xfrm>
            <a:off x="152400" y="0"/>
            <a:ext cx="8740775" cy="908050"/>
          </a:xfrm>
        </p:spPr>
        <p:txBody>
          <a:bodyPr/>
          <a:lstStyle/>
          <a:p>
            <a:r>
              <a:rPr lang="en-US" dirty="0" smtClean="0"/>
              <a:t>Catalogue</a:t>
            </a:r>
            <a:endParaRPr lang="en-US" dirty="0"/>
          </a:p>
        </p:txBody>
      </p:sp>
      <p:sp>
        <p:nvSpPr>
          <p:cNvPr id="7" name="文本框 6"/>
          <p:cNvSpPr txBox="1"/>
          <p:nvPr/>
        </p:nvSpPr>
        <p:spPr>
          <a:xfrm>
            <a:off x="152400" y="1412776"/>
            <a:ext cx="8956675" cy="4739758"/>
          </a:xfrm>
          <a:prstGeom prst="rect">
            <a:avLst/>
          </a:prstGeom>
          <a:noFill/>
        </p:spPr>
        <p:txBody>
          <a:bodyPr wrap="square" rtlCol="0">
            <a:spAutoFit/>
          </a:bodyPr>
          <a:lstStyle/>
          <a:p>
            <a:pPr algn="l"/>
            <a:r>
              <a:rPr lang="en-US" sz="2800" dirty="0" smtClean="0">
                <a:solidFill>
                  <a:schemeClr val="bg2"/>
                </a:solidFill>
                <a:latin typeface="+mn-lt"/>
              </a:rPr>
              <a:t>STC Algorithm</a:t>
            </a:r>
          </a:p>
          <a:p>
            <a:pPr marL="342900" indent="-342900" algn="l">
              <a:buFont typeface="Arial" panose="020B0604020202020204" pitchFamily="34" charset="0"/>
              <a:buChar char="•"/>
            </a:pPr>
            <a:r>
              <a:rPr lang="en-US" altLang="zh-CN" sz="2200" dirty="0" smtClean="0">
                <a:solidFill>
                  <a:schemeClr val="bg2"/>
                </a:solidFill>
                <a:latin typeface="+mn-lt"/>
              </a:rPr>
              <a:t>Topology Control Algorithm</a:t>
            </a:r>
            <a:endParaRPr lang="en-US" sz="2200" dirty="0" smtClean="0">
              <a:solidFill>
                <a:schemeClr val="bg2"/>
              </a:solidFill>
              <a:latin typeface="+mn-lt"/>
            </a:endParaRPr>
          </a:p>
          <a:p>
            <a:pPr marL="342900" indent="-342900" algn="l">
              <a:buFont typeface="Arial" panose="020B0604020202020204" pitchFamily="34" charset="0"/>
              <a:buChar char="•"/>
            </a:pPr>
            <a:r>
              <a:rPr lang="en-US" sz="2200" dirty="0" smtClean="0">
                <a:solidFill>
                  <a:schemeClr val="bg2"/>
                </a:solidFill>
                <a:latin typeface="+mn-lt"/>
              </a:rPr>
              <a:t>Basic idea</a:t>
            </a:r>
          </a:p>
          <a:p>
            <a:pPr marL="342900" indent="-342900" algn="l">
              <a:buFont typeface="Arial" panose="020B0604020202020204" pitchFamily="34" charset="0"/>
              <a:buChar char="•"/>
            </a:pPr>
            <a:r>
              <a:rPr lang="en-US" sz="2200" dirty="0" err="1" smtClean="0">
                <a:solidFill>
                  <a:schemeClr val="bg2"/>
                </a:solidFill>
                <a:latin typeface="+mn-lt"/>
              </a:rPr>
              <a:t>Pseodo</a:t>
            </a:r>
            <a:r>
              <a:rPr lang="en-US" sz="2200" dirty="0" smtClean="0">
                <a:solidFill>
                  <a:schemeClr val="bg2"/>
                </a:solidFill>
                <a:latin typeface="+mn-lt"/>
              </a:rPr>
              <a:t>-code</a:t>
            </a:r>
          </a:p>
          <a:p>
            <a:pPr marL="342900" indent="-342900" algn="l">
              <a:buFont typeface="Arial" panose="020B0604020202020204" pitchFamily="34" charset="0"/>
              <a:buChar char="•"/>
            </a:pPr>
            <a:endParaRPr lang="en-US" sz="2200" dirty="0" smtClean="0">
              <a:solidFill>
                <a:schemeClr val="bg2"/>
              </a:solidFill>
              <a:latin typeface="+mn-lt"/>
            </a:endParaRPr>
          </a:p>
          <a:p>
            <a:pPr marL="342900" indent="-342900" algn="l">
              <a:buFont typeface="Arial" panose="020B0604020202020204" pitchFamily="34" charset="0"/>
              <a:buChar char="•"/>
            </a:pPr>
            <a:endParaRPr lang="en-US" sz="2200" dirty="0" smtClean="0">
              <a:solidFill>
                <a:schemeClr val="bg2"/>
              </a:solidFill>
              <a:latin typeface="+mn-lt"/>
            </a:endParaRPr>
          </a:p>
          <a:p>
            <a:pPr algn="l"/>
            <a:r>
              <a:rPr lang="en-US" sz="2800" dirty="0" smtClean="0">
                <a:latin typeface="+mn-lt"/>
              </a:rPr>
              <a:t>M-STC </a:t>
            </a:r>
            <a:r>
              <a:rPr lang="en-US" altLang="zh-CN" sz="2800" dirty="0" smtClean="0">
                <a:latin typeface="+mn-lt"/>
              </a:rPr>
              <a:t>Algorithm</a:t>
            </a:r>
            <a:endParaRPr lang="en-US" sz="2800" dirty="0" smtClean="0">
              <a:latin typeface="+mn-lt"/>
            </a:endParaRPr>
          </a:p>
          <a:p>
            <a:pPr marL="342900" indent="-342900" algn="l">
              <a:buFont typeface="Arial" panose="020B0604020202020204" pitchFamily="34" charset="0"/>
              <a:buChar char="•"/>
            </a:pPr>
            <a:r>
              <a:rPr lang="en-US" sz="2200" dirty="0" smtClean="0">
                <a:solidFill>
                  <a:schemeClr val="bg2"/>
                </a:solidFill>
                <a:latin typeface="+mn-lt"/>
              </a:rPr>
              <a:t>Goals</a:t>
            </a:r>
          </a:p>
          <a:p>
            <a:pPr marL="342900" indent="-342900" algn="l">
              <a:buFont typeface="Arial" panose="020B0604020202020204" pitchFamily="34" charset="0"/>
              <a:buChar char="•"/>
            </a:pPr>
            <a:r>
              <a:rPr lang="en-US" sz="2200" dirty="0" smtClean="0">
                <a:solidFill>
                  <a:schemeClr val="bg2"/>
                </a:solidFill>
                <a:latin typeface="+mn-lt"/>
              </a:rPr>
              <a:t>Terminology</a:t>
            </a:r>
            <a:endParaRPr lang="en-US" sz="2200" dirty="0" smtClean="0">
              <a:solidFill>
                <a:schemeClr val="bg2"/>
              </a:solidFill>
              <a:latin typeface="+mn-lt"/>
            </a:endParaRPr>
          </a:p>
          <a:p>
            <a:pPr marL="342900" indent="-342900" algn="l">
              <a:buFont typeface="Arial" panose="020B0604020202020204" pitchFamily="34" charset="0"/>
              <a:buChar char="•"/>
            </a:pPr>
            <a:r>
              <a:rPr lang="en-US" sz="2200" dirty="0" smtClean="0">
                <a:latin typeface="+mn-lt"/>
              </a:rPr>
              <a:t>Design of M-STC</a:t>
            </a:r>
          </a:p>
          <a:p>
            <a:pPr marL="342900" indent="-342900" algn="l">
              <a:buFont typeface="Arial" panose="020B0604020202020204" pitchFamily="34" charset="0"/>
              <a:buChar char="•"/>
            </a:pPr>
            <a:r>
              <a:rPr lang="en-US" sz="2200" dirty="0" smtClean="0">
                <a:solidFill>
                  <a:schemeClr val="bg2"/>
                </a:solidFill>
                <a:latin typeface="+mn-lt"/>
              </a:rPr>
              <a:t>Evaluation</a:t>
            </a:r>
          </a:p>
          <a:p>
            <a:pPr marL="342900" indent="-342900" algn="l">
              <a:buFont typeface="Arial" panose="020B0604020202020204" pitchFamily="34" charset="0"/>
              <a:buChar char="•"/>
            </a:pPr>
            <a:endParaRPr lang="en-US" dirty="0" smtClean="0">
              <a:solidFill>
                <a:schemeClr val="bg2"/>
              </a:solidFill>
              <a:latin typeface="+mn-lt"/>
            </a:endParaRPr>
          </a:p>
          <a:p>
            <a:pPr algn="l"/>
            <a:endParaRPr lang="en-US" dirty="0">
              <a:solidFill>
                <a:schemeClr val="bg2"/>
              </a:solidFill>
              <a:latin typeface="+mn-lt"/>
            </a:endParaRPr>
          </a:p>
        </p:txBody>
      </p:sp>
    </p:spTree>
    <p:extLst>
      <p:ext uri="{BB962C8B-B14F-4D97-AF65-F5344CB8AC3E}">
        <p14:creationId xmlns:p14="http://schemas.microsoft.com/office/powerpoint/2010/main" val="42698827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19</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7" name="文本框 6"/>
          <p:cNvSpPr txBox="1"/>
          <p:nvPr/>
        </p:nvSpPr>
        <p:spPr>
          <a:xfrm>
            <a:off x="359531" y="1700808"/>
            <a:ext cx="8424937" cy="3170099"/>
          </a:xfrm>
          <a:prstGeom prst="rect">
            <a:avLst/>
          </a:prstGeom>
          <a:noFill/>
        </p:spPr>
        <p:txBody>
          <a:bodyPr wrap="square" rtlCol="0">
            <a:spAutoFit/>
          </a:bodyPr>
          <a:lstStyle/>
          <a:p>
            <a:pPr algn="l"/>
            <a:r>
              <a:rPr lang="en-US" altLang="zh-CN" sz="2000" dirty="0" smtClean="0">
                <a:latin typeface="+mn-lt"/>
              </a:rPr>
              <a:t>1.</a:t>
            </a:r>
            <a:r>
              <a:rPr lang="zh-CN" altLang="en-US" sz="2000" dirty="0" smtClean="0">
                <a:latin typeface="+mn-lt"/>
              </a:rPr>
              <a:t> </a:t>
            </a:r>
            <a:r>
              <a:rPr lang="en-US" altLang="zh-CN" sz="2000" dirty="0" smtClean="0">
                <a:latin typeface="+mn-lt"/>
              </a:rPr>
              <a:t>We </a:t>
            </a:r>
            <a:r>
              <a:rPr lang="en-US" altLang="zh-CN" sz="2000" dirty="0">
                <a:latin typeface="+mn-lt"/>
              </a:rPr>
              <a:t>assume the energy in every node is limit and cannot be replenished. </a:t>
            </a:r>
          </a:p>
          <a:p>
            <a:pPr algn="l"/>
            <a:endParaRPr lang="en-US" altLang="zh-CN" sz="2000" dirty="0" smtClean="0">
              <a:latin typeface="+mn-lt"/>
            </a:endParaRPr>
          </a:p>
          <a:p>
            <a:pPr algn="l"/>
            <a:r>
              <a:rPr lang="en-US" altLang="zh-CN" sz="2000" dirty="0" smtClean="0">
                <a:latin typeface="+mn-lt"/>
              </a:rPr>
              <a:t>2.</a:t>
            </a:r>
            <a:r>
              <a:rPr lang="zh-CN" altLang="en-US" sz="2000" dirty="0" smtClean="0">
                <a:latin typeface="+mn-lt"/>
              </a:rPr>
              <a:t> </a:t>
            </a:r>
            <a:r>
              <a:rPr lang="en-US" altLang="zh-CN" sz="2000" dirty="0" smtClean="0">
                <a:latin typeface="+mn-lt"/>
              </a:rPr>
              <a:t>The remaining </a:t>
            </a:r>
            <a:r>
              <a:rPr lang="en-US" altLang="zh-CN" sz="2000" dirty="0">
                <a:latin typeface="+mn-lt"/>
              </a:rPr>
              <a:t>energy in each node can be different. We did not show the domain </a:t>
            </a:r>
            <a:r>
              <a:rPr lang="en-US" altLang="zh-CN" sz="2000" dirty="0" smtClean="0">
                <a:latin typeface="+mn-lt"/>
              </a:rPr>
              <a:t>of </a:t>
            </a:r>
            <a:r>
              <a:rPr lang="en-US" altLang="zh-CN" sz="2000" dirty="0">
                <a:latin typeface="+mn-lt"/>
              </a:rPr>
              <a:t>the </a:t>
            </a:r>
            <a:r>
              <a:rPr lang="en-US" altLang="zh-CN" sz="2000" dirty="0" smtClean="0">
                <a:latin typeface="+mn-lt"/>
              </a:rPr>
              <a:t>remaining </a:t>
            </a:r>
            <a:r>
              <a:rPr lang="en-US" altLang="zh-CN" sz="2000" dirty="0">
                <a:latin typeface="+mn-lt"/>
              </a:rPr>
              <a:t>energy. Because the different domain of the </a:t>
            </a:r>
            <a:r>
              <a:rPr lang="en-US" altLang="zh-CN" sz="2000" dirty="0" smtClean="0">
                <a:latin typeface="+mn-lt"/>
              </a:rPr>
              <a:t>remaining </a:t>
            </a:r>
            <a:r>
              <a:rPr lang="en-US" altLang="zh-CN" sz="2000" dirty="0">
                <a:latin typeface="+mn-lt"/>
              </a:rPr>
              <a:t>energy can make the complexity of the algorithm very different. </a:t>
            </a:r>
            <a:endParaRPr lang="en-US" altLang="zh-CN" sz="2000" dirty="0" smtClean="0">
              <a:latin typeface="+mn-lt"/>
            </a:endParaRPr>
          </a:p>
          <a:p>
            <a:pPr algn="l"/>
            <a:endParaRPr lang="en-US" altLang="zh-CN" sz="2000" dirty="0" smtClean="0">
              <a:latin typeface="+mn-lt"/>
            </a:endParaRPr>
          </a:p>
          <a:p>
            <a:pPr algn="l"/>
            <a:r>
              <a:rPr lang="en-US" altLang="zh-CN" sz="2000" dirty="0" smtClean="0">
                <a:latin typeface="+mn-lt"/>
              </a:rPr>
              <a:t>3.</a:t>
            </a:r>
            <a:r>
              <a:rPr lang="zh-CN" altLang="en-US" sz="2000" dirty="0" smtClean="0">
                <a:latin typeface="+mn-lt"/>
              </a:rPr>
              <a:t> </a:t>
            </a:r>
            <a:r>
              <a:rPr lang="en-US" altLang="zh-CN" sz="2000" dirty="0" smtClean="0">
                <a:latin typeface="+mn-lt"/>
              </a:rPr>
              <a:t>Every </a:t>
            </a:r>
            <a:r>
              <a:rPr lang="en-US" altLang="zh-CN" sz="2000" dirty="0">
                <a:latin typeface="+mn-lt"/>
              </a:rPr>
              <a:t>node has an ability to get the power information from the signal it received. </a:t>
            </a:r>
            <a:endParaRPr kumimoji="1" lang="zh-CN" altLang="en-US" sz="2000" dirty="0">
              <a:latin typeface="+mn-lt"/>
            </a:endParaRPr>
          </a:p>
        </p:txBody>
      </p:sp>
      <p:sp>
        <p:nvSpPr>
          <p:cNvPr id="8" name="标题 1"/>
          <p:cNvSpPr txBox="1">
            <a:spLocks/>
          </p:cNvSpPr>
          <p:nvPr/>
        </p:nvSpPr>
        <p:spPr bwMode="white">
          <a:xfrm>
            <a:off x="685800" y="0"/>
            <a:ext cx="7772400" cy="1013387"/>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Hypothesis</a:t>
            </a:r>
            <a:endParaRPr lang="zh-CN" altLang="en-US" kern="0" dirty="0"/>
          </a:p>
        </p:txBody>
      </p:sp>
    </p:spTree>
    <p:extLst>
      <p:ext uri="{BB962C8B-B14F-4D97-AF65-F5344CB8AC3E}">
        <p14:creationId xmlns:p14="http://schemas.microsoft.com/office/powerpoint/2010/main" val="27051356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STC</a:t>
            </a:r>
            <a:r>
              <a:rPr lang="en-US" dirty="0" smtClean="0">
                <a:ea typeface="Cambria Math" panose="02040503050406030204" pitchFamily="18" charset="0"/>
              </a:rPr>
              <a:t>⟶M-STC</a:t>
            </a:r>
            <a:endParaRPr lang="en-US" dirty="0"/>
          </a:p>
        </p:txBody>
      </p:sp>
      <p:sp>
        <p:nvSpPr>
          <p:cNvPr id="3" name="Content Placeholder 2"/>
          <p:cNvSpPr>
            <a:spLocks noGrp="1"/>
          </p:cNvSpPr>
          <p:nvPr>
            <p:ph idx="1"/>
          </p:nvPr>
        </p:nvSpPr>
        <p:spPr>
          <a:xfrm>
            <a:off x="299975" y="1124744"/>
            <a:ext cx="8445624" cy="4800600"/>
          </a:xfrm>
        </p:spPr>
        <p:txBody>
          <a:bodyPr/>
          <a:lstStyle/>
          <a:p>
            <a:pPr marL="0" indent="0" algn="just">
              <a:buNone/>
            </a:pPr>
            <a:r>
              <a:rPr lang="en-US" sz="2800" dirty="0">
                <a:effectLst/>
              </a:rPr>
              <a:t>STC</a:t>
            </a:r>
            <a:r>
              <a:rPr lang="en-US" sz="2200" b="0" dirty="0">
                <a:effectLst/>
              </a:rPr>
              <a:t>----a distributed  topology control algorithm</a:t>
            </a:r>
          </a:p>
          <a:p>
            <a:pPr algn="just"/>
            <a:r>
              <a:rPr lang="en-US" sz="2200" b="0" dirty="0" smtClean="0">
                <a:effectLst/>
              </a:rPr>
              <a:t>Reduces energy consumption while preserving connectivity between nodes;</a:t>
            </a:r>
            <a:endParaRPr lang="en-US" sz="2200" b="0" dirty="0">
              <a:effectLst/>
            </a:endParaRPr>
          </a:p>
          <a:p>
            <a:pPr algn="just"/>
            <a:r>
              <a:rPr lang="en-US" sz="2200" b="0" dirty="0" smtClean="0">
                <a:effectLst/>
              </a:rPr>
              <a:t>Makes no assumption about distance or direction between nodes;</a:t>
            </a:r>
          </a:p>
          <a:p>
            <a:pPr algn="just"/>
            <a:r>
              <a:rPr lang="en-US" sz="2200" b="0" dirty="0" smtClean="0">
                <a:effectLst/>
              </a:rPr>
              <a:t>Achieves same or less complexity and saves more energy compared with other known algorithms.</a:t>
            </a:r>
          </a:p>
          <a:p>
            <a:pPr marL="0" indent="0" algn="just">
              <a:buNone/>
            </a:pPr>
            <a:endParaRPr lang="en-US" sz="2200" b="0" dirty="0">
              <a:effectLst/>
            </a:endParaRPr>
          </a:p>
          <a:p>
            <a:pPr marL="0" indent="0" algn="just">
              <a:buNone/>
            </a:pPr>
            <a:r>
              <a:rPr lang="en-US" sz="2200" b="0" dirty="0" smtClean="0">
                <a:effectLst/>
              </a:rPr>
              <a:t>However, STC doesn’t consider remaining energy of a node, which decides lifetime of a node.</a:t>
            </a:r>
          </a:p>
          <a:p>
            <a:pPr marL="0" indent="0" algn="just">
              <a:buNone/>
            </a:pPr>
            <a:endParaRPr lang="en-US" sz="2800" b="0" dirty="0">
              <a:effectLst/>
            </a:endParaRPr>
          </a:p>
          <a:p>
            <a:pPr marL="0" indent="0" algn="just">
              <a:buNone/>
            </a:pPr>
            <a:r>
              <a:rPr lang="en-US" sz="2800" dirty="0" smtClean="0">
                <a:effectLst/>
              </a:rPr>
              <a:t>M-STC</a:t>
            </a:r>
            <a:r>
              <a:rPr lang="en-US" sz="2800" b="0" dirty="0" smtClean="0">
                <a:effectLst/>
              </a:rPr>
              <a:t>-</a:t>
            </a:r>
            <a:r>
              <a:rPr lang="en-US" sz="2200" b="0" dirty="0" smtClean="0">
                <a:effectLst/>
              </a:rPr>
              <a:t>---pays attention to lifetime to network.</a:t>
            </a:r>
          </a:p>
        </p:txBody>
      </p:sp>
      <p:sp>
        <p:nvSpPr>
          <p:cNvPr id="4"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2</a:t>
            </a:fld>
            <a:endParaRPr lang="en-US" dirty="0"/>
          </a:p>
        </p:txBody>
      </p:sp>
    </p:spTree>
    <p:extLst>
      <p:ext uri="{BB962C8B-B14F-4D97-AF65-F5344CB8AC3E}">
        <p14:creationId xmlns:p14="http://schemas.microsoft.com/office/powerpoint/2010/main" val="10280763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20</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7" name="文本框 6"/>
          <p:cNvSpPr txBox="1"/>
          <p:nvPr/>
        </p:nvSpPr>
        <p:spPr>
          <a:xfrm>
            <a:off x="395536" y="1700808"/>
            <a:ext cx="8280920" cy="3477875"/>
          </a:xfrm>
          <a:prstGeom prst="rect">
            <a:avLst/>
          </a:prstGeom>
          <a:noFill/>
        </p:spPr>
        <p:txBody>
          <a:bodyPr wrap="square" rtlCol="0">
            <a:spAutoFit/>
          </a:bodyPr>
          <a:lstStyle/>
          <a:p>
            <a:pPr algn="l"/>
            <a:r>
              <a:rPr lang="en-US" altLang="zh-CN" sz="2000" dirty="0" smtClean="0">
                <a:latin typeface="+mn-lt"/>
              </a:rPr>
              <a:t>4.</a:t>
            </a:r>
            <a:r>
              <a:rPr lang="zh-CN" altLang="en-US" sz="2000" dirty="0" smtClean="0">
                <a:latin typeface="+mn-lt"/>
              </a:rPr>
              <a:t> </a:t>
            </a:r>
            <a:r>
              <a:rPr lang="en-US" altLang="zh-CN" sz="2000" dirty="0" smtClean="0">
                <a:latin typeface="+mn-lt"/>
              </a:rPr>
              <a:t>At the beginning of the topology, every node can transmit its own remaining energy information to other nodes. And we also assume that every node has enough memory to store these energy cost information and remaining energy information.</a:t>
            </a:r>
            <a:br>
              <a:rPr lang="en-US" altLang="zh-CN" sz="2000" dirty="0" smtClean="0">
                <a:latin typeface="+mn-lt"/>
              </a:rPr>
            </a:br>
            <a:endParaRPr lang="en-US" altLang="zh-CN" sz="2000" dirty="0" smtClean="0">
              <a:latin typeface="+mn-lt"/>
            </a:endParaRPr>
          </a:p>
          <a:p>
            <a:pPr algn="l"/>
            <a:r>
              <a:rPr lang="en-US" altLang="zh-CN" sz="2000" dirty="0" smtClean="0">
                <a:latin typeface="+mn-lt"/>
              </a:rPr>
              <a:t>5. Every node has an ability to compute the relation between the energy cost and the remaining energy to get the lifetime of the communication.</a:t>
            </a:r>
            <a:br>
              <a:rPr lang="en-US" altLang="zh-CN" sz="2000" dirty="0" smtClean="0">
                <a:latin typeface="+mn-lt"/>
              </a:rPr>
            </a:br>
            <a:endParaRPr lang="en-US" altLang="zh-CN" sz="2000" dirty="0" smtClean="0">
              <a:latin typeface="+mn-lt"/>
            </a:endParaRPr>
          </a:p>
          <a:p>
            <a:pPr algn="l"/>
            <a:r>
              <a:rPr lang="en-US" altLang="zh-CN" sz="2000" dirty="0" smtClean="0">
                <a:latin typeface="+mn-lt"/>
              </a:rPr>
              <a:t>6. When the remaining energy goes to a specific number, the whole communication network will do the topology again. </a:t>
            </a:r>
          </a:p>
        </p:txBody>
      </p:sp>
      <p:sp>
        <p:nvSpPr>
          <p:cNvPr id="8" name="标题 1"/>
          <p:cNvSpPr txBox="1">
            <a:spLocks/>
          </p:cNvSpPr>
          <p:nvPr/>
        </p:nvSpPr>
        <p:spPr bwMode="white">
          <a:xfrm>
            <a:off x="685800" y="0"/>
            <a:ext cx="7772400" cy="1013387"/>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Hypothesis</a:t>
            </a:r>
            <a:endParaRPr lang="zh-CN" altLang="en-US" kern="0" dirty="0"/>
          </a:p>
        </p:txBody>
      </p:sp>
    </p:spTree>
    <p:extLst>
      <p:ext uri="{BB962C8B-B14F-4D97-AF65-F5344CB8AC3E}">
        <p14:creationId xmlns:p14="http://schemas.microsoft.com/office/powerpoint/2010/main" val="42303585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21</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4" name="标题 1"/>
          <p:cNvSpPr txBox="1">
            <a:spLocks/>
          </p:cNvSpPr>
          <p:nvPr/>
        </p:nvSpPr>
        <p:spPr bwMode="white">
          <a:xfrm>
            <a:off x="685800" y="77997"/>
            <a:ext cx="7772400" cy="896908"/>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Beginning</a:t>
            </a:r>
            <a:r>
              <a:rPr kumimoji="1" lang="zh-CN" altLang="en-US" kern="0" dirty="0" smtClean="0">
                <a:solidFill>
                  <a:srgbClr val="000000"/>
                </a:solidFill>
              </a:rPr>
              <a:t> </a:t>
            </a:r>
            <a:r>
              <a:rPr lang="en-US" altLang="zh-CN" kern="0" dirty="0" smtClean="0"/>
              <a:t>of</a:t>
            </a:r>
            <a:r>
              <a:rPr lang="zh-CN" altLang="en-US" kern="0" dirty="0" smtClean="0"/>
              <a:t> </a:t>
            </a:r>
            <a:r>
              <a:rPr lang="en-US" altLang="zh-CN" kern="0" dirty="0" smtClean="0"/>
              <a:t>the</a:t>
            </a:r>
            <a:r>
              <a:rPr lang="zh-CN" altLang="en-US" kern="0" dirty="0" smtClean="0"/>
              <a:t> </a:t>
            </a:r>
            <a:r>
              <a:rPr lang="en-US" altLang="zh-CN" kern="0" dirty="0" smtClean="0"/>
              <a:t>M-STC</a:t>
            </a:r>
            <a:endParaRPr lang="zh-CN" altLang="en-US" kern="0" dirty="0"/>
          </a:p>
        </p:txBody>
      </p:sp>
      <p:sp>
        <p:nvSpPr>
          <p:cNvPr id="7" name="文本框 6"/>
          <p:cNvSpPr txBox="1"/>
          <p:nvPr/>
        </p:nvSpPr>
        <p:spPr>
          <a:xfrm>
            <a:off x="346388" y="1154491"/>
            <a:ext cx="2193790" cy="830997"/>
          </a:xfrm>
          <a:prstGeom prst="rect">
            <a:avLst/>
          </a:prstGeom>
          <a:noFill/>
        </p:spPr>
        <p:txBody>
          <a:bodyPr wrap="square" rtlCol="0">
            <a:spAutoFit/>
          </a:bodyPr>
          <a:lstStyle/>
          <a:p>
            <a:r>
              <a:rPr kumimoji="1" lang="en-US" altLang="zh-CN" dirty="0" smtClean="0">
                <a:latin typeface="+mn-lt"/>
              </a:rPr>
              <a:t>Find neighbors</a:t>
            </a:r>
            <a:endParaRPr kumimoji="1" lang="zh-CN" altLang="en-US" dirty="0">
              <a:latin typeface="+mn-lt"/>
            </a:endParaRPr>
          </a:p>
        </p:txBody>
      </p:sp>
      <p:sp>
        <p:nvSpPr>
          <p:cNvPr id="8" name="椭圆 7"/>
          <p:cNvSpPr/>
          <p:nvPr/>
        </p:nvSpPr>
        <p:spPr>
          <a:xfrm flipV="1">
            <a:off x="3568216" y="3541906"/>
            <a:ext cx="94614" cy="946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弧形 70"/>
          <p:cNvSpPr/>
          <p:nvPr/>
        </p:nvSpPr>
        <p:spPr>
          <a:xfrm>
            <a:off x="4154955" y="2545593"/>
            <a:ext cx="2193290" cy="2159635"/>
          </a:xfrm>
          <a:prstGeom prst="arc">
            <a:avLst>
              <a:gd name="adj1" fmla="val 7951975"/>
              <a:gd name="adj2" fmla="val 7869042"/>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椭圆 9"/>
          <p:cNvSpPr/>
          <p:nvPr/>
        </p:nvSpPr>
        <p:spPr>
          <a:xfrm flipV="1">
            <a:off x="5234456" y="3583815"/>
            <a:ext cx="116204" cy="1162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椭圆 10"/>
          <p:cNvSpPr/>
          <p:nvPr/>
        </p:nvSpPr>
        <p:spPr>
          <a:xfrm flipV="1">
            <a:off x="4454675" y="3192023"/>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椭圆 11"/>
          <p:cNvSpPr/>
          <p:nvPr/>
        </p:nvSpPr>
        <p:spPr>
          <a:xfrm flipV="1">
            <a:off x="3925085" y="3166689"/>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椭圆 12"/>
          <p:cNvSpPr/>
          <p:nvPr/>
        </p:nvSpPr>
        <p:spPr>
          <a:xfrm flipV="1">
            <a:off x="4635570" y="4082502"/>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椭圆 13"/>
          <p:cNvSpPr/>
          <p:nvPr/>
        </p:nvSpPr>
        <p:spPr>
          <a:xfrm flipV="1">
            <a:off x="5234455" y="2894208"/>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椭圆 14"/>
          <p:cNvSpPr/>
          <p:nvPr/>
        </p:nvSpPr>
        <p:spPr>
          <a:xfrm flipV="1">
            <a:off x="3904332" y="410504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文本框 2"/>
          <p:cNvSpPr txBox="1">
            <a:spLocks noChangeArrowheads="1"/>
          </p:cNvSpPr>
          <p:nvPr/>
        </p:nvSpPr>
        <p:spPr bwMode="auto">
          <a:xfrm>
            <a:off x="3331096" y="3450381"/>
            <a:ext cx="275157" cy="29527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sz="1200" kern="100" dirty="0" smtClean="0">
                <a:effectLst/>
                <a:latin typeface="+mn-lt"/>
                <a:ea typeface="宋体" panose="02010600030101010101" pitchFamily="2" charset="-122"/>
                <a:cs typeface="Times New Roman" panose="02020603050405020304" pitchFamily="18" charset="0"/>
              </a:rPr>
              <a:t>u</a:t>
            </a:r>
            <a:endParaRPr lang="en-US" sz="1200" kern="100" dirty="0">
              <a:effectLst/>
              <a:latin typeface="+mn-lt"/>
              <a:ea typeface="宋体" panose="02010600030101010101" pitchFamily="2" charset="-122"/>
              <a:cs typeface="Times New Roman" panose="02020603050405020304" pitchFamily="18" charset="0"/>
            </a:endParaRPr>
          </a:p>
        </p:txBody>
      </p:sp>
      <p:sp>
        <p:nvSpPr>
          <p:cNvPr id="17" name="文本框 2"/>
          <p:cNvSpPr txBox="1">
            <a:spLocks noChangeArrowheads="1"/>
          </p:cNvSpPr>
          <p:nvPr/>
        </p:nvSpPr>
        <p:spPr bwMode="auto">
          <a:xfrm>
            <a:off x="5360744" y="3488885"/>
            <a:ext cx="323850" cy="29527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sz="1200" kern="100" dirty="0" smtClean="0">
                <a:effectLst/>
                <a:latin typeface="+mn-lt"/>
                <a:ea typeface="宋体" panose="02010600030101010101" pitchFamily="2" charset="-122"/>
                <a:cs typeface="Times New Roman" panose="02020603050405020304" pitchFamily="18" charset="0"/>
              </a:rPr>
              <a:t>v</a:t>
            </a:r>
            <a:endParaRPr lang="en-US" sz="1200" kern="100" dirty="0">
              <a:effectLst/>
              <a:latin typeface="+mn-lt"/>
              <a:ea typeface="宋体" panose="02010600030101010101" pitchFamily="2" charset="-122"/>
              <a:cs typeface="Times New Roman" panose="02020603050405020304" pitchFamily="18" charset="0"/>
            </a:endParaRPr>
          </a:p>
        </p:txBody>
      </p:sp>
      <p:sp>
        <p:nvSpPr>
          <p:cNvPr id="18" name="文本框 2"/>
          <p:cNvSpPr txBox="1">
            <a:spLocks noChangeArrowheads="1"/>
          </p:cNvSpPr>
          <p:nvPr/>
        </p:nvSpPr>
        <p:spPr bwMode="auto">
          <a:xfrm>
            <a:off x="4506427" y="2990093"/>
            <a:ext cx="250190" cy="29527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sz="1200" kern="100" dirty="0" smtClean="0">
                <a:effectLst/>
                <a:latin typeface="+mn-lt"/>
                <a:ea typeface="宋体" panose="02010600030101010101" pitchFamily="2" charset="-122"/>
                <a:cs typeface="Times New Roman" panose="02020603050405020304" pitchFamily="18" charset="0"/>
              </a:rPr>
              <a:t>n</a:t>
            </a:r>
            <a:endParaRPr lang="en-US" sz="1200" kern="100" dirty="0">
              <a:effectLst/>
              <a:latin typeface="+mn-lt"/>
              <a:ea typeface="宋体" panose="02010600030101010101" pitchFamily="2" charset="-122"/>
              <a:cs typeface="Times New Roman" panose="02020603050405020304" pitchFamily="18" charset="0"/>
            </a:endParaRPr>
          </a:p>
        </p:txBody>
      </p:sp>
      <p:sp>
        <p:nvSpPr>
          <p:cNvPr id="19" name="弧形 70"/>
          <p:cNvSpPr/>
          <p:nvPr/>
        </p:nvSpPr>
        <p:spPr>
          <a:xfrm>
            <a:off x="2509608" y="2545593"/>
            <a:ext cx="2193290" cy="2159635"/>
          </a:xfrm>
          <a:prstGeom prst="arc">
            <a:avLst>
              <a:gd name="adj1" fmla="val 7951975"/>
              <a:gd name="adj2" fmla="val 7869042"/>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0" name="直线箭头连接符 35"/>
          <p:cNvCxnSpPr/>
          <p:nvPr/>
        </p:nvCxnSpPr>
        <p:spPr bwMode="auto">
          <a:xfrm flipH="1">
            <a:off x="6060502" y="2545593"/>
            <a:ext cx="449758" cy="348615"/>
          </a:xfrm>
          <a:prstGeom prst="straightConnector1">
            <a:avLst/>
          </a:prstGeom>
          <a:noFill/>
          <a:ln w="25400" cap="flat" cmpd="sng" algn="ctr">
            <a:solidFill>
              <a:schemeClr val="tx1"/>
            </a:solidFill>
            <a:prstDash val="solid"/>
            <a:round/>
            <a:headEnd type="none" w="med" len="med"/>
            <a:tailEnd type="arrow"/>
          </a:ln>
          <a:effectLst/>
        </p:spPr>
      </p:cxnSp>
      <p:sp>
        <p:nvSpPr>
          <p:cNvPr id="21" name="文本框 20"/>
          <p:cNvSpPr txBox="1"/>
          <p:nvPr/>
        </p:nvSpPr>
        <p:spPr>
          <a:xfrm>
            <a:off x="6510260" y="2365847"/>
            <a:ext cx="1349278" cy="461665"/>
          </a:xfrm>
          <a:prstGeom prst="rect">
            <a:avLst/>
          </a:prstGeom>
          <a:noFill/>
        </p:spPr>
        <p:txBody>
          <a:bodyPr wrap="square" rtlCol="0">
            <a:spAutoFit/>
          </a:bodyPr>
          <a:lstStyle/>
          <a:p>
            <a:r>
              <a:rPr kumimoji="1" lang="en-US" altLang="zh-CN" dirty="0" err="1" smtClean="0">
                <a:latin typeface="+mn-lt"/>
              </a:rPr>
              <a:t>P</a:t>
            </a:r>
            <a:r>
              <a:rPr kumimoji="1" lang="en-US" altLang="zh-CN" baseline="-25000" dirty="0" err="1" smtClean="0">
                <a:latin typeface="+mn-lt"/>
              </a:rPr>
              <a:t>max</a:t>
            </a:r>
            <a:endParaRPr kumimoji="1" lang="zh-CN" altLang="en-US" dirty="0">
              <a:latin typeface="+mn-lt"/>
            </a:endParaRPr>
          </a:p>
        </p:txBody>
      </p:sp>
    </p:spTree>
    <p:extLst>
      <p:ext uri="{BB962C8B-B14F-4D97-AF65-F5344CB8AC3E}">
        <p14:creationId xmlns:p14="http://schemas.microsoft.com/office/powerpoint/2010/main" val="23721662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22</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4" name="标题 1"/>
          <p:cNvSpPr txBox="1">
            <a:spLocks/>
          </p:cNvSpPr>
          <p:nvPr/>
        </p:nvSpPr>
        <p:spPr bwMode="white">
          <a:xfrm>
            <a:off x="1" y="0"/>
            <a:ext cx="9109074" cy="1013387"/>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Beginning</a:t>
            </a:r>
            <a:r>
              <a:rPr lang="zh-CN" altLang="en-US" kern="0" dirty="0" smtClean="0"/>
              <a:t> </a:t>
            </a:r>
            <a:r>
              <a:rPr lang="en-US" altLang="zh-CN" kern="0" dirty="0" smtClean="0"/>
              <a:t>of</a:t>
            </a:r>
            <a:r>
              <a:rPr lang="zh-CN" altLang="en-US" kern="0" dirty="0" smtClean="0"/>
              <a:t> </a:t>
            </a:r>
            <a:r>
              <a:rPr lang="en-US" altLang="zh-CN" kern="0" dirty="0" smtClean="0"/>
              <a:t>M-STC</a:t>
            </a:r>
            <a:endParaRPr lang="zh-CN" altLang="en-US" kern="0" dirty="0"/>
          </a:p>
        </p:txBody>
      </p:sp>
      <p:sp>
        <p:nvSpPr>
          <p:cNvPr id="7" name="文本框 6"/>
          <p:cNvSpPr txBox="1"/>
          <p:nvPr/>
        </p:nvSpPr>
        <p:spPr>
          <a:xfrm>
            <a:off x="876201" y="2060848"/>
            <a:ext cx="7338293" cy="2739211"/>
          </a:xfrm>
          <a:prstGeom prst="rect">
            <a:avLst/>
          </a:prstGeom>
          <a:noFill/>
        </p:spPr>
        <p:txBody>
          <a:bodyPr wrap="square" rtlCol="0">
            <a:spAutoFit/>
          </a:bodyPr>
          <a:lstStyle/>
          <a:p>
            <a:r>
              <a:rPr lang="en-US" altLang="zh-CN" sz="2800" b="1" dirty="0" smtClean="0">
                <a:latin typeface="+mn-lt"/>
              </a:rPr>
              <a:t>Information</a:t>
            </a:r>
            <a:r>
              <a:rPr lang="zh-CN" altLang="en-US" sz="2800" b="1" dirty="0" smtClean="0">
                <a:latin typeface="+mn-lt"/>
              </a:rPr>
              <a:t> </a:t>
            </a:r>
            <a:r>
              <a:rPr lang="en-US" altLang="zh-CN" sz="2800" b="1" dirty="0" smtClean="0">
                <a:latin typeface="+mn-lt"/>
              </a:rPr>
              <a:t>in</a:t>
            </a:r>
            <a:r>
              <a:rPr lang="zh-CN" altLang="en-US" sz="2800" b="1" dirty="0" smtClean="0">
                <a:latin typeface="+mn-lt"/>
              </a:rPr>
              <a:t> </a:t>
            </a:r>
            <a:r>
              <a:rPr lang="en-US" altLang="zh-CN" sz="2800" b="1" dirty="0" smtClean="0">
                <a:latin typeface="+mn-lt"/>
              </a:rPr>
              <a:t>the</a:t>
            </a:r>
            <a:r>
              <a:rPr lang="zh-CN" altLang="en-US" sz="2800" b="1" dirty="0" smtClean="0">
                <a:latin typeface="+mn-lt"/>
              </a:rPr>
              <a:t> </a:t>
            </a:r>
            <a:r>
              <a:rPr lang="en-US" altLang="zh-CN" sz="2800" b="1" dirty="0" smtClean="0">
                <a:latin typeface="+mn-lt"/>
              </a:rPr>
              <a:t>Hello</a:t>
            </a:r>
            <a:r>
              <a:rPr lang="zh-CN" altLang="en-US" sz="2800" b="1" dirty="0" smtClean="0">
                <a:latin typeface="+mn-lt"/>
              </a:rPr>
              <a:t> </a:t>
            </a:r>
            <a:r>
              <a:rPr lang="en-US" altLang="zh-CN" sz="2800" b="1" dirty="0" smtClean="0">
                <a:latin typeface="+mn-lt"/>
              </a:rPr>
              <a:t>signal:</a:t>
            </a:r>
          </a:p>
          <a:p>
            <a:pPr algn="l"/>
            <a:endParaRPr lang="en-US" altLang="zh-CN" dirty="0" smtClean="0">
              <a:latin typeface="+mn-lt"/>
            </a:endParaRPr>
          </a:p>
          <a:p>
            <a:pPr algn="l"/>
            <a:r>
              <a:rPr lang="en-US" altLang="zh-CN" dirty="0" smtClean="0">
                <a:latin typeface="+mn-lt"/>
              </a:rPr>
              <a:t>Each </a:t>
            </a:r>
            <a:r>
              <a:rPr lang="en-US" altLang="zh-CN" dirty="0">
                <a:latin typeface="+mn-lt"/>
              </a:rPr>
              <a:t>node will broadcast the information about its </a:t>
            </a:r>
            <a:r>
              <a:rPr lang="en-US" altLang="zh-CN" dirty="0" smtClean="0">
                <a:latin typeface="+mn-lt"/>
              </a:rPr>
              <a:t>remaining </a:t>
            </a:r>
            <a:r>
              <a:rPr lang="en-US" altLang="zh-CN" dirty="0">
                <a:latin typeface="+mn-lt"/>
              </a:rPr>
              <a:t>energy, the ID of the node and the </a:t>
            </a:r>
            <a:r>
              <a:rPr lang="en-US" altLang="zh-CN" dirty="0" err="1">
                <a:latin typeface="+mn-lt"/>
              </a:rPr>
              <a:t>P</a:t>
            </a:r>
            <a:r>
              <a:rPr lang="en-US" altLang="zh-CN" baseline="-25000" dirty="0" err="1">
                <a:latin typeface="+mn-lt"/>
              </a:rPr>
              <a:t>max</a:t>
            </a:r>
            <a:r>
              <a:rPr lang="en-US" altLang="zh-CN" dirty="0">
                <a:latin typeface="+mn-lt"/>
              </a:rPr>
              <a:t>, which is the maximum transmission power of the node, in its maximum power. </a:t>
            </a:r>
            <a:endParaRPr lang="en-US" altLang="zh-CN" dirty="0" smtClean="0">
              <a:latin typeface="+mn-lt"/>
            </a:endParaRPr>
          </a:p>
          <a:p>
            <a:pPr algn="l"/>
            <a:endParaRPr kumimoji="1" lang="zh-CN" altLang="en-US" dirty="0">
              <a:latin typeface="+mn-lt"/>
            </a:endParaRPr>
          </a:p>
        </p:txBody>
      </p:sp>
    </p:spTree>
    <p:extLst>
      <p:ext uri="{BB962C8B-B14F-4D97-AF65-F5344CB8AC3E}">
        <p14:creationId xmlns:p14="http://schemas.microsoft.com/office/powerpoint/2010/main" val="4616226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23</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7" name="文本框 6"/>
          <p:cNvSpPr txBox="1"/>
          <p:nvPr/>
        </p:nvSpPr>
        <p:spPr>
          <a:xfrm>
            <a:off x="685800" y="1423873"/>
            <a:ext cx="7653169" cy="4093428"/>
          </a:xfrm>
          <a:prstGeom prst="rect">
            <a:avLst/>
          </a:prstGeom>
          <a:noFill/>
        </p:spPr>
        <p:txBody>
          <a:bodyPr wrap="square" rtlCol="0">
            <a:spAutoFit/>
          </a:bodyPr>
          <a:lstStyle/>
          <a:p>
            <a:pPr algn="l"/>
            <a:r>
              <a:rPr lang="en-US" altLang="zh-CN" sz="2400" dirty="0" smtClean="0">
                <a:latin typeface="+mn-lt"/>
              </a:rPr>
              <a:t>The </a:t>
            </a:r>
            <a:r>
              <a:rPr lang="en-US" altLang="zh-CN" sz="2400" dirty="0">
                <a:latin typeface="+mn-lt"/>
              </a:rPr>
              <a:t>STC algorithm relies on each node exchanging information with each of its neighbors regarding the energy costs of communication to all of its neighbors. The modification of STC also follows this rule. And we assume the information the nodes transmitted includes the </a:t>
            </a:r>
            <a:r>
              <a:rPr lang="en-US" altLang="zh-CN" sz="2400" dirty="0" smtClean="0">
                <a:latin typeface="+mn-lt"/>
              </a:rPr>
              <a:t>remaining </a:t>
            </a:r>
            <a:r>
              <a:rPr lang="en-US" altLang="zh-CN" sz="2400" dirty="0">
                <a:latin typeface="+mn-lt"/>
              </a:rPr>
              <a:t>energy of the nodes and the list of their neighbors. By using these information, the nodes can compute the lifetime of the communication network and find an appropriate connection. </a:t>
            </a:r>
            <a:endParaRPr lang="en-US" altLang="zh-CN" sz="2400" dirty="0" smtClean="0">
              <a:latin typeface="+mn-lt"/>
            </a:endParaRPr>
          </a:p>
          <a:p>
            <a:pPr algn="l"/>
            <a:endParaRPr kumimoji="1" lang="zh-CN" altLang="en-US" sz="2000" dirty="0">
              <a:latin typeface="+mn-lt"/>
            </a:endParaRPr>
          </a:p>
        </p:txBody>
      </p:sp>
      <p:sp>
        <p:nvSpPr>
          <p:cNvPr id="8" name="标题 1"/>
          <p:cNvSpPr txBox="1">
            <a:spLocks/>
          </p:cNvSpPr>
          <p:nvPr/>
        </p:nvSpPr>
        <p:spPr bwMode="white">
          <a:xfrm>
            <a:off x="1" y="0"/>
            <a:ext cx="9109074" cy="1013387"/>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Beginning</a:t>
            </a:r>
            <a:r>
              <a:rPr lang="zh-CN" altLang="en-US" kern="0" dirty="0" smtClean="0"/>
              <a:t> </a:t>
            </a:r>
            <a:r>
              <a:rPr lang="en-US" altLang="zh-CN" kern="0" dirty="0" smtClean="0"/>
              <a:t>of</a:t>
            </a:r>
            <a:r>
              <a:rPr lang="zh-CN" altLang="en-US" kern="0" dirty="0" smtClean="0"/>
              <a:t> </a:t>
            </a:r>
            <a:r>
              <a:rPr lang="en-US" altLang="zh-CN" kern="0" dirty="0" smtClean="0"/>
              <a:t>M-STC</a:t>
            </a:r>
            <a:endParaRPr lang="zh-CN" altLang="en-US" kern="0" dirty="0"/>
          </a:p>
        </p:txBody>
      </p:sp>
    </p:spTree>
    <p:extLst>
      <p:ext uri="{BB962C8B-B14F-4D97-AF65-F5344CB8AC3E}">
        <p14:creationId xmlns:p14="http://schemas.microsoft.com/office/powerpoint/2010/main" val="10293115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24</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4" name="标题 1"/>
          <p:cNvSpPr txBox="1">
            <a:spLocks/>
          </p:cNvSpPr>
          <p:nvPr/>
        </p:nvSpPr>
        <p:spPr bwMode="white">
          <a:xfrm>
            <a:off x="685800" y="77997"/>
            <a:ext cx="7772400" cy="98670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How</a:t>
            </a:r>
            <a:r>
              <a:rPr lang="zh-CN" altLang="en-US" kern="0" dirty="0" smtClean="0"/>
              <a:t> </a:t>
            </a:r>
            <a:r>
              <a:rPr lang="en-US" altLang="zh-CN" kern="0" dirty="0" smtClean="0"/>
              <a:t>to</a:t>
            </a:r>
            <a:r>
              <a:rPr lang="zh-CN" altLang="en-US" kern="0" dirty="0" smtClean="0"/>
              <a:t> </a:t>
            </a:r>
            <a:r>
              <a:rPr lang="en-US" altLang="zh-CN" kern="0" dirty="0" smtClean="0"/>
              <a:t>Choose</a:t>
            </a:r>
            <a:r>
              <a:rPr lang="zh-CN" altLang="en-US" kern="0" dirty="0" smtClean="0"/>
              <a:t> </a:t>
            </a:r>
            <a:r>
              <a:rPr lang="en-US" altLang="zh-CN" kern="0" dirty="0" smtClean="0"/>
              <a:t>Nodes</a:t>
            </a:r>
            <a:endParaRPr lang="zh-CN" altLang="en-US" kern="0" dirty="0"/>
          </a:p>
        </p:txBody>
      </p:sp>
      <p:sp>
        <p:nvSpPr>
          <p:cNvPr id="7" name="文本框 6"/>
          <p:cNvSpPr txBox="1"/>
          <p:nvPr/>
        </p:nvSpPr>
        <p:spPr>
          <a:xfrm>
            <a:off x="251520" y="1398217"/>
            <a:ext cx="8496943" cy="4524315"/>
          </a:xfrm>
          <a:prstGeom prst="rect">
            <a:avLst/>
          </a:prstGeom>
          <a:noFill/>
        </p:spPr>
        <p:txBody>
          <a:bodyPr wrap="square" rtlCol="0">
            <a:spAutoFit/>
          </a:bodyPr>
          <a:lstStyle/>
          <a:p>
            <a:pPr algn="l"/>
            <a:r>
              <a:rPr lang="en-US" altLang="zh-CN" sz="2400" dirty="0">
                <a:latin typeface="+mn-lt"/>
              </a:rPr>
              <a:t>We also propose an ordered tuple </a:t>
            </a:r>
            <a:r>
              <a:rPr lang="en-US" altLang="zh-CN" sz="2400" dirty="0">
                <a:latin typeface="Times New Roman" panose="02020603050405020304" pitchFamily="18" charset="0"/>
                <a:cs typeface="Times New Roman" panose="02020603050405020304" pitchFamily="18" charset="0"/>
              </a:rPr>
              <a:t>t(u, v)=(t1, t2, t3, t4), </a:t>
            </a:r>
            <a:r>
              <a:rPr lang="en-US" altLang="zh-CN" sz="2400" dirty="0">
                <a:latin typeface="+mn-lt"/>
              </a:rPr>
              <a:t>where </a:t>
            </a:r>
            <a:r>
              <a:rPr lang="en-US" altLang="zh-CN" sz="2400" dirty="0">
                <a:latin typeface="Times New Roman" panose="02020603050405020304" pitchFamily="18" charset="0"/>
                <a:cs typeface="Times New Roman" panose="02020603050405020304" pitchFamily="18" charset="0"/>
              </a:rPr>
              <a:t>t4</a:t>
            </a:r>
            <a:r>
              <a:rPr lang="en-US" altLang="zh-CN" sz="2400" dirty="0">
                <a:latin typeface="+mn-lt"/>
              </a:rPr>
              <a:t> is the lifetime of the </a:t>
            </a:r>
            <a:r>
              <a:rPr lang="en-US" altLang="zh-CN" sz="2400" dirty="0" smtClean="0">
                <a:latin typeface="+mn-lt"/>
              </a:rPr>
              <a:t>link</a:t>
            </a:r>
          </a:p>
          <a:p>
            <a:pPr algn="l"/>
            <a:endParaRPr lang="en-US" altLang="zh-CN" sz="2400" dirty="0" smtClean="0">
              <a:latin typeface="+mn-lt"/>
            </a:endParaRPr>
          </a:p>
          <a:p>
            <a:pPr algn="l"/>
            <a:r>
              <a:rPr lang="en-US" altLang="zh-CN" sz="2400" dirty="0" smtClean="0">
                <a:latin typeface="+mn-lt"/>
              </a:rPr>
              <a:t>So </a:t>
            </a:r>
            <a:r>
              <a:rPr lang="en-US" altLang="zh-CN" sz="2400" dirty="0">
                <a:latin typeface="+mn-lt"/>
              </a:rPr>
              <a:t>we need two parameters </a:t>
            </a:r>
            <a:r>
              <a:rPr lang="en-US" altLang="zh-CN" sz="2400" dirty="0" smtClean="0">
                <a:latin typeface="+mn-lt"/>
              </a:rPr>
              <a:t>α and </a:t>
            </a:r>
            <a:r>
              <a:rPr lang="en-US" altLang="zh-CN" sz="2400" dirty="0">
                <a:latin typeface="+mn-lt"/>
              </a:rPr>
              <a:t>β. And we assume that </a:t>
            </a:r>
            <a:endParaRPr lang="en-US" altLang="zh-CN" sz="2400" dirty="0" smtClean="0">
              <a:latin typeface="+mn-lt"/>
            </a:endParaRPr>
          </a:p>
          <a:p>
            <a:r>
              <a:rPr lang="en-US" altLang="zh-CN" sz="2400" dirty="0" smtClean="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t1, t2, </a:t>
            </a:r>
            <a:r>
              <a:rPr lang="en-US" altLang="zh-CN" sz="2400" dirty="0" smtClean="0">
                <a:latin typeface="Times New Roman" panose="02020603050405020304" pitchFamily="18" charset="0"/>
                <a:cs typeface="Times New Roman" panose="02020603050405020304" pitchFamily="18" charset="0"/>
              </a:rPr>
              <a:t>t3,t4)</a:t>
            </a:r>
            <a:r>
              <a:rPr lang="en-US" altLang="zh-CN" sz="2400" dirty="0">
                <a:latin typeface="Times New Roman" panose="02020603050405020304" pitchFamily="18" charset="0"/>
                <a:cs typeface="Times New Roman" panose="02020603050405020304" pitchFamily="18" charset="0"/>
              </a:rPr>
              <a:t>&lt;( </a:t>
            </a:r>
            <a:r>
              <a:rPr lang="en-US" altLang="zh-CN" sz="2400" dirty="0" smtClean="0">
                <a:latin typeface="Times New Roman" panose="02020603050405020304" pitchFamily="18" charset="0"/>
                <a:cs typeface="Times New Roman" panose="02020603050405020304" pitchFamily="18" charset="0"/>
              </a:rPr>
              <a:t>t’1</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t’2</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t’3, t’4) </a:t>
            </a:r>
          </a:p>
          <a:p>
            <a:r>
              <a:rPr lang="en-US" altLang="zh-CN" sz="2400" dirty="0" smtClean="0">
                <a:latin typeface="+mn-lt"/>
              </a:rPr>
              <a:t>if and only if </a:t>
            </a:r>
            <a:endParaRPr lang="en-US" altLang="zh-CN" sz="2400" dirty="0" smtClean="0">
              <a:latin typeface="Times New Roman" panose="02020603050405020304" pitchFamily="18" charset="0"/>
              <a:cs typeface="Times New Roman" panose="02020603050405020304" pitchFamily="18" charset="0"/>
            </a:endParaRPr>
          </a:p>
          <a:p>
            <a:pPr marL="457200" indent="-457200" algn="l">
              <a:buAutoNum type="arabicParenBoth"/>
            </a:pPr>
            <a:r>
              <a:rPr lang="en-US" altLang="zh-CN" sz="2400" dirty="0" smtClean="0">
                <a:latin typeface="Times New Roman" panose="02020603050405020304" pitchFamily="18" charset="0"/>
                <a:cs typeface="Times New Roman" panose="02020603050405020304" pitchFamily="18" charset="0"/>
              </a:rPr>
              <a:t>t4&lt;t’4</a:t>
            </a:r>
            <a:r>
              <a:rPr lang="en-US" altLang="zh-CN" sz="2400" dirty="0">
                <a:latin typeface="Times New Roman" panose="02020603050405020304" pitchFamily="18" charset="0"/>
                <a:cs typeface="Times New Roman" panose="02020603050405020304" pitchFamily="18" charset="0"/>
              </a:rPr>
              <a:t>, and </a:t>
            </a:r>
            <a:r>
              <a:rPr lang="en-US" altLang="zh-CN" sz="2400" dirty="0" smtClean="0">
                <a:latin typeface="Times New Roman" panose="02020603050405020304" pitchFamily="18" charset="0"/>
                <a:cs typeface="Times New Roman" panose="02020603050405020304" pitchFamily="18" charset="0"/>
              </a:rPr>
              <a:t>t1&lt;t’1 </a:t>
            </a:r>
          </a:p>
          <a:p>
            <a:pPr marL="457200" indent="-457200" algn="l">
              <a:buAutoNum type="arabicParenBoth"/>
            </a:pPr>
            <a:r>
              <a:rPr lang="en-US" altLang="zh-CN" sz="2400" dirty="0" smtClean="0">
                <a:latin typeface="Times New Roman" panose="02020603050405020304" pitchFamily="18" charset="0"/>
                <a:cs typeface="Times New Roman" panose="02020603050405020304" pitchFamily="18" charset="0"/>
              </a:rPr>
              <a:t>t4&lt;t’4</a:t>
            </a:r>
            <a:r>
              <a:rPr lang="en-US" altLang="zh-CN" sz="2400" dirty="0">
                <a:latin typeface="Times New Roman" panose="02020603050405020304" pitchFamily="18" charset="0"/>
                <a:cs typeface="Times New Roman" panose="02020603050405020304" pitchFamily="18" charset="0"/>
              </a:rPr>
              <a:t>, and </a:t>
            </a:r>
            <a:r>
              <a:rPr lang="en-US" altLang="zh-CN" sz="2400" dirty="0" smtClean="0">
                <a:latin typeface="Times New Roman" panose="02020603050405020304" pitchFamily="18" charset="0"/>
                <a:cs typeface="Times New Roman" panose="02020603050405020304" pitchFamily="18" charset="0"/>
              </a:rPr>
              <a:t>t1&gt;αt’1 </a:t>
            </a:r>
            <a:endParaRPr lang="en-US" altLang="zh-CN" dirty="0">
              <a:latin typeface="Times New Roman" panose="02020603050405020304" pitchFamily="18" charset="0"/>
              <a:cs typeface="Times New Roman" panose="02020603050405020304" pitchFamily="18" charset="0"/>
            </a:endParaRPr>
          </a:p>
          <a:p>
            <a:pPr marL="457200" indent="-457200" algn="l">
              <a:buAutoNum type="arabicParenBoth"/>
            </a:pPr>
            <a:r>
              <a:rPr lang="en-US" altLang="zh-CN" sz="2400" dirty="0" smtClean="0">
                <a:latin typeface="Times New Roman" panose="02020603050405020304" pitchFamily="18" charset="0"/>
                <a:cs typeface="Times New Roman" panose="02020603050405020304" pitchFamily="18" charset="0"/>
              </a:rPr>
              <a:t>t4&gt;βt’4</a:t>
            </a:r>
            <a:r>
              <a:rPr lang="en-US" altLang="zh-CN" sz="2400" dirty="0">
                <a:latin typeface="Times New Roman" panose="02020603050405020304" pitchFamily="18" charset="0"/>
                <a:cs typeface="Times New Roman" panose="02020603050405020304" pitchFamily="18" charset="0"/>
              </a:rPr>
              <a:t>, and </a:t>
            </a:r>
            <a:r>
              <a:rPr lang="en-US" altLang="zh-CN" sz="2400" dirty="0" smtClean="0">
                <a:latin typeface="Times New Roman" panose="02020603050405020304" pitchFamily="18" charset="0"/>
                <a:cs typeface="Times New Roman" panose="02020603050405020304" pitchFamily="18" charset="0"/>
              </a:rPr>
              <a:t>t1&lt;t’1 </a:t>
            </a:r>
            <a:endParaRPr lang="en-US" altLang="zh-CN" dirty="0">
              <a:latin typeface="Times New Roman" panose="02020603050405020304" pitchFamily="18" charset="0"/>
              <a:cs typeface="Times New Roman" panose="02020603050405020304" pitchFamily="18" charset="0"/>
            </a:endParaRPr>
          </a:p>
          <a:p>
            <a:pPr marL="457200" indent="-457200" algn="l">
              <a:buAutoNum type="arabicParenBoth"/>
            </a:pPr>
            <a:r>
              <a:rPr lang="en-US" altLang="zh-CN" sz="2400" dirty="0" smtClean="0">
                <a:latin typeface="Times New Roman" panose="02020603050405020304" pitchFamily="18" charset="0"/>
                <a:cs typeface="Times New Roman" panose="02020603050405020304" pitchFamily="18" charset="0"/>
              </a:rPr>
              <a:t> t4=t’4</a:t>
            </a:r>
            <a:r>
              <a:rPr lang="en-US" altLang="zh-CN" sz="2400" dirty="0">
                <a:latin typeface="Times New Roman" panose="02020603050405020304" pitchFamily="18" charset="0"/>
                <a:cs typeface="Times New Roman" panose="02020603050405020304" pitchFamily="18" charset="0"/>
              </a:rPr>
              <a:t>, and </a:t>
            </a:r>
            <a:r>
              <a:rPr lang="en-US" altLang="zh-CN" sz="2400" dirty="0" smtClean="0">
                <a:latin typeface="Times New Roman" panose="02020603050405020304" pitchFamily="18" charset="0"/>
                <a:cs typeface="Times New Roman" panose="02020603050405020304" pitchFamily="18" charset="0"/>
              </a:rPr>
              <a:t>t1&lt;t’1 </a:t>
            </a:r>
          </a:p>
          <a:p>
            <a:pPr marL="457200" indent="-457200" algn="l">
              <a:buAutoNum type="arabicParenBoth"/>
            </a:pPr>
            <a:r>
              <a:rPr lang="en-US" altLang="zh-CN" sz="2400" dirty="0" smtClean="0">
                <a:latin typeface="Times New Roman" panose="02020603050405020304" pitchFamily="18" charset="0"/>
                <a:cs typeface="Times New Roman" panose="02020603050405020304" pitchFamily="18" charset="0"/>
              </a:rPr>
              <a:t> t4&lt;t’4</a:t>
            </a:r>
            <a:r>
              <a:rPr lang="en-US" altLang="zh-CN" sz="2400" dirty="0">
                <a:latin typeface="Times New Roman" panose="02020603050405020304" pitchFamily="18" charset="0"/>
                <a:cs typeface="Times New Roman" panose="02020603050405020304" pitchFamily="18" charset="0"/>
              </a:rPr>
              <a:t>, and </a:t>
            </a:r>
            <a:r>
              <a:rPr lang="en-US" altLang="zh-CN" sz="2400" dirty="0" smtClean="0">
                <a:latin typeface="Times New Roman" panose="02020603050405020304" pitchFamily="18" charset="0"/>
                <a:cs typeface="Times New Roman" panose="02020603050405020304" pitchFamily="18" charset="0"/>
              </a:rPr>
              <a:t>t1=t’1,</a:t>
            </a:r>
          </a:p>
          <a:p>
            <a:pPr marL="457200" indent="-457200" algn="l">
              <a:buAutoNum type="arabicParenBoth"/>
            </a:pPr>
            <a:r>
              <a:rPr lang="en-US" altLang="zh-CN" dirty="0" smtClean="0"/>
              <a:t>the </a:t>
            </a:r>
            <a:r>
              <a:rPr lang="en-US" altLang="zh-CN" dirty="0"/>
              <a:t>other conditions are follow the rules in the STC algorithm</a:t>
            </a:r>
            <a:r>
              <a:rPr lang="en-US" altLang="zh-CN" dirty="0" smtClean="0"/>
              <a:t>.</a:t>
            </a:r>
            <a:endParaRPr kumimoji="1" lang="zh-CN" altLang="en-US" sz="2400" dirty="0">
              <a:latin typeface="+mn-lt"/>
            </a:endParaRPr>
          </a:p>
        </p:txBody>
      </p:sp>
    </p:spTree>
    <p:extLst>
      <p:ext uri="{BB962C8B-B14F-4D97-AF65-F5344CB8AC3E}">
        <p14:creationId xmlns:p14="http://schemas.microsoft.com/office/powerpoint/2010/main" val="24632129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smtClean="0">
                <a:solidFill>
                  <a:schemeClr val="tx1"/>
                </a:solidFill>
              </a:rPr>
              <a:t>Advanced Computer Networks       </a:t>
            </a:r>
            <a:r>
              <a:rPr lang="en-US" smtClean="0"/>
              <a:t>Home AP Measurement</a:t>
            </a:r>
            <a:endParaRPr lang="en-US" dirty="0"/>
          </a:p>
        </p:txBody>
      </p:sp>
      <p:sp>
        <p:nvSpPr>
          <p:cNvPr id="5" name="灯片编号占位符 4"/>
          <p:cNvSpPr>
            <a:spLocks noGrp="1"/>
          </p:cNvSpPr>
          <p:nvPr>
            <p:ph type="sldNum" sz="quarter" idx="11"/>
          </p:nvPr>
        </p:nvSpPr>
        <p:spPr/>
        <p:txBody>
          <a:bodyPr/>
          <a:lstStyle/>
          <a:p>
            <a:pPr>
              <a:defRPr/>
            </a:pPr>
            <a:fld id="{943224E6-E1F5-467A-808B-599E51433C04}" type="slidenum">
              <a:rPr lang="en-US" smtClean="0"/>
              <a:pPr>
                <a:defRPr/>
              </a:pPr>
              <a:t>25</a:t>
            </a:fld>
            <a:endParaRPr lang="en-US" dirty="0"/>
          </a:p>
        </p:txBody>
      </p:sp>
      <p:sp>
        <p:nvSpPr>
          <p:cNvPr id="6" name="Title 1"/>
          <p:cNvSpPr>
            <a:spLocks noGrp="1"/>
          </p:cNvSpPr>
          <p:nvPr>
            <p:ph type="title"/>
          </p:nvPr>
        </p:nvSpPr>
        <p:spPr>
          <a:xfrm>
            <a:off x="152400" y="0"/>
            <a:ext cx="8740775" cy="908050"/>
          </a:xfrm>
        </p:spPr>
        <p:txBody>
          <a:bodyPr/>
          <a:lstStyle/>
          <a:p>
            <a:r>
              <a:rPr lang="en-US" dirty="0" smtClean="0"/>
              <a:t>Catalogue</a:t>
            </a:r>
            <a:endParaRPr lang="en-US" dirty="0"/>
          </a:p>
        </p:txBody>
      </p:sp>
      <p:sp>
        <p:nvSpPr>
          <p:cNvPr id="7" name="文本框 6"/>
          <p:cNvSpPr txBox="1"/>
          <p:nvPr/>
        </p:nvSpPr>
        <p:spPr>
          <a:xfrm>
            <a:off x="152400" y="1412776"/>
            <a:ext cx="8956675" cy="4739759"/>
          </a:xfrm>
          <a:prstGeom prst="rect">
            <a:avLst/>
          </a:prstGeom>
          <a:noFill/>
        </p:spPr>
        <p:txBody>
          <a:bodyPr wrap="square" rtlCol="0">
            <a:spAutoFit/>
          </a:bodyPr>
          <a:lstStyle/>
          <a:p>
            <a:pPr algn="l"/>
            <a:r>
              <a:rPr lang="en-US" sz="2800" dirty="0" smtClean="0">
                <a:solidFill>
                  <a:schemeClr val="bg2"/>
                </a:solidFill>
                <a:latin typeface="+mn-lt"/>
              </a:rPr>
              <a:t>STC Algorithm</a:t>
            </a:r>
          </a:p>
          <a:p>
            <a:pPr marL="342900" indent="-342900" algn="l">
              <a:buFont typeface="Arial" panose="020B0604020202020204" pitchFamily="34" charset="0"/>
              <a:buChar char="•"/>
            </a:pPr>
            <a:r>
              <a:rPr lang="en-US" altLang="zh-CN" sz="2200" dirty="0" smtClean="0">
                <a:solidFill>
                  <a:schemeClr val="bg2"/>
                </a:solidFill>
                <a:latin typeface="+mn-lt"/>
              </a:rPr>
              <a:t>Topology Control Algorithm</a:t>
            </a:r>
            <a:endParaRPr lang="en-US" sz="2200" dirty="0" smtClean="0">
              <a:solidFill>
                <a:schemeClr val="bg2"/>
              </a:solidFill>
              <a:latin typeface="+mn-lt"/>
            </a:endParaRPr>
          </a:p>
          <a:p>
            <a:pPr marL="342900" indent="-342900" algn="l">
              <a:buFont typeface="Arial" panose="020B0604020202020204" pitchFamily="34" charset="0"/>
              <a:buChar char="•"/>
            </a:pPr>
            <a:r>
              <a:rPr lang="en-US" sz="2200" dirty="0" smtClean="0">
                <a:solidFill>
                  <a:schemeClr val="bg2"/>
                </a:solidFill>
                <a:latin typeface="+mn-lt"/>
              </a:rPr>
              <a:t>Basic idea</a:t>
            </a:r>
          </a:p>
          <a:p>
            <a:pPr marL="342900" indent="-342900" algn="l">
              <a:buFont typeface="Arial" panose="020B0604020202020204" pitchFamily="34" charset="0"/>
              <a:buChar char="•"/>
            </a:pPr>
            <a:r>
              <a:rPr lang="en-US" sz="2200" dirty="0" err="1" smtClean="0">
                <a:solidFill>
                  <a:schemeClr val="bg2"/>
                </a:solidFill>
                <a:latin typeface="+mn-lt"/>
              </a:rPr>
              <a:t>Pseodo</a:t>
            </a:r>
            <a:r>
              <a:rPr lang="en-US" sz="2200" dirty="0" smtClean="0">
                <a:solidFill>
                  <a:schemeClr val="bg2"/>
                </a:solidFill>
                <a:latin typeface="+mn-lt"/>
              </a:rPr>
              <a:t>-code</a:t>
            </a:r>
          </a:p>
          <a:p>
            <a:pPr marL="342900" indent="-342900" algn="l">
              <a:buFont typeface="Arial" panose="020B0604020202020204" pitchFamily="34" charset="0"/>
              <a:buChar char="•"/>
            </a:pPr>
            <a:endParaRPr lang="en-US" sz="2200" dirty="0" smtClean="0">
              <a:solidFill>
                <a:schemeClr val="bg2"/>
              </a:solidFill>
              <a:latin typeface="+mn-lt"/>
            </a:endParaRPr>
          </a:p>
          <a:p>
            <a:pPr marL="342900" indent="-342900" algn="l">
              <a:buFont typeface="Arial" panose="020B0604020202020204" pitchFamily="34" charset="0"/>
              <a:buChar char="•"/>
            </a:pPr>
            <a:endParaRPr lang="en-US" sz="2200" dirty="0" smtClean="0">
              <a:solidFill>
                <a:schemeClr val="bg2"/>
              </a:solidFill>
              <a:latin typeface="+mn-lt"/>
            </a:endParaRPr>
          </a:p>
          <a:p>
            <a:pPr algn="l"/>
            <a:r>
              <a:rPr lang="en-US" sz="2800" dirty="0" smtClean="0">
                <a:latin typeface="+mn-lt"/>
              </a:rPr>
              <a:t>M-STC </a:t>
            </a:r>
            <a:r>
              <a:rPr lang="en-US" altLang="zh-CN" sz="2800" dirty="0" smtClean="0">
                <a:latin typeface="+mn-lt"/>
              </a:rPr>
              <a:t>Algorithm</a:t>
            </a:r>
            <a:endParaRPr lang="en-US" sz="2800" dirty="0" smtClean="0">
              <a:latin typeface="+mn-lt"/>
            </a:endParaRPr>
          </a:p>
          <a:p>
            <a:pPr marL="342900" indent="-342900" algn="l">
              <a:buFont typeface="Arial" panose="020B0604020202020204" pitchFamily="34" charset="0"/>
              <a:buChar char="•"/>
            </a:pPr>
            <a:r>
              <a:rPr lang="en-US" sz="2200" dirty="0" smtClean="0">
                <a:solidFill>
                  <a:schemeClr val="bg2"/>
                </a:solidFill>
                <a:latin typeface="+mn-lt"/>
              </a:rPr>
              <a:t>Goals</a:t>
            </a:r>
          </a:p>
          <a:p>
            <a:pPr marL="342900" indent="-342900" algn="l">
              <a:buFont typeface="Arial" panose="020B0604020202020204" pitchFamily="34" charset="0"/>
              <a:buChar char="•"/>
            </a:pPr>
            <a:r>
              <a:rPr lang="en-US" sz="2200" dirty="0" smtClean="0">
                <a:solidFill>
                  <a:schemeClr val="bg2"/>
                </a:solidFill>
                <a:latin typeface="+mn-lt"/>
              </a:rPr>
              <a:t>Terminology</a:t>
            </a:r>
          </a:p>
          <a:p>
            <a:pPr marL="342900" indent="-342900" algn="l">
              <a:buFont typeface="Arial" panose="020B0604020202020204" pitchFamily="34" charset="0"/>
              <a:buChar char="•"/>
            </a:pPr>
            <a:r>
              <a:rPr lang="en-US" sz="2200" dirty="0" smtClean="0">
                <a:solidFill>
                  <a:schemeClr val="bg2"/>
                </a:solidFill>
                <a:latin typeface="+mn-lt"/>
              </a:rPr>
              <a:t>Design of M-STC</a:t>
            </a:r>
          </a:p>
          <a:p>
            <a:pPr algn="l"/>
            <a:r>
              <a:rPr lang="en-US" sz="2200" dirty="0" smtClean="0">
                <a:latin typeface="Cambria Math" panose="02040503050406030204" pitchFamily="18" charset="0"/>
                <a:ea typeface="Cambria Math" panose="02040503050406030204" pitchFamily="18" charset="0"/>
              </a:rPr>
              <a:t>⟶</a:t>
            </a:r>
            <a:r>
              <a:rPr lang="en-US" sz="2200" dirty="0" smtClean="0">
                <a:latin typeface="+mn-lt"/>
              </a:rPr>
              <a:t>Evaluation</a:t>
            </a:r>
          </a:p>
          <a:p>
            <a:pPr marL="342900" indent="-342900" algn="l">
              <a:buFont typeface="Arial" panose="020B0604020202020204" pitchFamily="34" charset="0"/>
              <a:buChar char="•"/>
            </a:pPr>
            <a:endParaRPr lang="en-US" dirty="0" smtClean="0">
              <a:solidFill>
                <a:schemeClr val="bg2"/>
              </a:solidFill>
              <a:latin typeface="+mn-lt"/>
            </a:endParaRPr>
          </a:p>
          <a:p>
            <a:pPr algn="l"/>
            <a:endParaRPr lang="en-US" dirty="0">
              <a:solidFill>
                <a:schemeClr val="bg2"/>
              </a:solidFill>
              <a:latin typeface="+mn-lt"/>
            </a:endParaRPr>
          </a:p>
        </p:txBody>
      </p:sp>
    </p:spTree>
    <p:extLst>
      <p:ext uri="{BB962C8B-B14F-4D97-AF65-F5344CB8AC3E}">
        <p14:creationId xmlns:p14="http://schemas.microsoft.com/office/powerpoint/2010/main" val="17029480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26</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graphicFrame>
        <p:nvGraphicFramePr>
          <p:cNvPr id="7" name="表格 6"/>
          <p:cNvGraphicFramePr>
            <a:graphicFrameLocks noGrp="1"/>
          </p:cNvGraphicFramePr>
          <p:nvPr>
            <p:extLst/>
          </p:nvPr>
        </p:nvGraphicFramePr>
        <p:xfrm>
          <a:off x="1524000" y="1396998"/>
          <a:ext cx="5923482" cy="3709706"/>
        </p:xfrm>
        <a:graphic>
          <a:graphicData uri="http://schemas.openxmlformats.org/drawingml/2006/table">
            <a:tbl>
              <a:tblPr firstRow="1" bandRow="1">
                <a:tableStyleId>{35758FB7-9AC5-4552-8A53-C91805E547FA}</a:tableStyleId>
              </a:tblPr>
              <a:tblGrid>
                <a:gridCol w="1974494"/>
                <a:gridCol w="1974494"/>
                <a:gridCol w="1974494"/>
              </a:tblGrid>
              <a:tr h="828764">
                <a:tc>
                  <a:txBody>
                    <a:bodyPr/>
                    <a:lstStyle/>
                    <a:p>
                      <a:endParaRPr lang="zh-CN" altLang="en-US" dirty="0"/>
                    </a:p>
                  </a:txBody>
                  <a:tcPr/>
                </a:tc>
                <a:tc>
                  <a:txBody>
                    <a:bodyPr/>
                    <a:lstStyle/>
                    <a:p>
                      <a:r>
                        <a:rPr lang="en-US" altLang="zh-CN" b="0" dirty="0" smtClean="0">
                          <a:solidFill>
                            <a:srgbClr val="000000"/>
                          </a:solidFill>
                        </a:rPr>
                        <a:t>Remaining</a:t>
                      </a:r>
                      <a:r>
                        <a:rPr lang="zh-CN" altLang="en-US" b="0" dirty="0" smtClean="0">
                          <a:solidFill>
                            <a:srgbClr val="000000"/>
                          </a:solidFill>
                        </a:rPr>
                        <a:t> </a:t>
                      </a:r>
                      <a:r>
                        <a:rPr lang="en-US" altLang="zh-CN" b="0" dirty="0" smtClean="0">
                          <a:solidFill>
                            <a:srgbClr val="000000"/>
                          </a:solidFill>
                        </a:rPr>
                        <a:t>energy</a:t>
                      </a:r>
                      <a:endParaRPr lang="zh-CN" altLang="en-US" b="0" dirty="0">
                        <a:solidFill>
                          <a:srgbClr val="000000"/>
                        </a:solidFill>
                      </a:endParaRPr>
                    </a:p>
                  </a:txBody>
                  <a:tcPr/>
                </a:tc>
                <a:tc>
                  <a:txBody>
                    <a:bodyPr/>
                    <a:lstStyle/>
                    <a:p>
                      <a:r>
                        <a:rPr lang="en-US" altLang="zh-CN" b="0" dirty="0" smtClean="0">
                          <a:solidFill>
                            <a:srgbClr val="000000"/>
                          </a:solidFill>
                        </a:rPr>
                        <a:t>Location</a:t>
                      </a:r>
                      <a:endParaRPr lang="zh-CN" altLang="en-US" b="0" dirty="0">
                        <a:solidFill>
                          <a:srgbClr val="000000"/>
                        </a:solidFill>
                      </a:endParaRPr>
                    </a:p>
                  </a:txBody>
                  <a:tcPr/>
                </a:tc>
              </a:tr>
              <a:tr h="480157">
                <a:tc>
                  <a:txBody>
                    <a:bodyPr/>
                    <a:lstStyle/>
                    <a:p>
                      <a:r>
                        <a:rPr lang="en-US" altLang="zh-CN" dirty="0" smtClean="0">
                          <a:solidFill>
                            <a:srgbClr val="000000"/>
                          </a:solidFill>
                        </a:rPr>
                        <a:t>u</a:t>
                      </a:r>
                      <a:endParaRPr lang="zh-CN" altLang="en-US" dirty="0">
                        <a:solidFill>
                          <a:srgbClr val="000000"/>
                        </a:solidFill>
                      </a:endParaRPr>
                    </a:p>
                  </a:txBody>
                  <a:tcPr/>
                </a:tc>
                <a:tc>
                  <a:txBody>
                    <a:bodyPr/>
                    <a:lstStyle/>
                    <a:p>
                      <a:r>
                        <a:rPr lang="en-US" altLang="zh-CN" dirty="0" smtClean="0"/>
                        <a:t>42</a:t>
                      </a:r>
                      <a:endParaRPr lang="zh-CN" altLang="en-US" dirty="0"/>
                    </a:p>
                  </a:txBody>
                  <a:tcPr/>
                </a:tc>
                <a:tc>
                  <a:txBody>
                    <a:bodyPr/>
                    <a:lstStyle/>
                    <a:p>
                      <a:r>
                        <a:rPr lang="en-US" altLang="zh-CN" dirty="0" smtClean="0"/>
                        <a:t>(0.-1)</a:t>
                      </a:r>
                      <a:endParaRPr lang="zh-CN" altLang="en-US" dirty="0"/>
                    </a:p>
                  </a:txBody>
                  <a:tcPr/>
                </a:tc>
              </a:tr>
              <a:tr h="480157">
                <a:tc>
                  <a:txBody>
                    <a:bodyPr/>
                    <a:lstStyle/>
                    <a:p>
                      <a:r>
                        <a:rPr lang="en-US" altLang="zh-CN" dirty="0" smtClean="0"/>
                        <a:t>1</a:t>
                      </a:r>
                      <a:endParaRPr lang="zh-CN" altLang="en-US" dirty="0"/>
                    </a:p>
                  </a:txBody>
                  <a:tcPr/>
                </a:tc>
                <a:tc>
                  <a:txBody>
                    <a:bodyPr/>
                    <a:lstStyle/>
                    <a:p>
                      <a:r>
                        <a:rPr lang="en-US" altLang="zh-CN" dirty="0" smtClean="0"/>
                        <a:t>31</a:t>
                      </a:r>
                      <a:endParaRPr lang="zh-CN" altLang="en-US" dirty="0"/>
                    </a:p>
                  </a:txBody>
                  <a:tcPr/>
                </a:tc>
                <a:tc>
                  <a:txBody>
                    <a:bodyPr/>
                    <a:lstStyle/>
                    <a:p>
                      <a:r>
                        <a:rPr lang="en-US" altLang="zh-CN" dirty="0" smtClean="0"/>
                        <a:t>(0.6,-0.5)</a:t>
                      </a:r>
                      <a:endParaRPr lang="zh-CN" altLang="en-US" dirty="0"/>
                    </a:p>
                  </a:txBody>
                  <a:tcPr/>
                </a:tc>
              </a:tr>
              <a:tr h="480157">
                <a:tc>
                  <a:txBody>
                    <a:bodyPr/>
                    <a:lstStyle/>
                    <a:p>
                      <a:r>
                        <a:rPr lang="en-US" altLang="zh-CN" dirty="0" smtClean="0"/>
                        <a:t>2</a:t>
                      </a:r>
                      <a:endParaRPr lang="zh-CN" altLang="en-US" dirty="0"/>
                    </a:p>
                  </a:txBody>
                  <a:tcPr/>
                </a:tc>
                <a:tc>
                  <a:txBody>
                    <a:bodyPr/>
                    <a:lstStyle/>
                    <a:p>
                      <a:r>
                        <a:rPr lang="en-US" altLang="zh-CN" dirty="0" smtClean="0"/>
                        <a:t>95</a:t>
                      </a:r>
                      <a:endParaRPr lang="zh-CN" altLang="en-US" dirty="0"/>
                    </a:p>
                  </a:txBody>
                  <a:tcPr/>
                </a:tc>
                <a:tc>
                  <a:txBody>
                    <a:bodyPr/>
                    <a:lstStyle/>
                    <a:p>
                      <a:r>
                        <a:rPr lang="en-US" altLang="zh-CN" dirty="0" smtClean="0"/>
                        <a:t>(0.9,-0.3)</a:t>
                      </a:r>
                      <a:endParaRPr lang="zh-CN" altLang="en-US" dirty="0"/>
                    </a:p>
                  </a:txBody>
                  <a:tcPr/>
                </a:tc>
              </a:tr>
              <a:tr h="480157">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(-0.6,-0.5)</a:t>
                      </a:r>
                      <a:endParaRPr lang="zh-CN" altLang="en-US" dirty="0"/>
                    </a:p>
                  </a:txBody>
                  <a:tcPr/>
                </a:tc>
              </a:tr>
              <a:tr h="480157">
                <a:tc>
                  <a:txBody>
                    <a:bodyPr/>
                    <a:lstStyle/>
                    <a:p>
                      <a:r>
                        <a:rPr lang="en-US" altLang="zh-CN" dirty="0" smtClean="0"/>
                        <a:t>4</a:t>
                      </a:r>
                      <a:endParaRPr lang="zh-CN" altLang="en-US" dirty="0"/>
                    </a:p>
                  </a:txBody>
                  <a:tcPr/>
                </a:tc>
                <a:tc>
                  <a:txBody>
                    <a:bodyPr/>
                    <a:lstStyle/>
                    <a:p>
                      <a:r>
                        <a:rPr lang="en-US" altLang="zh-CN" dirty="0" smtClean="0"/>
                        <a:t>43</a:t>
                      </a:r>
                      <a:endParaRPr lang="zh-CN" altLang="en-US" dirty="0"/>
                    </a:p>
                  </a:txBody>
                  <a:tcPr/>
                </a:tc>
                <a:tc>
                  <a:txBody>
                    <a:bodyPr/>
                    <a:lstStyle/>
                    <a:p>
                      <a:r>
                        <a:rPr lang="en-US" altLang="zh-CN" dirty="0" smtClean="0"/>
                        <a:t>(0.2,-0.1)</a:t>
                      </a:r>
                      <a:endParaRPr lang="zh-CN" altLang="en-US" dirty="0"/>
                    </a:p>
                  </a:txBody>
                  <a:tcPr/>
                </a:tc>
              </a:tr>
              <a:tr h="480157">
                <a:tc>
                  <a:txBody>
                    <a:bodyPr/>
                    <a:lstStyle/>
                    <a:p>
                      <a:r>
                        <a:rPr lang="en-US" altLang="zh-CN" dirty="0" smtClean="0"/>
                        <a:t>5</a:t>
                      </a:r>
                      <a:endParaRPr lang="zh-CN" altLang="en-US" dirty="0"/>
                    </a:p>
                  </a:txBody>
                  <a:tcPr/>
                </a:tc>
                <a:tc>
                  <a:txBody>
                    <a:bodyPr/>
                    <a:lstStyle/>
                    <a:p>
                      <a:r>
                        <a:rPr lang="en-US" altLang="zh-CN" dirty="0" smtClean="0"/>
                        <a:t>38</a:t>
                      </a:r>
                      <a:endParaRPr lang="zh-CN" altLang="en-US" dirty="0"/>
                    </a:p>
                  </a:txBody>
                  <a:tcPr/>
                </a:tc>
                <a:tc>
                  <a:txBody>
                    <a:bodyPr/>
                    <a:lstStyle/>
                    <a:p>
                      <a:r>
                        <a:rPr lang="en-US" altLang="zh-CN" dirty="0" smtClean="0"/>
                        <a:t>(-0.1,0.7)</a:t>
                      </a:r>
                      <a:endParaRPr lang="zh-CN" altLang="en-US" dirty="0"/>
                    </a:p>
                  </a:txBody>
                  <a:tcPr/>
                </a:tc>
              </a:tr>
            </a:tbl>
          </a:graphicData>
        </a:graphic>
      </p:graphicFrame>
      <p:sp>
        <p:nvSpPr>
          <p:cNvPr id="8" name="标题 1"/>
          <p:cNvSpPr txBox="1">
            <a:spLocks/>
          </p:cNvSpPr>
          <p:nvPr/>
        </p:nvSpPr>
        <p:spPr bwMode="white">
          <a:xfrm>
            <a:off x="685800" y="26886"/>
            <a:ext cx="7772400" cy="978579"/>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Evaluation</a:t>
            </a:r>
            <a:endParaRPr lang="zh-CN" altLang="en-US" kern="0" dirty="0"/>
          </a:p>
        </p:txBody>
      </p:sp>
    </p:spTree>
    <p:extLst>
      <p:ext uri="{BB962C8B-B14F-4D97-AF65-F5344CB8AC3E}">
        <p14:creationId xmlns:p14="http://schemas.microsoft.com/office/powerpoint/2010/main" val="41676262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27</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pic>
        <p:nvPicPr>
          <p:cNvPr id="7" name="图片 6" descr="no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451" y="1137764"/>
            <a:ext cx="5779426" cy="4458698"/>
          </a:xfrm>
          <a:prstGeom prst="rect">
            <a:avLst/>
          </a:prstGeom>
        </p:spPr>
      </p:pic>
      <p:sp>
        <p:nvSpPr>
          <p:cNvPr id="8" name="文本框 7"/>
          <p:cNvSpPr txBox="1"/>
          <p:nvPr/>
        </p:nvSpPr>
        <p:spPr>
          <a:xfrm>
            <a:off x="3174770" y="3995401"/>
            <a:ext cx="317477" cy="369332"/>
          </a:xfrm>
          <a:prstGeom prst="rect">
            <a:avLst/>
          </a:prstGeom>
          <a:noFill/>
        </p:spPr>
        <p:txBody>
          <a:bodyPr wrap="square" rtlCol="0">
            <a:spAutoFit/>
          </a:bodyPr>
          <a:lstStyle/>
          <a:p>
            <a:r>
              <a:rPr kumimoji="1" lang="en-US" altLang="zh-CN" dirty="0" smtClean="0"/>
              <a:t>1</a:t>
            </a:r>
            <a:endParaRPr kumimoji="1" lang="zh-CN" altLang="en-US" dirty="0"/>
          </a:p>
        </p:txBody>
      </p:sp>
      <p:sp>
        <p:nvSpPr>
          <p:cNvPr id="9" name="文本框 8"/>
          <p:cNvSpPr txBox="1"/>
          <p:nvPr/>
        </p:nvSpPr>
        <p:spPr>
          <a:xfrm>
            <a:off x="5741042" y="4020758"/>
            <a:ext cx="171967" cy="369332"/>
          </a:xfrm>
          <a:prstGeom prst="rect">
            <a:avLst/>
          </a:prstGeom>
          <a:noFill/>
        </p:spPr>
        <p:txBody>
          <a:bodyPr wrap="square" rtlCol="0">
            <a:spAutoFit/>
          </a:bodyPr>
          <a:lstStyle/>
          <a:p>
            <a:r>
              <a:rPr kumimoji="1" lang="en-US" altLang="zh-CN" dirty="0" smtClean="0"/>
              <a:t>2</a:t>
            </a:r>
            <a:endParaRPr kumimoji="1" lang="zh-CN" altLang="en-US" dirty="0"/>
          </a:p>
        </p:txBody>
      </p:sp>
      <p:sp>
        <p:nvSpPr>
          <p:cNvPr id="10" name="文本框 9"/>
          <p:cNvSpPr txBox="1"/>
          <p:nvPr/>
        </p:nvSpPr>
        <p:spPr>
          <a:xfrm>
            <a:off x="6270171" y="3572047"/>
            <a:ext cx="291021" cy="369332"/>
          </a:xfrm>
          <a:prstGeom prst="rect">
            <a:avLst/>
          </a:prstGeom>
          <a:noFill/>
        </p:spPr>
        <p:txBody>
          <a:bodyPr wrap="square" rtlCol="0">
            <a:spAutoFit/>
          </a:bodyPr>
          <a:lstStyle/>
          <a:p>
            <a:r>
              <a:rPr kumimoji="1" lang="en-US" altLang="zh-CN" dirty="0" smtClean="0"/>
              <a:t>3</a:t>
            </a:r>
            <a:endParaRPr kumimoji="1" lang="zh-CN" altLang="en-US" dirty="0"/>
          </a:p>
        </p:txBody>
      </p:sp>
      <p:sp>
        <p:nvSpPr>
          <p:cNvPr id="11" name="文本框 10"/>
          <p:cNvSpPr txBox="1"/>
          <p:nvPr/>
        </p:nvSpPr>
        <p:spPr>
          <a:xfrm>
            <a:off x="4960579" y="3161923"/>
            <a:ext cx="291020" cy="369332"/>
          </a:xfrm>
          <a:prstGeom prst="rect">
            <a:avLst/>
          </a:prstGeom>
          <a:noFill/>
        </p:spPr>
        <p:txBody>
          <a:bodyPr wrap="square" rtlCol="0">
            <a:spAutoFit/>
          </a:bodyPr>
          <a:lstStyle/>
          <a:p>
            <a:r>
              <a:rPr kumimoji="1" lang="en-US" altLang="zh-CN" dirty="0" smtClean="0"/>
              <a:t>4</a:t>
            </a:r>
            <a:endParaRPr kumimoji="1" lang="zh-CN" altLang="en-US" dirty="0"/>
          </a:p>
        </p:txBody>
      </p:sp>
      <p:sp>
        <p:nvSpPr>
          <p:cNvPr id="12" name="文本框 11"/>
          <p:cNvSpPr txBox="1"/>
          <p:nvPr/>
        </p:nvSpPr>
        <p:spPr>
          <a:xfrm>
            <a:off x="3770040" y="1852173"/>
            <a:ext cx="224879" cy="369332"/>
          </a:xfrm>
          <a:prstGeom prst="rect">
            <a:avLst/>
          </a:prstGeom>
          <a:noFill/>
        </p:spPr>
        <p:txBody>
          <a:bodyPr wrap="square" rtlCol="0">
            <a:spAutoFit/>
          </a:bodyPr>
          <a:lstStyle/>
          <a:p>
            <a:r>
              <a:rPr kumimoji="1" lang="en-US" altLang="zh-CN" dirty="0" smtClean="0"/>
              <a:t>5</a:t>
            </a:r>
            <a:endParaRPr kumimoji="1" lang="zh-CN" altLang="en-US" dirty="0"/>
          </a:p>
        </p:txBody>
      </p:sp>
      <p:sp>
        <p:nvSpPr>
          <p:cNvPr id="13" name="椭圆 12"/>
          <p:cNvSpPr/>
          <p:nvPr/>
        </p:nvSpPr>
        <p:spPr bwMode="auto">
          <a:xfrm>
            <a:off x="4563732" y="5040556"/>
            <a:ext cx="132282" cy="158757"/>
          </a:xfrm>
          <a:prstGeom prst="ellipse">
            <a:avLst/>
          </a:prstGeom>
          <a:solidFill>
            <a:srgbClr val="C0504D"/>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ndParaRPr>
          </a:p>
        </p:txBody>
      </p:sp>
      <p:sp>
        <p:nvSpPr>
          <p:cNvPr id="14" name="椭圆 13"/>
          <p:cNvSpPr/>
          <p:nvPr/>
        </p:nvSpPr>
        <p:spPr bwMode="auto">
          <a:xfrm>
            <a:off x="4484362" y="1369288"/>
            <a:ext cx="224880" cy="244748"/>
          </a:xfrm>
          <a:prstGeom prst="ellipse">
            <a:avLst/>
          </a:prstGeom>
          <a:solidFill>
            <a:srgbClr val="C0504D"/>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Comic Sans MS" pitchFamily="66" charset="0"/>
            </a:endParaRPr>
          </a:p>
        </p:txBody>
      </p:sp>
      <p:sp>
        <p:nvSpPr>
          <p:cNvPr id="15" name="文本框 14"/>
          <p:cNvSpPr txBox="1"/>
          <p:nvPr/>
        </p:nvSpPr>
        <p:spPr>
          <a:xfrm>
            <a:off x="4696014" y="1369288"/>
            <a:ext cx="264565" cy="369332"/>
          </a:xfrm>
          <a:prstGeom prst="rect">
            <a:avLst/>
          </a:prstGeom>
          <a:noFill/>
        </p:spPr>
        <p:txBody>
          <a:bodyPr wrap="square" rtlCol="0">
            <a:spAutoFit/>
          </a:bodyPr>
          <a:lstStyle/>
          <a:p>
            <a:r>
              <a:rPr kumimoji="1" lang="en-US" altLang="zh-CN" dirty="0" smtClean="0"/>
              <a:t>v</a:t>
            </a:r>
            <a:endParaRPr kumimoji="1" lang="zh-CN" altLang="en-US" dirty="0"/>
          </a:p>
        </p:txBody>
      </p:sp>
      <p:sp>
        <p:nvSpPr>
          <p:cNvPr id="16" name="文本框 15"/>
          <p:cNvSpPr txBox="1"/>
          <p:nvPr/>
        </p:nvSpPr>
        <p:spPr>
          <a:xfrm>
            <a:off x="4696014" y="4856441"/>
            <a:ext cx="264565" cy="369332"/>
          </a:xfrm>
          <a:prstGeom prst="rect">
            <a:avLst/>
          </a:prstGeom>
          <a:noFill/>
        </p:spPr>
        <p:txBody>
          <a:bodyPr wrap="square" rtlCol="0">
            <a:spAutoFit/>
          </a:bodyPr>
          <a:lstStyle/>
          <a:p>
            <a:r>
              <a:rPr kumimoji="1" lang="en-US" altLang="zh-CN" dirty="0" smtClean="0"/>
              <a:t>u</a:t>
            </a:r>
            <a:endParaRPr kumimoji="1" lang="zh-CN" altLang="en-US" dirty="0"/>
          </a:p>
        </p:txBody>
      </p:sp>
      <p:cxnSp>
        <p:nvCxnSpPr>
          <p:cNvPr id="17" name="直线箭头连接符 40"/>
          <p:cNvCxnSpPr>
            <a:stCxn id="13" idx="7"/>
          </p:cNvCxnSpPr>
          <p:nvPr/>
        </p:nvCxnSpPr>
        <p:spPr bwMode="auto">
          <a:xfrm flipV="1">
            <a:off x="4676642" y="4220308"/>
            <a:ext cx="1355422" cy="843497"/>
          </a:xfrm>
          <a:prstGeom prst="straightConnector1">
            <a:avLst/>
          </a:prstGeom>
          <a:noFill/>
          <a:ln w="25400" cap="flat" cmpd="sng" algn="ctr">
            <a:solidFill>
              <a:schemeClr val="tx1"/>
            </a:solidFill>
            <a:prstDash val="solid"/>
            <a:round/>
            <a:headEnd type="none" w="med" len="med"/>
            <a:tailEnd type="arrow"/>
          </a:ln>
          <a:effectLst/>
        </p:spPr>
      </p:cxnSp>
      <p:cxnSp>
        <p:nvCxnSpPr>
          <p:cNvPr id="18" name="直线箭头连接符 42"/>
          <p:cNvCxnSpPr/>
          <p:nvPr/>
        </p:nvCxnSpPr>
        <p:spPr bwMode="auto">
          <a:xfrm flipH="1" flipV="1">
            <a:off x="5132545" y="3373600"/>
            <a:ext cx="899519" cy="846708"/>
          </a:xfrm>
          <a:prstGeom prst="straightConnector1">
            <a:avLst/>
          </a:prstGeom>
          <a:noFill/>
          <a:ln w="25400" cap="flat" cmpd="sng" algn="ctr">
            <a:solidFill>
              <a:schemeClr val="tx1"/>
            </a:solidFill>
            <a:prstDash val="solid"/>
            <a:round/>
            <a:headEnd type="none" w="med" len="med"/>
            <a:tailEnd type="arrow"/>
          </a:ln>
          <a:effectLst/>
        </p:spPr>
      </p:cxnSp>
      <p:cxnSp>
        <p:nvCxnSpPr>
          <p:cNvPr id="19" name="直线箭头连接符 44"/>
          <p:cNvCxnSpPr>
            <a:endCxn id="14" idx="5"/>
          </p:cNvCxnSpPr>
          <p:nvPr/>
        </p:nvCxnSpPr>
        <p:spPr bwMode="auto">
          <a:xfrm flipH="1" flipV="1">
            <a:off x="4676309" y="1578193"/>
            <a:ext cx="456236" cy="1795407"/>
          </a:xfrm>
          <a:prstGeom prst="straightConnector1">
            <a:avLst/>
          </a:prstGeom>
          <a:noFill/>
          <a:ln w="25400" cap="flat" cmpd="sng" algn="ctr">
            <a:solidFill>
              <a:schemeClr val="tx1"/>
            </a:solidFill>
            <a:prstDash val="solid"/>
            <a:round/>
            <a:headEnd type="none" w="med" len="med"/>
            <a:tailEnd type="arrow"/>
          </a:ln>
          <a:effectLst/>
        </p:spPr>
      </p:cxnSp>
      <p:cxnSp>
        <p:nvCxnSpPr>
          <p:cNvPr id="20" name="直线箭头连接符 46"/>
          <p:cNvCxnSpPr>
            <a:stCxn id="13" idx="1"/>
          </p:cNvCxnSpPr>
          <p:nvPr/>
        </p:nvCxnSpPr>
        <p:spPr bwMode="auto">
          <a:xfrm flipV="1">
            <a:off x="4583104" y="3373600"/>
            <a:ext cx="549441" cy="1690205"/>
          </a:xfrm>
          <a:prstGeom prst="straightConnector1">
            <a:avLst/>
          </a:prstGeom>
          <a:noFill/>
          <a:ln w="25400" cap="flat" cmpd="sng" algn="ctr">
            <a:solidFill>
              <a:srgbClr val="FF0000"/>
            </a:solidFill>
            <a:prstDash val="solid"/>
            <a:round/>
            <a:headEnd type="none" w="med" len="med"/>
            <a:tailEnd type="arrow"/>
          </a:ln>
          <a:effectLst/>
        </p:spPr>
      </p:cxnSp>
      <p:cxnSp>
        <p:nvCxnSpPr>
          <p:cNvPr id="21" name="直线箭头连接符 48"/>
          <p:cNvCxnSpPr>
            <a:endCxn id="12" idx="3"/>
          </p:cNvCxnSpPr>
          <p:nvPr/>
        </p:nvCxnSpPr>
        <p:spPr bwMode="auto">
          <a:xfrm flipH="1" flipV="1">
            <a:off x="3994919" y="2036839"/>
            <a:ext cx="1137626" cy="1336761"/>
          </a:xfrm>
          <a:prstGeom prst="straightConnector1">
            <a:avLst/>
          </a:prstGeom>
          <a:noFill/>
          <a:ln w="25400" cap="flat" cmpd="sng" algn="ctr">
            <a:solidFill>
              <a:srgbClr val="FF0000"/>
            </a:solidFill>
            <a:prstDash val="solid"/>
            <a:round/>
            <a:headEnd type="none" w="med" len="med"/>
            <a:tailEnd type="arrow"/>
          </a:ln>
          <a:effectLst/>
        </p:spPr>
      </p:cxnSp>
      <p:cxnSp>
        <p:nvCxnSpPr>
          <p:cNvPr id="22" name="直线箭头连接符 50"/>
          <p:cNvCxnSpPr>
            <a:stCxn id="12" idx="3"/>
            <a:endCxn id="14" idx="3"/>
          </p:cNvCxnSpPr>
          <p:nvPr/>
        </p:nvCxnSpPr>
        <p:spPr bwMode="auto">
          <a:xfrm flipV="1">
            <a:off x="3994919" y="1578193"/>
            <a:ext cx="522376" cy="458646"/>
          </a:xfrm>
          <a:prstGeom prst="straightConnector1">
            <a:avLst/>
          </a:prstGeom>
          <a:noFill/>
          <a:ln w="25400" cap="flat" cmpd="sng" algn="ctr">
            <a:solidFill>
              <a:srgbClr val="FF0000"/>
            </a:solidFill>
            <a:prstDash val="solid"/>
            <a:round/>
            <a:headEnd type="none" w="med" len="med"/>
            <a:tailEnd type="arrow"/>
          </a:ln>
          <a:effectLst/>
        </p:spPr>
      </p:cxnSp>
      <p:sp>
        <p:nvSpPr>
          <p:cNvPr id="23" name="文本框 22"/>
          <p:cNvSpPr txBox="1"/>
          <p:nvPr/>
        </p:nvSpPr>
        <p:spPr>
          <a:xfrm>
            <a:off x="3734679" y="5538740"/>
            <a:ext cx="5881944" cy="646331"/>
          </a:xfrm>
          <a:prstGeom prst="rect">
            <a:avLst/>
          </a:prstGeom>
          <a:noFill/>
        </p:spPr>
        <p:txBody>
          <a:bodyPr wrap="square" rtlCol="0">
            <a:spAutoFit/>
          </a:bodyPr>
          <a:lstStyle/>
          <a:p>
            <a:r>
              <a:rPr kumimoji="1" lang="en-US" altLang="zh-CN" dirty="0" smtClean="0"/>
              <a:t>t(</a:t>
            </a:r>
            <a:r>
              <a:rPr kumimoji="1" lang="en-US" altLang="zh-CN" dirty="0" err="1" smtClean="0"/>
              <a:t>u,v</a:t>
            </a:r>
            <a:r>
              <a:rPr kumimoji="1" lang="en-US" altLang="zh-CN" dirty="0" smtClean="0"/>
              <a:t>)=u-2-4-v</a:t>
            </a:r>
          </a:p>
          <a:p>
            <a:r>
              <a:rPr kumimoji="1" lang="en-US" altLang="zh-CN" dirty="0" smtClean="0"/>
              <a:t>t(</a:t>
            </a:r>
            <a:r>
              <a:rPr kumimoji="1" lang="en-US" altLang="zh-CN" dirty="0" err="1" smtClean="0"/>
              <a:t>u,v</a:t>
            </a:r>
            <a:r>
              <a:rPr kumimoji="1" lang="en-US" altLang="zh-CN" dirty="0" smtClean="0"/>
              <a:t>)=u-4-5-v</a:t>
            </a:r>
            <a:endParaRPr kumimoji="1" lang="zh-CN" altLang="en-US" dirty="0"/>
          </a:p>
        </p:txBody>
      </p:sp>
      <p:sp>
        <p:nvSpPr>
          <p:cNvPr id="26" name="标题 1"/>
          <p:cNvSpPr txBox="1">
            <a:spLocks/>
          </p:cNvSpPr>
          <p:nvPr/>
        </p:nvSpPr>
        <p:spPr bwMode="white">
          <a:xfrm>
            <a:off x="685800" y="26886"/>
            <a:ext cx="7772400" cy="978579"/>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Evaluation</a:t>
            </a:r>
            <a:endParaRPr lang="zh-CN" altLang="en-US" kern="0" dirty="0"/>
          </a:p>
        </p:txBody>
      </p:sp>
    </p:spTree>
    <p:extLst>
      <p:ext uri="{BB962C8B-B14F-4D97-AF65-F5344CB8AC3E}">
        <p14:creationId xmlns:p14="http://schemas.microsoft.com/office/powerpoint/2010/main" val="27689907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28</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4" name="标题 1"/>
          <p:cNvSpPr txBox="1">
            <a:spLocks/>
          </p:cNvSpPr>
          <p:nvPr/>
        </p:nvSpPr>
        <p:spPr bwMode="white">
          <a:xfrm>
            <a:off x="685800" y="26886"/>
            <a:ext cx="7772400" cy="978579"/>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l"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altLang="zh-CN" kern="0" dirty="0" smtClean="0"/>
              <a:t>Evaluation</a:t>
            </a:r>
            <a:endParaRPr lang="zh-CN" altLang="en-US" kern="0" dirty="0"/>
          </a:p>
        </p:txBody>
      </p:sp>
      <p:graphicFrame>
        <p:nvGraphicFramePr>
          <p:cNvPr id="7" name="表格 6"/>
          <p:cNvGraphicFramePr>
            <a:graphicFrameLocks noGrp="1"/>
          </p:cNvGraphicFramePr>
          <p:nvPr>
            <p:extLst/>
          </p:nvPr>
        </p:nvGraphicFramePr>
        <p:xfrm>
          <a:off x="1524000" y="1397000"/>
          <a:ext cx="6360012" cy="2439642"/>
        </p:xfrm>
        <a:graphic>
          <a:graphicData uri="http://schemas.openxmlformats.org/drawingml/2006/table">
            <a:tbl>
              <a:tblPr firstRow="1" bandRow="1">
                <a:tableStyleId>{5940675A-B579-460E-94D1-54222C63F5DA}</a:tableStyleId>
              </a:tblPr>
              <a:tblGrid>
                <a:gridCol w="2120004"/>
                <a:gridCol w="2120004"/>
                <a:gridCol w="2120004"/>
              </a:tblGrid>
              <a:tr h="813214">
                <a:tc>
                  <a:txBody>
                    <a:bodyPr/>
                    <a:lstStyle/>
                    <a:p>
                      <a:endParaRPr lang="zh-CN" altLang="en-US" dirty="0"/>
                    </a:p>
                  </a:txBody>
                  <a:tcPr/>
                </a:tc>
                <a:tc>
                  <a:txBody>
                    <a:bodyPr/>
                    <a:lstStyle/>
                    <a:p>
                      <a:r>
                        <a:rPr lang="en-US" altLang="zh-CN" dirty="0" smtClean="0"/>
                        <a:t>Path loss</a:t>
                      </a:r>
                      <a:endParaRPr lang="zh-CN" altLang="en-US" dirty="0"/>
                    </a:p>
                  </a:txBody>
                  <a:tcPr/>
                </a:tc>
                <a:tc>
                  <a:txBody>
                    <a:bodyPr/>
                    <a:lstStyle/>
                    <a:p>
                      <a:r>
                        <a:rPr lang="en-US" altLang="zh-CN" dirty="0" smtClean="0"/>
                        <a:t>lifetime</a:t>
                      </a:r>
                      <a:endParaRPr lang="zh-CN" altLang="en-US" dirty="0"/>
                    </a:p>
                  </a:txBody>
                  <a:tcPr/>
                </a:tc>
              </a:tr>
              <a:tr h="813214">
                <a:tc>
                  <a:txBody>
                    <a:bodyPr/>
                    <a:lstStyle/>
                    <a:p>
                      <a:r>
                        <a:rPr lang="en-US" altLang="zh-CN" dirty="0" smtClean="0"/>
                        <a:t>Path</a:t>
                      </a:r>
                      <a:r>
                        <a:rPr lang="en-US" altLang="zh-CN" baseline="0" dirty="0" smtClean="0"/>
                        <a:t> A</a:t>
                      </a:r>
                      <a:endParaRPr lang="zh-CN" altLang="en-US" dirty="0"/>
                    </a:p>
                  </a:txBody>
                  <a:tcPr/>
                </a:tc>
                <a:tc>
                  <a:txBody>
                    <a:bodyPr/>
                    <a:lstStyle/>
                    <a:p>
                      <a:r>
                        <a:rPr lang="en-US" altLang="zh-CN" dirty="0" smtClean="0"/>
                        <a:t>2.5</a:t>
                      </a:r>
                      <a:endParaRPr lang="zh-CN" altLang="en-US" dirty="0"/>
                    </a:p>
                  </a:txBody>
                  <a:tcPr/>
                </a:tc>
                <a:tc>
                  <a:txBody>
                    <a:bodyPr/>
                    <a:lstStyle/>
                    <a:p>
                      <a:r>
                        <a:rPr lang="en-US" altLang="zh-CN" dirty="0" smtClean="0"/>
                        <a:t>53</a:t>
                      </a:r>
                      <a:endParaRPr lang="zh-CN" altLang="en-US" dirty="0"/>
                    </a:p>
                  </a:txBody>
                  <a:tcPr/>
                </a:tc>
              </a:tr>
              <a:tr h="813214">
                <a:tc>
                  <a:txBody>
                    <a:bodyPr/>
                    <a:lstStyle/>
                    <a:p>
                      <a:r>
                        <a:rPr lang="en-US" altLang="zh-CN" dirty="0" smtClean="0"/>
                        <a:t>Path</a:t>
                      </a:r>
                      <a:r>
                        <a:rPr lang="en-US" altLang="zh-CN" baseline="0" dirty="0" smtClean="0"/>
                        <a:t> B</a:t>
                      </a:r>
                      <a:endParaRPr lang="zh-CN" altLang="en-US" dirty="0"/>
                    </a:p>
                  </a:txBody>
                  <a:tcPr/>
                </a:tc>
                <a:tc>
                  <a:txBody>
                    <a:bodyPr/>
                    <a:lstStyle/>
                    <a:p>
                      <a:r>
                        <a:rPr lang="en-US" altLang="zh-CN" dirty="0" smtClean="0"/>
                        <a:t>2.4</a:t>
                      </a:r>
                      <a:endParaRPr lang="zh-CN" altLang="en-US" dirty="0"/>
                    </a:p>
                  </a:txBody>
                  <a:tcPr/>
                </a:tc>
                <a:tc>
                  <a:txBody>
                    <a:bodyPr/>
                    <a:lstStyle/>
                    <a:p>
                      <a:r>
                        <a:rPr lang="en-US" altLang="zh-CN" dirty="0" smtClean="0"/>
                        <a:t>42</a:t>
                      </a:r>
                      <a:endParaRPr lang="zh-CN" altLang="en-US" dirty="0"/>
                    </a:p>
                  </a:txBody>
                  <a:tcPr/>
                </a:tc>
              </a:tr>
            </a:tbl>
          </a:graphicData>
        </a:graphic>
      </p:graphicFrame>
    </p:spTree>
    <p:extLst>
      <p:ext uri="{BB962C8B-B14F-4D97-AF65-F5344CB8AC3E}">
        <p14:creationId xmlns:p14="http://schemas.microsoft.com/office/powerpoint/2010/main" val="22531047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smtClean="0">
                <a:solidFill>
                  <a:schemeClr val="tx1"/>
                </a:solidFill>
              </a:rPr>
              <a:t>Advanced Computer Networks       </a:t>
            </a:r>
            <a:r>
              <a:rPr lang="en-US" smtClean="0"/>
              <a:t>Home AP Measurement</a:t>
            </a:r>
            <a:endParaRPr lang="en-US" dirty="0"/>
          </a:p>
        </p:txBody>
      </p:sp>
      <p:sp>
        <p:nvSpPr>
          <p:cNvPr id="5" name="灯片编号占位符 4"/>
          <p:cNvSpPr>
            <a:spLocks noGrp="1"/>
          </p:cNvSpPr>
          <p:nvPr>
            <p:ph type="sldNum" sz="quarter" idx="11"/>
          </p:nvPr>
        </p:nvSpPr>
        <p:spPr/>
        <p:txBody>
          <a:bodyPr/>
          <a:lstStyle/>
          <a:p>
            <a:pPr>
              <a:defRPr/>
            </a:pPr>
            <a:fld id="{943224E6-E1F5-467A-808B-599E51433C04}" type="slidenum">
              <a:rPr lang="en-US" smtClean="0"/>
              <a:pPr>
                <a:defRPr/>
              </a:pPr>
              <a:t>3</a:t>
            </a:fld>
            <a:endParaRPr lang="en-US" dirty="0"/>
          </a:p>
        </p:txBody>
      </p:sp>
      <p:sp>
        <p:nvSpPr>
          <p:cNvPr id="6" name="Title 1"/>
          <p:cNvSpPr>
            <a:spLocks noGrp="1"/>
          </p:cNvSpPr>
          <p:nvPr>
            <p:ph type="title"/>
          </p:nvPr>
        </p:nvSpPr>
        <p:spPr>
          <a:xfrm>
            <a:off x="152400" y="0"/>
            <a:ext cx="8740775" cy="908050"/>
          </a:xfrm>
        </p:spPr>
        <p:txBody>
          <a:bodyPr/>
          <a:lstStyle/>
          <a:p>
            <a:r>
              <a:rPr lang="en-US" dirty="0" smtClean="0"/>
              <a:t>Catalogue</a:t>
            </a:r>
            <a:endParaRPr lang="en-US" dirty="0"/>
          </a:p>
        </p:txBody>
      </p:sp>
      <p:sp>
        <p:nvSpPr>
          <p:cNvPr id="7" name="文本框 6"/>
          <p:cNvSpPr txBox="1"/>
          <p:nvPr/>
        </p:nvSpPr>
        <p:spPr>
          <a:xfrm>
            <a:off x="152400" y="1412776"/>
            <a:ext cx="8956675" cy="4739759"/>
          </a:xfrm>
          <a:prstGeom prst="rect">
            <a:avLst/>
          </a:prstGeom>
          <a:noFill/>
        </p:spPr>
        <p:txBody>
          <a:bodyPr wrap="square" rtlCol="0">
            <a:spAutoFit/>
          </a:bodyPr>
          <a:lstStyle/>
          <a:p>
            <a:pPr algn="l"/>
            <a:r>
              <a:rPr lang="en-US" sz="2800" dirty="0" smtClean="0">
                <a:latin typeface="+mn-lt"/>
              </a:rPr>
              <a:t>STC Algorithm</a:t>
            </a:r>
          </a:p>
          <a:p>
            <a:pPr algn="l"/>
            <a:r>
              <a:rPr lang="en-US" altLang="zh-CN" sz="2200" dirty="0" smtClean="0">
                <a:latin typeface="Cambria Math" panose="02040503050406030204" pitchFamily="18" charset="0"/>
                <a:ea typeface="Cambria Math" panose="02040503050406030204" pitchFamily="18" charset="0"/>
              </a:rPr>
              <a:t>⟶</a:t>
            </a:r>
            <a:r>
              <a:rPr lang="en-US" altLang="zh-CN" sz="2200" dirty="0" smtClean="0">
                <a:latin typeface="+mn-lt"/>
              </a:rPr>
              <a:t>Topology Control Algorithm</a:t>
            </a:r>
            <a:endParaRPr lang="en-US" sz="2200" dirty="0" smtClean="0">
              <a:latin typeface="+mn-lt"/>
            </a:endParaRPr>
          </a:p>
          <a:p>
            <a:pPr marL="342900" indent="-342900" algn="l">
              <a:buFont typeface="Arial" panose="020B0604020202020204" pitchFamily="34" charset="0"/>
              <a:buChar char="•"/>
            </a:pPr>
            <a:r>
              <a:rPr lang="en-US" sz="2200" dirty="0" smtClean="0">
                <a:solidFill>
                  <a:schemeClr val="bg2"/>
                </a:solidFill>
                <a:latin typeface="+mn-lt"/>
              </a:rPr>
              <a:t>Basic idea</a:t>
            </a:r>
          </a:p>
          <a:p>
            <a:pPr marL="342900" indent="-342900" algn="l">
              <a:buFont typeface="Arial" panose="020B0604020202020204" pitchFamily="34" charset="0"/>
              <a:buChar char="•"/>
            </a:pPr>
            <a:r>
              <a:rPr lang="en-US" sz="2200" dirty="0" err="1" smtClean="0">
                <a:solidFill>
                  <a:schemeClr val="bg2"/>
                </a:solidFill>
                <a:latin typeface="+mn-lt"/>
              </a:rPr>
              <a:t>Pseodo</a:t>
            </a:r>
            <a:r>
              <a:rPr lang="en-US" sz="2200" dirty="0" smtClean="0">
                <a:solidFill>
                  <a:schemeClr val="bg2"/>
                </a:solidFill>
                <a:latin typeface="+mn-lt"/>
              </a:rPr>
              <a:t>-code</a:t>
            </a:r>
          </a:p>
          <a:p>
            <a:pPr marL="342900" indent="-342900" algn="l">
              <a:buFont typeface="Arial" panose="020B0604020202020204" pitchFamily="34" charset="0"/>
              <a:buChar char="•"/>
            </a:pPr>
            <a:endParaRPr lang="en-US" sz="2200" dirty="0" smtClean="0">
              <a:solidFill>
                <a:schemeClr val="bg2"/>
              </a:solidFill>
              <a:latin typeface="+mn-lt"/>
            </a:endParaRPr>
          </a:p>
          <a:p>
            <a:pPr marL="342900" indent="-342900" algn="l">
              <a:buFont typeface="Arial" panose="020B0604020202020204" pitchFamily="34" charset="0"/>
              <a:buChar char="•"/>
            </a:pPr>
            <a:endParaRPr lang="en-US" sz="2200" dirty="0" smtClean="0">
              <a:solidFill>
                <a:schemeClr val="bg2"/>
              </a:solidFill>
              <a:latin typeface="+mn-lt"/>
            </a:endParaRPr>
          </a:p>
          <a:p>
            <a:pPr algn="l"/>
            <a:r>
              <a:rPr lang="en-US" sz="2800" dirty="0" smtClean="0">
                <a:solidFill>
                  <a:schemeClr val="bg2"/>
                </a:solidFill>
                <a:latin typeface="+mn-lt"/>
              </a:rPr>
              <a:t>M-STC </a:t>
            </a:r>
            <a:r>
              <a:rPr lang="en-US" altLang="zh-CN" sz="2800" dirty="0" smtClean="0">
                <a:solidFill>
                  <a:schemeClr val="bg2"/>
                </a:solidFill>
                <a:latin typeface="+mn-lt"/>
              </a:rPr>
              <a:t>Algorithm</a:t>
            </a:r>
            <a:endParaRPr lang="en-US" sz="2800" dirty="0" smtClean="0">
              <a:solidFill>
                <a:schemeClr val="bg2"/>
              </a:solidFill>
              <a:latin typeface="+mn-lt"/>
            </a:endParaRPr>
          </a:p>
          <a:p>
            <a:pPr marL="342900" indent="-342900" algn="l">
              <a:buFont typeface="Arial" panose="020B0604020202020204" pitchFamily="34" charset="0"/>
              <a:buChar char="•"/>
            </a:pPr>
            <a:r>
              <a:rPr lang="en-US" sz="2200" dirty="0" smtClean="0">
                <a:solidFill>
                  <a:schemeClr val="bg2"/>
                </a:solidFill>
                <a:latin typeface="+mn-lt"/>
              </a:rPr>
              <a:t>Goals</a:t>
            </a:r>
          </a:p>
          <a:p>
            <a:pPr marL="342900" indent="-342900" algn="l">
              <a:buFont typeface="Arial" panose="020B0604020202020204" pitchFamily="34" charset="0"/>
              <a:buChar char="•"/>
            </a:pPr>
            <a:r>
              <a:rPr lang="en-US" sz="2200" dirty="0" smtClean="0">
                <a:solidFill>
                  <a:schemeClr val="bg2"/>
                </a:solidFill>
                <a:latin typeface="+mn-lt"/>
              </a:rPr>
              <a:t>Terminology</a:t>
            </a:r>
          </a:p>
          <a:p>
            <a:pPr marL="342900" indent="-342900" algn="l">
              <a:buFont typeface="Arial" panose="020B0604020202020204" pitchFamily="34" charset="0"/>
              <a:buChar char="•"/>
            </a:pPr>
            <a:r>
              <a:rPr lang="en-US" sz="2200" dirty="0" smtClean="0">
                <a:solidFill>
                  <a:schemeClr val="bg2"/>
                </a:solidFill>
                <a:latin typeface="+mn-lt"/>
              </a:rPr>
              <a:t>Design of M-STC</a:t>
            </a:r>
          </a:p>
          <a:p>
            <a:pPr marL="342900" indent="-342900" algn="l">
              <a:buFont typeface="Arial" panose="020B0604020202020204" pitchFamily="34" charset="0"/>
              <a:buChar char="•"/>
            </a:pPr>
            <a:r>
              <a:rPr lang="en-US" sz="2200" dirty="0" smtClean="0">
                <a:solidFill>
                  <a:schemeClr val="bg2"/>
                </a:solidFill>
                <a:latin typeface="+mn-lt"/>
              </a:rPr>
              <a:t>Evaluation</a:t>
            </a:r>
          </a:p>
          <a:p>
            <a:pPr marL="342900" indent="-342900" algn="l">
              <a:buFont typeface="Arial" panose="020B0604020202020204" pitchFamily="34" charset="0"/>
              <a:buChar char="•"/>
            </a:pPr>
            <a:endParaRPr lang="en-US" dirty="0" smtClean="0">
              <a:solidFill>
                <a:schemeClr val="bg2"/>
              </a:solidFill>
              <a:latin typeface="+mn-lt"/>
            </a:endParaRPr>
          </a:p>
          <a:p>
            <a:pPr algn="l"/>
            <a:endParaRPr lang="en-US" dirty="0">
              <a:solidFill>
                <a:schemeClr val="bg2"/>
              </a:solidFill>
              <a:latin typeface="+mn-lt"/>
            </a:endParaRPr>
          </a:p>
        </p:txBody>
      </p:sp>
    </p:spTree>
    <p:extLst>
      <p:ext uri="{BB962C8B-B14F-4D97-AF65-F5344CB8AC3E}">
        <p14:creationId xmlns:p14="http://schemas.microsoft.com/office/powerpoint/2010/main" val="19199288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44624"/>
            <a:ext cx="8893175" cy="908050"/>
          </a:xfrm>
        </p:spPr>
        <p:txBody>
          <a:bodyPr/>
          <a:lstStyle/>
          <a:p>
            <a:r>
              <a:rPr lang="en-US" sz="3600" dirty="0" smtClean="0"/>
              <a:t>Topology Control Algorithm</a:t>
            </a:r>
            <a:endParaRPr lang="en-US" sz="3600" dirty="0"/>
          </a:p>
        </p:txBody>
      </p:sp>
      <p:sp>
        <p:nvSpPr>
          <p:cNvPr id="3" name="Content Placeholder 2"/>
          <p:cNvSpPr>
            <a:spLocks noGrp="1"/>
          </p:cNvSpPr>
          <p:nvPr>
            <p:ph idx="1"/>
          </p:nvPr>
        </p:nvSpPr>
        <p:spPr>
          <a:xfrm>
            <a:off x="125412" y="1124744"/>
            <a:ext cx="8983663" cy="4800600"/>
          </a:xfrm>
        </p:spPr>
        <p:txBody>
          <a:bodyPr/>
          <a:lstStyle/>
          <a:p>
            <a:pPr marL="0" indent="0" algn="just">
              <a:buNone/>
            </a:pPr>
            <a:r>
              <a:rPr lang="en-US" sz="2800" dirty="0" smtClean="0">
                <a:effectLst/>
              </a:rPr>
              <a:t>Topology Control Algorithm VS. Routing Algorithm</a:t>
            </a:r>
          </a:p>
          <a:p>
            <a:pPr marL="0" indent="0" algn="just">
              <a:buNone/>
            </a:pPr>
            <a:endParaRPr lang="en-US" sz="2800" dirty="0" smtClean="0">
              <a:effectLst/>
            </a:endParaRPr>
          </a:p>
          <a:p>
            <a:pPr marL="0" indent="0" algn="just">
              <a:buNone/>
            </a:pPr>
            <a:endParaRPr lang="en-US" sz="2800" dirty="0">
              <a:effectLst/>
            </a:endParaRPr>
          </a:p>
          <a:p>
            <a:pPr marL="0" indent="0" algn="just">
              <a:buNone/>
            </a:pPr>
            <a:r>
              <a:rPr lang="en-US" sz="2400" dirty="0" smtClean="0">
                <a:effectLst/>
              </a:rPr>
              <a:t>Topology Control Algorithm:</a:t>
            </a:r>
          </a:p>
          <a:p>
            <a:pPr marL="0" indent="0" algn="just">
              <a:buNone/>
            </a:pPr>
            <a:r>
              <a:rPr lang="en-US" sz="2400" b="0" dirty="0">
                <a:effectLst/>
              </a:rPr>
              <a:t> </a:t>
            </a:r>
            <a:r>
              <a:rPr lang="en-US" sz="2400" b="0" dirty="0" smtClean="0">
                <a:effectLst/>
              </a:rPr>
              <a:t>   Changes topology of wireless network.</a:t>
            </a:r>
          </a:p>
          <a:p>
            <a:pPr marL="0" indent="0" algn="just">
              <a:buNone/>
            </a:pPr>
            <a:endParaRPr lang="en-US" sz="2400" b="0" dirty="0">
              <a:effectLst/>
            </a:endParaRPr>
          </a:p>
          <a:p>
            <a:pPr marL="0" indent="0" algn="just">
              <a:buNone/>
            </a:pPr>
            <a:r>
              <a:rPr lang="en-US" sz="2400" dirty="0" smtClean="0">
                <a:effectLst/>
              </a:rPr>
              <a:t>Routing Algorithm:</a:t>
            </a:r>
          </a:p>
          <a:p>
            <a:pPr marL="0" indent="0" algn="just">
              <a:buNone/>
            </a:pPr>
            <a:r>
              <a:rPr lang="en-US" sz="2400" b="0" dirty="0" smtClean="0">
                <a:effectLst/>
              </a:rPr>
              <a:t>    Selects paths for transmission between nodes. </a:t>
            </a:r>
          </a:p>
        </p:txBody>
      </p:sp>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4</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Tree>
    <p:extLst>
      <p:ext uri="{BB962C8B-B14F-4D97-AF65-F5344CB8AC3E}">
        <p14:creationId xmlns:p14="http://schemas.microsoft.com/office/powerpoint/2010/main" val="10194008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44624"/>
            <a:ext cx="8893175" cy="908050"/>
          </a:xfrm>
        </p:spPr>
        <p:txBody>
          <a:bodyPr/>
          <a:lstStyle/>
          <a:p>
            <a:r>
              <a:rPr lang="en-US" sz="3600" dirty="0" smtClean="0"/>
              <a:t>Topology Control Algorithm</a:t>
            </a:r>
            <a:endParaRPr lang="en-US" sz="3600" dirty="0"/>
          </a:p>
        </p:txBody>
      </p:sp>
      <p:sp>
        <p:nvSpPr>
          <p:cNvPr id="3" name="Content Placeholder 2"/>
          <p:cNvSpPr>
            <a:spLocks noGrp="1"/>
          </p:cNvSpPr>
          <p:nvPr>
            <p:ph idx="1"/>
          </p:nvPr>
        </p:nvSpPr>
        <p:spPr>
          <a:xfrm>
            <a:off x="253025" y="1963521"/>
            <a:ext cx="8445624" cy="768817"/>
          </a:xfrm>
        </p:spPr>
        <p:txBody>
          <a:bodyPr/>
          <a:lstStyle/>
          <a:p>
            <a:pPr marL="0" indent="0" algn="just">
              <a:buNone/>
            </a:pPr>
            <a:r>
              <a:rPr lang="en-US" sz="2000" b="0" dirty="0" smtClean="0">
                <a:effectLst/>
              </a:rPr>
              <a:t>Topology Control Algorithm and Routing Algorithm can be viewed as </a:t>
            </a:r>
            <a:r>
              <a:rPr lang="en-US" sz="2400" dirty="0" smtClean="0">
                <a:effectLst/>
              </a:rPr>
              <a:t>two phases </a:t>
            </a:r>
            <a:r>
              <a:rPr lang="en-US" sz="2000" b="0" dirty="0" smtClean="0">
                <a:effectLst/>
              </a:rPr>
              <a:t>to form a transmission of wireless network.</a:t>
            </a:r>
            <a:endParaRPr lang="en-US" sz="1600" b="0" dirty="0" smtClean="0">
              <a:effectLst/>
            </a:endParaRPr>
          </a:p>
        </p:txBody>
      </p:sp>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5</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4" name="椭圆 3"/>
          <p:cNvSpPr/>
          <p:nvPr/>
        </p:nvSpPr>
        <p:spPr bwMode="auto">
          <a:xfrm>
            <a:off x="349142" y="4225559"/>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7" name="椭圆 6"/>
          <p:cNvSpPr/>
          <p:nvPr/>
        </p:nvSpPr>
        <p:spPr bwMode="auto">
          <a:xfrm>
            <a:off x="756616" y="3693501"/>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8" name="椭圆 7"/>
          <p:cNvSpPr/>
          <p:nvPr/>
        </p:nvSpPr>
        <p:spPr bwMode="auto">
          <a:xfrm>
            <a:off x="1610468" y="3793511"/>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9" name="椭圆 8"/>
          <p:cNvSpPr/>
          <p:nvPr/>
        </p:nvSpPr>
        <p:spPr bwMode="auto">
          <a:xfrm>
            <a:off x="1092865" y="4156146"/>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1" name="椭圆 10"/>
          <p:cNvSpPr/>
          <p:nvPr/>
        </p:nvSpPr>
        <p:spPr bwMode="auto">
          <a:xfrm>
            <a:off x="750192" y="4696471"/>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2" name="椭圆 11"/>
          <p:cNvSpPr/>
          <p:nvPr/>
        </p:nvSpPr>
        <p:spPr bwMode="auto">
          <a:xfrm>
            <a:off x="1235167" y="5136503"/>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3" name="椭圆 12"/>
          <p:cNvSpPr/>
          <p:nvPr/>
        </p:nvSpPr>
        <p:spPr bwMode="auto">
          <a:xfrm>
            <a:off x="1657902" y="4469849"/>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cxnSp>
        <p:nvCxnSpPr>
          <p:cNvPr id="22" name="直接连接符 21"/>
          <p:cNvCxnSpPr>
            <a:endCxn id="7" idx="3"/>
          </p:cNvCxnSpPr>
          <p:nvPr/>
        </p:nvCxnSpPr>
        <p:spPr bwMode="auto">
          <a:xfrm flipV="1">
            <a:off x="397348" y="3774476"/>
            <a:ext cx="373161" cy="495946"/>
          </a:xfrm>
          <a:prstGeom prst="line">
            <a:avLst/>
          </a:prstGeom>
          <a:noFill/>
          <a:ln w="25400" cap="flat" cmpd="sng" algn="ctr">
            <a:solidFill>
              <a:schemeClr val="tx1"/>
            </a:solidFill>
            <a:prstDash val="solid"/>
            <a:round/>
            <a:headEnd type="none" w="med" len="med"/>
            <a:tailEnd type="none" w="med" len="med"/>
          </a:ln>
          <a:effectLst/>
        </p:spPr>
      </p:cxnSp>
      <p:cxnSp>
        <p:nvCxnSpPr>
          <p:cNvPr id="24" name="直接连接符 23"/>
          <p:cNvCxnSpPr>
            <a:endCxn id="8" idx="2"/>
          </p:cNvCxnSpPr>
          <p:nvPr/>
        </p:nvCxnSpPr>
        <p:spPr bwMode="auto">
          <a:xfrm>
            <a:off x="830165" y="3744927"/>
            <a:ext cx="780303" cy="96018"/>
          </a:xfrm>
          <a:prstGeom prst="line">
            <a:avLst/>
          </a:prstGeom>
          <a:noFill/>
          <a:ln w="25400" cap="flat" cmpd="sng" algn="ctr">
            <a:solidFill>
              <a:schemeClr val="tx1"/>
            </a:solidFill>
            <a:prstDash val="solid"/>
            <a:round/>
            <a:headEnd type="none" w="med" len="med"/>
            <a:tailEnd type="none" w="med" len="med"/>
          </a:ln>
          <a:effectLst/>
        </p:spPr>
      </p:cxnSp>
      <p:cxnSp>
        <p:nvCxnSpPr>
          <p:cNvPr id="26" name="直接连接符 25"/>
          <p:cNvCxnSpPr>
            <a:stCxn id="4" idx="5"/>
            <a:endCxn id="11" idx="1"/>
          </p:cNvCxnSpPr>
          <p:nvPr/>
        </p:nvCxnSpPr>
        <p:spPr bwMode="auto">
          <a:xfrm>
            <a:off x="430117" y="4306534"/>
            <a:ext cx="333968" cy="403830"/>
          </a:xfrm>
          <a:prstGeom prst="line">
            <a:avLst/>
          </a:prstGeom>
          <a:noFill/>
          <a:ln w="25400" cap="flat" cmpd="sng" algn="ctr">
            <a:solidFill>
              <a:schemeClr val="tx1"/>
            </a:solidFill>
            <a:prstDash val="solid"/>
            <a:round/>
            <a:headEnd type="none" w="med" len="med"/>
            <a:tailEnd type="none" w="med" len="med"/>
          </a:ln>
          <a:effectLst/>
        </p:spPr>
      </p:cxnSp>
      <p:cxnSp>
        <p:nvCxnSpPr>
          <p:cNvPr id="28" name="直接连接符 27"/>
          <p:cNvCxnSpPr>
            <a:stCxn id="7" idx="5"/>
            <a:endCxn id="9" idx="1"/>
          </p:cNvCxnSpPr>
          <p:nvPr/>
        </p:nvCxnSpPr>
        <p:spPr bwMode="auto">
          <a:xfrm>
            <a:off x="837591" y="3774476"/>
            <a:ext cx="269167" cy="395563"/>
          </a:xfrm>
          <a:prstGeom prst="line">
            <a:avLst/>
          </a:prstGeom>
          <a:noFill/>
          <a:ln w="25400" cap="flat" cmpd="sng" algn="ctr">
            <a:solidFill>
              <a:schemeClr val="tx1"/>
            </a:solidFill>
            <a:prstDash val="solid"/>
            <a:round/>
            <a:headEnd type="none" w="med" len="med"/>
            <a:tailEnd type="none" w="med" len="med"/>
          </a:ln>
          <a:effectLst/>
        </p:spPr>
      </p:cxnSp>
      <p:cxnSp>
        <p:nvCxnSpPr>
          <p:cNvPr id="34" name="直接连接符 33"/>
          <p:cNvCxnSpPr>
            <a:stCxn id="4" idx="6"/>
            <a:endCxn id="9" idx="2"/>
          </p:cNvCxnSpPr>
          <p:nvPr/>
        </p:nvCxnSpPr>
        <p:spPr bwMode="auto">
          <a:xfrm flipV="1">
            <a:off x="444010" y="4203580"/>
            <a:ext cx="648855" cy="69413"/>
          </a:xfrm>
          <a:prstGeom prst="line">
            <a:avLst/>
          </a:prstGeom>
          <a:noFill/>
          <a:ln w="25400" cap="flat" cmpd="sng" algn="ctr">
            <a:solidFill>
              <a:schemeClr val="tx1"/>
            </a:solidFill>
            <a:prstDash val="solid"/>
            <a:round/>
            <a:headEnd type="none" w="med" len="med"/>
            <a:tailEnd type="none" w="med" len="med"/>
          </a:ln>
          <a:effectLst/>
        </p:spPr>
      </p:cxnSp>
      <p:cxnSp>
        <p:nvCxnSpPr>
          <p:cNvPr id="38" name="直接连接符 37"/>
          <p:cNvCxnSpPr>
            <a:stCxn id="11" idx="7"/>
            <a:endCxn id="9" idx="3"/>
          </p:cNvCxnSpPr>
          <p:nvPr/>
        </p:nvCxnSpPr>
        <p:spPr bwMode="auto">
          <a:xfrm flipV="1">
            <a:off x="831167" y="4237121"/>
            <a:ext cx="275591" cy="473243"/>
          </a:xfrm>
          <a:prstGeom prst="line">
            <a:avLst/>
          </a:prstGeom>
          <a:noFill/>
          <a:ln w="25400" cap="flat" cmpd="sng" algn="ctr">
            <a:solidFill>
              <a:schemeClr val="tx1"/>
            </a:solidFill>
            <a:prstDash val="solid"/>
            <a:round/>
            <a:headEnd type="none" w="med" len="med"/>
            <a:tailEnd type="none" w="med" len="med"/>
          </a:ln>
          <a:effectLst/>
        </p:spPr>
      </p:cxnSp>
      <p:cxnSp>
        <p:nvCxnSpPr>
          <p:cNvPr id="41" name="直接连接符 40"/>
          <p:cNvCxnSpPr>
            <a:stCxn id="7" idx="4"/>
            <a:endCxn id="11" idx="0"/>
          </p:cNvCxnSpPr>
          <p:nvPr/>
        </p:nvCxnSpPr>
        <p:spPr bwMode="auto">
          <a:xfrm flipH="1">
            <a:off x="797626" y="3788369"/>
            <a:ext cx="6424" cy="908102"/>
          </a:xfrm>
          <a:prstGeom prst="line">
            <a:avLst/>
          </a:prstGeom>
          <a:noFill/>
          <a:ln w="25400" cap="flat" cmpd="sng" algn="ctr">
            <a:solidFill>
              <a:schemeClr val="tx1"/>
            </a:solidFill>
            <a:prstDash val="solid"/>
            <a:round/>
            <a:headEnd type="none" w="med" len="med"/>
            <a:tailEnd type="none" w="med" len="med"/>
          </a:ln>
          <a:effectLst/>
        </p:spPr>
      </p:cxnSp>
      <p:cxnSp>
        <p:nvCxnSpPr>
          <p:cNvPr id="43" name="直接连接符 42"/>
          <p:cNvCxnSpPr>
            <a:stCxn id="9" idx="7"/>
            <a:endCxn id="8" idx="3"/>
          </p:cNvCxnSpPr>
          <p:nvPr/>
        </p:nvCxnSpPr>
        <p:spPr bwMode="auto">
          <a:xfrm flipV="1">
            <a:off x="1173840" y="3874486"/>
            <a:ext cx="450521" cy="295553"/>
          </a:xfrm>
          <a:prstGeom prst="line">
            <a:avLst/>
          </a:prstGeom>
          <a:noFill/>
          <a:ln w="25400" cap="flat" cmpd="sng" algn="ctr">
            <a:solidFill>
              <a:schemeClr val="tx1"/>
            </a:solidFill>
            <a:prstDash val="solid"/>
            <a:round/>
            <a:headEnd type="none" w="med" len="med"/>
            <a:tailEnd type="none" w="med" len="med"/>
          </a:ln>
          <a:effectLst/>
        </p:spPr>
      </p:cxnSp>
      <p:cxnSp>
        <p:nvCxnSpPr>
          <p:cNvPr id="45" name="直接连接符 44"/>
          <p:cNvCxnSpPr/>
          <p:nvPr/>
        </p:nvCxnSpPr>
        <p:spPr bwMode="auto">
          <a:xfrm>
            <a:off x="1115616" y="4198799"/>
            <a:ext cx="598578" cy="323265"/>
          </a:xfrm>
          <a:prstGeom prst="line">
            <a:avLst/>
          </a:prstGeom>
          <a:noFill/>
          <a:ln w="25400" cap="flat" cmpd="sng" algn="ctr">
            <a:solidFill>
              <a:schemeClr val="tx1"/>
            </a:solidFill>
            <a:prstDash val="solid"/>
            <a:round/>
            <a:headEnd type="none" w="med" len="med"/>
            <a:tailEnd type="none" w="med" len="med"/>
          </a:ln>
          <a:effectLst/>
        </p:spPr>
      </p:cxnSp>
      <p:cxnSp>
        <p:nvCxnSpPr>
          <p:cNvPr id="47" name="直接连接符 46"/>
          <p:cNvCxnSpPr>
            <a:stCxn id="11" idx="6"/>
            <a:endCxn id="12" idx="1"/>
          </p:cNvCxnSpPr>
          <p:nvPr/>
        </p:nvCxnSpPr>
        <p:spPr bwMode="auto">
          <a:xfrm>
            <a:off x="845060" y="4743905"/>
            <a:ext cx="404000" cy="406491"/>
          </a:xfrm>
          <a:prstGeom prst="line">
            <a:avLst/>
          </a:prstGeom>
          <a:noFill/>
          <a:ln w="25400" cap="flat" cmpd="sng" algn="ctr">
            <a:solidFill>
              <a:schemeClr val="tx1"/>
            </a:solidFill>
            <a:prstDash val="solid"/>
            <a:round/>
            <a:headEnd type="none" w="med" len="med"/>
            <a:tailEnd type="none" w="med" len="med"/>
          </a:ln>
          <a:effectLst/>
        </p:spPr>
      </p:cxnSp>
      <p:cxnSp>
        <p:nvCxnSpPr>
          <p:cNvPr id="49" name="直接连接符 48"/>
          <p:cNvCxnSpPr>
            <a:stCxn id="8" idx="0"/>
            <a:endCxn id="13" idx="4"/>
          </p:cNvCxnSpPr>
          <p:nvPr/>
        </p:nvCxnSpPr>
        <p:spPr bwMode="auto">
          <a:xfrm>
            <a:off x="1657902" y="3793511"/>
            <a:ext cx="47434" cy="771206"/>
          </a:xfrm>
          <a:prstGeom prst="line">
            <a:avLst/>
          </a:prstGeom>
          <a:noFill/>
          <a:ln w="25400" cap="flat" cmpd="sng" algn="ctr">
            <a:solidFill>
              <a:schemeClr val="tx1"/>
            </a:solidFill>
            <a:prstDash val="solid"/>
            <a:round/>
            <a:headEnd type="none" w="med" len="med"/>
            <a:tailEnd type="none" w="med" len="med"/>
          </a:ln>
          <a:effectLst/>
        </p:spPr>
      </p:cxnSp>
      <p:cxnSp>
        <p:nvCxnSpPr>
          <p:cNvPr id="51" name="直接连接符 50"/>
          <p:cNvCxnSpPr>
            <a:stCxn id="9" idx="4"/>
            <a:endCxn id="12" idx="0"/>
          </p:cNvCxnSpPr>
          <p:nvPr/>
        </p:nvCxnSpPr>
        <p:spPr bwMode="auto">
          <a:xfrm>
            <a:off x="1140299" y="4251014"/>
            <a:ext cx="142302" cy="885489"/>
          </a:xfrm>
          <a:prstGeom prst="line">
            <a:avLst/>
          </a:prstGeom>
          <a:noFill/>
          <a:ln w="25400" cap="flat" cmpd="sng" algn="ctr">
            <a:solidFill>
              <a:schemeClr val="tx1"/>
            </a:solidFill>
            <a:prstDash val="solid"/>
            <a:round/>
            <a:headEnd type="none" w="med" len="med"/>
            <a:tailEnd type="none" w="med" len="med"/>
          </a:ln>
          <a:effectLst/>
        </p:spPr>
      </p:cxnSp>
      <p:cxnSp>
        <p:nvCxnSpPr>
          <p:cNvPr id="53" name="直接连接符 52"/>
          <p:cNvCxnSpPr>
            <a:stCxn id="13" idx="4"/>
            <a:endCxn id="12" idx="7"/>
          </p:cNvCxnSpPr>
          <p:nvPr/>
        </p:nvCxnSpPr>
        <p:spPr bwMode="auto">
          <a:xfrm flipH="1">
            <a:off x="1316142" y="4564717"/>
            <a:ext cx="389194" cy="585679"/>
          </a:xfrm>
          <a:prstGeom prst="line">
            <a:avLst/>
          </a:prstGeom>
          <a:noFill/>
          <a:ln w="25400" cap="flat" cmpd="sng" algn="ctr">
            <a:solidFill>
              <a:schemeClr val="tx1"/>
            </a:solidFill>
            <a:prstDash val="solid"/>
            <a:round/>
            <a:headEnd type="none" w="med" len="med"/>
            <a:tailEnd type="none" w="med" len="med"/>
          </a:ln>
          <a:effectLst/>
        </p:spPr>
      </p:cxnSp>
      <p:cxnSp>
        <p:nvCxnSpPr>
          <p:cNvPr id="55" name="直接连接符 54"/>
          <p:cNvCxnSpPr>
            <a:stCxn id="11" idx="2"/>
            <a:endCxn id="13" idx="3"/>
          </p:cNvCxnSpPr>
          <p:nvPr/>
        </p:nvCxnSpPr>
        <p:spPr bwMode="auto">
          <a:xfrm flipV="1">
            <a:off x="750192" y="4550824"/>
            <a:ext cx="921603" cy="193081"/>
          </a:xfrm>
          <a:prstGeom prst="line">
            <a:avLst/>
          </a:prstGeom>
          <a:noFill/>
          <a:ln w="25400" cap="flat" cmpd="sng" algn="ctr">
            <a:solidFill>
              <a:schemeClr val="tx1"/>
            </a:solidFill>
            <a:prstDash val="solid"/>
            <a:round/>
            <a:headEnd type="none" w="med" len="med"/>
            <a:tailEnd type="none" w="med" len="med"/>
          </a:ln>
          <a:effectLst/>
        </p:spPr>
      </p:cxnSp>
      <p:sp>
        <p:nvSpPr>
          <p:cNvPr id="58" name="椭圆 57"/>
          <p:cNvSpPr/>
          <p:nvPr/>
        </p:nvSpPr>
        <p:spPr bwMode="auto">
          <a:xfrm>
            <a:off x="2000261" y="5820073"/>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59" name="文本框 58"/>
          <p:cNvSpPr txBox="1"/>
          <p:nvPr/>
        </p:nvSpPr>
        <p:spPr>
          <a:xfrm>
            <a:off x="2059056" y="5589240"/>
            <a:ext cx="1152128" cy="461665"/>
          </a:xfrm>
          <a:prstGeom prst="rect">
            <a:avLst/>
          </a:prstGeom>
          <a:noFill/>
        </p:spPr>
        <p:txBody>
          <a:bodyPr wrap="square" rtlCol="0">
            <a:spAutoFit/>
          </a:bodyPr>
          <a:lstStyle/>
          <a:p>
            <a:r>
              <a:rPr lang="en-US" dirty="0" smtClean="0">
                <a:latin typeface="+mn-lt"/>
              </a:rPr>
              <a:t>nodes</a:t>
            </a:r>
            <a:endParaRPr lang="en-US" dirty="0">
              <a:latin typeface="+mn-lt"/>
            </a:endParaRPr>
          </a:p>
        </p:txBody>
      </p:sp>
      <p:cxnSp>
        <p:nvCxnSpPr>
          <p:cNvPr id="61" name="直接连接符 60"/>
          <p:cNvCxnSpPr/>
          <p:nvPr/>
        </p:nvCxnSpPr>
        <p:spPr bwMode="auto">
          <a:xfrm>
            <a:off x="4849409" y="5867507"/>
            <a:ext cx="254673" cy="0"/>
          </a:xfrm>
          <a:prstGeom prst="line">
            <a:avLst/>
          </a:prstGeom>
          <a:noFill/>
          <a:ln w="25400" cap="flat" cmpd="sng" algn="ctr">
            <a:solidFill>
              <a:schemeClr val="tx1"/>
            </a:solidFill>
            <a:prstDash val="solid"/>
            <a:round/>
            <a:headEnd type="none" w="med" len="med"/>
            <a:tailEnd type="none" w="med" len="med"/>
          </a:ln>
          <a:effectLst/>
        </p:spPr>
      </p:cxnSp>
      <p:sp>
        <p:nvSpPr>
          <p:cNvPr id="62" name="文本框 61"/>
          <p:cNvSpPr txBox="1"/>
          <p:nvPr/>
        </p:nvSpPr>
        <p:spPr>
          <a:xfrm>
            <a:off x="5112991" y="5589240"/>
            <a:ext cx="1858155" cy="461665"/>
          </a:xfrm>
          <a:prstGeom prst="rect">
            <a:avLst/>
          </a:prstGeom>
          <a:noFill/>
        </p:spPr>
        <p:txBody>
          <a:bodyPr wrap="square" rtlCol="0">
            <a:spAutoFit/>
          </a:bodyPr>
          <a:lstStyle/>
          <a:p>
            <a:r>
              <a:rPr lang="en-US" dirty="0" smtClean="0">
                <a:latin typeface="+mn-lt"/>
              </a:rPr>
              <a:t>connections</a:t>
            </a:r>
            <a:endParaRPr lang="en-US" dirty="0">
              <a:latin typeface="+mn-lt"/>
            </a:endParaRPr>
          </a:p>
        </p:txBody>
      </p:sp>
      <p:sp>
        <p:nvSpPr>
          <p:cNvPr id="105" name="文本框 104"/>
          <p:cNvSpPr txBox="1"/>
          <p:nvPr/>
        </p:nvSpPr>
        <p:spPr>
          <a:xfrm>
            <a:off x="59396" y="4037066"/>
            <a:ext cx="288032" cy="400110"/>
          </a:xfrm>
          <a:prstGeom prst="rect">
            <a:avLst/>
          </a:prstGeom>
          <a:noFill/>
        </p:spPr>
        <p:txBody>
          <a:bodyPr wrap="square" rtlCol="0">
            <a:spAutoFit/>
          </a:bodyPr>
          <a:lstStyle/>
          <a:p>
            <a:r>
              <a:rPr lang="en-US" sz="2000" dirty="0" smtClean="0">
                <a:latin typeface="+mn-lt"/>
              </a:rPr>
              <a:t>u</a:t>
            </a:r>
            <a:endParaRPr lang="en-US" sz="2000" dirty="0">
              <a:latin typeface="+mn-lt"/>
            </a:endParaRPr>
          </a:p>
        </p:txBody>
      </p:sp>
      <p:sp>
        <p:nvSpPr>
          <p:cNvPr id="106" name="文本框 105"/>
          <p:cNvSpPr txBox="1"/>
          <p:nvPr/>
        </p:nvSpPr>
        <p:spPr>
          <a:xfrm>
            <a:off x="1706830" y="4317106"/>
            <a:ext cx="288032" cy="400110"/>
          </a:xfrm>
          <a:prstGeom prst="rect">
            <a:avLst/>
          </a:prstGeom>
          <a:noFill/>
        </p:spPr>
        <p:txBody>
          <a:bodyPr wrap="square" rtlCol="0">
            <a:spAutoFit/>
          </a:bodyPr>
          <a:lstStyle/>
          <a:p>
            <a:r>
              <a:rPr lang="en-US" sz="2000" dirty="0" smtClean="0">
                <a:latin typeface="+mn-lt"/>
              </a:rPr>
              <a:t>v</a:t>
            </a:r>
            <a:endParaRPr lang="en-US" sz="2000" dirty="0">
              <a:latin typeface="+mn-lt"/>
            </a:endParaRPr>
          </a:p>
        </p:txBody>
      </p:sp>
      <p:sp>
        <p:nvSpPr>
          <p:cNvPr id="107" name="椭圆 106"/>
          <p:cNvSpPr/>
          <p:nvPr/>
        </p:nvSpPr>
        <p:spPr bwMode="auto">
          <a:xfrm>
            <a:off x="3709363" y="4225559"/>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08" name="椭圆 107"/>
          <p:cNvSpPr/>
          <p:nvPr/>
        </p:nvSpPr>
        <p:spPr bwMode="auto">
          <a:xfrm>
            <a:off x="4116837" y="3693501"/>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09" name="椭圆 108"/>
          <p:cNvSpPr/>
          <p:nvPr/>
        </p:nvSpPr>
        <p:spPr bwMode="auto">
          <a:xfrm>
            <a:off x="4970689" y="3793511"/>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10" name="椭圆 109"/>
          <p:cNvSpPr/>
          <p:nvPr/>
        </p:nvSpPr>
        <p:spPr bwMode="auto">
          <a:xfrm>
            <a:off x="4453086" y="4156146"/>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11" name="椭圆 110"/>
          <p:cNvSpPr/>
          <p:nvPr/>
        </p:nvSpPr>
        <p:spPr bwMode="auto">
          <a:xfrm>
            <a:off x="4110413" y="4696471"/>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12" name="椭圆 111"/>
          <p:cNvSpPr/>
          <p:nvPr/>
        </p:nvSpPr>
        <p:spPr bwMode="auto">
          <a:xfrm>
            <a:off x="4595388" y="5136503"/>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13" name="椭圆 112"/>
          <p:cNvSpPr/>
          <p:nvPr/>
        </p:nvSpPr>
        <p:spPr bwMode="auto">
          <a:xfrm>
            <a:off x="5018123" y="4469849"/>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cxnSp>
        <p:nvCxnSpPr>
          <p:cNvPr id="114" name="直接连接符 113"/>
          <p:cNvCxnSpPr>
            <a:endCxn id="108" idx="3"/>
          </p:cNvCxnSpPr>
          <p:nvPr/>
        </p:nvCxnSpPr>
        <p:spPr bwMode="auto">
          <a:xfrm flipV="1">
            <a:off x="3757569" y="3774476"/>
            <a:ext cx="373161" cy="495946"/>
          </a:xfrm>
          <a:prstGeom prst="line">
            <a:avLst/>
          </a:prstGeom>
          <a:noFill/>
          <a:ln w="25400" cap="flat" cmpd="sng" algn="ctr">
            <a:solidFill>
              <a:schemeClr val="tx1"/>
            </a:solidFill>
            <a:prstDash val="solid"/>
            <a:round/>
            <a:headEnd type="none" w="med" len="med"/>
            <a:tailEnd type="none" w="med" len="med"/>
          </a:ln>
          <a:effectLst/>
        </p:spPr>
      </p:cxnSp>
      <p:cxnSp>
        <p:nvCxnSpPr>
          <p:cNvPr id="115" name="直接连接符 114"/>
          <p:cNvCxnSpPr>
            <a:endCxn id="109" idx="2"/>
          </p:cNvCxnSpPr>
          <p:nvPr/>
        </p:nvCxnSpPr>
        <p:spPr bwMode="auto">
          <a:xfrm>
            <a:off x="4190386" y="3744927"/>
            <a:ext cx="780303" cy="96018"/>
          </a:xfrm>
          <a:prstGeom prst="line">
            <a:avLst/>
          </a:prstGeom>
          <a:noFill/>
          <a:ln w="25400" cap="flat" cmpd="sng" algn="ctr">
            <a:solidFill>
              <a:schemeClr val="tx1"/>
            </a:solidFill>
            <a:prstDash val="solid"/>
            <a:round/>
            <a:headEnd type="none" w="med" len="med"/>
            <a:tailEnd type="none" w="med" len="med"/>
          </a:ln>
          <a:effectLst/>
        </p:spPr>
      </p:cxnSp>
      <p:cxnSp>
        <p:nvCxnSpPr>
          <p:cNvPr id="116" name="直接连接符 115"/>
          <p:cNvCxnSpPr>
            <a:stCxn id="107" idx="5"/>
            <a:endCxn id="111" idx="1"/>
          </p:cNvCxnSpPr>
          <p:nvPr/>
        </p:nvCxnSpPr>
        <p:spPr bwMode="auto">
          <a:xfrm>
            <a:off x="3790338" y="4306534"/>
            <a:ext cx="333968" cy="403830"/>
          </a:xfrm>
          <a:prstGeom prst="line">
            <a:avLst/>
          </a:prstGeom>
          <a:noFill/>
          <a:ln w="25400" cap="flat" cmpd="sng" algn="ctr">
            <a:solidFill>
              <a:schemeClr val="tx1"/>
            </a:solidFill>
            <a:prstDash val="solid"/>
            <a:round/>
            <a:headEnd type="none" w="med" len="med"/>
            <a:tailEnd type="none" w="med" len="med"/>
          </a:ln>
          <a:effectLst/>
        </p:spPr>
      </p:cxnSp>
      <p:cxnSp>
        <p:nvCxnSpPr>
          <p:cNvPr id="117" name="直接连接符 116"/>
          <p:cNvCxnSpPr>
            <a:stCxn id="108" idx="5"/>
            <a:endCxn id="110" idx="1"/>
          </p:cNvCxnSpPr>
          <p:nvPr/>
        </p:nvCxnSpPr>
        <p:spPr bwMode="auto">
          <a:xfrm>
            <a:off x="4197812" y="3774476"/>
            <a:ext cx="269167" cy="395563"/>
          </a:xfrm>
          <a:prstGeom prst="line">
            <a:avLst/>
          </a:prstGeom>
          <a:noFill/>
          <a:ln w="25400" cap="flat" cmpd="sng" algn="ctr">
            <a:solidFill>
              <a:schemeClr val="tx1"/>
            </a:solidFill>
            <a:prstDash val="solid"/>
            <a:round/>
            <a:headEnd type="none" w="med" len="med"/>
            <a:tailEnd type="none" w="med" len="med"/>
          </a:ln>
          <a:effectLst/>
        </p:spPr>
      </p:cxnSp>
      <p:cxnSp>
        <p:nvCxnSpPr>
          <p:cNvPr id="118" name="直接连接符 117"/>
          <p:cNvCxnSpPr>
            <a:stCxn id="107" idx="6"/>
            <a:endCxn id="110" idx="2"/>
          </p:cNvCxnSpPr>
          <p:nvPr/>
        </p:nvCxnSpPr>
        <p:spPr bwMode="auto">
          <a:xfrm flipV="1">
            <a:off x="3804231" y="4203580"/>
            <a:ext cx="648855" cy="69413"/>
          </a:xfrm>
          <a:prstGeom prst="line">
            <a:avLst/>
          </a:prstGeom>
          <a:noFill/>
          <a:ln w="25400" cap="flat" cmpd="sng" algn="ctr">
            <a:solidFill>
              <a:schemeClr val="tx1"/>
            </a:solidFill>
            <a:prstDash val="solid"/>
            <a:round/>
            <a:headEnd type="none" w="med" len="med"/>
            <a:tailEnd type="none" w="med" len="med"/>
          </a:ln>
          <a:effectLst/>
        </p:spPr>
      </p:cxnSp>
      <p:cxnSp>
        <p:nvCxnSpPr>
          <p:cNvPr id="119" name="直接连接符 118"/>
          <p:cNvCxnSpPr>
            <a:stCxn id="111" idx="7"/>
            <a:endCxn id="110" idx="3"/>
          </p:cNvCxnSpPr>
          <p:nvPr/>
        </p:nvCxnSpPr>
        <p:spPr bwMode="auto">
          <a:xfrm flipV="1">
            <a:off x="4191388" y="4237121"/>
            <a:ext cx="275591" cy="473243"/>
          </a:xfrm>
          <a:prstGeom prst="line">
            <a:avLst/>
          </a:prstGeom>
          <a:noFill/>
          <a:ln w="25400" cap="flat" cmpd="sng" algn="ctr">
            <a:solidFill>
              <a:schemeClr val="tx1"/>
            </a:solidFill>
            <a:prstDash val="solid"/>
            <a:round/>
            <a:headEnd type="none" w="med" len="med"/>
            <a:tailEnd type="none" w="med" len="med"/>
          </a:ln>
          <a:effectLst/>
        </p:spPr>
      </p:cxnSp>
      <p:cxnSp>
        <p:nvCxnSpPr>
          <p:cNvPr id="121" name="直接连接符 120"/>
          <p:cNvCxnSpPr>
            <a:stCxn id="110" idx="7"/>
            <a:endCxn id="109" idx="3"/>
          </p:cNvCxnSpPr>
          <p:nvPr/>
        </p:nvCxnSpPr>
        <p:spPr bwMode="auto">
          <a:xfrm flipV="1">
            <a:off x="4534061" y="3874486"/>
            <a:ext cx="450521" cy="295553"/>
          </a:xfrm>
          <a:prstGeom prst="line">
            <a:avLst/>
          </a:prstGeom>
          <a:noFill/>
          <a:ln w="25400" cap="flat" cmpd="sng" algn="ctr">
            <a:solidFill>
              <a:schemeClr val="tx1"/>
            </a:solidFill>
            <a:prstDash val="solid"/>
            <a:round/>
            <a:headEnd type="none" w="med" len="med"/>
            <a:tailEnd type="none" w="med" len="med"/>
          </a:ln>
          <a:effectLst/>
        </p:spPr>
      </p:cxnSp>
      <p:cxnSp>
        <p:nvCxnSpPr>
          <p:cNvPr id="122" name="直接连接符 121"/>
          <p:cNvCxnSpPr/>
          <p:nvPr/>
        </p:nvCxnSpPr>
        <p:spPr bwMode="auto">
          <a:xfrm>
            <a:off x="4475837" y="4198799"/>
            <a:ext cx="598578" cy="323265"/>
          </a:xfrm>
          <a:prstGeom prst="line">
            <a:avLst/>
          </a:prstGeom>
          <a:noFill/>
          <a:ln w="25400" cap="flat" cmpd="sng" algn="ctr">
            <a:solidFill>
              <a:schemeClr val="tx1"/>
            </a:solidFill>
            <a:prstDash val="solid"/>
            <a:round/>
            <a:headEnd type="none" w="med" len="med"/>
            <a:tailEnd type="none" w="med" len="med"/>
          </a:ln>
          <a:effectLst/>
        </p:spPr>
      </p:cxnSp>
      <p:cxnSp>
        <p:nvCxnSpPr>
          <p:cNvPr id="123" name="直接连接符 122"/>
          <p:cNvCxnSpPr>
            <a:stCxn id="111" idx="6"/>
            <a:endCxn id="112" idx="1"/>
          </p:cNvCxnSpPr>
          <p:nvPr/>
        </p:nvCxnSpPr>
        <p:spPr bwMode="auto">
          <a:xfrm>
            <a:off x="4205281" y="4743905"/>
            <a:ext cx="404000" cy="406491"/>
          </a:xfrm>
          <a:prstGeom prst="line">
            <a:avLst/>
          </a:prstGeom>
          <a:noFill/>
          <a:ln w="25400" cap="flat" cmpd="sng" algn="ctr">
            <a:solidFill>
              <a:schemeClr val="tx1"/>
            </a:solidFill>
            <a:prstDash val="solid"/>
            <a:round/>
            <a:headEnd type="none" w="med" len="med"/>
            <a:tailEnd type="none" w="med" len="med"/>
          </a:ln>
          <a:effectLst/>
        </p:spPr>
      </p:cxnSp>
      <p:cxnSp>
        <p:nvCxnSpPr>
          <p:cNvPr id="124" name="直接连接符 123"/>
          <p:cNvCxnSpPr>
            <a:stCxn id="109" idx="0"/>
            <a:endCxn id="113" idx="4"/>
          </p:cNvCxnSpPr>
          <p:nvPr/>
        </p:nvCxnSpPr>
        <p:spPr bwMode="auto">
          <a:xfrm>
            <a:off x="5018123" y="3793511"/>
            <a:ext cx="47434" cy="771206"/>
          </a:xfrm>
          <a:prstGeom prst="line">
            <a:avLst/>
          </a:prstGeom>
          <a:noFill/>
          <a:ln w="25400" cap="flat" cmpd="sng" algn="ctr">
            <a:solidFill>
              <a:schemeClr val="tx1"/>
            </a:solidFill>
            <a:prstDash val="solid"/>
            <a:round/>
            <a:headEnd type="none" w="med" len="med"/>
            <a:tailEnd type="none" w="med" len="med"/>
          </a:ln>
          <a:effectLst/>
        </p:spPr>
      </p:cxnSp>
      <p:cxnSp>
        <p:nvCxnSpPr>
          <p:cNvPr id="126" name="直接连接符 125"/>
          <p:cNvCxnSpPr>
            <a:stCxn id="113" idx="4"/>
            <a:endCxn id="112" idx="7"/>
          </p:cNvCxnSpPr>
          <p:nvPr/>
        </p:nvCxnSpPr>
        <p:spPr bwMode="auto">
          <a:xfrm flipH="1">
            <a:off x="4676363" y="4564717"/>
            <a:ext cx="389194" cy="585679"/>
          </a:xfrm>
          <a:prstGeom prst="line">
            <a:avLst/>
          </a:prstGeom>
          <a:noFill/>
          <a:ln w="25400" cap="flat" cmpd="sng" algn="ctr">
            <a:solidFill>
              <a:schemeClr val="tx1"/>
            </a:solidFill>
            <a:prstDash val="solid"/>
            <a:round/>
            <a:headEnd type="none" w="med" len="med"/>
            <a:tailEnd type="none" w="med" len="med"/>
          </a:ln>
          <a:effectLst/>
        </p:spPr>
      </p:cxnSp>
      <p:sp>
        <p:nvSpPr>
          <p:cNvPr id="128" name="文本框 127"/>
          <p:cNvSpPr txBox="1"/>
          <p:nvPr/>
        </p:nvSpPr>
        <p:spPr>
          <a:xfrm>
            <a:off x="3419617" y="4037066"/>
            <a:ext cx="288032" cy="400110"/>
          </a:xfrm>
          <a:prstGeom prst="rect">
            <a:avLst/>
          </a:prstGeom>
          <a:noFill/>
        </p:spPr>
        <p:txBody>
          <a:bodyPr wrap="square" rtlCol="0">
            <a:spAutoFit/>
          </a:bodyPr>
          <a:lstStyle/>
          <a:p>
            <a:r>
              <a:rPr lang="en-US" sz="2000" dirty="0" smtClean="0">
                <a:latin typeface="+mn-lt"/>
              </a:rPr>
              <a:t>u</a:t>
            </a:r>
            <a:endParaRPr lang="en-US" sz="2000" dirty="0">
              <a:latin typeface="+mn-lt"/>
            </a:endParaRPr>
          </a:p>
        </p:txBody>
      </p:sp>
      <p:sp>
        <p:nvSpPr>
          <p:cNvPr id="129" name="文本框 128"/>
          <p:cNvSpPr txBox="1"/>
          <p:nvPr/>
        </p:nvSpPr>
        <p:spPr>
          <a:xfrm>
            <a:off x="5067051" y="4317106"/>
            <a:ext cx="288032" cy="400110"/>
          </a:xfrm>
          <a:prstGeom prst="rect">
            <a:avLst/>
          </a:prstGeom>
          <a:noFill/>
        </p:spPr>
        <p:txBody>
          <a:bodyPr wrap="square" rtlCol="0">
            <a:spAutoFit/>
          </a:bodyPr>
          <a:lstStyle/>
          <a:p>
            <a:r>
              <a:rPr lang="en-US" sz="2000" dirty="0" smtClean="0">
                <a:latin typeface="+mn-lt"/>
              </a:rPr>
              <a:t>v</a:t>
            </a:r>
            <a:endParaRPr lang="en-US" sz="2000" dirty="0">
              <a:latin typeface="+mn-lt"/>
            </a:endParaRPr>
          </a:p>
        </p:txBody>
      </p:sp>
      <p:sp>
        <p:nvSpPr>
          <p:cNvPr id="130" name="椭圆 129"/>
          <p:cNvSpPr/>
          <p:nvPr/>
        </p:nvSpPr>
        <p:spPr bwMode="auto">
          <a:xfrm>
            <a:off x="7084434" y="4225559"/>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31" name="椭圆 130"/>
          <p:cNvSpPr/>
          <p:nvPr/>
        </p:nvSpPr>
        <p:spPr bwMode="auto">
          <a:xfrm>
            <a:off x="7491908" y="3693501"/>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32" name="椭圆 131"/>
          <p:cNvSpPr/>
          <p:nvPr/>
        </p:nvSpPr>
        <p:spPr bwMode="auto">
          <a:xfrm>
            <a:off x="8345760" y="3793511"/>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33" name="椭圆 132"/>
          <p:cNvSpPr/>
          <p:nvPr/>
        </p:nvSpPr>
        <p:spPr bwMode="auto">
          <a:xfrm>
            <a:off x="7828157" y="4156146"/>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34" name="椭圆 133"/>
          <p:cNvSpPr/>
          <p:nvPr/>
        </p:nvSpPr>
        <p:spPr bwMode="auto">
          <a:xfrm>
            <a:off x="7485484" y="4696471"/>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35" name="椭圆 134"/>
          <p:cNvSpPr/>
          <p:nvPr/>
        </p:nvSpPr>
        <p:spPr bwMode="auto">
          <a:xfrm>
            <a:off x="7970459" y="5136503"/>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36" name="椭圆 135"/>
          <p:cNvSpPr/>
          <p:nvPr/>
        </p:nvSpPr>
        <p:spPr bwMode="auto">
          <a:xfrm>
            <a:off x="8393194" y="4469849"/>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cxnSp>
        <p:nvCxnSpPr>
          <p:cNvPr id="137" name="直接连接符 136"/>
          <p:cNvCxnSpPr>
            <a:endCxn id="131" idx="3"/>
          </p:cNvCxnSpPr>
          <p:nvPr/>
        </p:nvCxnSpPr>
        <p:spPr bwMode="auto">
          <a:xfrm flipV="1">
            <a:off x="7132640" y="3774476"/>
            <a:ext cx="373161" cy="495946"/>
          </a:xfrm>
          <a:prstGeom prst="line">
            <a:avLst/>
          </a:prstGeom>
          <a:noFill/>
          <a:ln w="25400" cap="flat" cmpd="sng" algn="ctr">
            <a:solidFill>
              <a:schemeClr val="tx1"/>
            </a:solidFill>
            <a:prstDash val="solid"/>
            <a:round/>
            <a:headEnd type="none" w="med" len="med"/>
            <a:tailEnd type="none" w="med" len="med"/>
          </a:ln>
          <a:effectLst/>
        </p:spPr>
      </p:cxnSp>
      <p:cxnSp>
        <p:nvCxnSpPr>
          <p:cNvPr id="138" name="直接连接符 137"/>
          <p:cNvCxnSpPr>
            <a:endCxn id="132" idx="2"/>
          </p:cNvCxnSpPr>
          <p:nvPr/>
        </p:nvCxnSpPr>
        <p:spPr bwMode="auto">
          <a:xfrm>
            <a:off x="7565457" y="3744927"/>
            <a:ext cx="780303" cy="96018"/>
          </a:xfrm>
          <a:prstGeom prst="line">
            <a:avLst/>
          </a:prstGeom>
          <a:noFill/>
          <a:ln w="25400" cap="flat" cmpd="sng" algn="ctr">
            <a:solidFill>
              <a:schemeClr val="tx1"/>
            </a:solidFill>
            <a:prstDash val="solid"/>
            <a:round/>
            <a:headEnd type="none" w="med" len="med"/>
            <a:tailEnd type="none" w="med" len="med"/>
          </a:ln>
          <a:effectLst/>
        </p:spPr>
      </p:cxnSp>
      <p:cxnSp>
        <p:nvCxnSpPr>
          <p:cNvPr id="139" name="直接连接符 138"/>
          <p:cNvCxnSpPr>
            <a:stCxn id="130" idx="5"/>
            <a:endCxn id="134" idx="1"/>
          </p:cNvCxnSpPr>
          <p:nvPr/>
        </p:nvCxnSpPr>
        <p:spPr bwMode="auto">
          <a:xfrm>
            <a:off x="7165409" y="4306534"/>
            <a:ext cx="333968" cy="403830"/>
          </a:xfrm>
          <a:prstGeom prst="line">
            <a:avLst/>
          </a:prstGeom>
          <a:noFill/>
          <a:ln w="25400" cap="flat" cmpd="sng" algn="ctr">
            <a:solidFill>
              <a:schemeClr val="tx1"/>
            </a:solidFill>
            <a:prstDash val="solid"/>
            <a:round/>
            <a:headEnd type="none" w="med" len="med"/>
            <a:tailEnd type="none" w="med" len="med"/>
          </a:ln>
          <a:effectLst/>
        </p:spPr>
      </p:cxnSp>
      <p:cxnSp>
        <p:nvCxnSpPr>
          <p:cNvPr id="140" name="直接连接符 139"/>
          <p:cNvCxnSpPr>
            <a:stCxn id="131" idx="5"/>
            <a:endCxn id="133" idx="1"/>
          </p:cNvCxnSpPr>
          <p:nvPr/>
        </p:nvCxnSpPr>
        <p:spPr bwMode="auto">
          <a:xfrm>
            <a:off x="7572883" y="3774476"/>
            <a:ext cx="269167" cy="395563"/>
          </a:xfrm>
          <a:prstGeom prst="line">
            <a:avLst/>
          </a:prstGeom>
          <a:noFill/>
          <a:ln w="25400" cap="flat" cmpd="sng" algn="ctr">
            <a:solidFill>
              <a:schemeClr val="tx1"/>
            </a:solidFill>
            <a:prstDash val="solid"/>
            <a:round/>
            <a:headEnd type="none" w="med" len="med"/>
            <a:tailEnd type="none" w="med" len="med"/>
          </a:ln>
          <a:effectLst/>
        </p:spPr>
      </p:cxnSp>
      <p:cxnSp>
        <p:nvCxnSpPr>
          <p:cNvPr id="141" name="直接连接符 140"/>
          <p:cNvCxnSpPr>
            <a:stCxn id="130" idx="6"/>
            <a:endCxn id="133" idx="2"/>
          </p:cNvCxnSpPr>
          <p:nvPr/>
        </p:nvCxnSpPr>
        <p:spPr bwMode="auto">
          <a:xfrm flipV="1">
            <a:off x="7179302" y="4203580"/>
            <a:ext cx="648855" cy="69413"/>
          </a:xfrm>
          <a:prstGeom prst="line">
            <a:avLst/>
          </a:prstGeom>
          <a:noFill/>
          <a:ln w="25400" cap="flat" cmpd="sng" algn="ctr">
            <a:solidFill>
              <a:schemeClr val="tx1"/>
            </a:solidFill>
            <a:prstDash val="solid"/>
            <a:round/>
            <a:headEnd type="none" w="med" len="med"/>
            <a:tailEnd type="none" w="med" len="med"/>
          </a:ln>
          <a:effectLst/>
        </p:spPr>
      </p:cxnSp>
      <p:cxnSp>
        <p:nvCxnSpPr>
          <p:cNvPr id="142" name="直接连接符 141"/>
          <p:cNvCxnSpPr>
            <a:stCxn id="134" idx="7"/>
            <a:endCxn id="133" idx="3"/>
          </p:cNvCxnSpPr>
          <p:nvPr/>
        </p:nvCxnSpPr>
        <p:spPr bwMode="auto">
          <a:xfrm flipV="1">
            <a:off x="7566459" y="4237121"/>
            <a:ext cx="275591" cy="473243"/>
          </a:xfrm>
          <a:prstGeom prst="line">
            <a:avLst/>
          </a:prstGeom>
          <a:noFill/>
          <a:ln w="25400" cap="flat" cmpd="sng" algn="ctr">
            <a:solidFill>
              <a:schemeClr val="tx1"/>
            </a:solidFill>
            <a:prstDash val="solid"/>
            <a:round/>
            <a:headEnd type="none" w="med" len="med"/>
            <a:tailEnd type="none" w="med" len="med"/>
          </a:ln>
          <a:effectLst/>
        </p:spPr>
      </p:cxnSp>
      <p:cxnSp>
        <p:nvCxnSpPr>
          <p:cNvPr id="144" name="直接连接符 143"/>
          <p:cNvCxnSpPr>
            <a:stCxn id="133" idx="7"/>
            <a:endCxn id="132" idx="3"/>
          </p:cNvCxnSpPr>
          <p:nvPr/>
        </p:nvCxnSpPr>
        <p:spPr bwMode="auto">
          <a:xfrm flipV="1">
            <a:off x="7909132" y="3874486"/>
            <a:ext cx="450521" cy="295553"/>
          </a:xfrm>
          <a:prstGeom prst="line">
            <a:avLst/>
          </a:prstGeom>
          <a:noFill/>
          <a:ln w="25400" cap="flat" cmpd="sng" algn="ctr">
            <a:solidFill>
              <a:schemeClr val="tx1"/>
            </a:solidFill>
            <a:prstDash val="solid"/>
            <a:round/>
            <a:headEnd type="none" w="med" len="med"/>
            <a:tailEnd type="none" w="med" len="med"/>
          </a:ln>
          <a:effectLst/>
        </p:spPr>
      </p:cxnSp>
      <p:cxnSp>
        <p:nvCxnSpPr>
          <p:cNvPr id="145" name="直接连接符 144"/>
          <p:cNvCxnSpPr/>
          <p:nvPr/>
        </p:nvCxnSpPr>
        <p:spPr bwMode="auto">
          <a:xfrm>
            <a:off x="7850908" y="4198799"/>
            <a:ext cx="598578" cy="323265"/>
          </a:xfrm>
          <a:prstGeom prst="line">
            <a:avLst/>
          </a:prstGeom>
          <a:noFill/>
          <a:ln w="25400" cap="flat" cmpd="sng" algn="ctr">
            <a:solidFill>
              <a:schemeClr val="tx1"/>
            </a:solidFill>
            <a:prstDash val="solid"/>
            <a:round/>
            <a:headEnd type="none" w="med" len="med"/>
            <a:tailEnd type="none" w="med" len="med"/>
          </a:ln>
          <a:effectLst/>
        </p:spPr>
      </p:cxnSp>
      <p:cxnSp>
        <p:nvCxnSpPr>
          <p:cNvPr id="146" name="直接连接符 145"/>
          <p:cNvCxnSpPr>
            <a:stCxn id="134" idx="6"/>
            <a:endCxn id="135" idx="1"/>
          </p:cNvCxnSpPr>
          <p:nvPr/>
        </p:nvCxnSpPr>
        <p:spPr bwMode="auto">
          <a:xfrm>
            <a:off x="7580352" y="4743905"/>
            <a:ext cx="404000" cy="406491"/>
          </a:xfrm>
          <a:prstGeom prst="line">
            <a:avLst/>
          </a:prstGeom>
          <a:noFill/>
          <a:ln w="25400" cap="flat" cmpd="sng" algn="ctr">
            <a:solidFill>
              <a:schemeClr val="tx1"/>
            </a:solidFill>
            <a:prstDash val="solid"/>
            <a:round/>
            <a:headEnd type="none" w="med" len="med"/>
            <a:tailEnd type="none" w="med" len="med"/>
          </a:ln>
          <a:effectLst/>
        </p:spPr>
      </p:cxnSp>
      <p:cxnSp>
        <p:nvCxnSpPr>
          <p:cNvPr id="147" name="直接连接符 146"/>
          <p:cNvCxnSpPr>
            <a:stCxn id="132" idx="0"/>
            <a:endCxn id="136" idx="4"/>
          </p:cNvCxnSpPr>
          <p:nvPr/>
        </p:nvCxnSpPr>
        <p:spPr bwMode="auto">
          <a:xfrm>
            <a:off x="8393194" y="3793511"/>
            <a:ext cx="47434" cy="771206"/>
          </a:xfrm>
          <a:prstGeom prst="line">
            <a:avLst/>
          </a:prstGeom>
          <a:noFill/>
          <a:ln w="25400" cap="flat" cmpd="sng" algn="ctr">
            <a:solidFill>
              <a:schemeClr val="tx1"/>
            </a:solidFill>
            <a:prstDash val="solid"/>
            <a:round/>
            <a:headEnd type="none" w="med" len="med"/>
            <a:tailEnd type="none" w="med" len="med"/>
          </a:ln>
          <a:effectLst/>
        </p:spPr>
      </p:cxnSp>
      <p:cxnSp>
        <p:nvCxnSpPr>
          <p:cNvPr id="149" name="直接连接符 148"/>
          <p:cNvCxnSpPr>
            <a:stCxn id="136" idx="4"/>
            <a:endCxn id="135" idx="7"/>
          </p:cNvCxnSpPr>
          <p:nvPr/>
        </p:nvCxnSpPr>
        <p:spPr bwMode="auto">
          <a:xfrm flipH="1">
            <a:off x="8051434" y="4564717"/>
            <a:ext cx="389194" cy="585679"/>
          </a:xfrm>
          <a:prstGeom prst="line">
            <a:avLst/>
          </a:prstGeom>
          <a:noFill/>
          <a:ln w="25400" cap="flat" cmpd="sng" algn="ctr">
            <a:solidFill>
              <a:schemeClr val="tx1"/>
            </a:solidFill>
            <a:prstDash val="solid"/>
            <a:round/>
            <a:headEnd type="none" w="med" len="med"/>
            <a:tailEnd type="none" w="med" len="med"/>
          </a:ln>
          <a:effectLst/>
        </p:spPr>
      </p:cxnSp>
      <p:sp>
        <p:nvSpPr>
          <p:cNvPr id="151" name="文本框 150"/>
          <p:cNvSpPr txBox="1"/>
          <p:nvPr/>
        </p:nvSpPr>
        <p:spPr>
          <a:xfrm>
            <a:off x="6794688" y="4037066"/>
            <a:ext cx="288032" cy="400110"/>
          </a:xfrm>
          <a:prstGeom prst="rect">
            <a:avLst/>
          </a:prstGeom>
          <a:noFill/>
        </p:spPr>
        <p:txBody>
          <a:bodyPr wrap="square" rtlCol="0">
            <a:spAutoFit/>
          </a:bodyPr>
          <a:lstStyle/>
          <a:p>
            <a:r>
              <a:rPr lang="en-US" sz="2000" dirty="0" smtClean="0">
                <a:latin typeface="+mn-lt"/>
              </a:rPr>
              <a:t>u</a:t>
            </a:r>
            <a:endParaRPr lang="en-US" sz="2000" dirty="0">
              <a:latin typeface="+mn-lt"/>
            </a:endParaRPr>
          </a:p>
        </p:txBody>
      </p:sp>
      <p:sp>
        <p:nvSpPr>
          <p:cNvPr id="152" name="文本框 151"/>
          <p:cNvSpPr txBox="1"/>
          <p:nvPr/>
        </p:nvSpPr>
        <p:spPr>
          <a:xfrm>
            <a:off x="8442122" y="4317106"/>
            <a:ext cx="288032" cy="400110"/>
          </a:xfrm>
          <a:prstGeom prst="rect">
            <a:avLst/>
          </a:prstGeom>
          <a:noFill/>
        </p:spPr>
        <p:txBody>
          <a:bodyPr wrap="square" rtlCol="0">
            <a:spAutoFit/>
          </a:bodyPr>
          <a:lstStyle/>
          <a:p>
            <a:r>
              <a:rPr lang="en-US" sz="2000" dirty="0" smtClean="0">
                <a:latin typeface="+mn-lt"/>
              </a:rPr>
              <a:t>v</a:t>
            </a:r>
            <a:endParaRPr lang="en-US" sz="2000" dirty="0">
              <a:latin typeface="+mn-lt"/>
            </a:endParaRPr>
          </a:p>
        </p:txBody>
      </p:sp>
      <p:sp>
        <p:nvSpPr>
          <p:cNvPr id="153" name="文本框 152"/>
          <p:cNvSpPr txBox="1"/>
          <p:nvPr/>
        </p:nvSpPr>
        <p:spPr>
          <a:xfrm>
            <a:off x="-178832" y="3284984"/>
            <a:ext cx="2615841" cy="369332"/>
          </a:xfrm>
          <a:prstGeom prst="rect">
            <a:avLst/>
          </a:prstGeom>
          <a:noFill/>
        </p:spPr>
        <p:txBody>
          <a:bodyPr wrap="square" rtlCol="0">
            <a:spAutoFit/>
          </a:bodyPr>
          <a:lstStyle/>
          <a:p>
            <a:r>
              <a:rPr lang="en-US" sz="1800" dirty="0" smtClean="0">
                <a:latin typeface="+mn-lt"/>
              </a:rPr>
              <a:t>Initial topology</a:t>
            </a:r>
            <a:endParaRPr lang="en-US" sz="1800" dirty="0">
              <a:latin typeface="+mn-lt"/>
            </a:endParaRPr>
          </a:p>
        </p:txBody>
      </p:sp>
      <p:sp>
        <p:nvSpPr>
          <p:cNvPr id="154" name="文本框 153"/>
          <p:cNvSpPr txBox="1"/>
          <p:nvPr/>
        </p:nvSpPr>
        <p:spPr>
          <a:xfrm>
            <a:off x="3114015" y="3284984"/>
            <a:ext cx="2615841" cy="369332"/>
          </a:xfrm>
          <a:prstGeom prst="rect">
            <a:avLst/>
          </a:prstGeom>
          <a:noFill/>
        </p:spPr>
        <p:txBody>
          <a:bodyPr wrap="square" rtlCol="0">
            <a:spAutoFit/>
          </a:bodyPr>
          <a:lstStyle/>
          <a:p>
            <a:r>
              <a:rPr lang="en-US" sz="1800" dirty="0" smtClean="0">
                <a:latin typeface="+mn-lt"/>
              </a:rPr>
              <a:t>Changed topology</a:t>
            </a:r>
            <a:endParaRPr lang="en-US" sz="1800" dirty="0">
              <a:latin typeface="+mn-lt"/>
            </a:endParaRPr>
          </a:p>
        </p:txBody>
      </p:sp>
      <p:sp>
        <p:nvSpPr>
          <p:cNvPr id="155" name="文本框 154"/>
          <p:cNvSpPr txBox="1"/>
          <p:nvPr/>
        </p:nvSpPr>
        <p:spPr>
          <a:xfrm>
            <a:off x="6529458" y="3284984"/>
            <a:ext cx="2615841" cy="369332"/>
          </a:xfrm>
          <a:prstGeom prst="rect">
            <a:avLst/>
          </a:prstGeom>
          <a:noFill/>
        </p:spPr>
        <p:txBody>
          <a:bodyPr wrap="square" rtlCol="0">
            <a:spAutoFit/>
          </a:bodyPr>
          <a:lstStyle/>
          <a:p>
            <a:r>
              <a:rPr lang="en-US" sz="1800" dirty="0" smtClean="0">
                <a:latin typeface="+mn-lt"/>
              </a:rPr>
              <a:t>Routing</a:t>
            </a:r>
            <a:endParaRPr lang="en-US" sz="1800" dirty="0">
              <a:latin typeface="+mn-lt"/>
            </a:endParaRPr>
          </a:p>
        </p:txBody>
      </p:sp>
      <p:cxnSp>
        <p:nvCxnSpPr>
          <p:cNvPr id="157" name="直接箭头连接符 156"/>
          <p:cNvCxnSpPr/>
          <p:nvPr/>
        </p:nvCxnSpPr>
        <p:spPr bwMode="auto">
          <a:xfrm>
            <a:off x="1994862" y="4647364"/>
            <a:ext cx="1568771" cy="0"/>
          </a:xfrm>
          <a:prstGeom prst="straightConnector1">
            <a:avLst/>
          </a:prstGeom>
          <a:noFill/>
          <a:ln w="25400" cap="flat" cmpd="sng" algn="ctr">
            <a:solidFill>
              <a:schemeClr val="tx1"/>
            </a:solidFill>
            <a:prstDash val="solid"/>
            <a:round/>
            <a:headEnd type="none" w="med" len="med"/>
            <a:tailEnd type="triangle"/>
          </a:ln>
          <a:effectLst/>
        </p:spPr>
      </p:cxnSp>
      <p:cxnSp>
        <p:nvCxnSpPr>
          <p:cNvPr id="159" name="直接箭头连接符 158"/>
          <p:cNvCxnSpPr/>
          <p:nvPr/>
        </p:nvCxnSpPr>
        <p:spPr bwMode="auto">
          <a:xfrm>
            <a:off x="5355083" y="4647364"/>
            <a:ext cx="1568771" cy="0"/>
          </a:xfrm>
          <a:prstGeom prst="straightConnector1">
            <a:avLst/>
          </a:prstGeom>
          <a:noFill/>
          <a:ln w="25400" cap="flat" cmpd="sng" algn="ctr">
            <a:solidFill>
              <a:schemeClr val="tx1"/>
            </a:solidFill>
            <a:prstDash val="solid"/>
            <a:round/>
            <a:headEnd type="none" w="med" len="med"/>
            <a:tailEnd type="triangle"/>
          </a:ln>
          <a:effectLst/>
        </p:spPr>
      </p:cxnSp>
      <p:sp>
        <p:nvSpPr>
          <p:cNvPr id="160" name="文本框 159"/>
          <p:cNvSpPr txBox="1"/>
          <p:nvPr/>
        </p:nvSpPr>
        <p:spPr>
          <a:xfrm>
            <a:off x="2029830" y="3810060"/>
            <a:ext cx="1405490" cy="830997"/>
          </a:xfrm>
          <a:prstGeom prst="rect">
            <a:avLst/>
          </a:prstGeom>
          <a:noFill/>
        </p:spPr>
        <p:txBody>
          <a:bodyPr wrap="square" rtlCol="0">
            <a:spAutoFit/>
          </a:bodyPr>
          <a:lstStyle/>
          <a:p>
            <a:r>
              <a:rPr lang="en-US" sz="1600" dirty="0" smtClean="0">
                <a:effectLst/>
                <a:latin typeface="+mn-lt"/>
              </a:rPr>
              <a:t>Topology</a:t>
            </a:r>
          </a:p>
          <a:p>
            <a:r>
              <a:rPr lang="en-US" sz="1600" dirty="0" smtClean="0">
                <a:effectLst/>
                <a:latin typeface="+mn-lt"/>
              </a:rPr>
              <a:t>Control</a:t>
            </a:r>
          </a:p>
          <a:p>
            <a:r>
              <a:rPr lang="en-US" sz="1600" dirty="0" smtClean="0">
                <a:effectLst/>
                <a:latin typeface="+mn-lt"/>
              </a:rPr>
              <a:t>Algorithm</a:t>
            </a:r>
            <a:endParaRPr lang="en-US" sz="1600" dirty="0">
              <a:effectLst/>
              <a:latin typeface="+mn-lt"/>
            </a:endParaRPr>
          </a:p>
        </p:txBody>
      </p:sp>
      <p:sp>
        <p:nvSpPr>
          <p:cNvPr id="161" name="文本框 160"/>
          <p:cNvSpPr txBox="1"/>
          <p:nvPr/>
        </p:nvSpPr>
        <p:spPr>
          <a:xfrm>
            <a:off x="5405340" y="4068043"/>
            <a:ext cx="1405490" cy="584775"/>
          </a:xfrm>
          <a:prstGeom prst="rect">
            <a:avLst/>
          </a:prstGeom>
          <a:noFill/>
        </p:spPr>
        <p:txBody>
          <a:bodyPr wrap="square" rtlCol="0">
            <a:spAutoFit/>
          </a:bodyPr>
          <a:lstStyle/>
          <a:p>
            <a:r>
              <a:rPr lang="en-US" sz="1600" dirty="0" smtClean="0">
                <a:effectLst/>
                <a:latin typeface="+mn-lt"/>
              </a:rPr>
              <a:t>Routing</a:t>
            </a:r>
          </a:p>
          <a:p>
            <a:r>
              <a:rPr lang="en-US" sz="1600" dirty="0" smtClean="0">
                <a:effectLst/>
                <a:latin typeface="+mn-lt"/>
              </a:rPr>
              <a:t>Algorithm</a:t>
            </a:r>
            <a:endParaRPr lang="en-US" sz="1600" dirty="0">
              <a:effectLst/>
              <a:latin typeface="+mn-lt"/>
            </a:endParaRPr>
          </a:p>
        </p:txBody>
      </p:sp>
      <p:sp>
        <p:nvSpPr>
          <p:cNvPr id="162" name="等腰三角形 161"/>
          <p:cNvSpPr/>
          <p:nvPr/>
        </p:nvSpPr>
        <p:spPr bwMode="auto">
          <a:xfrm rot="7200000">
            <a:off x="8286169" y="4378677"/>
            <a:ext cx="72008" cy="145530"/>
          </a:xfrm>
          <a:prstGeom prst="triangl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63" name="等腰三角形 162"/>
          <p:cNvSpPr/>
          <p:nvPr/>
        </p:nvSpPr>
        <p:spPr bwMode="auto">
          <a:xfrm rot="4980000">
            <a:off x="7706360" y="4139794"/>
            <a:ext cx="72008" cy="145530"/>
          </a:xfrm>
          <a:prstGeom prst="triangl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84" name="Content Placeholder 2"/>
          <p:cNvSpPr txBox="1">
            <a:spLocks/>
          </p:cNvSpPr>
          <p:nvPr/>
        </p:nvSpPr>
        <p:spPr bwMode="auto">
          <a:xfrm>
            <a:off x="125412" y="1124744"/>
            <a:ext cx="8983663" cy="569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lgn="just">
              <a:buFont typeface="Wingdings" pitchFamily="2" charset="2"/>
              <a:buNone/>
            </a:pPr>
            <a:r>
              <a:rPr lang="en-US" sz="2800" kern="0" dirty="0" smtClean="0">
                <a:effectLst/>
              </a:rPr>
              <a:t>Topology Control Algorithm VS. Routing Algorithm</a:t>
            </a:r>
          </a:p>
        </p:txBody>
      </p:sp>
    </p:spTree>
    <p:extLst>
      <p:ext uri="{BB962C8B-B14F-4D97-AF65-F5344CB8AC3E}">
        <p14:creationId xmlns:p14="http://schemas.microsoft.com/office/powerpoint/2010/main" val="41513640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44624"/>
            <a:ext cx="8893175" cy="908050"/>
          </a:xfrm>
        </p:spPr>
        <p:txBody>
          <a:bodyPr/>
          <a:lstStyle/>
          <a:p>
            <a:r>
              <a:rPr lang="en-US" sz="3600" dirty="0" smtClean="0"/>
              <a:t>Topology Control Algorithm</a:t>
            </a:r>
            <a:endParaRPr lang="en-US" sz="3600" dirty="0"/>
          </a:p>
        </p:txBody>
      </p:sp>
      <p:sp>
        <p:nvSpPr>
          <p:cNvPr id="3" name="Content Placeholder 2"/>
          <p:cNvSpPr>
            <a:spLocks noGrp="1"/>
          </p:cNvSpPr>
          <p:nvPr>
            <p:ph idx="1"/>
          </p:nvPr>
        </p:nvSpPr>
        <p:spPr>
          <a:xfrm>
            <a:off x="299975" y="1124744"/>
            <a:ext cx="8445624" cy="936104"/>
          </a:xfrm>
        </p:spPr>
        <p:txBody>
          <a:bodyPr/>
          <a:lstStyle/>
          <a:p>
            <a:pPr marL="0" indent="0" algn="just">
              <a:buNone/>
            </a:pPr>
            <a:r>
              <a:rPr lang="en-US" sz="2800" dirty="0" smtClean="0">
                <a:effectLst/>
              </a:rPr>
              <a:t>Topology Control Algorithm </a:t>
            </a:r>
            <a:r>
              <a:rPr lang="en-US" sz="2800" b="0" dirty="0" smtClean="0">
                <a:effectLst/>
              </a:rPr>
              <a:t>can be viewed as the set of all directly connections of nodes.</a:t>
            </a:r>
            <a:endParaRPr lang="en-US" sz="2000" b="0" dirty="0" smtClean="0">
              <a:effectLst/>
            </a:endParaRPr>
          </a:p>
        </p:txBody>
      </p:sp>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6</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7" name="椭圆 6"/>
          <p:cNvSpPr/>
          <p:nvPr/>
        </p:nvSpPr>
        <p:spPr bwMode="auto">
          <a:xfrm>
            <a:off x="4056078" y="3591798"/>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8" name="椭圆 7"/>
          <p:cNvSpPr/>
          <p:nvPr/>
        </p:nvSpPr>
        <p:spPr bwMode="auto">
          <a:xfrm>
            <a:off x="4463552" y="3059740"/>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9" name="椭圆 8"/>
          <p:cNvSpPr/>
          <p:nvPr/>
        </p:nvSpPr>
        <p:spPr bwMode="auto">
          <a:xfrm>
            <a:off x="5317404" y="3159750"/>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0" name="椭圆 9"/>
          <p:cNvSpPr/>
          <p:nvPr/>
        </p:nvSpPr>
        <p:spPr bwMode="auto">
          <a:xfrm>
            <a:off x="4799801" y="3522385"/>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1" name="椭圆 10"/>
          <p:cNvSpPr/>
          <p:nvPr/>
        </p:nvSpPr>
        <p:spPr bwMode="auto">
          <a:xfrm>
            <a:off x="4457128" y="4062710"/>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2" name="椭圆 11"/>
          <p:cNvSpPr/>
          <p:nvPr/>
        </p:nvSpPr>
        <p:spPr bwMode="auto">
          <a:xfrm>
            <a:off x="4942103" y="4502742"/>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3" name="椭圆 12"/>
          <p:cNvSpPr/>
          <p:nvPr/>
        </p:nvSpPr>
        <p:spPr bwMode="auto">
          <a:xfrm>
            <a:off x="5364838" y="3836088"/>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cxnSp>
        <p:nvCxnSpPr>
          <p:cNvPr id="14" name="直接连接符 13"/>
          <p:cNvCxnSpPr>
            <a:endCxn id="8" idx="3"/>
          </p:cNvCxnSpPr>
          <p:nvPr/>
        </p:nvCxnSpPr>
        <p:spPr bwMode="auto">
          <a:xfrm flipV="1">
            <a:off x="4104284" y="3140715"/>
            <a:ext cx="373161" cy="495946"/>
          </a:xfrm>
          <a:prstGeom prst="line">
            <a:avLst/>
          </a:prstGeom>
          <a:noFill/>
          <a:ln w="25400" cap="flat" cmpd="sng" algn="ctr">
            <a:solidFill>
              <a:schemeClr val="tx1"/>
            </a:solidFill>
            <a:prstDash val="solid"/>
            <a:round/>
            <a:headEnd type="none" w="med" len="med"/>
            <a:tailEnd type="none" w="med" len="med"/>
          </a:ln>
          <a:effectLst/>
        </p:spPr>
      </p:cxnSp>
      <p:cxnSp>
        <p:nvCxnSpPr>
          <p:cNvPr id="15" name="直接连接符 14"/>
          <p:cNvCxnSpPr>
            <a:endCxn id="9" idx="2"/>
          </p:cNvCxnSpPr>
          <p:nvPr/>
        </p:nvCxnSpPr>
        <p:spPr bwMode="auto">
          <a:xfrm>
            <a:off x="4537101" y="3111166"/>
            <a:ext cx="780303" cy="96018"/>
          </a:xfrm>
          <a:prstGeom prst="line">
            <a:avLst/>
          </a:prstGeom>
          <a:noFill/>
          <a:ln w="25400" cap="flat" cmpd="sng" algn="ctr">
            <a:solidFill>
              <a:schemeClr val="tx1"/>
            </a:solidFill>
            <a:prstDash val="solid"/>
            <a:round/>
            <a:headEnd type="none" w="med" len="med"/>
            <a:tailEnd type="none" w="med" len="med"/>
          </a:ln>
          <a:effectLst/>
        </p:spPr>
      </p:cxnSp>
      <p:cxnSp>
        <p:nvCxnSpPr>
          <p:cNvPr id="16" name="直接连接符 15"/>
          <p:cNvCxnSpPr>
            <a:stCxn id="7" idx="5"/>
            <a:endCxn id="11" idx="1"/>
          </p:cNvCxnSpPr>
          <p:nvPr/>
        </p:nvCxnSpPr>
        <p:spPr bwMode="auto">
          <a:xfrm>
            <a:off x="4137053" y="3672773"/>
            <a:ext cx="333968" cy="403830"/>
          </a:xfrm>
          <a:prstGeom prst="line">
            <a:avLst/>
          </a:prstGeom>
          <a:noFill/>
          <a:ln w="25400" cap="flat" cmpd="sng" algn="ctr">
            <a:solidFill>
              <a:schemeClr val="tx1"/>
            </a:solidFill>
            <a:prstDash val="solid"/>
            <a:round/>
            <a:headEnd type="none" w="med" len="med"/>
            <a:tailEnd type="none" w="med" len="med"/>
          </a:ln>
          <a:effectLst/>
        </p:spPr>
      </p:cxnSp>
      <p:cxnSp>
        <p:nvCxnSpPr>
          <p:cNvPr id="17" name="直接连接符 16"/>
          <p:cNvCxnSpPr>
            <a:stCxn id="8" idx="5"/>
            <a:endCxn id="10" idx="1"/>
          </p:cNvCxnSpPr>
          <p:nvPr/>
        </p:nvCxnSpPr>
        <p:spPr bwMode="auto">
          <a:xfrm>
            <a:off x="4544527" y="3140715"/>
            <a:ext cx="269167" cy="395563"/>
          </a:xfrm>
          <a:prstGeom prst="line">
            <a:avLst/>
          </a:prstGeom>
          <a:noFill/>
          <a:ln w="25400" cap="flat" cmpd="sng" algn="ctr">
            <a:solidFill>
              <a:schemeClr val="tx1"/>
            </a:solidFill>
            <a:prstDash val="solid"/>
            <a:round/>
            <a:headEnd type="none" w="med" len="med"/>
            <a:tailEnd type="none" w="med" len="med"/>
          </a:ln>
          <a:effectLst/>
        </p:spPr>
      </p:cxnSp>
      <p:cxnSp>
        <p:nvCxnSpPr>
          <p:cNvPr id="18" name="直接连接符 17"/>
          <p:cNvCxnSpPr>
            <a:stCxn id="7" idx="6"/>
            <a:endCxn id="10" idx="2"/>
          </p:cNvCxnSpPr>
          <p:nvPr/>
        </p:nvCxnSpPr>
        <p:spPr bwMode="auto">
          <a:xfrm flipV="1">
            <a:off x="4150946" y="3569819"/>
            <a:ext cx="648855" cy="69413"/>
          </a:xfrm>
          <a:prstGeom prst="line">
            <a:avLst/>
          </a:prstGeom>
          <a:noFill/>
          <a:ln w="25400" cap="flat" cmpd="sng" algn="ctr">
            <a:solidFill>
              <a:schemeClr val="tx1"/>
            </a:solidFill>
            <a:prstDash val="solid"/>
            <a:round/>
            <a:headEnd type="none" w="med" len="med"/>
            <a:tailEnd type="none" w="med" len="med"/>
          </a:ln>
          <a:effectLst/>
        </p:spPr>
      </p:cxnSp>
      <p:cxnSp>
        <p:nvCxnSpPr>
          <p:cNvPr id="19" name="直接连接符 18"/>
          <p:cNvCxnSpPr>
            <a:stCxn id="11" idx="7"/>
            <a:endCxn id="10" idx="3"/>
          </p:cNvCxnSpPr>
          <p:nvPr/>
        </p:nvCxnSpPr>
        <p:spPr bwMode="auto">
          <a:xfrm flipV="1">
            <a:off x="4538103" y="3603360"/>
            <a:ext cx="275591" cy="473243"/>
          </a:xfrm>
          <a:prstGeom prst="line">
            <a:avLst/>
          </a:prstGeom>
          <a:noFill/>
          <a:ln w="25400" cap="flat" cmpd="sng" algn="ctr">
            <a:solidFill>
              <a:schemeClr val="tx1"/>
            </a:solidFill>
            <a:prstDash val="solid"/>
            <a:round/>
            <a:headEnd type="none" w="med" len="med"/>
            <a:tailEnd type="none" w="med" len="med"/>
          </a:ln>
          <a:effectLst/>
        </p:spPr>
      </p:cxnSp>
      <p:cxnSp>
        <p:nvCxnSpPr>
          <p:cNvPr id="20" name="直接连接符 19"/>
          <p:cNvCxnSpPr>
            <a:stCxn id="8" idx="4"/>
            <a:endCxn id="11" idx="0"/>
          </p:cNvCxnSpPr>
          <p:nvPr/>
        </p:nvCxnSpPr>
        <p:spPr bwMode="auto">
          <a:xfrm flipH="1">
            <a:off x="4504562" y="3154608"/>
            <a:ext cx="6424" cy="908102"/>
          </a:xfrm>
          <a:prstGeom prst="line">
            <a:avLst/>
          </a:prstGeom>
          <a:noFill/>
          <a:ln w="25400" cap="flat" cmpd="sng" algn="ctr">
            <a:solidFill>
              <a:schemeClr val="tx1"/>
            </a:solidFill>
            <a:prstDash val="solid"/>
            <a:round/>
            <a:headEnd type="none" w="med" len="med"/>
            <a:tailEnd type="none" w="med" len="med"/>
          </a:ln>
          <a:effectLst/>
        </p:spPr>
      </p:cxnSp>
      <p:cxnSp>
        <p:nvCxnSpPr>
          <p:cNvPr id="21" name="直接连接符 20"/>
          <p:cNvCxnSpPr>
            <a:stCxn id="10" idx="7"/>
            <a:endCxn id="9" idx="3"/>
          </p:cNvCxnSpPr>
          <p:nvPr/>
        </p:nvCxnSpPr>
        <p:spPr bwMode="auto">
          <a:xfrm flipV="1">
            <a:off x="4880776" y="3240725"/>
            <a:ext cx="450521" cy="295553"/>
          </a:xfrm>
          <a:prstGeom prst="line">
            <a:avLst/>
          </a:prstGeom>
          <a:noFill/>
          <a:ln w="25400" cap="flat" cmpd="sng" algn="ctr">
            <a:solidFill>
              <a:schemeClr val="tx1"/>
            </a:solidFill>
            <a:prstDash val="solid"/>
            <a:round/>
            <a:headEnd type="none" w="med" len="med"/>
            <a:tailEnd type="none" w="med" len="med"/>
          </a:ln>
          <a:effectLst/>
        </p:spPr>
      </p:cxnSp>
      <p:cxnSp>
        <p:nvCxnSpPr>
          <p:cNvPr id="22" name="直接连接符 21"/>
          <p:cNvCxnSpPr/>
          <p:nvPr/>
        </p:nvCxnSpPr>
        <p:spPr bwMode="auto">
          <a:xfrm>
            <a:off x="4822552" y="3565038"/>
            <a:ext cx="598578" cy="323265"/>
          </a:xfrm>
          <a:prstGeom prst="line">
            <a:avLst/>
          </a:prstGeom>
          <a:noFill/>
          <a:ln w="25400" cap="flat" cmpd="sng" algn="ctr">
            <a:solidFill>
              <a:schemeClr val="tx1"/>
            </a:solidFill>
            <a:prstDash val="solid"/>
            <a:round/>
            <a:headEnd type="none" w="med" len="med"/>
            <a:tailEnd type="none" w="med" len="med"/>
          </a:ln>
          <a:effectLst/>
        </p:spPr>
      </p:cxnSp>
      <p:cxnSp>
        <p:nvCxnSpPr>
          <p:cNvPr id="23" name="直接连接符 22"/>
          <p:cNvCxnSpPr>
            <a:stCxn id="11" idx="6"/>
            <a:endCxn id="12" idx="1"/>
          </p:cNvCxnSpPr>
          <p:nvPr/>
        </p:nvCxnSpPr>
        <p:spPr bwMode="auto">
          <a:xfrm>
            <a:off x="4551996" y="4110144"/>
            <a:ext cx="404000" cy="406491"/>
          </a:xfrm>
          <a:prstGeom prst="line">
            <a:avLst/>
          </a:prstGeom>
          <a:noFill/>
          <a:ln w="25400" cap="flat" cmpd="sng" algn="ctr">
            <a:solidFill>
              <a:schemeClr val="tx1"/>
            </a:solidFill>
            <a:prstDash val="solid"/>
            <a:round/>
            <a:headEnd type="none" w="med" len="med"/>
            <a:tailEnd type="none" w="med" len="med"/>
          </a:ln>
          <a:effectLst/>
        </p:spPr>
      </p:cxnSp>
      <p:cxnSp>
        <p:nvCxnSpPr>
          <p:cNvPr id="24" name="直接连接符 23"/>
          <p:cNvCxnSpPr>
            <a:stCxn id="9" idx="0"/>
            <a:endCxn id="13" idx="4"/>
          </p:cNvCxnSpPr>
          <p:nvPr/>
        </p:nvCxnSpPr>
        <p:spPr bwMode="auto">
          <a:xfrm>
            <a:off x="5364838" y="3159750"/>
            <a:ext cx="47434" cy="771206"/>
          </a:xfrm>
          <a:prstGeom prst="line">
            <a:avLst/>
          </a:prstGeom>
          <a:noFill/>
          <a:ln w="25400" cap="flat" cmpd="sng" algn="ctr">
            <a:solidFill>
              <a:schemeClr val="tx1"/>
            </a:solidFill>
            <a:prstDash val="solid"/>
            <a:round/>
            <a:headEnd type="none" w="med" len="med"/>
            <a:tailEnd type="none" w="med" len="med"/>
          </a:ln>
          <a:effectLst/>
        </p:spPr>
      </p:cxnSp>
      <p:cxnSp>
        <p:nvCxnSpPr>
          <p:cNvPr id="25" name="直接连接符 24"/>
          <p:cNvCxnSpPr>
            <a:stCxn id="10" idx="4"/>
            <a:endCxn id="12" idx="0"/>
          </p:cNvCxnSpPr>
          <p:nvPr/>
        </p:nvCxnSpPr>
        <p:spPr bwMode="auto">
          <a:xfrm>
            <a:off x="4847235" y="3617253"/>
            <a:ext cx="142302" cy="885489"/>
          </a:xfrm>
          <a:prstGeom prst="line">
            <a:avLst/>
          </a:prstGeom>
          <a:noFill/>
          <a:ln w="25400" cap="flat" cmpd="sng" algn="ctr">
            <a:solidFill>
              <a:schemeClr val="tx1"/>
            </a:solidFill>
            <a:prstDash val="solid"/>
            <a:round/>
            <a:headEnd type="none" w="med" len="med"/>
            <a:tailEnd type="none" w="med" len="med"/>
          </a:ln>
          <a:effectLst/>
        </p:spPr>
      </p:cxnSp>
      <p:cxnSp>
        <p:nvCxnSpPr>
          <p:cNvPr id="26" name="直接连接符 25"/>
          <p:cNvCxnSpPr>
            <a:stCxn id="13" idx="4"/>
            <a:endCxn id="12" idx="7"/>
          </p:cNvCxnSpPr>
          <p:nvPr/>
        </p:nvCxnSpPr>
        <p:spPr bwMode="auto">
          <a:xfrm flipH="1">
            <a:off x="5023078" y="3930956"/>
            <a:ext cx="389194" cy="585679"/>
          </a:xfrm>
          <a:prstGeom prst="line">
            <a:avLst/>
          </a:prstGeom>
          <a:noFill/>
          <a:ln w="25400" cap="flat" cmpd="sng" algn="ctr">
            <a:solidFill>
              <a:schemeClr val="tx1"/>
            </a:solidFill>
            <a:prstDash val="solid"/>
            <a:round/>
            <a:headEnd type="none" w="med" len="med"/>
            <a:tailEnd type="none" w="med" len="med"/>
          </a:ln>
          <a:effectLst/>
        </p:spPr>
      </p:cxnSp>
      <p:cxnSp>
        <p:nvCxnSpPr>
          <p:cNvPr id="27" name="直接连接符 26"/>
          <p:cNvCxnSpPr>
            <a:stCxn id="11" idx="2"/>
            <a:endCxn id="13" idx="3"/>
          </p:cNvCxnSpPr>
          <p:nvPr/>
        </p:nvCxnSpPr>
        <p:spPr bwMode="auto">
          <a:xfrm flipV="1">
            <a:off x="4457128" y="3917063"/>
            <a:ext cx="921603" cy="193081"/>
          </a:xfrm>
          <a:prstGeom prst="line">
            <a:avLst/>
          </a:prstGeom>
          <a:noFill/>
          <a:ln w="25400" cap="flat" cmpd="sng" algn="ctr">
            <a:solidFill>
              <a:schemeClr val="tx1"/>
            </a:solidFill>
            <a:prstDash val="solid"/>
            <a:round/>
            <a:headEnd type="none" w="med" len="med"/>
            <a:tailEnd type="none" w="med" len="med"/>
          </a:ln>
          <a:effectLst/>
        </p:spPr>
      </p:cxnSp>
      <p:sp>
        <p:nvSpPr>
          <p:cNvPr id="28" name="文本框 27"/>
          <p:cNvSpPr txBox="1"/>
          <p:nvPr/>
        </p:nvSpPr>
        <p:spPr>
          <a:xfrm>
            <a:off x="3766332" y="3403305"/>
            <a:ext cx="288032" cy="400110"/>
          </a:xfrm>
          <a:prstGeom prst="rect">
            <a:avLst/>
          </a:prstGeom>
          <a:noFill/>
        </p:spPr>
        <p:txBody>
          <a:bodyPr wrap="square" rtlCol="0">
            <a:spAutoFit/>
          </a:bodyPr>
          <a:lstStyle/>
          <a:p>
            <a:r>
              <a:rPr lang="en-US" sz="2000" dirty="0" smtClean="0">
                <a:latin typeface="+mn-lt"/>
              </a:rPr>
              <a:t>u</a:t>
            </a:r>
            <a:endParaRPr lang="en-US" sz="2000" dirty="0">
              <a:latin typeface="+mn-lt"/>
            </a:endParaRPr>
          </a:p>
        </p:txBody>
      </p:sp>
      <p:sp>
        <p:nvSpPr>
          <p:cNvPr id="29" name="文本框 28"/>
          <p:cNvSpPr txBox="1"/>
          <p:nvPr/>
        </p:nvSpPr>
        <p:spPr>
          <a:xfrm>
            <a:off x="5413766" y="3683345"/>
            <a:ext cx="288032" cy="400110"/>
          </a:xfrm>
          <a:prstGeom prst="rect">
            <a:avLst/>
          </a:prstGeom>
          <a:noFill/>
        </p:spPr>
        <p:txBody>
          <a:bodyPr wrap="square" rtlCol="0">
            <a:spAutoFit/>
          </a:bodyPr>
          <a:lstStyle/>
          <a:p>
            <a:r>
              <a:rPr lang="en-US" sz="2000" dirty="0" smtClean="0">
                <a:latin typeface="+mn-lt"/>
              </a:rPr>
              <a:t>v</a:t>
            </a:r>
            <a:endParaRPr lang="en-US" sz="2000" dirty="0">
              <a:latin typeface="+mn-lt"/>
            </a:endParaRPr>
          </a:p>
        </p:txBody>
      </p:sp>
      <p:sp>
        <p:nvSpPr>
          <p:cNvPr id="30" name="椭圆 29"/>
          <p:cNvSpPr/>
          <p:nvPr/>
        </p:nvSpPr>
        <p:spPr bwMode="auto">
          <a:xfrm>
            <a:off x="7416299" y="3591798"/>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31" name="椭圆 30"/>
          <p:cNvSpPr/>
          <p:nvPr/>
        </p:nvSpPr>
        <p:spPr bwMode="auto">
          <a:xfrm>
            <a:off x="7823773" y="3059740"/>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32" name="椭圆 31"/>
          <p:cNvSpPr/>
          <p:nvPr/>
        </p:nvSpPr>
        <p:spPr bwMode="auto">
          <a:xfrm>
            <a:off x="8677625" y="3159750"/>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33" name="椭圆 32"/>
          <p:cNvSpPr/>
          <p:nvPr/>
        </p:nvSpPr>
        <p:spPr bwMode="auto">
          <a:xfrm>
            <a:off x="8160022" y="3522385"/>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34" name="椭圆 33"/>
          <p:cNvSpPr/>
          <p:nvPr/>
        </p:nvSpPr>
        <p:spPr bwMode="auto">
          <a:xfrm>
            <a:off x="7817349" y="4062710"/>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35" name="椭圆 34"/>
          <p:cNvSpPr/>
          <p:nvPr/>
        </p:nvSpPr>
        <p:spPr bwMode="auto">
          <a:xfrm>
            <a:off x="8302324" y="4502742"/>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36" name="椭圆 35"/>
          <p:cNvSpPr/>
          <p:nvPr/>
        </p:nvSpPr>
        <p:spPr bwMode="auto">
          <a:xfrm>
            <a:off x="8725059" y="3836088"/>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cxnSp>
        <p:nvCxnSpPr>
          <p:cNvPr id="37" name="直接连接符 36"/>
          <p:cNvCxnSpPr>
            <a:endCxn id="31" idx="3"/>
          </p:cNvCxnSpPr>
          <p:nvPr/>
        </p:nvCxnSpPr>
        <p:spPr bwMode="auto">
          <a:xfrm flipV="1">
            <a:off x="7464505" y="3140715"/>
            <a:ext cx="373161" cy="495946"/>
          </a:xfrm>
          <a:prstGeom prst="line">
            <a:avLst/>
          </a:prstGeom>
          <a:noFill/>
          <a:ln w="25400" cap="flat" cmpd="sng" algn="ctr">
            <a:solidFill>
              <a:schemeClr val="tx1"/>
            </a:solidFill>
            <a:prstDash val="solid"/>
            <a:round/>
            <a:headEnd type="none" w="med" len="med"/>
            <a:tailEnd type="none" w="med" len="med"/>
          </a:ln>
          <a:effectLst/>
        </p:spPr>
      </p:cxnSp>
      <p:cxnSp>
        <p:nvCxnSpPr>
          <p:cNvPr id="38" name="直接连接符 37"/>
          <p:cNvCxnSpPr>
            <a:endCxn id="32" idx="2"/>
          </p:cNvCxnSpPr>
          <p:nvPr/>
        </p:nvCxnSpPr>
        <p:spPr bwMode="auto">
          <a:xfrm>
            <a:off x="7897322" y="3111166"/>
            <a:ext cx="780303" cy="96018"/>
          </a:xfrm>
          <a:prstGeom prst="line">
            <a:avLst/>
          </a:prstGeom>
          <a:noFill/>
          <a:ln w="25400" cap="flat" cmpd="sng" algn="ctr">
            <a:solidFill>
              <a:schemeClr val="tx1"/>
            </a:solidFill>
            <a:prstDash val="solid"/>
            <a:round/>
            <a:headEnd type="none" w="med" len="med"/>
            <a:tailEnd type="none" w="med" len="med"/>
          </a:ln>
          <a:effectLst/>
        </p:spPr>
      </p:cxnSp>
      <p:cxnSp>
        <p:nvCxnSpPr>
          <p:cNvPr id="39" name="直接连接符 38"/>
          <p:cNvCxnSpPr>
            <a:stCxn id="30" idx="5"/>
            <a:endCxn id="34" idx="1"/>
          </p:cNvCxnSpPr>
          <p:nvPr/>
        </p:nvCxnSpPr>
        <p:spPr bwMode="auto">
          <a:xfrm>
            <a:off x="7497274" y="3672773"/>
            <a:ext cx="333968" cy="403830"/>
          </a:xfrm>
          <a:prstGeom prst="line">
            <a:avLst/>
          </a:prstGeom>
          <a:noFill/>
          <a:ln w="25400" cap="flat" cmpd="sng" algn="ctr">
            <a:solidFill>
              <a:schemeClr val="tx1"/>
            </a:solidFill>
            <a:prstDash val="solid"/>
            <a:round/>
            <a:headEnd type="none" w="med" len="med"/>
            <a:tailEnd type="none" w="med" len="med"/>
          </a:ln>
          <a:effectLst/>
        </p:spPr>
      </p:cxnSp>
      <p:cxnSp>
        <p:nvCxnSpPr>
          <p:cNvPr id="40" name="直接连接符 39"/>
          <p:cNvCxnSpPr>
            <a:stCxn id="31" idx="5"/>
            <a:endCxn id="33" idx="1"/>
          </p:cNvCxnSpPr>
          <p:nvPr/>
        </p:nvCxnSpPr>
        <p:spPr bwMode="auto">
          <a:xfrm>
            <a:off x="7904748" y="3140715"/>
            <a:ext cx="269167" cy="395563"/>
          </a:xfrm>
          <a:prstGeom prst="line">
            <a:avLst/>
          </a:prstGeom>
          <a:noFill/>
          <a:ln w="25400" cap="flat" cmpd="sng" algn="ctr">
            <a:solidFill>
              <a:schemeClr val="tx1"/>
            </a:solidFill>
            <a:prstDash val="solid"/>
            <a:round/>
            <a:headEnd type="none" w="med" len="med"/>
            <a:tailEnd type="none" w="med" len="med"/>
          </a:ln>
          <a:effectLst/>
        </p:spPr>
      </p:cxnSp>
      <p:cxnSp>
        <p:nvCxnSpPr>
          <p:cNvPr id="41" name="直接连接符 40"/>
          <p:cNvCxnSpPr>
            <a:stCxn id="30" idx="6"/>
            <a:endCxn id="33" idx="2"/>
          </p:cNvCxnSpPr>
          <p:nvPr/>
        </p:nvCxnSpPr>
        <p:spPr bwMode="auto">
          <a:xfrm flipV="1">
            <a:off x="7511167" y="3569819"/>
            <a:ext cx="648855" cy="69413"/>
          </a:xfrm>
          <a:prstGeom prst="line">
            <a:avLst/>
          </a:prstGeom>
          <a:noFill/>
          <a:ln w="25400" cap="flat" cmpd="sng" algn="ctr">
            <a:solidFill>
              <a:schemeClr val="tx1"/>
            </a:solidFill>
            <a:prstDash val="solid"/>
            <a:round/>
            <a:headEnd type="none" w="med" len="med"/>
            <a:tailEnd type="none" w="med" len="med"/>
          </a:ln>
          <a:effectLst/>
        </p:spPr>
      </p:cxnSp>
      <p:cxnSp>
        <p:nvCxnSpPr>
          <p:cNvPr id="42" name="直接连接符 41"/>
          <p:cNvCxnSpPr>
            <a:stCxn id="34" idx="7"/>
            <a:endCxn id="33" idx="3"/>
          </p:cNvCxnSpPr>
          <p:nvPr/>
        </p:nvCxnSpPr>
        <p:spPr bwMode="auto">
          <a:xfrm flipV="1">
            <a:off x="7898324" y="3603360"/>
            <a:ext cx="275591" cy="473243"/>
          </a:xfrm>
          <a:prstGeom prst="line">
            <a:avLst/>
          </a:prstGeom>
          <a:noFill/>
          <a:ln w="25400" cap="flat" cmpd="sng" algn="ctr">
            <a:solidFill>
              <a:schemeClr val="tx1"/>
            </a:solidFill>
            <a:prstDash val="solid"/>
            <a:round/>
            <a:headEnd type="none" w="med" len="med"/>
            <a:tailEnd type="none" w="med" len="med"/>
          </a:ln>
          <a:effectLst/>
        </p:spPr>
      </p:cxnSp>
      <p:cxnSp>
        <p:nvCxnSpPr>
          <p:cNvPr id="44" name="直接连接符 43"/>
          <p:cNvCxnSpPr>
            <a:stCxn id="33" idx="7"/>
            <a:endCxn id="32" idx="3"/>
          </p:cNvCxnSpPr>
          <p:nvPr/>
        </p:nvCxnSpPr>
        <p:spPr bwMode="auto">
          <a:xfrm flipV="1">
            <a:off x="8240997" y="3240725"/>
            <a:ext cx="450521" cy="295553"/>
          </a:xfrm>
          <a:prstGeom prst="line">
            <a:avLst/>
          </a:prstGeom>
          <a:noFill/>
          <a:ln w="25400" cap="flat" cmpd="sng" algn="ctr">
            <a:solidFill>
              <a:schemeClr val="tx1"/>
            </a:solidFill>
            <a:prstDash val="solid"/>
            <a:round/>
            <a:headEnd type="none" w="med" len="med"/>
            <a:tailEnd type="none" w="med" len="med"/>
          </a:ln>
          <a:effectLst/>
        </p:spPr>
      </p:cxnSp>
      <p:cxnSp>
        <p:nvCxnSpPr>
          <p:cNvPr id="45" name="直接连接符 44"/>
          <p:cNvCxnSpPr/>
          <p:nvPr/>
        </p:nvCxnSpPr>
        <p:spPr bwMode="auto">
          <a:xfrm>
            <a:off x="8182773" y="3565038"/>
            <a:ext cx="598578" cy="323265"/>
          </a:xfrm>
          <a:prstGeom prst="line">
            <a:avLst/>
          </a:prstGeom>
          <a:noFill/>
          <a:ln w="25400" cap="flat" cmpd="sng" algn="ctr">
            <a:solidFill>
              <a:schemeClr val="tx1"/>
            </a:solidFill>
            <a:prstDash val="solid"/>
            <a:round/>
            <a:headEnd type="none" w="med" len="med"/>
            <a:tailEnd type="none" w="med" len="med"/>
          </a:ln>
          <a:effectLst/>
        </p:spPr>
      </p:cxnSp>
      <p:cxnSp>
        <p:nvCxnSpPr>
          <p:cNvPr id="46" name="直接连接符 45"/>
          <p:cNvCxnSpPr>
            <a:stCxn id="34" idx="6"/>
            <a:endCxn id="35" idx="1"/>
          </p:cNvCxnSpPr>
          <p:nvPr/>
        </p:nvCxnSpPr>
        <p:spPr bwMode="auto">
          <a:xfrm>
            <a:off x="7912217" y="4110144"/>
            <a:ext cx="404000" cy="406491"/>
          </a:xfrm>
          <a:prstGeom prst="line">
            <a:avLst/>
          </a:prstGeom>
          <a:noFill/>
          <a:ln w="25400" cap="flat" cmpd="sng" algn="ctr">
            <a:solidFill>
              <a:schemeClr val="tx1"/>
            </a:solidFill>
            <a:prstDash val="solid"/>
            <a:round/>
            <a:headEnd type="none" w="med" len="med"/>
            <a:tailEnd type="none" w="med" len="med"/>
          </a:ln>
          <a:effectLst/>
        </p:spPr>
      </p:cxnSp>
      <p:cxnSp>
        <p:nvCxnSpPr>
          <p:cNvPr id="47" name="直接连接符 46"/>
          <p:cNvCxnSpPr>
            <a:stCxn id="32" idx="0"/>
            <a:endCxn id="36" idx="4"/>
          </p:cNvCxnSpPr>
          <p:nvPr/>
        </p:nvCxnSpPr>
        <p:spPr bwMode="auto">
          <a:xfrm>
            <a:off x="8725059" y="3159750"/>
            <a:ext cx="47434" cy="771206"/>
          </a:xfrm>
          <a:prstGeom prst="line">
            <a:avLst/>
          </a:prstGeom>
          <a:noFill/>
          <a:ln w="25400" cap="flat" cmpd="sng" algn="ctr">
            <a:solidFill>
              <a:schemeClr val="tx1"/>
            </a:solidFill>
            <a:prstDash val="solid"/>
            <a:round/>
            <a:headEnd type="none" w="med" len="med"/>
            <a:tailEnd type="none" w="med" len="med"/>
          </a:ln>
          <a:effectLst/>
        </p:spPr>
      </p:cxnSp>
      <p:cxnSp>
        <p:nvCxnSpPr>
          <p:cNvPr id="49" name="直接连接符 48"/>
          <p:cNvCxnSpPr>
            <a:stCxn id="36" idx="4"/>
            <a:endCxn id="35" idx="7"/>
          </p:cNvCxnSpPr>
          <p:nvPr/>
        </p:nvCxnSpPr>
        <p:spPr bwMode="auto">
          <a:xfrm flipH="1">
            <a:off x="8383299" y="3930956"/>
            <a:ext cx="389194" cy="585679"/>
          </a:xfrm>
          <a:prstGeom prst="line">
            <a:avLst/>
          </a:prstGeom>
          <a:noFill/>
          <a:ln w="25400" cap="flat" cmpd="sng" algn="ctr">
            <a:solidFill>
              <a:schemeClr val="tx1"/>
            </a:solidFill>
            <a:prstDash val="solid"/>
            <a:round/>
            <a:headEnd type="none" w="med" len="med"/>
            <a:tailEnd type="none" w="med" len="med"/>
          </a:ln>
          <a:effectLst/>
        </p:spPr>
      </p:cxnSp>
      <p:sp>
        <p:nvSpPr>
          <p:cNvPr id="51" name="文本框 50"/>
          <p:cNvSpPr txBox="1"/>
          <p:nvPr/>
        </p:nvSpPr>
        <p:spPr>
          <a:xfrm>
            <a:off x="7126553" y="3403305"/>
            <a:ext cx="288032" cy="400110"/>
          </a:xfrm>
          <a:prstGeom prst="rect">
            <a:avLst/>
          </a:prstGeom>
          <a:noFill/>
        </p:spPr>
        <p:txBody>
          <a:bodyPr wrap="square" rtlCol="0">
            <a:spAutoFit/>
          </a:bodyPr>
          <a:lstStyle/>
          <a:p>
            <a:r>
              <a:rPr lang="en-US" sz="2000" dirty="0" smtClean="0">
                <a:latin typeface="+mn-lt"/>
              </a:rPr>
              <a:t>u</a:t>
            </a:r>
            <a:endParaRPr lang="en-US" sz="2000" dirty="0">
              <a:latin typeface="+mn-lt"/>
            </a:endParaRPr>
          </a:p>
        </p:txBody>
      </p:sp>
      <p:sp>
        <p:nvSpPr>
          <p:cNvPr id="52" name="文本框 51"/>
          <p:cNvSpPr txBox="1"/>
          <p:nvPr/>
        </p:nvSpPr>
        <p:spPr>
          <a:xfrm>
            <a:off x="8773987" y="3683345"/>
            <a:ext cx="288032" cy="400110"/>
          </a:xfrm>
          <a:prstGeom prst="rect">
            <a:avLst/>
          </a:prstGeom>
          <a:noFill/>
        </p:spPr>
        <p:txBody>
          <a:bodyPr wrap="square" rtlCol="0">
            <a:spAutoFit/>
          </a:bodyPr>
          <a:lstStyle/>
          <a:p>
            <a:r>
              <a:rPr lang="en-US" sz="2000" dirty="0" smtClean="0">
                <a:latin typeface="+mn-lt"/>
              </a:rPr>
              <a:t>v</a:t>
            </a:r>
            <a:endParaRPr lang="en-US" sz="2000" dirty="0">
              <a:latin typeface="+mn-lt"/>
            </a:endParaRPr>
          </a:p>
        </p:txBody>
      </p:sp>
      <p:sp>
        <p:nvSpPr>
          <p:cNvPr id="53" name="文本框 52"/>
          <p:cNvSpPr txBox="1"/>
          <p:nvPr/>
        </p:nvSpPr>
        <p:spPr>
          <a:xfrm>
            <a:off x="3491880" y="2395441"/>
            <a:ext cx="2615841" cy="400110"/>
          </a:xfrm>
          <a:prstGeom prst="rect">
            <a:avLst/>
          </a:prstGeom>
          <a:noFill/>
        </p:spPr>
        <p:txBody>
          <a:bodyPr wrap="square" rtlCol="0">
            <a:spAutoFit/>
          </a:bodyPr>
          <a:lstStyle/>
          <a:p>
            <a:r>
              <a:rPr lang="en-US" sz="2000" dirty="0" smtClean="0">
                <a:latin typeface="+mn-lt"/>
              </a:rPr>
              <a:t>Initial topology</a:t>
            </a:r>
            <a:endParaRPr lang="en-US" sz="2000" dirty="0">
              <a:latin typeface="+mn-lt"/>
            </a:endParaRPr>
          </a:p>
        </p:txBody>
      </p:sp>
      <p:sp>
        <p:nvSpPr>
          <p:cNvPr id="54" name="文本框 53"/>
          <p:cNvSpPr txBox="1"/>
          <p:nvPr/>
        </p:nvSpPr>
        <p:spPr>
          <a:xfrm>
            <a:off x="6784727" y="2395441"/>
            <a:ext cx="2615841" cy="400110"/>
          </a:xfrm>
          <a:prstGeom prst="rect">
            <a:avLst/>
          </a:prstGeom>
          <a:noFill/>
        </p:spPr>
        <p:txBody>
          <a:bodyPr wrap="square" rtlCol="0">
            <a:spAutoFit/>
          </a:bodyPr>
          <a:lstStyle/>
          <a:p>
            <a:r>
              <a:rPr lang="en-US" sz="2000" dirty="0" smtClean="0">
                <a:latin typeface="+mn-lt"/>
              </a:rPr>
              <a:t>Changed topology</a:t>
            </a:r>
            <a:endParaRPr lang="en-US" sz="2000" dirty="0">
              <a:latin typeface="+mn-lt"/>
            </a:endParaRPr>
          </a:p>
        </p:txBody>
      </p:sp>
      <p:cxnSp>
        <p:nvCxnSpPr>
          <p:cNvPr id="55" name="直接箭头连接符 54"/>
          <p:cNvCxnSpPr/>
          <p:nvPr/>
        </p:nvCxnSpPr>
        <p:spPr bwMode="auto">
          <a:xfrm>
            <a:off x="5701798" y="4013603"/>
            <a:ext cx="1568771" cy="0"/>
          </a:xfrm>
          <a:prstGeom prst="straightConnector1">
            <a:avLst/>
          </a:prstGeom>
          <a:noFill/>
          <a:ln w="25400" cap="flat" cmpd="sng" algn="ctr">
            <a:solidFill>
              <a:schemeClr val="tx1"/>
            </a:solidFill>
            <a:prstDash val="solid"/>
            <a:round/>
            <a:headEnd type="none" w="med" len="med"/>
            <a:tailEnd type="triangle"/>
          </a:ln>
          <a:effectLst/>
        </p:spPr>
      </p:cxnSp>
      <p:sp>
        <p:nvSpPr>
          <p:cNvPr id="56" name="文本框 55"/>
          <p:cNvSpPr txBox="1"/>
          <p:nvPr/>
        </p:nvSpPr>
        <p:spPr>
          <a:xfrm>
            <a:off x="5736766" y="3176299"/>
            <a:ext cx="1405490" cy="830997"/>
          </a:xfrm>
          <a:prstGeom prst="rect">
            <a:avLst/>
          </a:prstGeom>
          <a:noFill/>
        </p:spPr>
        <p:txBody>
          <a:bodyPr wrap="square" rtlCol="0">
            <a:spAutoFit/>
          </a:bodyPr>
          <a:lstStyle/>
          <a:p>
            <a:r>
              <a:rPr lang="en-US" sz="1600" dirty="0" smtClean="0">
                <a:effectLst/>
                <a:latin typeface="+mn-lt"/>
              </a:rPr>
              <a:t>Topology</a:t>
            </a:r>
          </a:p>
          <a:p>
            <a:r>
              <a:rPr lang="en-US" sz="1600" dirty="0" smtClean="0">
                <a:effectLst/>
                <a:latin typeface="+mn-lt"/>
              </a:rPr>
              <a:t>Control</a:t>
            </a:r>
          </a:p>
          <a:p>
            <a:r>
              <a:rPr lang="en-US" sz="1600" dirty="0" smtClean="0">
                <a:effectLst/>
                <a:latin typeface="+mn-lt"/>
              </a:rPr>
              <a:t>Algorithm</a:t>
            </a:r>
            <a:endParaRPr lang="en-US" sz="1600" dirty="0">
              <a:effectLst/>
              <a:latin typeface="+mn-lt"/>
            </a:endParaRPr>
          </a:p>
        </p:txBody>
      </p:sp>
      <p:sp>
        <p:nvSpPr>
          <p:cNvPr id="57" name="Content Placeholder 2"/>
          <p:cNvSpPr txBox="1">
            <a:spLocks/>
          </p:cNvSpPr>
          <p:nvPr/>
        </p:nvSpPr>
        <p:spPr bwMode="auto">
          <a:xfrm>
            <a:off x="83665" y="2407801"/>
            <a:ext cx="4053388" cy="3397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lgn="just">
              <a:buNone/>
            </a:pPr>
            <a:r>
              <a:rPr lang="en-US" sz="2000" dirty="0" smtClean="0">
                <a:effectLst/>
              </a:rPr>
              <a:t>Initial topology:</a:t>
            </a:r>
          </a:p>
          <a:p>
            <a:pPr marL="0" indent="0" algn="just">
              <a:buNone/>
            </a:pPr>
            <a:r>
              <a:rPr lang="en-US" sz="2000" b="0" dirty="0" smtClean="0">
                <a:effectLst/>
              </a:rPr>
              <a:t>    </a:t>
            </a:r>
            <a:r>
              <a:rPr lang="en-US" sz="2000" b="0" dirty="0" err="1" smtClean="0">
                <a:effectLst/>
              </a:rPr>
              <a:t>G</a:t>
            </a:r>
            <a:r>
              <a:rPr lang="en-US" sz="2000" b="0" baseline="-25000" dirty="0" err="1" smtClean="0">
                <a:effectLst/>
              </a:rPr>
              <a:t>max</a:t>
            </a:r>
            <a:r>
              <a:rPr lang="en-US" sz="2000" b="0" dirty="0" smtClean="0">
                <a:effectLst/>
              </a:rPr>
              <a:t> </a:t>
            </a:r>
            <a:r>
              <a:rPr lang="en-US" sz="2000" b="0" dirty="0">
                <a:effectLst/>
              </a:rPr>
              <a:t>= (V, </a:t>
            </a:r>
            <a:r>
              <a:rPr lang="en-US" sz="2000" b="0" dirty="0" err="1">
                <a:effectLst/>
              </a:rPr>
              <a:t>E</a:t>
            </a:r>
            <a:r>
              <a:rPr lang="en-US" sz="2000" b="0" baseline="-25000" dirty="0" err="1">
                <a:effectLst/>
              </a:rPr>
              <a:t>max</a:t>
            </a:r>
            <a:r>
              <a:rPr lang="en-US" sz="2000" b="0" dirty="0" smtClean="0">
                <a:effectLst/>
              </a:rPr>
              <a:t>)</a:t>
            </a:r>
          </a:p>
          <a:p>
            <a:pPr marL="0" indent="0" algn="just">
              <a:buNone/>
            </a:pPr>
            <a:r>
              <a:rPr lang="en-US" sz="2000" b="0" dirty="0">
                <a:effectLst/>
              </a:rPr>
              <a:t> </a:t>
            </a:r>
            <a:r>
              <a:rPr lang="en-US" sz="2000" b="0" dirty="0" smtClean="0">
                <a:effectLst/>
              </a:rPr>
              <a:t>   V: set of nodes</a:t>
            </a:r>
          </a:p>
          <a:p>
            <a:pPr marL="0" indent="0" algn="just">
              <a:buNone/>
            </a:pPr>
            <a:r>
              <a:rPr lang="en-US" sz="2000" b="0" dirty="0">
                <a:effectLst/>
              </a:rPr>
              <a:t> </a:t>
            </a:r>
            <a:r>
              <a:rPr lang="en-US" sz="2000" b="0" dirty="0" smtClean="0">
                <a:effectLst/>
              </a:rPr>
              <a:t>   </a:t>
            </a:r>
            <a:r>
              <a:rPr lang="en-US" sz="2000" b="0" dirty="0" err="1" smtClean="0">
                <a:effectLst/>
              </a:rPr>
              <a:t>E</a:t>
            </a:r>
            <a:r>
              <a:rPr lang="en-US" sz="2000" b="0" baseline="-25000" dirty="0" err="1" smtClean="0">
                <a:effectLst/>
              </a:rPr>
              <a:t>max</a:t>
            </a:r>
            <a:r>
              <a:rPr lang="en-US" sz="2000" b="0" dirty="0" smtClean="0">
                <a:effectLst/>
              </a:rPr>
              <a:t>: set of all connections</a:t>
            </a:r>
          </a:p>
          <a:p>
            <a:pPr marL="0" indent="0" algn="just">
              <a:buNone/>
            </a:pPr>
            <a:endParaRPr lang="en-US" sz="2000" b="0" kern="0" dirty="0" smtClean="0">
              <a:effectLst/>
            </a:endParaRPr>
          </a:p>
          <a:p>
            <a:pPr marL="0" indent="0" algn="just">
              <a:buNone/>
            </a:pPr>
            <a:r>
              <a:rPr lang="en-US" sz="2000" kern="0" dirty="0" smtClean="0">
                <a:effectLst/>
              </a:rPr>
              <a:t>Changed Topology:</a:t>
            </a:r>
          </a:p>
          <a:p>
            <a:pPr marL="0" indent="0" algn="just">
              <a:buNone/>
            </a:pPr>
            <a:r>
              <a:rPr lang="en-US" sz="2000" b="0" kern="0" dirty="0">
                <a:effectLst/>
              </a:rPr>
              <a:t> </a:t>
            </a:r>
            <a:r>
              <a:rPr lang="en-US" sz="2000" b="0" kern="0" dirty="0" smtClean="0">
                <a:effectLst/>
              </a:rPr>
              <a:t>   </a:t>
            </a:r>
            <a:r>
              <a:rPr lang="en-US" sz="2000" b="0" dirty="0" smtClean="0">
                <a:effectLst/>
              </a:rPr>
              <a:t>G </a:t>
            </a:r>
            <a:r>
              <a:rPr lang="en-US" sz="2000" b="0" dirty="0">
                <a:effectLst/>
              </a:rPr>
              <a:t>= (V, </a:t>
            </a:r>
            <a:r>
              <a:rPr lang="en-US" sz="2000" b="0" dirty="0" smtClean="0">
                <a:effectLst/>
              </a:rPr>
              <a:t>E)</a:t>
            </a:r>
          </a:p>
          <a:p>
            <a:pPr marL="0" indent="0" algn="just">
              <a:buNone/>
            </a:pPr>
            <a:r>
              <a:rPr lang="en-US" sz="2000" b="0" dirty="0">
                <a:effectLst/>
              </a:rPr>
              <a:t> </a:t>
            </a:r>
            <a:r>
              <a:rPr lang="en-US" sz="2000" b="0" dirty="0" smtClean="0">
                <a:effectLst/>
              </a:rPr>
              <a:t>   V: set of nodes</a:t>
            </a:r>
          </a:p>
          <a:p>
            <a:pPr marL="0" indent="0" algn="just">
              <a:buNone/>
            </a:pPr>
            <a:r>
              <a:rPr lang="en-US" sz="2000" b="0" dirty="0">
                <a:effectLst/>
              </a:rPr>
              <a:t> </a:t>
            </a:r>
            <a:r>
              <a:rPr lang="en-US" sz="2000" b="0" dirty="0" smtClean="0">
                <a:effectLst/>
              </a:rPr>
              <a:t>   E: set of reduces connections</a:t>
            </a:r>
            <a:endParaRPr lang="en-US" sz="2000" b="0" dirty="0">
              <a:effectLst/>
            </a:endParaRPr>
          </a:p>
          <a:p>
            <a:pPr marL="0" indent="0" algn="just">
              <a:buNone/>
            </a:pPr>
            <a:endParaRPr lang="en-US" sz="2000" b="0" kern="0" dirty="0" smtClean="0">
              <a:effectLst/>
            </a:endParaRPr>
          </a:p>
        </p:txBody>
      </p:sp>
    </p:spTree>
    <p:extLst>
      <p:ext uri="{BB962C8B-B14F-4D97-AF65-F5344CB8AC3E}">
        <p14:creationId xmlns:p14="http://schemas.microsoft.com/office/powerpoint/2010/main" val="26404953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44624"/>
            <a:ext cx="8893175" cy="908050"/>
          </a:xfrm>
        </p:spPr>
        <p:txBody>
          <a:bodyPr/>
          <a:lstStyle/>
          <a:p>
            <a:r>
              <a:rPr lang="en-US" sz="3600" dirty="0" smtClean="0"/>
              <a:t>Topology Control Algorithm</a:t>
            </a:r>
            <a:endParaRPr lang="en-US" sz="3600" dirty="0"/>
          </a:p>
        </p:txBody>
      </p:sp>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7</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mc:AlternateContent xmlns:mc="http://schemas.openxmlformats.org/markup-compatibility/2006" xmlns:a14="http://schemas.microsoft.com/office/drawing/2010/main">
        <mc:Choice Requires="a14">
          <p:sp>
            <p:nvSpPr>
              <p:cNvPr id="58" name="Content Placeholder 2"/>
              <p:cNvSpPr txBox="1">
                <a:spLocks/>
              </p:cNvSpPr>
              <p:nvPr/>
            </p:nvSpPr>
            <p:spPr bwMode="auto">
              <a:xfrm>
                <a:off x="216947" y="1124744"/>
                <a:ext cx="880164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lgn="just">
                  <a:buFont typeface="Wingdings" pitchFamily="2" charset="2"/>
                  <a:buNone/>
                </a:pPr>
                <a:r>
                  <a:rPr lang="en-US" sz="2800" kern="0" dirty="0" smtClean="0">
                    <a:effectLst/>
                  </a:rPr>
                  <a:t>Objectives:</a:t>
                </a:r>
              </a:p>
              <a:p>
                <a:pPr marL="0" indent="0" algn="just">
                  <a:buFont typeface="Wingdings" pitchFamily="2" charset="2"/>
                  <a:buNone/>
                </a:pPr>
                <a:endParaRPr lang="en-US" sz="2200" b="0" kern="0" dirty="0" smtClean="0">
                  <a:effectLst/>
                </a:endParaRPr>
              </a:p>
              <a:p>
                <a:pPr lvl="0"/>
                <a:r>
                  <a:rPr lang="en-US" sz="2400" b="0" dirty="0" smtClean="0">
                    <a:effectLst/>
                  </a:rPr>
                  <a:t>Minimize average </a:t>
                </a:r>
                <a:r>
                  <a:rPr lang="en-US" sz="2400" b="0" dirty="0">
                    <a:effectLst/>
                  </a:rPr>
                  <a:t>energy consumption of all nodes in </a:t>
                </a:r>
                <a:r>
                  <a:rPr lang="en-US" sz="2400" b="0" dirty="0" smtClean="0">
                    <a:effectLst/>
                  </a:rPr>
                  <a:t>V:</a:t>
                </a:r>
                <a:endParaRPr lang="en-US" sz="2400" b="0" dirty="0">
                  <a:effectLst/>
                </a:endParaRPr>
              </a:p>
              <a:p>
                <a:pPr marL="0" indent="0" algn="ctr">
                  <a:buNone/>
                </a:pPr>
                <a:r>
                  <a:rPr lang="en-US" sz="2400" b="0" dirty="0">
                    <a:effectLst/>
                  </a:rPr>
                  <a:t>min </a:t>
                </a:r>
                <a14:m>
                  <m:oMath xmlns:m="http://schemas.openxmlformats.org/officeDocument/2006/math" xmlns="">
                    <m:r>
                      <a:rPr lang="en-US" sz="2400" b="0">
                        <a:effectLst/>
                        <a:latin typeface="Cambria Math" panose="02040503050406030204" pitchFamily="18" charset="0"/>
                      </a:rPr>
                      <m:t>[</m:t>
                    </m:r>
                    <m:nary>
                      <m:naryPr>
                        <m:chr m:val="∑"/>
                        <m:limLoc m:val="undOvr"/>
                        <m:supHide m:val="on"/>
                        <m:ctrlPr>
                          <a:rPr lang="en-US" sz="2400" b="0" i="1">
                            <a:effectLst/>
                            <a:latin typeface="Cambria Math" panose="02040503050406030204" pitchFamily="18" charset="0"/>
                          </a:rPr>
                        </m:ctrlPr>
                      </m:naryPr>
                      <m:sub>
                        <m:r>
                          <m:rPr>
                            <m:sty m:val="p"/>
                          </m:rPr>
                          <a:rPr lang="en-US" sz="2400" b="0">
                            <a:effectLst/>
                            <a:latin typeface="Cambria Math" panose="02040503050406030204" pitchFamily="18" charset="0"/>
                          </a:rPr>
                          <m:t>u</m:t>
                        </m:r>
                        <m:r>
                          <a:rPr lang="en-US" sz="2400" b="0">
                            <a:effectLst/>
                            <a:latin typeface="Cambria Math" panose="02040503050406030204" pitchFamily="18" charset="0"/>
                          </a:rPr>
                          <m:t>∈</m:t>
                        </m:r>
                        <m:r>
                          <m:rPr>
                            <m:sty m:val="p"/>
                          </m:rPr>
                          <a:rPr lang="en-US" sz="2400" b="0">
                            <a:effectLst/>
                            <a:latin typeface="Cambria Math" panose="02040503050406030204" pitchFamily="18" charset="0"/>
                          </a:rPr>
                          <m:t>V</m:t>
                        </m:r>
                      </m:sub>
                      <m:sup/>
                      <m:e>
                        <m:sSub>
                          <m:sSubPr>
                            <m:ctrlPr>
                              <a:rPr lang="en-US" sz="2400" b="0" i="1">
                                <a:effectLst/>
                                <a:latin typeface="Cambria Math" panose="02040503050406030204" pitchFamily="18" charset="0"/>
                              </a:rPr>
                            </m:ctrlPr>
                          </m:sSubPr>
                          <m:e>
                            <m:r>
                              <m:rPr>
                                <m:sty m:val="p"/>
                              </m:rPr>
                              <a:rPr lang="en-US" sz="2400" b="0">
                                <a:effectLst/>
                                <a:latin typeface="Cambria Math" panose="02040503050406030204" pitchFamily="18" charset="0"/>
                              </a:rPr>
                              <m:t>C</m:t>
                            </m:r>
                          </m:e>
                          <m:sub>
                            <m:r>
                              <m:rPr>
                                <m:sty m:val="p"/>
                              </m:rPr>
                              <a:rPr lang="en-US" sz="2400" b="0">
                                <a:effectLst/>
                                <a:latin typeface="Cambria Math" panose="02040503050406030204" pitchFamily="18" charset="0"/>
                              </a:rPr>
                              <m:t>G</m:t>
                            </m:r>
                          </m:sub>
                        </m:sSub>
                        <m:r>
                          <a:rPr lang="en-US" sz="2400" b="0">
                            <a:effectLst/>
                            <a:latin typeface="Cambria Math" panose="02040503050406030204" pitchFamily="18" charset="0"/>
                          </a:rPr>
                          <m:t>(</m:t>
                        </m:r>
                        <m:r>
                          <m:rPr>
                            <m:sty m:val="p"/>
                          </m:rPr>
                          <a:rPr lang="en-US" sz="2400" b="0">
                            <a:effectLst/>
                            <a:latin typeface="Cambria Math" panose="02040503050406030204" pitchFamily="18" charset="0"/>
                          </a:rPr>
                          <m:t>u</m:t>
                        </m:r>
                        <m:r>
                          <a:rPr lang="en-US" sz="2400" b="0">
                            <a:effectLst/>
                            <a:latin typeface="Cambria Math" panose="02040503050406030204" pitchFamily="18" charset="0"/>
                          </a:rPr>
                          <m:t>)</m:t>
                        </m:r>
                      </m:e>
                    </m:nary>
                    <m:r>
                      <a:rPr lang="en-US" sz="2400" b="0">
                        <a:effectLst/>
                        <a:latin typeface="Cambria Math" panose="02040503050406030204" pitchFamily="18" charset="0"/>
                      </a:rPr>
                      <m:t>]</m:t>
                    </m:r>
                  </m:oMath>
                </a14:m>
                <a:r>
                  <a:rPr lang="en-US" sz="2400" b="0" dirty="0">
                    <a:effectLst/>
                  </a:rPr>
                  <a:t>,</a:t>
                </a:r>
                <a:endParaRPr lang="en-US" sz="2400" b="0" dirty="0" smtClean="0">
                  <a:effectLst/>
                </a:endParaRPr>
              </a:p>
              <a:p>
                <a:pPr marL="0" indent="0" algn="ctr">
                  <a:buNone/>
                </a:pPr>
                <a:endParaRPr lang="en-US" sz="2400" b="0" dirty="0">
                  <a:effectLst/>
                </a:endParaRPr>
              </a:p>
              <a:p>
                <a:pPr lvl="0"/>
                <a:r>
                  <a:rPr lang="en-US" sz="2400" b="0" dirty="0" smtClean="0">
                    <a:effectLst/>
                  </a:rPr>
                  <a:t>Minimize average </a:t>
                </a:r>
                <a:r>
                  <a:rPr lang="en-US" sz="2400" b="0" dirty="0">
                    <a:effectLst/>
                  </a:rPr>
                  <a:t>energy consumption of all transmission </a:t>
                </a:r>
                <a:r>
                  <a:rPr lang="en-US" sz="2400" b="0" dirty="0" smtClean="0">
                    <a:effectLst/>
                  </a:rPr>
                  <a:t>paths:</a:t>
                </a:r>
              </a:p>
              <a:p>
                <a:pPr marL="0" lvl="0" indent="0" algn="ctr">
                  <a:buNone/>
                </a:pPr>
                <a:r>
                  <a:rPr lang="en-US" sz="2400" b="0" dirty="0" smtClean="0">
                    <a:effectLst/>
                  </a:rPr>
                  <a:t>min </a:t>
                </a:r>
                <a14:m>
                  <m:oMath xmlns:m="http://schemas.openxmlformats.org/officeDocument/2006/math" xmlns="">
                    <m:r>
                      <a:rPr lang="en-US" sz="2400" b="0">
                        <a:effectLst/>
                        <a:latin typeface="Cambria Math" panose="02040503050406030204" pitchFamily="18" charset="0"/>
                      </a:rPr>
                      <m:t>[</m:t>
                    </m:r>
                    <m:nary>
                      <m:naryPr>
                        <m:chr m:val="∑"/>
                        <m:limLoc m:val="undOvr"/>
                        <m:supHide m:val="on"/>
                        <m:ctrlPr>
                          <a:rPr lang="en-US" sz="2400" b="0" i="1">
                            <a:effectLst/>
                            <a:latin typeface="Cambria Math" panose="02040503050406030204" pitchFamily="18" charset="0"/>
                          </a:rPr>
                        </m:ctrlPr>
                      </m:naryPr>
                      <m:sub>
                        <m:r>
                          <m:rPr>
                            <m:sty m:val="p"/>
                          </m:rPr>
                          <a:rPr lang="en-US" sz="2400" b="0">
                            <a:effectLst/>
                            <a:latin typeface="Cambria Math" panose="02040503050406030204" pitchFamily="18" charset="0"/>
                          </a:rPr>
                          <m:t>s</m:t>
                        </m:r>
                        <m:r>
                          <a:rPr lang="en-US" sz="2400" b="0">
                            <a:effectLst/>
                            <a:latin typeface="Cambria Math" panose="02040503050406030204" pitchFamily="18" charset="0"/>
                          </a:rPr>
                          <m:t>, </m:t>
                        </m:r>
                        <m:r>
                          <m:rPr>
                            <m:sty m:val="p"/>
                          </m:rPr>
                          <a:rPr lang="en-US" sz="2400" b="0">
                            <a:effectLst/>
                            <a:latin typeface="Cambria Math" panose="02040503050406030204" pitchFamily="18" charset="0"/>
                          </a:rPr>
                          <m:t>t</m:t>
                        </m:r>
                        <m:r>
                          <a:rPr lang="en-US" sz="2400" b="0">
                            <a:effectLst/>
                            <a:latin typeface="Cambria Math" panose="02040503050406030204" pitchFamily="18" charset="0"/>
                          </a:rPr>
                          <m:t>∈</m:t>
                        </m:r>
                        <m:r>
                          <m:rPr>
                            <m:sty m:val="p"/>
                          </m:rPr>
                          <a:rPr lang="en-US" sz="2400" b="0">
                            <a:effectLst/>
                            <a:latin typeface="Cambria Math" panose="02040503050406030204" pitchFamily="18" charset="0"/>
                          </a:rPr>
                          <m:t>V</m:t>
                        </m:r>
                      </m:sub>
                      <m:sup/>
                      <m:e>
                        <m:sSub>
                          <m:sSubPr>
                            <m:ctrlPr>
                              <a:rPr lang="en-US" sz="2400" b="0" i="1">
                                <a:effectLst/>
                                <a:latin typeface="Cambria Math" panose="02040503050406030204" pitchFamily="18" charset="0"/>
                              </a:rPr>
                            </m:ctrlPr>
                          </m:sSubPr>
                          <m:e>
                            <m:r>
                              <m:rPr>
                                <m:sty m:val="p"/>
                              </m:rPr>
                              <a:rPr lang="en-US" sz="2400" b="0">
                                <a:effectLst/>
                                <a:latin typeface="Cambria Math" panose="02040503050406030204" pitchFamily="18" charset="0"/>
                              </a:rPr>
                              <m:t>C</m:t>
                            </m:r>
                          </m:e>
                          <m:sub>
                            <m:r>
                              <m:rPr>
                                <m:sty m:val="p"/>
                              </m:rPr>
                              <a:rPr lang="en-US" sz="2400" b="0">
                                <a:effectLst/>
                                <a:latin typeface="Cambria Math" panose="02040503050406030204" pitchFamily="18" charset="0"/>
                              </a:rPr>
                              <m:t>G</m:t>
                            </m:r>
                          </m:sub>
                        </m:sSub>
                        <m:r>
                          <a:rPr lang="en-US" sz="2400" b="0">
                            <a:effectLst/>
                            <a:latin typeface="Cambria Math" panose="02040503050406030204" pitchFamily="18" charset="0"/>
                          </a:rPr>
                          <m:t>(</m:t>
                        </m:r>
                        <m:r>
                          <m:rPr>
                            <m:sty m:val="p"/>
                          </m:rPr>
                          <a:rPr lang="en-US" sz="2400" b="0">
                            <a:effectLst/>
                            <a:latin typeface="Cambria Math" panose="02040503050406030204" pitchFamily="18" charset="0"/>
                          </a:rPr>
                          <m:t>s</m:t>
                        </m:r>
                        <m:r>
                          <a:rPr lang="en-US" sz="2400" b="0">
                            <a:effectLst/>
                            <a:latin typeface="Cambria Math" panose="02040503050406030204" pitchFamily="18" charset="0"/>
                          </a:rPr>
                          <m:t>⟶</m:t>
                        </m:r>
                        <m:r>
                          <m:rPr>
                            <m:sty m:val="p"/>
                          </m:rPr>
                          <a:rPr lang="en-US" sz="2400" b="0">
                            <a:effectLst/>
                            <a:latin typeface="Cambria Math" panose="02040503050406030204" pitchFamily="18" charset="0"/>
                          </a:rPr>
                          <m:t>t</m:t>
                        </m:r>
                        <m:r>
                          <a:rPr lang="en-US" sz="2400" b="0">
                            <a:effectLst/>
                            <a:latin typeface="Cambria Math" panose="02040503050406030204" pitchFamily="18" charset="0"/>
                          </a:rPr>
                          <m:t>, </m:t>
                        </m:r>
                        <m:r>
                          <m:rPr>
                            <m:sty m:val="p"/>
                          </m:rPr>
                          <a:rPr lang="en-US" sz="2400" b="0">
                            <a:effectLst/>
                            <a:latin typeface="Cambria Math" panose="02040503050406030204" pitchFamily="18" charset="0"/>
                          </a:rPr>
                          <m:t>Energy</m:t>
                        </m:r>
                        <m:r>
                          <a:rPr lang="en-US" sz="2400" b="0">
                            <a:effectLst/>
                            <a:latin typeface="Cambria Math" panose="02040503050406030204" pitchFamily="18" charset="0"/>
                          </a:rPr>
                          <m:t>)</m:t>
                        </m:r>
                      </m:e>
                    </m:nary>
                    <m:r>
                      <a:rPr lang="en-US" sz="2400" b="0">
                        <a:effectLst/>
                        <a:latin typeface="Cambria Math" panose="02040503050406030204" pitchFamily="18" charset="0"/>
                      </a:rPr>
                      <m:t>]</m:t>
                    </m:r>
                  </m:oMath>
                </a14:m>
                <a:r>
                  <a:rPr lang="en-US" sz="2400" b="0" dirty="0">
                    <a:effectLst/>
                  </a:rPr>
                  <a:t>.</a:t>
                </a:r>
                <a:endParaRPr lang="en-US" sz="2200" b="0" kern="0" dirty="0" smtClean="0">
                  <a:effectLst/>
                </a:endParaRPr>
              </a:p>
            </p:txBody>
          </p:sp>
        </mc:Choice>
        <mc:Fallback xmlns="">
          <p:sp>
            <p:nvSpPr>
              <p:cNvPr id="58" name="Content Placeholder 2"/>
              <p:cNvSpPr txBox="1">
                <a:spLocks noRot="1" noChangeAspect="1" noMove="1" noResize="1" noEditPoints="1" noAdjustHandles="1" noChangeArrowheads="1" noChangeShapeType="1" noTextEdit="1"/>
              </p:cNvSpPr>
              <p:nvPr/>
            </p:nvSpPr>
            <p:spPr bwMode="auto">
              <a:xfrm>
                <a:off x="216947" y="1124744"/>
                <a:ext cx="8801640" cy="4800600"/>
              </a:xfrm>
              <a:prstGeom prst="rect">
                <a:avLst/>
              </a:prstGeom>
              <a:blipFill rotWithShape="0">
                <a:blip r:embed="rId2"/>
                <a:stretch>
                  <a:fillRect l="-1455" t="-139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9281515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smtClean="0">
                <a:solidFill>
                  <a:schemeClr val="tx1"/>
                </a:solidFill>
              </a:rPr>
              <a:t>Advanced Computer Networks       </a:t>
            </a:r>
            <a:r>
              <a:rPr lang="en-US" smtClean="0"/>
              <a:t>Home AP Measurement</a:t>
            </a:r>
            <a:endParaRPr lang="en-US" dirty="0"/>
          </a:p>
        </p:txBody>
      </p:sp>
      <p:sp>
        <p:nvSpPr>
          <p:cNvPr id="5" name="灯片编号占位符 4"/>
          <p:cNvSpPr>
            <a:spLocks noGrp="1"/>
          </p:cNvSpPr>
          <p:nvPr>
            <p:ph type="sldNum" sz="quarter" idx="11"/>
          </p:nvPr>
        </p:nvSpPr>
        <p:spPr/>
        <p:txBody>
          <a:bodyPr/>
          <a:lstStyle/>
          <a:p>
            <a:pPr>
              <a:defRPr/>
            </a:pPr>
            <a:fld id="{943224E6-E1F5-467A-808B-599E51433C04}" type="slidenum">
              <a:rPr lang="en-US" smtClean="0"/>
              <a:pPr>
                <a:defRPr/>
              </a:pPr>
              <a:t>8</a:t>
            </a:fld>
            <a:endParaRPr lang="en-US" dirty="0"/>
          </a:p>
        </p:txBody>
      </p:sp>
      <p:sp>
        <p:nvSpPr>
          <p:cNvPr id="6" name="Title 1"/>
          <p:cNvSpPr>
            <a:spLocks noGrp="1"/>
          </p:cNvSpPr>
          <p:nvPr>
            <p:ph type="title"/>
          </p:nvPr>
        </p:nvSpPr>
        <p:spPr>
          <a:xfrm>
            <a:off x="152400" y="0"/>
            <a:ext cx="8740775" cy="908050"/>
          </a:xfrm>
        </p:spPr>
        <p:txBody>
          <a:bodyPr/>
          <a:lstStyle/>
          <a:p>
            <a:r>
              <a:rPr lang="en-US" dirty="0" smtClean="0"/>
              <a:t>Catalogue</a:t>
            </a:r>
            <a:endParaRPr lang="en-US" dirty="0"/>
          </a:p>
        </p:txBody>
      </p:sp>
      <p:sp>
        <p:nvSpPr>
          <p:cNvPr id="7" name="文本框 6"/>
          <p:cNvSpPr txBox="1"/>
          <p:nvPr/>
        </p:nvSpPr>
        <p:spPr>
          <a:xfrm>
            <a:off x="152400" y="1412776"/>
            <a:ext cx="8956675" cy="4739759"/>
          </a:xfrm>
          <a:prstGeom prst="rect">
            <a:avLst/>
          </a:prstGeom>
          <a:noFill/>
        </p:spPr>
        <p:txBody>
          <a:bodyPr wrap="square" rtlCol="0">
            <a:spAutoFit/>
          </a:bodyPr>
          <a:lstStyle/>
          <a:p>
            <a:pPr algn="l"/>
            <a:r>
              <a:rPr lang="en-US" sz="2800" dirty="0" smtClean="0">
                <a:latin typeface="+mn-lt"/>
              </a:rPr>
              <a:t>STC Algorithm</a:t>
            </a:r>
          </a:p>
          <a:p>
            <a:pPr marL="342900" indent="-342900" algn="l">
              <a:buFont typeface="Arial" panose="020B0604020202020204" pitchFamily="34" charset="0"/>
              <a:buChar char="•"/>
            </a:pPr>
            <a:r>
              <a:rPr lang="en-US" altLang="zh-CN" sz="2200" dirty="0" smtClean="0">
                <a:solidFill>
                  <a:schemeClr val="bg2"/>
                </a:solidFill>
                <a:latin typeface="+mn-lt"/>
              </a:rPr>
              <a:t>Topology Control Algorithm</a:t>
            </a:r>
            <a:endParaRPr lang="en-US" sz="2200" dirty="0" smtClean="0">
              <a:solidFill>
                <a:schemeClr val="bg2"/>
              </a:solidFill>
              <a:latin typeface="+mn-lt"/>
            </a:endParaRPr>
          </a:p>
          <a:p>
            <a:pPr algn="l"/>
            <a:r>
              <a:rPr lang="en-US" sz="2200" dirty="0" smtClean="0">
                <a:latin typeface="Cambria Math" panose="02040503050406030204" pitchFamily="18" charset="0"/>
                <a:ea typeface="Cambria Math" panose="02040503050406030204" pitchFamily="18" charset="0"/>
              </a:rPr>
              <a:t>⟶</a:t>
            </a:r>
            <a:r>
              <a:rPr lang="en-US" sz="2200" dirty="0" smtClean="0">
                <a:latin typeface="+mn-lt"/>
              </a:rPr>
              <a:t>Basic idea</a:t>
            </a:r>
          </a:p>
          <a:p>
            <a:pPr marL="342900" indent="-342900" algn="l">
              <a:buFont typeface="Arial" panose="020B0604020202020204" pitchFamily="34" charset="0"/>
              <a:buChar char="•"/>
            </a:pPr>
            <a:r>
              <a:rPr lang="en-US" sz="2200" dirty="0" err="1" smtClean="0">
                <a:solidFill>
                  <a:schemeClr val="bg2"/>
                </a:solidFill>
                <a:latin typeface="+mn-lt"/>
              </a:rPr>
              <a:t>Pseodo</a:t>
            </a:r>
            <a:r>
              <a:rPr lang="en-US" sz="2200" dirty="0" smtClean="0">
                <a:solidFill>
                  <a:schemeClr val="bg2"/>
                </a:solidFill>
                <a:latin typeface="+mn-lt"/>
              </a:rPr>
              <a:t>-code</a:t>
            </a:r>
          </a:p>
          <a:p>
            <a:pPr marL="342900" indent="-342900" algn="l">
              <a:buFont typeface="Arial" panose="020B0604020202020204" pitchFamily="34" charset="0"/>
              <a:buChar char="•"/>
            </a:pPr>
            <a:endParaRPr lang="en-US" sz="2200" dirty="0" smtClean="0">
              <a:solidFill>
                <a:schemeClr val="bg2"/>
              </a:solidFill>
              <a:latin typeface="+mn-lt"/>
            </a:endParaRPr>
          </a:p>
          <a:p>
            <a:pPr marL="342900" indent="-342900" algn="l">
              <a:buFont typeface="Arial" panose="020B0604020202020204" pitchFamily="34" charset="0"/>
              <a:buChar char="•"/>
            </a:pPr>
            <a:endParaRPr lang="en-US" sz="2200" dirty="0" smtClean="0">
              <a:solidFill>
                <a:schemeClr val="bg2"/>
              </a:solidFill>
              <a:latin typeface="+mn-lt"/>
            </a:endParaRPr>
          </a:p>
          <a:p>
            <a:pPr algn="l"/>
            <a:r>
              <a:rPr lang="en-US" sz="2800" dirty="0" smtClean="0">
                <a:solidFill>
                  <a:schemeClr val="bg2"/>
                </a:solidFill>
                <a:latin typeface="+mn-lt"/>
              </a:rPr>
              <a:t>M-STC </a:t>
            </a:r>
            <a:r>
              <a:rPr lang="en-US" altLang="zh-CN" sz="2800" dirty="0" smtClean="0">
                <a:solidFill>
                  <a:schemeClr val="bg2"/>
                </a:solidFill>
                <a:latin typeface="+mn-lt"/>
              </a:rPr>
              <a:t>Algorithm</a:t>
            </a:r>
            <a:endParaRPr lang="en-US" sz="2800" dirty="0" smtClean="0">
              <a:solidFill>
                <a:schemeClr val="bg2"/>
              </a:solidFill>
              <a:latin typeface="+mn-lt"/>
            </a:endParaRPr>
          </a:p>
          <a:p>
            <a:pPr marL="342900" indent="-342900" algn="l">
              <a:buFont typeface="Arial" panose="020B0604020202020204" pitchFamily="34" charset="0"/>
              <a:buChar char="•"/>
            </a:pPr>
            <a:r>
              <a:rPr lang="en-US" sz="2200" dirty="0" smtClean="0">
                <a:solidFill>
                  <a:schemeClr val="bg2"/>
                </a:solidFill>
                <a:latin typeface="+mn-lt"/>
              </a:rPr>
              <a:t>Goals</a:t>
            </a:r>
          </a:p>
          <a:p>
            <a:pPr marL="342900" indent="-342900" algn="l">
              <a:buFont typeface="Arial" panose="020B0604020202020204" pitchFamily="34" charset="0"/>
              <a:buChar char="•"/>
            </a:pPr>
            <a:r>
              <a:rPr lang="en-US" sz="2200" dirty="0" smtClean="0">
                <a:solidFill>
                  <a:schemeClr val="bg2"/>
                </a:solidFill>
                <a:latin typeface="+mn-lt"/>
              </a:rPr>
              <a:t>Terminology</a:t>
            </a:r>
          </a:p>
          <a:p>
            <a:pPr marL="342900" indent="-342900" algn="l">
              <a:buFont typeface="Arial" panose="020B0604020202020204" pitchFamily="34" charset="0"/>
              <a:buChar char="•"/>
            </a:pPr>
            <a:r>
              <a:rPr lang="en-US" sz="2200" dirty="0" smtClean="0">
                <a:solidFill>
                  <a:schemeClr val="bg2"/>
                </a:solidFill>
                <a:latin typeface="+mn-lt"/>
              </a:rPr>
              <a:t>Design of M-STC</a:t>
            </a:r>
          </a:p>
          <a:p>
            <a:pPr marL="342900" indent="-342900" algn="l">
              <a:buFont typeface="Arial" panose="020B0604020202020204" pitchFamily="34" charset="0"/>
              <a:buChar char="•"/>
            </a:pPr>
            <a:r>
              <a:rPr lang="en-US" sz="2200" dirty="0" smtClean="0">
                <a:solidFill>
                  <a:schemeClr val="bg2"/>
                </a:solidFill>
                <a:latin typeface="+mn-lt"/>
              </a:rPr>
              <a:t>Evaluation</a:t>
            </a:r>
          </a:p>
          <a:p>
            <a:pPr marL="342900" indent="-342900" algn="l">
              <a:buFont typeface="Arial" panose="020B0604020202020204" pitchFamily="34" charset="0"/>
              <a:buChar char="•"/>
            </a:pPr>
            <a:endParaRPr lang="en-US" dirty="0" smtClean="0">
              <a:solidFill>
                <a:schemeClr val="bg2"/>
              </a:solidFill>
              <a:latin typeface="+mn-lt"/>
            </a:endParaRPr>
          </a:p>
          <a:p>
            <a:pPr algn="l"/>
            <a:endParaRPr lang="en-US" dirty="0">
              <a:solidFill>
                <a:schemeClr val="bg2"/>
              </a:solidFill>
              <a:latin typeface="+mn-lt"/>
            </a:endParaRPr>
          </a:p>
        </p:txBody>
      </p:sp>
    </p:spTree>
    <p:extLst>
      <p:ext uri="{BB962C8B-B14F-4D97-AF65-F5344CB8AC3E}">
        <p14:creationId xmlns:p14="http://schemas.microsoft.com/office/powerpoint/2010/main" val="6393753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12" y="44624"/>
            <a:ext cx="8893175" cy="908050"/>
          </a:xfrm>
        </p:spPr>
        <p:txBody>
          <a:bodyPr/>
          <a:lstStyle/>
          <a:p>
            <a:r>
              <a:rPr lang="en-US" sz="3600" dirty="0" smtClean="0"/>
              <a:t>STC Algorithm: Basic idea</a:t>
            </a:r>
            <a:endParaRPr lang="en-US" sz="3600" dirty="0"/>
          </a:p>
        </p:txBody>
      </p:sp>
      <p:sp>
        <p:nvSpPr>
          <p:cNvPr id="5" name="Slide Number Placeholder 4"/>
          <p:cNvSpPr>
            <a:spLocks noGrp="1"/>
          </p:cNvSpPr>
          <p:nvPr>
            <p:ph type="sldNum" sz="quarter" idx="11"/>
          </p:nvPr>
        </p:nvSpPr>
        <p:spPr/>
        <p:txBody>
          <a:bodyPr/>
          <a:lstStyle/>
          <a:p>
            <a:pPr>
              <a:defRPr/>
            </a:pPr>
            <a:fld id="{943224E6-E1F5-467A-808B-599E51433C04}" type="slidenum">
              <a:rPr lang="en-US" smtClean="0"/>
              <a:pPr>
                <a:defRPr/>
              </a:pPr>
              <a:t>9</a:t>
            </a:fld>
            <a:endParaRPr lang="en-US" dirty="0"/>
          </a:p>
        </p:txBody>
      </p:sp>
      <p:sp>
        <p:nvSpPr>
          <p:cNvPr id="6" name="Footer Placeholder 3"/>
          <p:cNvSpPr>
            <a:spLocks noGrp="1"/>
          </p:cNvSpPr>
          <p:nvPr>
            <p:ph type="ftr" sz="quarter" idx="10"/>
          </p:nvPr>
        </p:nvSpPr>
        <p:spPr>
          <a:xfrm>
            <a:off x="1328995" y="6430749"/>
            <a:ext cx="6840760" cy="381000"/>
          </a:xfrm>
        </p:spPr>
        <p:txBody>
          <a:bodyPr/>
          <a:lstStyle/>
          <a:p>
            <a:pPr>
              <a:defRPr/>
            </a:pPr>
            <a:r>
              <a:rPr lang="en-US" smtClean="0">
                <a:solidFill>
                  <a:schemeClr val="tx1"/>
                </a:solidFill>
              </a:rPr>
              <a:t>Advanced Computer Networks       </a:t>
            </a:r>
            <a:r>
              <a:rPr lang="en-US" smtClean="0"/>
              <a:t>Modification of STC Algorithm</a:t>
            </a:r>
            <a:endParaRPr lang="en-US" dirty="0"/>
          </a:p>
        </p:txBody>
      </p:sp>
      <p:sp>
        <p:nvSpPr>
          <p:cNvPr id="58" name="Content Placeholder 2"/>
          <p:cNvSpPr txBox="1">
            <a:spLocks/>
          </p:cNvSpPr>
          <p:nvPr/>
        </p:nvSpPr>
        <p:spPr bwMode="auto">
          <a:xfrm>
            <a:off x="827584" y="1052736"/>
            <a:ext cx="7739430" cy="22322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lgn="just">
              <a:buNone/>
            </a:pPr>
            <a:r>
              <a:rPr lang="en-US" sz="2400" kern="0" dirty="0" smtClean="0">
                <a:effectLst/>
              </a:rPr>
              <a:t>Basic idea: </a:t>
            </a:r>
            <a:r>
              <a:rPr lang="en-US" sz="2000" b="0" kern="0" dirty="0" smtClean="0">
                <a:effectLst/>
              </a:rPr>
              <a:t>Remove a connection if there exists</a:t>
            </a:r>
          </a:p>
          <a:p>
            <a:pPr marL="0" indent="0" algn="just">
              <a:buNone/>
            </a:pPr>
            <a:r>
              <a:rPr lang="en-US" sz="2000" b="0" kern="0" dirty="0" smtClean="0">
                <a:effectLst/>
              </a:rPr>
              <a:t>(a) a forward path that </a:t>
            </a:r>
            <a:r>
              <a:rPr lang="en-US" sz="2000" b="0" dirty="0" smtClean="0">
                <a:effectLst/>
              </a:rPr>
              <a:t>max{C(u,n</a:t>
            </a:r>
            <a:r>
              <a:rPr lang="en-US" sz="2000" b="0" baseline="-25000" dirty="0" smtClean="0">
                <a:effectLst/>
              </a:rPr>
              <a:t>1</a:t>
            </a:r>
            <a:r>
              <a:rPr lang="en-US" sz="2000" b="0" dirty="0">
                <a:effectLst/>
              </a:rPr>
              <a:t>)…C(</a:t>
            </a:r>
            <a:r>
              <a:rPr lang="en-US" sz="2000" b="0" dirty="0" err="1">
                <a:effectLst/>
              </a:rPr>
              <a:t>n</a:t>
            </a:r>
            <a:r>
              <a:rPr lang="en-US" sz="2000" b="0" baseline="-25000" dirty="0" err="1">
                <a:effectLst/>
              </a:rPr>
              <a:t>k</a:t>
            </a:r>
            <a:r>
              <a:rPr lang="en-US" sz="2000" b="0" dirty="0" err="1">
                <a:effectLst/>
              </a:rPr>
              <a:t>,v</a:t>
            </a:r>
            <a:r>
              <a:rPr lang="en-US" sz="2000" b="0" dirty="0">
                <a:effectLst/>
              </a:rPr>
              <a:t>)}&lt;C(</a:t>
            </a:r>
            <a:r>
              <a:rPr lang="en-US" sz="2000" b="0" dirty="0" err="1">
                <a:effectLst/>
              </a:rPr>
              <a:t>u,v</a:t>
            </a:r>
            <a:r>
              <a:rPr lang="en-US" sz="2000" b="0" dirty="0">
                <a:effectLst/>
              </a:rPr>
              <a:t>), k≤</a:t>
            </a:r>
            <a:r>
              <a:rPr lang="en-US" sz="2000" b="0" dirty="0" smtClean="0">
                <a:effectLst/>
              </a:rPr>
              <a:t>3</a:t>
            </a:r>
          </a:p>
          <a:p>
            <a:pPr marL="0" indent="0" algn="ctr">
              <a:buNone/>
            </a:pPr>
            <a:r>
              <a:rPr lang="en-US" sz="2000" b="0" dirty="0" smtClean="0">
                <a:effectLst/>
              </a:rPr>
              <a:t>And</a:t>
            </a:r>
          </a:p>
          <a:p>
            <a:pPr marL="0" indent="0" algn="just">
              <a:buNone/>
            </a:pPr>
            <a:r>
              <a:rPr lang="en-US" sz="2000" b="0" dirty="0" smtClean="0">
                <a:effectLst/>
              </a:rPr>
              <a:t>(b) A backward path that </a:t>
            </a:r>
            <a:r>
              <a:rPr lang="en-US" sz="2000" b="0" dirty="0">
                <a:effectLst/>
              </a:rPr>
              <a:t>max{C(v,n’</a:t>
            </a:r>
            <a:r>
              <a:rPr lang="en-US" sz="2000" b="0" baseline="-25000" dirty="0">
                <a:effectLst/>
              </a:rPr>
              <a:t>1</a:t>
            </a:r>
            <a:r>
              <a:rPr lang="en-US" sz="2000" b="0" dirty="0">
                <a:effectLst/>
              </a:rPr>
              <a:t>)…C(</a:t>
            </a:r>
            <a:r>
              <a:rPr lang="en-US" sz="2000" b="0" dirty="0" err="1">
                <a:effectLst/>
              </a:rPr>
              <a:t>n’</a:t>
            </a:r>
            <a:r>
              <a:rPr lang="en-US" sz="2000" b="0" baseline="-25000" dirty="0" err="1">
                <a:effectLst/>
              </a:rPr>
              <a:t>k</a:t>
            </a:r>
            <a:r>
              <a:rPr lang="en-US" sz="2000" b="0" dirty="0" err="1">
                <a:effectLst/>
              </a:rPr>
              <a:t>,u</a:t>
            </a:r>
            <a:r>
              <a:rPr lang="en-US" sz="2000" b="0" dirty="0">
                <a:effectLst/>
              </a:rPr>
              <a:t>)}&lt;C(</a:t>
            </a:r>
            <a:r>
              <a:rPr lang="en-US" sz="2000" b="0" dirty="0" err="1">
                <a:effectLst/>
              </a:rPr>
              <a:t>u,v</a:t>
            </a:r>
            <a:r>
              <a:rPr lang="en-US" sz="2000" b="0" dirty="0">
                <a:effectLst/>
              </a:rPr>
              <a:t>), k≤3</a:t>
            </a:r>
            <a:r>
              <a:rPr lang="en-US" sz="2000" b="0" dirty="0" smtClean="0">
                <a:effectLst/>
              </a:rPr>
              <a:t>.</a:t>
            </a:r>
          </a:p>
          <a:p>
            <a:pPr marL="0" indent="0" algn="just">
              <a:buNone/>
            </a:pPr>
            <a:endParaRPr lang="en-US" sz="2000" b="0" dirty="0">
              <a:effectLst/>
            </a:endParaRPr>
          </a:p>
          <a:p>
            <a:pPr marL="0" indent="0" algn="just">
              <a:buNone/>
            </a:pPr>
            <a:r>
              <a:rPr lang="en-US" sz="2000" b="0" dirty="0" smtClean="0">
                <a:effectLst/>
              </a:rPr>
              <a:t>C(</a:t>
            </a:r>
            <a:r>
              <a:rPr lang="en-US" sz="2000" b="0" dirty="0" err="1" smtClean="0">
                <a:effectLst/>
              </a:rPr>
              <a:t>u,v</a:t>
            </a:r>
            <a:r>
              <a:rPr lang="en-US" sz="2000" b="0" dirty="0" smtClean="0">
                <a:effectLst/>
              </a:rPr>
              <a:t>): Energy cost in a transmission from u to v.</a:t>
            </a:r>
            <a:endParaRPr lang="en-US" sz="2000" b="0" dirty="0">
              <a:effectLst/>
            </a:endParaRPr>
          </a:p>
          <a:p>
            <a:pPr marL="0" indent="0" algn="just">
              <a:buFont typeface="Wingdings" pitchFamily="2" charset="2"/>
              <a:buNone/>
            </a:pPr>
            <a:endParaRPr lang="en-US" sz="2000" b="0" kern="0" dirty="0" smtClean="0">
              <a:effectLst/>
            </a:endParaRPr>
          </a:p>
        </p:txBody>
      </p:sp>
      <p:sp>
        <p:nvSpPr>
          <p:cNvPr id="7" name="椭圆 6"/>
          <p:cNvSpPr/>
          <p:nvPr/>
        </p:nvSpPr>
        <p:spPr bwMode="auto">
          <a:xfrm>
            <a:off x="588700" y="4821726"/>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8" name="椭圆 7"/>
          <p:cNvSpPr/>
          <p:nvPr/>
        </p:nvSpPr>
        <p:spPr bwMode="auto">
          <a:xfrm>
            <a:off x="2892956" y="4821726"/>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9" name="椭圆 8"/>
          <p:cNvSpPr/>
          <p:nvPr/>
        </p:nvSpPr>
        <p:spPr bwMode="auto">
          <a:xfrm>
            <a:off x="1275901" y="4317670"/>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0" name="椭圆 9"/>
          <p:cNvSpPr/>
          <p:nvPr/>
        </p:nvSpPr>
        <p:spPr bwMode="auto">
          <a:xfrm>
            <a:off x="2244884" y="4363611"/>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1" name="椭圆 10"/>
          <p:cNvSpPr/>
          <p:nvPr/>
        </p:nvSpPr>
        <p:spPr bwMode="auto">
          <a:xfrm>
            <a:off x="2028860" y="5123038"/>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2" name="椭圆 11"/>
          <p:cNvSpPr/>
          <p:nvPr/>
        </p:nvSpPr>
        <p:spPr bwMode="auto">
          <a:xfrm>
            <a:off x="1181033" y="5123038"/>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cxnSp>
        <p:nvCxnSpPr>
          <p:cNvPr id="4" name="直接连接符 3"/>
          <p:cNvCxnSpPr>
            <a:stCxn id="7" idx="6"/>
            <a:endCxn id="8" idx="2"/>
          </p:cNvCxnSpPr>
          <p:nvPr/>
        </p:nvCxnSpPr>
        <p:spPr bwMode="auto">
          <a:xfrm>
            <a:off x="683568" y="4869160"/>
            <a:ext cx="2209388" cy="0"/>
          </a:xfrm>
          <a:prstGeom prst="line">
            <a:avLst/>
          </a:prstGeom>
          <a:noFill/>
          <a:ln w="25400" cap="flat" cmpd="sng" algn="ctr">
            <a:solidFill>
              <a:schemeClr val="tx1"/>
            </a:solidFill>
            <a:prstDash val="solid"/>
            <a:round/>
            <a:headEnd type="none" w="med" len="med"/>
            <a:tailEnd type="none" w="med" len="med"/>
          </a:ln>
          <a:effectLst/>
        </p:spPr>
      </p:cxnSp>
      <p:sp>
        <p:nvSpPr>
          <p:cNvPr id="15" name="文本框 14"/>
          <p:cNvSpPr txBox="1"/>
          <p:nvPr/>
        </p:nvSpPr>
        <p:spPr>
          <a:xfrm>
            <a:off x="319110" y="4621671"/>
            <a:ext cx="288032" cy="400110"/>
          </a:xfrm>
          <a:prstGeom prst="rect">
            <a:avLst/>
          </a:prstGeom>
          <a:noFill/>
        </p:spPr>
        <p:txBody>
          <a:bodyPr wrap="square" rtlCol="0">
            <a:spAutoFit/>
          </a:bodyPr>
          <a:lstStyle/>
          <a:p>
            <a:r>
              <a:rPr lang="en-US" sz="2000" dirty="0" smtClean="0">
                <a:latin typeface="+mn-lt"/>
              </a:rPr>
              <a:t>u</a:t>
            </a:r>
            <a:endParaRPr lang="en-US" sz="2000" dirty="0">
              <a:latin typeface="+mn-lt"/>
            </a:endParaRPr>
          </a:p>
        </p:txBody>
      </p:sp>
      <p:sp>
        <p:nvSpPr>
          <p:cNvPr id="16" name="文本框 15"/>
          <p:cNvSpPr txBox="1"/>
          <p:nvPr/>
        </p:nvSpPr>
        <p:spPr>
          <a:xfrm>
            <a:off x="2987824" y="4632327"/>
            <a:ext cx="288032" cy="400110"/>
          </a:xfrm>
          <a:prstGeom prst="rect">
            <a:avLst/>
          </a:prstGeom>
          <a:noFill/>
        </p:spPr>
        <p:txBody>
          <a:bodyPr wrap="square" rtlCol="0">
            <a:spAutoFit/>
          </a:bodyPr>
          <a:lstStyle/>
          <a:p>
            <a:r>
              <a:rPr lang="en-US" sz="2000" dirty="0" smtClean="0">
                <a:latin typeface="+mn-lt"/>
              </a:rPr>
              <a:t>v</a:t>
            </a:r>
            <a:endParaRPr lang="en-US" sz="2000" dirty="0">
              <a:latin typeface="+mn-lt"/>
            </a:endParaRPr>
          </a:p>
        </p:txBody>
      </p:sp>
      <p:sp>
        <p:nvSpPr>
          <p:cNvPr id="17" name="文本框 16"/>
          <p:cNvSpPr txBox="1"/>
          <p:nvPr/>
        </p:nvSpPr>
        <p:spPr>
          <a:xfrm>
            <a:off x="1035303" y="3934522"/>
            <a:ext cx="445954" cy="400110"/>
          </a:xfrm>
          <a:prstGeom prst="rect">
            <a:avLst/>
          </a:prstGeom>
          <a:noFill/>
        </p:spPr>
        <p:txBody>
          <a:bodyPr wrap="square" rtlCol="0">
            <a:spAutoFit/>
          </a:bodyPr>
          <a:lstStyle/>
          <a:p>
            <a:r>
              <a:rPr lang="en-US" sz="2000" dirty="0" smtClean="0">
                <a:latin typeface="+mn-lt"/>
              </a:rPr>
              <a:t>n</a:t>
            </a:r>
            <a:r>
              <a:rPr lang="en-US" sz="2000" baseline="-25000" dirty="0" smtClean="0">
                <a:latin typeface="+mn-lt"/>
              </a:rPr>
              <a:t>1</a:t>
            </a:r>
            <a:endParaRPr lang="en-US" sz="2000" dirty="0">
              <a:latin typeface="+mn-lt"/>
            </a:endParaRPr>
          </a:p>
        </p:txBody>
      </p:sp>
      <p:sp>
        <p:nvSpPr>
          <p:cNvPr id="18" name="文本框 17"/>
          <p:cNvSpPr txBox="1"/>
          <p:nvPr/>
        </p:nvSpPr>
        <p:spPr>
          <a:xfrm>
            <a:off x="2225864" y="4008271"/>
            <a:ext cx="445954" cy="400110"/>
          </a:xfrm>
          <a:prstGeom prst="rect">
            <a:avLst/>
          </a:prstGeom>
          <a:noFill/>
        </p:spPr>
        <p:txBody>
          <a:bodyPr wrap="square" rtlCol="0">
            <a:spAutoFit/>
          </a:bodyPr>
          <a:lstStyle/>
          <a:p>
            <a:r>
              <a:rPr lang="en-US" sz="2000" dirty="0" smtClean="0">
                <a:latin typeface="+mn-lt"/>
              </a:rPr>
              <a:t>n</a:t>
            </a:r>
            <a:r>
              <a:rPr lang="en-US" sz="2000" baseline="-25000" dirty="0">
                <a:latin typeface="+mn-lt"/>
              </a:rPr>
              <a:t>2</a:t>
            </a:r>
            <a:endParaRPr lang="en-US" sz="2000" dirty="0">
              <a:latin typeface="+mn-lt"/>
            </a:endParaRPr>
          </a:p>
        </p:txBody>
      </p:sp>
      <p:sp>
        <p:nvSpPr>
          <p:cNvPr id="19" name="文本框 18"/>
          <p:cNvSpPr txBox="1"/>
          <p:nvPr/>
        </p:nvSpPr>
        <p:spPr>
          <a:xfrm>
            <a:off x="2036443" y="5145423"/>
            <a:ext cx="445954" cy="400110"/>
          </a:xfrm>
          <a:prstGeom prst="rect">
            <a:avLst/>
          </a:prstGeom>
          <a:noFill/>
        </p:spPr>
        <p:txBody>
          <a:bodyPr wrap="square" rtlCol="0">
            <a:spAutoFit/>
          </a:bodyPr>
          <a:lstStyle/>
          <a:p>
            <a:r>
              <a:rPr lang="en-US" sz="2000" dirty="0" smtClean="0">
                <a:latin typeface="+mn-lt"/>
              </a:rPr>
              <a:t>n’</a:t>
            </a:r>
            <a:r>
              <a:rPr lang="en-US" sz="2000" baseline="-25000" dirty="0" smtClean="0">
                <a:latin typeface="+mn-lt"/>
              </a:rPr>
              <a:t>1</a:t>
            </a:r>
            <a:endParaRPr lang="en-US" sz="2000" dirty="0">
              <a:latin typeface="+mn-lt"/>
            </a:endParaRPr>
          </a:p>
        </p:txBody>
      </p:sp>
      <p:sp>
        <p:nvSpPr>
          <p:cNvPr id="20" name="文本框 19"/>
          <p:cNvSpPr txBox="1"/>
          <p:nvPr/>
        </p:nvSpPr>
        <p:spPr>
          <a:xfrm>
            <a:off x="782513" y="5200684"/>
            <a:ext cx="493388" cy="400110"/>
          </a:xfrm>
          <a:prstGeom prst="rect">
            <a:avLst/>
          </a:prstGeom>
          <a:noFill/>
        </p:spPr>
        <p:txBody>
          <a:bodyPr wrap="square" rtlCol="0">
            <a:spAutoFit/>
          </a:bodyPr>
          <a:lstStyle/>
          <a:p>
            <a:r>
              <a:rPr lang="en-US" sz="2000" dirty="0" smtClean="0">
                <a:latin typeface="+mn-lt"/>
              </a:rPr>
              <a:t>n’</a:t>
            </a:r>
            <a:r>
              <a:rPr lang="en-US" sz="2000" baseline="-25000" dirty="0">
                <a:latin typeface="+mn-lt"/>
              </a:rPr>
              <a:t>2</a:t>
            </a:r>
            <a:endParaRPr lang="en-US" sz="2000" dirty="0">
              <a:latin typeface="+mn-lt"/>
            </a:endParaRPr>
          </a:p>
        </p:txBody>
      </p:sp>
      <p:cxnSp>
        <p:nvCxnSpPr>
          <p:cNvPr id="21" name="直接箭头连接符 20"/>
          <p:cNvCxnSpPr>
            <a:stCxn id="7" idx="7"/>
            <a:endCxn id="9" idx="3"/>
          </p:cNvCxnSpPr>
          <p:nvPr/>
        </p:nvCxnSpPr>
        <p:spPr bwMode="auto">
          <a:xfrm flipV="1">
            <a:off x="669675" y="4398645"/>
            <a:ext cx="620119" cy="436974"/>
          </a:xfrm>
          <a:prstGeom prst="straightConnector1">
            <a:avLst/>
          </a:prstGeom>
          <a:noFill/>
          <a:ln w="25400" cap="flat" cmpd="sng" algn="ctr">
            <a:solidFill>
              <a:schemeClr val="tx1"/>
            </a:solidFill>
            <a:prstDash val="solid"/>
            <a:round/>
            <a:headEnd type="none" w="med" len="med"/>
            <a:tailEnd type="triangle"/>
          </a:ln>
          <a:effectLst/>
        </p:spPr>
      </p:cxnSp>
      <p:cxnSp>
        <p:nvCxnSpPr>
          <p:cNvPr id="24" name="直接箭头连接符 23"/>
          <p:cNvCxnSpPr>
            <a:stCxn id="9" idx="6"/>
          </p:cNvCxnSpPr>
          <p:nvPr/>
        </p:nvCxnSpPr>
        <p:spPr bwMode="auto">
          <a:xfrm>
            <a:off x="1370769" y="4365104"/>
            <a:ext cx="874115" cy="43277"/>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直接箭头连接符 25"/>
          <p:cNvCxnSpPr>
            <a:stCxn id="10" idx="5"/>
            <a:endCxn id="8" idx="1"/>
          </p:cNvCxnSpPr>
          <p:nvPr/>
        </p:nvCxnSpPr>
        <p:spPr bwMode="auto">
          <a:xfrm>
            <a:off x="2325859" y="4444586"/>
            <a:ext cx="580990" cy="391033"/>
          </a:xfrm>
          <a:prstGeom prst="straightConnector1">
            <a:avLst/>
          </a:prstGeom>
          <a:noFill/>
          <a:ln w="25400" cap="flat" cmpd="sng" algn="ctr">
            <a:solidFill>
              <a:schemeClr val="tx1"/>
            </a:solidFill>
            <a:prstDash val="solid"/>
            <a:round/>
            <a:headEnd type="none" w="med" len="med"/>
            <a:tailEnd type="triangle"/>
          </a:ln>
          <a:effectLst/>
        </p:spPr>
      </p:cxnSp>
      <p:cxnSp>
        <p:nvCxnSpPr>
          <p:cNvPr id="28" name="直接箭头连接符 27"/>
          <p:cNvCxnSpPr>
            <a:stCxn id="8" idx="3"/>
          </p:cNvCxnSpPr>
          <p:nvPr/>
        </p:nvCxnSpPr>
        <p:spPr bwMode="auto">
          <a:xfrm flipH="1">
            <a:off x="2123728" y="4902701"/>
            <a:ext cx="783121" cy="260984"/>
          </a:xfrm>
          <a:prstGeom prst="straightConnector1">
            <a:avLst/>
          </a:prstGeom>
          <a:noFill/>
          <a:ln w="25400" cap="flat" cmpd="sng" algn="ctr">
            <a:solidFill>
              <a:schemeClr val="tx1"/>
            </a:solidFill>
            <a:prstDash val="solid"/>
            <a:round/>
            <a:headEnd type="none" w="med" len="med"/>
            <a:tailEnd type="triangle"/>
          </a:ln>
          <a:effectLst/>
        </p:spPr>
      </p:cxnSp>
      <p:cxnSp>
        <p:nvCxnSpPr>
          <p:cNvPr id="30" name="直接箭头连接符 29"/>
          <p:cNvCxnSpPr>
            <a:endCxn id="12" idx="6"/>
          </p:cNvCxnSpPr>
          <p:nvPr/>
        </p:nvCxnSpPr>
        <p:spPr bwMode="auto">
          <a:xfrm flipH="1">
            <a:off x="1275901" y="5170471"/>
            <a:ext cx="760542" cy="1"/>
          </a:xfrm>
          <a:prstGeom prst="straightConnector1">
            <a:avLst/>
          </a:prstGeom>
          <a:noFill/>
          <a:ln w="25400" cap="flat" cmpd="sng" algn="ctr">
            <a:solidFill>
              <a:schemeClr val="tx1"/>
            </a:solidFill>
            <a:prstDash val="solid"/>
            <a:round/>
            <a:headEnd type="none" w="med" len="med"/>
            <a:tailEnd type="triangle"/>
          </a:ln>
          <a:effectLst/>
        </p:spPr>
      </p:cxnSp>
      <p:cxnSp>
        <p:nvCxnSpPr>
          <p:cNvPr id="32" name="直接箭头连接符 31"/>
          <p:cNvCxnSpPr>
            <a:stCxn id="12" idx="2"/>
            <a:endCxn id="7" idx="5"/>
          </p:cNvCxnSpPr>
          <p:nvPr/>
        </p:nvCxnSpPr>
        <p:spPr bwMode="auto">
          <a:xfrm flipH="1" flipV="1">
            <a:off x="669675" y="4902701"/>
            <a:ext cx="511358" cy="267771"/>
          </a:xfrm>
          <a:prstGeom prst="straightConnector1">
            <a:avLst/>
          </a:prstGeom>
          <a:noFill/>
          <a:ln w="25400" cap="flat" cmpd="sng" algn="ctr">
            <a:solidFill>
              <a:schemeClr val="tx1"/>
            </a:solidFill>
            <a:prstDash val="solid"/>
            <a:round/>
            <a:headEnd type="none" w="med" len="med"/>
            <a:tailEnd type="triangle"/>
          </a:ln>
          <a:effectLst/>
        </p:spPr>
      </p:cxnSp>
      <p:sp>
        <p:nvSpPr>
          <p:cNvPr id="34" name="文本框 33"/>
          <p:cNvSpPr txBox="1"/>
          <p:nvPr/>
        </p:nvSpPr>
        <p:spPr>
          <a:xfrm>
            <a:off x="625094" y="4408381"/>
            <a:ext cx="451085" cy="261610"/>
          </a:xfrm>
          <a:prstGeom prst="rect">
            <a:avLst/>
          </a:prstGeom>
          <a:noFill/>
        </p:spPr>
        <p:txBody>
          <a:bodyPr wrap="square" rtlCol="0">
            <a:spAutoFit/>
          </a:bodyPr>
          <a:lstStyle/>
          <a:p>
            <a:r>
              <a:rPr lang="en-US" sz="1100" dirty="0" smtClean="0">
                <a:effectLst/>
                <a:latin typeface="+mn-lt"/>
              </a:rPr>
              <a:t>-1.5</a:t>
            </a:r>
            <a:endParaRPr lang="en-US" sz="1100" dirty="0">
              <a:effectLst/>
              <a:latin typeface="+mn-lt"/>
            </a:endParaRPr>
          </a:p>
        </p:txBody>
      </p:sp>
      <p:sp>
        <p:nvSpPr>
          <p:cNvPr id="35" name="文本框 34"/>
          <p:cNvSpPr txBox="1"/>
          <p:nvPr/>
        </p:nvSpPr>
        <p:spPr>
          <a:xfrm>
            <a:off x="1530392" y="4165178"/>
            <a:ext cx="451085" cy="261610"/>
          </a:xfrm>
          <a:prstGeom prst="rect">
            <a:avLst/>
          </a:prstGeom>
          <a:noFill/>
        </p:spPr>
        <p:txBody>
          <a:bodyPr wrap="square" rtlCol="0">
            <a:spAutoFit/>
          </a:bodyPr>
          <a:lstStyle/>
          <a:p>
            <a:r>
              <a:rPr lang="en-US" sz="1100" dirty="0" smtClean="0">
                <a:effectLst/>
                <a:latin typeface="+mn-lt"/>
              </a:rPr>
              <a:t>-1.7</a:t>
            </a:r>
            <a:endParaRPr lang="en-US" sz="1100" dirty="0">
              <a:effectLst/>
              <a:latin typeface="+mn-lt"/>
            </a:endParaRPr>
          </a:p>
        </p:txBody>
      </p:sp>
      <p:sp>
        <p:nvSpPr>
          <p:cNvPr id="36" name="文本框 35"/>
          <p:cNvSpPr txBox="1"/>
          <p:nvPr/>
        </p:nvSpPr>
        <p:spPr>
          <a:xfrm>
            <a:off x="2453655" y="4418119"/>
            <a:ext cx="451085" cy="261610"/>
          </a:xfrm>
          <a:prstGeom prst="rect">
            <a:avLst/>
          </a:prstGeom>
          <a:noFill/>
        </p:spPr>
        <p:txBody>
          <a:bodyPr wrap="square" rtlCol="0">
            <a:spAutoFit/>
          </a:bodyPr>
          <a:lstStyle/>
          <a:p>
            <a:r>
              <a:rPr lang="en-US" sz="1100" dirty="0" smtClean="0">
                <a:effectLst/>
                <a:latin typeface="+mn-lt"/>
              </a:rPr>
              <a:t>-1.4</a:t>
            </a:r>
            <a:endParaRPr lang="en-US" sz="1100" dirty="0">
              <a:effectLst/>
              <a:latin typeface="+mn-lt"/>
            </a:endParaRPr>
          </a:p>
        </p:txBody>
      </p:sp>
      <p:sp>
        <p:nvSpPr>
          <p:cNvPr id="37" name="文本框 36"/>
          <p:cNvSpPr txBox="1"/>
          <p:nvPr/>
        </p:nvSpPr>
        <p:spPr>
          <a:xfrm>
            <a:off x="2390811" y="4999409"/>
            <a:ext cx="451085" cy="261610"/>
          </a:xfrm>
          <a:prstGeom prst="rect">
            <a:avLst/>
          </a:prstGeom>
          <a:noFill/>
        </p:spPr>
        <p:txBody>
          <a:bodyPr wrap="square" rtlCol="0">
            <a:spAutoFit/>
          </a:bodyPr>
          <a:lstStyle/>
          <a:p>
            <a:r>
              <a:rPr lang="en-US" sz="1100" dirty="0" smtClean="0">
                <a:effectLst/>
                <a:latin typeface="+mn-lt"/>
              </a:rPr>
              <a:t>-1.5</a:t>
            </a:r>
            <a:endParaRPr lang="en-US" sz="1100" dirty="0">
              <a:effectLst/>
              <a:latin typeface="+mn-lt"/>
            </a:endParaRPr>
          </a:p>
        </p:txBody>
      </p:sp>
      <p:sp>
        <p:nvSpPr>
          <p:cNvPr id="38" name="文本框 37"/>
          <p:cNvSpPr txBox="1"/>
          <p:nvPr/>
        </p:nvSpPr>
        <p:spPr>
          <a:xfrm>
            <a:off x="1466848" y="5153142"/>
            <a:ext cx="451085" cy="261610"/>
          </a:xfrm>
          <a:prstGeom prst="rect">
            <a:avLst/>
          </a:prstGeom>
          <a:noFill/>
        </p:spPr>
        <p:txBody>
          <a:bodyPr wrap="square" rtlCol="0">
            <a:spAutoFit/>
          </a:bodyPr>
          <a:lstStyle/>
          <a:p>
            <a:r>
              <a:rPr lang="en-US" sz="1100" dirty="0" smtClean="0">
                <a:effectLst/>
                <a:latin typeface="+mn-lt"/>
              </a:rPr>
              <a:t>-1.3</a:t>
            </a:r>
            <a:endParaRPr lang="en-US" sz="1100" dirty="0">
              <a:effectLst/>
              <a:latin typeface="+mn-lt"/>
            </a:endParaRPr>
          </a:p>
        </p:txBody>
      </p:sp>
      <p:sp>
        <p:nvSpPr>
          <p:cNvPr id="39" name="文本框 38"/>
          <p:cNvSpPr txBox="1"/>
          <p:nvPr/>
        </p:nvSpPr>
        <p:spPr>
          <a:xfrm>
            <a:off x="610766" y="5024600"/>
            <a:ext cx="451085" cy="261610"/>
          </a:xfrm>
          <a:prstGeom prst="rect">
            <a:avLst/>
          </a:prstGeom>
          <a:noFill/>
        </p:spPr>
        <p:txBody>
          <a:bodyPr wrap="square" rtlCol="0">
            <a:spAutoFit/>
          </a:bodyPr>
          <a:lstStyle/>
          <a:p>
            <a:r>
              <a:rPr lang="en-US" sz="1100" dirty="0" smtClean="0">
                <a:effectLst/>
                <a:latin typeface="+mn-lt"/>
              </a:rPr>
              <a:t>-1.1</a:t>
            </a:r>
            <a:endParaRPr lang="en-US" sz="1100" dirty="0">
              <a:effectLst/>
              <a:latin typeface="+mn-lt"/>
            </a:endParaRPr>
          </a:p>
        </p:txBody>
      </p:sp>
      <p:sp>
        <p:nvSpPr>
          <p:cNvPr id="40" name="文本框 39"/>
          <p:cNvSpPr txBox="1"/>
          <p:nvPr/>
        </p:nvSpPr>
        <p:spPr>
          <a:xfrm>
            <a:off x="1493479" y="4652816"/>
            <a:ext cx="451085" cy="261610"/>
          </a:xfrm>
          <a:prstGeom prst="rect">
            <a:avLst/>
          </a:prstGeom>
          <a:noFill/>
        </p:spPr>
        <p:txBody>
          <a:bodyPr wrap="square" rtlCol="0">
            <a:spAutoFit/>
          </a:bodyPr>
          <a:lstStyle/>
          <a:p>
            <a:r>
              <a:rPr lang="en-US" sz="1100" dirty="0" smtClean="0">
                <a:effectLst/>
                <a:latin typeface="+mn-lt"/>
              </a:rPr>
              <a:t>-6</a:t>
            </a:r>
            <a:endParaRPr lang="en-US" sz="1100" dirty="0">
              <a:effectLst/>
              <a:latin typeface="+mn-lt"/>
            </a:endParaRPr>
          </a:p>
        </p:txBody>
      </p:sp>
      <p:cxnSp>
        <p:nvCxnSpPr>
          <p:cNvPr id="41" name="直接箭头连接符 40"/>
          <p:cNvCxnSpPr/>
          <p:nvPr/>
        </p:nvCxnSpPr>
        <p:spPr bwMode="auto">
          <a:xfrm>
            <a:off x="3419872" y="4821726"/>
            <a:ext cx="2160240" cy="0"/>
          </a:xfrm>
          <a:prstGeom prst="straightConnector1">
            <a:avLst/>
          </a:prstGeom>
          <a:noFill/>
          <a:ln w="25400" cap="flat" cmpd="sng" algn="ctr">
            <a:solidFill>
              <a:schemeClr val="tx1"/>
            </a:solidFill>
            <a:prstDash val="solid"/>
            <a:round/>
            <a:headEnd type="none" w="med" len="med"/>
            <a:tailEnd type="triangle"/>
          </a:ln>
          <a:effectLst/>
        </p:spPr>
      </p:cxnSp>
      <p:sp>
        <p:nvSpPr>
          <p:cNvPr id="43" name="椭圆 42"/>
          <p:cNvSpPr/>
          <p:nvPr/>
        </p:nvSpPr>
        <p:spPr bwMode="auto">
          <a:xfrm>
            <a:off x="6016797" y="4821726"/>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44" name="椭圆 43"/>
          <p:cNvSpPr/>
          <p:nvPr/>
        </p:nvSpPr>
        <p:spPr bwMode="auto">
          <a:xfrm>
            <a:off x="8321053" y="4821726"/>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45" name="椭圆 44"/>
          <p:cNvSpPr/>
          <p:nvPr/>
        </p:nvSpPr>
        <p:spPr bwMode="auto">
          <a:xfrm>
            <a:off x="6703998" y="4317670"/>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46" name="椭圆 45"/>
          <p:cNvSpPr/>
          <p:nvPr/>
        </p:nvSpPr>
        <p:spPr bwMode="auto">
          <a:xfrm>
            <a:off x="7672981" y="4363611"/>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47" name="椭圆 46"/>
          <p:cNvSpPr/>
          <p:nvPr/>
        </p:nvSpPr>
        <p:spPr bwMode="auto">
          <a:xfrm>
            <a:off x="7456957" y="5123038"/>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48" name="椭圆 47"/>
          <p:cNvSpPr/>
          <p:nvPr/>
        </p:nvSpPr>
        <p:spPr bwMode="auto">
          <a:xfrm>
            <a:off x="6609130" y="5123038"/>
            <a:ext cx="94868" cy="9486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50" name="文本框 49"/>
          <p:cNvSpPr txBox="1"/>
          <p:nvPr/>
        </p:nvSpPr>
        <p:spPr>
          <a:xfrm>
            <a:off x="5747207" y="4621671"/>
            <a:ext cx="288032" cy="400110"/>
          </a:xfrm>
          <a:prstGeom prst="rect">
            <a:avLst/>
          </a:prstGeom>
          <a:noFill/>
        </p:spPr>
        <p:txBody>
          <a:bodyPr wrap="square" rtlCol="0">
            <a:spAutoFit/>
          </a:bodyPr>
          <a:lstStyle/>
          <a:p>
            <a:r>
              <a:rPr lang="en-US" sz="2000" dirty="0" smtClean="0">
                <a:latin typeface="+mn-lt"/>
              </a:rPr>
              <a:t>u</a:t>
            </a:r>
            <a:endParaRPr lang="en-US" sz="2000" dirty="0">
              <a:latin typeface="+mn-lt"/>
            </a:endParaRPr>
          </a:p>
        </p:txBody>
      </p:sp>
      <p:sp>
        <p:nvSpPr>
          <p:cNvPr id="51" name="文本框 50"/>
          <p:cNvSpPr txBox="1"/>
          <p:nvPr/>
        </p:nvSpPr>
        <p:spPr>
          <a:xfrm>
            <a:off x="8415921" y="4632327"/>
            <a:ext cx="288032" cy="400110"/>
          </a:xfrm>
          <a:prstGeom prst="rect">
            <a:avLst/>
          </a:prstGeom>
          <a:noFill/>
        </p:spPr>
        <p:txBody>
          <a:bodyPr wrap="square" rtlCol="0">
            <a:spAutoFit/>
          </a:bodyPr>
          <a:lstStyle/>
          <a:p>
            <a:r>
              <a:rPr lang="en-US" sz="2000" dirty="0" smtClean="0">
                <a:latin typeface="+mn-lt"/>
              </a:rPr>
              <a:t>v</a:t>
            </a:r>
            <a:endParaRPr lang="en-US" sz="2000" dirty="0">
              <a:latin typeface="+mn-lt"/>
            </a:endParaRPr>
          </a:p>
        </p:txBody>
      </p:sp>
      <p:sp>
        <p:nvSpPr>
          <p:cNvPr id="52" name="文本框 51"/>
          <p:cNvSpPr txBox="1"/>
          <p:nvPr/>
        </p:nvSpPr>
        <p:spPr>
          <a:xfrm>
            <a:off x="6463400" y="3934522"/>
            <a:ext cx="445954" cy="400110"/>
          </a:xfrm>
          <a:prstGeom prst="rect">
            <a:avLst/>
          </a:prstGeom>
          <a:noFill/>
        </p:spPr>
        <p:txBody>
          <a:bodyPr wrap="square" rtlCol="0">
            <a:spAutoFit/>
          </a:bodyPr>
          <a:lstStyle/>
          <a:p>
            <a:r>
              <a:rPr lang="en-US" sz="2000" dirty="0" smtClean="0">
                <a:latin typeface="+mn-lt"/>
              </a:rPr>
              <a:t>n</a:t>
            </a:r>
            <a:r>
              <a:rPr lang="en-US" sz="2000" baseline="-25000" dirty="0" smtClean="0">
                <a:latin typeface="+mn-lt"/>
              </a:rPr>
              <a:t>1</a:t>
            </a:r>
            <a:endParaRPr lang="en-US" sz="2000" dirty="0">
              <a:latin typeface="+mn-lt"/>
            </a:endParaRPr>
          </a:p>
        </p:txBody>
      </p:sp>
      <p:sp>
        <p:nvSpPr>
          <p:cNvPr id="53" name="文本框 52"/>
          <p:cNvSpPr txBox="1"/>
          <p:nvPr/>
        </p:nvSpPr>
        <p:spPr>
          <a:xfrm>
            <a:off x="7653961" y="4008271"/>
            <a:ext cx="445954" cy="400110"/>
          </a:xfrm>
          <a:prstGeom prst="rect">
            <a:avLst/>
          </a:prstGeom>
          <a:noFill/>
        </p:spPr>
        <p:txBody>
          <a:bodyPr wrap="square" rtlCol="0">
            <a:spAutoFit/>
          </a:bodyPr>
          <a:lstStyle/>
          <a:p>
            <a:r>
              <a:rPr lang="en-US" sz="2000" dirty="0" smtClean="0">
                <a:latin typeface="+mn-lt"/>
              </a:rPr>
              <a:t>n</a:t>
            </a:r>
            <a:r>
              <a:rPr lang="en-US" sz="2000" baseline="-25000" dirty="0">
                <a:latin typeface="+mn-lt"/>
              </a:rPr>
              <a:t>2</a:t>
            </a:r>
            <a:endParaRPr lang="en-US" sz="2000" dirty="0">
              <a:latin typeface="+mn-lt"/>
            </a:endParaRPr>
          </a:p>
        </p:txBody>
      </p:sp>
      <p:sp>
        <p:nvSpPr>
          <p:cNvPr id="54" name="文本框 53"/>
          <p:cNvSpPr txBox="1"/>
          <p:nvPr/>
        </p:nvSpPr>
        <p:spPr>
          <a:xfrm>
            <a:off x="7464540" y="5145423"/>
            <a:ext cx="445954" cy="400110"/>
          </a:xfrm>
          <a:prstGeom prst="rect">
            <a:avLst/>
          </a:prstGeom>
          <a:noFill/>
        </p:spPr>
        <p:txBody>
          <a:bodyPr wrap="square" rtlCol="0">
            <a:spAutoFit/>
          </a:bodyPr>
          <a:lstStyle/>
          <a:p>
            <a:r>
              <a:rPr lang="en-US" sz="2000" dirty="0" smtClean="0">
                <a:latin typeface="+mn-lt"/>
              </a:rPr>
              <a:t>n’</a:t>
            </a:r>
            <a:r>
              <a:rPr lang="en-US" sz="2000" baseline="-25000" dirty="0" smtClean="0">
                <a:latin typeface="+mn-lt"/>
              </a:rPr>
              <a:t>1</a:t>
            </a:r>
            <a:endParaRPr lang="en-US" sz="2000" dirty="0">
              <a:latin typeface="+mn-lt"/>
            </a:endParaRPr>
          </a:p>
        </p:txBody>
      </p:sp>
      <p:sp>
        <p:nvSpPr>
          <p:cNvPr id="55" name="文本框 54"/>
          <p:cNvSpPr txBox="1"/>
          <p:nvPr/>
        </p:nvSpPr>
        <p:spPr>
          <a:xfrm>
            <a:off x="6210610" y="5200684"/>
            <a:ext cx="493388" cy="400110"/>
          </a:xfrm>
          <a:prstGeom prst="rect">
            <a:avLst/>
          </a:prstGeom>
          <a:noFill/>
        </p:spPr>
        <p:txBody>
          <a:bodyPr wrap="square" rtlCol="0">
            <a:spAutoFit/>
          </a:bodyPr>
          <a:lstStyle/>
          <a:p>
            <a:r>
              <a:rPr lang="en-US" sz="2000" dirty="0" smtClean="0">
                <a:latin typeface="+mn-lt"/>
              </a:rPr>
              <a:t>n’</a:t>
            </a:r>
            <a:r>
              <a:rPr lang="en-US" sz="2000" baseline="-25000" dirty="0">
                <a:latin typeface="+mn-lt"/>
              </a:rPr>
              <a:t>2</a:t>
            </a:r>
            <a:endParaRPr lang="en-US" sz="2000" dirty="0">
              <a:latin typeface="+mn-lt"/>
            </a:endParaRPr>
          </a:p>
        </p:txBody>
      </p:sp>
      <p:cxnSp>
        <p:nvCxnSpPr>
          <p:cNvPr id="56" name="直接箭头连接符 55"/>
          <p:cNvCxnSpPr>
            <a:stCxn id="43" idx="7"/>
            <a:endCxn id="45" idx="3"/>
          </p:cNvCxnSpPr>
          <p:nvPr/>
        </p:nvCxnSpPr>
        <p:spPr bwMode="auto">
          <a:xfrm flipV="1">
            <a:off x="6097772" y="4398645"/>
            <a:ext cx="620119" cy="436974"/>
          </a:xfrm>
          <a:prstGeom prst="straightConnector1">
            <a:avLst/>
          </a:prstGeom>
          <a:noFill/>
          <a:ln w="25400" cap="flat" cmpd="sng" algn="ctr">
            <a:solidFill>
              <a:schemeClr val="tx1"/>
            </a:solidFill>
            <a:prstDash val="solid"/>
            <a:round/>
            <a:headEnd type="none" w="med" len="med"/>
            <a:tailEnd type="triangle"/>
          </a:ln>
          <a:effectLst/>
        </p:spPr>
      </p:cxnSp>
      <p:cxnSp>
        <p:nvCxnSpPr>
          <p:cNvPr id="57" name="直接箭头连接符 56"/>
          <p:cNvCxnSpPr>
            <a:stCxn id="45" idx="6"/>
          </p:cNvCxnSpPr>
          <p:nvPr/>
        </p:nvCxnSpPr>
        <p:spPr bwMode="auto">
          <a:xfrm>
            <a:off x="6798866" y="4365104"/>
            <a:ext cx="874115" cy="43277"/>
          </a:xfrm>
          <a:prstGeom prst="straightConnector1">
            <a:avLst/>
          </a:prstGeom>
          <a:noFill/>
          <a:ln w="25400" cap="flat" cmpd="sng" algn="ctr">
            <a:solidFill>
              <a:schemeClr val="tx1"/>
            </a:solidFill>
            <a:prstDash val="solid"/>
            <a:round/>
            <a:headEnd type="none" w="med" len="med"/>
            <a:tailEnd type="triangle"/>
          </a:ln>
          <a:effectLst/>
        </p:spPr>
      </p:cxnSp>
      <p:cxnSp>
        <p:nvCxnSpPr>
          <p:cNvPr id="59" name="直接箭头连接符 58"/>
          <p:cNvCxnSpPr>
            <a:stCxn id="46" idx="5"/>
            <a:endCxn id="44" idx="1"/>
          </p:cNvCxnSpPr>
          <p:nvPr/>
        </p:nvCxnSpPr>
        <p:spPr bwMode="auto">
          <a:xfrm>
            <a:off x="7753956" y="4444586"/>
            <a:ext cx="580990" cy="391033"/>
          </a:xfrm>
          <a:prstGeom prst="straightConnector1">
            <a:avLst/>
          </a:prstGeom>
          <a:noFill/>
          <a:ln w="25400" cap="flat" cmpd="sng" algn="ctr">
            <a:solidFill>
              <a:schemeClr val="tx1"/>
            </a:solidFill>
            <a:prstDash val="solid"/>
            <a:round/>
            <a:headEnd type="none" w="med" len="med"/>
            <a:tailEnd type="triangle"/>
          </a:ln>
          <a:effectLst/>
        </p:spPr>
      </p:cxnSp>
      <p:cxnSp>
        <p:nvCxnSpPr>
          <p:cNvPr id="60" name="直接箭头连接符 59"/>
          <p:cNvCxnSpPr>
            <a:stCxn id="44" idx="3"/>
          </p:cNvCxnSpPr>
          <p:nvPr/>
        </p:nvCxnSpPr>
        <p:spPr bwMode="auto">
          <a:xfrm flipH="1">
            <a:off x="7551825" y="4902701"/>
            <a:ext cx="783121" cy="260984"/>
          </a:xfrm>
          <a:prstGeom prst="straightConnector1">
            <a:avLst/>
          </a:prstGeom>
          <a:noFill/>
          <a:ln w="25400" cap="flat" cmpd="sng" algn="ctr">
            <a:solidFill>
              <a:schemeClr val="tx1"/>
            </a:solidFill>
            <a:prstDash val="solid"/>
            <a:round/>
            <a:headEnd type="none" w="med" len="med"/>
            <a:tailEnd type="triangle"/>
          </a:ln>
          <a:effectLst/>
        </p:spPr>
      </p:cxnSp>
      <p:cxnSp>
        <p:nvCxnSpPr>
          <p:cNvPr id="61" name="直接箭头连接符 60"/>
          <p:cNvCxnSpPr>
            <a:endCxn id="48" idx="6"/>
          </p:cNvCxnSpPr>
          <p:nvPr/>
        </p:nvCxnSpPr>
        <p:spPr bwMode="auto">
          <a:xfrm flipH="1">
            <a:off x="6703998" y="5170471"/>
            <a:ext cx="760542" cy="1"/>
          </a:xfrm>
          <a:prstGeom prst="straightConnector1">
            <a:avLst/>
          </a:prstGeom>
          <a:noFill/>
          <a:ln w="25400" cap="flat" cmpd="sng" algn="ctr">
            <a:solidFill>
              <a:schemeClr val="tx1"/>
            </a:solidFill>
            <a:prstDash val="solid"/>
            <a:round/>
            <a:headEnd type="none" w="med" len="med"/>
            <a:tailEnd type="triangle"/>
          </a:ln>
          <a:effectLst/>
        </p:spPr>
      </p:cxnSp>
      <p:cxnSp>
        <p:nvCxnSpPr>
          <p:cNvPr id="62" name="直接箭头连接符 61"/>
          <p:cNvCxnSpPr>
            <a:stCxn id="48" idx="2"/>
            <a:endCxn id="43" idx="5"/>
          </p:cNvCxnSpPr>
          <p:nvPr/>
        </p:nvCxnSpPr>
        <p:spPr bwMode="auto">
          <a:xfrm flipH="1" flipV="1">
            <a:off x="6097772" y="4902701"/>
            <a:ext cx="511358" cy="267771"/>
          </a:xfrm>
          <a:prstGeom prst="straightConnector1">
            <a:avLst/>
          </a:prstGeom>
          <a:noFill/>
          <a:ln w="25400" cap="flat" cmpd="sng" algn="ctr">
            <a:solidFill>
              <a:schemeClr val="tx1"/>
            </a:solidFill>
            <a:prstDash val="solid"/>
            <a:round/>
            <a:headEnd type="none" w="med" len="med"/>
            <a:tailEnd type="triangle"/>
          </a:ln>
          <a:effectLst/>
        </p:spPr>
      </p:cxnSp>
      <p:sp>
        <p:nvSpPr>
          <p:cNvPr id="63" name="文本框 62"/>
          <p:cNvSpPr txBox="1"/>
          <p:nvPr/>
        </p:nvSpPr>
        <p:spPr>
          <a:xfrm>
            <a:off x="6053191" y="4408381"/>
            <a:ext cx="451085" cy="261610"/>
          </a:xfrm>
          <a:prstGeom prst="rect">
            <a:avLst/>
          </a:prstGeom>
          <a:noFill/>
        </p:spPr>
        <p:txBody>
          <a:bodyPr wrap="square" rtlCol="0">
            <a:spAutoFit/>
          </a:bodyPr>
          <a:lstStyle/>
          <a:p>
            <a:r>
              <a:rPr lang="en-US" sz="1100" dirty="0" smtClean="0">
                <a:effectLst/>
                <a:latin typeface="+mn-lt"/>
              </a:rPr>
              <a:t>-1.5</a:t>
            </a:r>
            <a:endParaRPr lang="en-US" sz="1100" dirty="0">
              <a:effectLst/>
              <a:latin typeface="+mn-lt"/>
            </a:endParaRPr>
          </a:p>
        </p:txBody>
      </p:sp>
      <p:sp>
        <p:nvSpPr>
          <p:cNvPr id="64" name="文本框 63"/>
          <p:cNvSpPr txBox="1"/>
          <p:nvPr/>
        </p:nvSpPr>
        <p:spPr>
          <a:xfrm>
            <a:off x="6958489" y="4165178"/>
            <a:ext cx="451085" cy="261610"/>
          </a:xfrm>
          <a:prstGeom prst="rect">
            <a:avLst/>
          </a:prstGeom>
          <a:noFill/>
        </p:spPr>
        <p:txBody>
          <a:bodyPr wrap="square" rtlCol="0">
            <a:spAutoFit/>
          </a:bodyPr>
          <a:lstStyle/>
          <a:p>
            <a:r>
              <a:rPr lang="en-US" sz="1100" dirty="0" smtClean="0">
                <a:effectLst/>
                <a:latin typeface="+mn-lt"/>
              </a:rPr>
              <a:t>-1.7</a:t>
            </a:r>
            <a:endParaRPr lang="en-US" sz="1100" dirty="0">
              <a:effectLst/>
              <a:latin typeface="+mn-lt"/>
            </a:endParaRPr>
          </a:p>
        </p:txBody>
      </p:sp>
      <p:sp>
        <p:nvSpPr>
          <p:cNvPr id="65" name="文本框 64"/>
          <p:cNvSpPr txBox="1"/>
          <p:nvPr/>
        </p:nvSpPr>
        <p:spPr>
          <a:xfrm>
            <a:off x="7881752" y="4418119"/>
            <a:ext cx="451085" cy="261610"/>
          </a:xfrm>
          <a:prstGeom prst="rect">
            <a:avLst/>
          </a:prstGeom>
          <a:noFill/>
        </p:spPr>
        <p:txBody>
          <a:bodyPr wrap="square" rtlCol="0">
            <a:spAutoFit/>
          </a:bodyPr>
          <a:lstStyle/>
          <a:p>
            <a:r>
              <a:rPr lang="en-US" sz="1100" dirty="0" smtClean="0">
                <a:effectLst/>
                <a:latin typeface="+mn-lt"/>
              </a:rPr>
              <a:t>-1.4</a:t>
            </a:r>
            <a:endParaRPr lang="en-US" sz="1100" dirty="0">
              <a:effectLst/>
              <a:latin typeface="+mn-lt"/>
            </a:endParaRPr>
          </a:p>
        </p:txBody>
      </p:sp>
      <p:sp>
        <p:nvSpPr>
          <p:cNvPr id="66" name="文本框 65"/>
          <p:cNvSpPr txBox="1"/>
          <p:nvPr/>
        </p:nvSpPr>
        <p:spPr>
          <a:xfrm>
            <a:off x="7818908" y="4999409"/>
            <a:ext cx="451085" cy="261610"/>
          </a:xfrm>
          <a:prstGeom prst="rect">
            <a:avLst/>
          </a:prstGeom>
          <a:noFill/>
        </p:spPr>
        <p:txBody>
          <a:bodyPr wrap="square" rtlCol="0">
            <a:spAutoFit/>
          </a:bodyPr>
          <a:lstStyle/>
          <a:p>
            <a:r>
              <a:rPr lang="en-US" sz="1100" dirty="0" smtClean="0">
                <a:effectLst/>
                <a:latin typeface="+mn-lt"/>
              </a:rPr>
              <a:t>-1.5</a:t>
            </a:r>
            <a:endParaRPr lang="en-US" sz="1100" dirty="0">
              <a:effectLst/>
              <a:latin typeface="+mn-lt"/>
            </a:endParaRPr>
          </a:p>
        </p:txBody>
      </p:sp>
      <p:sp>
        <p:nvSpPr>
          <p:cNvPr id="67" name="文本框 66"/>
          <p:cNvSpPr txBox="1"/>
          <p:nvPr/>
        </p:nvSpPr>
        <p:spPr>
          <a:xfrm>
            <a:off x="6894945" y="5153142"/>
            <a:ext cx="451085" cy="261610"/>
          </a:xfrm>
          <a:prstGeom prst="rect">
            <a:avLst/>
          </a:prstGeom>
          <a:noFill/>
        </p:spPr>
        <p:txBody>
          <a:bodyPr wrap="square" rtlCol="0">
            <a:spAutoFit/>
          </a:bodyPr>
          <a:lstStyle/>
          <a:p>
            <a:r>
              <a:rPr lang="en-US" sz="1100" dirty="0" smtClean="0">
                <a:effectLst/>
                <a:latin typeface="+mn-lt"/>
              </a:rPr>
              <a:t>-1.3</a:t>
            </a:r>
            <a:endParaRPr lang="en-US" sz="1100" dirty="0">
              <a:effectLst/>
              <a:latin typeface="+mn-lt"/>
            </a:endParaRPr>
          </a:p>
        </p:txBody>
      </p:sp>
      <p:sp>
        <p:nvSpPr>
          <p:cNvPr id="68" name="文本框 67"/>
          <p:cNvSpPr txBox="1"/>
          <p:nvPr/>
        </p:nvSpPr>
        <p:spPr>
          <a:xfrm>
            <a:off x="6038863" y="5024600"/>
            <a:ext cx="451085" cy="261610"/>
          </a:xfrm>
          <a:prstGeom prst="rect">
            <a:avLst/>
          </a:prstGeom>
          <a:noFill/>
        </p:spPr>
        <p:txBody>
          <a:bodyPr wrap="square" rtlCol="0">
            <a:spAutoFit/>
          </a:bodyPr>
          <a:lstStyle/>
          <a:p>
            <a:r>
              <a:rPr lang="en-US" sz="1100" dirty="0" smtClean="0">
                <a:effectLst/>
                <a:latin typeface="+mn-lt"/>
              </a:rPr>
              <a:t>-1.1</a:t>
            </a:r>
            <a:endParaRPr lang="en-US" sz="1100" dirty="0">
              <a:effectLst/>
              <a:latin typeface="+mn-lt"/>
            </a:endParaRPr>
          </a:p>
        </p:txBody>
      </p:sp>
      <p:sp>
        <p:nvSpPr>
          <p:cNvPr id="42" name="文本框 41"/>
          <p:cNvSpPr txBox="1"/>
          <p:nvPr/>
        </p:nvSpPr>
        <p:spPr>
          <a:xfrm>
            <a:off x="3418907" y="4220386"/>
            <a:ext cx="2160240" cy="646331"/>
          </a:xfrm>
          <a:prstGeom prst="rect">
            <a:avLst/>
          </a:prstGeom>
          <a:noFill/>
        </p:spPr>
        <p:txBody>
          <a:bodyPr wrap="square" rtlCol="0">
            <a:spAutoFit/>
          </a:bodyPr>
          <a:lstStyle/>
          <a:p>
            <a:r>
              <a:rPr lang="en-US" sz="1800" dirty="0" smtClean="0">
                <a:effectLst/>
                <a:latin typeface="+mn-lt"/>
              </a:rPr>
              <a:t>Remove connection (</a:t>
            </a:r>
            <a:r>
              <a:rPr lang="en-US" sz="1800" dirty="0" err="1" smtClean="0">
                <a:effectLst/>
                <a:latin typeface="+mn-lt"/>
              </a:rPr>
              <a:t>u,v</a:t>
            </a:r>
            <a:r>
              <a:rPr lang="en-US" sz="1800" dirty="0" smtClean="0">
                <a:effectLst/>
                <a:latin typeface="+mn-lt"/>
              </a:rPr>
              <a:t>)</a:t>
            </a:r>
            <a:endParaRPr lang="en-US" sz="1800" dirty="0">
              <a:effectLst/>
              <a:latin typeface="+mn-lt"/>
            </a:endParaRPr>
          </a:p>
        </p:txBody>
      </p:sp>
    </p:spTree>
    <p:extLst>
      <p:ext uri="{BB962C8B-B14F-4D97-AF65-F5344CB8AC3E}">
        <p14:creationId xmlns:p14="http://schemas.microsoft.com/office/powerpoint/2010/main" val="27939007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4513</TotalTime>
  <Words>2016</Words>
  <Application>Microsoft Macintosh PowerPoint</Application>
  <PresentationFormat>全屏显示(4:3)</PresentationFormat>
  <Paragraphs>410</Paragraphs>
  <Slides>28</Slides>
  <Notes>8</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Revised_Master</vt:lpstr>
      <vt:lpstr>Modification of STC Algorithm</vt:lpstr>
      <vt:lpstr>STC⟶M-STC</vt:lpstr>
      <vt:lpstr>Catalogue</vt:lpstr>
      <vt:lpstr>Topology Control Algorithm</vt:lpstr>
      <vt:lpstr>Topology Control Algorithm</vt:lpstr>
      <vt:lpstr>Topology Control Algorithm</vt:lpstr>
      <vt:lpstr>Topology Control Algorithm</vt:lpstr>
      <vt:lpstr>Catalogue</vt:lpstr>
      <vt:lpstr>STC Algorithm: Basic idea</vt:lpstr>
      <vt:lpstr>STC Algorithm: Energy Comparison</vt:lpstr>
      <vt:lpstr>Catalogue</vt:lpstr>
      <vt:lpstr>STC Algorithm: Pseudo-Code</vt:lpstr>
      <vt:lpstr>Catalogue</vt:lpstr>
      <vt:lpstr>PowerPoint 演示文稿</vt:lpstr>
      <vt:lpstr>Catalogue</vt:lpstr>
      <vt:lpstr>PowerPoint 演示文稿</vt:lpstr>
      <vt:lpstr>PowerPoint 演示文稿</vt:lpstr>
      <vt:lpstr>Catalogue</vt:lpstr>
      <vt:lpstr>PowerPoint 演示文稿</vt:lpstr>
      <vt:lpstr>PowerPoint 演示文稿</vt:lpstr>
      <vt:lpstr>PowerPoint 演示文稿</vt:lpstr>
      <vt:lpstr>PowerPoint 演示文稿</vt:lpstr>
      <vt:lpstr>PowerPoint 演示文稿</vt:lpstr>
      <vt:lpstr>PowerPoint 演示文稿</vt:lpstr>
      <vt:lpstr>Catalogue</vt:lpstr>
      <vt:lpstr>PowerPoint 演示文稿</vt:lpstr>
      <vt:lpstr>PowerPoint 演示文稿</vt:lpstr>
      <vt:lpstr>PowerPoint 演示文稿</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Wang</cp:lastModifiedBy>
  <cp:revision>281</cp:revision>
  <dcterms:created xsi:type="dcterms:W3CDTF">2004-01-21T20:05:10Z</dcterms:created>
  <dcterms:modified xsi:type="dcterms:W3CDTF">2014-12-09T21:44:03Z</dcterms:modified>
</cp:coreProperties>
</file>