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4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73BEBFB-A8E6-4EBF-B669-86E2DFDA3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2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16C999-23E9-4236-9C53-D56FC869FFC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</a:pPr>
            <a:r>
              <a:rPr lang="en-US" altLang="en-US" sz="2000">
                <a:latin typeface="Calibri" pitchFamily="32" charset="0"/>
                <a:ea typeface="Microsoft YaHei" charset="-122"/>
              </a:rPr>
              <a:t>This PowerPoint Template includes a series of slide masters with predefined layouts and color schemes for formatting slides</a:t>
            </a:r>
          </a:p>
          <a:p>
            <a:pPr marL="215900" indent="-214313" eaLnBrk="1">
              <a:spcBef>
                <a:spcPct val="0"/>
              </a:spcBef>
              <a:buSzPct val="45000"/>
              <a:buFont typeface="Arial" charset="0"/>
              <a:buChar char="•"/>
            </a:pPr>
            <a:r>
              <a:rPr lang="en-US" altLang="en-US" sz="2000">
                <a:latin typeface="Calibri" pitchFamily="32" charset="0"/>
                <a:ea typeface="Microsoft YaHei" charset="-122"/>
              </a:rPr>
              <a:t> Slide Masters are displayed when you right click on a slide and select </a:t>
            </a:r>
            <a:r>
              <a:rPr lang="en-US" altLang="en-US" sz="2000" b="1">
                <a:latin typeface="Calibri" pitchFamily="32" charset="0"/>
                <a:ea typeface="Microsoft YaHei" charset="-122"/>
              </a:rPr>
              <a:t>Layout</a:t>
            </a:r>
            <a:r>
              <a:rPr lang="en-US" altLang="en-US" sz="2000">
                <a:latin typeface="Calibri" pitchFamily="32" charset="0"/>
                <a:ea typeface="Microsoft YaHei" charset="-122"/>
              </a:rPr>
              <a:t> from menu</a:t>
            </a:r>
          </a:p>
          <a:p>
            <a:pPr marL="215900" indent="-214313" eaLnBrk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alibri" pitchFamily="32" charset="0"/>
              <a:ea typeface="Microsoft YaHei" charset="-122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03C86260-CFCE-4345-8484-761E0168704C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8F9FAB-8060-44E2-A5C1-11DE285D554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6E3C88C6-FD28-44CD-B2F6-A52D692D8AE3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10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358B29-7D91-435F-BA98-79CC98F92C5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41C625B-CD5A-4B08-BF49-F0763E1019CC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11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CA45E-2A77-439D-8603-FAF53A38744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0BE7C198-03FF-4889-B0D9-250619D44826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12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C41750-E668-47B5-AC26-AAB40A669AD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06E3077-179E-4C59-8C42-BC0FF2F132F0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13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734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9CBD82-8077-4184-ABE8-2765AB616A8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3D3D82CE-00B8-438A-8CC5-7D281B8E0908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14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1C2B84-1852-46C3-8994-105E26E543C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CCAA164-773B-4013-8CA3-8C1AB6EE6A6A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15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939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4CE05-6521-4205-A46F-E5D6F7D2FE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0677E3E-CD60-4152-9F35-67AB6635737E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16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28B5F6-A741-45B9-8A51-786C64715F3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F12D36D-A291-41E7-8FA9-4B6D4DB75C0D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17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3C5688-44F1-49AE-924E-FA262AFA796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37153ADF-C21A-4988-AF83-CB59289078A0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18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24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D1D1C5-F847-460D-8E5E-DA0028A4919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43EC24D-5A93-4D1E-AA8E-614075633B1E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19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349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36DBBB-AAFF-42A5-B3CA-24282B2432D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4960D3D-2B13-499B-A1CC-DA54CE0F7094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0C06DA-A111-4AEC-AFE1-C30C0C8B8CB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0C34EF7-670E-4E56-AD1B-005DC24241D1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20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451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91E916-227D-4EF4-BC6C-0949D0ECD53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2C03164-8589-4970-98CD-9F1D49FF8E57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21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55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86207C-66EF-4D8E-9FB1-1876035ABA8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8829F6B-70EF-4713-952C-C3C19326733D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22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656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B63D07-2F1E-48B9-A8C1-E713F8750B9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613FA1E3-4C5C-4ED7-B3F9-2EEA2CD33313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23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75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2491D2-5030-4E2D-A788-3636B715A08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98CF58A-D8DD-4F6A-941D-03DE8F3FE0EB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24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837A58-012E-413E-A1C1-C12B75EEC4F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9E69F2BE-B04F-4F77-9177-7D35BCFFFE65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25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6963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FBA043-E2E2-4ADB-885D-AEE2BC38F32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F913A85-64C8-4E69-9812-3FE0ABFBCFD8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26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065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61D555-1E2F-4DEF-9A5E-8A256BBA89C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30A3C49-D0EA-4988-869A-291731137F98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27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168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1DDCC-9FB4-450F-847B-DAF9FA13E87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E3A12A73-F50A-43FB-9B68-D5F0276E150B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28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AA826-4F25-4ECF-B64A-CA4CC6C7A1C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9EF3227-7C77-4C3F-A755-6C49B853FB44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29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184A41-965D-435D-8C40-C9D21FBB0A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0D9985-BB27-446E-BB7D-E79DA1B216A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36F25C7-BCED-4001-8CF4-7E42CBCDE422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30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475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1DE7A-2D9A-4D43-991C-1D7A1275CBD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5C3CFE3-FC59-4F85-9AB2-0A0CF6C048E5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31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577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08BF1F-F693-469C-B576-BBA73E9C884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420EA24-A092-4F0A-81CF-AC11EC6009E0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32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680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C6C443-62D4-45A5-A75A-9851F45918D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90F841A2-EE33-4E57-A791-8A39EEBAB8B0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33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78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3917C-9E30-4213-9C0B-4ED91423DA7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9E84F301-D40C-4886-B1F8-8796E9BCE85F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34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788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FBD25-9862-4426-AFBB-A3B1594C4CD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1497D8-14E7-4561-9988-A3F54D3489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DD8A38-0D61-4541-B9CF-73EE1F6FD79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145DE7-2D75-482E-BF19-07398D25E93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4A0F56C-E609-4AF7-A1F9-CD1F5C346C8B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7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120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53A42C-9ABA-49C6-BBE1-73568DDA292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650E105-7FCA-44F7-9E38-9AF777D9EAD2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8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22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E3C88-6946-402E-B7FE-2F3191DA721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929AD81-53E5-420F-A02E-E8BD5177C5F1}" type="slidenum">
              <a:rPr lang="en-US" alt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9</a:t>
            </a:fld>
            <a:endParaRPr lang="en-US" alt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4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4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7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5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50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6856413" cy="1522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8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165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732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73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978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13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1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4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DEB3B7-DB1C-4753-AB8E-B585C605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10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C9212-8AA9-49CE-BB26-3C22AADAC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087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BDE0C2-4F42-4612-B201-1C07AB04F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98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3351213" cy="912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613" y="3124200"/>
            <a:ext cx="3352800" cy="912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33BD72-E552-4813-A52F-FEE931FA5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9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C3DDE2-D0DC-4E69-92FD-473A2FE32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5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0670B1-7AFD-4C5D-A49E-B22F9A742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22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423192-5464-472A-8E1D-2CEC33814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2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137DF4-4666-4BE6-B2ED-7A3D7DF73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961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C5EF7D-5BF2-4D19-8A46-8E207177E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27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A57CF1-4F8A-4F7F-99A5-E1126F8F7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3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1447800"/>
            <a:ext cx="1712913" cy="258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447800"/>
            <a:ext cx="4991100" cy="258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DF5AB0-FC96-4965-A133-893D2BA4D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93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3A9AFD-286E-4D30-9EA3-9D6906136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662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8FB039-70BF-4C0B-B955-448711A1F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2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6755AA-C4A4-4F60-B726-8D58107B5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4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70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0386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A2B2CC-4769-4F54-8EBB-9DDC83C9F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9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26443A-7BE6-4B86-91BA-C5EB7C664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8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22C521-33E2-429C-B017-C24A39C68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68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F6A404-051D-4F8C-913C-CFCEB5D20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07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11ED29-8D2A-45C2-93F1-F92334E15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29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37B8B4-3A32-4FB2-AEE6-717983526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92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FD0B41-D2D4-4AB1-B897-EF4BE1B4C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38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5813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C3401D-8459-449A-B77F-EA5D933CA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998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B17156-6A75-4AF2-ADFD-C2B575FA8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69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704A15-72F2-4324-BD60-B5CB40C77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746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E41965-89C4-4394-810F-FA2FB0E55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6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1751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13" y="1676400"/>
            <a:ext cx="1752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1D95C1-9FE8-4A57-B450-D8811D595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061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0990A7-437A-42DA-A913-79A5F1999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767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88AFD2-AC99-4D42-A2EB-9784FE438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329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1E1F7D-B1B2-420E-8818-21748B924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06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8BB1DE-D1B6-4491-A204-9A27AFC1B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66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29DB13-5641-4955-8DC4-1A9C5B372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39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E1B58E-B62D-49CC-81CE-78A47D392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82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5813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6ED59-EDD3-4ADE-9CE8-9AB84495E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76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259F58-AA78-4172-8CA7-13CB9F24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387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3E2854-B622-4DA7-ADDA-71CEDA1EF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98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1499F0-6FF7-4C76-92E0-788D9D29D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65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45DE2A-0C66-403D-B030-BC1C0BEF1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13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00DDE3-CE04-45F4-8431-34E085A2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55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CE0E5-2323-4011-87FB-75B0D8D82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56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0E4CDC-8704-457B-AD5B-28893CD1A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15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168545-042B-4051-91E1-33F421BA7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734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C9877-7E7E-4A51-9494-82EA067E7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235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E31B87-502C-4B00-B00C-57FA459F5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80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5813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5218C5-423B-4ACC-AFB5-AE1D76A8A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95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E39ABA-922B-4A4C-A608-3A14573EC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57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72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CA38AD-4AF9-47C6-8E46-C35D7EDC5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6273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F49214-AB79-48B5-9D59-A081EBE2B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23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00" y="1524000"/>
            <a:ext cx="9890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4613" y="1524000"/>
            <a:ext cx="9906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E4B0AB-9939-4F18-A659-45B235933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976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C0D553-349D-4B0C-9E77-990447C48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542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0CF6D5-3EDE-410E-B47A-38900D084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14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43B22E-1DD5-48BE-B8E5-DB99A69BC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89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6E839B-21A9-4708-AD81-2F0F3BF08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39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ADCB61-B464-466C-A131-32F78956E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696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0CB2D1-DDC6-4602-B82C-0F1FB844D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44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5813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43D617-ABBC-4F6F-8245-30FD800AC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1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81325"/>
            <a:ext cx="3957638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0"/>
            <a:ext cx="6856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85838"/>
            <a:ext cx="2743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0"/>
            <a:ext cx="6856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81325"/>
            <a:ext cx="39592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44" r:id="rId12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33513"/>
            <a:ext cx="40195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81325"/>
            <a:ext cx="3957638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685641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124200"/>
            <a:ext cx="685641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8100"/>
            <a:ext cx="4556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0AFDFDA8-0B4E-4EEE-9DDE-D19FCB5F7E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80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8013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8100"/>
            <a:ext cx="4556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548BC33F-D5A0-4DFA-865E-A41F23A30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80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3656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3657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2954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7272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1590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6162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30734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5306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9878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Click to edit the outline text format</a:t>
            </a:r>
          </a:p>
          <a:p>
            <a:pPr lvl="1" hangingPunct="1">
              <a:lnSpc>
                <a:spcPct val="95000"/>
              </a:lnSpc>
              <a:spcAft>
                <a:spcPts val="1138"/>
              </a:spcAft>
              <a:buSzPct val="75000"/>
              <a:buFont typeface="Symbol" charset="2"/>
              <a:buChar char=""/>
            </a:pPr>
            <a:r>
              <a:rPr lang="en-US" altLang="en-US" sz="2400">
                <a:latin typeface="Verdana" charset="0"/>
              </a:rPr>
              <a:t>Second Outline Level</a:t>
            </a:r>
          </a:p>
          <a:p>
            <a:pPr lvl="2" hangingPunct="1">
              <a:lnSpc>
                <a:spcPct val="95000"/>
              </a:lnSpc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Third Outline Level</a:t>
            </a:r>
          </a:p>
          <a:p>
            <a:pPr lvl="3" hangingPunct="1">
              <a:lnSpc>
                <a:spcPct val="95000"/>
              </a:lnSpc>
              <a:spcAft>
                <a:spcPts val="575"/>
              </a:spcAft>
              <a:buSzPct val="75000"/>
              <a:buFont typeface="Symbol" charset="2"/>
              <a:buChar char=""/>
            </a:pPr>
            <a:r>
              <a:rPr lang="en-US" altLang="en-US" sz="2400">
                <a:latin typeface="Verdana" charset="0"/>
              </a:rPr>
              <a:t>Fourth Outline Level</a:t>
            </a:r>
          </a:p>
          <a:p>
            <a:pPr lvl="4" hangingPunct="1">
              <a:lnSpc>
                <a:spcPct val="95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Fifth Outline Level</a:t>
            </a:r>
          </a:p>
          <a:p>
            <a:pPr lvl="4" hangingPunct="1">
              <a:lnSpc>
                <a:spcPct val="95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Sixth Outline Level</a:t>
            </a:r>
          </a:p>
          <a:p>
            <a:pPr lvl="4" hangingPunct="1">
              <a:lnSpc>
                <a:spcPct val="95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Seventh Outline Level</a:t>
            </a:r>
          </a:p>
          <a:p>
            <a:pPr lvl="4" hangingPunct="1">
              <a:lnSpc>
                <a:spcPct val="95000"/>
              </a:lnSpc>
              <a:spcAft>
                <a:spcPts val="28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Eighth Outline Level</a:t>
            </a: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Ninth Outline LevelClick to edit Master text styles</a:t>
            </a:r>
          </a:p>
          <a:p>
            <a:pPr lvl="1"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AB192D"/>
              </a:buClr>
              <a:buSzPct val="75000"/>
              <a:buFont typeface="Verdana" charset="0"/>
              <a:buChar char="─"/>
            </a:pPr>
            <a:r>
              <a:rPr lang="en-US" altLang="en-US" sz="2000">
                <a:latin typeface="Verdana" charset="0"/>
              </a:rPr>
              <a:t>Second level</a:t>
            </a:r>
          </a:p>
          <a:p>
            <a:pPr lvl="2"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Wingdings" charset="2"/>
              <a:buChar char="§"/>
            </a:pPr>
            <a:r>
              <a:rPr lang="en-US" altLang="en-US">
                <a:latin typeface="Verdana" charset="0"/>
              </a:rPr>
              <a:t>Third level</a:t>
            </a:r>
          </a:p>
          <a:p>
            <a:pPr lvl="3"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AB192D"/>
              </a:buClr>
              <a:buSzPct val="75000"/>
              <a:buFont typeface="Courier New" pitchFamily="49" charset="0"/>
              <a:buChar char="o"/>
            </a:pPr>
            <a:r>
              <a:rPr lang="en-US" altLang="en-US" sz="1600">
                <a:latin typeface="Verdana" charset="0"/>
              </a:rPr>
              <a:t>Fourth level</a:t>
            </a:r>
          </a:p>
          <a:p>
            <a:pPr lvl="4"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1600">
                <a:latin typeface="Verdana" charset="0"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8100"/>
            <a:ext cx="4556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4B61B83-6D68-4702-820B-F7B457213C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80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8100"/>
            <a:ext cx="4556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A5AED90E-5F86-42C9-A315-1138938CE3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1235075"/>
            <a:ext cx="8686800" cy="46038"/>
          </a:xfrm>
          <a:prstGeom prst="rect">
            <a:avLst/>
          </a:prstGeom>
          <a:solidFill>
            <a:srgbClr val="AB19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32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486400" y="64008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US" altLang="en-US">
                <a:solidFill>
                  <a:srgbClr val="AB192D"/>
                </a:solidFill>
                <a:latin typeface="Times New Roman" pitchFamily="16" charset="0"/>
              </a:rPr>
              <a:t>Worcester Polytechnic Institute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80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8100"/>
            <a:ext cx="4556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22364F33-4504-485A-8A08-BD9ACF9DC1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Freeform 6"/>
          <p:cNvSpPr>
            <a:spLocks noChangeArrowheads="1"/>
          </p:cNvSpPr>
          <p:nvPr/>
        </p:nvSpPr>
        <p:spPr bwMode="auto">
          <a:xfrm>
            <a:off x="457200" y="1524000"/>
            <a:ext cx="5867400" cy="4648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3200" y="1524000"/>
            <a:ext cx="2132013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0"/>
            <a:ext cx="6858000" cy="1524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4000" b="1">
                <a:solidFill>
                  <a:srgbClr val="262626"/>
                </a:solidFill>
              </a:rPr>
              <a:t>The War Between Mice and Elephants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038600"/>
            <a:ext cx="6858000" cy="990600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Liang Guo, Ibrahim Matta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5486400"/>
            <a:ext cx="6858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1600" b="1">
                <a:solidFill>
                  <a:srgbClr val="262626"/>
                </a:solidFill>
                <a:latin typeface="Verdana" charset="0"/>
              </a:rPr>
              <a:t>Presented by Vasilios Mitrokostas for CS 577 / EE 537</a:t>
            </a:r>
          </a:p>
          <a:p>
            <a:pPr hangingPunct="1">
              <a:lnSpc>
                <a:spcPct val="100000"/>
              </a:lnSpc>
            </a:pPr>
            <a:endParaRPr lang="en-US" altLang="en-US" sz="1600" b="1">
              <a:solidFill>
                <a:srgbClr val="262626"/>
              </a:solidFill>
              <a:latin typeface="Verdana" charset="0"/>
            </a:endParaRPr>
          </a:p>
          <a:p>
            <a:pPr hangingPunct="1">
              <a:lnSpc>
                <a:spcPct val="100000"/>
              </a:lnSpc>
            </a:pPr>
            <a:r>
              <a:rPr lang="en-US" altLang="en-US" sz="1600" b="1">
                <a:solidFill>
                  <a:srgbClr val="262626"/>
                </a:solidFill>
                <a:latin typeface="Verdana" charset="0"/>
              </a:rPr>
              <a:t>Images taken from Pankaj Didwania's 2013 presentation of this paper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TCP: No Packet Samples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TCP uses samples of packets to help determine timeout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. . . but each of the many, short connections lacks sampling data, so timeouts are set to conservative, large value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603EB6C9-47BB-47CA-ADE5-7639869D9018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10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How to Combat Unfairness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Guo and Matta's proposal; fight fire with fire</a:t>
            </a: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Simulations say: give short connections preferential treatment to induce fairness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A weighted policy to classify TCP flows by size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RIO (RED with In and Out) queue management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630D291-9D73-422C-9A53-114B885DE78E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11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Validating the Problem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How did the authors draw these conclusions?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A study of short and long TCP flows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Previous papers highlight the uphill battle faced by mice . . . but their solutions modify TCP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Issue: isolating flows by class (short vs. long) may cause packet reordering, leading to poor performance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Guo and Matta: place control inside the network with RIO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0D1202A-E11F-49EB-8CA3-3B320EBC142B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12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62000" y="14478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Proposed Solution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3124200"/>
            <a:ext cx="6858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r>
              <a:rPr lang="en-US" altLang="en-US" sz="2400">
                <a:latin typeface="Verdana" charset="0"/>
              </a:rPr>
              <a:t>Mitigate packet loss by giving preferential treatment to short connections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6A6FEC53-E7B0-47B9-A541-59FEFB6781AC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13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RIO: Classify In or Out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Classify packets as In or Out to determine size, allowing for preferential treatment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Favor short connections at bottleneck link queues, so they experience fewer dropped packets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0D2B35C-DA31-4441-A45A-98AEE7A6F776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14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Why Is Packet Loss Critical?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When loss rate is small, average transmission time is not greatly impacted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When loss rate is large, time increases drastically (see TCP-Newreno test below, randomly dropped packets)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01921B3-777B-4266-B89A-57BF4DE8C77A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15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5525"/>
            <a:ext cx="55784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Why Does Variability Happen?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High loss rate = high chance for TCP to enter exponential backoff (congestion avoidance) phase, resulting in more variability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Low loss rate = two options for TCP: transmit aggressively with slow-start or transmit in congestion avoidance phase, resulting in more variability (less consistency)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First source of variability is on individual packets—greater impact on short flows due to number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Second source of variability in end-phase—greater impact on long flows which finish beyond slow-start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64E4DBD-A1F3-45E8-900D-84B7874E2416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16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Comparison by Simulation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Network simulator </a:t>
            </a:r>
            <a:r>
              <a:rPr lang="en-US" altLang="en-US" sz="2400" i="1">
                <a:latin typeface="Verdana" charset="0"/>
              </a:rPr>
              <a:t>ns</a:t>
            </a:r>
            <a:r>
              <a:rPr lang="en-US" altLang="en-US" sz="2400">
                <a:latin typeface="Verdana" charset="0"/>
              </a:rPr>
              <a:t> by E. Amir et al.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10 long flows (100 packets) vs. 10 short flows (10,000 packets) (TCP-Newreno)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1.25Mbps link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EEA62E8-63FF-421D-9EE5-CD3D9735128D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17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470275"/>
            <a:ext cx="890746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Too Unfair to Elephants?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RIO-PS (preferential treatment to short flows) graph shows short flows taking more of the total link utilization than long flows . . . unequal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This is OK; early completion returns resources to long flows, so long-term goodput is maintained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In fact, it results in a more stable environment for long flows because of fewer disturbances from short flows (once they finish)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E4DCDC0-0C9B-416D-ACB5-3B04CCCDBB3F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18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Goodput Comparison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Overall goodput for all flows remains stable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500 second simulation, note difference in load (RED and RIO-PS favor higher loads)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8B4F83A-6DED-4EB6-B625-3D06AA87BC9C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19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498850"/>
            <a:ext cx="501332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62000" y="14478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An Issue of Fairness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3124200"/>
            <a:ext cx="6858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r>
              <a:rPr lang="en-US" altLang="en-US" sz="2400">
                <a:latin typeface="Verdana" charset="0"/>
              </a:rPr>
              <a:t>Long connections are unintentionally favored over short connections by TCP congestion control algorithm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F7ECE33C-F3D0-471C-860B-1717207AB92B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Implementation: Edge Routers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2954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Employ a Diffserv-like network architecture to differentiate between short and long TCP flows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This is done through edge routers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Edge router tracks each flow, counting packets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Once a threshold L</a:t>
            </a:r>
            <a:r>
              <a:rPr lang="en-US" altLang="en-US" sz="1200">
                <a:latin typeface="Verdana" charset="0"/>
              </a:rPr>
              <a:t>t</a:t>
            </a:r>
            <a:r>
              <a:rPr lang="en-US" altLang="en-US">
                <a:latin typeface="Verdana" charset="0"/>
              </a:rPr>
              <a:t> is met, flow is considered long (the first L</a:t>
            </a:r>
            <a:r>
              <a:rPr lang="en-US" altLang="en-US" sz="1200">
                <a:latin typeface="Verdana" charset="0"/>
              </a:rPr>
              <a:t>t</a:t>
            </a:r>
            <a:r>
              <a:rPr lang="en-US" altLang="en-US">
                <a:latin typeface="Verdana" charset="0"/>
              </a:rPr>
              <a:t> packets of such a flow are considered short)</a:t>
            </a:r>
          </a:p>
          <a:p>
            <a:pPr lvl="2" hangingPunct="1">
              <a:lnSpc>
                <a:spcPct val="95000"/>
              </a:lnSpc>
              <a:spcAft>
                <a:spcPts val="850"/>
              </a:spcAft>
              <a:buSzPct val="45000"/>
              <a:buFont typeface="Wingdings" charset="2"/>
              <a:buChar char=""/>
            </a:pPr>
            <a:r>
              <a:rPr lang="en-US" altLang="en-US">
                <a:latin typeface="Verdana" charset="0"/>
              </a:rPr>
              <a:t>Authors claim this is OK because first few packets are vulnerable to packet losses, and this makes the system fair to all starting TCP connections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Every so often (T</a:t>
            </a:r>
            <a:r>
              <a:rPr lang="en-US" altLang="en-US" sz="1200">
                <a:latin typeface="Verdana" charset="0"/>
              </a:rPr>
              <a:t>u</a:t>
            </a:r>
            <a:r>
              <a:rPr lang="en-US" altLang="en-US">
                <a:latin typeface="Verdana" charset="0"/>
              </a:rPr>
              <a:t> time units), flow is considered finished if no packets are observed in the period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E639D77A-FFBC-4B42-B409-3A9B23917BDE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20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Choosing Variables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Threshold L</a:t>
            </a:r>
            <a:r>
              <a:rPr lang="en-US" altLang="en-US" sz="1400">
                <a:latin typeface="Verdana" charset="0"/>
              </a:rPr>
              <a:t>t</a:t>
            </a:r>
            <a:r>
              <a:rPr lang="en-US" altLang="en-US" sz="2400">
                <a:latin typeface="Verdana" charset="0"/>
              </a:rPr>
              <a:t> can be static or dynamic; can allow edge router to modify every T</a:t>
            </a:r>
            <a:r>
              <a:rPr lang="en-US" altLang="en-US" sz="1400">
                <a:latin typeface="Verdana" charset="0"/>
              </a:rPr>
              <a:t>c</a:t>
            </a:r>
            <a:r>
              <a:rPr lang="en-US" altLang="en-US" sz="2400">
                <a:latin typeface="Verdana" charset="0"/>
              </a:rPr>
              <a:t> based on short and long flow counts . . . the Short-to-Long-Ratio (SLR)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Choosing T</a:t>
            </a:r>
            <a:r>
              <a:rPr lang="en-US" altLang="en-US" sz="1400">
                <a:latin typeface="Verdana" charset="0"/>
              </a:rPr>
              <a:t>u</a:t>
            </a:r>
            <a:r>
              <a:rPr lang="en-US" altLang="en-US" sz="2400">
                <a:latin typeface="Verdana" charset="0"/>
              </a:rPr>
              <a:t> and T</a:t>
            </a:r>
            <a:r>
              <a:rPr lang="en-US" altLang="en-US" sz="1400">
                <a:latin typeface="Verdana" charset="0"/>
              </a:rPr>
              <a:t>c</a:t>
            </a:r>
            <a:r>
              <a:rPr lang="en-US" altLang="en-US" sz="2400">
                <a:latin typeface="Verdana" charset="0"/>
              </a:rPr>
              <a:t> needs further research (T</a:t>
            </a:r>
            <a:r>
              <a:rPr lang="en-US" altLang="en-US" sz="1400">
                <a:latin typeface="Verdana" charset="0"/>
              </a:rPr>
              <a:t>u</a:t>
            </a:r>
            <a:r>
              <a:rPr lang="en-US" altLang="en-US" sz="2400">
                <a:latin typeface="Verdana" charset="0"/>
              </a:rPr>
              <a:t> = 1 sec, T</a:t>
            </a:r>
            <a:r>
              <a:rPr lang="en-US" altLang="en-US" sz="1400">
                <a:latin typeface="Verdana" charset="0"/>
              </a:rPr>
              <a:t>c</a:t>
            </a:r>
            <a:r>
              <a:rPr lang="en-US" altLang="en-US" sz="2400">
                <a:latin typeface="Verdana" charset="0"/>
              </a:rPr>
              <a:t> = 10 sec in simulation)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378DABA-90E2-4174-8C6C-FF2DF8A8B156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21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Implementation: Core Routers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Core routers give preferential treatment to short packets using RIO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See packet dropping figure below; note that In (short) packet queuing is not affected by Out (long) packet arrivals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66FEDDE-806C-426F-BFB8-C69D35650EAB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22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840163"/>
            <a:ext cx="54705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Packet Reordering: Not a Problem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Only one FIFO queue is used for all packets, short and long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No packet reordering even if same-flow packets are classified differently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19791DA-D6E7-4D1D-9846-96858E644FF2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23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762000" y="14478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Simulation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3124200"/>
            <a:ext cx="6858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r>
              <a:rPr lang="en-US" altLang="en-US" sz="2400">
                <a:latin typeface="Verdana" charset="0"/>
              </a:rPr>
              <a:t>Is RIO-PS as beneficial as claimed?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4813DBE-AAE9-44C1-A205-E448B0D67DCA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24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Simulation of RIO-PS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Web traffic model; each page requires TCP connection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Tuned to maximize power, ratio between throughput and delay.  High power implies high throughput and low delay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8B869D2-4D91-4105-9B66-F2A199D51601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25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2138"/>
            <a:ext cx="45720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Single Client Experiment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4,000-second simulation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(2,000-second warm-up)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Record response time using preferential treatment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What about initial timeout (ITO) from 3 seconds to 1 second?  Authors warn unnecessary retransmissions may lead to congestion collapse (slow links or high round-trip delay), but plot results anyway (donkey)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563D767-948C-44AB-A214-BEE690837D84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26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92575"/>
            <a:ext cx="87772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Advantage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Performance improvements; reduction on overall mark/drop rate without risk of queue overload at the bottleneck link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Why?  Short flows now have fewer packet drops, which means fewer congestion notifications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6F8F37E-10F1-4FC1-B6A0-5F6C934606B5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27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02050"/>
            <a:ext cx="79930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Fairness Index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Computed using a fairness index formula based on response time T</a:t>
            </a:r>
            <a:r>
              <a:rPr lang="en-US" altLang="en-US" sz="1400">
                <a:latin typeface="Verdana" charset="0"/>
              </a:rPr>
              <a:t>i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B5107D7-4510-482F-9905-FE3263C429C7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28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49675"/>
            <a:ext cx="85947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651125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Fairness Index Continued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Transmission times and goodput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091C24B-FD7F-4EF8-9076-A18D4AE0B381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29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111375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660900"/>
            <a:ext cx="3790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Mouse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CF8537C-E0F8-49C1-86AB-374FD2AC2C95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384" b="10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000250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Unbalanced Requests Experiment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Paper suggests preferential treatment still helps, but results are captured in another paper due to space limitation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AD91844B-8607-4AC3-B3F6-83DC7D26800C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30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762000" y="14478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Evaluation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0" y="3124200"/>
            <a:ext cx="6858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r>
              <a:rPr lang="en-US" altLang="en-US" sz="2400">
                <a:latin typeface="Verdana" charset="0"/>
              </a:rPr>
              <a:t>Does the model hold in real-world cases?  Can it be feasibly deployed?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B24EC60-5E7C-4267-BD13-C5AAB14A9C24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31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Evaluating the Simulation Model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The web traffic model used for simulation is the “Dumbbell and Dancehall” one-way traffic model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Guo and Matta claim that the RIO-PS scheme still grants an advantage when reverse traffic is present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Why?  Short exchanges due to control packet handling on the client side are protected by this scheme (due to the preferential treatment)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latin typeface="Verdana" charset="0"/>
              </a:rPr>
              <a:t>Authors also say simulation results mean RIO-PS works in extremely unbalanced cases, so odd traffic topologies would not be a problem (is this true?)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343EEEC-7C03-412D-B0A7-F4CB63602F86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32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Evaluating Deployment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A paper on edge devices is referenced to show that per-flow state maintenance (In vs. Out) and per-packet processing does not significantly impact end-to-end performance (sounds nebulous)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RIO-PS only needs to be implemented at busy bottleneck links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4283558-4832-441A-B00F-00E379018397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33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Conclusions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RIO-PS benefits short connections, which represent the majority of TCP flows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Long flows are thus minimally impacted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Goodput is either the same or improved, depending on the network</a:t>
            </a:r>
          </a:p>
          <a:p>
            <a:pPr hangingPunct="1">
              <a:lnSpc>
                <a:spcPct val="95000"/>
              </a:lnSpc>
              <a:spcAft>
                <a:spcPts val="1413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Flexible architecture; only edge routers need to be tuned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9833A6F-0FA0-4B1B-A6F8-ECD39E4667EC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34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Mouse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6A7FFB97-5177-4436-8F50-AE8780AB36EA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553200" y="1524000"/>
            <a:ext cx="24082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Many connections, short traffic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384" b="10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000250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Elephant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20A412E-87F0-48BA-BF4C-1A36A928156E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384" b="10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736725"/>
            <a:ext cx="3752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>
                <a:solidFill>
                  <a:srgbClr val="262626"/>
                </a:solidFill>
                <a:latin typeface="Verdana" charset="0"/>
              </a:rPr>
              <a:t>Elephant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13875E0-80CC-4D0D-A1AA-91F7B15FEABB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6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53200" y="1524000"/>
            <a:ext cx="24082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Few connections, large traffic</a:t>
            </a: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endParaRPr lang="en-US" altLang="en-US" sz="2400">
              <a:latin typeface="Verdana" charset="0"/>
            </a:endParaRP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endParaRPr lang="en-US" altLang="en-US" sz="2400">
              <a:latin typeface="Verdana" charset="0"/>
            </a:endParaRP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endParaRPr lang="en-US" altLang="en-US" sz="2400">
              <a:latin typeface="Verdana" charset="0"/>
            </a:endParaRP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None/>
            </a:pPr>
            <a:endParaRPr lang="en-US" altLang="en-US" sz="2400">
              <a:latin typeface="Verdana" charset="0"/>
            </a:endParaRP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80-20 rule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384" b="10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736725"/>
            <a:ext cx="3752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The Elephant Wins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Blame TCP; three main factors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Conservative ramp up of transmission rate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Painful packet loss for shorter connections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No packet samples for mice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96A88D5F-5C1C-46C7-8F2F-69C1CC3B25D9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7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TCP: Conservative Ramp Up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Sending window starts at the smallest value</a:t>
            </a:r>
          </a:p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This hurts many small connections which need to begin at this point each time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8BA8E11-52CF-477F-BE3C-8635CC1154D2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8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8001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>
                <a:solidFill>
                  <a:srgbClr val="262626"/>
                </a:solidFill>
              </a:rPr>
              <a:t>TCP: Painful Packet Loss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1425"/>
              </a:spcAft>
              <a:buClr>
                <a:srgbClr val="AB192D"/>
              </a:buClr>
              <a:buSzPct val="45000"/>
              <a:buFont typeface="Arial" charset="0"/>
              <a:buChar char="•"/>
            </a:pPr>
            <a:r>
              <a:rPr lang="en-US" altLang="en-US" sz="2400">
                <a:latin typeface="Verdana" charset="0"/>
              </a:rPr>
              <a:t>A short connection's congestion window doesn't have enough packets to detect packet loss by duplicate ACKs</a:t>
            </a:r>
          </a:p>
          <a:p>
            <a:pPr lvl="1" hangingPunct="1">
              <a:lnSpc>
                <a:spcPct val="95000"/>
              </a:lnSpc>
              <a:spcAft>
                <a:spcPts val="1150"/>
              </a:spcAft>
              <a:buSzPct val="75000"/>
              <a:buFont typeface="Symbol" charset="2"/>
              <a:buChar char=""/>
            </a:pPr>
            <a:r>
              <a:rPr lang="en-US" altLang="en-US">
                <a:latin typeface="Verdana" charset="0"/>
              </a:rPr>
              <a:t>. . . so it's only detected by timeout, slowing the rate of data transmission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388100"/>
            <a:ext cx="45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96ADCE01-46C7-4704-8723-3343D5E85E61}" type="slidenum">
              <a:rPr lang="en-US" altLang="en-US">
                <a:solidFill>
                  <a:srgbClr val="000000"/>
                </a:solidFill>
                <a:latin typeface="Verdana" charset="0"/>
              </a:rPr>
              <a:pPr hangingPunct="1">
                <a:lnSpc>
                  <a:spcPct val="100000"/>
                </a:lnSpc>
              </a:pPr>
              <a:t>9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1311</Words>
  <Application>Microsoft Office PowerPoint</Application>
  <PresentationFormat>On-screen Show (4:3)</PresentationFormat>
  <Paragraphs>216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Times New Roman</vt:lpstr>
      <vt:lpstr>Verdana</vt:lpstr>
      <vt:lpstr>Arial</vt:lpstr>
      <vt:lpstr>Microsoft YaHei</vt:lpstr>
      <vt:lpstr>Lucida Sans Unicode</vt:lpstr>
      <vt:lpstr>Wingdings</vt:lpstr>
      <vt:lpstr>Symbol</vt:lpstr>
      <vt:lpstr>Courier New</vt:lpstr>
      <vt:lpstr>Calibri</vt:lpstr>
      <vt:lpstr>+mn-lt</vt:lpstr>
      <vt:lpstr>+mn-ea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The War Between Mice and Elephants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Elephant Wins</vt:lpstr>
      <vt:lpstr>TCP: Conservative Ramp Up</vt:lpstr>
      <vt:lpstr>TCP: Painful Packet Loss</vt:lpstr>
      <vt:lpstr>TCP: No Packet Samples</vt:lpstr>
      <vt:lpstr>How to Combat Unfairness</vt:lpstr>
      <vt:lpstr>Validating the Problem</vt:lpstr>
      <vt:lpstr>PowerPoint Presentation</vt:lpstr>
      <vt:lpstr>RIO: Classify In or Out</vt:lpstr>
      <vt:lpstr>Why Is Packet Loss Critical?</vt:lpstr>
      <vt:lpstr>Why Does Variability Happen?</vt:lpstr>
      <vt:lpstr>Comparison by Simulation</vt:lpstr>
      <vt:lpstr>Too Unfair to Elephants?</vt:lpstr>
      <vt:lpstr>Goodput Comparison</vt:lpstr>
      <vt:lpstr>Implementation: Edge Routers</vt:lpstr>
      <vt:lpstr>Choosing Variables</vt:lpstr>
      <vt:lpstr>Implementation: Core Routers</vt:lpstr>
      <vt:lpstr>Packet Reordering: Not a Problem</vt:lpstr>
      <vt:lpstr>PowerPoint Presentation</vt:lpstr>
      <vt:lpstr>Simulation of RIO-PS</vt:lpstr>
      <vt:lpstr>Single Client Experiment</vt:lpstr>
      <vt:lpstr>Advantage</vt:lpstr>
      <vt:lpstr>Fairness Index</vt:lpstr>
      <vt:lpstr>Fairness Index Continued</vt:lpstr>
      <vt:lpstr>Unbalanced Requests Experiment</vt:lpstr>
      <vt:lpstr>PowerPoint Presentation</vt:lpstr>
      <vt:lpstr>Evaluating the Simulation Model</vt:lpstr>
      <vt:lpstr>Evaluating Deployment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Between Mice and Elephants </dc:title>
  <dc:creator>Bob Kinicki,FL135,x6116,2633021</dc:creator>
  <cp:lastModifiedBy>Professor Kinicki</cp:lastModifiedBy>
  <cp:revision>26</cp:revision>
  <cp:lastPrinted>1601-01-01T00:00:00Z</cp:lastPrinted>
  <dcterms:created xsi:type="dcterms:W3CDTF">2014-09-23T16:06:42Z</dcterms:created>
  <dcterms:modified xsi:type="dcterms:W3CDTF">2014-09-23T21:35:41Z</dcterms:modified>
</cp:coreProperties>
</file>