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7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8" r:id="rId28"/>
    <p:sldId id="282" r:id="rId29"/>
    <p:sldId id="301" r:id="rId30"/>
    <p:sldId id="302" r:id="rId31"/>
    <p:sldId id="283" r:id="rId32"/>
    <p:sldId id="284" r:id="rId33"/>
    <p:sldId id="285" r:id="rId34"/>
    <p:sldId id="286" r:id="rId35"/>
    <p:sldId id="287" r:id="rId36"/>
    <p:sldId id="289" r:id="rId37"/>
    <p:sldId id="291" r:id="rId38"/>
    <p:sldId id="292" r:id="rId39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344" autoAdjust="0"/>
    <p:restoredTop sz="94609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91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 altLang="zh-CN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080A62-D45B-46F8-8DBE-0A875DA499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618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4A5CB-96C8-4711-9D4C-5D0C27AD4F2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817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0A84A-20C3-4B64-B5C1-3CFAF0350D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50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2FEF9-D391-4B46-B92A-9ABBDDD08A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080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91434-05D5-4C86-9639-85B8488AC2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52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415479B-4EE8-4146-9397-253D726204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84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D2FED-9427-47F2-930D-FAAAF04278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137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ACE1-21EF-415D-955D-58DFC080D9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75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C4969-BE26-4E1A-BC9F-B1C57BE3B6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03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5505C5-1C9D-4EB8-B7B8-30F8DA3AEEE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88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5AE0C-96AF-467D-B287-7E7027E782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925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FFFF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C4E8853B-7E0E-4E0A-B3FE-ED2F88CF61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8" r:id="rId8"/>
    <p:sldLayoutId id="2147483759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幼圆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幼圆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幼圆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  <a:ea typeface="幼圆" pitchFamily="49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ctrTitle"/>
          </p:nvPr>
        </p:nvSpPr>
        <p:spPr>
          <a:xfrm>
            <a:off x="4716463" y="2420938"/>
            <a:ext cx="3313112" cy="170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Survey on Security for Mobile Devices</a:t>
            </a:r>
          </a:p>
        </p:txBody>
      </p:sp>
      <p:sp>
        <p:nvSpPr>
          <p:cNvPr id="5123" name="副标题 10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r>
              <a:rPr lang="it-IT" altLang="en-US" smtClean="0">
                <a:ea typeface="幼圆" pitchFamily="49" charset="-122"/>
              </a:rPr>
              <a:t>Mariantonietta La Polla</a:t>
            </a:r>
          </a:p>
          <a:p>
            <a:pPr eaLnBrk="1" hangingPunct="1"/>
            <a:r>
              <a:rPr lang="it-IT" altLang="en-US" smtClean="0">
                <a:ea typeface="幼圆" pitchFamily="49" charset="-122"/>
              </a:rPr>
              <a:t>Fabio Martinelli</a:t>
            </a:r>
          </a:p>
          <a:p>
            <a:pPr eaLnBrk="1" hangingPunct="1"/>
            <a:r>
              <a:rPr lang="it-IT" altLang="en-US" smtClean="0">
                <a:ea typeface="幼圆" pitchFamily="49" charset="-122"/>
              </a:rPr>
              <a:t>Daniele Sgandurra</a:t>
            </a:r>
            <a:endParaRPr lang="en-US" altLang="en-US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8938"/>
            <a:ext cx="78486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1616075"/>
            <a:ext cx="7467600" cy="3476625"/>
          </a:xfrm>
          <a:prstGeom prst="rect">
            <a:avLst/>
          </a:prstGeom>
          <a:effectLst>
            <a:outerShdw blurRad="50800" dist="88900" dir="5940000" sx="102000" sy="102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3" y="1027113"/>
            <a:ext cx="7024687" cy="1143000"/>
          </a:xfrm>
        </p:spPr>
        <p:txBody>
          <a:bodyPr>
            <a:norm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 smtClean="0">
                <a:solidFill>
                  <a:schemeClr val="tx2"/>
                </a:solidFill>
                <a:ea typeface="幼圆" pitchFamily="49" charset="-122"/>
              </a:rPr>
              <a:t>Evolution of Mobile Malware</a:t>
            </a:r>
            <a:r>
              <a:rPr lang="en-US" altLang="en-US" sz="3600" smtClean="0">
                <a:ea typeface="幼圆" pitchFamily="49" charset="-122"/>
              </a:rPr>
              <a:t/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744663"/>
            <a:ext cx="7632700" cy="4132262"/>
          </a:xfrm>
        </p:spPr>
        <p:txBody>
          <a:bodyPr rtlCol="0">
            <a:normAutofit/>
          </a:bodyPr>
          <a:lstStyle/>
          <a:p>
            <a:pPr marL="640080" lvl="1" indent="-274320" eaLnBrk="1" fontAlgn="auto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sz="2100" dirty="0"/>
              <a:t>Roles in prevention </a:t>
            </a:r>
            <a:r>
              <a:rPr lang="en-US" sz="2100" dirty="0" smtClean="0"/>
              <a:t>solutions and countermeasures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users</a:t>
            </a:r>
            <a:r>
              <a:rPr lang="en-US" sz="1900" dirty="0"/>
              <a:t>, which have to be educated to utilize the </a:t>
            </a:r>
            <a:r>
              <a:rPr lang="en-US" sz="1900" dirty="0" smtClean="0"/>
              <a:t>device in </a:t>
            </a:r>
            <a:r>
              <a:rPr lang="en-US" sz="1900" dirty="0"/>
              <a:t>a secure </a:t>
            </a:r>
            <a:r>
              <a:rPr lang="en-US" sz="1900" dirty="0" smtClean="0"/>
              <a:t>way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software developer</a:t>
            </a:r>
            <a:r>
              <a:rPr lang="en-US" sz="1900" dirty="0"/>
              <a:t>, which can develop security </a:t>
            </a:r>
            <a:r>
              <a:rPr lang="en-US" sz="1900" dirty="0" smtClean="0"/>
              <a:t>protection targeted </a:t>
            </a:r>
            <a:r>
              <a:rPr lang="en-US" sz="1900" dirty="0"/>
              <a:t>at smartphone;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network operator</a:t>
            </a:r>
            <a:r>
              <a:rPr lang="en-US" sz="1900" dirty="0"/>
              <a:t>, which can enhance the </a:t>
            </a:r>
            <a:r>
              <a:rPr lang="en-US" sz="1900" dirty="0" smtClean="0"/>
              <a:t>network infrastructure </a:t>
            </a:r>
            <a:r>
              <a:rPr lang="en-US" sz="1900" dirty="0"/>
              <a:t>with mechanisms to avoid intrusions;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he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phone manufacturers</a:t>
            </a:r>
            <a:r>
              <a:rPr lang="en-US" sz="1900" dirty="0"/>
              <a:t>, which should update the </a:t>
            </a:r>
            <a:r>
              <a:rPr lang="en-US" sz="1900" dirty="0" smtClean="0"/>
              <a:t>devices automatically </a:t>
            </a:r>
            <a:r>
              <a:rPr lang="en-US" sz="1900" dirty="0"/>
              <a:t>so that for attackers it would </a:t>
            </a:r>
            <a:r>
              <a:rPr lang="en-US" sz="1900" dirty="0" smtClean="0"/>
              <a:t>be harder </a:t>
            </a:r>
            <a:r>
              <a:rPr lang="en-US" sz="1900" dirty="0"/>
              <a:t>to exploit security holes;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new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epidemiological models</a:t>
            </a:r>
            <a:r>
              <a:rPr lang="en-US" sz="1900" dirty="0"/>
              <a:t>, to forecast if an </a:t>
            </a:r>
            <a:r>
              <a:rPr lang="en-US" sz="1900" dirty="0" smtClean="0"/>
              <a:t>already detected </a:t>
            </a:r>
            <a:r>
              <a:rPr lang="en-US" sz="1900" dirty="0"/>
              <a:t>virus can initiate an epidemic.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700213"/>
            <a:ext cx="6777037" cy="4537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000" smtClean="0">
                <a:ea typeface="幼圆" pitchFamily="49" charset="-122"/>
              </a:rPr>
              <a:t>Security experts foresee massive attacks to come out at any time, McAfee Labs predicts that 2011 will be a turning point for threats to smartphones.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000" smtClean="0">
                <a:ea typeface="幼圆" pitchFamily="49" charset="-122"/>
              </a:rPr>
              <a:t>In the near future cybercriminals will focus their attention on iPhone and Android platforms.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smtClean="0">
                <a:ea typeface="幼圆" pitchFamily="49" charset="-122"/>
              </a:rPr>
              <a:t>the spreading of mobile virus to desktop platforms</a:t>
            </a:r>
          </a:p>
          <a:p>
            <a:pPr marL="365125" lvl="1" indent="0" eaLnBrk="1" hangingPunct="1">
              <a:lnSpc>
                <a:spcPct val="9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altLang="en-US" sz="1400" smtClean="0">
                <a:ea typeface="幼圆" pitchFamily="49" charset="-122"/>
              </a:rPr>
              <a:t>e.g. USB devices are responsible for the spread of auto-run malware, while the Conficker worm contained a propagation capability that used removable drives to increase spread.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000" smtClean="0">
                <a:ea typeface="幼圆" pitchFamily="49" charset="-122"/>
              </a:rPr>
              <a:t>The observation of new forms of malware in a testbed environment to predict their behavior</a:t>
            </a:r>
          </a:p>
          <a:p>
            <a:pPr marL="342900" lvl="2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1300" smtClean="0">
                <a:ea typeface="幼圆" pitchFamily="49" charset="-122"/>
              </a:rPr>
              <a:t>e.g. MAISim, a framework that uses the technology of mobile agents for simulation of various types of malicious software (viruses, worms, malicious mobile code) for smartphones.</a:t>
            </a:r>
            <a:endParaRPr lang="en-US" altLang="en-US" sz="1700" smtClean="0">
              <a:ea typeface="幼圆" pitchFamily="49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00113" y="1027113"/>
            <a:ext cx="7024687" cy="1143000"/>
          </a:xfrm>
        </p:spPr>
        <p:txBody>
          <a:bodyPr>
            <a:norm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 smtClean="0">
                <a:solidFill>
                  <a:schemeClr val="tx2"/>
                </a:solidFill>
                <a:ea typeface="幼圆" pitchFamily="49" charset="-122"/>
              </a:rPr>
              <a:t>Predictions and Future Threats</a:t>
            </a:r>
            <a:r>
              <a:rPr lang="en-US" altLang="en-US" sz="3600" smtClean="0">
                <a:ea typeface="幼圆" pitchFamily="49" charset="-122"/>
              </a:rPr>
              <a:t/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4"/>
          <p:cNvSpPr>
            <a:spLocks noGrp="1"/>
          </p:cNvSpPr>
          <p:nvPr>
            <p:ph sz="quarter" idx="13"/>
          </p:nvPr>
        </p:nvSpPr>
        <p:spPr>
          <a:xfrm>
            <a:off x="1042988" y="1700213"/>
            <a:ext cx="3419475" cy="410686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smtClean="0">
                <a:ea typeface="幼圆" pitchFamily="49" charset="-122"/>
              </a:rPr>
              <a:t>Future threats in a mobile environment may affect different assets, such as: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600" smtClean="0">
                <a:ea typeface="幼圆" pitchFamily="49" charset="-122"/>
              </a:rPr>
              <a:t>personal data;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600" smtClean="0">
                <a:ea typeface="幼圆" pitchFamily="49" charset="-122"/>
              </a:rPr>
              <a:t>corporate intellectual property;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600" smtClean="0">
                <a:ea typeface="幼圆" pitchFamily="49" charset="-122"/>
              </a:rPr>
              <a:t>classified information;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600" smtClean="0">
                <a:ea typeface="幼圆" pitchFamily="49" charset="-122"/>
              </a:rPr>
              <a:t>financial assets;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600" smtClean="0">
                <a:ea typeface="幼圆" pitchFamily="49" charset="-122"/>
              </a:rPr>
              <a:t>device and service availability and functionality;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1600" smtClean="0">
                <a:ea typeface="幼圆" pitchFamily="49" charset="-122"/>
              </a:rPr>
              <a:t>personal and political reputation.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4"/>
          </p:nvPr>
        </p:nvSpPr>
        <p:spPr>
          <a:xfrm>
            <a:off x="4645025" y="1700213"/>
            <a:ext cx="3419475" cy="4106862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some </a:t>
            </a:r>
            <a:r>
              <a:rPr lang="en-US" sz="1800" dirty="0" smtClean="0"/>
              <a:t>future risks, threats </a:t>
            </a:r>
            <a:r>
              <a:rPr lang="en-US" sz="1800" dirty="0"/>
              <a:t>and countermeasures for </a:t>
            </a:r>
            <a:r>
              <a:rPr lang="en-US" sz="1800" dirty="0" smtClean="0"/>
              <a:t>smartphones: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data </a:t>
            </a:r>
            <a:r>
              <a:rPr lang="en-US" sz="1500" dirty="0"/>
              <a:t>leakage resulting from device loss or theft;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unintentional </a:t>
            </a:r>
            <a:r>
              <a:rPr lang="en-US" sz="1500" dirty="0"/>
              <a:t>disclosure of data;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attacks </a:t>
            </a:r>
            <a:r>
              <a:rPr lang="en-US" sz="1500" dirty="0"/>
              <a:t>on decommissioned devices;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phishing </a:t>
            </a:r>
            <a:r>
              <a:rPr lang="en-US" sz="1500" dirty="0"/>
              <a:t>attacks;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spyware </a:t>
            </a:r>
            <a:r>
              <a:rPr lang="en-US" sz="1500" dirty="0"/>
              <a:t>attacks;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network </a:t>
            </a:r>
            <a:r>
              <a:rPr lang="en-US" sz="1500" dirty="0"/>
              <a:t>spoofing attacks;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surveillance </a:t>
            </a:r>
            <a:r>
              <a:rPr lang="en-US" sz="1500" dirty="0"/>
              <a:t>attacks;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err="1" smtClean="0"/>
              <a:t>diallerware</a:t>
            </a:r>
            <a:r>
              <a:rPr lang="en-US" sz="1500" dirty="0" smtClean="0"/>
              <a:t> </a:t>
            </a:r>
            <a:r>
              <a:rPr lang="en-US" sz="1500" dirty="0"/>
              <a:t>attacks;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financial </a:t>
            </a:r>
            <a:r>
              <a:rPr lang="en-US" sz="1500" dirty="0"/>
              <a:t>malware attacks;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500" dirty="0" smtClean="0"/>
              <a:t>network </a:t>
            </a:r>
            <a:r>
              <a:rPr lang="en-US" sz="1500" dirty="0"/>
              <a:t>congestion.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900113" y="1027113"/>
            <a:ext cx="7024687" cy="1143000"/>
          </a:xfrm>
        </p:spPr>
        <p:txBody>
          <a:bodyPr>
            <a:norm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 smtClean="0">
                <a:solidFill>
                  <a:schemeClr val="tx2"/>
                </a:solidFill>
                <a:ea typeface="幼圆" pitchFamily="49" charset="-122"/>
              </a:rPr>
              <a:t>Predictions and Future Threats</a:t>
            </a:r>
            <a:r>
              <a:rPr lang="en-US" altLang="en-US" sz="3600" smtClean="0">
                <a:ea typeface="幼圆" pitchFamily="49" charset="-122"/>
              </a:rPr>
              <a:t/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916113"/>
            <a:ext cx="7058025" cy="4321175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Five </a:t>
            </a:r>
            <a:r>
              <a:rPr lang="en-US" dirty="0"/>
              <a:t>key aspects </a:t>
            </a:r>
            <a:r>
              <a:rPr lang="en-US" dirty="0" smtClean="0"/>
              <a:t>distinguish mobile </a:t>
            </a:r>
            <a:r>
              <a:rPr lang="en-US" dirty="0"/>
              <a:t>security from conventional computer security: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mobility</a:t>
            </a:r>
            <a:r>
              <a:rPr lang="en-US" dirty="0"/>
              <a:t>: each device comes with us anywhere we go </a:t>
            </a:r>
            <a:r>
              <a:rPr lang="en-US" dirty="0" smtClean="0"/>
              <a:t>and therefore</a:t>
            </a:r>
            <a:r>
              <a:rPr lang="en-US" dirty="0"/>
              <a:t>, it can be easily stolen or physically tampered;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strong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personalization</a:t>
            </a:r>
            <a:r>
              <a:rPr lang="en-US" dirty="0"/>
              <a:t>: usually, the owner of device </a:t>
            </a:r>
            <a:r>
              <a:rPr lang="en-US" dirty="0" smtClean="0"/>
              <a:t>is also </a:t>
            </a:r>
            <a:r>
              <a:rPr lang="en-US" dirty="0"/>
              <a:t>its unique user;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strong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connectivity</a:t>
            </a:r>
            <a:r>
              <a:rPr lang="en-US" dirty="0"/>
              <a:t>: a smartphone enables a user to </a:t>
            </a:r>
            <a:r>
              <a:rPr lang="en-US" dirty="0" smtClean="0"/>
              <a:t>send e-mails</a:t>
            </a:r>
            <a:r>
              <a:rPr lang="en-US" dirty="0"/>
              <a:t>, to check her online banking account, to </a:t>
            </a:r>
            <a:r>
              <a:rPr lang="en-US" dirty="0" smtClean="0"/>
              <a:t>access lot </a:t>
            </a:r>
            <a:r>
              <a:rPr lang="en-US" dirty="0"/>
              <a:t>of Internet services; in this way, malware can </a:t>
            </a:r>
            <a:r>
              <a:rPr lang="en-US" dirty="0" smtClean="0"/>
              <a:t>infect the </a:t>
            </a:r>
            <a:r>
              <a:rPr lang="en-US" dirty="0"/>
              <a:t>device, either through SMS or MMS or by </a:t>
            </a:r>
            <a:r>
              <a:rPr lang="en-US" dirty="0" smtClean="0"/>
              <a:t>exploiting the </a:t>
            </a:r>
            <a:r>
              <a:rPr lang="en-US" dirty="0"/>
              <a:t>Internet connection;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technology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convergence</a:t>
            </a:r>
            <a:r>
              <a:rPr lang="en-US" dirty="0"/>
              <a:t>: a single device combines </a:t>
            </a:r>
            <a:r>
              <a:rPr lang="en-US" dirty="0" smtClean="0"/>
              <a:t>different technologies</a:t>
            </a:r>
            <a:r>
              <a:rPr lang="en-US" dirty="0"/>
              <a:t>: this may enable an attacker to </a:t>
            </a:r>
            <a:r>
              <a:rPr lang="en-US" dirty="0" smtClean="0"/>
              <a:t>exploit different </a:t>
            </a:r>
            <a:r>
              <a:rPr lang="en-US" dirty="0"/>
              <a:t>routes to perform her attacks;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reduced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capabilities</a:t>
            </a:r>
            <a:r>
              <a:rPr lang="en-US" dirty="0"/>
              <a:t>: even if smartphones are like </a:t>
            </a:r>
            <a:r>
              <a:rPr lang="en-US" dirty="0" smtClean="0"/>
              <a:t>pocket PCs</a:t>
            </a:r>
            <a:r>
              <a:rPr lang="en-US" dirty="0"/>
              <a:t>, there are some characteristic features that lack </a:t>
            </a:r>
            <a:r>
              <a:rPr lang="en-US" dirty="0" smtClean="0"/>
              <a:t>on smartphones</a:t>
            </a:r>
            <a:r>
              <a:rPr lang="en-US" dirty="0"/>
              <a:t>, e.g. a fully keyboard.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00113" y="1027113"/>
            <a:ext cx="7024687" cy="1322387"/>
          </a:xfrm>
        </p:spPr>
        <p:txBody>
          <a:bodyPr>
            <a:norm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 smtClean="0">
                <a:solidFill>
                  <a:schemeClr val="tx2"/>
                </a:solidFill>
                <a:ea typeface="幼圆" pitchFamily="49" charset="-122"/>
              </a:rPr>
              <a:t>Mobile Security vs. Personal Computer Security</a:t>
            </a:r>
            <a:br>
              <a:rPr lang="en-US" altLang="en-US" sz="2800" smtClean="0">
                <a:solidFill>
                  <a:schemeClr val="tx2"/>
                </a:solidFill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1042988" y="1916113"/>
            <a:ext cx="6777037" cy="3916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000" smtClean="0">
                <a:ea typeface="幼圆" pitchFamily="49" charset="-122"/>
              </a:rPr>
              <a:t>The limited resources(CPU and memory) of a smartphone are the most obvious difference with a PC. </a:t>
            </a:r>
          </a:p>
          <a:p>
            <a:pPr lvl="1" eaLnBrk="1" hangingPunct="1">
              <a:spcAft>
                <a:spcPts val="1200"/>
              </a:spcAft>
              <a:buFontTx/>
              <a:buChar char="-"/>
            </a:pPr>
            <a:r>
              <a:rPr lang="en-US" altLang="en-US" sz="1600" smtClean="0">
                <a:ea typeface="幼圆" pitchFamily="49" charset="-122"/>
              </a:rPr>
              <a:t>It is highly important that a security solution does not constantly drain large portions of available CPU time to avoid battery exhaustion.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smtClean="0">
                <a:ea typeface="幼圆" pitchFamily="49" charset="-122"/>
              </a:rPr>
              <a:t>Threats to user privacy in a mobile environment are different from those performed on PCs </a:t>
            </a:r>
          </a:p>
          <a:p>
            <a:pPr lvl="1" eaLnBrk="1" hangingPunct="1">
              <a:buFontTx/>
              <a:buChar char="-"/>
            </a:pPr>
            <a:r>
              <a:rPr lang="en-US" altLang="en-US" sz="1600" smtClean="0">
                <a:ea typeface="幼圆" pitchFamily="49" charset="-122"/>
              </a:rPr>
              <a:t>Sensors (e.g. microphones) are not optional and can be used illicitly to sniff user’s private data. The attacks work even when the user is not interacting with the mobile phone.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00113" y="1027113"/>
            <a:ext cx="7024687" cy="1322387"/>
          </a:xfrm>
        </p:spPr>
        <p:txBody>
          <a:bodyPr>
            <a:norm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 smtClean="0">
                <a:solidFill>
                  <a:schemeClr val="tx2"/>
                </a:solidFill>
                <a:ea typeface="幼圆" pitchFamily="49" charset="-122"/>
              </a:rPr>
              <a:t>Mobile Security vs. Personal Computer Security</a:t>
            </a:r>
            <a:br>
              <a:rPr lang="en-US" altLang="en-US" sz="2800" smtClean="0">
                <a:solidFill>
                  <a:schemeClr val="tx2"/>
                </a:solidFill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147763" y="568325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a typeface="幼圆" pitchFamily="49" charset="-122"/>
              </a:rPr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7763" y="1863725"/>
            <a:ext cx="6777037" cy="3509963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Mobile Technologies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Mobile Malware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Attacks on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Security Solutions For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Attacks on Mobile Devices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1042988" y="1700213"/>
            <a:ext cx="6777037" cy="41322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mtClean="0">
                <a:ea typeface="幼圆" pitchFamily="49" charset="-122"/>
              </a:rPr>
              <a:t>Methodologies of the Attacks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wireless;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break-in;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Infrastructure-based;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worm-based;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botnet;</a:t>
            </a:r>
          </a:p>
          <a:p>
            <a:pPr lvl="1"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user-based.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>
                <a:ea typeface="幼圆" pitchFamily="49" charset="-122"/>
              </a:rPr>
              <a:t>Goals of the Attacks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privacy;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sniffing;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denial of service;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overbilling.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42988" y="1916113"/>
            <a:ext cx="7058025" cy="4176712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wireless attacks </a:t>
            </a:r>
            <a:r>
              <a:rPr lang="en-US" dirty="0"/>
              <a:t>against smartphones, especially those </a:t>
            </a:r>
            <a:r>
              <a:rPr lang="en-US" dirty="0" smtClean="0"/>
              <a:t>targeting personal </a:t>
            </a:r>
            <a:r>
              <a:rPr lang="en-US" dirty="0"/>
              <a:t>and sensitive </a:t>
            </a:r>
            <a:r>
              <a:rPr lang="en-US" dirty="0" smtClean="0"/>
              <a:t>data</a:t>
            </a:r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eavesdropping on wireless transmissions to extract </a:t>
            </a:r>
            <a:r>
              <a:rPr lang="en-US" dirty="0" smtClean="0"/>
              <a:t>confidential information</a:t>
            </a:r>
            <a:r>
              <a:rPr lang="en-US" dirty="0"/>
              <a:t>, such as usernames and </a:t>
            </a:r>
            <a:r>
              <a:rPr lang="en-US" dirty="0" smtClean="0"/>
              <a:t>passwords</a:t>
            </a:r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abuse the unique hardware identification (</a:t>
            </a:r>
            <a:r>
              <a:rPr lang="en-US" dirty="0" err="1"/>
              <a:t>e.g</a:t>
            </a:r>
            <a:r>
              <a:rPr lang="en-US" dirty="0" err="1" smtClean="0"/>
              <a:t>.,wireless</a:t>
            </a:r>
            <a:r>
              <a:rPr lang="en-US" dirty="0" smtClean="0"/>
              <a:t> </a:t>
            </a:r>
            <a:r>
              <a:rPr lang="en-US" dirty="0"/>
              <a:t>LAN MAC address) for tracking or profiling </a:t>
            </a:r>
            <a:r>
              <a:rPr lang="en-US" dirty="0" smtClean="0"/>
              <a:t>the owner </a:t>
            </a:r>
            <a:r>
              <a:rPr lang="en-US" dirty="0"/>
              <a:t>of the </a:t>
            </a:r>
            <a:r>
              <a:rPr lang="en-US" dirty="0" smtClean="0"/>
              <a:t>device</a:t>
            </a:r>
          </a:p>
          <a:p>
            <a:pPr marL="640080" lvl="1" indent="-274320" eaLnBrk="1" fontAlgn="auto" hangingPunct="1">
              <a:lnSpc>
                <a:spcPct val="120000"/>
              </a:lnSpc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exploit Bluetooth as </a:t>
            </a:r>
            <a:r>
              <a:rPr lang="en-US" dirty="0"/>
              <a:t>a medium to speed up its propagation</a:t>
            </a:r>
            <a:r>
              <a:rPr lang="en-US" dirty="0" smtClean="0"/>
              <a:t>.</a:t>
            </a:r>
          </a:p>
          <a:p>
            <a:pPr indent="-27432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Break-in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Attacks</a:t>
            </a:r>
            <a:r>
              <a:rPr lang="en-US" dirty="0" smtClean="0"/>
              <a:t> </a:t>
            </a:r>
            <a:r>
              <a:rPr lang="en-US" dirty="0"/>
              <a:t>enable the </a:t>
            </a:r>
            <a:r>
              <a:rPr lang="en-US" dirty="0" smtClean="0"/>
              <a:t>attacker to </a:t>
            </a:r>
            <a:r>
              <a:rPr lang="en-US" dirty="0"/>
              <a:t>gain control over the targeted device for performing further </a:t>
            </a:r>
            <a:r>
              <a:rPr lang="en-US" dirty="0" smtClean="0"/>
              <a:t>attacks by exploiting either </a:t>
            </a:r>
            <a:r>
              <a:rPr lang="en-US" dirty="0"/>
              <a:t>programming </a:t>
            </a:r>
            <a:r>
              <a:rPr lang="en-US" dirty="0" smtClean="0"/>
              <a:t>errors or format string </a:t>
            </a:r>
            <a:r>
              <a:rPr lang="en-US" dirty="0"/>
              <a:t>vulnerabilities</a:t>
            </a:r>
          </a:p>
        </p:txBody>
      </p:sp>
      <p:sp>
        <p:nvSpPr>
          <p:cNvPr id="22531" name="标题 1"/>
          <p:cNvSpPr>
            <a:spLocks noGrp="1"/>
          </p:cNvSpPr>
          <p:nvPr>
            <p:ph type="title"/>
          </p:nvPr>
        </p:nvSpPr>
        <p:spPr>
          <a:xfrm>
            <a:off x="900113" y="1027113"/>
            <a:ext cx="7024687" cy="1322387"/>
          </a:xfrm>
        </p:spPr>
        <p:txBody>
          <a:bodyPr/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3100" smtClean="0">
                <a:solidFill>
                  <a:schemeClr val="tx2"/>
                </a:solidFill>
                <a:ea typeface="幼圆" pitchFamily="49" charset="-122"/>
              </a:rPr>
              <a:t>Methodologies of the Attacks</a:t>
            </a:r>
            <a:br>
              <a:rPr lang="en-US" altLang="en-US" sz="3100" smtClean="0">
                <a:solidFill>
                  <a:schemeClr val="tx2"/>
                </a:solidFill>
                <a:ea typeface="幼圆" pitchFamily="49" charset="-122"/>
              </a:rPr>
            </a:br>
            <a:endParaRPr lang="en-US" altLang="en-US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42988" y="1773238"/>
            <a:ext cx="7058025" cy="4176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600" smtClean="0">
                <a:solidFill>
                  <a:srgbClr val="6F9500"/>
                </a:solidFill>
                <a:ea typeface="幼圆" pitchFamily="49" charset="-122"/>
              </a:rPr>
              <a:t>Infrastructure-based Attacks </a:t>
            </a:r>
            <a:endParaRPr lang="en-US" altLang="en-US" sz="2600" smtClean="0">
              <a:ea typeface="幼圆" pitchFamily="49" charset="-122"/>
            </a:endParaRP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en-US" sz="2400" smtClean="0">
                <a:solidFill>
                  <a:srgbClr val="6F9500"/>
                </a:solidFill>
                <a:ea typeface="幼圆" pitchFamily="49" charset="-122"/>
              </a:rPr>
              <a:t>GSM:</a:t>
            </a:r>
            <a:r>
              <a:rPr lang="en-US" altLang="en-US" sz="2400" smtClean="0">
                <a:ea typeface="幼圆" pitchFamily="49" charset="-122"/>
              </a:rPr>
              <a:t> the security impact of the SMS interface on the availability of the cellular phone</a:t>
            </a:r>
          </a:p>
          <a:p>
            <a:pPr marL="639763" lvl="2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en-US" sz="1800" smtClean="0">
                <a:ea typeface="幼圆" pitchFamily="49" charset="-122"/>
              </a:rPr>
              <a:t>-e.g. If an attacker is able to simultaneously send messages through available portals into the SMS network, the resulting aggregate load can saturate the control  channels and block legitimate voice and SMS communications.</a:t>
            </a:r>
          </a:p>
        </p:txBody>
      </p:sp>
      <p:sp>
        <p:nvSpPr>
          <p:cNvPr id="23555" name="标题 1"/>
          <p:cNvSpPr>
            <a:spLocks noGrp="1"/>
          </p:cNvSpPr>
          <p:nvPr>
            <p:ph type="title"/>
          </p:nvPr>
        </p:nvSpPr>
        <p:spPr>
          <a:xfrm>
            <a:off x="900113" y="1027113"/>
            <a:ext cx="7024687" cy="1322387"/>
          </a:xfrm>
        </p:spPr>
        <p:txBody>
          <a:bodyPr/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3100" smtClean="0">
                <a:solidFill>
                  <a:schemeClr val="tx2"/>
                </a:solidFill>
                <a:ea typeface="幼圆" pitchFamily="49" charset="-122"/>
              </a:rPr>
              <a:t>Methodologies of the Attacks</a:t>
            </a:r>
            <a:br>
              <a:rPr lang="en-US" altLang="en-US" sz="3100" smtClean="0">
                <a:solidFill>
                  <a:schemeClr val="tx2"/>
                </a:solidFill>
                <a:ea typeface="幼圆" pitchFamily="49" charset="-122"/>
              </a:rPr>
            </a:br>
            <a:endParaRPr lang="en-US" altLang="en-US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smtClean="0">
                <a:ea typeface="幼圆" pitchFamily="49" charset="-122"/>
              </a:rPr>
              <a:t>Outline</a:t>
            </a:r>
            <a:br>
              <a:rPr lang="en-US" altLang="en-US" sz="3600" b="1" smtClean="0">
                <a:ea typeface="幼圆" pitchFamily="49" charset="-122"/>
              </a:rPr>
            </a:br>
            <a:endParaRPr lang="en-US" altLang="en-US" sz="3600" b="1" smtClean="0">
              <a:ea typeface="幼圆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844675"/>
            <a:ext cx="6778625" cy="3508375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Introduction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Mobile Technologies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Mobile Malware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Attacks on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Security Solutions For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Conclusions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42988" y="981075"/>
            <a:ext cx="7058025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600" smtClean="0">
                <a:solidFill>
                  <a:srgbClr val="6F9500"/>
                </a:solidFill>
                <a:ea typeface="幼圆" pitchFamily="49" charset="-122"/>
              </a:rPr>
              <a:t>Infrastructure-based Attacks </a:t>
            </a:r>
            <a:endParaRPr lang="en-US" altLang="en-US" sz="2600" smtClean="0">
              <a:ea typeface="幼圆" pitchFamily="49" charset="-122"/>
            </a:endParaRP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en-US" sz="2000" smtClean="0">
                <a:solidFill>
                  <a:srgbClr val="6F9500"/>
                </a:solidFill>
                <a:ea typeface="幼圆" pitchFamily="49" charset="-122"/>
              </a:rPr>
              <a:t>GPRS:</a:t>
            </a:r>
            <a:r>
              <a:rPr lang="en-US" altLang="en-US" sz="2000" smtClean="0">
                <a:ea typeface="幼圆" pitchFamily="49" charset="-122"/>
              </a:rPr>
              <a:t> Attacks against GPRS can target the device, the radio access network, the backbone network, and the interfaces connecting GPRS networks with each other or with the Internet.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altLang="en-US" sz="2000" smtClean="0">
                <a:ea typeface="幼圆" pitchFamily="49" charset="-122"/>
              </a:rPr>
              <a:t>   -  Five sensitive area in GPRS security</a:t>
            </a:r>
          </a:p>
          <a:p>
            <a:pPr marL="925513" lvl="2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the mobile station (MS) and the SIM-card</a:t>
            </a:r>
          </a:p>
          <a:p>
            <a:pPr marL="925513" lvl="2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the interface between the MS and the SGSN (Serving GPRS Support Node)</a:t>
            </a:r>
          </a:p>
          <a:p>
            <a:pPr marL="925513" lvl="2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the GPRS backbone network</a:t>
            </a:r>
          </a:p>
          <a:p>
            <a:pPr marL="925513" lvl="2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the packet network that connects different operators</a:t>
            </a:r>
          </a:p>
          <a:p>
            <a:pPr marL="925513" lvl="2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the Internet</a:t>
            </a:r>
          </a:p>
          <a:p>
            <a:pPr marL="925513" lvl="2" indent="-285750" eaLnBrk="1" hangingPunct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1800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42988" y="981075"/>
            <a:ext cx="7058025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en-US" sz="2600" smtClean="0">
                <a:solidFill>
                  <a:srgbClr val="6F9500"/>
                </a:solidFill>
                <a:ea typeface="幼圆" pitchFamily="49" charset="-122"/>
              </a:rPr>
              <a:t>Infrastructure-based Attacks </a:t>
            </a:r>
            <a:endParaRPr lang="en-US" altLang="en-US" sz="2600" smtClean="0">
              <a:ea typeface="幼圆" pitchFamily="49" charset="-122"/>
            </a:endParaRP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en-US" sz="2000" smtClean="0">
                <a:solidFill>
                  <a:srgbClr val="6F9500"/>
                </a:solidFill>
                <a:ea typeface="幼圆" pitchFamily="49" charset="-122"/>
              </a:rPr>
              <a:t>UMTS:</a:t>
            </a:r>
            <a:r>
              <a:rPr lang="en-US" altLang="en-US" sz="2000" smtClean="0">
                <a:ea typeface="幼圆" pitchFamily="49" charset="-122"/>
              </a:rPr>
              <a:t>  UMTS security architecture defines a set of procedures to achieve increased message confidentiality and integrity during their communication.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altLang="en-US" sz="2000" smtClean="0">
                <a:ea typeface="幼圆" pitchFamily="49" charset="-122"/>
              </a:rPr>
              <a:t>   -  </a:t>
            </a:r>
            <a:r>
              <a:rPr lang="en-US" altLang="en-US" sz="1800" smtClean="0">
                <a:ea typeface="幼圆" pitchFamily="49" charset="-122"/>
              </a:rPr>
              <a:t>Some examples of attacks in UMTS security</a:t>
            </a:r>
          </a:p>
          <a:p>
            <a:pPr marL="1135063" lvl="3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600" smtClean="0">
                <a:ea typeface="幼圆" pitchFamily="49" charset="-122"/>
              </a:rPr>
              <a:t>dropping ACK signal</a:t>
            </a:r>
          </a:p>
          <a:p>
            <a:pPr marL="1135063" lvl="3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600" smtClean="0">
                <a:ea typeface="幼圆" pitchFamily="49" charset="-122"/>
              </a:rPr>
              <a:t>modification of unprotected Radio Resource Control (RRC) messages</a:t>
            </a:r>
          </a:p>
          <a:p>
            <a:pPr marL="1135063" lvl="3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600" smtClean="0">
                <a:ea typeface="幼圆" pitchFamily="49" charset="-122"/>
              </a:rPr>
              <a:t>modification of the initial security capabilities of MS</a:t>
            </a:r>
          </a:p>
          <a:p>
            <a:pPr marL="1135063" lvl="3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600" smtClean="0">
                <a:ea typeface="幼圆" pitchFamily="49" charset="-122"/>
              </a:rPr>
              <a:t>modification of periodic authentication messages</a:t>
            </a:r>
          </a:p>
          <a:p>
            <a:pPr marL="1135063" lvl="3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600" smtClean="0">
                <a:ea typeface="幼圆" pitchFamily="49" charset="-122"/>
              </a:rPr>
              <a:t>SQN synchronization</a:t>
            </a:r>
          </a:p>
          <a:p>
            <a:pPr marL="1135063" lvl="3" indent="-2857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n-US" sz="1600" smtClean="0">
                <a:ea typeface="幼圆" pitchFamily="49" charset="-122"/>
              </a:rPr>
              <a:t>EAP-ALA originated 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1133475" y="1700213"/>
            <a:ext cx="7056438" cy="41767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Worm-Based Attacks </a:t>
            </a:r>
          </a:p>
          <a:p>
            <a:pPr marL="365760" lvl="1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sz="2300" dirty="0" smtClean="0"/>
              <a:t>The </a:t>
            </a:r>
            <a:r>
              <a:rPr lang="en-US" sz="2300" dirty="0"/>
              <a:t>main features that </a:t>
            </a:r>
            <a:r>
              <a:rPr lang="en-US" sz="2300" dirty="0" smtClean="0"/>
              <a:t>characterize attacks </a:t>
            </a:r>
            <a:r>
              <a:rPr lang="en-US" sz="2300" dirty="0"/>
              <a:t>based </a:t>
            </a:r>
            <a:r>
              <a:rPr lang="en-US" sz="2300" dirty="0" smtClean="0"/>
              <a:t>upon worms </a:t>
            </a:r>
            <a:r>
              <a:rPr lang="en-US" sz="2300" dirty="0"/>
              <a:t>are: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transmission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channel</a:t>
            </a:r>
            <a:r>
              <a:rPr lang="en-US" sz="2300" dirty="0" smtClean="0"/>
              <a:t> </a:t>
            </a:r>
          </a:p>
          <a:p>
            <a:pPr marL="365760" lvl="1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sz="2300" dirty="0"/>
              <a:t> </a:t>
            </a:r>
            <a:r>
              <a:rPr lang="en-US" sz="2300" dirty="0" smtClean="0"/>
              <a:t>    </a:t>
            </a:r>
            <a:r>
              <a:rPr lang="en-US" sz="2100" dirty="0" smtClean="0"/>
              <a:t>possible </a:t>
            </a:r>
            <a:r>
              <a:rPr lang="en-US" sz="2100" dirty="0"/>
              <a:t>routes for infection </a:t>
            </a:r>
            <a:r>
              <a:rPr lang="en-US" sz="2100" dirty="0" smtClean="0"/>
              <a:t>vectors:</a:t>
            </a:r>
          </a:p>
          <a:p>
            <a:pPr marL="640080" lvl="2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dirty="0"/>
              <a:t>• downloading infected files while surfing the Internet;</a:t>
            </a:r>
          </a:p>
          <a:p>
            <a:pPr marL="640080" lvl="2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dirty="0"/>
              <a:t>• transferring malicious files between smartphones </a:t>
            </a:r>
            <a:r>
              <a:rPr lang="en-US" dirty="0" smtClean="0"/>
              <a:t>using the  Bluetooth </a:t>
            </a:r>
            <a:r>
              <a:rPr lang="en-US" dirty="0"/>
              <a:t>interface;</a:t>
            </a:r>
          </a:p>
          <a:p>
            <a:pPr marL="640080" lvl="2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dirty="0"/>
              <a:t>• synchronizing a smartphone with an infected computer;</a:t>
            </a:r>
          </a:p>
          <a:p>
            <a:pPr marL="640080" lvl="2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dirty="0"/>
              <a:t>• accessing an infected memory card;</a:t>
            </a:r>
          </a:p>
          <a:p>
            <a:pPr marL="640080" lvl="2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dirty="0"/>
              <a:t>• opening infected files attached to MMS messages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/>
              <a:t>spreading parameters</a:t>
            </a:r>
            <a:endParaRPr lang="en-US" sz="23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/>
              <a:t>user </a:t>
            </a:r>
            <a:r>
              <a:rPr lang="en-US" sz="2300" dirty="0"/>
              <a:t>mobility </a:t>
            </a:r>
            <a:r>
              <a:rPr lang="en-US" sz="2300" dirty="0" smtClean="0"/>
              <a:t>models</a:t>
            </a:r>
          </a:p>
        </p:txBody>
      </p:sp>
      <p:sp>
        <p:nvSpPr>
          <p:cNvPr id="26627" name="标题 1"/>
          <p:cNvSpPr>
            <a:spLocks noGrp="1"/>
          </p:cNvSpPr>
          <p:nvPr/>
        </p:nvSpPr>
        <p:spPr bwMode="auto">
          <a:xfrm>
            <a:off x="971550" y="896938"/>
            <a:ext cx="70246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  <a:t>Methodologies of the Attacks</a:t>
            </a:r>
            <a:b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</a:br>
            <a:endParaRPr lang="en-US" altLang="en-US" sz="400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1133475" y="1700213"/>
            <a:ext cx="7056438" cy="41767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Worm-Based Attacks </a:t>
            </a:r>
          </a:p>
          <a:p>
            <a:pPr marL="365760" lvl="1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sz="2300" dirty="0" smtClean="0"/>
              <a:t>The </a:t>
            </a:r>
            <a:r>
              <a:rPr lang="en-US" sz="2300" dirty="0"/>
              <a:t>main features that </a:t>
            </a:r>
            <a:r>
              <a:rPr lang="en-US" sz="2300" dirty="0" smtClean="0"/>
              <a:t>characterize attacks </a:t>
            </a:r>
            <a:r>
              <a:rPr lang="en-US" sz="2300" dirty="0"/>
              <a:t>based </a:t>
            </a:r>
            <a:r>
              <a:rPr lang="en-US" sz="2300" dirty="0" smtClean="0"/>
              <a:t>upon worms </a:t>
            </a:r>
            <a:r>
              <a:rPr lang="en-US" sz="2300" dirty="0"/>
              <a:t>are: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/>
              <a:t>transmission </a:t>
            </a:r>
            <a:r>
              <a:rPr lang="en-US" sz="2300" dirty="0" smtClean="0"/>
              <a:t>channel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spreading parameters: </a:t>
            </a:r>
            <a:r>
              <a:rPr lang="en-US" sz="2300" dirty="0" smtClean="0"/>
              <a:t>Worms can also attack the communication network itself. Worms that exploit messaging services are potentially more virulent </a:t>
            </a:r>
            <a:r>
              <a:rPr lang="en-US" sz="2300" dirty="0"/>
              <a:t>than Bluetooth </a:t>
            </a:r>
            <a:r>
              <a:rPr lang="en-US" sz="2300" dirty="0" smtClean="0"/>
              <a:t>ones in terms of speed and area of propagation.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user mobility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models: </a:t>
            </a:r>
            <a:r>
              <a:rPr lang="en-US" sz="2300" dirty="0"/>
              <a:t>mobile worms can infect several devices using </a:t>
            </a:r>
            <a:r>
              <a:rPr lang="en-US" sz="2300" dirty="0" smtClean="0"/>
              <a:t>proximity attacks </a:t>
            </a:r>
            <a:r>
              <a:rPr lang="en-US" sz="2300" dirty="0"/>
              <a:t>against vulnerable devices that are physically </a:t>
            </a:r>
            <a:r>
              <a:rPr lang="en-US" sz="2300" dirty="0" smtClean="0"/>
              <a:t>nearby without connection with internet.</a:t>
            </a:r>
          </a:p>
        </p:txBody>
      </p:sp>
      <p:sp>
        <p:nvSpPr>
          <p:cNvPr id="27651" name="标题 1"/>
          <p:cNvSpPr>
            <a:spLocks noGrp="1"/>
          </p:cNvSpPr>
          <p:nvPr/>
        </p:nvSpPr>
        <p:spPr bwMode="auto">
          <a:xfrm>
            <a:off x="971550" y="896938"/>
            <a:ext cx="70246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  <a:t>Methodologies of the Attacks</a:t>
            </a:r>
            <a:b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</a:br>
            <a:endParaRPr lang="en-US" altLang="en-US" sz="400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1068388" y="1773238"/>
            <a:ext cx="7248525" cy="431958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Botnets Attacks </a:t>
            </a:r>
          </a:p>
          <a:p>
            <a:pPr marL="365760" lvl="1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sz="2300" dirty="0" smtClean="0"/>
              <a:t>Since mobile networks </a:t>
            </a:r>
            <a:r>
              <a:rPr lang="en-US" sz="2300" dirty="0"/>
              <a:t>are now well integrated with the </a:t>
            </a:r>
            <a:r>
              <a:rPr lang="en-US" sz="2300" dirty="0" smtClean="0"/>
              <a:t>Internet, threats </a:t>
            </a:r>
            <a:r>
              <a:rPr lang="en-US" sz="2300" dirty="0"/>
              <a:t>on the Internet will migrate over the mobile </a:t>
            </a:r>
            <a:r>
              <a:rPr lang="en-US" sz="2300" dirty="0" smtClean="0"/>
              <a:t>networks including botnets.</a:t>
            </a:r>
            <a:endParaRPr lang="en-US" sz="2300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Bluetooth Command-and-Control</a:t>
            </a:r>
            <a:r>
              <a:rPr lang="en-US" sz="2300" dirty="0" smtClean="0"/>
              <a:t>: construct and maintain </a:t>
            </a:r>
            <a:r>
              <a:rPr lang="en-US" sz="2300" dirty="0"/>
              <a:t>mobile-based botnets </a:t>
            </a:r>
            <a:r>
              <a:rPr lang="en-US" sz="2300" dirty="0" smtClean="0"/>
              <a:t>communicating via </a:t>
            </a:r>
            <a:r>
              <a:rPr lang="en-US" sz="2300" dirty="0"/>
              <a:t>Bluetooth</a:t>
            </a:r>
            <a:endParaRPr lang="en-US" sz="2300" dirty="0" smtClean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SMS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C&amp;C: </a:t>
            </a:r>
            <a:r>
              <a:rPr lang="en-US" sz="2300" dirty="0" smtClean="0"/>
              <a:t>Within </a:t>
            </a:r>
            <a:r>
              <a:rPr lang="en-US" sz="2300" dirty="0"/>
              <a:t>the </a:t>
            </a:r>
            <a:r>
              <a:rPr lang="en-US" sz="2300" dirty="0" err="1"/>
              <a:t>testbed</a:t>
            </a:r>
            <a:r>
              <a:rPr lang="en-US" sz="2300" dirty="0"/>
              <a:t> mobile botnet, all C&amp;C </a:t>
            </a:r>
            <a:r>
              <a:rPr lang="en-US" sz="2300" dirty="0" smtClean="0"/>
              <a:t>communications are </a:t>
            </a:r>
            <a:r>
              <a:rPr lang="en-US" sz="2300" dirty="0"/>
              <a:t>carried out using SMS messages. </a:t>
            </a:r>
            <a:r>
              <a:rPr lang="en-US" sz="2300" dirty="0" smtClean="0"/>
              <a:t>A P2P </a:t>
            </a:r>
            <a:r>
              <a:rPr lang="en-US" sz="2300" dirty="0"/>
              <a:t>topology is exploited </a:t>
            </a:r>
            <a:r>
              <a:rPr lang="en-US" sz="2300" dirty="0" smtClean="0"/>
              <a:t>which makes the </a:t>
            </a:r>
            <a:r>
              <a:rPr lang="en-US" sz="2300" dirty="0"/>
              <a:t>detection and disruption </a:t>
            </a:r>
            <a:r>
              <a:rPr lang="en-US" sz="2300" dirty="0" smtClean="0"/>
              <a:t>much harder.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Hybrid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C&amp;C: </a:t>
            </a:r>
            <a:r>
              <a:rPr lang="en-US" sz="2300" dirty="0" smtClean="0"/>
              <a:t>combine </a:t>
            </a:r>
            <a:r>
              <a:rPr lang="en-US" sz="2300" dirty="0"/>
              <a:t>P2P </a:t>
            </a:r>
            <a:r>
              <a:rPr lang="en-US" sz="2300" dirty="0" smtClean="0"/>
              <a:t>with </a:t>
            </a:r>
            <a:r>
              <a:rPr lang="en-US" sz="2300" dirty="0"/>
              <a:t>SMS-HTTP hybrid approach to create </a:t>
            </a:r>
            <a:r>
              <a:rPr lang="en-US" sz="2300" dirty="0" smtClean="0"/>
              <a:t>a fully </a:t>
            </a:r>
            <a:r>
              <a:rPr lang="en-US" sz="2300" dirty="0"/>
              <a:t>functional mobile phone botnet out of Apple’s </a:t>
            </a:r>
            <a:r>
              <a:rPr lang="en-US" sz="2300" dirty="0" err="1" smtClean="0"/>
              <a:t>jailbroken</a:t>
            </a:r>
            <a:r>
              <a:rPr lang="en-US" sz="2300" dirty="0" smtClean="0"/>
              <a:t> iPhone</a:t>
            </a:r>
          </a:p>
          <a:p>
            <a:pPr marL="365760" lvl="1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sz="1700" dirty="0" smtClean="0"/>
              <a:t>command-and-control(C&amp;C</a:t>
            </a:r>
            <a:r>
              <a:rPr lang="en-US" sz="1700" dirty="0"/>
              <a:t>) network, used to remotely propagate messages, </a:t>
            </a:r>
            <a:r>
              <a:rPr lang="en-US" sz="1700" dirty="0" smtClean="0"/>
              <a:t>tasks, updated </a:t>
            </a:r>
            <a:r>
              <a:rPr lang="en-US" sz="1700" dirty="0"/>
              <a:t>payload among the bots and the </a:t>
            </a:r>
            <a:r>
              <a:rPr lang="en-US" sz="1700" dirty="0" err="1"/>
              <a:t>botmasters</a:t>
            </a:r>
            <a:r>
              <a:rPr lang="en-US" sz="1700" dirty="0"/>
              <a:t> (and </a:t>
            </a:r>
            <a:r>
              <a:rPr lang="en-US" sz="1700" dirty="0" err="1"/>
              <a:t>viceversa</a:t>
            </a:r>
            <a:r>
              <a:rPr lang="en-US" sz="1700" dirty="0" smtClean="0"/>
              <a:t>), can </a:t>
            </a:r>
            <a:r>
              <a:rPr lang="en-US" sz="1700" dirty="0"/>
              <a:t>be built out using Bluetooth, SMS messages, </a:t>
            </a:r>
            <a:r>
              <a:rPr lang="en-US" sz="1700" dirty="0" smtClean="0"/>
              <a:t>the Internet </a:t>
            </a:r>
            <a:r>
              <a:rPr lang="en-US" sz="1700" dirty="0"/>
              <a:t>(e.g., HTTP), peer-to-peer (P2P) or any </a:t>
            </a:r>
            <a:r>
              <a:rPr lang="en-US" sz="1700" dirty="0" smtClean="0"/>
              <a:t>combination of </a:t>
            </a:r>
            <a:r>
              <a:rPr lang="en-US" sz="1700" dirty="0"/>
              <a:t>them.</a:t>
            </a:r>
            <a:endParaRPr lang="en-US" sz="1700" dirty="0" smtClean="0"/>
          </a:p>
        </p:txBody>
      </p:sp>
      <p:sp>
        <p:nvSpPr>
          <p:cNvPr id="28675" name="标题 1"/>
          <p:cNvSpPr>
            <a:spLocks noGrp="1"/>
          </p:cNvSpPr>
          <p:nvPr/>
        </p:nvSpPr>
        <p:spPr bwMode="auto">
          <a:xfrm>
            <a:off x="971550" y="896938"/>
            <a:ext cx="70246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  <a:t>Methodologies of the Attacks</a:t>
            </a:r>
            <a:b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</a:br>
            <a:endParaRPr lang="en-US" altLang="en-US" sz="400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Attacks on Mobile Devices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00113" y="1773238"/>
            <a:ext cx="7200900" cy="4392612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Goals </a:t>
            </a:r>
            <a:r>
              <a:rPr lang="en-US" dirty="0"/>
              <a:t>of the </a:t>
            </a:r>
            <a:r>
              <a:rPr lang="en-US" dirty="0" smtClean="0"/>
              <a:t>Attacks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Privacy</a:t>
            </a:r>
          </a:p>
          <a:p>
            <a:pPr marL="640080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/>
              <a:t>Privacy attacks of smartphones concern </a:t>
            </a:r>
            <a:r>
              <a:rPr lang="en-US" sz="1800" dirty="0" smtClean="0"/>
              <a:t>situations in </a:t>
            </a:r>
            <a:r>
              <a:rPr lang="en-US" sz="1800" dirty="0"/>
              <a:t>which integrity and confidentiality are </a:t>
            </a:r>
            <a:r>
              <a:rPr lang="en-US" sz="1800" dirty="0" smtClean="0"/>
              <a:t>corrupted</a:t>
            </a:r>
          </a:p>
          <a:p>
            <a:pPr marL="925830" lvl="2" indent="-28575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stealing personal data from a lost smartphone, such as </a:t>
            </a:r>
            <a:r>
              <a:rPr lang="en-US" sz="1800" dirty="0"/>
              <a:t>contact list or messages</a:t>
            </a:r>
            <a:r>
              <a:rPr lang="en-US" sz="1800" dirty="0" smtClean="0"/>
              <a:t>.</a:t>
            </a:r>
          </a:p>
          <a:p>
            <a:pPr marL="925830" lvl="2" indent="-28575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location awareness</a:t>
            </a:r>
            <a:endParaRPr lang="en-US" sz="1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Sniffing</a:t>
            </a:r>
          </a:p>
          <a:p>
            <a:pPr marL="640080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/>
              <a:t>Sniffing attacks on smartphones are based </a:t>
            </a:r>
            <a:r>
              <a:rPr lang="en-US" sz="1800" dirty="0" smtClean="0"/>
              <a:t>upon the </a:t>
            </a:r>
            <a:r>
              <a:rPr lang="en-US" sz="1800" dirty="0"/>
              <a:t>use of sensors, e.g. microphone, camera, GPS </a:t>
            </a:r>
            <a:r>
              <a:rPr lang="en-US" sz="1800" dirty="0" smtClean="0"/>
              <a:t>receiver. These </a:t>
            </a:r>
            <a:r>
              <a:rPr lang="en-US" sz="1800" dirty="0"/>
              <a:t>sensors </a:t>
            </a:r>
            <a:r>
              <a:rPr lang="en-US" sz="1800" dirty="0" smtClean="0"/>
              <a:t>can seriously </a:t>
            </a:r>
            <a:r>
              <a:rPr lang="en-US" sz="1800" dirty="0"/>
              <a:t>compromise users’ privacy.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Denial </a:t>
            </a:r>
            <a:r>
              <a:rPr lang="en-US" sz="2000" dirty="0"/>
              <a:t>of </a:t>
            </a:r>
            <a:r>
              <a:rPr lang="en-US" sz="2000" dirty="0" smtClean="0"/>
              <a:t>Service</a:t>
            </a:r>
            <a:r>
              <a:rPr lang="en-US" sz="2000" dirty="0"/>
              <a:t>;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Overbilling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Attacks on Mobile Devices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00113" y="1773238"/>
            <a:ext cx="7200900" cy="4392612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Goals </a:t>
            </a:r>
            <a:r>
              <a:rPr lang="en-US" dirty="0"/>
              <a:t>of the </a:t>
            </a:r>
            <a:r>
              <a:rPr lang="en-US" dirty="0" smtClean="0"/>
              <a:t>Attacks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Privacy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Sniffing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Denial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Service</a:t>
            </a:r>
          </a:p>
          <a:p>
            <a:pPr marL="640397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 err="1" smtClean="0"/>
              <a:t>DoS</a:t>
            </a:r>
            <a:r>
              <a:rPr lang="en-US" sz="1600" dirty="0" smtClean="0"/>
              <a:t> attacks </a:t>
            </a:r>
            <a:r>
              <a:rPr lang="en-US" sz="1600" dirty="0"/>
              <a:t>against smartphones are mostly due to strong </a:t>
            </a:r>
            <a:r>
              <a:rPr lang="en-US" sz="1600" dirty="0" smtClean="0"/>
              <a:t>connectivity and </a:t>
            </a:r>
            <a:r>
              <a:rPr lang="en-US" sz="1600" dirty="0"/>
              <a:t>reduced capabilities: due to the limited </a:t>
            </a:r>
            <a:r>
              <a:rPr lang="en-US" sz="1600" dirty="0" smtClean="0"/>
              <a:t>hardware, attacking </a:t>
            </a:r>
            <a:r>
              <a:rPr lang="en-US" sz="1600" dirty="0"/>
              <a:t>a smartphone can be accomplished with a </a:t>
            </a:r>
            <a:r>
              <a:rPr lang="en-US" sz="1600" dirty="0" smtClean="0"/>
              <a:t>small effort.</a:t>
            </a:r>
          </a:p>
          <a:p>
            <a:pPr marL="640397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/>
              <a:t>e.g. battery exhaustion attacks; water torture </a:t>
            </a:r>
            <a:r>
              <a:rPr lang="en-US" sz="1600" dirty="0" smtClean="0"/>
              <a:t>attack(PHY layer)</a:t>
            </a:r>
            <a:endParaRPr lang="en-US" sz="16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Overbilling</a:t>
            </a:r>
          </a:p>
          <a:p>
            <a:pPr marL="640397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/>
              <a:t>overbilling attacks charge additional fees to the victim’s account and may transfer these extra fees from the victims to the attackers.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a typeface="幼圆" pitchFamily="49" charset="-122"/>
              </a:rPr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917700"/>
            <a:ext cx="6777037" cy="3508375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Mobile Technologies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Mobile Malware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Attacks on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Security Solutions For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827088" y="765175"/>
            <a:ext cx="7416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幼圆" pitchFamily="49" charset="-122"/>
              </a:rPr>
              <a:t>Security Solutions For Mobile Devices</a:t>
            </a:r>
            <a:br>
              <a:rPr lang="en-US" altLang="en-US" sz="3200" smtClean="0">
                <a:ea typeface="幼圆" pitchFamily="49" charset="-122"/>
              </a:rPr>
            </a:br>
            <a:endParaRPr lang="en-US" altLang="en-US" sz="3200" smtClean="0">
              <a:ea typeface="幼圆" pitchFamily="49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1042988" y="1628775"/>
            <a:ext cx="7058025" cy="43211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幼圆" pitchFamily="49" charset="-122"/>
              </a:rPr>
              <a:t>Intrusion Detection Systems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ea typeface="幼圆" pitchFamily="49" charset="-122"/>
              </a:rPr>
              <a:t>two complementary approaches</a:t>
            </a:r>
          </a:p>
          <a:p>
            <a:pPr marL="641350" lvl="2" indent="0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ea typeface="幼圆" pitchFamily="49" charset="-122"/>
              </a:rPr>
              <a:t>- prevention-based approaches</a:t>
            </a:r>
          </a:p>
          <a:p>
            <a:pPr marL="641350" lvl="2" indent="0" eaLnBrk="1" hangingPunct="1">
              <a:buFont typeface="Wingdings 2" pitchFamily="18" charset="2"/>
              <a:buNone/>
              <a:defRPr/>
            </a:pPr>
            <a:r>
              <a:rPr lang="en-US" sz="1400" dirty="0" smtClean="0">
                <a:ea typeface="幼圆" pitchFamily="49" charset="-122"/>
              </a:rPr>
              <a:t>   Assure confidentiality, authentication or integrity using cryptographic algorithms, digital signatures and hash functions</a:t>
            </a:r>
          </a:p>
          <a:p>
            <a:pPr marL="641350" lvl="2" indent="0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ea typeface="幼圆" pitchFamily="49" charset="-122"/>
              </a:rPr>
              <a:t>- detection-based approaches</a:t>
            </a:r>
          </a:p>
          <a:p>
            <a:pPr marL="366713" lvl="1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ea typeface="幼圆" pitchFamily="49" charset="-122"/>
              </a:rPr>
              <a:t>     </a:t>
            </a:r>
            <a:r>
              <a:rPr lang="en-US" sz="1400" dirty="0" smtClean="0">
                <a:ea typeface="幼圆" pitchFamily="49" charset="-122"/>
              </a:rPr>
              <a:t>effectively identifying malicious activities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ea typeface="幼圆" pitchFamily="49" charset="-122"/>
              </a:rPr>
              <a:t>two main types of detection</a:t>
            </a:r>
          </a:p>
          <a:p>
            <a:pPr marL="641350" lvl="2" indent="0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ea typeface="幼圆" pitchFamily="49" charset="-122"/>
              </a:rPr>
              <a:t>- anomaly detection</a:t>
            </a:r>
          </a:p>
          <a:p>
            <a:pPr marL="641350" lvl="2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800" dirty="0" smtClean="0">
                <a:ea typeface="幼圆" pitchFamily="49" charset="-122"/>
              </a:rPr>
              <a:t>  </a:t>
            </a:r>
            <a:r>
              <a:rPr lang="en-US" sz="1400" dirty="0" smtClean="0">
                <a:ea typeface="幼圆" pitchFamily="49" charset="-122"/>
              </a:rPr>
              <a:t>compare the “normal” behavior with the “real” one</a:t>
            </a:r>
          </a:p>
          <a:p>
            <a:pPr marL="641350" lvl="2" indent="0" eaLnBrk="1" hangingPunct="1">
              <a:buFont typeface="Wingdings 2" pitchFamily="18" charset="2"/>
              <a:buNone/>
              <a:defRPr/>
            </a:pPr>
            <a:r>
              <a:rPr lang="en-US" sz="1800" dirty="0" smtClean="0">
                <a:ea typeface="幼圆" pitchFamily="49" charset="-122"/>
              </a:rPr>
              <a:t>- signature detection</a:t>
            </a:r>
          </a:p>
          <a:p>
            <a:pPr marL="641350" lvl="2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800" dirty="0" smtClean="0">
                <a:ea typeface="幼圆" pitchFamily="49" charset="-122"/>
              </a:rPr>
              <a:t>  </a:t>
            </a:r>
            <a:r>
              <a:rPr lang="en-US" sz="1400" dirty="0" smtClean="0">
                <a:ea typeface="幼圆" pitchFamily="49" charset="-122"/>
              </a:rPr>
              <a:t>based upon patterns of well-known attacks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幼圆" pitchFamily="49" charset="-122"/>
              </a:rPr>
              <a:t>Trusted mobile-based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幼圆" pitchFamily="49" charset="-122"/>
            </a:endParaRPr>
          </a:p>
        </p:txBody>
      </p:sp>
      <p:pic>
        <p:nvPicPr>
          <p:cNvPr id="3379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49275"/>
            <a:ext cx="8093075" cy="5616575"/>
          </a:xfrm>
        </p:spPr>
      </p:pic>
      <p:sp>
        <p:nvSpPr>
          <p:cNvPr id="5" name="TextBox 4"/>
          <p:cNvSpPr txBox="1"/>
          <p:nvPr/>
        </p:nvSpPr>
        <p:spPr>
          <a:xfrm>
            <a:off x="3923928" y="404664"/>
            <a:ext cx="468052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Includes some conventional approaches typically implemented by off-the-shelf smartphone applications to provide basic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Introduction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700213"/>
            <a:ext cx="6777037" cy="41322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altLang="en-US" smtClean="0">
                <a:ea typeface="幼圆" pitchFamily="49" charset="-122"/>
              </a:rPr>
              <a:t>This paper aims to provide a structured and comprehensive overview of the research on security solutions for mobile devices over the period 2004-2011.</a:t>
            </a:r>
          </a:p>
          <a:p>
            <a:pPr eaLnBrk="1" hangingPunct="1">
              <a:spcBef>
                <a:spcPts val="1800"/>
              </a:spcBef>
              <a:buFont typeface="Arial" charset="0"/>
              <a:buChar char="•"/>
            </a:pPr>
            <a:r>
              <a:rPr lang="en-US" altLang="en-US" smtClean="0">
                <a:solidFill>
                  <a:srgbClr val="6F9500"/>
                </a:solidFill>
                <a:ea typeface="幼圆" pitchFamily="49" charset="-122"/>
              </a:rPr>
              <a:t>Group</a:t>
            </a:r>
            <a:r>
              <a:rPr lang="en-US" altLang="en-US" smtClean="0">
                <a:ea typeface="幼圆" pitchFamily="49" charset="-122"/>
              </a:rPr>
              <a:t> existing approaches aimed at protecting mobile devices against growing number of attacks </a:t>
            </a:r>
            <a:r>
              <a:rPr lang="en-US" altLang="en-US" smtClean="0">
                <a:solidFill>
                  <a:srgbClr val="6F9500"/>
                </a:solidFill>
                <a:ea typeface="幼圆" pitchFamily="49" charset="-122"/>
              </a:rPr>
              <a:t>into</a:t>
            </a:r>
            <a:r>
              <a:rPr lang="en-US" altLang="en-US" smtClean="0">
                <a:ea typeface="幼圆" pitchFamily="49" charset="-122"/>
              </a:rPr>
              <a:t> different categories, based upon the detection principles, architectures, collected data and operating systems.</a:t>
            </a:r>
          </a:p>
          <a:p>
            <a:pPr eaLnBrk="1" hangingPunct="1">
              <a:buFont typeface="Arial" charset="0"/>
              <a:buChar char="•"/>
            </a:pPr>
            <a:endParaRPr lang="en-US" altLang="en-US" smtClean="0">
              <a:ea typeface="幼圆" pitchFamily="49" charset="-122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幼圆" pitchFamily="49" charset="-122"/>
            </a:endParaRPr>
          </a:p>
        </p:txBody>
      </p:sp>
      <p:pic>
        <p:nvPicPr>
          <p:cNvPr id="3481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90525"/>
            <a:ext cx="7273925" cy="6134100"/>
          </a:xfrm>
        </p:spPr>
      </p:pic>
      <p:sp>
        <p:nvSpPr>
          <p:cNvPr id="5" name="TextBox 4"/>
          <p:cNvSpPr txBox="1"/>
          <p:nvPr/>
        </p:nvSpPr>
        <p:spPr>
          <a:xfrm>
            <a:off x="3923928" y="404664"/>
            <a:ext cx="468052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Chronologically list the research security solutions that provides a prototype, according to their detection principles, architecture(distributed or local), reaction (active or passive), collected</a:t>
            </a:r>
          </a:p>
          <a:p>
            <a:pPr>
              <a:defRPr/>
            </a:pPr>
            <a:r>
              <a:rPr lang="en-US" dirty="0"/>
              <a:t>data (OS event, keystrokes), and 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1042988" y="1700213"/>
            <a:ext cx="6777037" cy="4132262"/>
          </a:xfrm>
        </p:spPr>
        <p:txBody>
          <a:bodyPr/>
          <a:lstStyle/>
          <a:p>
            <a:pPr marL="69850" indent="0" eaLnBrk="1" hangingPunct="1">
              <a:buFont typeface="Wingdings 2" pitchFamily="18" charset="2"/>
              <a:buNone/>
            </a:pPr>
            <a:r>
              <a:rPr lang="en-US" altLang="en-US" sz="2000" smtClean="0">
                <a:ea typeface="幼圆" pitchFamily="49" charset="-122"/>
              </a:rPr>
              <a:t> partition existing IDS solutions using these features:</a:t>
            </a:r>
          </a:p>
          <a:p>
            <a:pPr marL="69850" indent="0" eaLnBrk="1" hangingPunct="1">
              <a:buFont typeface="Wingdings 2" pitchFamily="18" charset="2"/>
              <a:buNone/>
            </a:pPr>
            <a:endParaRPr lang="en-US" altLang="en-US" sz="2000" smtClean="0">
              <a:ea typeface="幼圆" pitchFamily="49" charset="-122"/>
            </a:endParaRPr>
          </a:p>
        </p:txBody>
      </p:sp>
      <p:sp>
        <p:nvSpPr>
          <p:cNvPr id="35843" name="标题 1"/>
          <p:cNvSpPr>
            <a:spLocks noGrp="1"/>
          </p:cNvSpPr>
          <p:nvPr/>
        </p:nvSpPr>
        <p:spPr bwMode="auto">
          <a:xfrm>
            <a:off x="971550" y="896938"/>
            <a:ext cx="70246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  <a:t>Intrusion Detection Systems</a:t>
            </a:r>
            <a:b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</a:br>
            <a:endParaRPr lang="en-US" altLang="en-US" sz="400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5844" name="内容占位符 2"/>
          <p:cNvSpPr txBox="1">
            <a:spLocks/>
          </p:cNvSpPr>
          <p:nvPr/>
        </p:nvSpPr>
        <p:spPr bwMode="auto">
          <a:xfrm>
            <a:off x="1042988" y="2312988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66713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altLang="en-US">
                <a:solidFill>
                  <a:schemeClr val="tx2"/>
                </a:solidFill>
                <a:latin typeface="Century Gothic" pitchFamily="34" charset="0"/>
              </a:rPr>
              <a:t> detection principles: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anomaly detection: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∗ machine learning;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∗ power consumption.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signature-based: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∗ automatically-defined;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∗ manually.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altLang="en-US">
                <a:solidFill>
                  <a:schemeClr val="tx2"/>
                </a:solidFill>
                <a:latin typeface="Century Gothic" pitchFamily="34" charset="0"/>
              </a:rPr>
              <a:t> architecture: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distributed;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local</a:t>
            </a:r>
          </a:p>
        </p:txBody>
      </p:sp>
      <p:sp>
        <p:nvSpPr>
          <p:cNvPr id="35845" name="内容占位符 3"/>
          <p:cNvSpPr txBox="1">
            <a:spLocks/>
          </p:cNvSpPr>
          <p:nvPr/>
        </p:nvSpPr>
        <p:spPr bwMode="auto">
          <a:xfrm>
            <a:off x="4645025" y="2312988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66713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altLang="en-US">
                <a:solidFill>
                  <a:schemeClr val="tx2"/>
                </a:solidFill>
                <a:latin typeface="Century Gothic" pitchFamily="34" charset="0"/>
              </a:rPr>
              <a:t>reaction: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active;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passive.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altLang="en-US">
                <a:solidFill>
                  <a:schemeClr val="tx2"/>
                </a:solidFill>
                <a:latin typeface="Century Gothic" pitchFamily="34" charset="0"/>
              </a:rPr>
              <a:t>collected data: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system calls;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CPU, RAM;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keystrokes;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SMS, MMS.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altLang="en-US">
                <a:solidFill>
                  <a:schemeClr val="tx2"/>
                </a:solidFill>
                <a:latin typeface="Century Gothic" pitchFamily="34" charset="0"/>
              </a:rPr>
              <a:t>OS: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Symbian;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Android;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Windows Mobile;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400" b="1">
                <a:solidFill>
                  <a:schemeClr val="tx2"/>
                </a:solidFill>
                <a:latin typeface="Century Gothic" pitchFamily="34" charset="0"/>
              </a:rPr>
              <a:t>– </a:t>
            </a:r>
            <a:r>
              <a:rPr lang="en-US" altLang="en-US" sz="1400">
                <a:solidFill>
                  <a:schemeClr val="tx2"/>
                </a:solidFill>
                <a:latin typeface="Century Gothic" pitchFamily="34" charset="0"/>
              </a:rPr>
              <a:t>Apple 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>
            <a:spLocks noGrp="1"/>
          </p:cNvSpPr>
          <p:nvPr/>
        </p:nvSpPr>
        <p:spPr>
          <a:xfrm>
            <a:off x="971550" y="1701800"/>
            <a:ext cx="7248525" cy="4319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651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925513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altLang="en-US" sz="2400">
                <a:solidFill>
                  <a:schemeClr val="tx2"/>
                </a:solidFill>
                <a:latin typeface="Century Gothic" pitchFamily="34" charset="0"/>
              </a:rPr>
              <a:t>Detection Principles: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2300">
                <a:solidFill>
                  <a:schemeClr val="tx2"/>
                </a:solidFill>
                <a:latin typeface="Century Gothic" pitchFamily="34" charset="0"/>
              </a:rPr>
              <a:t>Partition existing IDSes using the following detection principles: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</a:pPr>
            <a:r>
              <a:rPr lang="en-US" altLang="en-US" sz="2300">
                <a:solidFill>
                  <a:srgbClr val="6F9500"/>
                </a:solidFill>
                <a:latin typeface="Century Gothic" pitchFamily="34" charset="0"/>
              </a:rPr>
              <a:t>anomaly detection</a:t>
            </a:r>
          </a:p>
          <a:p>
            <a:pPr lvl="2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700">
                <a:solidFill>
                  <a:schemeClr val="tx2"/>
                </a:solidFill>
                <a:latin typeface="Century Gothic" pitchFamily="34" charset="0"/>
              </a:rPr>
              <a:t>An anomaly detection system compares the “expected” behavior of the smartphone with the “real” behavior.</a:t>
            </a:r>
          </a:p>
          <a:p>
            <a:pPr lvl="2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700">
                <a:solidFill>
                  <a:schemeClr val="tx2"/>
                </a:solidFill>
                <a:latin typeface="Century Gothic" pitchFamily="34" charset="0"/>
              </a:rPr>
              <a:t>Anomaly-based approaches for smartphones are either based upon </a:t>
            </a:r>
            <a:r>
              <a:rPr lang="en-US" altLang="en-US" sz="1700">
                <a:solidFill>
                  <a:srgbClr val="6F9500"/>
                </a:solidFill>
                <a:latin typeface="Century Gothic" pitchFamily="34" charset="0"/>
              </a:rPr>
              <a:t>machine learning </a:t>
            </a:r>
            <a:r>
              <a:rPr lang="en-US" altLang="en-US" sz="1700">
                <a:solidFill>
                  <a:schemeClr val="tx2"/>
                </a:solidFill>
                <a:latin typeface="Century Gothic" pitchFamily="34" charset="0"/>
              </a:rPr>
              <a:t>techniques or upon monitoring </a:t>
            </a:r>
            <a:r>
              <a:rPr lang="en-US" altLang="en-US" sz="1700">
                <a:solidFill>
                  <a:srgbClr val="6F9500"/>
                </a:solidFill>
                <a:latin typeface="Century Gothic" pitchFamily="34" charset="0"/>
              </a:rPr>
              <a:t>power consumption</a:t>
            </a:r>
            <a:r>
              <a:rPr lang="en-US" altLang="en-US" sz="170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</a:pPr>
            <a:r>
              <a:rPr lang="en-US" altLang="en-US" sz="2300">
                <a:solidFill>
                  <a:schemeClr val="tx2"/>
                </a:solidFill>
                <a:latin typeface="Century Gothic" pitchFamily="34" charset="0"/>
              </a:rPr>
              <a:t>signature-based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</a:pPr>
            <a:r>
              <a:rPr lang="en-US" altLang="en-US" sz="2300">
                <a:solidFill>
                  <a:schemeClr val="tx2"/>
                </a:solidFill>
                <a:latin typeface="Century Gothic" pitchFamily="34" charset="0"/>
              </a:rPr>
              <a:t>run-time policy enforcement</a:t>
            </a:r>
            <a:endParaRPr lang="en-US" altLang="en-US" sz="17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67" name="标题 1"/>
          <p:cNvSpPr>
            <a:spLocks noGrp="1"/>
          </p:cNvSpPr>
          <p:nvPr/>
        </p:nvSpPr>
        <p:spPr bwMode="auto">
          <a:xfrm>
            <a:off x="860425" y="852488"/>
            <a:ext cx="70246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  <a:t>Intrusion Detection Systems</a:t>
            </a:r>
            <a:b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</a:br>
            <a:endParaRPr lang="en-US" altLang="en-US" sz="400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971550" y="1052513"/>
            <a:ext cx="7248525" cy="49688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Detection Principles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/>
              <a:t>anomaly detection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signature-based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 signature-based approach checks if each signature </a:t>
            </a:r>
            <a:r>
              <a:rPr lang="en-US" sz="1800" dirty="0" smtClean="0"/>
              <a:t>derived from </a:t>
            </a:r>
            <a:r>
              <a:rPr lang="en-US" sz="1800" dirty="0"/>
              <a:t>an application matches any signature in a </a:t>
            </a:r>
            <a:r>
              <a:rPr lang="en-US" sz="1800" dirty="0" smtClean="0"/>
              <a:t>malware database.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 database of malware signature can be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automatically</a:t>
            </a:r>
            <a:r>
              <a:rPr lang="en-US" sz="1800" dirty="0" smtClean="0"/>
              <a:t> or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manually defined</a:t>
            </a:r>
            <a:r>
              <a:rPr lang="en-US" sz="1800" dirty="0"/>
              <a:t>.</a:t>
            </a:r>
            <a:endParaRPr lang="en-US" sz="1800" dirty="0" smtClean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run-time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policy 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enforcement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mobile code consumers essentially accept some </a:t>
            </a:r>
            <a:r>
              <a:rPr lang="en-US" sz="1800" dirty="0"/>
              <a:t>contractual </a:t>
            </a:r>
            <a:r>
              <a:rPr lang="en-US" sz="1800" dirty="0" smtClean="0"/>
              <a:t>requirements(a </a:t>
            </a:r>
            <a:r>
              <a:rPr lang="en-US" sz="1800" dirty="0"/>
              <a:t>policy) and exploit a supporting mechanism to </a:t>
            </a:r>
            <a:r>
              <a:rPr lang="en-US" sz="1800" dirty="0" smtClean="0"/>
              <a:t>enforce the </a:t>
            </a:r>
            <a:r>
              <a:rPr lang="en-US" sz="1800" dirty="0"/>
              <a:t>policy associated with the code to detect and stop anomalies.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/>
        </p:nvSpPr>
        <p:spPr>
          <a:xfrm>
            <a:off x="971550" y="1701800"/>
            <a:ext cx="7248525" cy="4319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Architecture: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local </a:t>
            </a:r>
            <a:r>
              <a:rPr lang="en-US" dirty="0" smtClean="0"/>
              <a:t>architecture</a:t>
            </a:r>
          </a:p>
          <a:p>
            <a:pPr marL="640080" lvl="2" indent="0">
              <a:buFont typeface="Wingdings 2" pitchFamily="18" charset="2"/>
              <a:buNone/>
              <a:defRPr/>
            </a:pPr>
            <a:r>
              <a:rPr lang="en-US" sz="1800" dirty="0"/>
              <a:t>both the collecting phase and </a:t>
            </a:r>
            <a:r>
              <a:rPr lang="en-US" sz="1800" dirty="0" smtClean="0"/>
              <a:t>the analysis </a:t>
            </a:r>
            <a:r>
              <a:rPr lang="en-US" sz="1800" dirty="0"/>
              <a:t>phase are locally performed on the device and </a:t>
            </a:r>
            <a:r>
              <a:rPr lang="en-US" sz="1800" dirty="0" smtClean="0"/>
              <a:t>no interactions </a:t>
            </a:r>
            <a:r>
              <a:rPr lang="en-US" sz="1800" dirty="0"/>
              <a:t>with an external server is required</a:t>
            </a:r>
            <a:r>
              <a:rPr lang="en-US" sz="1800" dirty="0" smtClean="0"/>
              <a:t>. (limited resource)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/>
              <a:t>distributed </a:t>
            </a:r>
            <a:r>
              <a:rPr lang="en-US" dirty="0" smtClean="0"/>
              <a:t>architecture</a:t>
            </a:r>
          </a:p>
          <a:p>
            <a:pPr marL="640080" lvl="2" indent="0"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sz="1800" dirty="0"/>
              <a:t>a distinct and separated component (i.e., a </a:t>
            </a:r>
            <a:r>
              <a:rPr lang="en-US" sz="1800" dirty="0" smtClean="0"/>
              <a:t>server) is required to </a:t>
            </a:r>
            <a:r>
              <a:rPr lang="en-US" sz="1800" dirty="0"/>
              <a:t>analyze the activities collected and sent by each device.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Reaction</a:t>
            </a:r>
          </a:p>
          <a:p>
            <a:pPr marL="640080" lvl="2" indent="0">
              <a:buFont typeface="Wingdings 2" pitchFamily="18" charset="2"/>
              <a:buNone/>
              <a:defRPr/>
            </a:pPr>
            <a:r>
              <a:rPr lang="en-US" sz="1800" dirty="0" smtClean="0"/>
              <a:t>According to whether </a:t>
            </a:r>
            <a:r>
              <a:rPr lang="en-US" sz="1800" dirty="0"/>
              <a:t>existing mechanisms for intrusion detection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react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or not </a:t>
            </a:r>
            <a:r>
              <a:rPr lang="en-US" sz="1800" dirty="0"/>
              <a:t>whenever a new threat is </a:t>
            </a:r>
            <a:r>
              <a:rPr lang="en-US" sz="1800" dirty="0" smtClean="0"/>
              <a:t>found, the solutions can be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active reaction </a:t>
            </a:r>
            <a:r>
              <a:rPr lang="en-US" sz="1800" dirty="0" smtClean="0"/>
              <a:t>or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passive reaction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8915" name="标题 1"/>
          <p:cNvSpPr>
            <a:spLocks noGrp="1"/>
          </p:cNvSpPr>
          <p:nvPr/>
        </p:nvSpPr>
        <p:spPr bwMode="auto">
          <a:xfrm>
            <a:off x="860425" y="852488"/>
            <a:ext cx="70246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  <a:t>Intrusion Detection Systems</a:t>
            </a:r>
            <a:b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</a:br>
            <a:endParaRPr lang="en-US" altLang="en-US" sz="400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755650" y="1268413"/>
            <a:ext cx="7248525" cy="4319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65125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925513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altLang="en-US" sz="2200">
                <a:solidFill>
                  <a:schemeClr val="tx2"/>
                </a:solidFill>
                <a:latin typeface="Century Gothic" pitchFamily="34" charset="0"/>
              </a:rPr>
              <a:t>Collected Data: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altLang="en-US" sz="1600">
                <a:solidFill>
                  <a:schemeClr val="tx2"/>
                </a:solidFill>
                <a:latin typeface="Century Gothic" pitchFamily="34" charset="0"/>
              </a:rPr>
              <a:t>All the solutions based upon intrusion detection need to access several features of a smartphone, the problem of privacy of the data accessed should be carefully considered.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Operating System Events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system calls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function calls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network operations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Courier New" pitchFamily="49" charset="0"/>
              <a:buChar char="o"/>
            </a:pPr>
            <a:r>
              <a:rPr lang="en-US" altLang="en-US" sz="2000">
                <a:solidFill>
                  <a:schemeClr val="tx2"/>
                </a:solidFill>
                <a:latin typeface="Century Gothic" pitchFamily="34" charset="0"/>
              </a:rPr>
              <a:t>Measurements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CPU activity,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memory consumption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file I/O activity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r>
              <a:rPr lang="en-US" altLang="en-US" sz="1900">
                <a:solidFill>
                  <a:schemeClr val="tx2"/>
                </a:solidFill>
                <a:latin typeface="Century Gothic" pitchFamily="34" charset="0"/>
              </a:rPr>
              <a:t>network I/O activity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Arial" charset="0"/>
              <a:buChar char="•"/>
            </a:pPr>
            <a:endParaRPr lang="en-US" altLang="en-US" sz="22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9939" name="标题 1"/>
          <p:cNvSpPr>
            <a:spLocks noGrp="1"/>
          </p:cNvSpPr>
          <p:nvPr/>
        </p:nvSpPr>
        <p:spPr bwMode="auto">
          <a:xfrm>
            <a:off x="860425" y="549275"/>
            <a:ext cx="70246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  <a:t>Intrusion Detection Systems</a:t>
            </a:r>
            <a:br>
              <a:rPr lang="en-US" altLang="en-US" sz="3100">
                <a:solidFill>
                  <a:schemeClr val="tx2"/>
                </a:solidFill>
                <a:latin typeface="Century Gothic" pitchFamily="34" charset="0"/>
              </a:rPr>
            </a:br>
            <a:endParaRPr lang="en-US" altLang="en-US" sz="400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3500" y="3789363"/>
            <a:ext cx="4465638" cy="136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64000"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chemeClr val="tx2"/>
                </a:solidFill>
                <a:latin typeface="+mn-lt"/>
                <a:ea typeface="+mn-ea"/>
              </a:rPr>
              <a:t>   Communication Events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</a:rPr>
              <a:t>Communication events include operations such as sending and receiving of SMS/MMS messages, or file downloads/uploads.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0363" y="2492375"/>
            <a:ext cx="4464050" cy="92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solidFill>
                  <a:schemeClr val="tx2"/>
                </a:solidFill>
                <a:latin typeface="+mn-lt"/>
                <a:ea typeface="+mn-ea"/>
              </a:rPr>
              <a:t>Keystrokes</a:t>
            </a:r>
          </a:p>
          <a:p>
            <a:pPr marL="64008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ea typeface="+mn-ea"/>
              </a:rPr>
              <a:t>track the keys struck on a keyboard to monitor the actions of the user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888" y="5445125"/>
            <a:ext cx="72231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</a:rPr>
              <a:t>  Operating Systems: 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</a:rPr>
              <a:t>Symbian; Android;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</a:rPr>
              <a:t>                                                Windows Mobile;  iPhone 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827088" y="765175"/>
            <a:ext cx="7416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幼圆" pitchFamily="49" charset="-122"/>
              </a:rPr>
              <a:t>Security Solutions For Mobile Devices</a:t>
            </a:r>
            <a:br>
              <a:rPr lang="en-US" altLang="en-US" sz="3200" smtClean="0">
                <a:ea typeface="幼圆" pitchFamily="49" charset="-122"/>
              </a:rPr>
            </a:br>
            <a:endParaRPr lang="en-US" altLang="en-US" sz="3200" smtClean="0">
              <a:ea typeface="幼圆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42988" y="1628775"/>
            <a:ext cx="7058025" cy="43211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 smtClean="0">
                <a:ea typeface="幼圆" pitchFamily="49" charset="-122"/>
              </a:rPr>
              <a:t>Intrusion Detection Systems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smtClean="0">
                <a:solidFill>
                  <a:srgbClr val="6F9500"/>
                </a:solidFill>
                <a:ea typeface="幼圆" pitchFamily="49" charset="-122"/>
              </a:rPr>
              <a:t>Trusted mobile-based Solutions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smtClean="0">
                <a:ea typeface="幼圆" pitchFamily="49" charset="-122"/>
              </a:rPr>
              <a:t>Trusted Computing Group (TCG) has published a set of specifications to measure, store, and report hardware and software integrity through </a:t>
            </a:r>
            <a:r>
              <a:rPr lang="en-US" altLang="en-US" sz="1800" smtClean="0">
                <a:solidFill>
                  <a:srgbClr val="6F9500"/>
                </a:solidFill>
                <a:ea typeface="幼圆" pitchFamily="49" charset="-122"/>
              </a:rPr>
              <a:t>a hardware root-of-trust</a:t>
            </a:r>
            <a:r>
              <a:rPr lang="en-US" altLang="en-US" sz="1800" smtClean="0">
                <a:ea typeface="幼圆" pitchFamily="49" charset="-122"/>
              </a:rPr>
              <a:t>, which is the Trusted Platform Module (</a:t>
            </a:r>
            <a:r>
              <a:rPr lang="en-US" altLang="en-US" sz="1800" smtClean="0">
                <a:solidFill>
                  <a:srgbClr val="6F9500"/>
                </a:solidFill>
                <a:ea typeface="幼圆" pitchFamily="49" charset="-122"/>
              </a:rPr>
              <a:t>TPM</a:t>
            </a:r>
            <a:r>
              <a:rPr lang="en-US" altLang="en-US" sz="1800" smtClean="0">
                <a:ea typeface="幼圆" pitchFamily="49" charset="-122"/>
              </a:rPr>
              <a:t>) and Core-Root-of-Trust-Measurement (CRTM).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smtClean="0">
                <a:ea typeface="幼圆" pitchFamily="49" charset="-122"/>
              </a:rPr>
              <a:t>Specifications for mobile phone platforms released by the TCG Mobile Phone Working Group, i.e. the Mobile Trusted Module (</a:t>
            </a:r>
            <a:r>
              <a:rPr lang="en-US" altLang="en-US" sz="1800" smtClean="0">
                <a:solidFill>
                  <a:srgbClr val="6F9500"/>
                </a:solidFill>
                <a:ea typeface="幼圆" pitchFamily="49" charset="-122"/>
              </a:rPr>
              <a:t>MTM</a:t>
            </a:r>
            <a:r>
              <a:rPr lang="en-US" altLang="en-US" sz="1800" smtClean="0">
                <a:ea typeface="幼圆" pitchFamily="49" charset="-122"/>
              </a:rPr>
              <a:t>), provide a root-of-trust for smartphones in the same way as the TPM does for personal computers.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1800" smtClean="0">
              <a:solidFill>
                <a:srgbClr val="6F9500"/>
              </a:solidFill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827088" y="53975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幼圆" pitchFamily="49" charset="-122"/>
              </a:rPr>
              <a:t>Conclusions</a:t>
            </a:r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>
          <a:xfrm>
            <a:off x="971550" y="1268413"/>
            <a:ext cx="7200900" cy="47529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Solutions aimed at preventing the infection and the diffusion of malicious code in smartphone have to </a:t>
            </a:r>
            <a:r>
              <a:rPr lang="en-US" altLang="en-US" sz="1800" smtClean="0">
                <a:solidFill>
                  <a:srgbClr val="6F9500"/>
                </a:solidFill>
                <a:ea typeface="幼圆" pitchFamily="49" charset="-122"/>
              </a:rPr>
              <a:t>consider multiple factors</a:t>
            </a:r>
            <a:r>
              <a:rPr lang="en-US" altLang="en-US" sz="1800" smtClean="0">
                <a:ea typeface="幼圆" pitchFamily="49" charset="-122"/>
              </a:rPr>
              <a:t>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limited resources available, including the power and the processing unit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large number of features that can be exploited by the attackers, such as different kinds of connections, services, sensors and the privacy of the user.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1800" smtClean="0">
                <a:solidFill>
                  <a:srgbClr val="6F9500"/>
                </a:solidFill>
                <a:ea typeface="幼圆" pitchFamily="49" charset="-122"/>
              </a:rPr>
              <a:t>Work we have done</a:t>
            </a:r>
            <a:r>
              <a:rPr lang="en-US" altLang="en-US" sz="1800" smtClean="0">
                <a:ea typeface="幼圆" pitchFamily="49" charset="-122"/>
              </a:rPr>
              <a:t>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discussed the current scenario of mobile malware by summarizing its evolution, outlined likely future threats and reported some predictions for the near future.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categorized known attacks against smartphones, especially at the application level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reviewed current security solutions for smartphones focusing on existing mechanisms based upon intrusion detection and trusted mobile platforms.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sz="1800" smtClean="0"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3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altLang="en-US" sz="4400" b="1" smtClean="0">
                <a:ea typeface="幼圆" pitchFamily="49" charset="-122"/>
              </a:rPr>
              <a:t>Thank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27088" y="981075"/>
            <a:ext cx="3506787" cy="5149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Increasing number of OSes for smartphones            </a:t>
            </a:r>
            <a:r>
              <a:rPr lang="en-US" altLang="en-US" sz="900" smtClean="0">
                <a:ea typeface="幼圆" pitchFamily="49" charset="-122"/>
              </a:rPr>
              <a:t>-2010-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1800" smtClean="0">
              <a:ea typeface="幼圆" pitchFamily="49" charset="-122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1800" smtClean="0">
              <a:ea typeface="幼圆" pitchFamily="49" charset="-122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1800" smtClean="0">
              <a:ea typeface="幼圆" pitchFamily="49" charset="-122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1800" smtClean="0">
              <a:ea typeface="幼圆" pitchFamily="49" charset="-122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1800" smtClean="0">
              <a:ea typeface="幼圆" pitchFamily="49" charset="-122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1800" smtClean="0">
              <a:ea typeface="幼圆" pitchFamily="49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1800" smtClean="0">
                <a:ea typeface="幼圆" pitchFamily="49" charset="-122"/>
              </a:rPr>
              <a:t>Growing number of mobile malware in the same trend as malware for PCs in the next incoming years.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600" smtClean="0">
                <a:ea typeface="幼圆" pitchFamily="49" charset="-122"/>
              </a:rPr>
              <a:t>new mobile OS vulnerabilities numbers: from 115 in 2009 to 163 in 2010 (42% more vulnerabilities).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>
          <a:xfrm>
            <a:off x="4716463" y="908050"/>
            <a:ext cx="3435350" cy="51847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II  </a:t>
            </a:r>
            <a:r>
              <a:rPr lang="en-US" dirty="0" smtClean="0"/>
              <a:t>introduces some </a:t>
            </a:r>
            <a:r>
              <a:rPr lang="en-US" dirty="0"/>
              <a:t>background notions on mobile </a:t>
            </a:r>
            <a:r>
              <a:rPr lang="en-US" dirty="0" smtClean="0"/>
              <a:t>technologies.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wireless </a:t>
            </a:r>
            <a:r>
              <a:rPr lang="en-US" dirty="0"/>
              <a:t>telecommunication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 networking </a:t>
            </a:r>
            <a:r>
              <a:rPr lang="en-US" dirty="0"/>
              <a:t>standards. </a:t>
            </a:r>
            <a:endParaRPr lang="en-US" dirty="0" smtClean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Section III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/>
              <a:t>describes </a:t>
            </a:r>
            <a:r>
              <a:rPr lang="en-US" dirty="0"/>
              <a:t>different types of mobile </a:t>
            </a:r>
            <a:r>
              <a:rPr lang="en-US" dirty="0" smtClean="0"/>
              <a:t> malware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-</a:t>
            </a:r>
            <a:r>
              <a:rPr lang="en-US" dirty="0" smtClean="0"/>
              <a:t>outlines </a:t>
            </a:r>
            <a:r>
              <a:rPr lang="en-US" dirty="0"/>
              <a:t>the </a:t>
            </a:r>
            <a:r>
              <a:rPr lang="en-US" dirty="0" smtClean="0"/>
              <a:t>differences among </a:t>
            </a:r>
            <a:r>
              <a:rPr lang="en-US" dirty="0"/>
              <a:t>security solutions for smartphones and traditional PCs.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Section IV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discusses </a:t>
            </a:r>
            <a:r>
              <a:rPr lang="en-US" dirty="0"/>
              <a:t>current threats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-analyzes </a:t>
            </a:r>
            <a:r>
              <a:rPr lang="en-US" dirty="0"/>
              <a:t>the different methodologies to perform </a:t>
            </a:r>
            <a:r>
              <a:rPr lang="en-US" dirty="0" smtClean="0"/>
              <a:t>an attack </a:t>
            </a:r>
            <a:r>
              <a:rPr lang="en-US" dirty="0"/>
              <a:t>in a mobile </a:t>
            </a:r>
            <a:r>
              <a:rPr lang="en-US" dirty="0" smtClean="0"/>
              <a:t>environment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-investigates how they can </a:t>
            </a:r>
            <a:r>
              <a:rPr lang="en-US" dirty="0"/>
              <a:t>be exploited to reach different goals.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Section V  </a:t>
            </a:r>
            <a:r>
              <a:rPr lang="en-US" dirty="0" smtClean="0"/>
              <a:t>presents </a:t>
            </a:r>
            <a:r>
              <a:rPr lang="en-US" dirty="0"/>
              <a:t>security solutions, focusing on </a:t>
            </a:r>
            <a:r>
              <a:rPr lang="en-US" dirty="0" smtClean="0"/>
              <a:t>those that </a:t>
            </a:r>
            <a:r>
              <a:rPr lang="en-US" dirty="0"/>
              <a:t>exploit intrusion detection systems and trusted </a:t>
            </a:r>
            <a:r>
              <a:rPr lang="en-US" dirty="0" smtClean="0"/>
              <a:t>platform technologies</a:t>
            </a:r>
            <a:r>
              <a:rPr lang="en-US" dirty="0"/>
              <a:t>. </a:t>
            </a:r>
            <a:endParaRPr lang="en-US" dirty="0" smtClean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Section VI  </a:t>
            </a:r>
            <a:r>
              <a:rPr lang="en-US" dirty="0" smtClean="0"/>
              <a:t>conclusions</a:t>
            </a:r>
            <a:r>
              <a:rPr lang="en-US" dirty="0"/>
              <a:t>.</a:t>
            </a:r>
          </a:p>
        </p:txBody>
      </p:sp>
      <p:pic>
        <p:nvPicPr>
          <p:cNvPr id="8196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2908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811213"/>
            <a:ext cx="70246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Mobile Technologies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088" y="1484313"/>
            <a:ext cx="7489825" cy="4824412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Background Notions </a:t>
            </a:r>
            <a:r>
              <a:rPr lang="en-US" dirty="0"/>
              <a:t>on </a:t>
            </a:r>
            <a:r>
              <a:rPr lang="en-US" dirty="0" smtClean="0"/>
              <a:t>wireless telecommunication technologies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GSM: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Global System for Mobile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communications </a:t>
            </a:r>
            <a:r>
              <a:rPr lang="en-US" dirty="0" smtClean="0"/>
              <a:t>is </a:t>
            </a:r>
            <a:r>
              <a:rPr lang="en-US" dirty="0"/>
              <a:t>the first and most popular standard in Europe </a:t>
            </a:r>
            <a:r>
              <a:rPr lang="en-US" dirty="0" smtClean="0"/>
              <a:t>for mobile </a:t>
            </a:r>
            <a:r>
              <a:rPr lang="en-US" dirty="0"/>
              <a:t>telecommunication system and is part of </a:t>
            </a:r>
            <a:r>
              <a:rPr lang="en-US" dirty="0" smtClean="0"/>
              <a:t>2G </a:t>
            </a:r>
            <a:r>
              <a:rPr lang="en-US" dirty="0"/>
              <a:t>wireless telephone technology</a:t>
            </a:r>
            <a:r>
              <a:rPr lang="en-US" dirty="0" smtClean="0"/>
              <a:t>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GPRS and EDGE: </a:t>
            </a:r>
            <a:r>
              <a:rPr lang="en-US" dirty="0" smtClean="0"/>
              <a:t>referred as </a:t>
            </a:r>
            <a:r>
              <a:rPr lang="en-US" dirty="0"/>
              <a:t>2.5 </a:t>
            </a:r>
            <a:r>
              <a:rPr lang="en-US" dirty="0" smtClean="0"/>
              <a:t>generation.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General Packet Radio Service </a:t>
            </a:r>
            <a:r>
              <a:rPr lang="en-US" dirty="0"/>
              <a:t>uses packet switching mechanism to achieve higher data </a:t>
            </a:r>
            <a:r>
              <a:rPr lang="en-US" dirty="0" smtClean="0"/>
              <a:t>rates and </a:t>
            </a:r>
            <a:r>
              <a:rPr lang="en-US" dirty="0"/>
              <a:t>lower access </a:t>
            </a:r>
            <a:r>
              <a:rPr lang="en-US" dirty="0" smtClean="0"/>
              <a:t>time.</a:t>
            </a:r>
          </a:p>
          <a:p>
            <a:pPr lvl="2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Enhanced Data rates for GSM Evolution </a:t>
            </a:r>
            <a:r>
              <a:rPr lang="en-US" dirty="0" smtClean="0"/>
              <a:t>supports </a:t>
            </a:r>
            <a:r>
              <a:rPr lang="en-US" dirty="0"/>
              <a:t>higher transmission rate and </a:t>
            </a:r>
            <a:r>
              <a:rPr lang="en-US" dirty="0" smtClean="0"/>
              <a:t>higher reliability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UMTS: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Universal Mobile Telecommunications System </a:t>
            </a:r>
            <a:r>
              <a:rPr lang="en-US" sz="2100" dirty="0"/>
              <a:t>represents the third-generation (3G) on cellular </a:t>
            </a:r>
            <a:r>
              <a:rPr lang="en-US" sz="2100" dirty="0" smtClean="0"/>
              <a:t>system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dirty="0"/>
              <a:t>Circuit switching </a:t>
            </a:r>
            <a:r>
              <a:rPr lang="en-US" sz="1900" dirty="0" smtClean="0"/>
              <a:t>connections are </a:t>
            </a:r>
            <a:r>
              <a:rPr lang="en-US" sz="1900" dirty="0"/>
              <a:t>supported simultaneously with packet </a:t>
            </a:r>
            <a:r>
              <a:rPr lang="en-US" sz="1900" dirty="0" smtClean="0"/>
              <a:t>switching connections 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900" dirty="0" smtClean="0"/>
              <a:t>Users </a:t>
            </a:r>
            <a:r>
              <a:rPr lang="en-US" sz="1900" dirty="0"/>
              <a:t>can exploit multiple services and </a:t>
            </a:r>
            <a:r>
              <a:rPr lang="en-US" sz="1900" dirty="0" smtClean="0"/>
              <a:t>different classes </a:t>
            </a:r>
            <a:r>
              <a:rPr lang="en-US" sz="1900" dirty="0"/>
              <a:t>of services, such </a:t>
            </a:r>
            <a:r>
              <a:rPr lang="en-US" sz="1900" dirty="0" smtClean="0"/>
              <a:t>as conversational</a:t>
            </a:r>
            <a:r>
              <a:rPr lang="en-US" sz="1900" dirty="0"/>
              <a:t>, </a:t>
            </a:r>
            <a:r>
              <a:rPr lang="en-US" sz="1900" dirty="0" smtClean="0"/>
              <a:t>streaming, interactive </a:t>
            </a:r>
            <a:r>
              <a:rPr lang="en-US" sz="1900" dirty="0"/>
              <a:t>and background</a:t>
            </a:r>
            <a:r>
              <a:rPr lang="en-US" sz="1900" dirty="0" smtClean="0"/>
              <a:t>.</a:t>
            </a:r>
          </a:p>
          <a:p>
            <a:pPr marL="685800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dirty="0"/>
              <a:t>                                                                     </a:t>
            </a:r>
            <a:r>
              <a:rPr lang="en-US" sz="1900" dirty="0" smtClean="0"/>
              <a:t>            -</a:t>
            </a:r>
            <a:r>
              <a:rPr lang="en-US" sz="1500" dirty="0" smtClean="0"/>
              <a:t>Infrastructure-based Attacks-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Mobile Technologies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817688"/>
            <a:ext cx="7416800" cy="4132262"/>
          </a:xfrm>
        </p:spPr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Background Notions </a:t>
            </a:r>
            <a:r>
              <a:rPr lang="en-US" dirty="0"/>
              <a:t>on Networking Technologies</a:t>
            </a:r>
          </a:p>
          <a:p>
            <a:pPr marL="640080" lvl="1" indent="-274320" eaLnBrk="1" fontAlgn="auto" hangingPunct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Bluetooth</a:t>
            </a:r>
            <a:r>
              <a:rPr lang="en-US" dirty="0"/>
              <a:t>: Bluetooth is a standard that enables </a:t>
            </a:r>
            <a:r>
              <a:rPr lang="en-US" dirty="0" smtClean="0"/>
              <a:t>devices to </a:t>
            </a:r>
            <a:r>
              <a:rPr lang="en-US" dirty="0"/>
              <a:t>exchange data over a small area through short </a:t>
            </a:r>
            <a:r>
              <a:rPr lang="en-US" dirty="0" smtClean="0"/>
              <a:t>wavelength radio transmissions.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Wireless LAN IEEE 802.11</a:t>
            </a:r>
            <a:r>
              <a:rPr lang="en-US" dirty="0"/>
              <a:t>: IEEE 802.11 is a </a:t>
            </a:r>
            <a:r>
              <a:rPr lang="en-US" dirty="0" smtClean="0"/>
              <a:t>family of </a:t>
            </a:r>
            <a:r>
              <a:rPr lang="en-US" dirty="0"/>
              <a:t>standards for WLAN that </a:t>
            </a:r>
            <a:r>
              <a:rPr lang="en-US" dirty="0" smtClean="0"/>
              <a:t>includes </a:t>
            </a:r>
            <a:r>
              <a:rPr lang="en-US" dirty="0"/>
              <a:t>several protocols </a:t>
            </a:r>
            <a:r>
              <a:rPr lang="en-US" dirty="0" smtClean="0"/>
              <a:t>for communicating </a:t>
            </a:r>
            <a:r>
              <a:rPr lang="en-US" dirty="0"/>
              <a:t>at different frequencies (2.4, 3.6 and 5 GHz</a:t>
            </a:r>
            <a:r>
              <a:rPr lang="en-US" dirty="0" smtClean="0"/>
              <a:t>).</a:t>
            </a:r>
          </a:p>
          <a:p>
            <a:pPr marL="896112" lvl="3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These </a:t>
            </a:r>
            <a:r>
              <a:rPr lang="en-US" dirty="0"/>
              <a:t>standards can be used in two operation mode</a:t>
            </a:r>
            <a:r>
              <a:rPr lang="en-US" dirty="0" smtClean="0"/>
              <a:t>: </a:t>
            </a:r>
          </a:p>
          <a:p>
            <a:pPr marL="1124712" lvl="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in </a:t>
            </a:r>
            <a:r>
              <a:rPr lang="en-US" dirty="0"/>
              <a:t>the infrastructure mode, a device, referred as </a:t>
            </a:r>
            <a:r>
              <a:rPr lang="en-US" dirty="0" smtClean="0"/>
              <a:t>Access Point </a:t>
            </a:r>
            <a:r>
              <a:rPr lang="en-US" dirty="0"/>
              <a:t>(AP), plays the role of the referee: an AP </a:t>
            </a:r>
            <a:r>
              <a:rPr lang="en-US" dirty="0" smtClean="0"/>
              <a:t>regulates the </a:t>
            </a:r>
            <a:r>
              <a:rPr lang="en-US" dirty="0"/>
              <a:t>network access and coordinates the devices that </a:t>
            </a:r>
            <a:r>
              <a:rPr lang="en-US" dirty="0" smtClean="0"/>
              <a:t>are part </a:t>
            </a:r>
            <a:r>
              <a:rPr lang="en-US" dirty="0"/>
              <a:t>of the </a:t>
            </a:r>
            <a:r>
              <a:rPr lang="en-US" dirty="0" smtClean="0"/>
              <a:t>network</a:t>
            </a:r>
          </a:p>
          <a:p>
            <a:pPr marL="1124712" lvl="3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in </a:t>
            </a:r>
            <a:r>
              <a:rPr lang="en-US" dirty="0"/>
              <a:t>the infrastructure-less mode (ad hoc mode), no </a:t>
            </a:r>
            <a:r>
              <a:rPr lang="en-US" dirty="0" smtClean="0"/>
              <a:t>referee exists </a:t>
            </a:r>
            <a:r>
              <a:rPr lang="en-US" dirty="0"/>
              <a:t>and devices monitor the spectrum to gain </a:t>
            </a:r>
            <a:r>
              <a:rPr lang="en-US" dirty="0" smtClean="0"/>
              <a:t>network access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147763" y="692150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ea typeface="幼圆" pitchFamily="49" charset="-122"/>
              </a:rPr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7763" y="1989138"/>
            <a:ext cx="6777037" cy="3508375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Mobile Technologies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Mobile Malware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Attacks on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Security Solutions For Mobile Devices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Mobile Malware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844675"/>
            <a:ext cx="6777037" cy="3987800"/>
          </a:xfrm>
        </p:spPr>
        <p:txBody>
          <a:bodyPr rtlCol="0">
            <a:normAutofit fontScale="70000" lnSpcReduction="20000"/>
          </a:bodyPr>
          <a:lstStyle/>
          <a:p>
            <a:pPr indent="-274320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Malware is any kind of hostile, intrusive, or </a:t>
            </a:r>
            <a:r>
              <a:rPr lang="en-US" dirty="0" smtClean="0"/>
              <a:t>annoying software </a:t>
            </a:r>
            <a:r>
              <a:rPr lang="en-US" dirty="0"/>
              <a:t>or program code (e.g. Trojan, rootkit, </a:t>
            </a:r>
            <a:r>
              <a:rPr lang="en-US" dirty="0" smtClean="0"/>
              <a:t>backdoor) designed </a:t>
            </a:r>
            <a:r>
              <a:rPr lang="en-US" dirty="0"/>
              <a:t>to use a device without the owner’s consent</a:t>
            </a:r>
            <a:r>
              <a:rPr lang="en-US" dirty="0" smtClean="0"/>
              <a:t>.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Malware can be grouped </a:t>
            </a:r>
            <a:r>
              <a:rPr lang="en-US" dirty="0" smtClean="0"/>
              <a:t>in the </a:t>
            </a:r>
            <a:r>
              <a:rPr lang="en-US" dirty="0"/>
              <a:t>following main categories, according to its </a:t>
            </a:r>
            <a:r>
              <a:rPr lang="en-US" dirty="0" smtClean="0"/>
              <a:t>features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virus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worm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Trojan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rootkits</a:t>
            </a:r>
            <a:endParaRPr lang="en-US" dirty="0"/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botnet</a:t>
            </a:r>
          </a:p>
          <a:p>
            <a:pPr indent="-274320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Mobile malware can spread through several and </a:t>
            </a:r>
            <a:r>
              <a:rPr lang="en-US" dirty="0" smtClean="0"/>
              <a:t>distinct vectors</a:t>
            </a:r>
            <a:r>
              <a:rPr lang="en-US" dirty="0"/>
              <a:t>, such as SMS </a:t>
            </a:r>
            <a:r>
              <a:rPr lang="en-US" dirty="0" smtClean="0"/>
              <a:t>links, </a:t>
            </a:r>
            <a:r>
              <a:rPr lang="en-US" dirty="0"/>
              <a:t>MMS </a:t>
            </a:r>
            <a:r>
              <a:rPr lang="en-US" dirty="0" smtClean="0"/>
              <a:t>attachments and </a:t>
            </a:r>
            <a:r>
              <a:rPr lang="en-US" dirty="0"/>
              <a:t>infected programs received via </a:t>
            </a:r>
            <a:r>
              <a:rPr lang="en-US" dirty="0" smtClean="0"/>
              <a:t>Bluetooth.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Main </a:t>
            </a:r>
            <a:r>
              <a:rPr lang="en-US" dirty="0"/>
              <a:t>goals of malware targeted at smartphones include </a:t>
            </a:r>
            <a:r>
              <a:rPr lang="en-US" dirty="0" smtClean="0"/>
              <a:t>theft of </a:t>
            </a:r>
            <a:r>
              <a:rPr lang="en-US" dirty="0"/>
              <a:t>personal data stored in the phone or the user’s </a:t>
            </a:r>
            <a:r>
              <a:rPr lang="en-US" dirty="0" smtClean="0"/>
              <a:t>credit.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1196975"/>
            <a:ext cx="70246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smtClean="0">
                <a:ea typeface="幼圆" pitchFamily="49" charset="-122"/>
              </a:rPr>
              <a:t>Mobile Malware</a:t>
            </a:r>
            <a:br>
              <a:rPr lang="en-US" altLang="en-US" sz="3600" smtClean="0">
                <a:ea typeface="幼圆" pitchFamily="49" charset="-122"/>
              </a:rPr>
            </a:br>
            <a:endParaRPr lang="en-US" altLang="en-US" sz="3600" smtClean="0">
              <a:ea typeface="幼圆" pitchFamily="49" charset="-122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900113" y="2276475"/>
            <a:ext cx="6777037" cy="3509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mtClean="0">
                <a:ea typeface="幼圆" pitchFamily="49" charset="-122"/>
              </a:rPr>
              <a:t>Evolution of Mobile Malware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>
                <a:ea typeface="幼圆" pitchFamily="49" charset="-122"/>
              </a:rPr>
              <a:t>Predictions and Future Threats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mtClean="0">
                <a:ea typeface="幼圆" pitchFamily="49" charset="-122"/>
              </a:rPr>
              <a:t>Mobile Security vs. Personal Computer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615</TotalTime>
  <Pages>0</Pages>
  <Words>2749</Words>
  <Characters>0</Characters>
  <Application>Microsoft Office PowerPoint</Application>
  <DocSecurity>0</DocSecurity>
  <PresentationFormat>On-screen Show (4:3)</PresentationFormat>
  <Lines>0</Lines>
  <Paragraphs>311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宋体</vt:lpstr>
      <vt:lpstr>Century Gothic</vt:lpstr>
      <vt:lpstr>幼圆</vt:lpstr>
      <vt:lpstr>Wingdings 2</vt:lpstr>
      <vt:lpstr>Calibri</vt:lpstr>
      <vt:lpstr>Wingdings</vt:lpstr>
      <vt:lpstr>Courier New</vt:lpstr>
      <vt:lpstr>奥斯汀</vt:lpstr>
      <vt:lpstr>A Survey on Security for Mobile Devices</vt:lpstr>
      <vt:lpstr>Outline </vt:lpstr>
      <vt:lpstr>Introduction </vt:lpstr>
      <vt:lpstr>PowerPoint Presentation</vt:lpstr>
      <vt:lpstr>Mobile Technologies </vt:lpstr>
      <vt:lpstr>Mobile Technologies </vt:lpstr>
      <vt:lpstr>Outline</vt:lpstr>
      <vt:lpstr>Mobile Malware </vt:lpstr>
      <vt:lpstr>Mobile Malware </vt:lpstr>
      <vt:lpstr>PowerPoint Presentation</vt:lpstr>
      <vt:lpstr>Evolution of Mobile Malware </vt:lpstr>
      <vt:lpstr>Predictions and Future Threats </vt:lpstr>
      <vt:lpstr>Predictions and Future Threats </vt:lpstr>
      <vt:lpstr>Mobile Security vs. Personal Computer Security </vt:lpstr>
      <vt:lpstr>Mobile Security vs. Personal Computer Security </vt:lpstr>
      <vt:lpstr>Outline</vt:lpstr>
      <vt:lpstr>Attacks on Mobile Devices </vt:lpstr>
      <vt:lpstr>Methodologies of the Attacks </vt:lpstr>
      <vt:lpstr>Methodologies of the Attacks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Attacks on Mobile Devices </vt:lpstr>
      <vt:lpstr>Attacks on Mobile Devices </vt:lpstr>
      <vt:lpstr>Outline</vt:lpstr>
      <vt:lpstr>Security Solutions For Mobile Devices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Solutions For Mobile Devices </vt:lpstr>
      <vt:lpstr>Conclusions</vt:lpstr>
      <vt:lpstr>Thank you.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on Security for Mobile Devices</dc:title>
  <dc:creator>Tingting</dc:creator>
  <cp:lastModifiedBy>Professor Kinicki</cp:lastModifiedBy>
  <cp:revision>62</cp:revision>
  <cp:lastPrinted>2014-11-12T00:16:27Z</cp:lastPrinted>
  <dcterms:created xsi:type="dcterms:W3CDTF">2012-06-06T01:30:27Z</dcterms:created>
  <dcterms:modified xsi:type="dcterms:W3CDTF">2014-11-18T19:41:13Z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