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83" r:id="rId3"/>
    <p:sldId id="257" r:id="rId4"/>
    <p:sldId id="258" r:id="rId5"/>
    <p:sldId id="259" r:id="rId6"/>
    <p:sldId id="263" r:id="rId7"/>
    <p:sldId id="261" r:id="rId8"/>
    <p:sldId id="260" r:id="rId9"/>
    <p:sldId id="262" r:id="rId10"/>
    <p:sldId id="268" r:id="rId11"/>
    <p:sldId id="277" r:id="rId12"/>
    <p:sldId id="279" r:id="rId13"/>
    <p:sldId id="264" r:id="rId14"/>
    <p:sldId id="280" r:id="rId15"/>
    <p:sldId id="276" r:id="rId16"/>
    <p:sldId id="265" r:id="rId17"/>
    <p:sldId id="281" r:id="rId18"/>
    <p:sldId id="282" r:id="rId19"/>
    <p:sldId id="266" r:id="rId20"/>
    <p:sldId id="267" r:id="rId21"/>
    <p:sldId id="270" r:id="rId22"/>
    <p:sldId id="271" r:id="rId23"/>
    <p:sldId id="272" r:id="rId24"/>
    <p:sldId id="273" r:id="rId25"/>
    <p:sldId id="274" r:id="rId26"/>
    <p:sldId id="284" r:id="rId27"/>
  </p:sldIdLst>
  <p:sldSz cx="9144000" cy="6858000" type="screen4x3"/>
  <p:notesSz cx="6983413" cy="92805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A50021"/>
    <a:srgbClr val="000000"/>
    <a:srgbClr val="FF6600"/>
    <a:srgbClr val="008000"/>
    <a:srgbClr val="663300"/>
    <a:srgbClr val="660066"/>
    <a:srgbClr val="00CC00"/>
    <a:srgbClr val="00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880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9.xml"/><Relationship Id="rId7" Type="http://schemas.openxmlformats.org/officeDocument/2006/relationships/slide" Target="slides/slide23.xml"/><Relationship Id="rId2" Type="http://schemas.openxmlformats.org/officeDocument/2006/relationships/slide" Target="slides/slide12.xml"/><Relationship Id="rId1" Type="http://schemas.openxmlformats.org/officeDocument/2006/relationships/slide" Target="slides/slide11.xml"/><Relationship Id="rId6" Type="http://schemas.openxmlformats.org/officeDocument/2006/relationships/slide" Target="slides/slide22.xml"/><Relationship Id="rId5" Type="http://schemas.openxmlformats.org/officeDocument/2006/relationships/slide" Target="slides/slide21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16D2B11E-94C4-4E8C-8905-BFBB809E8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83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9988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19687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6975"/>
            <a:ext cx="30257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30" tIns="46465" rIns="92930" bIns="4646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82E5ED8-6105-41AD-AD97-0174A19F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281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02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83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260350"/>
            <a:ext cx="2178050" cy="5627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260350"/>
            <a:ext cx="6381750" cy="5627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6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defRPr>
                <a:solidFill>
                  <a:srgbClr val="800000"/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515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65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96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2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7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1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58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</a:t>
            </a:r>
            <a:r>
              <a:rPr lang="en-US" dirty="0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84591" y="6329363"/>
            <a:ext cx="951905" cy="457200"/>
          </a:xfrm>
        </p:spPr>
        <p:txBody>
          <a:bodyPr/>
          <a:lstStyle>
            <a:lvl1pPr>
              <a:defRPr sz="1600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895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7950" y="260350"/>
            <a:ext cx="8712200" cy="1276350"/>
          </a:xfrm>
          <a:prstGeom prst="rect">
            <a:avLst/>
          </a:prstGeom>
          <a:noFill/>
          <a:ln w="9525">
            <a:solidFill>
              <a:srgbClr val="800000"/>
            </a:solidFill>
            <a:prstDash val="sysDot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732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48275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Advanced Computer Networks   TCP Sliding Windows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37288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</a:defRPr>
            </a:lvl1pPr>
          </a:lstStyle>
          <a:p>
            <a:pPr>
              <a:defRPr/>
            </a:pPr>
            <a:fld id="{7ADF9D41-B211-4EB0-97B2-C0EFAEFFF4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WPI - Worcester Polytechnic Institute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02325"/>
            <a:ext cx="1905000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effectLst>
            <a:outerShdw blurRad="38100" dist="38100" dir="2700000" algn="tl">
              <a:srgbClr val="C0C0C0"/>
            </a:outerShdw>
          </a:effectLst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3988" cy="3248025"/>
          </a:xfrm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5400" dirty="0" smtClean="0"/>
              <a:t>TCP</a:t>
            </a:r>
            <a:r>
              <a:rPr lang="en-US" sz="4800" dirty="0" smtClean="0"/>
              <a:t> </a:t>
            </a:r>
            <a:r>
              <a:rPr lang="en-US" dirty="0" smtClean="0"/>
              <a:t>Sliding Windows,</a:t>
            </a:r>
            <a:br>
              <a:rPr lang="en-US" dirty="0" smtClean="0"/>
            </a:br>
            <a:r>
              <a:rPr lang="en-US" dirty="0" smtClean="0"/>
              <a:t>Flow Control,</a:t>
            </a:r>
            <a:br>
              <a:rPr lang="en-US" dirty="0" smtClean="0"/>
            </a:br>
            <a:r>
              <a:rPr lang="en-US" dirty="0" smtClean="0"/>
              <a:t>and Congestion Control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95288" y="3716338"/>
            <a:ext cx="8353425" cy="2192337"/>
          </a:xfrm>
          <a:noFill/>
          <a:ln w="19050">
            <a:solidFill>
              <a:srgbClr val="008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Lecture material taken from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 “Computer Networks </a:t>
            </a:r>
            <a:r>
              <a:rPr lang="en-US" i="1" smtClean="0">
                <a:solidFill>
                  <a:srgbClr val="008000"/>
                </a:solidFill>
              </a:rPr>
              <a:t>A Systems Approach</a:t>
            </a:r>
            <a:r>
              <a:rPr lang="en-US" smtClean="0">
                <a:solidFill>
                  <a:srgbClr val="008000"/>
                </a:solidFill>
              </a:rPr>
              <a:t>”, Fourth Ed.,Peterson and Davie,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8000"/>
                </a:solidFill>
              </a:rPr>
              <a:t>Morgan Kaufmann, 2007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6481067" cy="36036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Advanced Computer Networks    </a:t>
            </a:r>
            <a:r>
              <a:rPr lang="en-US" dirty="0" smtClean="0">
                <a:solidFill>
                  <a:srgbClr val="800000"/>
                </a:solidFill>
              </a:rPr>
              <a:t>TCP Sliding Windows</a:t>
            </a:r>
            <a:endParaRPr lang="en-US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ACK Decisions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>
                <a:solidFill>
                  <a:schemeClr val="accent2"/>
                </a:solidFill>
              </a:rPr>
              <a:t>SeqNumToAck :: </a:t>
            </a:r>
            <a:r>
              <a:rPr lang="en-US" sz="2800" smtClean="0"/>
              <a:t>largest sequence number </a:t>
            </a:r>
            <a:r>
              <a:rPr lang="en-US" sz="2800" b="1" smtClean="0"/>
              <a:t>not yet ACKed </a:t>
            </a:r>
            <a:r>
              <a:rPr lang="en-US" sz="2800" smtClean="0"/>
              <a:t>such that all frames </a:t>
            </a:r>
            <a:r>
              <a:rPr lang="en-US" sz="2800" smtClean="0">
                <a:cs typeface="Arial" pitchFamily="34" charset="0"/>
              </a:rPr>
              <a:t>≤</a:t>
            </a:r>
            <a:r>
              <a:rPr lang="en-US" sz="2800" smtClean="0"/>
              <a:t>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  <a:r>
              <a:rPr lang="en-US" sz="2800" smtClean="0"/>
              <a:t>have been received.</a:t>
            </a:r>
          </a:p>
          <a:p>
            <a:pPr eaLnBrk="1" hangingPunct="1"/>
            <a:r>
              <a:rPr lang="en-US" sz="2800" smtClean="0"/>
              <a:t>Receiver ACKs receipt of </a:t>
            </a:r>
            <a:r>
              <a:rPr lang="en-US" sz="2800" smtClean="0">
                <a:solidFill>
                  <a:schemeClr val="accent2"/>
                </a:solidFill>
              </a:rPr>
              <a:t>SeqNumToAck 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</a:t>
            </a:r>
            <a:r>
              <a:rPr lang="en-US" sz="2400" smtClean="0"/>
              <a:t>and sets        </a:t>
            </a:r>
          </a:p>
          <a:p>
            <a:pPr lvl="1" eaLnBrk="1" hangingPunct="1">
              <a:buFontTx/>
              <a:buNone/>
            </a:pPr>
            <a:r>
              <a:rPr lang="en-US" sz="2400" smtClean="0"/>
              <a:t>			</a:t>
            </a:r>
            <a:r>
              <a:rPr lang="en-US" sz="2400" smtClean="0">
                <a:solidFill>
                  <a:schemeClr val="accent2"/>
                </a:solidFill>
              </a:rPr>
              <a:t>LFR</a:t>
            </a:r>
            <a:r>
              <a:rPr lang="en-US" sz="2400" smtClean="0"/>
              <a:t>  </a:t>
            </a:r>
            <a:r>
              <a:rPr lang="en-US" sz="2400" smtClean="0">
                <a:solidFill>
                  <a:schemeClr val="accent2"/>
                </a:solidFill>
              </a:rPr>
              <a:t>=  SeqNumToAck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			LAF  =   LFR  + RWS</a:t>
            </a:r>
          </a:p>
          <a:p>
            <a:pPr lvl="1" eaLnBrk="1" hangingPunct="1">
              <a:buFontTx/>
              <a:buNone/>
            </a:pPr>
            <a:r>
              <a:rPr lang="en-US" sz="2400" smtClean="0">
                <a:solidFill>
                  <a:schemeClr val="accent2"/>
                </a:solidFill>
              </a:rPr>
              <a:t>SeqNumToAck </a:t>
            </a:r>
            <a:r>
              <a:rPr lang="en-US" sz="2400" smtClean="0"/>
              <a:t>is adjusted appropriately!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752475" y="1511300"/>
            <a:ext cx="7707313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A50021"/>
                </a:solidFill>
                <a:cs typeface="Arial" pitchFamily="34" charset="0"/>
                <a:sym typeface="Wingdings" pitchFamily="2" charset="2"/>
              </a:rPr>
              <a:t>last frame successfully received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				   </a:t>
            </a:r>
            <a:r>
              <a:rPr lang="en-US" sz="2800" b="1" dirty="0">
                <a:cs typeface="Arial" pitchFamily="34" charset="0"/>
                <a:sym typeface="Wingdings" pitchFamily="2" charset="2"/>
              </a:rPr>
              <a:t>- OR -</a:t>
            </a:r>
            <a:endParaRPr lang="en-US" sz="2800" i="1" dirty="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2.</a:t>
            </a:r>
            <a:r>
              <a:rPr lang="en-US" sz="2800" dirty="0">
                <a:solidFill>
                  <a:srgbClr val="CC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ACK sequence number indicates the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next</a:t>
            </a:r>
            <a:r>
              <a:rPr lang="en-US" sz="2800" b="1" i="1" u="sng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frame the receiver expects to receive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i="1" dirty="0">
                <a:cs typeface="Arial" pitchFamily="34" charset="0"/>
                <a:sym typeface="Wingdings" pitchFamily="2" charset="2"/>
              </a:rPr>
              <a:t>Both of these can be strictly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individual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ACKs or represent </a:t>
            </a:r>
            <a:r>
              <a:rPr lang="en-US" sz="2800" i="1" u="sng" dirty="0">
                <a:cs typeface="Arial" pitchFamily="34" charset="0"/>
                <a:sym typeface="Wingdings" pitchFamily="2" charset="2"/>
              </a:rPr>
              <a:t>cumulative</a:t>
            </a:r>
            <a:r>
              <a:rPr lang="en-US" sz="2800" i="1" dirty="0">
                <a:cs typeface="Arial" pitchFamily="34" charset="0"/>
                <a:sym typeface="Wingdings" pitchFamily="2" charset="2"/>
              </a:rPr>
              <a:t> </a:t>
            </a:r>
            <a:r>
              <a:rPr lang="en-US" sz="2800" i="1" dirty="0" err="1">
                <a:cs typeface="Arial" pitchFamily="34" charset="0"/>
                <a:sym typeface="Wingdings" pitchFamily="2" charset="2"/>
              </a:rPr>
              <a:t>ACKing</a:t>
            </a:r>
            <a:r>
              <a:rPr lang="en-US" sz="2800" i="1" dirty="0">
                <a:solidFill>
                  <a:srgbClr val="006600"/>
                </a:solidFill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r>
              <a:rPr lang="en-US" sz="2800" dirty="0">
                <a:cs typeface="Arial" pitchFamily="34" charset="0"/>
                <a:sym typeface="Wingdings" pitchFamily="2" charset="2"/>
              </a:rPr>
              <a:t>Cumulative </a:t>
            </a:r>
            <a:r>
              <a:rPr lang="en-US" sz="2800" dirty="0" smtClean="0">
                <a:cs typeface="Arial" pitchFamily="34" charset="0"/>
                <a:sym typeface="Wingdings" pitchFamily="2" charset="2"/>
              </a:rPr>
              <a:t>ACKs </a:t>
            </a:r>
            <a:r>
              <a:rPr lang="en-US" sz="2800" dirty="0">
                <a:cs typeface="Arial" pitchFamily="34" charset="0"/>
                <a:sym typeface="Wingdings" pitchFamily="2" charset="2"/>
              </a:rPr>
              <a:t>is the most common technique.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15888"/>
            <a:ext cx="7772400" cy="11430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ACK Choices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827088" y="1989138"/>
            <a:ext cx="7561262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 algn="l">
              <a:spcBef>
                <a:spcPct val="20000"/>
              </a:spcBef>
              <a:buFontTx/>
              <a:buAutoNum type="arabicPeriod"/>
            </a:pPr>
            <a:r>
              <a:rPr lang="en-US" sz="4000">
                <a:cs typeface="Arial" pitchFamily="34" charset="0"/>
                <a:sym typeface="Wingdings" pitchFamily="2" charset="2"/>
              </a:rPr>
              <a:t>Use a duplicate ACK.</a:t>
            </a: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endParaRPr lang="en-US" sz="4000" i="1">
              <a:solidFill>
                <a:srgbClr val="CC6600"/>
              </a:solidFill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2. Use a selective ACK </a:t>
            </a:r>
            <a:r>
              <a:rPr lang="en-US" sz="4000">
                <a:solidFill>
                  <a:schemeClr val="accent2"/>
                </a:solidFill>
                <a:cs typeface="Arial" pitchFamily="34" charset="0"/>
                <a:sym typeface="Wingdings" pitchFamily="2" charset="2"/>
              </a:rPr>
              <a:t>[SACK]</a:t>
            </a:r>
            <a:r>
              <a:rPr lang="en-US" sz="4000">
                <a:cs typeface="Arial" pitchFamily="34" charset="0"/>
                <a:sym typeface="Wingdings" pitchFamily="2" charset="2"/>
              </a:rPr>
              <a:t>.</a:t>
            </a:r>
          </a:p>
          <a:p>
            <a:pPr marL="457200" indent="-457200" algn="l">
              <a:spcBef>
                <a:spcPct val="20000"/>
              </a:spcBef>
            </a:pPr>
            <a:endParaRPr lang="en-US" sz="4000">
              <a:cs typeface="Arial" pitchFamily="34" charset="0"/>
              <a:sym typeface="Wingdings" pitchFamily="2" charset="2"/>
            </a:endParaRPr>
          </a:p>
          <a:p>
            <a:pPr marL="457200" indent="-457200" algn="l">
              <a:spcBef>
                <a:spcPct val="20000"/>
              </a:spcBef>
            </a:pPr>
            <a:r>
              <a:rPr lang="en-US" sz="4000">
                <a:cs typeface="Arial" pitchFamily="34" charset="0"/>
                <a:sym typeface="Wingdings" pitchFamily="2" charset="2"/>
              </a:rPr>
              <a:t>3. Use a negative ACK </a:t>
            </a:r>
            <a:r>
              <a:rPr lang="en-US" sz="4000">
                <a:solidFill>
                  <a:srgbClr val="FF6600"/>
                </a:solidFill>
                <a:cs typeface="Arial" pitchFamily="34" charset="0"/>
                <a:sym typeface="Wingdings" pitchFamily="2" charset="2"/>
              </a:rPr>
              <a:t>[NACK]</a:t>
            </a:r>
            <a:r>
              <a:rPr lang="en-US" sz="4000">
                <a:cs typeface="Arial" pitchFamily="34" charset="0"/>
                <a:sym typeface="Wingdings" pitchFamily="2" charset="2"/>
              </a:rPr>
              <a:t> 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6875" y="115888"/>
            <a:ext cx="8207375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Generic Responses to a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Lost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P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acket </a:t>
            </a: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or </a:t>
            </a:r>
            <a:r>
              <a:rPr lang="en-US" sz="4400" b="1" dirty="0" smtClean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Frame</a:t>
            </a:r>
            <a:endParaRPr lang="en-US" sz="4400" b="1" dirty="0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Sliding Windows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7772400" cy="4114800"/>
          </a:xfrm>
        </p:spPr>
        <p:txBody>
          <a:bodyPr/>
          <a:lstStyle/>
          <a:p>
            <a:pPr eaLnBrk="1" hangingPunct="1">
              <a:buFontTx/>
              <a:buChar char="*"/>
            </a:pPr>
            <a:r>
              <a:rPr lang="en-US" sz="2800" i="1" smtClean="0"/>
              <a:t>In practice, the TCP implementation switches from packet pointers to byte pointers.</a:t>
            </a:r>
          </a:p>
          <a:p>
            <a:pPr eaLnBrk="1" hangingPunct="1"/>
            <a:r>
              <a:rPr lang="en-US" sz="2800" smtClean="0"/>
              <a:t>Guarantees </a:t>
            </a:r>
            <a:r>
              <a:rPr lang="en-US" sz="2800" u="sng" smtClean="0"/>
              <a:t>reliable  delivery</a:t>
            </a:r>
            <a:r>
              <a:rPr lang="en-US" sz="2800" smtClean="0"/>
              <a:t> of data.</a:t>
            </a:r>
          </a:p>
          <a:p>
            <a:pPr eaLnBrk="1" hangingPunct="1"/>
            <a:r>
              <a:rPr lang="en-US" sz="2800" smtClean="0"/>
              <a:t>Ensures data delivered </a:t>
            </a:r>
            <a:r>
              <a:rPr lang="en-US" sz="2800" u="sng" smtClean="0"/>
              <a:t>in order</a:t>
            </a:r>
            <a:r>
              <a:rPr lang="en-US" sz="2800" smtClean="0"/>
              <a:t>.</a:t>
            </a:r>
            <a:endParaRPr lang="en-US" sz="2800" u="sng" smtClean="0">
              <a:solidFill>
                <a:srgbClr val="FF3300"/>
              </a:solidFill>
            </a:endParaRPr>
          </a:p>
          <a:p>
            <a:pPr eaLnBrk="1" hangingPunct="1"/>
            <a:r>
              <a:rPr lang="en-US" sz="2800" smtClean="0">
                <a:solidFill>
                  <a:srgbClr val="FF3300"/>
                </a:solidFill>
              </a:rPr>
              <a:t>Enforces </a:t>
            </a:r>
            <a:r>
              <a:rPr lang="en-US" sz="2800" u="sng" smtClean="0">
                <a:solidFill>
                  <a:srgbClr val="FF3300"/>
                </a:solidFill>
              </a:rPr>
              <a:t>flow control</a:t>
            </a:r>
            <a:r>
              <a:rPr lang="en-US" sz="2800" smtClean="0">
                <a:solidFill>
                  <a:srgbClr val="FF3300"/>
                </a:solidFill>
              </a:rPr>
              <a:t> between sender and receiver.</a:t>
            </a:r>
            <a:endParaRPr lang="en-US" sz="2800" smtClean="0"/>
          </a:p>
          <a:p>
            <a:pPr eaLnBrk="1" hangingPunct="1"/>
            <a:r>
              <a:rPr lang="en-US" sz="2800" smtClean="0"/>
              <a:t>The idea is: the sender does not overrun the receiver’s buffer.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2298700" y="2227263"/>
            <a:ext cx="4505325" cy="3289300"/>
            <a:chOff x="1492" y="2390"/>
            <a:chExt cx="2559" cy="1503"/>
          </a:xfrm>
        </p:grpSpPr>
        <p:sp>
          <p:nvSpPr>
            <p:cNvPr id="15367" name="Freeform 4"/>
            <p:cNvSpPr>
              <a:spLocks/>
            </p:cNvSpPr>
            <p:nvPr/>
          </p:nvSpPr>
          <p:spPr bwMode="auto">
            <a:xfrm>
              <a:off x="1607" y="3104"/>
              <a:ext cx="607" cy="307"/>
            </a:xfrm>
            <a:custGeom>
              <a:avLst/>
              <a:gdLst>
                <a:gd name="T0" fmla="*/ 607 w 607"/>
                <a:gd name="T1" fmla="*/ 22 h 307"/>
                <a:gd name="T2" fmla="*/ 607 w 607"/>
                <a:gd name="T3" fmla="*/ 0 h 307"/>
                <a:gd name="T4" fmla="*/ 0 w 607"/>
                <a:gd name="T5" fmla="*/ 0 h 307"/>
                <a:gd name="T6" fmla="*/ 0 w 607"/>
                <a:gd name="T7" fmla="*/ 307 h 307"/>
                <a:gd name="T8" fmla="*/ 21 w 607"/>
                <a:gd name="T9" fmla="*/ 307 h 307"/>
                <a:gd name="T10" fmla="*/ 607 w 607"/>
                <a:gd name="T11" fmla="*/ 307 h 307"/>
                <a:gd name="T12" fmla="*/ 607 w 607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07"/>
                <a:gd name="T22" fmla="*/ 0 h 307"/>
                <a:gd name="T23" fmla="*/ 607 w 607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07" h="307">
                  <a:moveTo>
                    <a:pt x="607" y="22"/>
                  </a:moveTo>
                  <a:lnTo>
                    <a:pt x="607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07" y="307"/>
                  </a:lnTo>
                  <a:lnTo>
                    <a:pt x="607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8" name="Freeform 5"/>
            <p:cNvSpPr>
              <a:spLocks/>
            </p:cNvSpPr>
            <p:nvPr/>
          </p:nvSpPr>
          <p:spPr bwMode="auto">
            <a:xfrm>
              <a:off x="3296" y="3104"/>
              <a:ext cx="672" cy="307"/>
            </a:xfrm>
            <a:custGeom>
              <a:avLst/>
              <a:gdLst>
                <a:gd name="T0" fmla="*/ 672 w 672"/>
                <a:gd name="T1" fmla="*/ 22 h 307"/>
                <a:gd name="T2" fmla="*/ 672 w 672"/>
                <a:gd name="T3" fmla="*/ 0 h 307"/>
                <a:gd name="T4" fmla="*/ 0 w 672"/>
                <a:gd name="T5" fmla="*/ 0 h 307"/>
                <a:gd name="T6" fmla="*/ 0 w 672"/>
                <a:gd name="T7" fmla="*/ 307 h 307"/>
                <a:gd name="T8" fmla="*/ 21 w 672"/>
                <a:gd name="T9" fmla="*/ 307 h 307"/>
                <a:gd name="T10" fmla="*/ 672 w 672"/>
                <a:gd name="T11" fmla="*/ 307 h 307"/>
                <a:gd name="T12" fmla="*/ 672 w 672"/>
                <a:gd name="T13" fmla="*/ 22 h 30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72"/>
                <a:gd name="T22" fmla="*/ 0 h 307"/>
                <a:gd name="T23" fmla="*/ 672 w 672"/>
                <a:gd name="T24" fmla="*/ 307 h 30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72" h="307">
                  <a:moveTo>
                    <a:pt x="672" y="22"/>
                  </a:moveTo>
                  <a:lnTo>
                    <a:pt x="672" y="0"/>
                  </a:lnTo>
                  <a:lnTo>
                    <a:pt x="0" y="0"/>
                  </a:lnTo>
                  <a:lnTo>
                    <a:pt x="0" y="307"/>
                  </a:lnTo>
                  <a:lnTo>
                    <a:pt x="21" y="307"/>
                  </a:lnTo>
                  <a:lnTo>
                    <a:pt x="672" y="307"/>
                  </a:lnTo>
                  <a:lnTo>
                    <a:pt x="672" y="22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69" name="Freeform 6"/>
            <p:cNvSpPr>
              <a:spLocks/>
            </p:cNvSpPr>
            <p:nvPr/>
          </p:nvSpPr>
          <p:spPr bwMode="auto">
            <a:xfrm>
              <a:off x="1492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9 w 810"/>
                <a:gd name="T11" fmla="*/ 93 h 261"/>
                <a:gd name="T12" fmla="*/ 775 w 810"/>
                <a:gd name="T13" fmla="*/ 83 h 261"/>
                <a:gd name="T14" fmla="*/ 757 w 810"/>
                <a:gd name="T15" fmla="*/ 72 h 261"/>
                <a:gd name="T16" fmla="*/ 738 w 810"/>
                <a:gd name="T17" fmla="*/ 61 h 261"/>
                <a:gd name="T18" fmla="*/ 693 w 810"/>
                <a:gd name="T19" fmla="*/ 43 h 261"/>
                <a:gd name="T20" fmla="*/ 640 w 810"/>
                <a:gd name="T21" fmla="*/ 29 h 261"/>
                <a:gd name="T22" fmla="*/ 584 w 810"/>
                <a:gd name="T23" fmla="*/ 16 h 261"/>
                <a:gd name="T24" fmla="*/ 522 w 810"/>
                <a:gd name="T25" fmla="*/ 8 h 261"/>
                <a:gd name="T26" fmla="*/ 464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200 w 810"/>
                <a:gd name="T37" fmla="*/ 21 h 261"/>
                <a:gd name="T38" fmla="*/ 139 w 810"/>
                <a:gd name="T39" fmla="*/ 37 h 261"/>
                <a:gd name="T40" fmla="*/ 109 w 810"/>
                <a:gd name="T41" fmla="*/ 45 h 261"/>
                <a:gd name="T42" fmla="*/ 83 w 810"/>
                <a:gd name="T43" fmla="*/ 56 h 261"/>
                <a:gd name="T44" fmla="*/ 59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1 w 810"/>
                <a:gd name="T51" fmla="*/ 104 h 261"/>
                <a:gd name="T52" fmla="*/ 3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3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7 w 810"/>
                <a:gd name="T65" fmla="*/ 179 h 261"/>
                <a:gd name="T66" fmla="*/ 27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9 w 810"/>
                <a:gd name="T75" fmla="*/ 227 h 261"/>
                <a:gd name="T76" fmla="*/ 189 w 810"/>
                <a:gd name="T77" fmla="*/ 240 h 261"/>
                <a:gd name="T78" fmla="*/ 243 w 810"/>
                <a:gd name="T79" fmla="*/ 250 h 261"/>
                <a:gd name="T80" fmla="*/ 296 w 810"/>
                <a:gd name="T81" fmla="*/ 256 h 261"/>
                <a:gd name="T82" fmla="*/ 352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2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2 w 810"/>
                <a:gd name="T95" fmla="*/ 227 h 261"/>
                <a:gd name="T96" fmla="*/ 701 w 810"/>
                <a:gd name="T97" fmla="*/ 219 h 261"/>
                <a:gd name="T98" fmla="*/ 728 w 810"/>
                <a:gd name="T99" fmla="*/ 208 h 261"/>
                <a:gd name="T100" fmla="*/ 752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9" y="93"/>
                  </a:lnTo>
                  <a:lnTo>
                    <a:pt x="775" y="83"/>
                  </a:lnTo>
                  <a:lnTo>
                    <a:pt x="757" y="72"/>
                  </a:lnTo>
                  <a:lnTo>
                    <a:pt x="738" y="61"/>
                  </a:lnTo>
                  <a:lnTo>
                    <a:pt x="693" y="43"/>
                  </a:lnTo>
                  <a:lnTo>
                    <a:pt x="640" y="29"/>
                  </a:lnTo>
                  <a:lnTo>
                    <a:pt x="584" y="16"/>
                  </a:lnTo>
                  <a:lnTo>
                    <a:pt x="522" y="8"/>
                  </a:lnTo>
                  <a:lnTo>
                    <a:pt x="464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200" y="21"/>
                  </a:lnTo>
                  <a:lnTo>
                    <a:pt x="139" y="37"/>
                  </a:lnTo>
                  <a:lnTo>
                    <a:pt x="109" y="45"/>
                  </a:lnTo>
                  <a:lnTo>
                    <a:pt x="83" y="56"/>
                  </a:lnTo>
                  <a:lnTo>
                    <a:pt x="59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1" y="104"/>
                  </a:lnTo>
                  <a:lnTo>
                    <a:pt x="3" y="120"/>
                  </a:lnTo>
                  <a:lnTo>
                    <a:pt x="0" y="133"/>
                  </a:lnTo>
                  <a:lnTo>
                    <a:pt x="3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7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9" y="227"/>
                  </a:lnTo>
                  <a:lnTo>
                    <a:pt x="189" y="240"/>
                  </a:lnTo>
                  <a:lnTo>
                    <a:pt x="243" y="250"/>
                  </a:lnTo>
                  <a:lnTo>
                    <a:pt x="296" y="256"/>
                  </a:lnTo>
                  <a:lnTo>
                    <a:pt x="352" y="261"/>
                  </a:lnTo>
                  <a:lnTo>
                    <a:pt x="405" y="261"/>
                  </a:lnTo>
                  <a:lnTo>
                    <a:pt x="472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2" y="227"/>
                  </a:lnTo>
                  <a:lnTo>
                    <a:pt x="701" y="219"/>
                  </a:lnTo>
                  <a:lnTo>
                    <a:pt x="728" y="208"/>
                  </a:lnTo>
                  <a:lnTo>
                    <a:pt x="752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7"/>
            <p:cNvSpPr>
              <a:spLocks/>
            </p:cNvSpPr>
            <p:nvPr/>
          </p:nvSpPr>
          <p:spPr bwMode="auto">
            <a:xfrm>
              <a:off x="3214" y="2390"/>
              <a:ext cx="810" cy="261"/>
            </a:xfrm>
            <a:custGeom>
              <a:avLst/>
              <a:gdLst>
                <a:gd name="T0" fmla="*/ 810 w 810"/>
                <a:gd name="T1" fmla="*/ 133 h 261"/>
                <a:gd name="T2" fmla="*/ 810 w 810"/>
                <a:gd name="T3" fmla="*/ 133 h 261"/>
                <a:gd name="T4" fmla="*/ 807 w 810"/>
                <a:gd name="T5" fmla="*/ 117 h 261"/>
                <a:gd name="T6" fmla="*/ 799 w 810"/>
                <a:gd name="T7" fmla="*/ 104 h 261"/>
                <a:gd name="T8" fmla="*/ 799 w 810"/>
                <a:gd name="T9" fmla="*/ 104 h 261"/>
                <a:gd name="T10" fmla="*/ 788 w 810"/>
                <a:gd name="T11" fmla="*/ 93 h 261"/>
                <a:gd name="T12" fmla="*/ 775 w 810"/>
                <a:gd name="T13" fmla="*/ 83 h 261"/>
                <a:gd name="T14" fmla="*/ 756 w 810"/>
                <a:gd name="T15" fmla="*/ 72 h 261"/>
                <a:gd name="T16" fmla="*/ 738 w 810"/>
                <a:gd name="T17" fmla="*/ 61 h 261"/>
                <a:gd name="T18" fmla="*/ 692 w 810"/>
                <a:gd name="T19" fmla="*/ 43 h 261"/>
                <a:gd name="T20" fmla="*/ 639 w 810"/>
                <a:gd name="T21" fmla="*/ 29 h 261"/>
                <a:gd name="T22" fmla="*/ 583 w 810"/>
                <a:gd name="T23" fmla="*/ 16 h 261"/>
                <a:gd name="T24" fmla="*/ 522 w 810"/>
                <a:gd name="T25" fmla="*/ 8 h 261"/>
                <a:gd name="T26" fmla="*/ 463 w 810"/>
                <a:gd name="T27" fmla="*/ 3 h 261"/>
                <a:gd name="T28" fmla="*/ 405 w 810"/>
                <a:gd name="T29" fmla="*/ 0 h 261"/>
                <a:gd name="T30" fmla="*/ 405 w 810"/>
                <a:gd name="T31" fmla="*/ 0 h 261"/>
                <a:gd name="T32" fmla="*/ 338 w 810"/>
                <a:gd name="T33" fmla="*/ 3 h 261"/>
                <a:gd name="T34" fmla="*/ 269 w 810"/>
                <a:gd name="T35" fmla="*/ 11 h 261"/>
                <a:gd name="T36" fmla="*/ 199 w 810"/>
                <a:gd name="T37" fmla="*/ 21 h 261"/>
                <a:gd name="T38" fmla="*/ 138 w 810"/>
                <a:gd name="T39" fmla="*/ 37 h 261"/>
                <a:gd name="T40" fmla="*/ 109 w 810"/>
                <a:gd name="T41" fmla="*/ 45 h 261"/>
                <a:gd name="T42" fmla="*/ 82 w 810"/>
                <a:gd name="T43" fmla="*/ 56 h 261"/>
                <a:gd name="T44" fmla="*/ 58 w 810"/>
                <a:gd name="T45" fmla="*/ 67 h 261"/>
                <a:gd name="T46" fmla="*/ 40 w 810"/>
                <a:gd name="T47" fmla="*/ 80 h 261"/>
                <a:gd name="T48" fmla="*/ 21 w 810"/>
                <a:gd name="T49" fmla="*/ 91 h 261"/>
                <a:gd name="T50" fmla="*/ 10 w 810"/>
                <a:gd name="T51" fmla="*/ 104 h 261"/>
                <a:gd name="T52" fmla="*/ 2 w 810"/>
                <a:gd name="T53" fmla="*/ 120 h 261"/>
                <a:gd name="T54" fmla="*/ 0 w 810"/>
                <a:gd name="T55" fmla="*/ 133 h 261"/>
                <a:gd name="T56" fmla="*/ 0 w 810"/>
                <a:gd name="T57" fmla="*/ 133 h 261"/>
                <a:gd name="T58" fmla="*/ 2 w 810"/>
                <a:gd name="T59" fmla="*/ 144 h 261"/>
                <a:gd name="T60" fmla="*/ 8 w 810"/>
                <a:gd name="T61" fmla="*/ 157 h 261"/>
                <a:gd name="T62" fmla="*/ 16 w 810"/>
                <a:gd name="T63" fmla="*/ 168 h 261"/>
                <a:gd name="T64" fmla="*/ 26 w 810"/>
                <a:gd name="T65" fmla="*/ 179 h 261"/>
                <a:gd name="T66" fmla="*/ 26 w 810"/>
                <a:gd name="T67" fmla="*/ 179 h 261"/>
                <a:gd name="T68" fmla="*/ 40 w 810"/>
                <a:gd name="T69" fmla="*/ 187 h 261"/>
                <a:gd name="T70" fmla="*/ 56 w 810"/>
                <a:gd name="T71" fmla="*/ 197 h 261"/>
                <a:gd name="T72" fmla="*/ 93 w 810"/>
                <a:gd name="T73" fmla="*/ 213 h 261"/>
                <a:gd name="T74" fmla="*/ 138 w 810"/>
                <a:gd name="T75" fmla="*/ 227 h 261"/>
                <a:gd name="T76" fmla="*/ 189 w 810"/>
                <a:gd name="T77" fmla="*/ 240 h 261"/>
                <a:gd name="T78" fmla="*/ 242 w 810"/>
                <a:gd name="T79" fmla="*/ 250 h 261"/>
                <a:gd name="T80" fmla="*/ 295 w 810"/>
                <a:gd name="T81" fmla="*/ 256 h 261"/>
                <a:gd name="T82" fmla="*/ 351 w 810"/>
                <a:gd name="T83" fmla="*/ 261 h 261"/>
                <a:gd name="T84" fmla="*/ 405 w 810"/>
                <a:gd name="T85" fmla="*/ 261 h 261"/>
                <a:gd name="T86" fmla="*/ 405 w 810"/>
                <a:gd name="T87" fmla="*/ 261 h 261"/>
                <a:gd name="T88" fmla="*/ 471 w 810"/>
                <a:gd name="T89" fmla="*/ 258 h 261"/>
                <a:gd name="T90" fmla="*/ 541 w 810"/>
                <a:gd name="T91" fmla="*/ 253 h 261"/>
                <a:gd name="T92" fmla="*/ 610 w 810"/>
                <a:gd name="T93" fmla="*/ 243 h 261"/>
                <a:gd name="T94" fmla="*/ 671 w 810"/>
                <a:gd name="T95" fmla="*/ 227 h 261"/>
                <a:gd name="T96" fmla="*/ 700 w 810"/>
                <a:gd name="T97" fmla="*/ 219 h 261"/>
                <a:gd name="T98" fmla="*/ 727 w 810"/>
                <a:gd name="T99" fmla="*/ 208 h 261"/>
                <a:gd name="T100" fmla="*/ 751 w 810"/>
                <a:gd name="T101" fmla="*/ 197 h 261"/>
                <a:gd name="T102" fmla="*/ 770 w 810"/>
                <a:gd name="T103" fmla="*/ 187 h 261"/>
                <a:gd name="T104" fmla="*/ 786 w 810"/>
                <a:gd name="T105" fmla="*/ 173 h 261"/>
                <a:gd name="T106" fmla="*/ 799 w 810"/>
                <a:gd name="T107" fmla="*/ 163 h 261"/>
                <a:gd name="T108" fmla="*/ 807 w 810"/>
                <a:gd name="T109" fmla="*/ 147 h 261"/>
                <a:gd name="T110" fmla="*/ 810 w 810"/>
                <a:gd name="T111" fmla="*/ 133 h 261"/>
                <a:gd name="T112" fmla="*/ 810 w 810"/>
                <a:gd name="T113" fmla="*/ 133 h 261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810"/>
                <a:gd name="T172" fmla="*/ 0 h 261"/>
                <a:gd name="T173" fmla="*/ 810 w 810"/>
                <a:gd name="T174" fmla="*/ 261 h 261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810" h="261">
                  <a:moveTo>
                    <a:pt x="810" y="133"/>
                  </a:moveTo>
                  <a:lnTo>
                    <a:pt x="810" y="133"/>
                  </a:lnTo>
                  <a:lnTo>
                    <a:pt x="807" y="117"/>
                  </a:lnTo>
                  <a:lnTo>
                    <a:pt x="799" y="104"/>
                  </a:lnTo>
                  <a:lnTo>
                    <a:pt x="788" y="93"/>
                  </a:lnTo>
                  <a:lnTo>
                    <a:pt x="775" y="83"/>
                  </a:lnTo>
                  <a:lnTo>
                    <a:pt x="756" y="72"/>
                  </a:lnTo>
                  <a:lnTo>
                    <a:pt x="738" y="61"/>
                  </a:lnTo>
                  <a:lnTo>
                    <a:pt x="692" y="43"/>
                  </a:lnTo>
                  <a:lnTo>
                    <a:pt x="639" y="29"/>
                  </a:lnTo>
                  <a:lnTo>
                    <a:pt x="583" y="16"/>
                  </a:lnTo>
                  <a:lnTo>
                    <a:pt x="522" y="8"/>
                  </a:lnTo>
                  <a:lnTo>
                    <a:pt x="463" y="3"/>
                  </a:lnTo>
                  <a:lnTo>
                    <a:pt x="405" y="0"/>
                  </a:lnTo>
                  <a:lnTo>
                    <a:pt x="338" y="3"/>
                  </a:lnTo>
                  <a:lnTo>
                    <a:pt x="269" y="11"/>
                  </a:lnTo>
                  <a:lnTo>
                    <a:pt x="199" y="21"/>
                  </a:lnTo>
                  <a:lnTo>
                    <a:pt x="138" y="37"/>
                  </a:lnTo>
                  <a:lnTo>
                    <a:pt x="109" y="45"/>
                  </a:lnTo>
                  <a:lnTo>
                    <a:pt x="82" y="56"/>
                  </a:lnTo>
                  <a:lnTo>
                    <a:pt x="58" y="67"/>
                  </a:lnTo>
                  <a:lnTo>
                    <a:pt x="40" y="80"/>
                  </a:lnTo>
                  <a:lnTo>
                    <a:pt x="21" y="91"/>
                  </a:lnTo>
                  <a:lnTo>
                    <a:pt x="10" y="104"/>
                  </a:lnTo>
                  <a:lnTo>
                    <a:pt x="2" y="120"/>
                  </a:lnTo>
                  <a:lnTo>
                    <a:pt x="0" y="133"/>
                  </a:lnTo>
                  <a:lnTo>
                    <a:pt x="2" y="144"/>
                  </a:lnTo>
                  <a:lnTo>
                    <a:pt x="8" y="157"/>
                  </a:lnTo>
                  <a:lnTo>
                    <a:pt x="16" y="168"/>
                  </a:lnTo>
                  <a:lnTo>
                    <a:pt x="26" y="179"/>
                  </a:lnTo>
                  <a:lnTo>
                    <a:pt x="40" y="187"/>
                  </a:lnTo>
                  <a:lnTo>
                    <a:pt x="56" y="197"/>
                  </a:lnTo>
                  <a:lnTo>
                    <a:pt x="93" y="213"/>
                  </a:lnTo>
                  <a:lnTo>
                    <a:pt x="138" y="227"/>
                  </a:lnTo>
                  <a:lnTo>
                    <a:pt x="189" y="240"/>
                  </a:lnTo>
                  <a:lnTo>
                    <a:pt x="242" y="250"/>
                  </a:lnTo>
                  <a:lnTo>
                    <a:pt x="295" y="256"/>
                  </a:lnTo>
                  <a:lnTo>
                    <a:pt x="351" y="261"/>
                  </a:lnTo>
                  <a:lnTo>
                    <a:pt x="405" y="261"/>
                  </a:lnTo>
                  <a:lnTo>
                    <a:pt x="471" y="258"/>
                  </a:lnTo>
                  <a:lnTo>
                    <a:pt x="541" y="253"/>
                  </a:lnTo>
                  <a:lnTo>
                    <a:pt x="610" y="243"/>
                  </a:lnTo>
                  <a:lnTo>
                    <a:pt x="671" y="227"/>
                  </a:lnTo>
                  <a:lnTo>
                    <a:pt x="700" y="219"/>
                  </a:lnTo>
                  <a:lnTo>
                    <a:pt x="727" y="208"/>
                  </a:lnTo>
                  <a:lnTo>
                    <a:pt x="751" y="197"/>
                  </a:lnTo>
                  <a:lnTo>
                    <a:pt x="770" y="187"/>
                  </a:lnTo>
                  <a:lnTo>
                    <a:pt x="786" y="173"/>
                  </a:lnTo>
                  <a:lnTo>
                    <a:pt x="799" y="163"/>
                  </a:lnTo>
                  <a:lnTo>
                    <a:pt x="807" y="147"/>
                  </a:lnTo>
                  <a:lnTo>
                    <a:pt x="810" y="133"/>
                  </a:lnTo>
                  <a:close/>
                </a:path>
              </a:pathLst>
            </a:custGeom>
            <a:solidFill>
              <a:srgbClr val="FFFFFF"/>
            </a:solidFill>
            <a:ln w="7938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1" name="Rectangle 8"/>
            <p:cNvSpPr>
              <a:spLocks noChangeArrowheads="1"/>
            </p:cNvSpPr>
            <p:nvPr/>
          </p:nvSpPr>
          <p:spPr bwMode="auto">
            <a:xfrm>
              <a:off x="2057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2" name="Rectangle 9"/>
            <p:cNvSpPr>
              <a:spLocks noChangeArrowheads="1"/>
            </p:cNvSpPr>
            <p:nvPr/>
          </p:nvSpPr>
          <p:spPr bwMode="auto">
            <a:xfrm>
              <a:off x="2534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Rectangle 10"/>
            <p:cNvSpPr>
              <a:spLocks noChangeArrowheads="1"/>
            </p:cNvSpPr>
            <p:nvPr/>
          </p:nvSpPr>
          <p:spPr bwMode="auto">
            <a:xfrm>
              <a:off x="3070" y="3645"/>
              <a:ext cx="394" cy="99"/>
            </a:xfrm>
            <a:prstGeom prst="rect">
              <a:avLst/>
            </a:prstGeom>
            <a:solidFill>
              <a:srgbClr val="CCECF4"/>
            </a:solidFill>
            <a:ln w="793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11"/>
            <p:cNvSpPr>
              <a:spLocks noChangeArrowheads="1"/>
            </p:cNvSpPr>
            <p:nvPr/>
          </p:nvSpPr>
          <p:spPr bwMode="auto">
            <a:xfrm>
              <a:off x="1521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5" name="Rectangle 12"/>
            <p:cNvSpPr>
              <a:spLocks noChangeArrowheads="1"/>
            </p:cNvSpPr>
            <p:nvPr/>
          </p:nvSpPr>
          <p:spPr bwMode="auto">
            <a:xfrm>
              <a:off x="2273" y="2766"/>
              <a:ext cx="185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Write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6" name="Rectangle 13"/>
            <p:cNvSpPr>
              <a:spLocks noChangeArrowheads="1"/>
            </p:cNvSpPr>
            <p:nvPr/>
          </p:nvSpPr>
          <p:spPr bwMode="auto">
            <a:xfrm>
              <a:off x="2273" y="2867"/>
              <a:ext cx="1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7" name="Rectangle 14"/>
            <p:cNvSpPr>
              <a:spLocks noChangeArrowheads="1"/>
            </p:cNvSpPr>
            <p:nvPr/>
          </p:nvSpPr>
          <p:spPr bwMode="auto">
            <a:xfrm>
              <a:off x="1828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8" name="Rectangle 15"/>
            <p:cNvSpPr>
              <a:spLocks noChangeArrowheads="1"/>
            </p:cNvSpPr>
            <p:nvPr/>
          </p:nvSpPr>
          <p:spPr bwMode="auto">
            <a:xfrm>
              <a:off x="1708" y="3278"/>
              <a:ext cx="41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Send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79" name="Rectangle 16"/>
            <p:cNvSpPr>
              <a:spLocks noChangeArrowheads="1"/>
            </p:cNvSpPr>
            <p:nvPr/>
          </p:nvSpPr>
          <p:spPr bwMode="auto">
            <a:xfrm>
              <a:off x="2094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0" name="Rectangle 17"/>
            <p:cNvSpPr>
              <a:spLocks noChangeArrowheads="1"/>
            </p:cNvSpPr>
            <p:nvPr/>
          </p:nvSpPr>
          <p:spPr bwMode="auto">
            <a:xfrm>
              <a:off x="1950" y="2688"/>
              <a:ext cx="174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1" name="Rectangle 18"/>
            <p:cNvSpPr>
              <a:spLocks noChangeArrowheads="1"/>
            </p:cNvSpPr>
            <p:nvPr/>
          </p:nvSpPr>
          <p:spPr bwMode="auto">
            <a:xfrm>
              <a:off x="1950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2" name="Rectangle 19"/>
            <p:cNvSpPr>
              <a:spLocks noChangeArrowheads="1"/>
            </p:cNvSpPr>
            <p:nvPr/>
          </p:nvSpPr>
          <p:spPr bwMode="auto">
            <a:xfrm>
              <a:off x="3672" y="300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3" name="Rectangle 20"/>
            <p:cNvSpPr>
              <a:spLocks noChangeArrowheads="1"/>
            </p:cNvSpPr>
            <p:nvPr/>
          </p:nvSpPr>
          <p:spPr bwMode="auto">
            <a:xfrm>
              <a:off x="3672" y="2691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4" name="Rectangle 21"/>
            <p:cNvSpPr>
              <a:spLocks noChangeArrowheads="1"/>
            </p:cNvSpPr>
            <p:nvPr/>
          </p:nvSpPr>
          <p:spPr bwMode="auto">
            <a:xfrm>
              <a:off x="3672" y="2776"/>
              <a:ext cx="120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5" name="Rectangle 22"/>
            <p:cNvSpPr>
              <a:spLocks noChangeArrowheads="1"/>
            </p:cNvSpPr>
            <p:nvPr/>
          </p:nvSpPr>
          <p:spPr bwMode="auto">
            <a:xfrm>
              <a:off x="1950" y="2774"/>
              <a:ext cx="267" cy="6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86" name="Rectangle 23"/>
            <p:cNvSpPr>
              <a:spLocks noChangeArrowheads="1"/>
            </p:cNvSpPr>
            <p:nvPr/>
          </p:nvSpPr>
          <p:spPr bwMode="auto">
            <a:xfrm>
              <a:off x="2571" y="3640"/>
              <a:ext cx="318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7" name="Rectangle 24"/>
            <p:cNvSpPr>
              <a:spLocks noChangeArrowheads="1"/>
            </p:cNvSpPr>
            <p:nvPr/>
          </p:nvSpPr>
          <p:spPr bwMode="auto">
            <a:xfrm>
              <a:off x="3107" y="3640"/>
              <a:ext cx="31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Segment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8" name="Rectangle 25"/>
            <p:cNvSpPr>
              <a:spLocks noChangeArrowheads="1"/>
            </p:cNvSpPr>
            <p:nvPr/>
          </p:nvSpPr>
          <p:spPr bwMode="auto">
            <a:xfrm>
              <a:off x="2435" y="3816"/>
              <a:ext cx="674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Transmit segments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89" name="Freeform 26"/>
            <p:cNvSpPr>
              <a:spLocks/>
            </p:cNvSpPr>
            <p:nvPr/>
          </p:nvSpPr>
          <p:spPr bwMode="auto">
            <a:xfrm>
              <a:off x="1908" y="3411"/>
              <a:ext cx="1719" cy="378"/>
            </a:xfrm>
            <a:custGeom>
              <a:avLst/>
              <a:gdLst>
                <a:gd name="T0" fmla="*/ 0 w 1719"/>
                <a:gd name="T1" fmla="*/ 0 h 378"/>
                <a:gd name="T2" fmla="*/ 0 w 1719"/>
                <a:gd name="T3" fmla="*/ 378 h 378"/>
                <a:gd name="T4" fmla="*/ 1719 w 1719"/>
                <a:gd name="T5" fmla="*/ 378 h 378"/>
                <a:gd name="T6" fmla="*/ 1719 w 1719"/>
                <a:gd name="T7" fmla="*/ 56 h 3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719"/>
                <a:gd name="T13" fmla="*/ 0 h 378"/>
                <a:gd name="T14" fmla="*/ 1719 w 1719"/>
                <a:gd name="T15" fmla="*/ 378 h 3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719" h="378">
                  <a:moveTo>
                    <a:pt x="0" y="0"/>
                  </a:moveTo>
                  <a:lnTo>
                    <a:pt x="0" y="378"/>
                  </a:lnTo>
                  <a:lnTo>
                    <a:pt x="1719" y="378"/>
                  </a:lnTo>
                  <a:lnTo>
                    <a:pt x="1719" y="56"/>
                  </a:lnTo>
                </a:path>
              </a:pathLst>
            </a:cu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0" name="Freeform 27"/>
            <p:cNvSpPr>
              <a:spLocks/>
            </p:cNvSpPr>
            <p:nvPr/>
          </p:nvSpPr>
          <p:spPr bwMode="auto">
            <a:xfrm>
              <a:off x="3611" y="3411"/>
              <a:ext cx="29" cy="56"/>
            </a:xfrm>
            <a:custGeom>
              <a:avLst/>
              <a:gdLst>
                <a:gd name="T0" fmla="*/ 29 w 29"/>
                <a:gd name="T1" fmla="*/ 56 h 56"/>
                <a:gd name="T2" fmla="*/ 16 w 29"/>
                <a:gd name="T3" fmla="*/ 0 h 56"/>
                <a:gd name="T4" fmla="*/ 0 w 29"/>
                <a:gd name="T5" fmla="*/ 56 h 56"/>
                <a:gd name="T6" fmla="*/ 29 w 29"/>
                <a:gd name="T7" fmla="*/ 56 h 5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6"/>
                <a:gd name="T14" fmla="*/ 29 w 29"/>
                <a:gd name="T15" fmla="*/ 56 h 5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6">
                  <a:moveTo>
                    <a:pt x="29" y="56"/>
                  </a:moveTo>
                  <a:lnTo>
                    <a:pt x="16" y="0"/>
                  </a:lnTo>
                  <a:lnTo>
                    <a:pt x="0" y="56"/>
                  </a:lnTo>
                  <a:lnTo>
                    <a:pt x="29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28"/>
            <p:cNvSpPr>
              <a:spLocks noChangeShapeType="1"/>
            </p:cNvSpPr>
            <p:nvPr/>
          </p:nvSpPr>
          <p:spPr bwMode="auto">
            <a:xfrm>
              <a:off x="1908" y="2654"/>
              <a:ext cx="1" cy="397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2" name="Freeform 29"/>
            <p:cNvSpPr>
              <a:spLocks/>
            </p:cNvSpPr>
            <p:nvPr/>
          </p:nvSpPr>
          <p:spPr bwMode="auto">
            <a:xfrm>
              <a:off x="1892" y="3040"/>
              <a:ext cx="32" cy="59"/>
            </a:xfrm>
            <a:custGeom>
              <a:avLst/>
              <a:gdLst>
                <a:gd name="T0" fmla="*/ 0 w 32"/>
                <a:gd name="T1" fmla="*/ 0 h 59"/>
                <a:gd name="T2" fmla="*/ 16 w 32"/>
                <a:gd name="T3" fmla="*/ 59 h 59"/>
                <a:gd name="T4" fmla="*/ 32 w 32"/>
                <a:gd name="T5" fmla="*/ 0 h 59"/>
                <a:gd name="T6" fmla="*/ 0 w 32"/>
                <a:gd name="T7" fmla="*/ 0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"/>
                <a:gd name="T13" fmla="*/ 0 h 59"/>
                <a:gd name="T14" fmla="*/ 32 w 32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" h="59">
                  <a:moveTo>
                    <a:pt x="0" y="0"/>
                  </a:moveTo>
                  <a:lnTo>
                    <a:pt x="16" y="59"/>
                  </a:lnTo>
                  <a:lnTo>
                    <a:pt x="3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3" name="Rectangle 30"/>
            <p:cNvSpPr>
              <a:spLocks noChangeArrowheads="1"/>
            </p:cNvSpPr>
            <p:nvPr/>
          </p:nvSpPr>
          <p:spPr bwMode="auto">
            <a:xfrm>
              <a:off x="3246" y="2468"/>
              <a:ext cx="689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Application process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4" name="Rectangle 31"/>
            <p:cNvSpPr>
              <a:spLocks noChangeArrowheads="1"/>
            </p:cNvSpPr>
            <p:nvPr/>
          </p:nvSpPr>
          <p:spPr bwMode="auto">
            <a:xfrm>
              <a:off x="3861" y="2766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Read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5" name="Rectangle 32"/>
            <p:cNvSpPr>
              <a:spLocks noChangeArrowheads="1"/>
            </p:cNvSpPr>
            <p:nvPr/>
          </p:nvSpPr>
          <p:spPr bwMode="auto">
            <a:xfrm>
              <a:off x="3861" y="2867"/>
              <a:ext cx="19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bytes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6" name="Rectangle 33"/>
            <p:cNvSpPr>
              <a:spLocks noChangeArrowheads="1"/>
            </p:cNvSpPr>
            <p:nvPr/>
          </p:nvSpPr>
          <p:spPr bwMode="auto">
            <a:xfrm>
              <a:off x="3549" y="3142"/>
              <a:ext cx="160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TCP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7" name="Rectangle 34"/>
            <p:cNvSpPr>
              <a:spLocks noChangeArrowheads="1"/>
            </p:cNvSpPr>
            <p:nvPr/>
          </p:nvSpPr>
          <p:spPr bwMode="auto">
            <a:xfrm>
              <a:off x="3379" y="3278"/>
              <a:ext cx="511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GB" sz="1100">
                  <a:solidFill>
                    <a:srgbClr val="000000"/>
                  </a:solidFill>
                  <a:latin typeface="Myriad Roman" charset="0"/>
                </a:rPr>
                <a:t>Receive buffer</a:t>
              </a:r>
              <a:endParaRPr lang="en-GB">
                <a:latin typeface="Times New Roman" pitchFamily="18" charset="0"/>
              </a:endParaRPr>
            </a:p>
          </p:txBody>
        </p:sp>
        <p:sp>
          <p:nvSpPr>
            <p:cNvPr id="15398" name="Rectangle 35"/>
            <p:cNvSpPr>
              <a:spLocks noChangeArrowheads="1"/>
            </p:cNvSpPr>
            <p:nvPr/>
          </p:nvSpPr>
          <p:spPr bwMode="auto">
            <a:xfrm>
              <a:off x="3339" y="3272"/>
              <a:ext cx="589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99" name="Rectangle 36"/>
            <p:cNvSpPr>
              <a:spLocks noChangeArrowheads="1"/>
            </p:cNvSpPr>
            <p:nvPr/>
          </p:nvSpPr>
          <p:spPr bwMode="auto">
            <a:xfrm>
              <a:off x="1647" y="3272"/>
              <a:ext cx="525" cy="99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0" name="Line 37"/>
            <p:cNvSpPr>
              <a:spLocks noChangeShapeType="1"/>
            </p:cNvSpPr>
            <p:nvPr/>
          </p:nvSpPr>
          <p:spPr bwMode="auto">
            <a:xfrm flipV="1">
              <a:off x="3627" y="2702"/>
              <a:ext cx="1" cy="402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1" name="Freeform 38"/>
            <p:cNvSpPr>
              <a:spLocks/>
            </p:cNvSpPr>
            <p:nvPr/>
          </p:nvSpPr>
          <p:spPr bwMode="auto">
            <a:xfrm>
              <a:off x="3611" y="2651"/>
              <a:ext cx="29" cy="59"/>
            </a:xfrm>
            <a:custGeom>
              <a:avLst/>
              <a:gdLst>
                <a:gd name="T0" fmla="*/ 29 w 29"/>
                <a:gd name="T1" fmla="*/ 59 h 59"/>
                <a:gd name="T2" fmla="*/ 16 w 29"/>
                <a:gd name="T3" fmla="*/ 0 h 59"/>
                <a:gd name="T4" fmla="*/ 0 w 29"/>
                <a:gd name="T5" fmla="*/ 59 h 59"/>
                <a:gd name="T6" fmla="*/ 29 w 29"/>
                <a:gd name="T7" fmla="*/ 59 h 5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9"/>
                <a:gd name="T13" fmla="*/ 0 h 59"/>
                <a:gd name="T14" fmla="*/ 29 w 29"/>
                <a:gd name="T15" fmla="*/ 59 h 5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9" h="59">
                  <a:moveTo>
                    <a:pt x="29" y="59"/>
                  </a:moveTo>
                  <a:lnTo>
                    <a:pt x="16" y="0"/>
                  </a:lnTo>
                  <a:lnTo>
                    <a:pt x="0" y="59"/>
                  </a:lnTo>
                  <a:lnTo>
                    <a:pt x="29" y="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2" name="Rectangle 39"/>
            <p:cNvSpPr>
              <a:spLocks noChangeArrowheads="1"/>
            </p:cNvSpPr>
            <p:nvPr/>
          </p:nvSpPr>
          <p:spPr bwMode="auto">
            <a:xfrm>
              <a:off x="2939" y="3584"/>
              <a:ext cx="134" cy="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sz="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■ ■ ■</a:t>
              </a:r>
              <a:r>
                <a:rPr lang="en-US" sz="1600">
                  <a:solidFill>
                    <a:srgbClr val="000000"/>
                  </a:solidFill>
                  <a:latin typeface="Myriad Roman" charset="0"/>
                  <a:cs typeface="Times New Roman" pitchFamily="18" charset="0"/>
                </a:rPr>
                <a:t> </a:t>
              </a:r>
              <a:endParaRPr lang="en-GB" sz="1600">
                <a:solidFill>
                  <a:srgbClr val="000000"/>
                </a:solidFill>
                <a:latin typeface="Myriad Roman" charset="0"/>
                <a:cs typeface="Times New Roman" pitchFamily="18" charset="0"/>
              </a:endParaRPr>
            </a:p>
          </p:txBody>
        </p:sp>
        <p:sp>
          <p:nvSpPr>
            <p:cNvPr id="15403" name="Freeform 40"/>
            <p:cNvSpPr>
              <a:spLocks noEditPoints="1"/>
            </p:cNvSpPr>
            <p:nvPr/>
          </p:nvSpPr>
          <p:spPr bwMode="auto">
            <a:xfrm>
              <a:off x="2006" y="2867"/>
              <a:ext cx="16" cy="99"/>
            </a:xfrm>
            <a:custGeom>
              <a:avLst/>
              <a:gdLst>
                <a:gd name="T0" fmla="*/ 16 w 16"/>
                <a:gd name="T1" fmla="*/ 91 h 99"/>
                <a:gd name="T2" fmla="*/ 16 w 16"/>
                <a:gd name="T3" fmla="*/ 91 h 99"/>
                <a:gd name="T4" fmla="*/ 14 w 16"/>
                <a:gd name="T5" fmla="*/ 85 h 99"/>
                <a:gd name="T6" fmla="*/ 8 w 16"/>
                <a:gd name="T7" fmla="*/ 83 h 99"/>
                <a:gd name="T8" fmla="*/ 8 w 16"/>
                <a:gd name="T9" fmla="*/ 83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6 h 99"/>
                <a:gd name="T18" fmla="*/ 8 w 16"/>
                <a:gd name="T19" fmla="*/ 99 h 99"/>
                <a:gd name="T20" fmla="*/ 8 w 16"/>
                <a:gd name="T21" fmla="*/ 99 h 99"/>
                <a:gd name="T22" fmla="*/ 14 w 16"/>
                <a:gd name="T23" fmla="*/ 96 h 99"/>
                <a:gd name="T24" fmla="*/ 16 w 16"/>
                <a:gd name="T25" fmla="*/ 91 h 99"/>
                <a:gd name="T26" fmla="*/ 16 w 16"/>
                <a:gd name="T27" fmla="*/ 91 h 99"/>
                <a:gd name="T28" fmla="*/ 16 w 16"/>
                <a:gd name="T29" fmla="*/ 48 h 99"/>
                <a:gd name="T30" fmla="*/ 16 w 16"/>
                <a:gd name="T31" fmla="*/ 48 h 99"/>
                <a:gd name="T32" fmla="*/ 14 w 16"/>
                <a:gd name="T33" fmla="*/ 43 h 99"/>
                <a:gd name="T34" fmla="*/ 8 w 16"/>
                <a:gd name="T35" fmla="*/ 40 h 99"/>
                <a:gd name="T36" fmla="*/ 8 w 16"/>
                <a:gd name="T37" fmla="*/ 40 h 99"/>
                <a:gd name="T38" fmla="*/ 3 w 16"/>
                <a:gd name="T39" fmla="*/ 43 h 99"/>
                <a:gd name="T40" fmla="*/ 0 w 16"/>
                <a:gd name="T41" fmla="*/ 48 h 99"/>
                <a:gd name="T42" fmla="*/ 0 w 16"/>
                <a:gd name="T43" fmla="*/ 48 h 99"/>
                <a:gd name="T44" fmla="*/ 3 w 16"/>
                <a:gd name="T45" fmla="*/ 53 h 99"/>
                <a:gd name="T46" fmla="*/ 8 w 16"/>
                <a:gd name="T47" fmla="*/ 56 h 99"/>
                <a:gd name="T48" fmla="*/ 8 w 16"/>
                <a:gd name="T49" fmla="*/ 56 h 99"/>
                <a:gd name="T50" fmla="*/ 14 w 16"/>
                <a:gd name="T51" fmla="*/ 53 h 99"/>
                <a:gd name="T52" fmla="*/ 16 w 16"/>
                <a:gd name="T53" fmla="*/ 48 h 99"/>
                <a:gd name="T54" fmla="*/ 16 w 16"/>
                <a:gd name="T55" fmla="*/ 48 h 99"/>
                <a:gd name="T56" fmla="*/ 16 w 16"/>
                <a:gd name="T57" fmla="*/ 5 h 99"/>
                <a:gd name="T58" fmla="*/ 16 w 16"/>
                <a:gd name="T59" fmla="*/ 5 h 99"/>
                <a:gd name="T60" fmla="*/ 14 w 16"/>
                <a:gd name="T61" fmla="*/ 0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0 h 99"/>
                <a:gd name="T68" fmla="*/ 0 w 16"/>
                <a:gd name="T69" fmla="*/ 5 h 99"/>
                <a:gd name="T70" fmla="*/ 0 w 16"/>
                <a:gd name="T71" fmla="*/ 5 h 99"/>
                <a:gd name="T72" fmla="*/ 3 w 16"/>
                <a:gd name="T73" fmla="*/ 11 h 99"/>
                <a:gd name="T74" fmla="*/ 8 w 16"/>
                <a:gd name="T75" fmla="*/ 13 h 99"/>
                <a:gd name="T76" fmla="*/ 8 w 16"/>
                <a:gd name="T77" fmla="*/ 13 h 99"/>
                <a:gd name="T78" fmla="*/ 14 w 16"/>
                <a:gd name="T79" fmla="*/ 11 h 99"/>
                <a:gd name="T80" fmla="*/ 16 w 16"/>
                <a:gd name="T81" fmla="*/ 5 h 99"/>
                <a:gd name="T82" fmla="*/ 16 w 16"/>
                <a:gd name="T83" fmla="*/ 5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1"/>
                  </a:moveTo>
                  <a:lnTo>
                    <a:pt x="16" y="91"/>
                  </a:lnTo>
                  <a:lnTo>
                    <a:pt x="14" y="85"/>
                  </a:lnTo>
                  <a:lnTo>
                    <a:pt x="8" y="83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6"/>
                  </a:lnTo>
                  <a:lnTo>
                    <a:pt x="8" y="99"/>
                  </a:lnTo>
                  <a:lnTo>
                    <a:pt x="14" y="96"/>
                  </a:lnTo>
                  <a:lnTo>
                    <a:pt x="16" y="91"/>
                  </a:lnTo>
                  <a:close/>
                  <a:moveTo>
                    <a:pt x="16" y="48"/>
                  </a:moveTo>
                  <a:lnTo>
                    <a:pt x="16" y="48"/>
                  </a:lnTo>
                  <a:lnTo>
                    <a:pt x="14" y="43"/>
                  </a:lnTo>
                  <a:lnTo>
                    <a:pt x="8" y="40"/>
                  </a:lnTo>
                  <a:lnTo>
                    <a:pt x="3" y="43"/>
                  </a:lnTo>
                  <a:lnTo>
                    <a:pt x="0" y="48"/>
                  </a:lnTo>
                  <a:lnTo>
                    <a:pt x="3" y="53"/>
                  </a:lnTo>
                  <a:lnTo>
                    <a:pt x="8" y="56"/>
                  </a:lnTo>
                  <a:lnTo>
                    <a:pt x="14" y="53"/>
                  </a:lnTo>
                  <a:lnTo>
                    <a:pt x="16" y="48"/>
                  </a:lnTo>
                  <a:close/>
                  <a:moveTo>
                    <a:pt x="16" y="5"/>
                  </a:moveTo>
                  <a:lnTo>
                    <a:pt x="16" y="5"/>
                  </a:lnTo>
                  <a:lnTo>
                    <a:pt x="14" y="0"/>
                  </a:lnTo>
                  <a:lnTo>
                    <a:pt x="8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1"/>
                  </a:lnTo>
                  <a:lnTo>
                    <a:pt x="8" y="13"/>
                  </a:lnTo>
                  <a:lnTo>
                    <a:pt x="14" y="11"/>
                  </a:lnTo>
                  <a:lnTo>
                    <a:pt x="16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04" name="Freeform 41"/>
            <p:cNvSpPr>
              <a:spLocks noEditPoints="1"/>
            </p:cNvSpPr>
            <p:nvPr/>
          </p:nvSpPr>
          <p:spPr bwMode="auto">
            <a:xfrm>
              <a:off x="3725" y="2867"/>
              <a:ext cx="16" cy="99"/>
            </a:xfrm>
            <a:custGeom>
              <a:avLst/>
              <a:gdLst>
                <a:gd name="T0" fmla="*/ 16 w 16"/>
                <a:gd name="T1" fmla="*/ 93 h 99"/>
                <a:gd name="T2" fmla="*/ 16 w 16"/>
                <a:gd name="T3" fmla="*/ 93 h 99"/>
                <a:gd name="T4" fmla="*/ 16 w 16"/>
                <a:gd name="T5" fmla="*/ 85 h 99"/>
                <a:gd name="T6" fmla="*/ 8 w 16"/>
                <a:gd name="T7" fmla="*/ 85 h 99"/>
                <a:gd name="T8" fmla="*/ 8 w 16"/>
                <a:gd name="T9" fmla="*/ 85 h 99"/>
                <a:gd name="T10" fmla="*/ 3 w 16"/>
                <a:gd name="T11" fmla="*/ 85 h 99"/>
                <a:gd name="T12" fmla="*/ 0 w 16"/>
                <a:gd name="T13" fmla="*/ 91 h 99"/>
                <a:gd name="T14" fmla="*/ 0 w 16"/>
                <a:gd name="T15" fmla="*/ 91 h 99"/>
                <a:gd name="T16" fmla="*/ 3 w 16"/>
                <a:gd name="T17" fmla="*/ 99 h 99"/>
                <a:gd name="T18" fmla="*/ 8 w 16"/>
                <a:gd name="T19" fmla="*/ 99 h 99"/>
                <a:gd name="T20" fmla="*/ 8 w 16"/>
                <a:gd name="T21" fmla="*/ 99 h 99"/>
                <a:gd name="T22" fmla="*/ 16 w 16"/>
                <a:gd name="T23" fmla="*/ 99 h 99"/>
                <a:gd name="T24" fmla="*/ 16 w 16"/>
                <a:gd name="T25" fmla="*/ 93 h 99"/>
                <a:gd name="T26" fmla="*/ 16 w 16"/>
                <a:gd name="T27" fmla="*/ 93 h 99"/>
                <a:gd name="T28" fmla="*/ 16 w 16"/>
                <a:gd name="T29" fmla="*/ 51 h 99"/>
                <a:gd name="T30" fmla="*/ 16 w 16"/>
                <a:gd name="T31" fmla="*/ 51 h 99"/>
                <a:gd name="T32" fmla="*/ 16 w 16"/>
                <a:gd name="T33" fmla="*/ 45 h 99"/>
                <a:gd name="T34" fmla="*/ 8 w 16"/>
                <a:gd name="T35" fmla="*/ 43 h 99"/>
                <a:gd name="T36" fmla="*/ 8 w 16"/>
                <a:gd name="T37" fmla="*/ 43 h 99"/>
                <a:gd name="T38" fmla="*/ 3 w 16"/>
                <a:gd name="T39" fmla="*/ 45 h 99"/>
                <a:gd name="T40" fmla="*/ 0 w 16"/>
                <a:gd name="T41" fmla="*/ 51 h 99"/>
                <a:gd name="T42" fmla="*/ 0 w 16"/>
                <a:gd name="T43" fmla="*/ 51 h 99"/>
                <a:gd name="T44" fmla="*/ 3 w 16"/>
                <a:gd name="T45" fmla="*/ 56 h 99"/>
                <a:gd name="T46" fmla="*/ 8 w 16"/>
                <a:gd name="T47" fmla="*/ 56 h 99"/>
                <a:gd name="T48" fmla="*/ 8 w 16"/>
                <a:gd name="T49" fmla="*/ 56 h 99"/>
                <a:gd name="T50" fmla="*/ 16 w 16"/>
                <a:gd name="T51" fmla="*/ 56 h 99"/>
                <a:gd name="T52" fmla="*/ 16 w 16"/>
                <a:gd name="T53" fmla="*/ 51 h 99"/>
                <a:gd name="T54" fmla="*/ 16 w 16"/>
                <a:gd name="T55" fmla="*/ 51 h 99"/>
                <a:gd name="T56" fmla="*/ 16 w 16"/>
                <a:gd name="T57" fmla="*/ 8 h 99"/>
                <a:gd name="T58" fmla="*/ 16 w 16"/>
                <a:gd name="T59" fmla="*/ 8 h 99"/>
                <a:gd name="T60" fmla="*/ 16 w 16"/>
                <a:gd name="T61" fmla="*/ 3 h 99"/>
                <a:gd name="T62" fmla="*/ 8 w 16"/>
                <a:gd name="T63" fmla="*/ 0 h 99"/>
                <a:gd name="T64" fmla="*/ 8 w 16"/>
                <a:gd name="T65" fmla="*/ 0 h 99"/>
                <a:gd name="T66" fmla="*/ 3 w 16"/>
                <a:gd name="T67" fmla="*/ 3 h 99"/>
                <a:gd name="T68" fmla="*/ 0 w 16"/>
                <a:gd name="T69" fmla="*/ 8 h 99"/>
                <a:gd name="T70" fmla="*/ 0 w 16"/>
                <a:gd name="T71" fmla="*/ 8 h 99"/>
                <a:gd name="T72" fmla="*/ 3 w 16"/>
                <a:gd name="T73" fmla="*/ 13 h 99"/>
                <a:gd name="T74" fmla="*/ 8 w 16"/>
                <a:gd name="T75" fmla="*/ 16 h 99"/>
                <a:gd name="T76" fmla="*/ 8 w 16"/>
                <a:gd name="T77" fmla="*/ 16 h 99"/>
                <a:gd name="T78" fmla="*/ 16 w 16"/>
                <a:gd name="T79" fmla="*/ 13 h 99"/>
                <a:gd name="T80" fmla="*/ 16 w 16"/>
                <a:gd name="T81" fmla="*/ 8 h 99"/>
                <a:gd name="T82" fmla="*/ 16 w 16"/>
                <a:gd name="T83" fmla="*/ 8 h 9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6"/>
                <a:gd name="T127" fmla="*/ 0 h 99"/>
                <a:gd name="T128" fmla="*/ 16 w 16"/>
                <a:gd name="T129" fmla="*/ 99 h 9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6" h="99">
                  <a:moveTo>
                    <a:pt x="16" y="93"/>
                  </a:moveTo>
                  <a:lnTo>
                    <a:pt x="16" y="93"/>
                  </a:lnTo>
                  <a:lnTo>
                    <a:pt x="16" y="85"/>
                  </a:lnTo>
                  <a:lnTo>
                    <a:pt x="8" y="85"/>
                  </a:lnTo>
                  <a:lnTo>
                    <a:pt x="3" y="85"/>
                  </a:lnTo>
                  <a:lnTo>
                    <a:pt x="0" y="91"/>
                  </a:lnTo>
                  <a:lnTo>
                    <a:pt x="3" y="99"/>
                  </a:lnTo>
                  <a:lnTo>
                    <a:pt x="8" y="99"/>
                  </a:lnTo>
                  <a:lnTo>
                    <a:pt x="16" y="99"/>
                  </a:lnTo>
                  <a:lnTo>
                    <a:pt x="16" y="93"/>
                  </a:lnTo>
                  <a:close/>
                  <a:moveTo>
                    <a:pt x="16" y="51"/>
                  </a:moveTo>
                  <a:lnTo>
                    <a:pt x="16" y="51"/>
                  </a:lnTo>
                  <a:lnTo>
                    <a:pt x="16" y="45"/>
                  </a:lnTo>
                  <a:lnTo>
                    <a:pt x="8" y="43"/>
                  </a:lnTo>
                  <a:lnTo>
                    <a:pt x="3" y="45"/>
                  </a:lnTo>
                  <a:lnTo>
                    <a:pt x="0" y="51"/>
                  </a:lnTo>
                  <a:lnTo>
                    <a:pt x="3" y="56"/>
                  </a:lnTo>
                  <a:lnTo>
                    <a:pt x="8" y="56"/>
                  </a:lnTo>
                  <a:lnTo>
                    <a:pt x="16" y="56"/>
                  </a:lnTo>
                  <a:lnTo>
                    <a:pt x="16" y="51"/>
                  </a:lnTo>
                  <a:close/>
                  <a:moveTo>
                    <a:pt x="16" y="8"/>
                  </a:moveTo>
                  <a:lnTo>
                    <a:pt x="16" y="8"/>
                  </a:lnTo>
                  <a:lnTo>
                    <a:pt x="16" y="3"/>
                  </a:lnTo>
                  <a:lnTo>
                    <a:pt x="8" y="0"/>
                  </a:lnTo>
                  <a:lnTo>
                    <a:pt x="3" y="3"/>
                  </a:lnTo>
                  <a:lnTo>
                    <a:pt x="0" y="8"/>
                  </a:lnTo>
                  <a:lnTo>
                    <a:pt x="3" y="13"/>
                  </a:lnTo>
                  <a:lnTo>
                    <a:pt x="8" y="16"/>
                  </a:lnTo>
                  <a:lnTo>
                    <a:pt x="16" y="13"/>
                  </a:lnTo>
                  <a:lnTo>
                    <a:pt x="16" y="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539750" y="333375"/>
            <a:ext cx="8064500" cy="1368425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Figure 5.3</a:t>
            </a: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  <a:t> </a:t>
            </a:r>
            <a:b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Lucida Sans" pitchFamily="34" charset="0"/>
              </a:rPr>
            </a:br>
            <a:r>
              <a:rPr lang="en-US" sz="3600" b="1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Managing a Byte Stream</a:t>
            </a:r>
            <a:endParaRPr lang="en-US" sz="3600" b="1">
              <a:solidFill>
                <a:srgbClr val="A5002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Lucida Sans" pitchFamily="34" charset="0"/>
            </a:endParaRPr>
          </a:p>
        </p:txBody>
      </p:sp>
      <p:sp>
        <p:nvSpPr>
          <p:cNvPr id="15366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38113"/>
            <a:ext cx="8496300" cy="1203325"/>
          </a:xfrm>
          <a:ln w="2540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z="3200" smtClean="0"/>
              <a:t>Figure 5.8 Relationship between TCP Send Buffer and TCP Receive Buffer</a:t>
            </a:r>
            <a:endParaRPr lang="en-GB" sz="3200" smtClean="0"/>
          </a:p>
        </p:txBody>
      </p:sp>
      <p:pic>
        <p:nvPicPr>
          <p:cNvPr id="16389" name="Picture 3" descr="05x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041525"/>
            <a:ext cx="8064500" cy="3475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60350"/>
            <a:ext cx="7847013" cy="1268413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Receiver’s Advertised Window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905000"/>
            <a:ext cx="8001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big difference in TCP is that the size of the sliding window size at the TCP receiver is </a:t>
            </a:r>
            <a:r>
              <a:rPr lang="en-US" u="sng" dirty="0" smtClean="0"/>
              <a:t>not fixed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receiver </a:t>
            </a:r>
            <a:r>
              <a:rPr lang="en-US" i="1" dirty="0" smtClean="0">
                <a:latin typeface="Lucida Sans" pitchFamily="34" charset="0"/>
              </a:rPr>
              <a:t>advertises</a:t>
            </a:r>
            <a:r>
              <a:rPr lang="en-US" i="1" dirty="0" smtClean="0"/>
              <a:t> </a:t>
            </a:r>
            <a:r>
              <a:rPr lang="en-US" dirty="0" smtClean="0"/>
              <a:t>an adjustable window size (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field in TCP header).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Sender is limited to having no more than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bytes of </a:t>
            </a:r>
            <a:r>
              <a:rPr lang="en-US" dirty="0" err="1" smtClean="0"/>
              <a:t>unACKed</a:t>
            </a:r>
            <a:r>
              <a:rPr lang="en-US" dirty="0" smtClean="0"/>
              <a:t> data at any time.</a:t>
            </a:r>
            <a:endParaRPr lang="en-US" dirty="0" smtClean="0">
              <a:solidFill>
                <a:srgbClr val="00CC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950" y="223838"/>
            <a:ext cx="8712200" cy="127635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5.4 TCP Header Format </a:t>
            </a:r>
            <a:endParaRPr lang="en-US" dirty="0"/>
          </a:p>
        </p:txBody>
      </p:sp>
      <p:pic>
        <p:nvPicPr>
          <p:cNvPr id="18437" name="Picture 4" descr="05f0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33613" y="2016125"/>
            <a:ext cx="4268787" cy="3341688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pPr>
              <a:defRPr/>
            </a:pPr>
            <a:r>
              <a:rPr lang="en-US" dirty="0" smtClean="0"/>
              <a:t>Figure 5.5 Simplified TCP</a:t>
            </a:r>
            <a:endParaRPr lang="en-US" dirty="0"/>
          </a:p>
        </p:txBody>
      </p:sp>
      <p:pic>
        <p:nvPicPr>
          <p:cNvPr id="19461" name="Picture 4" descr="05f0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87563" y="2735263"/>
            <a:ext cx="5056187" cy="1479550"/>
          </a:xfrm>
          <a:noFill/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6858000" y="5643563"/>
            <a:ext cx="1489075" cy="409575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r>
              <a:rPr lang="en-US" i="1">
                <a:solidFill>
                  <a:srgbClr val="008000"/>
                </a:solidFill>
                <a:latin typeface="Comic Sans MS" pitchFamily="66" charset="0"/>
              </a:rPr>
              <a:t>P&amp;D slide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4495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The discussion is similar to the previous sliding window mechanism except we add the complexity of sending and receiving </a:t>
            </a:r>
            <a:r>
              <a:rPr lang="en-US" sz="2800" i="1" dirty="0" smtClean="0">
                <a:solidFill>
                  <a:srgbClr val="006600"/>
                </a:solidFill>
              </a:rPr>
              <a:t>application processes</a:t>
            </a:r>
            <a:r>
              <a:rPr lang="en-US" sz="2800" i="1" dirty="0" smtClean="0"/>
              <a:t> </a:t>
            </a:r>
            <a:r>
              <a:rPr lang="en-US" sz="2800" dirty="0" smtClean="0"/>
              <a:t>that are filling and emptying their local buffers.</a:t>
            </a:r>
          </a:p>
          <a:p>
            <a:pPr eaLnBrk="1" hangingPunct="1"/>
            <a:r>
              <a:rPr lang="en-US" sz="2800" dirty="0" smtClean="0"/>
              <a:t>Also we introduce the complexity that buffers are of finite size without worrying about where the buffers are stored.</a:t>
            </a:r>
          </a:p>
          <a:p>
            <a:pPr lvl="4" eaLnBrk="1" hangingPunct="1">
              <a:buFontTx/>
              <a:buNone/>
            </a:pPr>
            <a:r>
              <a:rPr lang="en-US" sz="1800" dirty="0" smtClean="0"/>
              <a:t>     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MaxSendBuffer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4" eaLnBrk="1" hangingPunct="1">
              <a:buFontTx/>
              <a:buNone/>
            </a:pPr>
            <a:r>
              <a:rPr lang="en-US" sz="2400" b="1" dirty="0" smtClean="0">
                <a:solidFill>
                  <a:schemeClr val="accent2"/>
                </a:solidFill>
              </a:rPr>
              <a:t>                </a:t>
            </a:r>
            <a:r>
              <a:rPr lang="en-US" sz="2400" b="1" dirty="0" err="1" smtClean="0">
                <a:solidFill>
                  <a:schemeClr val="accent2"/>
                </a:solidFill>
              </a:rPr>
              <a:t>MaxRcvBuffer</a:t>
            </a:r>
            <a:endParaRPr lang="en-US" sz="2400" b="1" dirty="0" smtClean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/>
              <a:t>Flow control</a:t>
            </a:r>
            <a:r>
              <a:rPr lang="en-US" dirty="0"/>
              <a:t> </a:t>
            </a:r>
            <a:r>
              <a:rPr lang="en-US" dirty="0" smtClean="0"/>
              <a:t>and buffers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dvertised window</a:t>
            </a:r>
          </a:p>
          <a:p>
            <a:pPr lvl="1"/>
            <a:r>
              <a:rPr lang="en-US" dirty="0" smtClean="0"/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 dirty="0" smtClean="0"/>
              <a:t>The receiver </a:t>
            </a:r>
            <a:r>
              <a:rPr lang="en-US" b="1" dirty="0" smtClean="0">
                <a:solidFill>
                  <a:srgbClr val="FF6600"/>
                </a:solidFill>
                <a:latin typeface="Lucida Sans" pitchFamily="34" charset="0"/>
              </a:rPr>
              <a:t>throttles</a:t>
            </a:r>
            <a:r>
              <a:rPr lang="en-US" dirty="0" smtClean="0">
                <a:latin typeface="Lucida Sans" pitchFamily="34" charset="0"/>
              </a:rPr>
              <a:t> the</a:t>
            </a:r>
            <a:r>
              <a:rPr lang="en-US" dirty="0" smtClean="0"/>
              <a:t> sender by advertising a window size no larger than the amount it can buffer.</a:t>
            </a:r>
          </a:p>
          <a:p>
            <a:pPr eaLnBrk="1" hangingPunct="1">
              <a:buFontTx/>
              <a:buNone/>
            </a:pPr>
            <a:r>
              <a:rPr lang="en-US" dirty="0" smtClean="0"/>
              <a:t>   On TCP receiver side:</a:t>
            </a:r>
          </a:p>
          <a:p>
            <a:pPr eaLnBrk="1" hangingPunct="1"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   </a:t>
            </a:r>
          </a:p>
          <a:p>
            <a:pPr eaLnBrk="1" hangingPunct="1"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</a:rPr>
              <a:t>	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sz="2800" b="1" dirty="0" smtClean="0">
                <a:solidFill>
                  <a:schemeClr val="accent2"/>
                </a:solidFill>
              </a:rPr>
              <a:t> -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MaxRcvBuffer</a:t>
            </a:r>
            <a:endParaRPr lang="en-US" sz="2800" b="1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  to avoid buffer overflow!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776"/>
            <a:ext cx="7772400" cy="44752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TCP receiver advertises: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b="1" dirty="0" smtClean="0">
                <a:solidFill>
                  <a:srgbClr val="00CC00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= </a:t>
            </a:r>
            <a:r>
              <a:rPr lang="en-US" b="1" dirty="0" err="1" smtClean="0">
                <a:solidFill>
                  <a:schemeClr val="accent2"/>
                </a:solidFill>
              </a:rPr>
              <a:t>MaxRcvBuffer</a:t>
            </a:r>
            <a:r>
              <a:rPr lang="en-US" b="1" dirty="0" smtClean="0">
                <a:solidFill>
                  <a:schemeClr val="accent2"/>
                </a:solidFill>
              </a:rPr>
              <a:t> -</a:t>
            </a:r>
            <a:endParaRPr lang="en-US" b="1" dirty="0" smtClean="0"/>
          </a:p>
          <a:p>
            <a:pPr eaLnBrk="1" hangingPunct="1">
              <a:buFontTx/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        (</a:t>
            </a:r>
            <a:r>
              <a:rPr lang="en-US" b="1" dirty="0" err="1" smtClean="0">
                <a:solidFill>
                  <a:schemeClr val="accent2"/>
                </a:solidFill>
              </a:rPr>
              <a:t>LastByteRcvd</a:t>
            </a:r>
            <a:r>
              <a:rPr lang="en-US" b="1" dirty="0" smtClean="0">
                <a:solidFill>
                  <a:schemeClr val="accent2"/>
                </a:solidFill>
              </a:rPr>
              <a:t>  - </a:t>
            </a:r>
            <a:r>
              <a:rPr lang="en-US" b="1" dirty="0" err="1" smtClean="0">
                <a:solidFill>
                  <a:schemeClr val="accent2"/>
                </a:solidFill>
              </a:rPr>
              <a:t>LastByteRead</a:t>
            </a:r>
            <a:r>
              <a:rPr lang="en-US" b="1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dirty="0" smtClean="0"/>
              <a:t>i.e., the amount of free space available in the receiver’s buffer.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2" y="1447800"/>
            <a:ext cx="9180512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dirty="0" smtClean="0"/>
              <a:t>The TCP sender must adhere to the </a:t>
            </a:r>
            <a:r>
              <a:rPr lang="en-US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dirty="0" smtClean="0">
                <a:solidFill>
                  <a:srgbClr val="00CC00"/>
                </a:solidFill>
              </a:rPr>
              <a:t> </a:t>
            </a:r>
            <a:r>
              <a:rPr lang="en-US" dirty="0" smtClean="0"/>
              <a:t>from the receiver such that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z="2800" b="1" dirty="0" smtClean="0"/>
              <a:t>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endParaRPr lang="en-US" sz="2800" b="1" dirty="0" smtClean="0">
              <a:solidFill>
                <a:srgbClr val="00CC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  or use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6600"/>
                </a:solidFill>
              </a:rPr>
              <a:t> </a:t>
            </a: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=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b="1" dirty="0" smtClean="0">
                <a:solidFill>
                  <a:srgbClr val="00CC00"/>
                </a:solidFill>
              </a:rPr>
              <a:t> </a:t>
            </a:r>
            <a:r>
              <a:rPr lang="en-US" sz="2800" b="1" dirty="0" smtClean="0">
                <a:solidFill>
                  <a:schemeClr val="accent2"/>
                </a:solidFill>
              </a:rPr>
              <a:t>–    				    	      (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b="1" dirty="0" smtClean="0">
                <a:solidFill>
                  <a:schemeClr val="accent2"/>
                </a:solidFill>
              </a:rPr>
              <a:t> – </a:t>
            </a:r>
            <a:r>
              <a:rPr lang="en-US" sz="2800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b="1" dirty="0" smtClean="0">
                <a:solidFill>
                  <a:schemeClr val="accent2"/>
                </a:solidFill>
              </a:rPr>
              <a:t>) </a:t>
            </a:r>
            <a:endParaRPr lang="en-US" sz="2800" b="1" dirty="0" smtClean="0">
              <a:solidFill>
                <a:srgbClr val="FF66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800" dirty="0" smtClean="0"/>
              <a:t> 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685800" y="2286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28800"/>
            <a:ext cx="8229600" cy="40386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Sender Flow Control Rules: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sz="2800" b="1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b="1" dirty="0" smtClean="0">
                <a:solidFill>
                  <a:srgbClr val="FF6600"/>
                </a:solidFill>
              </a:rPr>
              <a:t> &gt; 0 </a:t>
            </a:r>
            <a:r>
              <a:rPr lang="en-US" sz="2800" i="1" dirty="0" smtClean="0"/>
              <a:t> for sender to send more data.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en-US" b="1" dirty="0" err="1" smtClean="0">
                <a:solidFill>
                  <a:schemeClr val="accent2"/>
                </a:solidFill>
              </a:rPr>
              <a:t>LastByteWritten</a:t>
            </a:r>
            <a:r>
              <a:rPr lang="en-US" b="1" dirty="0" smtClean="0">
                <a:solidFill>
                  <a:schemeClr val="accent2"/>
                </a:solidFill>
              </a:rPr>
              <a:t> – </a:t>
            </a:r>
            <a:r>
              <a:rPr lang="en-US" b="1" dirty="0" err="1" smtClean="0">
                <a:solidFill>
                  <a:schemeClr val="accent2"/>
                </a:solidFill>
              </a:rPr>
              <a:t>LastByteAcked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b="1" dirty="0" smtClean="0">
                <a:solidFill>
                  <a:schemeClr val="accent2"/>
                </a:solidFill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</a:rPr>
              <a:t>MaxSendBuffer</a:t>
            </a:r>
            <a:endParaRPr lang="en-US" b="1" dirty="0" smtClean="0">
              <a:solidFill>
                <a:schemeClr val="accent2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equality here </a:t>
            </a:r>
            <a:r>
              <a:rPr lang="en-US" i="1" dirty="0" smtClean="0">
                <a:sym typeface="Wingdings" pitchFamily="2" charset="2"/>
              </a:rPr>
              <a:t> send buffer is full!!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i="1" dirty="0" smtClean="0">
                <a:sym typeface="Wingdings" pitchFamily="2" charset="2"/>
              </a:rPr>
              <a:t>	 TCP sender process must </a:t>
            </a:r>
            <a:r>
              <a:rPr lang="en-US" b="1" i="1" dirty="0" smtClean="0">
                <a:sym typeface="Wingdings" pitchFamily="2" charset="2"/>
              </a:rPr>
              <a:t>block</a:t>
            </a:r>
            <a:r>
              <a:rPr lang="en-US" i="1" dirty="0" smtClean="0">
                <a:sym typeface="Wingdings" pitchFamily="2" charset="2"/>
              </a:rPr>
              <a:t> the sender application.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685800" y="381000"/>
            <a:ext cx="7772400" cy="1066800"/>
          </a:xfrm>
          <a:prstGeom prst="rect">
            <a:avLst/>
          </a:prstGeom>
          <a:noFill/>
          <a:ln w="19050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defRPr/>
            </a:pPr>
            <a:r>
              <a:rPr lang="en-US" sz="4400" b="1" dirty="0"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TCP Flow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447800"/>
            <a:ext cx="8579296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b="1" dirty="0" smtClean="0">
                <a:solidFill>
                  <a:srgbClr val="A50021"/>
                </a:solidFill>
              </a:rPr>
              <a:t> ::</a:t>
            </a:r>
            <a:r>
              <a:rPr lang="en-US" b="1" dirty="0" smtClean="0">
                <a:solidFill>
                  <a:srgbClr val="660066"/>
                </a:solidFill>
              </a:rPr>
              <a:t> </a:t>
            </a:r>
            <a:r>
              <a:rPr lang="en-US" dirty="0" smtClean="0"/>
              <a:t>a variable held by the TCP source for each connection.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Char char="*"/>
            </a:pPr>
            <a:r>
              <a:rPr lang="en-US" dirty="0" smtClean="0"/>
              <a:t>TCP is modified such that the maximum number of bytes of unacknowledged data allowed is the </a:t>
            </a:r>
            <a:r>
              <a:rPr lang="en-US" i="1" dirty="0" smtClean="0"/>
              <a:t>minimum of </a:t>
            </a:r>
            <a:r>
              <a:rPr lang="en-US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sz="2800" b="1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800" dirty="0" smtClean="0">
                <a:solidFill>
                  <a:srgbClr val="00CC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solidFill>
                <a:srgbClr val="6633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solidFill>
                  <a:srgbClr val="663300"/>
                </a:solidFill>
              </a:rPr>
              <a:t>MaxWindow</a:t>
            </a:r>
            <a:r>
              <a:rPr lang="en-US" sz="2400" dirty="0" smtClean="0">
                <a:solidFill>
                  <a:srgbClr val="663300"/>
                </a:solidFill>
              </a:rPr>
              <a:t> :: </a:t>
            </a:r>
            <a:r>
              <a:rPr lang="en-US" sz="2400" dirty="0" smtClean="0"/>
              <a:t>min (</a:t>
            </a:r>
            <a:r>
              <a:rPr lang="en-US" sz="2400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400" dirty="0" smtClean="0"/>
              <a:t> , </a:t>
            </a:r>
            <a:r>
              <a:rPr lang="en-US" sz="2400" dirty="0" err="1" smtClean="0">
                <a:solidFill>
                  <a:srgbClr val="00CC00"/>
                </a:solidFill>
              </a:rPr>
              <a:t>AdvertisedWindow</a:t>
            </a:r>
            <a:r>
              <a:rPr lang="en-US" sz="2400" dirty="0" smtClean="0"/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1638" y="311150"/>
            <a:ext cx="7969250" cy="1050925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TCP Congestion Control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Finally, we have that</a:t>
            </a:r>
          </a:p>
          <a:p>
            <a:pPr eaLnBrk="1" hangingPunct="1">
              <a:buFontTx/>
              <a:buNone/>
            </a:pPr>
            <a:r>
              <a:rPr lang="en-US" sz="2800" dirty="0" err="1" smtClean="0">
                <a:solidFill>
                  <a:srgbClr val="FF6600"/>
                </a:solidFill>
              </a:rPr>
              <a:t>EffectiveWindow</a:t>
            </a:r>
            <a:r>
              <a:rPr lang="en-US" sz="2800" dirty="0" smtClean="0">
                <a:solidFill>
                  <a:srgbClr val="FF6600"/>
                </a:solidFill>
              </a:rPr>
              <a:t> = </a:t>
            </a:r>
            <a:r>
              <a:rPr lang="en-US" sz="2800" dirty="0" err="1" smtClean="0">
                <a:solidFill>
                  <a:srgbClr val="663300"/>
                </a:solidFill>
              </a:rPr>
              <a:t>MaxWindow</a:t>
            </a:r>
            <a:r>
              <a:rPr lang="en-US" sz="2800" dirty="0" smtClean="0">
                <a:solidFill>
                  <a:srgbClr val="663300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– (</a:t>
            </a:r>
            <a:r>
              <a:rPr lang="en-US" sz="2800" dirty="0" err="1" smtClean="0">
                <a:solidFill>
                  <a:schemeClr val="accent2"/>
                </a:solidFill>
              </a:rPr>
              <a:t>LastByteSent</a:t>
            </a:r>
            <a:r>
              <a:rPr lang="en-US" sz="2800" dirty="0" smtClean="0">
                <a:solidFill>
                  <a:schemeClr val="accent2"/>
                </a:solidFill>
              </a:rPr>
              <a:t> – </a:t>
            </a:r>
            <a:r>
              <a:rPr lang="en-US" sz="2800" dirty="0" err="1" smtClean="0">
                <a:solidFill>
                  <a:schemeClr val="accent2"/>
                </a:solidFill>
              </a:rPr>
              <a:t>LastByteAcked</a:t>
            </a:r>
            <a:r>
              <a:rPr lang="en-US" sz="2800" dirty="0" smtClean="0">
                <a:solidFill>
                  <a:schemeClr val="accent2"/>
                </a:solidFill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sz="2800" dirty="0" smtClean="0"/>
              <a:t>The idea :: the source’s effective window can be </a:t>
            </a:r>
            <a:r>
              <a:rPr lang="en-US" sz="2800" b="1" dirty="0" smtClean="0"/>
              <a:t>no faster</a:t>
            </a:r>
            <a:r>
              <a:rPr lang="en-US" sz="2800" dirty="0" smtClean="0"/>
              <a:t> than the slowest of the network (i.e., its core </a:t>
            </a:r>
            <a:r>
              <a:rPr lang="en-US" sz="2800" i="1" dirty="0" smtClean="0"/>
              <a:t>routers</a:t>
            </a:r>
            <a:r>
              <a:rPr lang="en-US" sz="2800" dirty="0" smtClean="0"/>
              <a:t>)</a:t>
            </a:r>
            <a:r>
              <a:rPr lang="en-US" sz="2800" i="1" dirty="0" smtClean="0"/>
              <a:t> </a:t>
            </a:r>
            <a:r>
              <a:rPr lang="en-US" sz="2800" dirty="0" smtClean="0"/>
              <a:t>or the destination Host.</a:t>
            </a:r>
          </a:p>
          <a:p>
            <a:pPr marL="0" indent="0" eaLnBrk="1" hangingPunct="1">
              <a:buClr>
                <a:srgbClr val="660066"/>
              </a:buClr>
              <a:buNone/>
            </a:pPr>
            <a:r>
              <a:rPr lang="en-US" sz="2800" dirty="0" smtClean="0"/>
              <a:t>The TCP source receives </a:t>
            </a:r>
            <a:r>
              <a:rPr lang="en-US" sz="2800" b="1" dirty="0" smtClean="0"/>
              <a:t>implicit</a:t>
            </a:r>
            <a:r>
              <a:rPr lang="en-US" sz="2800" dirty="0" smtClean="0"/>
              <a:t>  and/or </a:t>
            </a:r>
            <a:r>
              <a:rPr lang="en-US" sz="2800" b="1" dirty="0" smtClean="0"/>
              <a:t>explicit</a:t>
            </a:r>
            <a:r>
              <a:rPr lang="en-US" sz="2800" dirty="0" smtClean="0"/>
              <a:t> indications  of congestion by which to reduce  the size of</a:t>
            </a:r>
            <a:r>
              <a:rPr lang="en-US" sz="2800" i="1" dirty="0" smtClean="0">
                <a:solidFill>
                  <a:srgbClr val="A50021"/>
                </a:solidFill>
              </a:rPr>
              <a:t> </a:t>
            </a:r>
            <a:r>
              <a:rPr lang="en-US" sz="2800" b="1" dirty="0" err="1" smtClean="0">
                <a:solidFill>
                  <a:srgbClr val="A50021"/>
                </a:solidFill>
              </a:rPr>
              <a:t>CongestionWindow</a:t>
            </a:r>
            <a:r>
              <a:rPr lang="en-US" sz="2800" b="1" i="1" dirty="0" smtClean="0">
                <a:solidFill>
                  <a:srgbClr val="A50021"/>
                </a:solidFill>
              </a:rPr>
              <a:t>.</a:t>
            </a:r>
            <a:endParaRPr lang="en-US" dirty="0" smtClean="0">
              <a:solidFill>
                <a:srgbClr val="A5002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Sliding Windows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Generic Sliding Windows</a:t>
            </a:r>
          </a:p>
          <a:p>
            <a:r>
              <a:rPr lang="en-US" dirty="0" smtClean="0"/>
              <a:t>Receiver Response Choices</a:t>
            </a:r>
          </a:p>
          <a:p>
            <a:r>
              <a:rPr lang="en-US" dirty="0" smtClean="0"/>
              <a:t>Introduction to TCP Sliding Windows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Flow control</a:t>
            </a:r>
            <a:r>
              <a:rPr lang="en-US" dirty="0">
                <a:solidFill>
                  <a:srgbClr val="A50021"/>
                </a:solidFill>
              </a:rPr>
              <a:t> </a:t>
            </a:r>
            <a:r>
              <a:rPr lang="en-US" dirty="0" smtClean="0">
                <a:solidFill>
                  <a:srgbClr val="A50021"/>
                </a:solidFill>
              </a:rPr>
              <a:t>and buffers</a:t>
            </a:r>
          </a:p>
          <a:p>
            <a:pPr lvl="1"/>
            <a:r>
              <a:rPr lang="en-US" dirty="0">
                <a:solidFill>
                  <a:srgbClr val="A50021"/>
                </a:solidFill>
              </a:rPr>
              <a:t>A</a:t>
            </a:r>
            <a:r>
              <a:rPr lang="en-US" dirty="0" smtClean="0">
                <a:solidFill>
                  <a:srgbClr val="A50021"/>
                </a:solidFill>
              </a:rPr>
              <a:t>dvertised window</a:t>
            </a:r>
          </a:p>
          <a:p>
            <a:pPr lvl="1"/>
            <a:r>
              <a:rPr lang="en-US" dirty="0" smtClean="0">
                <a:solidFill>
                  <a:srgbClr val="A50021"/>
                </a:solidFill>
              </a:rPr>
              <a:t>Congestion control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25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20675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Sliding Windows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Normally a data link layer concept.</a:t>
            </a:r>
          </a:p>
          <a:p>
            <a:pPr eaLnBrk="1" hangingPunct="1"/>
            <a:r>
              <a:rPr lang="en-US" sz="2800" smtClean="0"/>
              <a:t>Our interest is understanding the TCP mechanism at the transport layer.</a:t>
            </a:r>
          </a:p>
          <a:p>
            <a:pPr eaLnBrk="1" hangingPunct="1"/>
            <a:r>
              <a:rPr lang="en-US" sz="2800" smtClean="0"/>
              <a:t>Each frame is assigned a sequence number: </a:t>
            </a:r>
            <a:r>
              <a:rPr lang="en-US" sz="2800" smtClean="0">
                <a:solidFill>
                  <a:schemeClr val="accent2"/>
                </a:solidFill>
              </a:rPr>
              <a:t>SeqNum.</a:t>
            </a:r>
            <a:endParaRPr lang="en-US" sz="2800" smtClean="0"/>
          </a:p>
          <a:p>
            <a:pPr eaLnBrk="1" hangingPunct="1"/>
            <a:r>
              <a:rPr lang="en-US" sz="2800" smtClean="0"/>
              <a:t>The sender maintains three variables: send window size </a:t>
            </a:r>
            <a:r>
              <a:rPr lang="en-US" sz="2800" smtClean="0">
                <a:solidFill>
                  <a:schemeClr val="accent2"/>
                </a:solidFill>
              </a:rPr>
              <a:t>(SWS)</a:t>
            </a:r>
            <a:r>
              <a:rPr lang="en-US" sz="2800" smtClean="0"/>
              <a:t>, last ACK received </a:t>
            </a:r>
            <a:r>
              <a:rPr lang="en-US" sz="2800" smtClean="0">
                <a:solidFill>
                  <a:schemeClr val="accent2"/>
                </a:solidFill>
              </a:rPr>
              <a:t>(LAR)</a:t>
            </a:r>
            <a:r>
              <a:rPr lang="en-US" sz="2800" smtClean="0"/>
              <a:t>, and last Frame sent </a:t>
            </a:r>
            <a:r>
              <a:rPr lang="en-US" sz="2800" smtClean="0">
                <a:solidFill>
                  <a:schemeClr val="accent2"/>
                </a:solidFill>
              </a:rPr>
              <a:t>(LFS).</a:t>
            </a:r>
            <a:endParaRPr lang="en-US" sz="28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Variables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44663"/>
            <a:ext cx="8512175" cy="4205287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:: the upper bound on the number of outstanding frames (not ACKed) the sender can transmit.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 </a:t>
            </a:r>
            <a:r>
              <a:rPr lang="en-US" smtClean="0"/>
              <a:t>:: the sequence number of the last ACK received.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LFS </a:t>
            </a:r>
            <a:r>
              <a:rPr lang="en-US" smtClean="0"/>
              <a:t>:: the sequence number of the last frame sent.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1150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Invariant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19510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LFS – LAR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SWS</a:t>
            </a:r>
          </a:p>
        </p:txBody>
      </p:sp>
      <p:sp>
        <p:nvSpPr>
          <p:cNvPr id="6150" name="Rectangle 7"/>
          <p:cNvSpPr>
            <a:spLocks noChangeArrowheads="1"/>
          </p:cNvSpPr>
          <p:nvPr/>
        </p:nvSpPr>
        <p:spPr bwMode="auto">
          <a:xfrm>
            <a:off x="1828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Rectangle 8"/>
          <p:cNvSpPr>
            <a:spLocks noChangeArrowheads="1"/>
          </p:cNvSpPr>
          <p:nvPr/>
        </p:nvSpPr>
        <p:spPr bwMode="auto">
          <a:xfrm>
            <a:off x="1295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Rectangle 9"/>
          <p:cNvSpPr>
            <a:spLocks noChangeArrowheads="1"/>
          </p:cNvSpPr>
          <p:nvPr/>
        </p:nvSpPr>
        <p:spPr bwMode="auto">
          <a:xfrm>
            <a:off x="2895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10"/>
          <p:cNvSpPr>
            <a:spLocks noChangeArrowheads="1"/>
          </p:cNvSpPr>
          <p:nvPr/>
        </p:nvSpPr>
        <p:spPr bwMode="auto">
          <a:xfrm>
            <a:off x="2362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Rectangle 11"/>
          <p:cNvSpPr>
            <a:spLocks noChangeArrowheads="1"/>
          </p:cNvSpPr>
          <p:nvPr/>
        </p:nvSpPr>
        <p:spPr bwMode="auto">
          <a:xfrm>
            <a:off x="3962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3429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Rectangle 13"/>
          <p:cNvSpPr>
            <a:spLocks noChangeArrowheads="1"/>
          </p:cNvSpPr>
          <p:nvPr/>
        </p:nvSpPr>
        <p:spPr bwMode="auto">
          <a:xfrm>
            <a:off x="50292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7" name="Rectangle 14"/>
          <p:cNvSpPr>
            <a:spLocks noChangeArrowheads="1"/>
          </p:cNvSpPr>
          <p:nvPr/>
        </p:nvSpPr>
        <p:spPr bwMode="auto">
          <a:xfrm>
            <a:off x="4495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Rectangle 17"/>
          <p:cNvSpPr>
            <a:spLocks noChangeArrowheads="1"/>
          </p:cNvSpPr>
          <p:nvPr/>
        </p:nvSpPr>
        <p:spPr bwMode="auto">
          <a:xfrm>
            <a:off x="60960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Rectangle 18"/>
          <p:cNvSpPr>
            <a:spLocks noChangeArrowheads="1"/>
          </p:cNvSpPr>
          <p:nvPr/>
        </p:nvSpPr>
        <p:spPr bwMode="auto">
          <a:xfrm>
            <a:off x="55626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Rectangle 19"/>
          <p:cNvSpPr>
            <a:spLocks noChangeArrowheads="1"/>
          </p:cNvSpPr>
          <p:nvPr/>
        </p:nvSpPr>
        <p:spPr bwMode="auto">
          <a:xfrm>
            <a:off x="71628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1" name="Rectangle 20"/>
          <p:cNvSpPr>
            <a:spLocks noChangeArrowheads="1"/>
          </p:cNvSpPr>
          <p:nvPr/>
        </p:nvSpPr>
        <p:spPr bwMode="auto">
          <a:xfrm>
            <a:off x="6629400" y="38862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2" name="Rectangle 22"/>
          <p:cNvSpPr>
            <a:spLocks noChangeArrowheads="1"/>
          </p:cNvSpPr>
          <p:nvPr/>
        </p:nvSpPr>
        <p:spPr bwMode="auto">
          <a:xfrm>
            <a:off x="2209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LAR</a:t>
            </a:r>
          </a:p>
        </p:txBody>
      </p:sp>
      <p:sp>
        <p:nvSpPr>
          <p:cNvPr id="6163" name="Rectangle 23"/>
          <p:cNvSpPr>
            <a:spLocks noChangeArrowheads="1"/>
          </p:cNvSpPr>
          <p:nvPr/>
        </p:nvSpPr>
        <p:spPr bwMode="auto">
          <a:xfrm>
            <a:off x="4876800" y="47244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LFS</a:t>
            </a:r>
          </a:p>
        </p:txBody>
      </p:sp>
      <p:sp>
        <p:nvSpPr>
          <p:cNvPr id="6164" name="Rectangle 24"/>
          <p:cNvSpPr>
            <a:spLocks noChangeArrowheads="1"/>
          </p:cNvSpPr>
          <p:nvPr/>
        </p:nvSpPr>
        <p:spPr bwMode="auto">
          <a:xfrm>
            <a:off x="3733800" y="2971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SWS</a:t>
            </a:r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5562600" y="3429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6" name="Line 27"/>
          <p:cNvSpPr>
            <a:spLocks noChangeShapeType="1"/>
          </p:cNvSpPr>
          <p:nvPr/>
        </p:nvSpPr>
        <p:spPr bwMode="auto">
          <a:xfrm>
            <a:off x="2895600" y="3429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67" name="AutoShape 28"/>
          <p:cNvCxnSpPr>
            <a:cxnSpLocks noChangeShapeType="1"/>
            <a:stCxn id="6166" idx="0"/>
            <a:endCxn id="6165" idx="0"/>
          </p:cNvCxnSpPr>
          <p:nvPr/>
        </p:nvCxnSpPr>
        <p:spPr bwMode="auto">
          <a:xfrm>
            <a:off x="2895600" y="3421063"/>
            <a:ext cx="2667000" cy="7937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AutoShape 29"/>
          <p:cNvCxnSpPr>
            <a:cxnSpLocks noChangeShapeType="1"/>
            <a:stCxn id="6162" idx="0"/>
            <a:endCxn id="6153" idx="2"/>
          </p:cNvCxnSpPr>
          <p:nvPr/>
        </p:nvCxnSpPr>
        <p:spPr bwMode="auto">
          <a:xfrm flipH="1" flipV="1">
            <a:off x="2628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AutoShape 30"/>
          <p:cNvCxnSpPr>
            <a:cxnSpLocks noChangeShapeType="1"/>
            <a:stCxn id="6163" idx="0"/>
            <a:endCxn id="6156" idx="2"/>
          </p:cNvCxnSpPr>
          <p:nvPr/>
        </p:nvCxnSpPr>
        <p:spPr bwMode="auto">
          <a:xfrm flipH="1" flipV="1">
            <a:off x="5295900" y="44196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Sender Window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arriving ACK </a:t>
            </a:r>
            <a:r>
              <a:rPr lang="en-US" smtClean="0">
                <a:sym typeface="Wingdings" pitchFamily="2" charset="2"/>
              </a:rPr>
              <a:t> </a:t>
            </a:r>
            <a:r>
              <a:rPr lang="en-US" smtClean="0">
                <a:solidFill>
                  <a:schemeClr val="accent2"/>
                </a:solidFill>
                <a:sym typeface="Wingdings" pitchFamily="2" charset="2"/>
              </a:rPr>
              <a:t>LAR</a:t>
            </a:r>
            <a:r>
              <a:rPr lang="en-US" smtClean="0">
                <a:sym typeface="Wingdings" pitchFamily="2" charset="2"/>
              </a:rPr>
              <a:t> moves right 1</a:t>
            </a:r>
          </a:p>
          <a:p>
            <a:pPr eaLnBrk="1" hangingPunct="1">
              <a:buFontTx/>
              <a:buNone/>
            </a:pPr>
            <a:r>
              <a:rPr lang="en-US" smtClean="0">
                <a:sym typeface="Wingdings" pitchFamily="2" charset="2"/>
              </a:rPr>
              <a:t>     sender can send one more frame.</a:t>
            </a:r>
          </a:p>
          <a:p>
            <a:pPr eaLnBrk="1" hangingPunct="1"/>
            <a:r>
              <a:rPr lang="en-US" smtClean="0"/>
              <a:t>Associate a </a:t>
            </a:r>
            <a:r>
              <a:rPr lang="en-US" b="1" i="1" smtClean="0">
                <a:solidFill>
                  <a:srgbClr val="A50021"/>
                </a:solidFill>
              </a:rPr>
              <a:t>timer</a:t>
            </a:r>
            <a:r>
              <a:rPr lang="en-US" i="1" smtClean="0">
                <a:solidFill>
                  <a:srgbClr val="A50021"/>
                </a:solidFill>
              </a:rPr>
              <a:t> </a:t>
            </a:r>
            <a:r>
              <a:rPr lang="en-US" smtClean="0"/>
              <a:t>with each frame the sender transmits.</a:t>
            </a:r>
          </a:p>
          <a:p>
            <a:pPr eaLnBrk="1" hangingPunct="1"/>
            <a:r>
              <a:rPr lang="en-US" smtClean="0"/>
              <a:t>Sender retransmits the frame if the timer </a:t>
            </a:r>
            <a:r>
              <a:rPr lang="en-US" i="1" smtClean="0"/>
              <a:t>times out.</a:t>
            </a:r>
          </a:p>
          <a:p>
            <a:pPr eaLnBrk="1" hangingPunct="1"/>
            <a:r>
              <a:rPr lang="en-US" smtClean="0"/>
              <a:t>Sender buffer :: up to </a:t>
            </a:r>
            <a:r>
              <a:rPr lang="en-US" smtClean="0">
                <a:solidFill>
                  <a:schemeClr val="accent2"/>
                </a:solidFill>
              </a:rPr>
              <a:t>SWS</a:t>
            </a:r>
            <a:r>
              <a:rPr lang="en-US" smtClean="0"/>
              <a:t> frames.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Variables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Receiver window size (RWS)</a:t>
            </a:r>
            <a:r>
              <a:rPr lang="en-US" smtClean="0"/>
              <a:t> :: the upper bound on the number of out-of-order frames the receiver is willing to accept.</a:t>
            </a: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Largest acceptable frame (LAF) </a:t>
            </a:r>
            <a:r>
              <a:rPr lang="en-US" smtClean="0"/>
              <a:t>:: the sequence number of the largest acceptable frame.</a:t>
            </a:r>
            <a:endParaRPr lang="en-US" smtClean="0">
              <a:solidFill>
                <a:schemeClr val="accent2"/>
              </a:solidFill>
            </a:endParaRPr>
          </a:p>
          <a:p>
            <a:pPr eaLnBrk="1" hangingPunct="1"/>
            <a:r>
              <a:rPr lang="en-US" smtClean="0">
                <a:solidFill>
                  <a:schemeClr val="accent2"/>
                </a:solidFill>
              </a:rPr>
              <a:t>Last frame received (LFR) </a:t>
            </a:r>
            <a:r>
              <a:rPr lang="en-US" smtClean="0"/>
              <a:t>:: the sequence number of the last frame received.</a:t>
            </a:r>
            <a:endParaRPr lang="en-US" smtClean="0">
              <a:solidFill>
                <a:schemeClr val="accent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Invariant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001838"/>
            <a:ext cx="6400800" cy="685800"/>
          </a:xfrm>
          <a:noFill/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solidFill>
                  <a:schemeClr val="accent2"/>
                </a:solidFill>
              </a:rPr>
              <a:t>LAF – LFR </a:t>
            </a:r>
            <a:r>
              <a:rPr lang="en-US" smtClean="0">
                <a:solidFill>
                  <a:schemeClr val="accent2"/>
                </a:solidFill>
                <a:cs typeface="Arial" pitchFamily="34" charset="0"/>
              </a:rPr>
              <a:t>≤</a:t>
            </a:r>
            <a:r>
              <a:rPr lang="en-US" smtClean="0">
                <a:solidFill>
                  <a:schemeClr val="accent2"/>
                </a:solidFill>
              </a:rPr>
              <a:t> RWS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828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5"/>
          <p:cNvSpPr>
            <a:spLocks noChangeArrowheads="1"/>
          </p:cNvSpPr>
          <p:nvPr/>
        </p:nvSpPr>
        <p:spPr bwMode="auto">
          <a:xfrm>
            <a:off x="1295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Rectangle 6"/>
          <p:cNvSpPr>
            <a:spLocks noChangeArrowheads="1"/>
          </p:cNvSpPr>
          <p:nvPr/>
        </p:nvSpPr>
        <p:spPr bwMode="auto">
          <a:xfrm>
            <a:off x="2895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2362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Rectangle 8"/>
          <p:cNvSpPr>
            <a:spLocks noChangeArrowheads="1"/>
          </p:cNvSpPr>
          <p:nvPr/>
        </p:nvSpPr>
        <p:spPr bwMode="auto">
          <a:xfrm>
            <a:off x="3962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Rectangle 9"/>
          <p:cNvSpPr>
            <a:spLocks noChangeArrowheads="1"/>
          </p:cNvSpPr>
          <p:nvPr/>
        </p:nvSpPr>
        <p:spPr bwMode="auto">
          <a:xfrm>
            <a:off x="3429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Rectangle 10"/>
          <p:cNvSpPr>
            <a:spLocks noChangeArrowheads="1"/>
          </p:cNvSpPr>
          <p:nvPr/>
        </p:nvSpPr>
        <p:spPr bwMode="auto">
          <a:xfrm>
            <a:off x="50292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Rectangle 11"/>
          <p:cNvSpPr>
            <a:spLocks noChangeArrowheads="1"/>
          </p:cNvSpPr>
          <p:nvPr/>
        </p:nvSpPr>
        <p:spPr bwMode="auto">
          <a:xfrm>
            <a:off x="4495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Rectangle 12"/>
          <p:cNvSpPr>
            <a:spLocks noChangeArrowheads="1"/>
          </p:cNvSpPr>
          <p:nvPr/>
        </p:nvSpPr>
        <p:spPr bwMode="auto">
          <a:xfrm>
            <a:off x="60960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Rectangle 13"/>
          <p:cNvSpPr>
            <a:spLocks noChangeArrowheads="1"/>
          </p:cNvSpPr>
          <p:nvPr/>
        </p:nvSpPr>
        <p:spPr bwMode="auto">
          <a:xfrm>
            <a:off x="55626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Rectangle 14"/>
          <p:cNvSpPr>
            <a:spLocks noChangeArrowheads="1"/>
          </p:cNvSpPr>
          <p:nvPr/>
        </p:nvSpPr>
        <p:spPr bwMode="auto">
          <a:xfrm>
            <a:off x="71628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5"/>
          <p:cNvSpPr>
            <a:spLocks noChangeArrowheads="1"/>
          </p:cNvSpPr>
          <p:nvPr/>
        </p:nvSpPr>
        <p:spPr bwMode="auto">
          <a:xfrm>
            <a:off x="6629400" y="4038600"/>
            <a:ext cx="533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6"/>
          <p:cNvSpPr>
            <a:spLocks noChangeArrowheads="1"/>
          </p:cNvSpPr>
          <p:nvPr/>
        </p:nvSpPr>
        <p:spPr bwMode="auto">
          <a:xfrm>
            <a:off x="2209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LFR</a:t>
            </a:r>
          </a:p>
        </p:txBody>
      </p:sp>
      <p:sp>
        <p:nvSpPr>
          <p:cNvPr id="9235" name="Rectangle 17"/>
          <p:cNvSpPr>
            <a:spLocks noChangeArrowheads="1"/>
          </p:cNvSpPr>
          <p:nvPr/>
        </p:nvSpPr>
        <p:spPr bwMode="auto">
          <a:xfrm>
            <a:off x="4876800" y="48768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LAF</a:t>
            </a:r>
          </a:p>
        </p:txBody>
      </p:sp>
      <p:sp>
        <p:nvSpPr>
          <p:cNvPr id="9236" name="Rectangle 18"/>
          <p:cNvSpPr>
            <a:spLocks noChangeArrowheads="1"/>
          </p:cNvSpPr>
          <p:nvPr/>
        </p:nvSpPr>
        <p:spPr bwMode="auto">
          <a:xfrm>
            <a:off x="3733800" y="3124200"/>
            <a:ext cx="9144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>
                <a:solidFill>
                  <a:schemeClr val="accent2"/>
                </a:solidFill>
              </a:rPr>
              <a:t>≤</a:t>
            </a:r>
            <a:r>
              <a:rPr lang="en-US"/>
              <a:t> </a:t>
            </a:r>
            <a:r>
              <a:rPr lang="en-US">
                <a:solidFill>
                  <a:schemeClr val="accent2"/>
                </a:solidFill>
                <a:latin typeface="Times New Roman" pitchFamily="18" charset="0"/>
              </a:rPr>
              <a:t>RWS</a:t>
            </a:r>
          </a:p>
        </p:txBody>
      </p:sp>
      <p:sp>
        <p:nvSpPr>
          <p:cNvPr id="9237" name="Line 19"/>
          <p:cNvSpPr>
            <a:spLocks noChangeShapeType="1"/>
          </p:cNvSpPr>
          <p:nvPr/>
        </p:nvSpPr>
        <p:spPr bwMode="auto">
          <a:xfrm>
            <a:off x="5562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0"/>
          <p:cNvSpPr>
            <a:spLocks noChangeShapeType="1"/>
          </p:cNvSpPr>
          <p:nvPr/>
        </p:nvSpPr>
        <p:spPr bwMode="auto">
          <a:xfrm>
            <a:off x="2895600" y="3581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39" name="AutoShape 21"/>
          <p:cNvCxnSpPr>
            <a:cxnSpLocks noChangeShapeType="1"/>
            <a:stCxn id="9238" idx="0"/>
            <a:endCxn id="9237" idx="0"/>
          </p:cNvCxnSpPr>
          <p:nvPr/>
        </p:nvCxnSpPr>
        <p:spPr bwMode="auto">
          <a:xfrm>
            <a:off x="2895600" y="3581400"/>
            <a:ext cx="2667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AutoShape 22"/>
          <p:cNvCxnSpPr>
            <a:cxnSpLocks noChangeShapeType="1"/>
            <a:stCxn id="9234" idx="0"/>
            <a:endCxn id="9225" idx="2"/>
          </p:cNvCxnSpPr>
          <p:nvPr/>
        </p:nvCxnSpPr>
        <p:spPr bwMode="auto">
          <a:xfrm flipH="1" flipV="1">
            <a:off x="2628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AutoShape 23"/>
          <p:cNvCxnSpPr>
            <a:cxnSpLocks noChangeShapeType="1"/>
            <a:stCxn id="9235" idx="0"/>
            <a:endCxn id="9228" idx="2"/>
          </p:cNvCxnSpPr>
          <p:nvPr/>
        </p:nvCxnSpPr>
        <p:spPr bwMode="auto">
          <a:xfrm flipH="1" flipV="1">
            <a:off x="5295900" y="4572000"/>
            <a:ext cx="38100" cy="304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79425" y="315913"/>
            <a:ext cx="7969250" cy="1212850"/>
          </a:xfrm>
          <a:ln w="19050" cap="flat">
            <a:noFill/>
            <a:prstDash val="dash"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Receiver Window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When a frame arrives with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>
                <a:solidFill>
                  <a:schemeClr val="accent2"/>
                </a:solidFill>
              </a:rPr>
              <a:t>:</a:t>
            </a:r>
          </a:p>
          <a:p>
            <a:pPr eaLnBrk="1" hangingPunct="1">
              <a:buFontTx/>
              <a:buNone/>
            </a:pPr>
            <a:endParaRPr lang="en-US" dirty="0" smtClean="0">
              <a:solidFill>
                <a:schemeClr val="accent2"/>
              </a:solidFill>
            </a:endParaRP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or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&gt;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A50021"/>
                </a:solidFill>
              </a:rPr>
              <a:t>discarded</a:t>
            </a:r>
            <a:r>
              <a:rPr lang="en-US" b="1" i="1" dirty="0" smtClean="0"/>
              <a:t> </a:t>
            </a:r>
            <a:r>
              <a:rPr lang="en-US" i="1" dirty="0" smtClean="0"/>
              <a:t> because it is   outside the window.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If  (</a:t>
            </a:r>
            <a:r>
              <a:rPr lang="en-US" dirty="0" smtClean="0">
                <a:solidFill>
                  <a:schemeClr val="accent2"/>
                </a:solidFill>
              </a:rPr>
              <a:t>LFR</a:t>
            </a:r>
            <a:r>
              <a:rPr lang="en-US" dirty="0" smtClean="0"/>
              <a:t> &lt; </a:t>
            </a:r>
            <a:r>
              <a:rPr lang="en-US" dirty="0" err="1" smtClean="0">
                <a:solidFill>
                  <a:schemeClr val="accent2"/>
                </a:solidFill>
              </a:rPr>
              <a:t>SeqNum</a:t>
            </a:r>
            <a:r>
              <a:rPr lang="en-US" dirty="0" smtClean="0"/>
              <a:t> </a:t>
            </a:r>
            <a:r>
              <a:rPr lang="en-US" dirty="0" smtClean="0">
                <a:cs typeface="Arial" pitchFamily="34" charset="0"/>
              </a:rPr>
              <a:t>≤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LAF</a:t>
            </a:r>
            <a:r>
              <a:rPr lang="en-US" dirty="0" smtClean="0"/>
              <a:t>)</a:t>
            </a:r>
          </a:p>
          <a:p>
            <a:pPr lvl="1" eaLnBrk="1" hangingPunct="1">
              <a:buFontTx/>
              <a:buNone/>
            </a:pPr>
            <a:r>
              <a:rPr lang="en-US" dirty="0" smtClean="0"/>
              <a:t>	</a:t>
            </a:r>
            <a:r>
              <a:rPr lang="en-US" i="1" dirty="0" smtClean="0"/>
              <a:t>the frame is </a:t>
            </a:r>
            <a:r>
              <a:rPr lang="en-US" b="1" i="1" dirty="0" smtClean="0">
                <a:solidFill>
                  <a:srgbClr val="006600"/>
                </a:solidFill>
              </a:rPr>
              <a:t>accepted</a:t>
            </a:r>
            <a:r>
              <a:rPr lang="en-US" i="1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411413" y="6308725"/>
            <a:ext cx="4827587" cy="360363"/>
          </a:xfrm>
        </p:spPr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Advanced Computer Networks   </a:t>
            </a:r>
            <a:r>
              <a:rPr lang="en-US" smtClean="0">
                <a:solidFill>
                  <a:srgbClr val="A50021"/>
                </a:solidFill>
              </a:rPr>
              <a:t>TCP Sliding Windows</a:t>
            </a:r>
            <a:endParaRPr lang="en-US" dirty="0">
              <a:solidFill>
                <a:srgbClr val="A5002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ACC59C-1A3B-4602-A673-1D5C7D55EE7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1008</Words>
  <Application>Microsoft Office PowerPoint</Application>
  <PresentationFormat>On-screen Show (4:3)</PresentationFormat>
  <Paragraphs>202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TCP Sliding Windows, Flow Control, and Congestion Control</vt:lpstr>
      <vt:lpstr>Sliding Windows Outline</vt:lpstr>
      <vt:lpstr>Sliding Windows</vt:lpstr>
      <vt:lpstr>Sender Variables</vt:lpstr>
      <vt:lpstr>Sender Invariant</vt:lpstr>
      <vt:lpstr>Sender Window</vt:lpstr>
      <vt:lpstr>Receiver Variables</vt:lpstr>
      <vt:lpstr>Receiver Invariant</vt:lpstr>
      <vt:lpstr>Receiver Window</vt:lpstr>
      <vt:lpstr>Receiver ACK Decisions</vt:lpstr>
      <vt:lpstr>PowerPoint Presentation</vt:lpstr>
      <vt:lpstr>PowerPoint Presentation</vt:lpstr>
      <vt:lpstr>TCP Sliding Windows</vt:lpstr>
      <vt:lpstr>PowerPoint Presentation</vt:lpstr>
      <vt:lpstr>Figure 5.8 Relationship between TCP Send Buffer and TCP Receive Buffer</vt:lpstr>
      <vt:lpstr>Receiver’s Advertised Window</vt:lpstr>
      <vt:lpstr>Figure 5.4 TCP Header Format </vt:lpstr>
      <vt:lpstr>Figure 5.5 Simplified TCP</vt:lpstr>
      <vt:lpstr>TCP Flow Control</vt:lpstr>
      <vt:lpstr>TCP Flow Control</vt:lpstr>
      <vt:lpstr>TCP Flow Control</vt:lpstr>
      <vt:lpstr>PowerPoint Presentation</vt:lpstr>
      <vt:lpstr>PowerPoint Presentation</vt:lpstr>
      <vt:lpstr>TCP Congestion Control</vt:lpstr>
      <vt:lpstr>TCP Congestion Control</vt:lpstr>
      <vt:lpstr>Sliding Windows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Sliding Windows</dc:title>
  <dc:creator>Bob Kinicki</dc:creator>
  <cp:lastModifiedBy>Professor Kinicki</cp:lastModifiedBy>
  <cp:revision>42</cp:revision>
  <dcterms:created xsi:type="dcterms:W3CDTF">2002-01-15T03:01:28Z</dcterms:created>
  <dcterms:modified xsi:type="dcterms:W3CDTF">2014-08-15T17:28:45Z</dcterms:modified>
</cp:coreProperties>
</file>