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60"/>
  </p:notesMasterIdLst>
  <p:handoutMasterIdLst>
    <p:handoutMasterId r:id="rId61"/>
  </p:handoutMasterIdLst>
  <p:sldIdLst>
    <p:sldId id="393" r:id="rId2"/>
    <p:sldId id="481" r:id="rId3"/>
    <p:sldId id="438" r:id="rId4"/>
    <p:sldId id="487" r:id="rId5"/>
    <p:sldId id="482" r:id="rId6"/>
    <p:sldId id="483" r:id="rId7"/>
    <p:sldId id="484" r:id="rId8"/>
    <p:sldId id="485" r:id="rId9"/>
    <p:sldId id="534" r:id="rId10"/>
    <p:sldId id="486" r:id="rId11"/>
    <p:sldId id="436" r:id="rId12"/>
    <p:sldId id="533" r:id="rId13"/>
    <p:sldId id="488" r:id="rId14"/>
    <p:sldId id="489" r:id="rId15"/>
    <p:sldId id="490" r:id="rId16"/>
    <p:sldId id="500" r:id="rId17"/>
    <p:sldId id="480" r:id="rId18"/>
    <p:sldId id="491" r:id="rId19"/>
    <p:sldId id="492" r:id="rId20"/>
    <p:sldId id="501" r:id="rId21"/>
    <p:sldId id="428" r:id="rId22"/>
    <p:sldId id="493" r:id="rId23"/>
    <p:sldId id="494" r:id="rId24"/>
    <p:sldId id="506" r:id="rId25"/>
    <p:sldId id="495" r:id="rId26"/>
    <p:sldId id="508" r:id="rId27"/>
    <p:sldId id="507" r:id="rId28"/>
    <p:sldId id="502" r:id="rId29"/>
    <p:sldId id="496" r:id="rId30"/>
    <p:sldId id="509" r:id="rId31"/>
    <p:sldId id="532" r:id="rId32"/>
    <p:sldId id="531" r:id="rId33"/>
    <p:sldId id="530" r:id="rId34"/>
    <p:sldId id="511" r:id="rId35"/>
    <p:sldId id="512" r:id="rId36"/>
    <p:sldId id="513" r:id="rId37"/>
    <p:sldId id="514" r:id="rId38"/>
    <p:sldId id="528" r:id="rId39"/>
    <p:sldId id="529" r:id="rId40"/>
    <p:sldId id="515" r:id="rId41"/>
    <p:sldId id="503" r:id="rId42"/>
    <p:sldId id="497" r:id="rId43"/>
    <p:sldId id="516" r:id="rId44"/>
    <p:sldId id="517" r:id="rId45"/>
    <p:sldId id="518" r:id="rId46"/>
    <p:sldId id="519" r:id="rId47"/>
    <p:sldId id="520" r:id="rId48"/>
    <p:sldId id="521" r:id="rId49"/>
    <p:sldId id="522" r:id="rId50"/>
    <p:sldId id="523" r:id="rId51"/>
    <p:sldId id="504" r:id="rId52"/>
    <p:sldId id="525" r:id="rId53"/>
    <p:sldId id="526" r:id="rId54"/>
    <p:sldId id="527" r:id="rId55"/>
    <p:sldId id="498" r:id="rId56"/>
    <p:sldId id="505" r:id="rId57"/>
    <p:sldId id="499" r:id="rId58"/>
    <p:sldId id="427" r:id="rId59"/>
  </p:sldIdLst>
  <p:sldSz cx="9144000" cy="6858000" type="screen4x3"/>
  <p:notesSz cx="6985000" cy="9271000"/>
  <p:defaultTextStyle>
    <a:defPPr>
      <a:defRPr lang="en-US"/>
    </a:defPPr>
    <a:lvl1pPr algn="l" rtl="0" fontAlgn="base">
      <a:lnSpc>
        <a:spcPct val="80000"/>
      </a:lnSpc>
      <a:spcBef>
        <a:spcPct val="20000"/>
      </a:spcBef>
      <a:spcAft>
        <a:spcPct val="0"/>
      </a:spcAft>
      <a:buChar char="•"/>
      <a:defRPr b="1" i="1" kern="1200">
        <a:solidFill>
          <a:schemeClr val="tx1"/>
        </a:solidFill>
        <a:latin typeface="Arial" charset="0"/>
        <a:ea typeface="+mn-ea"/>
        <a:cs typeface="+mn-cs"/>
      </a:defRPr>
    </a:lvl1pPr>
    <a:lvl2pPr marL="457200" algn="l" rtl="0" fontAlgn="base">
      <a:lnSpc>
        <a:spcPct val="80000"/>
      </a:lnSpc>
      <a:spcBef>
        <a:spcPct val="20000"/>
      </a:spcBef>
      <a:spcAft>
        <a:spcPct val="0"/>
      </a:spcAft>
      <a:buChar char="•"/>
      <a:defRPr b="1" i="1" kern="1200">
        <a:solidFill>
          <a:schemeClr val="tx1"/>
        </a:solidFill>
        <a:latin typeface="Arial" charset="0"/>
        <a:ea typeface="+mn-ea"/>
        <a:cs typeface="+mn-cs"/>
      </a:defRPr>
    </a:lvl2pPr>
    <a:lvl3pPr marL="914400" algn="l" rtl="0" fontAlgn="base">
      <a:lnSpc>
        <a:spcPct val="80000"/>
      </a:lnSpc>
      <a:spcBef>
        <a:spcPct val="20000"/>
      </a:spcBef>
      <a:spcAft>
        <a:spcPct val="0"/>
      </a:spcAft>
      <a:buChar char="•"/>
      <a:defRPr b="1" i="1" kern="1200">
        <a:solidFill>
          <a:schemeClr val="tx1"/>
        </a:solidFill>
        <a:latin typeface="Arial" charset="0"/>
        <a:ea typeface="+mn-ea"/>
        <a:cs typeface="+mn-cs"/>
      </a:defRPr>
    </a:lvl3pPr>
    <a:lvl4pPr marL="1371600" algn="l" rtl="0" fontAlgn="base">
      <a:lnSpc>
        <a:spcPct val="80000"/>
      </a:lnSpc>
      <a:spcBef>
        <a:spcPct val="20000"/>
      </a:spcBef>
      <a:spcAft>
        <a:spcPct val="0"/>
      </a:spcAft>
      <a:buChar char="•"/>
      <a:defRPr b="1" i="1" kern="1200">
        <a:solidFill>
          <a:schemeClr val="tx1"/>
        </a:solidFill>
        <a:latin typeface="Arial" charset="0"/>
        <a:ea typeface="+mn-ea"/>
        <a:cs typeface="+mn-cs"/>
      </a:defRPr>
    </a:lvl4pPr>
    <a:lvl5pPr marL="1828800" algn="l" rtl="0" fontAlgn="base">
      <a:lnSpc>
        <a:spcPct val="80000"/>
      </a:lnSpc>
      <a:spcBef>
        <a:spcPct val="20000"/>
      </a:spcBef>
      <a:spcAft>
        <a:spcPct val="0"/>
      </a:spcAft>
      <a:buChar char="•"/>
      <a:defRPr b="1" i="1" kern="1200">
        <a:solidFill>
          <a:schemeClr val="tx1"/>
        </a:solidFill>
        <a:latin typeface="Arial" charset="0"/>
        <a:ea typeface="+mn-ea"/>
        <a:cs typeface="+mn-cs"/>
      </a:defRPr>
    </a:lvl5pPr>
    <a:lvl6pPr marL="2286000" algn="l" defTabSz="914400" rtl="0" eaLnBrk="1" latinLnBrk="0" hangingPunct="1">
      <a:defRPr b="1" i="1" kern="1200">
        <a:solidFill>
          <a:schemeClr val="tx1"/>
        </a:solidFill>
        <a:latin typeface="Arial" charset="0"/>
        <a:ea typeface="+mn-ea"/>
        <a:cs typeface="+mn-cs"/>
      </a:defRPr>
    </a:lvl6pPr>
    <a:lvl7pPr marL="2743200" algn="l" defTabSz="914400" rtl="0" eaLnBrk="1" latinLnBrk="0" hangingPunct="1">
      <a:defRPr b="1" i="1" kern="1200">
        <a:solidFill>
          <a:schemeClr val="tx1"/>
        </a:solidFill>
        <a:latin typeface="Arial" charset="0"/>
        <a:ea typeface="+mn-ea"/>
        <a:cs typeface="+mn-cs"/>
      </a:defRPr>
    </a:lvl7pPr>
    <a:lvl8pPr marL="3200400" algn="l" defTabSz="914400" rtl="0" eaLnBrk="1" latinLnBrk="0" hangingPunct="1">
      <a:defRPr b="1" i="1" kern="1200">
        <a:solidFill>
          <a:schemeClr val="tx1"/>
        </a:solidFill>
        <a:latin typeface="Arial" charset="0"/>
        <a:ea typeface="+mn-ea"/>
        <a:cs typeface="+mn-cs"/>
      </a:defRPr>
    </a:lvl8pPr>
    <a:lvl9pPr marL="3657600" algn="l" defTabSz="914400" rtl="0" eaLnBrk="1" latinLnBrk="0" hangingPunct="1">
      <a:defRPr b="1"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800000"/>
    <a:srgbClr val="6600CC"/>
    <a:srgbClr val="111111"/>
    <a:srgbClr val="FFFF00"/>
    <a:srgbClr val="009900"/>
    <a:srgbClr val="CC00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762" autoAdjust="0"/>
    <p:restoredTop sz="94614" autoAdjust="0"/>
  </p:normalViewPr>
  <p:slideViewPr>
    <p:cSldViewPr>
      <p:cViewPr>
        <p:scale>
          <a:sx n="58" d="100"/>
          <a:sy n="58" d="100"/>
        </p:scale>
        <p:origin x="-72" y="-58"/>
      </p:cViewPr>
      <p:guideLst>
        <p:guide orient="horz" pos="20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21" y="-77"/>
      </p:cViewPr>
      <p:guideLst>
        <p:guide orient="horz" pos="2920"/>
        <p:guide pos="22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5004B157-47CD-44C0-B03B-7A28647735C2}" type="datetime1">
              <a:rPr lang="en-US"/>
              <a:pPr>
                <a:defRPr/>
              </a:pPr>
              <a:t>12/2/2014</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1BB19622-E147-44D2-A059-83413E7AC7C2}" type="slidenum">
              <a:rPr lang="en-US"/>
              <a:pPr>
                <a:defRPr/>
              </a:pPr>
              <a:t>‹#›</a:t>
            </a:fld>
            <a:endParaRPr lang="en-US"/>
          </a:p>
        </p:txBody>
      </p:sp>
    </p:spTree>
    <p:extLst>
      <p:ext uri="{BB962C8B-B14F-4D97-AF65-F5344CB8AC3E}">
        <p14:creationId xmlns:p14="http://schemas.microsoft.com/office/powerpoint/2010/main" val="2708534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0E533E3F-B1A0-4973-9B43-80B157792F98}" type="datetime1">
              <a:rPr lang="en-US"/>
              <a:pPr>
                <a:defRPr/>
              </a:pPr>
              <a:t>12/2/2014</a:t>
            </a:fld>
            <a:endParaRPr lang="en-US"/>
          </a:p>
        </p:txBody>
      </p:sp>
      <p:sp>
        <p:nvSpPr>
          <p:cNvPr id="41988"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C69E1EED-469D-4FF2-85E3-E5591DF2790C}" type="slidenum">
              <a:rPr lang="en-US"/>
              <a:pPr>
                <a:defRPr/>
              </a:pPr>
              <a:t>‹#›</a:t>
            </a:fld>
            <a:endParaRPr lang="en-US"/>
          </a:p>
        </p:txBody>
      </p:sp>
    </p:spTree>
    <p:extLst>
      <p:ext uri="{BB962C8B-B14F-4D97-AF65-F5344CB8AC3E}">
        <p14:creationId xmlns:p14="http://schemas.microsoft.com/office/powerpoint/2010/main" val="3482177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charset="0"/>
              </a:defRPr>
            </a:lvl1pPr>
            <a:lvl2pPr marL="742950" indent="-285750" defTabSz="928688" eaLnBrk="0" hangingPunct="0">
              <a:defRPr b="1" i="1">
                <a:solidFill>
                  <a:schemeClr val="tx1"/>
                </a:solidFill>
                <a:latin typeface="Arial" charset="0"/>
              </a:defRPr>
            </a:lvl2pPr>
            <a:lvl3pPr marL="1143000" indent="-228600" defTabSz="928688" eaLnBrk="0" hangingPunct="0">
              <a:defRPr b="1" i="1">
                <a:solidFill>
                  <a:schemeClr val="tx1"/>
                </a:solidFill>
                <a:latin typeface="Arial" charset="0"/>
              </a:defRPr>
            </a:lvl3pPr>
            <a:lvl4pPr marL="1600200" indent="-228600" defTabSz="928688" eaLnBrk="0" hangingPunct="0">
              <a:defRPr b="1" i="1">
                <a:solidFill>
                  <a:schemeClr val="tx1"/>
                </a:solidFill>
                <a:latin typeface="Arial" charset="0"/>
              </a:defRPr>
            </a:lvl4pPr>
            <a:lvl5pPr marL="2057400" indent="-228600" defTabSz="928688" eaLnBrk="0" hangingPunct="0">
              <a:defRPr b="1" i="1">
                <a:solidFill>
                  <a:schemeClr val="tx1"/>
                </a:solidFill>
                <a:latin typeface="Arial"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charset="0"/>
              </a:defRPr>
            </a:lvl9pPr>
          </a:lstStyle>
          <a:p>
            <a:pPr eaLnBrk="1" hangingPunct="1"/>
            <a:fld id="{6F74B7F8-A820-4F96-ACCF-DDEF6B4645C1}" type="datetime1">
              <a:rPr lang="en-US" b="0" i="0" smtClean="0">
                <a:latin typeface="Tahoma" pitchFamily="34" charset="0"/>
              </a:rPr>
              <a:pPr eaLnBrk="1" hangingPunct="1"/>
              <a:t>12/2/2014</a:t>
            </a:fld>
            <a:endParaRPr lang="en-US" b="0" i="0" smtClean="0">
              <a:latin typeface="Tahoma" pitchFamily="34" charset="0"/>
            </a:endParaRP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charset="0"/>
              </a:defRPr>
            </a:lvl1pPr>
            <a:lvl2pPr marL="742950" indent="-285750" defTabSz="928688" eaLnBrk="0" hangingPunct="0">
              <a:defRPr b="1" i="1">
                <a:solidFill>
                  <a:schemeClr val="tx1"/>
                </a:solidFill>
                <a:latin typeface="Arial" charset="0"/>
              </a:defRPr>
            </a:lvl2pPr>
            <a:lvl3pPr marL="1143000" indent="-228600" defTabSz="928688" eaLnBrk="0" hangingPunct="0">
              <a:defRPr b="1" i="1">
                <a:solidFill>
                  <a:schemeClr val="tx1"/>
                </a:solidFill>
                <a:latin typeface="Arial" charset="0"/>
              </a:defRPr>
            </a:lvl3pPr>
            <a:lvl4pPr marL="1600200" indent="-228600" defTabSz="928688" eaLnBrk="0" hangingPunct="0">
              <a:defRPr b="1" i="1">
                <a:solidFill>
                  <a:schemeClr val="tx1"/>
                </a:solidFill>
                <a:latin typeface="Arial" charset="0"/>
              </a:defRPr>
            </a:lvl4pPr>
            <a:lvl5pPr marL="2057400" indent="-228600" defTabSz="928688" eaLnBrk="0" hangingPunct="0">
              <a:defRPr b="1" i="1">
                <a:solidFill>
                  <a:schemeClr val="tx1"/>
                </a:solidFill>
                <a:latin typeface="Arial"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charset="0"/>
              </a:defRPr>
            </a:lvl9pPr>
          </a:lstStyle>
          <a:p>
            <a:pPr eaLnBrk="1" hangingPunct="1"/>
            <a:fld id="{067E9068-9870-46AE-B93F-A5E592339A63}" type="slidenum">
              <a:rPr lang="en-US" b="0" i="0" smtClean="0">
                <a:latin typeface="Tahoma" pitchFamily="34" charset="0"/>
              </a:rPr>
              <a:pPr eaLnBrk="1" hangingPunct="1"/>
              <a:t>1</a:t>
            </a:fld>
            <a:endParaRPr lang="en-US" b="0" i="0" smtClean="0">
              <a:latin typeface="Tahoma" pitchFamily="34" charset="0"/>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Today, Prof Bob Kinicki and I are going to present our paper “Application, Network, and Linklayer measurements of Streaming video over a wireless Campus Network”.</a:t>
            </a:r>
          </a:p>
          <a:p>
            <a:pPr eaLnBrk="1" hangingPunct="1"/>
            <a:endParaRPr lang="en-US" altLang="zh-CN" smtClean="0"/>
          </a:p>
          <a:p>
            <a:pPr eaLnBrk="1" hangingPunct="1"/>
            <a:r>
              <a:rPr lang="en-US" altLang="zh-CN" smtClean="0"/>
              <a:t>Before I start the presentation, I want to introduce the people from WPI Wireless streaming research group.</a:t>
            </a:r>
          </a:p>
          <a:p>
            <a:pPr eaLnBrk="1" hangingPunct="1"/>
            <a:endParaRPr lang="en-US" altLang="zh-CN" smtClean="0"/>
          </a:p>
          <a:p>
            <a:pPr eaLnBrk="1" hangingPunct="1"/>
            <a:r>
              <a:rPr lang="en-US" altLang="zh-CN" smtClean="0"/>
              <a:t>They are our group members.</a:t>
            </a:r>
          </a:p>
          <a:p>
            <a:pPr eaLnBrk="1" hangingPunct="1"/>
            <a:r>
              <a:rPr lang="en-US" altLang="zh-CN" smtClean="0"/>
              <a:t>Prof Claypool, prof Kiniki, Mingzhe,Huahui, and Ashishi</a:t>
            </a:r>
          </a:p>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charset="0"/>
              </a:defRPr>
            </a:lvl1pPr>
            <a:lvl2pPr marL="742950" indent="-285750" defTabSz="928688" eaLnBrk="0" hangingPunct="0">
              <a:defRPr b="1" i="1">
                <a:solidFill>
                  <a:schemeClr val="tx1"/>
                </a:solidFill>
                <a:latin typeface="Arial" charset="0"/>
              </a:defRPr>
            </a:lvl2pPr>
            <a:lvl3pPr marL="1143000" indent="-228600" defTabSz="928688" eaLnBrk="0" hangingPunct="0">
              <a:defRPr b="1" i="1">
                <a:solidFill>
                  <a:schemeClr val="tx1"/>
                </a:solidFill>
                <a:latin typeface="Arial" charset="0"/>
              </a:defRPr>
            </a:lvl3pPr>
            <a:lvl4pPr marL="1600200" indent="-228600" defTabSz="928688" eaLnBrk="0" hangingPunct="0">
              <a:defRPr b="1" i="1">
                <a:solidFill>
                  <a:schemeClr val="tx1"/>
                </a:solidFill>
                <a:latin typeface="Arial" charset="0"/>
              </a:defRPr>
            </a:lvl4pPr>
            <a:lvl5pPr marL="2057400" indent="-228600" defTabSz="928688" eaLnBrk="0" hangingPunct="0">
              <a:defRPr b="1" i="1">
                <a:solidFill>
                  <a:schemeClr val="tx1"/>
                </a:solidFill>
                <a:latin typeface="Arial"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charset="0"/>
              </a:defRPr>
            </a:lvl9pPr>
          </a:lstStyle>
          <a:p>
            <a:pPr eaLnBrk="1" hangingPunct="1"/>
            <a:fld id="{5932467C-D882-427A-BE31-732D10FF310B}" type="datetime1">
              <a:rPr lang="en-US" b="0" i="0" smtClean="0">
                <a:latin typeface="Tahoma" pitchFamily="34" charset="0"/>
              </a:rPr>
              <a:pPr eaLnBrk="1" hangingPunct="1"/>
              <a:t>12/2/2014</a:t>
            </a:fld>
            <a:endParaRPr lang="en-US" b="0" i="0" smtClean="0">
              <a:latin typeface="Tahoma" pitchFamily="34" charset="0"/>
            </a:endParaRP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charset="0"/>
              </a:defRPr>
            </a:lvl1pPr>
            <a:lvl2pPr marL="742950" indent="-285750" defTabSz="928688" eaLnBrk="0" hangingPunct="0">
              <a:defRPr b="1" i="1">
                <a:solidFill>
                  <a:schemeClr val="tx1"/>
                </a:solidFill>
                <a:latin typeface="Arial" charset="0"/>
              </a:defRPr>
            </a:lvl2pPr>
            <a:lvl3pPr marL="1143000" indent="-228600" defTabSz="928688" eaLnBrk="0" hangingPunct="0">
              <a:defRPr b="1" i="1">
                <a:solidFill>
                  <a:schemeClr val="tx1"/>
                </a:solidFill>
                <a:latin typeface="Arial" charset="0"/>
              </a:defRPr>
            </a:lvl3pPr>
            <a:lvl4pPr marL="1600200" indent="-228600" defTabSz="928688" eaLnBrk="0" hangingPunct="0">
              <a:defRPr b="1" i="1">
                <a:solidFill>
                  <a:schemeClr val="tx1"/>
                </a:solidFill>
                <a:latin typeface="Arial" charset="0"/>
              </a:defRPr>
            </a:lvl4pPr>
            <a:lvl5pPr marL="2057400" indent="-228600" defTabSz="928688" eaLnBrk="0" hangingPunct="0">
              <a:defRPr b="1" i="1">
                <a:solidFill>
                  <a:schemeClr val="tx1"/>
                </a:solidFill>
                <a:latin typeface="Arial"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charset="0"/>
              </a:defRPr>
            </a:lvl9pPr>
          </a:lstStyle>
          <a:p>
            <a:pPr eaLnBrk="1" hangingPunct="1"/>
            <a:fld id="{74C36E11-3BCE-4C30-A1C5-4595B7602DDC}" type="slidenum">
              <a:rPr lang="en-US" b="0" i="0" smtClean="0">
                <a:latin typeface="Tahoma" pitchFamily="34" charset="0"/>
              </a:rPr>
              <a:pPr eaLnBrk="1" hangingPunct="1"/>
              <a:t>58</a:t>
            </a:fld>
            <a:endParaRPr lang="en-US" b="0" i="0" smtClean="0">
              <a:latin typeface="Tahoma" pitchFamily="34"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Today, Prof Bob Kinicki and I are going to present our paper “Application, Network, and Linklayer measurements of Streaming video over a wireless Campus Network”.</a:t>
            </a:r>
          </a:p>
          <a:p>
            <a:pPr eaLnBrk="1" hangingPunct="1"/>
            <a:endParaRPr lang="en-US" altLang="zh-CN" smtClean="0"/>
          </a:p>
          <a:p>
            <a:pPr eaLnBrk="1" hangingPunct="1"/>
            <a:r>
              <a:rPr lang="en-US" altLang="zh-CN" smtClean="0"/>
              <a:t>Before I start the presentation, I want to introduce the people from WPI Wireless streaming research group.</a:t>
            </a:r>
          </a:p>
          <a:p>
            <a:pPr eaLnBrk="1" hangingPunct="1"/>
            <a:endParaRPr lang="en-US" altLang="zh-CN" smtClean="0"/>
          </a:p>
          <a:p>
            <a:pPr eaLnBrk="1" hangingPunct="1"/>
            <a:r>
              <a:rPr lang="en-US" altLang="zh-CN" smtClean="0"/>
              <a:t>They are our group members.</a:t>
            </a:r>
          </a:p>
          <a:p>
            <a:pPr eaLnBrk="1" hangingPunct="1"/>
            <a:r>
              <a:rPr lang="en-US" altLang="zh-CN" smtClean="0"/>
              <a:t>Prof Claypool, prof Kiniki, Mingzhe,Huahui, and Ashishi</a:t>
            </a:r>
          </a:p>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163638" y="1009650"/>
            <a:ext cx="7772400" cy="1470025"/>
          </a:xfrm>
        </p:spPr>
        <p:txBody>
          <a:bodyPr/>
          <a:lstStyle>
            <a:lvl1pPr>
              <a:defRPr sz="4400"/>
            </a:lvl1pPr>
          </a:lstStyle>
          <a:p>
            <a:r>
              <a:rPr lang="en-US"/>
              <a:t>Click to edit Master title style</a:t>
            </a:r>
          </a:p>
        </p:txBody>
      </p:sp>
      <p:sp>
        <p:nvSpPr>
          <p:cNvPr id="56323" name="Rectangle 3"/>
          <p:cNvSpPr>
            <a:spLocks noGrp="1" noChangeArrowheads="1"/>
          </p:cNvSpPr>
          <p:nvPr>
            <p:ph type="subTitle" idx="1"/>
          </p:nvPr>
        </p:nvSpPr>
        <p:spPr>
          <a:xfrm>
            <a:off x="1112838" y="5697538"/>
            <a:ext cx="5167312" cy="979487"/>
          </a:xfrm>
        </p:spPr>
        <p:txBody>
          <a:bodyPr/>
          <a:lstStyle>
            <a:lvl1pPr marL="0" indent="0">
              <a:spcBef>
                <a:spcPct val="0"/>
              </a:spcBef>
              <a:buFontTx/>
              <a:buNone/>
              <a:defRPr sz="2800"/>
            </a:lvl1pPr>
          </a:lstStyle>
          <a:p>
            <a:r>
              <a:rPr lang="en-US"/>
              <a:t>Click to edit Master subtitle style</a:t>
            </a:r>
          </a:p>
        </p:txBody>
      </p:sp>
    </p:spTree>
    <p:extLst>
      <p:ext uri="{BB962C8B-B14F-4D97-AF65-F5344CB8AC3E}">
        <p14:creationId xmlns:p14="http://schemas.microsoft.com/office/powerpoint/2010/main" val="33109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5" name="Rectangle 5"/>
          <p:cNvSpPr>
            <a:spLocks noGrp="1" noChangeArrowheads="1"/>
          </p:cNvSpPr>
          <p:nvPr>
            <p:ph type="sldNum" sz="quarter" idx="11"/>
          </p:nvPr>
        </p:nvSpPr>
        <p:spPr>
          <a:ln/>
        </p:spPr>
        <p:txBody>
          <a:bodyPr/>
          <a:lstStyle>
            <a:lvl1pPr>
              <a:defRPr/>
            </a:lvl1pPr>
          </a:lstStyle>
          <a:p>
            <a:pPr>
              <a:defRPr/>
            </a:pPr>
            <a:fld id="{9F4CAC20-D560-4413-9DA7-0DAA38EF36C6}" type="slidenum">
              <a:rPr lang="en-US"/>
              <a:pPr>
                <a:defRPr/>
              </a:pPr>
              <a:t>‹#›</a:t>
            </a:fld>
            <a:endParaRPr lang="en-US"/>
          </a:p>
        </p:txBody>
      </p:sp>
    </p:spTree>
    <p:extLst>
      <p:ext uri="{BB962C8B-B14F-4D97-AF65-F5344CB8AC3E}">
        <p14:creationId xmlns:p14="http://schemas.microsoft.com/office/powerpoint/2010/main" val="127618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5" y="117475"/>
            <a:ext cx="2016125" cy="5616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71550" y="117475"/>
            <a:ext cx="5895975" cy="5616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5" name="Rectangle 5"/>
          <p:cNvSpPr>
            <a:spLocks noGrp="1" noChangeArrowheads="1"/>
          </p:cNvSpPr>
          <p:nvPr>
            <p:ph type="sldNum" sz="quarter" idx="11"/>
          </p:nvPr>
        </p:nvSpPr>
        <p:spPr>
          <a:ln/>
        </p:spPr>
        <p:txBody>
          <a:bodyPr/>
          <a:lstStyle>
            <a:lvl1pPr>
              <a:defRPr/>
            </a:lvl1pPr>
          </a:lstStyle>
          <a:p>
            <a:pPr>
              <a:defRPr/>
            </a:pPr>
            <a:fld id="{3872F261-FDD8-4558-B1F6-3A891EC9EC3E}" type="slidenum">
              <a:rPr lang="en-US"/>
              <a:pPr>
                <a:defRPr/>
              </a:pPr>
              <a:t>‹#›</a:t>
            </a:fld>
            <a:endParaRPr lang="en-US"/>
          </a:p>
        </p:txBody>
      </p:sp>
    </p:spTree>
    <p:extLst>
      <p:ext uri="{BB962C8B-B14F-4D97-AF65-F5344CB8AC3E}">
        <p14:creationId xmlns:p14="http://schemas.microsoft.com/office/powerpoint/2010/main" val="382926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1571625" y="6380163"/>
            <a:ext cx="6384925" cy="263525"/>
          </a:xfrm>
        </p:spPr>
        <p:txBody>
          <a:bodyPr/>
          <a:lstStyle>
            <a:lvl1pPr>
              <a:defRPr/>
            </a:lvl1pPr>
          </a:lstStyle>
          <a:p>
            <a:pPr>
              <a:defRPr/>
            </a:pPr>
            <a:r>
              <a:rPr lang="en-US"/>
              <a:t>Characterization of 802.11 Wireless Networks in the Home</a:t>
            </a:r>
          </a:p>
        </p:txBody>
      </p:sp>
      <p:sp>
        <p:nvSpPr>
          <p:cNvPr id="5" name="Rectangle 5"/>
          <p:cNvSpPr>
            <a:spLocks noGrp="1" noChangeArrowheads="1"/>
          </p:cNvSpPr>
          <p:nvPr>
            <p:ph type="sldNum" sz="quarter" idx="11"/>
          </p:nvPr>
        </p:nvSpPr>
        <p:spPr/>
        <p:txBody>
          <a:bodyPr/>
          <a:lstStyle>
            <a:lvl1pPr>
              <a:defRPr/>
            </a:lvl1pPr>
          </a:lstStyle>
          <a:p>
            <a:pPr>
              <a:defRPr/>
            </a:pPr>
            <a:fld id="{A64E6093-B58C-4DF5-B0C7-98BAA18E51B1}" type="slidenum">
              <a:rPr lang="en-US"/>
              <a:pPr>
                <a:defRPr/>
              </a:pPr>
              <a:t>‹#›</a:t>
            </a:fld>
            <a:endParaRPr lang="en-US"/>
          </a:p>
        </p:txBody>
      </p:sp>
    </p:spTree>
    <p:extLst>
      <p:ext uri="{BB962C8B-B14F-4D97-AF65-F5344CB8AC3E}">
        <p14:creationId xmlns:p14="http://schemas.microsoft.com/office/powerpoint/2010/main" val="163983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5" name="Rectangle 5"/>
          <p:cNvSpPr>
            <a:spLocks noGrp="1" noChangeArrowheads="1"/>
          </p:cNvSpPr>
          <p:nvPr>
            <p:ph type="sldNum" sz="quarter" idx="11"/>
          </p:nvPr>
        </p:nvSpPr>
        <p:spPr>
          <a:ln/>
        </p:spPr>
        <p:txBody>
          <a:bodyPr/>
          <a:lstStyle>
            <a:lvl1pPr>
              <a:defRPr/>
            </a:lvl1pPr>
          </a:lstStyle>
          <a:p>
            <a:pPr>
              <a:defRPr/>
            </a:pPr>
            <a:fld id="{59D80853-B5E3-425C-996F-E5AC8F09CC6B}" type="slidenum">
              <a:rPr lang="en-US"/>
              <a:pPr>
                <a:defRPr/>
              </a:pPr>
              <a:t>‹#›</a:t>
            </a:fld>
            <a:endParaRPr lang="en-US"/>
          </a:p>
        </p:txBody>
      </p:sp>
    </p:spTree>
    <p:extLst>
      <p:ext uri="{BB962C8B-B14F-4D97-AF65-F5344CB8AC3E}">
        <p14:creationId xmlns:p14="http://schemas.microsoft.com/office/powerpoint/2010/main" val="140935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20775" y="1208088"/>
            <a:ext cx="3810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208088"/>
            <a:ext cx="3810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6" name="Rectangle 5"/>
          <p:cNvSpPr>
            <a:spLocks noGrp="1" noChangeArrowheads="1"/>
          </p:cNvSpPr>
          <p:nvPr>
            <p:ph type="sldNum" sz="quarter" idx="11"/>
          </p:nvPr>
        </p:nvSpPr>
        <p:spPr>
          <a:ln/>
        </p:spPr>
        <p:txBody>
          <a:bodyPr/>
          <a:lstStyle>
            <a:lvl1pPr>
              <a:defRPr/>
            </a:lvl1pPr>
          </a:lstStyle>
          <a:p>
            <a:pPr>
              <a:defRPr/>
            </a:pPr>
            <a:fld id="{D289AE49-614A-481E-9EDE-10C918E0AF5A}" type="slidenum">
              <a:rPr lang="en-US"/>
              <a:pPr>
                <a:defRPr/>
              </a:pPr>
              <a:t>‹#›</a:t>
            </a:fld>
            <a:endParaRPr lang="en-US"/>
          </a:p>
        </p:txBody>
      </p:sp>
    </p:spTree>
    <p:extLst>
      <p:ext uri="{BB962C8B-B14F-4D97-AF65-F5344CB8AC3E}">
        <p14:creationId xmlns:p14="http://schemas.microsoft.com/office/powerpoint/2010/main" val="144598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8" name="Rectangle 5"/>
          <p:cNvSpPr>
            <a:spLocks noGrp="1" noChangeArrowheads="1"/>
          </p:cNvSpPr>
          <p:nvPr>
            <p:ph type="sldNum" sz="quarter" idx="11"/>
          </p:nvPr>
        </p:nvSpPr>
        <p:spPr>
          <a:ln/>
        </p:spPr>
        <p:txBody>
          <a:bodyPr/>
          <a:lstStyle>
            <a:lvl1pPr>
              <a:defRPr/>
            </a:lvl1pPr>
          </a:lstStyle>
          <a:p>
            <a:pPr>
              <a:defRPr/>
            </a:pPr>
            <a:fld id="{311ECB4B-68B5-4FEB-9698-9222B5221449}" type="slidenum">
              <a:rPr lang="en-US"/>
              <a:pPr>
                <a:defRPr/>
              </a:pPr>
              <a:t>‹#›</a:t>
            </a:fld>
            <a:endParaRPr lang="en-US"/>
          </a:p>
        </p:txBody>
      </p:sp>
    </p:spTree>
    <p:extLst>
      <p:ext uri="{BB962C8B-B14F-4D97-AF65-F5344CB8AC3E}">
        <p14:creationId xmlns:p14="http://schemas.microsoft.com/office/powerpoint/2010/main" val="156803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4" name="Rectangle 5"/>
          <p:cNvSpPr>
            <a:spLocks noGrp="1" noChangeArrowheads="1"/>
          </p:cNvSpPr>
          <p:nvPr>
            <p:ph type="sldNum" sz="quarter" idx="11"/>
          </p:nvPr>
        </p:nvSpPr>
        <p:spPr>
          <a:ln/>
        </p:spPr>
        <p:txBody>
          <a:bodyPr/>
          <a:lstStyle>
            <a:lvl1pPr>
              <a:defRPr/>
            </a:lvl1pPr>
          </a:lstStyle>
          <a:p>
            <a:pPr>
              <a:defRPr/>
            </a:pPr>
            <a:fld id="{C4A2EFE4-2354-4138-BC0F-307E678F42B8}" type="slidenum">
              <a:rPr lang="en-US"/>
              <a:pPr>
                <a:defRPr/>
              </a:pPr>
              <a:t>‹#›</a:t>
            </a:fld>
            <a:endParaRPr lang="en-US"/>
          </a:p>
        </p:txBody>
      </p:sp>
    </p:spTree>
    <p:extLst>
      <p:ext uri="{BB962C8B-B14F-4D97-AF65-F5344CB8AC3E}">
        <p14:creationId xmlns:p14="http://schemas.microsoft.com/office/powerpoint/2010/main" val="411379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3" name="Rectangle 5"/>
          <p:cNvSpPr>
            <a:spLocks noGrp="1" noChangeArrowheads="1"/>
          </p:cNvSpPr>
          <p:nvPr>
            <p:ph type="sldNum" sz="quarter" idx="11"/>
          </p:nvPr>
        </p:nvSpPr>
        <p:spPr>
          <a:ln/>
        </p:spPr>
        <p:txBody>
          <a:bodyPr/>
          <a:lstStyle>
            <a:lvl1pPr>
              <a:defRPr/>
            </a:lvl1pPr>
          </a:lstStyle>
          <a:p>
            <a:pPr>
              <a:defRPr/>
            </a:pPr>
            <a:fld id="{7E04F8D4-2165-488E-B760-802C2EB85F7B}" type="slidenum">
              <a:rPr lang="en-US"/>
              <a:pPr>
                <a:defRPr/>
              </a:pPr>
              <a:t>‹#›</a:t>
            </a:fld>
            <a:endParaRPr lang="en-US"/>
          </a:p>
        </p:txBody>
      </p:sp>
    </p:spTree>
    <p:extLst>
      <p:ext uri="{BB962C8B-B14F-4D97-AF65-F5344CB8AC3E}">
        <p14:creationId xmlns:p14="http://schemas.microsoft.com/office/powerpoint/2010/main" val="289895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6" name="Rectangle 5"/>
          <p:cNvSpPr>
            <a:spLocks noGrp="1" noChangeArrowheads="1"/>
          </p:cNvSpPr>
          <p:nvPr>
            <p:ph type="sldNum" sz="quarter" idx="11"/>
          </p:nvPr>
        </p:nvSpPr>
        <p:spPr>
          <a:ln/>
        </p:spPr>
        <p:txBody>
          <a:bodyPr/>
          <a:lstStyle>
            <a:lvl1pPr>
              <a:defRPr/>
            </a:lvl1pPr>
          </a:lstStyle>
          <a:p>
            <a:pPr>
              <a:defRPr/>
            </a:pPr>
            <a:fld id="{950D7C75-0630-4154-8A57-AB88EAA16E60}" type="slidenum">
              <a:rPr lang="en-US"/>
              <a:pPr>
                <a:defRPr/>
              </a:pPr>
              <a:t>‹#›</a:t>
            </a:fld>
            <a:endParaRPr lang="en-US"/>
          </a:p>
        </p:txBody>
      </p:sp>
    </p:spTree>
    <p:extLst>
      <p:ext uri="{BB962C8B-B14F-4D97-AF65-F5344CB8AC3E}">
        <p14:creationId xmlns:p14="http://schemas.microsoft.com/office/powerpoint/2010/main" val="26281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Characterization of 802.11 Wireless Networks in the Home</a:t>
            </a:r>
          </a:p>
        </p:txBody>
      </p:sp>
      <p:sp>
        <p:nvSpPr>
          <p:cNvPr id="6" name="Rectangle 5"/>
          <p:cNvSpPr>
            <a:spLocks noGrp="1" noChangeArrowheads="1"/>
          </p:cNvSpPr>
          <p:nvPr>
            <p:ph type="sldNum" sz="quarter" idx="11"/>
          </p:nvPr>
        </p:nvSpPr>
        <p:spPr>
          <a:ln/>
        </p:spPr>
        <p:txBody>
          <a:bodyPr/>
          <a:lstStyle>
            <a:lvl1pPr>
              <a:defRPr/>
            </a:lvl1pPr>
          </a:lstStyle>
          <a:p>
            <a:pPr>
              <a:defRPr/>
            </a:pPr>
            <a:fld id="{66722A98-B8AC-465C-961A-DF645021EDD4}" type="slidenum">
              <a:rPr lang="en-US"/>
              <a:pPr>
                <a:defRPr/>
              </a:pPr>
              <a:t>‹#›</a:t>
            </a:fld>
            <a:endParaRPr lang="en-US"/>
          </a:p>
        </p:txBody>
      </p:sp>
    </p:spTree>
    <p:extLst>
      <p:ext uri="{BB962C8B-B14F-4D97-AF65-F5344CB8AC3E}">
        <p14:creationId xmlns:p14="http://schemas.microsoft.com/office/powerpoint/2010/main" val="35887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971550" y="117475"/>
            <a:ext cx="8064500"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1120775" y="1208088"/>
            <a:ext cx="77724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ftr" sz="quarter" idx="3"/>
          </p:nvPr>
        </p:nvSpPr>
        <p:spPr bwMode="auto">
          <a:xfrm>
            <a:off x="4860925" y="6308725"/>
            <a:ext cx="3095625" cy="36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600" i="0">
                <a:effectLst>
                  <a:outerShdw blurRad="38100" dist="38100" dir="2700000" algn="tl">
                    <a:srgbClr val="C0C0C0"/>
                  </a:outerShdw>
                </a:effectLst>
                <a:latin typeface="+mn-lt"/>
              </a:defRPr>
            </a:lvl1pPr>
          </a:lstStyle>
          <a:p>
            <a:pPr>
              <a:defRPr/>
            </a:pPr>
            <a:r>
              <a:rPr lang="en-US"/>
              <a:t>Characterization of 802.11 Wireless Networks in the Home</a:t>
            </a:r>
          </a:p>
        </p:txBody>
      </p:sp>
      <p:sp>
        <p:nvSpPr>
          <p:cNvPr id="55301" name="Rectangle 5"/>
          <p:cNvSpPr>
            <a:spLocks noGrp="1" noChangeArrowheads="1"/>
          </p:cNvSpPr>
          <p:nvPr>
            <p:ph type="sldNum" sz="quarter" idx="4"/>
          </p:nvPr>
        </p:nvSpPr>
        <p:spPr bwMode="auto">
          <a:xfrm>
            <a:off x="-180975" y="6408738"/>
            <a:ext cx="86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2000" i="0">
                <a:solidFill>
                  <a:schemeClr val="hlink"/>
                </a:solidFill>
                <a:effectLst>
                  <a:outerShdw blurRad="38100" dist="38100" dir="2700000" algn="tl">
                    <a:srgbClr val="C0C0C0"/>
                  </a:outerShdw>
                </a:effectLst>
                <a:latin typeface="+mn-lt"/>
              </a:defRPr>
            </a:lvl1pPr>
          </a:lstStyle>
          <a:p>
            <a:pPr>
              <a:defRPr/>
            </a:pPr>
            <a:fld id="{DBB91B81-89CB-4E3D-985E-DF827A03CC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dt="0"/>
  <p:txStyles>
    <p:titleStyle>
      <a:lvl1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2pPr>
      <a:lvl3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3pPr>
      <a:lvl4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4pPr>
      <a:lvl5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5pPr>
      <a:lvl6pPr marL="4572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6pPr>
      <a:lvl7pPr marL="9144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7pPr>
      <a:lvl8pPr marL="13716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8pPr>
      <a:lvl9pPr marL="18288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Arial" charset="0"/>
        </a:defRPr>
      </a:lvl2pPr>
      <a:lvl3pPr marL="1143000" indent="-228600" algn="l" rtl="0" eaLnBrk="0" fontAlgn="base" hangingPunct="0">
        <a:spcBef>
          <a:spcPct val="20000"/>
        </a:spcBef>
        <a:spcAft>
          <a:spcPct val="0"/>
        </a:spcAft>
        <a:buChar char="•"/>
        <a:defRPr sz="2400" b="1">
          <a:solidFill>
            <a:schemeClr val="tx1"/>
          </a:solidFill>
          <a:latin typeface="Arial" charset="0"/>
        </a:defRPr>
      </a:lvl3pPr>
      <a:lvl4pPr marL="1600200" indent="-228600" algn="l" rtl="0" eaLnBrk="0" fontAlgn="base" hangingPunct="0">
        <a:spcBef>
          <a:spcPct val="20000"/>
        </a:spcBef>
        <a:spcAft>
          <a:spcPct val="0"/>
        </a:spcAft>
        <a:buChar char="–"/>
        <a:defRPr sz="2000" b="1">
          <a:solidFill>
            <a:schemeClr val="tx1"/>
          </a:solidFill>
          <a:latin typeface="Arial" charset="0"/>
        </a:defRPr>
      </a:lvl4pPr>
      <a:lvl5pPr marL="2057400" indent="-228600" algn="l" rtl="0" eaLnBrk="0" fontAlgn="base" hangingPunct="0">
        <a:spcBef>
          <a:spcPct val="20000"/>
        </a:spcBef>
        <a:spcAft>
          <a:spcPct val="0"/>
        </a:spcAft>
        <a:buChar char="»"/>
        <a:defRPr sz="2000" b="1">
          <a:solidFill>
            <a:schemeClr val="tx1"/>
          </a:solidFill>
          <a:latin typeface="Arial" charset="0"/>
        </a:defRPr>
      </a:lvl5pPr>
      <a:lvl6pPr marL="2514600" indent="-228600" algn="l" rtl="0" fontAlgn="base">
        <a:spcBef>
          <a:spcPct val="20000"/>
        </a:spcBef>
        <a:spcAft>
          <a:spcPct val="0"/>
        </a:spcAft>
        <a:buChar char="»"/>
        <a:defRPr sz="2000" b="1">
          <a:solidFill>
            <a:schemeClr val="tx1"/>
          </a:solidFill>
          <a:latin typeface="Arial" charset="0"/>
        </a:defRPr>
      </a:lvl6pPr>
      <a:lvl7pPr marL="2971800" indent="-228600" algn="l" rtl="0" fontAlgn="base">
        <a:spcBef>
          <a:spcPct val="20000"/>
        </a:spcBef>
        <a:spcAft>
          <a:spcPct val="0"/>
        </a:spcAft>
        <a:buChar char="»"/>
        <a:defRPr sz="2000" b="1">
          <a:solidFill>
            <a:schemeClr val="tx1"/>
          </a:solidFill>
          <a:latin typeface="Arial" charset="0"/>
        </a:defRPr>
      </a:lvl7pPr>
      <a:lvl8pPr marL="3429000" indent="-228600" algn="l" rtl="0" fontAlgn="base">
        <a:spcBef>
          <a:spcPct val="20000"/>
        </a:spcBef>
        <a:spcAft>
          <a:spcPct val="0"/>
        </a:spcAft>
        <a:buChar char="»"/>
        <a:defRPr sz="2000" b="1">
          <a:solidFill>
            <a:schemeClr val="tx1"/>
          </a:solidFill>
          <a:latin typeface="Arial" charset="0"/>
        </a:defRPr>
      </a:lvl8pPr>
      <a:lvl9pPr marL="3886200" indent="-228600" algn="l" rtl="0" fontAlgn="base">
        <a:spcBef>
          <a:spcPct val="20000"/>
        </a:spcBef>
        <a:spcAft>
          <a:spcPct val="0"/>
        </a:spcAft>
        <a:buChar char="»"/>
        <a:defRPr sz="2000"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ctrTitle"/>
          </p:nvPr>
        </p:nvSpPr>
        <p:spPr>
          <a:xfrm>
            <a:off x="900113" y="836613"/>
            <a:ext cx="7920037" cy="2087562"/>
          </a:xfrm>
        </p:spPr>
        <p:txBody>
          <a:bodyPr/>
          <a:lstStyle/>
          <a:p>
            <a:pPr eaLnBrk="1" hangingPunct="1">
              <a:defRPr/>
            </a:pPr>
            <a:r>
              <a:rPr lang="en-US" altLang="zh-CN" sz="3600" dirty="0" smtClean="0">
                <a:ea typeface="宋体" pitchFamily="2" charset="-122"/>
              </a:rPr>
              <a:t>Secure Routing in Wireless Sensor Networks: Attacks and Countermeasures</a:t>
            </a:r>
          </a:p>
        </p:txBody>
      </p:sp>
      <p:sp>
        <p:nvSpPr>
          <p:cNvPr id="264196" name="Rectangle 4"/>
          <p:cNvSpPr>
            <a:spLocks noChangeArrowheads="1"/>
          </p:cNvSpPr>
          <p:nvPr/>
        </p:nvSpPr>
        <p:spPr bwMode="auto">
          <a:xfrm>
            <a:off x="1258888" y="3149600"/>
            <a:ext cx="6842125" cy="1102866"/>
          </a:xfrm>
          <a:prstGeom prst="rect">
            <a:avLst/>
          </a:prstGeom>
          <a:noFill/>
          <a:ln w="9525">
            <a:noFill/>
            <a:miter lim="800000"/>
            <a:headEnd/>
            <a:tailEnd/>
          </a:ln>
          <a:effectLst/>
        </p:spPr>
        <p:txBody>
          <a:bodyPr>
            <a:spAutoFit/>
          </a:bodyPr>
          <a:lstStyle/>
          <a:p>
            <a:pPr algn="ctr">
              <a:lnSpc>
                <a:spcPct val="110000"/>
              </a:lnSpc>
              <a:spcBef>
                <a:spcPct val="0"/>
              </a:spcBef>
              <a:buFontTx/>
              <a:buNone/>
              <a:defRPr/>
            </a:pPr>
            <a:r>
              <a:rPr lang="en-US" altLang="zh-CN" sz="2000" i="0" dirty="0" smtClean="0">
                <a:effectLst>
                  <a:outerShdw blurRad="38100" dist="38100" dir="2700000" algn="tl">
                    <a:srgbClr val="C0C0C0"/>
                  </a:outerShdw>
                </a:effectLst>
                <a:latin typeface="Comic Sans MS" pitchFamily="66" charset="0"/>
                <a:ea typeface="宋体" pitchFamily="2" charset="-122"/>
              </a:rPr>
              <a:t>Chris </a:t>
            </a:r>
            <a:r>
              <a:rPr lang="en-US" altLang="zh-CN" sz="2000" i="0" dirty="0" err="1" smtClean="0">
                <a:effectLst>
                  <a:outerShdw blurRad="38100" dist="38100" dir="2700000" algn="tl">
                    <a:srgbClr val="C0C0C0"/>
                  </a:outerShdw>
                </a:effectLst>
                <a:latin typeface="Comic Sans MS" pitchFamily="66" charset="0"/>
                <a:ea typeface="宋体" pitchFamily="2" charset="-122"/>
              </a:rPr>
              <a:t>Karlof</a:t>
            </a:r>
            <a:r>
              <a:rPr lang="en-US" altLang="zh-CN" sz="2000" i="0" dirty="0" smtClean="0">
                <a:effectLst>
                  <a:outerShdw blurRad="38100" dist="38100" dir="2700000" algn="tl">
                    <a:srgbClr val="C0C0C0"/>
                  </a:outerShdw>
                </a:effectLst>
                <a:latin typeface="Comic Sans MS" pitchFamily="66" charset="0"/>
                <a:ea typeface="宋体" pitchFamily="2" charset="-122"/>
              </a:rPr>
              <a:t>, David Wagner</a:t>
            </a:r>
          </a:p>
          <a:p>
            <a:pPr algn="ctr">
              <a:lnSpc>
                <a:spcPct val="110000"/>
              </a:lnSpc>
              <a:spcBef>
                <a:spcPct val="0"/>
              </a:spcBef>
              <a:buFontTx/>
              <a:buNone/>
              <a:defRPr/>
            </a:pPr>
            <a:r>
              <a:rPr lang="en-US" altLang="zh-CN" sz="2000" i="0" dirty="0" smtClean="0">
                <a:effectLst>
                  <a:outerShdw blurRad="38100" dist="38100" dir="2700000" algn="tl">
                    <a:srgbClr val="C0C0C0"/>
                  </a:outerShdw>
                </a:effectLst>
                <a:latin typeface="Comic Sans MS" pitchFamily="66" charset="0"/>
                <a:ea typeface="宋体" pitchFamily="2" charset="-122"/>
              </a:rPr>
              <a:t>University of California at Berkeley</a:t>
            </a:r>
          </a:p>
          <a:p>
            <a:pPr algn="ctr">
              <a:lnSpc>
                <a:spcPct val="110000"/>
              </a:lnSpc>
              <a:spcBef>
                <a:spcPct val="0"/>
              </a:spcBef>
              <a:buFontTx/>
              <a:buNone/>
              <a:defRPr/>
            </a:pPr>
            <a:r>
              <a:rPr lang="en-US" altLang="zh-CN" sz="2000" i="0" dirty="0" smtClean="0">
                <a:effectLst>
                  <a:outerShdw blurRad="38100" dist="38100" dir="2700000" algn="tl">
                    <a:srgbClr val="C0C0C0"/>
                  </a:outerShdw>
                </a:effectLst>
                <a:latin typeface="Comic Sans MS" pitchFamily="66" charset="0"/>
                <a:ea typeface="宋体" pitchFamily="2" charset="-122"/>
              </a:rPr>
              <a:t>{</a:t>
            </a:r>
            <a:r>
              <a:rPr lang="en-US" altLang="zh-CN" sz="2000" i="0" dirty="0" err="1" smtClean="0">
                <a:effectLst>
                  <a:outerShdw blurRad="38100" dist="38100" dir="2700000" algn="tl">
                    <a:srgbClr val="C0C0C0"/>
                  </a:outerShdw>
                </a:effectLst>
                <a:latin typeface="Comic Sans MS" pitchFamily="66" charset="0"/>
                <a:ea typeface="宋体" pitchFamily="2" charset="-122"/>
              </a:rPr>
              <a:t>ckarlof,daw</a:t>
            </a:r>
            <a:r>
              <a:rPr lang="en-US" altLang="zh-CN" sz="2000" i="0" dirty="0" smtClean="0">
                <a:effectLst>
                  <a:outerShdw blurRad="38100" dist="38100" dir="2700000" algn="tl">
                    <a:srgbClr val="C0C0C0"/>
                  </a:outerShdw>
                </a:effectLst>
                <a:latin typeface="Comic Sans MS" pitchFamily="66" charset="0"/>
                <a:ea typeface="宋体" pitchFamily="2" charset="-122"/>
              </a:rPr>
              <a:t>}@</a:t>
            </a:r>
            <a:r>
              <a:rPr lang="en-US" altLang="zh-CN" sz="2000" i="0" dirty="0" err="1" smtClean="0">
                <a:effectLst>
                  <a:outerShdw blurRad="38100" dist="38100" dir="2700000" algn="tl">
                    <a:srgbClr val="C0C0C0"/>
                  </a:outerShdw>
                </a:effectLst>
                <a:latin typeface="Comic Sans MS" pitchFamily="66" charset="0"/>
                <a:ea typeface="宋体" pitchFamily="2" charset="-122"/>
              </a:rPr>
              <a:t>cs.berkeley.edu</a:t>
            </a:r>
            <a:endParaRPr lang="en-US" altLang="zh-CN" sz="2000" i="0" dirty="0">
              <a:effectLst>
                <a:outerShdw blurRad="38100" dist="38100" dir="2700000" algn="tl">
                  <a:srgbClr val="C0C0C0"/>
                </a:outerShdw>
              </a:effectLst>
              <a:latin typeface="Comic Sans MS" pitchFamily="66" charset="0"/>
              <a:ea typeface="宋体" pitchFamily="2" charset="-122"/>
            </a:endParaRPr>
          </a:p>
        </p:txBody>
      </p:sp>
      <p:sp>
        <p:nvSpPr>
          <p:cNvPr id="264197" name="Rectangle 5"/>
          <p:cNvSpPr>
            <a:spLocks noChangeArrowheads="1"/>
          </p:cNvSpPr>
          <p:nvPr/>
        </p:nvSpPr>
        <p:spPr bwMode="auto">
          <a:xfrm>
            <a:off x="1549400" y="4572000"/>
            <a:ext cx="6191250" cy="762000"/>
          </a:xfrm>
          <a:prstGeom prst="rect">
            <a:avLst/>
          </a:prstGeom>
          <a:noFill/>
          <a:ln w="9525">
            <a:noFill/>
            <a:miter lim="800000"/>
            <a:headEnd/>
            <a:tailEnd/>
          </a:ln>
          <a:effectLst/>
        </p:spPr>
        <p:txBody>
          <a:bodyPr>
            <a:spAutoFit/>
          </a:bodyPr>
          <a:lstStyle/>
          <a:p>
            <a:pPr algn="ctr">
              <a:lnSpc>
                <a:spcPct val="110000"/>
              </a:lnSpc>
              <a:spcBef>
                <a:spcPct val="0"/>
              </a:spcBef>
              <a:buFontTx/>
              <a:buNone/>
              <a:defRPr/>
            </a:pPr>
            <a:r>
              <a:rPr lang="en-US" sz="2000" dirty="0">
                <a:effectLst>
                  <a:outerShdw blurRad="38100" dist="38100" dir="2700000" algn="tl">
                    <a:srgbClr val="C0C0C0"/>
                  </a:outerShdw>
                </a:effectLst>
                <a:latin typeface="Comic Sans MS" pitchFamily="66" charset="0"/>
              </a:rPr>
              <a:t>Presenter</a:t>
            </a:r>
            <a:r>
              <a:rPr lang="en-US" sz="2000" dirty="0">
                <a:effectLst>
                  <a:outerShdw blurRad="38100" dist="38100" dir="2700000" algn="tl">
                    <a:srgbClr val="C0C0C0"/>
                  </a:outerShdw>
                </a:effectLst>
              </a:rPr>
              <a:t> </a:t>
            </a:r>
            <a:r>
              <a:rPr lang="en-US" sz="2000" dirty="0" smtClean="0">
                <a:effectLst>
                  <a:outerShdw blurRad="38100" dist="38100" dir="2700000" algn="tl">
                    <a:srgbClr val="C0C0C0"/>
                  </a:outerShdw>
                </a:effectLst>
              </a:rPr>
              <a:t>– </a:t>
            </a:r>
            <a:r>
              <a:rPr lang="en-US" sz="2000" dirty="0" smtClean="0">
                <a:solidFill>
                  <a:srgbClr val="800000"/>
                </a:solidFill>
                <a:effectLst>
                  <a:outerShdw blurRad="38100" dist="38100" dir="2700000" algn="tl">
                    <a:srgbClr val="C0C0C0"/>
                  </a:outerShdw>
                </a:effectLst>
                <a:latin typeface="Comic Sans MS" pitchFamily="66" charset="0"/>
              </a:rPr>
              <a:t>Lening Li</a:t>
            </a:r>
            <a:endParaRPr lang="en-US" sz="2000" dirty="0">
              <a:solidFill>
                <a:srgbClr val="800000"/>
              </a:solidFill>
              <a:effectLst>
                <a:outerShdw blurRad="38100" dist="38100" dir="2700000" algn="tl">
                  <a:srgbClr val="C0C0C0"/>
                </a:outerShdw>
              </a:effectLst>
              <a:latin typeface="Comic Sans MS" pitchFamily="66" charset="0"/>
            </a:endParaRPr>
          </a:p>
          <a:p>
            <a:pPr algn="ctr">
              <a:lnSpc>
                <a:spcPct val="110000"/>
              </a:lnSpc>
              <a:spcBef>
                <a:spcPct val="0"/>
              </a:spcBef>
              <a:buFontTx/>
              <a:buNone/>
              <a:defRPr/>
            </a:pPr>
            <a:r>
              <a:rPr lang="en-US" sz="2000" dirty="0" smtClean="0">
                <a:solidFill>
                  <a:srgbClr val="800000"/>
                </a:solidFill>
                <a:effectLst>
                  <a:outerShdw blurRad="38100" dist="38100" dir="2700000" algn="tl">
                    <a:srgbClr val="C0C0C0"/>
                  </a:outerShdw>
                </a:effectLst>
                <a:latin typeface="Comic Sans MS" pitchFamily="66" charset="0"/>
              </a:rPr>
              <a:t>lli4@wpi.edu</a:t>
            </a:r>
            <a:endParaRPr lang="en-US" sz="2000" dirty="0">
              <a:solidFill>
                <a:srgbClr val="800000"/>
              </a:solidFill>
              <a:effectLst>
                <a:outerShdw blurRad="38100" dist="38100" dir="2700000" algn="tl">
                  <a:srgbClr val="C0C0C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solidFill>
                  <a:srgbClr val="FF0000"/>
                </a:solidFill>
              </a:rPr>
              <a:t>III.SENSOR NETWORKS VS. AD-HOC WIRELESS </a:t>
            </a:r>
            <a:r>
              <a:rPr lang="en-US" sz="2000" dirty="0" smtClean="0"/>
              <a:t>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10</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393437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III. SENSOR NETWORKS VS. AD-HOC WIRELESS NETWORKS</a:t>
            </a:r>
            <a:endParaRPr lang="en-US" sz="3600" dirty="0"/>
          </a:p>
        </p:txBody>
      </p:sp>
      <p:sp>
        <p:nvSpPr>
          <p:cNvPr id="3" name="Content Placeholder 2"/>
          <p:cNvSpPr>
            <a:spLocks noGrp="1"/>
          </p:cNvSpPr>
          <p:nvPr>
            <p:ph idx="1"/>
          </p:nvPr>
        </p:nvSpPr>
        <p:spPr>
          <a:xfrm>
            <a:off x="971600" y="1124744"/>
            <a:ext cx="8172400" cy="4896544"/>
          </a:xfrm>
        </p:spPr>
        <p:txBody>
          <a:bodyPr/>
          <a:lstStyle/>
          <a:p>
            <a:pPr>
              <a:defRPr/>
            </a:pPr>
            <a:r>
              <a:rPr lang="en-US" altLang="zh-CN" sz="2400" dirty="0" smtClean="0"/>
              <a:t>Wireless sensor networks share similarities with ad-hoc wireless network. But several important distinctions can be drawn between the two.</a:t>
            </a:r>
          </a:p>
          <a:p>
            <a:pPr>
              <a:defRPr/>
            </a:pPr>
            <a:r>
              <a:rPr lang="en-US" altLang="zh-CN" sz="2400" dirty="0" smtClean="0"/>
              <a:t>Most</a:t>
            </a:r>
            <a:r>
              <a:rPr lang="zh-CN" altLang="en-US" sz="2400" dirty="0" smtClean="0"/>
              <a:t> </a:t>
            </a:r>
            <a:r>
              <a:rPr lang="zh-CN" altLang="zh-CN" sz="2400" dirty="0" smtClean="0"/>
              <a:t>t</a:t>
            </a:r>
            <a:r>
              <a:rPr lang="en-US" altLang="zh-CN" sz="2400" dirty="0" err="1" smtClean="0"/>
              <a:t>raffic</a:t>
            </a:r>
            <a:r>
              <a:rPr lang="zh-CN" altLang="en-US" sz="2400" dirty="0" smtClean="0"/>
              <a:t> </a:t>
            </a:r>
            <a:r>
              <a:rPr lang="en-US" altLang="zh-CN" sz="2400" dirty="0" smtClean="0"/>
              <a:t>in</a:t>
            </a:r>
            <a:r>
              <a:rPr lang="zh-CN" altLang="en-US" sz="2400" dirty="0" smtClean="0"/>
              <a:t> </a:t>
            </a:r>
            <a:r>
              <a:rPr lang="en-US" altLang="zh-CN" sz="2400" dirty="0" smtClean="0"/>
              <a:t>sensor</a:t>
            </a:r>
            <a:r>
              <a:rPr lang="zh-CN" altLang="en-US" sz="2400" dirty="0" smtClean="0"/>
              <a:t> </a:t>
            </a:r>
            <a:r>
              <a:rPr lang="en-US" altLang="zh-CN" sz="2400" dirty="0" smtClean="0"/>
              <a:t>networks</a:t>
            </a:r>
            <a:r>
              <a:rPr lang="zh-CN" altLang="en-US" sz="2400" dirty="0" smtClean="0"/>
              <a:t> </a:t>
            </a:r>
            <a:r>
              <a:rPr lang="en-US" altLang="zh-CN" sz="2400" dirty="0" smtClean="0"/>
              <a:t>can</a:t>
            </a:r>
            <a:r>
              <a:rPr lang="zh-CN" altLang="en-US" sz="2400" dirty="0" smtClean="0"/>
              <a:t> </a:t>
            </a:r>
            <a:r>
              <a:rPr lang="en-US" altLang="zh-CN" sz="2400" dirty="0" smtClean="0"/>
              <a:t>be</a:t>
            </a:r>
            <a:r>
              <a:rPr lang="zh-CN" altLang="en-US" sz="2400" dirty="0" smtClean="0"/>
              <a:t> </a:t>
            </a:r>
            <a:r>
              <a:rPr lang="en-US" altLang="zh-CN" sz="2400" dirty="0" smtClean="0"/>
              <a:t>classified</a:t>
            </a:r>
            <a:r>
              <a:rPr lang="zh-CN" altLang="en-US" sz="2400" dirty="0" smtClean="0"/>
              <a:t> </a:t>
            </a:r>
            <a:r>
              <a:rPr lang="en-US" altLang="zh-CN" sz="2400" dirty="0" smtClean="0"/>
              <a:t>into</a:t>
            </a:r>
            <a:r>
              <a:rPr lang="zh-CN" altLang="en-US" sz="2400" dirty="0" smtClean="0"/>
              <a:t> </a:t>
            </a:r>
            <a:r>
              <a:rPr lang="en-US" altLang="zh-CN" sz="2400" dirty="0" smtClean="0"/>
              <a:t>one</a:t>
            </a:r>
            <a:r>
              <a:rPr lang="zh-CN" altLang="en-US" sz="2400" dirty="0" smtClean="0"/>
              <a:t> </a:t>
            </a:r>
            <a:r>
              <a:rPr lang="en-US" altLang="zh-CN" sz="2400" dirty="0" smtClean="0"/>
              <a:t>of</a:t>
            </a:r>
            <a:r>
              <a:rPr lang="zh-CN" altLang="en-US" sz="2400" dirty="0" smtClean="0"/>
              <a:t> </a:t>
            </a:r>
            <a:r>
              <a:rPr lang="en-US" altLang="zh-CN" sz="2400" dirty="0" smtClean="0"/>
              <a:t>three</a:t>
            </a:r>
            <a:r>
              <a:rPr lang="zh-CN" altLang="en-US" sz="2400" dirty="0" smtClean="0"/>
              <a:t> </a:t>
            </a:r>
            <a:r>
              <a:rPr lang="en-US" altLang="zh-CN" sz="2400" dirty="0" smtClean="0"/>
              <a:t>categories:</a:t>
            </a:r>
          </a:p>
          <a:p>
            <a:pPr lvl="1">
              <a:defRPr/>
            </a:pPr>
            <a:r>
              <a:rPr lang="en-US" altLang="zh-CN" sz="1800" dirty="0" smtClean="0">
                <a:latin typeface="+mn-lt"/>
              </a:rPr>
              <a:t>Many-to-one:</a:t>
            </a:r>
            <a:r>
              <a:rPr lang="zh-CN" altLang="en-US" sz="1800" dirty="0" smtClean="0">
                <a:latin typeface="+mn-lt"/>
              </a:rPr>
              <a:t> </a:t>
            </a:r>
            <a:r>
              <a:rPr lang="en-US" altLang="zh-CN" sz="1800" dirty="0" smtClean="0">
                <a:latin typeface="+mn-lt"/>
              </a:rPr>
              <a:t>Multiple</a:t>
            </a:r>
            <a:r>
              <a:rPr lang="zh-CN" altLang="en-US" sz="1800" dirty="0" smtClean="0">
                <a:latin typeface="+mn-lt"/>
              </a:rPr>
              <a:t> </a:t>
            </a:r>
            <a:r>
              <a:rPr lang="en-US" altLang="zh-CN" sz="1800" dirty="0" smtClean="0">
                <a:latin typeface="+mn-lt"/>
              </a:rPr>
              <a:t>sensor</a:t>
            </a:r>
            <a:r>
              <a:rPr lang="zh-CN" altLang="en-US" sz="1800" dirty="0" smtClean="0">
                <a:latin typeface="+mn-lt"/>
              </a:rPr>
              <a:t> </a:t>
            </a:r>
            <a:r>
              <a:rPr lang="en-US" altLang="zh-CN" sz="1800" dirty="0" smtClean="0">
                <a:latin typeface="+mn-lt"/>
              </a:rPr>
              <a:t>nodes</a:t>
            </a:r>
            <a:r>
              <a:rPr lang="zh-CN" altLang="en-US" sz="1800" dirty="0" smtClean="0">
                <a:latin typeface="+mn-lt"/>
              </a:rPr>
              <a:t> </a:t>
            </a:r>
            <a:r>
              <a:rPr lang="en-US" altLang="zh-CN" sz="1800" dirty="0" smtClean="0">
                <a:latin typeface="+mn-lt"/>
              </a:rPr>
              <a:t>send</a:t>
            </a:r>
            <a:r>
              <a:rPr lang="zh-CN" altLang="en-US" sz="1800" dirty="0" smtClean="0">
                <a:latin typeface="+mn-lt"/>
              </a:rPr>
              <a:t> </a:t>
            </a:r>
            <a:r>
              <a:rPr lang="en-US" altLang="zh-CN" sz="1800" dirty="0" smtClean="0">
                <a:latin typeface="+mn-lt"/>
              </a:rPr>
              <a:t>sensor</a:t>
            </a:r>
            <a:r>
              <a:rPr lang="zh-CN" altLang="en-US" sz="1800" dirty="0" smtClean="0">
                <a:latin typeface="+mn-lt"/>
              </a:rPr>
              <a:t> </a:t>
            </a:r>
            <a:r>
              <a:rPr lang="en-US" altLang="zh-CN" sz="1800" dirty="0" smtClean="0">
                <a:latin typeface="+mn-lt"/>
              </a:rPr>
              <a:t>reading</a:t>
            </a:r>
            <a:r>
              <a:rPr lang="zh-CN" altLang="en-US" sz="1800" dirty="0" smtClean="0">
                <a:latin typeface="+mn-lt"/>
              </a:rPr>
              <a:t> </a:t>
            </a:r>
            <a:r>
              <a:rPr lang="en-US" altLang="zh-CN" sz="1800" dirty="0" smtClean="0">
                <a:latin typeface="+mn-lt"/>
              </a:rPr>
              <a:t>to</a:t>
            </a:r>
            <a:r>
              <a:rPr lang="zh-CN" altLang="en-US" sz="1800" dirty="0" smtClean="0">
                <a:latin typeface="+mn-lt"/>
              </a:rPr>
              <a:t> </a:t>
            </a:r>
            <a:r>
              <a:rPr lang="en-US" altLang="zh-CN" sz="1800" dirty="0" smtClean="0">
                <a:latin typeface="+mn-lt"/>
              </a:rPr>
              <a:t>a</a:t>
            </a:r>
            <a:r>
              <a:rPr lang="zh-CN" altLang="en-US" sz="1800" dirty="0" smtClean="0">
                <a:latin typeface="+mn-lt"/>
              </a:rPr>
              <a:t> </a:t>
            </a:r>
            <a:r>
              <a:rPr lang="en-US" altLang="zh-CN" sz="1800" dirty="0" smtClean="0">
                <a:latin typeface="+mn-lt"/>
              </a:rPr>
              <a:t>base</a:t>
            </a:r>
            <a:r>
              <a:rPr lang="zh-CN" altLang="en-US" sz="1800" dirty="0" smtClean="0">
                <a:latin typeface="+mn-lt"/>
              </a:rPr>
              <a:t> </a:t>
            </a:r>
            <a:r>
              <a:rPr lang="en-US" altLang="zh-CN" sz="1800" dirty="0" smtClean="0">
                <a:latin typeface="+mn-lt"/>
              </a:rPr>
              <a:t>station</a:t>
            </a:r>
            <a:r>
              <a:rPr lang="zh-CN" altLang="en-US" sz="1800" dirty="0" smtClean="0">
                <a:latin typeface="+mn-lt"/>
              </a:rPr>
              <a:t> </a:t>
            </a:r>
            <a:r>
              <a:rPr lang="en-US" altLang="zh-CN" sz="1800" dirty="0" smtClean="0">
                <a:latin typeface="+mn-lt"/>
              </a:rPr>
              <a:t>or</a:t>
            </a:r>
            <a:r>
              <a:rPr lang="zh-CN" altLang="en-US" sz="1800" dirty="0" smtClean="0">
                <a:latin typeface="+mn-lt"/>
              </a:rPr>
              <a:t> </a:t>
            </a:r>
            <a:r>
              <a:rPr lang="en-US" altLang="zh-CN" sz="1800" dirty="0" smtClean="0">
                <a:latin typeface="+mn-lt"/>
              </a:rPr>
              <a:t>aggregation</a:t>
            </a:r>
            <a:r>
              <a:rPr lang="zh-CN" altLang="en-US" sz="1800" dirty="0" smtClean="0">
                <a:latin typeface="+mn-lt"/>
              </a:rPr>
              <a:t> </a:t>
            </a:r>
            <a:r>
              <a:rPr lang="en-US" altLang="zh-CN" sz="1800" dirty="0" smtClean="0">
                <a:latin typeface="+mn-lt"/>
              </a:rPr>
              <a:t>point</a:t>
            </a:r>
            <a:r>
              <a:rPr lang="zh-CN" altLang="en-US" sz="1800" dirty="0" smtClean="0">
                <a:latin typeface="+mn-lt"/>
              </a:rPr>
              <a:t> </a:t>
            </a:r>
            <a:r>
              <a:rPr lang="en-US" altLang="zh-CN" sz="1800" dirty="0" smtClean="0">
                <a:latin typeface="+mn-lt"/>
              </a:rPr>
              <a:t>in</a:t>
            </a:r>
            <a:r>
              <a:rPr lang="zh-CN" altLang="en-US" sz="1800" dirty="0" smtClean="0">
                <a:latin typeface="+mn-lt"/>
              </a:rPr>
              <a:t> </a:t>
            </a:r>
            <a:r>
              <a:rPr lang="en-US" altLang="zh-CN" sz="1800" dirty="0" smtClean="0">
                <a:latin typeface="+mn-lt"/>
              </a:rPr>
              <a:t>the</a:t>
            </a:r>
            <a:r>
              <a:rPr lang="zh-CN" altLang="en-US" sz="1800" dirty="0" smtClean="0">
                <a:latin typeface="+mn-lt"/>
              </a:rPr>
              <a:t> </a:t>
            </a:r>
            <a:r>
              <a:rPr lang="en-US" altLang="zh-CN" sz="1800" dirty="0" smtClean="0">
                <a:latin typeface="+mn-lt"/>
              </a:rPr>
              <a:t>network.</a:t>
            </a:r>
          </a:p>
          <a:p>
            <a:pPr lvl="1">
              <a:defRPr/>
            </a:pPr>
            <a:r>
              <a:rPr lang="en-US" altLang="zh-CN" sz="1800" dirty="0" smtClean="0">
                <a:latin typeface="+mn-lt"/>
              </a:rPr>
              <a:t>One-to-many:</a:t>
            </a:r>
            <a:r>
              <a:rPr lang="zh-CN" altLang="en-US" sz="1800" dirty="0" smtClean="0">
                <a:latin typeface="+mn-lt"/>
              </a:rPr>
              <a:t> </a:t>
            </a:r>
            <a:r>
              <a:rPr lang="en-US" altLang="zh-CN" sz="1800" dirty="0">
                <a:latin typeface="+mn-lt"/>
              </a:rPr>
              <a:t>A</a:t>
            </a:r>
            <a:r>
              <a:rPr lang="zh-CN" altLang="en-US" sz="1800" dirty="0" smtClean="0">
                <a:latin typeface="+mn-lt"/>
              </a:rPr>
              <a:t> </a:t>
            </a:r>
            <a:r>
              <a:rPr lang="en-US" altLang="zh-CN" sz="1800" dirty="0" smtClean="0">
                <a:latin typeface="+mn-lt"/>
              </a:rPr>
              <a:t>single</a:t>
            </a:r>
            <a:r>
              <a:rPr lang="zh-CN" altLang="en-US" sz="1800" dirty="0" smtClean="0">
                <a:latin typeface="+mn-lt"/>
              </a:rPr>
              <a:t> </a:t>
            </a:r>
            <a:r>
              <a:rPr lang="en-US" altLang="zh-CN" sz="1800" dirty="0" smtClean="0">
                <a:latin typeface="+mn-lt"/>
              </a:rPr>
              <a:t>node(typically</a:t>
            </a:r>
            <a:r>
              <a:rPr lang="zh-CN" altLang="en-US" sz="1800" dirty="0" smtClean="0">
                <a:latin typeface="+mn-lt"/>
              </a:rPr>
              <a:t> </a:t>
            </a:r>
            <a:r>
              <a:rPr lang="en-US" altLang="zh-CN" sz="1800" dirty="0" smtClean="0">
                <a:latin typeface="+mn-lt"/>
              </a:rPr>
              <a:t>a</a:t>
            </a:r>
            <a:r>
              <a:rPr lang="zh-CN" altLang="en-US" sz="1800" dirty="0" smtClean="0">
                <a:latin typeface="+mn-lt"/>
              </a:rPr>
              <a:t> </a:t>
            </a:r>
            <a:r>
              <a:rPr lang="en-US" altLang="zh-CN" sz="1800" dirty="0" smtClean="0">
                <a:latin typeface="+mn-lt"/>
              </a:rPr>
              <a:t>base</a:t>
            </a:r>
            <a:r>
              <a:rPr lang="zh-CN" altLang="en-US" sz="1800" dirty="0" smtClean="0">
                <a:latin typeface="+mn-lt"/>
              </a:rPr>
              <a:t> </a:t>
            </a:r>
            <a:r>
              <a:rPr lang="en-US" altLang="zh-CN" sz="1800" dirty="0" smtClean="0">
                <a:latin typeface="+mn-lt"/>
              </a:rPr>
              <a:t>station)</a:t>
            </a:r>
            <a:r>
              <a:rPr lang="zh-CN" altLang="en-US" sz="1800" dirty="0" smtClean="0">
                <a:latin typeface="+mn-lt"/>
              </a:rPr>
              <a:t> </a:t>
            </a:r>
            <a:r>
              <a:rPr lang="en-US" altLang="zh-CN" sz="1800" dirty="0" smtClean="0">
                <a:latin typeface="+mn-lt"/>
              </a:rPr>
              <a:t>multicasts</a:t>
            </a:r>
            <a:r>
              <a:rPr lang="zh-CN" altLang="en-US" sz="1800" dirty="0" smtClean="0">
                <a:latin typeface="+mn-lt"/>
              </a:rPr>
              <a:t> </a:t>
            </a:r>
            <a:r>
              <a:rPr lang="en-US" altLang="zh-CN" sz="1800" dirty="0" smtClean="0">
                <a:latin typeface="+mn-lt"/>
              </a:rPr>
              <a:t>or</a:t>
            </a:r>
            <a:r>
              <a:rPr lang="zh-CN" altLang="en-US" sz="1800" dirty="0" smtClean="0">
                <a:latin typeface="+mn-lt"/>
              </a:rPr>
              <a:t> </a:t>
            </a:r>
            <a:r>
              <a:rPr lang="en-US" altLang="zh-CN" sz="1800" dirty="0" smtClean="0">
                <a:latin typeface="+mn-lt"/>
              </a:rPr>
              <a:t>floods</a:t>
            </a:r>
            <a:r>
              <a:rPr lang="zh-CN" altLang="en-US" sz="1800" dirty="0" smtClean="0">
                <a:latin typeface="+mn-lt"/>
              </a:rPr>
              <a:t> </a:t>
            </a:r>
            <a:r>
              <a:rPr lang="en-US" altLang="zh-CN" sz="1800" dirty="0" smtClean="0">
                <a:latin typeface="+mn-lt"/>
              </a:rPr>
              <a:t>a</a:t>
            </a:r>
            <a:r>
              <a:rPr lang="zh-CN" altLang="en-US" sz="1800" dirty="0" smtClean="0">
                <a:latin typeface="+mn-lt"/>
              </a:rPr>
              <a:t> </a:t>
            </a:r>
            <a:r>
              <a:rPr lang="en-US" altLang="zh-CN" sz="1800" dirty="0" smtClean="0">
                <a:latin typeface="+mn-lt"/>
              </a:rPr>
              <a:t>query</a:t>
            </a:r>
            <a:r>
              <a:rPr lang="zh-CN" altLang="en-US" sz="1800" dirty="0" smtClean="0">
                <a:latin typeface="+mn-lt"/>
              </a:rPr>
              <a:t> </a:t>
            </a:r>
            <a:r>
              <a:rPr lang="en-US" altLang="zh-CN" sz="1800" dirty="0" smtClean="0">
                <a:latin typeface="+mn-lt"/>
              </a:rPr>
              <a:t>or</a:t>
            </a:r>
            <a:r>
              <a:rPr lang="zh-CN" altLang="en-US" sz="1800" dirty="0" smtClean="0">
                <a:latin typeface="+mn-lt"/>
              </a:rPr>
              <a:t> </a:t>
            </a:r>
            <a:r>
              <a:rPr lang="en-US" altLang="zh-CN" sz="1800" dirty="0" smtClean="0">
                <a:latin typeface="+mn-lt"/>
              </a:rPr>
              <a:t>control</a:t>
            </a:r>
            <a:r>
              <a:rPr lang="zh-CN" altLang="en-US" sz="1800" dirty="0" smtClean="0">
                <a:latin typeface="+mn-lt"/>
              </a:rPr>
              <a:t> </a:t>
            </a:r>
            <a:r>
              <a:rPr lang="en-US" altLang="zh-CN" sz="1800" dirty="0" smtClean="0">
                <a:latin typeface="+mn-lt"/>
              </a:rPr>
              <a:t>information</a:t>
            </a:r>
            <a:r>
              <a:rPr lang="zh-CN" altLang="en-US" sz="1800" dirty="0" smtClean="0">
                <a:latin typeface="+mn-lt"/>
              </a:rPr>
              <a:t> </a:t>
            </a:r>
            <a:r>
              <a:rPr lang="en-US" altLang="zh-CN" sz="1800" dirty="0" smtClean="0">
                <a:latin typeface="+mn-lt"/>
              </a:rPr>
              <a:t>to</a:t>
            </a:r>
            <a:r>
              <a:rPr lang="zh-CN" altLang="en-US" sz="1800" dirty="0" smtClean="0">
                <a:latin typeface="+mn-lt"/>
              </a:rPr>
              <a:t> </a:t>
            </a:r>
            <a:r>
              <a:rPr lang="en-US" altLang="zh-CN" sz="1800" dirty="0" smtClean="0">
                <a:latin typeface="+mn-lt"/>
              </a:rPr>
              <a:t>several</a:t>
            </a:r>
            <a:r>
              <a:rPr lang="zh-CN" altLang="en-US" sz="1800" dirty="0" smtClean="0">
                <a:latin typeface="+mn-lt"/>
              </a:rPr>
              <a:t> </a:t>
            </a:r>
            <a:r>
              <a:rPr lang="en-US" altLang="zh-CN" sz="1800" dirty="0" smtClean="0">
                <a:latin typeface="+mn-lt"/>
              </a:rPr>
              <a:t>sensor</a:t>
            </a:r>
            <a:r>
              <a:rPr lang="zh-CN" altLang="en-US" sz="1800" dirty="0" smtClean="0">
                <a:latin typeface="+mn-lt"/>
              </a:rPr>
              <a:t> </a:t>
            </a:r>
            <a:r>
              <a:rPr lang="en-US" altLang="zh-CN" sz="1800" dirty="0" smtClean="0">
                <a:latin typeface="+mn-lt"/>
              </a:rPr>
              <a:t>nodes.</a:t>
            </a:r>
          </a:p>
          <a:p>
            <a:pPr lvl="1">
              <a:defRPr/>
            </a:pPr>
            <a:r>
              <a:rPr lang="en-US" altLang="zh-CN" sz="1800" dirty="0" smtClean="0">
                <a:latin typeface="+mn-lt"/>
              </a:rPr>
              <a:t>Local</a:t>
            </a:r>
            <a:r>
              <a:rPr lang="zh-CN" altLang="en-US" sz="1800" dirty="0" smtClean="0">
                <a:latin typeface="+mn-lt"/>
              </a:rPr>
              <a:t> </a:t>
            </a:r>
            <a:r>
              <a:rPr lang="en-US" altLang="zh-CN" sz="1800" dirty="0" smtClean="0">
                <a:latin typeface="+mn-lt"/>
              </a:rPr>
              <a:t>communication:</a:t>
            </a:r>
            <a:r>
              <a:rPr lang="zh-CN" altLang="en-US" sz="1800" dirty="0" smtClean="0">
                <a:latin typeface="+mn-lt"/>
              </a:rPr>
              <a:t> </a:t>
            </a:r>
            <a:r>
              <a:rPr lang="en-US" altLang="zh-CN" sz="1800" dirty="0">
                <a:latin typeface="+mn-lt"/>
              </a:rPr>
              <a:t>N</a:t>
            </a:r>
            <a:r>
              <a:rPr lang="en-US" altLang="zh-CN" sz="1800" dirty="0" smtClean="0">
                <a:latin typeface="+mn-lt"/>
              </a:rPr>
              <a:t>eighboring</a:t>
            </a:r>
            <a:r>
              <a:rPr lang="zh-CN" altLang="en-US" sz="1800" dirty="0" smtClean="0">
                <a:latin typeface="+mn-lt"/>
              </a:rPr>
              <a:t> </a:t>
            </a:r>
            <a:r>
              <a:rPr lang="en-US" altLang="zh-CN" sz="1800" dirty="0" smtClean="0">
                <a:latin typeface="+mn-lt"/>
              </a:rPr>
              <a:t>nodes</a:t>
            </a:r>
            <a:r>
              <a:rPr lang="zh-CN" altLang="en-US" sz="1800" dirty="0" smtClean="0">
                <a:latin typeface="+mn-lt"/>
              </a:rPr>
              <a:t> </a:t>
            </a:r>
            <a:r>
              <a:rPr lang="en-US" altLang="zh-CN" sz="1800" dirty="0" smtClean="0">
                <a:latin typeface="+mn-lt"/>
              </a:rPr>
              <a:t>send</a:t>
            </a:r>
            <a:r>
              <a:rPr lang="zh-CN" altLang="en-US" sz="1800" dirty="0" smtClean="0">
                <a:latin typeface="+mn-lt"/>
              </a:rPr>
              <a:t> </a:t>
            </a:r>
            <a:r>
              <a:rPr lang="en-US" altLang="zh-CN" sz="1800" dirty="0" smtClean="0">
                <a:latin typeface="+mn-lt"/>
              </a:rPr>
              <a:t>localized</a:t>
            </a:r>
            <a:r>
              <a:rPr lang="zh-CN" altLang="en-US" sz="1800" dirty="0" smtClean="0">
                <a:latin typeface="+mn-lt"/>
              </a:rPr>
              <a:t> </a:t>
            </a:r>
            <a:r>
              <a:rPr lang="en-US" altLang="zh-CN" sz="1800" dirty="0" smtClean="0">
                <a:latin typeface="+mn-lt"/>
              </a:rPr>
              <a:t>messages</a:t>
            </a:r>
            <a:r>
              <a:rPr lang="zh-CN" altLang="en-US" sz="1800" dirty="0" smtClean="0">
                <a:latin typeface="+mn-lt"/>
              </a:rPr>
              <a:t> </a:t>
            </a:r>
            <a:r>
              <a:rPr lang="en-US" altLang="zh-CN" sz="1800" dirty="0" smtClean="0">
                <a:latin typeface="+mn-lt"/>
              </a:rPr>
              <a:t>to</a:t>
            </a:r>
            <a:r>
              <a:rPr lang="zh-CN" altLang="en-US" sz="1800" dirty="0" smtClean="0">
                <a:latin typeface="+mn-lt"/>
              </a:rPr>
              <a:t> </a:t>
            </a:r>
            <a:r>
              <a:rPr lang="en-US" altLang="zh-CN" sz="1800" dirty="0" smtClean="0">
                <a:latin typeface="+mn-lt"/>
              </a:rPr>
              <a:t>discover</a:t>
            </a:r>
            <a:r>
              <a:rPr lang="zh-CN" altLang="en-US" sz="1800" dirty="0" smtClean="0">
                <a:latin typeface="+mn-lt"/>
              </a:rPr>
              <a:t> </a:t>
            </a:r>
            <a:r>
              <a:rPr lang="en-US" altLang="zh-CN" sz="1800" dirty="0" smtClean="0">
                <a:latin typeface="+mn-lt"/>
              </a:rPr>
              <a:t>and</a:t>
            </a:r>
            <a:r>
              <a:rPr lang="zh-CN" altLang="en-US" sz="1800" dirty="0" smtClean="0">
                <a:latin typeface="+mn-lt"/>
              </a:rPr>
              <a:t> </a:t>
            </a:r>
            <a:r>
              <a:rPr lang="en-US" altLang="zh-CN" sz="1800" dirty="0" smtClean="0">
                <a:latin typeface="+mn-lt"/>
              </a:rPr>
              <a:t>coordinate</a:t>
            </a:r>
            <a:r>
              <a:rPr lang="zh-CN" altLang="en-US" sz="1800" dirty="0" smtClean="0">
                <a:latin typeface="+mn-lt"/>
              </a:rPr>
              <a:t> </a:t>
            </a:r>
            <a:r>
              <a:rPr lang="en-US" altLang="zh-CN" sz="1800" dirty="0" smtClean="0">
                <a:latin typeface="+mn-lt"/>
              </a:rPr>
              <a:t>with</a:t>
            </a:r>
            <a:r>
              <a:rPr lang="zh-CN" altLang="en-US" sz="1800" dirty="0" smtClean="0">
                <a:latin typeface="+mn-lt"/>
              </a:rPr>
              <a:t> </a:t>
            </a:r>
            <a:r>
              <a:rPr lang="zh-CN" altLang="zh-CN" sz="1800" dirty="0" smtClean="0">
                <a:latin typeface="+mn-lt"/>
              </a:rPr>
              <a:t>e</a:t>
            </a:r>
            <a:r>
              <a:rPr lang="en-US" altLang="zh-CN" sz="1800" dirty="0" smtClean="0">
                <a:latin typeface="+mn-lt"/>
              </a:rPr>
              <a:t>ach</a:t>
            </a:r>
            <a:r>
              <a:rPr lang="zh-CN" altLang="en-US" sz="1800" dirty="0" smtClean="0">
                <a:latin typeface="+mn-lt"/>
              </a:rPr>
              <a:t> </a:t>
            </a:r>
            <a:r>
              <a:rPr lang="en-US" altLang="zh-CN" sz="1800" dirty="0" smtClean="0">
                <a:latin typeface="+mn-lt"/>
              </a:rPr>
              <a:t>other.</a:t>
            </a:r>
            <a:r>
              <a:rPr lang="zh-CN" altLang="en-US" sz="1800" dirty="0" smtClean="0">
                <a:latin typeface="+mn-lt"/>
              </a:rPr>
              <a:t> </a:t>
            </a:r>
            <a:r>
              <a:rPr lang="en-US" altLang="zh-CN" sz="1800" dirty="0" smtClean="0">
                <a:latin typeface="+mn-lt"/>
              </a:rPr>
              <a:t>A</a:t>
            </a:r>
            <a:r>
              <a:rPr lang="zh-CN" altLang="en-US" sz="1800" dirty="0" smtClean="0">
                <a:latin typeface="+mn-lt"/>
              </a:rPr>
              <a:t> </a:t>
            </a:r>
            <a:r>
              <a:rPr lang="en-US" altLang="zh-CN" sz="1800" dirty="0" smtClean="0">
                <a:latin typeface="+mn-lt"/>
              </a:rPr>
              <a:t>node</a:t>
            </a:r>
            <a:r>
              <a:rPr lang="zh-CN" altLang="en-US" sz="1800" dirty="0" smtClean="0">
                <a:latin typeface="+mn-lt"/>
              </a:rPr>
              <a:t> </a:t>
            </a:r>
            <a:r>
              <a:rPr lang="en-US" altLang="zh-CN" sz="1800" dirty="0" smtClean="0">
                <a:latin typeface="+mn-lt"/>
              </a:rPr>
              <a:t>ma</a:t>
            </a:r>
            <a:r>
              <a:rPr lang="zh-CN" altLang="en-US" sz="1800" dirty="0" smtClean="0">
                <a:latin typeface="+mn-lt"/>
              </a:rPr>
              <a:t>y </a:t>
            </a:r>
            <a:r>
              <a:rPr lang="en-US" altLang="zh-CN" sz="1800" dirty="0" smtClean="0">
                <a:latin typeface="+mn-lt"/>
              </a:rPr>
              <a:t>broadcast</a:t>
            </a:r>
            <a:r>
              <a:rPr lang="zh-CN" altLang="en-US" sz="1800" dirty="0" smtClean="0">
                <a:latin typeface="+mn-lt"/>
              </a:rPr>
              <a:t> </a:t>
            </a:r>
            <a:r>
              <a:rPr lang="en-US" altLang="zh-CN" sz="1800" dirty="0" smtClean="0">
                <a:latin typeface="+mn-lt"/>
              </a:rPr>
              <a:t>messages</a:t>
            </a:r>
            <a:r>
              <a:rPr lang="zh-CN" altLang="en-US" sz="1800" dirty="0" smtClean="0">
                <a:latin typeface="+mn-lt"/>
              </a:rPr>
              <a:t> </a:t>
            </a:r>
            <a:r>
              <a:rPr lang="en-US" altLang="zh-CN" sz="1800" dirty="0" smtClean="0">
                <a:latin typeface="+mn-lt"/>
              </a:rPr>
              <a:t>intended</a:t>
            </a:r>
            <a:r>
              <a:rPr lang="zh-CN" altLang="en-US" sz="1800" dirty="0" smtClean="0">
                <a:latin typeface="+mn-lt"/>
              </a:rPr>
              <a:t> </a:t>
            </a:r>
            <a:r>
              <a:rPr lang="en-US" altLang="zh-CN" sz="1800" dirty="0" smtClean="0">
                <a:latin typeface="+mn-lt"/>
              </a:rPr>
              <a:t>to</a:t>
            </a:r>
            <a:r>
              <a:rPr lang="zh-CN" altLang="en-US" sz="1800" dirty="0" smtClean="0">
                <a:latin typeface="+mn-lt"/>
              </a:rPr>
              <a:t> </a:t>
            </a:r>
            <a:r>
              <a:rPr lang="en-US" altLang="zh-CN" sz="1800" dirty="0" smtClean="0">
                <a:latin typeface="+mn-lt"/>
              </a:rPr>
              <a:t>be</a:t>
            </a:r>
            <a:r>
              <a:rPr lang="zh-CN" altLang="en-US" sz="1800" dirty="0" smtClean="0">
                <a:latin typeface="+mn-lt"/>
              </a:rPr>
              <a:t> </a:t>
            </a:r>
            <a:r>
              <a:rPr lang="en-US" altLang="zh-CN" sz="1800" dirty="0" smtClean="0">
                <a:latin typeface="+mn-lt"/>
              </a:rPr>
              <a:t>received</a:t>
            </a:r>
            <a:r>
              <a:rPr lang="zh-CN" altLang="en-US" sz="1800" dirty="0" smtClean="0">
                <a:latin typeface="+mn-lt"/>
              </a:rPr>
              <a:t> </a:t>
            </a:r>
            <a:r>
              <a:rPr lang="en-US" altLang="zh-CN" sz="1800" dirty="0" smtClean="0">
                <a:latin typeface="+mn-lt"/>
              </a:rPr>
              <a:t>by</a:t>
            </a:r>
            <a:r>
              <a:rPr lang="zh-CN" altLang="en-US" sz="1800" dirty="0" smtClean="0">
                <a:latin typeface="+mn-lt"/>
              </a:rPr>
              <a:t> </a:t>
            </a:r>
            <a:r>
              <a:rPr lang="en-US" altLang="zh-CN" sz="1800" dirty="0" smtClean="0">
                <a:latin typeface="+mn-lt"/>
              </a:rPr>
              <a:t>all</a:t>
            </a:r>
            <a:r>
              <a:rPr lang="zh-CN" altLang="en-US" sz="1800" dirty="0" smtClean="0">
                <a:latin typeface="+mn-lt"/>
              </a:rPr>
              <a:t> </a:t>
            </a:r>
            <a:r>
              <a:rPr lang="en-US" altLang="zh-CN" sz="1800" dirty="0" smtClean="0">
                <a:latin typeface="+mn-lt"/>
              </a:rPr>
              <a:t>neighboring</a:t>
            </a:r>
            <a:r>
              <a:rPr lang="zh-CN" altLang="en-US" sz="1800" dirty="0" smtClean="0">
                <a:latin typeface="+mn-lt"/>
              </a:rPr>
              <a:t> </a:t>
            </a:r>
            <a:r>
              <a:rPr lang="en-US" altLang="zh-CN" sz="1800" dirty="0" smtClean="0">
                <a:latin typeface="+mn-lt"/>
              </a:rPr>
              <a:t>nodes</a:t>
            </a:r>
            <a:r>
              <a:rPr lang="zh-CN" altLang="en-US" sz="1800" dirty="0" smtClean="0">
                <a:latin typeface="+mn-lt"/>
              </a:rPr>
              <a:t> </a:t>
            </a:r>
            <a:r>
              <a:rPr lang="en-US" altLang="zh-CN" sz="1800" dirty="0" smtClean="0">
                <a:latin typeface="+mn-lt"/>
              </a:rPr>
              <a:t>or</a:t>
            </a:r>
            <a:r>
              <a:rPr lang="zh-CN" altLang="en-US" sz="1800" dirty="0" smtClean="0">
                <a:latin typeface="+mn-lt"/>
              </a:rPr>
              <a:t> </a:t>
            </a:r>
            <a:r>
              <a:rPr lang="en-US" altLang="zh-CN" sz="1800" dirty="0" smtClean="0">
                <a:latin typeface="+mn-lt"/>
              </a:rPr>
              <a:t>unicast</a:t>
            </a:r>
            <a:r>
              <a:rPr lang="zh-CN" altLang="en-US" sz="1800" dirty="0" smtClean="0">
                <a:latin typeface="+mn-lt"/>
              </a:rPr>
              <a:t> </a:t>
            </a:r>
            <a:r>
              <a:rPr lang="en-US" altLang="zh-CN" sz="1800" dirty="0" smtClean="0">
                <a:latin typeface="+mn-lt"/>
              </a:rPr>
              <a:t>messages</a:t>
            </a:r>
            <a:r>
              <a:rPr lang="zh-CN" altLang="en-US" sz="1800" dirty="0" smtClean="0">
                <a:latin typeface="+mn-lt"/>
              </a:rPr>
              <a:t> </a:t>
            </a:r>
            <a:r>
              <a:rPr lang="en-US" altLang="zh-CN" sz="1800" dirty="0" smtClean="0">
                <a:latin typeface="+mn-lt"/>
              </a:rPr>
              <a:t>intended</a:t>
            </a:r>
            <a:r>
              <a:rPr lang="zh-CN" altLang="en-US" sz="1800" dirty="0" smtClean="0">
                <a:latin typeface="+mn-lt"/>
              </a:rPr>
              <a:t> </a:t>
            </a:r>
            <a:r>
              <a:rPr lang="en-US" altLang="zh-CN" sz="1800" dirty="0" smtClean="0">
                <a:latin typeface="+mn-lt"/>
              </a:rPr>
              <a:t>for</a:t>
            </a:r>
            <a:r>
              <a:rPr lang="zh-CN" altLang="en-US" sz="1800" dirty="0" smtClean="0">
                <a:latin typeface="+mn-lt"/>
              </a:rPr>
              <a:t> </a:t>
            </a:r>
            <a:r>
              <a:rPr lang="en-US" altLang="zh-CN" sz="1800" dirty="0" smtClean="0">
                <a:latin typeface="+mn-lt"/>
              </a:rPr>
              <a:t>a</a:t>
            </a:r>
            <a:r>
              <a:rPr lang="zh-CN" altLang="en-US" sz="1800" dirty="0" smtClean="0">
                <a:latin typeface="+mn-lt"/>
              </a:rPr>
              <a:t> </a:t>
            </a:r>
            <a:r>
              <a:rPr lang="en-US" altLang="zh-CN" sz="1800" dirty="0" smtClean="0">
                <a:latin typeface="+mn-lt"/>
              </a:rPr>
              <a:t>only</a:t>
            </a:r>
            <a:r>
              <a:rPr lang="zh-CN" altLang="en-US" sz="1800" dirty="0" smtClean="0">
                <a:latin typeface="+mn-lt"/>
              </a:rPr>
              <a:t> </a:t>
            </a:r>
            <a:r>
              <a:rPr lang="en-US" altLang="zh-CN" sz="1800" dirty="0" smtClean="0">
                <a:latin typeface="+mn-lt"/>
              </a:rPr>
              <a:t>single</a:t>
            </a:r>
            <a:r>
              <a:rPr lang="zh-CN" altLang="en-US" sz="1800" dirty="0" smtClean="0">
                <a:latin typeface="+mn-lt"/>
              </a:rPr>
              <a:t> </a:t>
            </a:r>
            <a:r>
              <a:rPr lang="en-US" altLang="zh-CN" sz="1800" dirty="0" smtClean="0">
                <a:latin typeface="+mn-lt"/>
              </a:rPr>
              <a:t>neighbor.</a:t>
            </a:r>
          </a:p>
        </p:txBody>
      </p:sp>
      <p:sp>
        <p:nvSpPr>
          <p:cNvPr id="5" name="Slide Number Placeholder 4"/>
          <p:cNvSpPr>
            <a:spLocks noGrp="1"/>
          </p:cNvSpPr>
          <p:nvPr>
            <p:ph type="sldNum" sz="quarter" idx="11"/>
          </p:nvPr>
        </p:nvSpPr>
        <p:spPr/>
        <p:txBody>
          <a:bodyPr/>
          <a:lstStyle/>
          <a:p>
            <a:pPr>
              <a:defRPr/>
            </a:pPr>
            <a:fld id="{D9A93163-DD49-4C61-B09B-3D3C8C034B16}" type="slidenum">
              <a:rPr lang="en-US" smtClean="0"/>
              <a:pPr>
                <a:defRPr/>
              </a:pPr>
              <a:t>11</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7475"/>
            <a:ext cx="8856984" cy="1008063"/>
          </a:xfrm>
        </p:spPr>
        <p:txBody>
          <a:bodyPr/>
          <a:lstStyle/>
          <a:p>
            <a:r>
              <a:rPr lang="en-US" altLang="zh-CN" dirty="0"/>
              <a:t>III. SENSOR NETWORKS VS. AD-HOC WIRELESS NETWORKS</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12</a:t>
            </a:fld>
            <a:endParaRPr lang="en-US"/>
          </a:p>
        </p:txBody>
      </p:sp>
      <p:pic>
        <p:nvPicPr>
          <p:cNvPr id="6" name="图片 5" descr="Screen Shot 2014-12-02 at 10.13.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196752"/>
            <a:ext cx="4229100" cy="3441700"/>
          </a:xfrm>
          <a:prstGeom prst="rect">
            <a:avLst/>
          </a:prstGeom>
        </p:spPr>
      </p:pic>
      <p:sp>
        <p:nvSpPr>
          <p:cNvPr id="7" name="矩形 6"/>
          <p:cNvSpPr/>
          <p:nvPr/>
        </p:nvSpPr>
        <p:spPr>
          <a:xfrm>
            <a:off x="1259632" y="4869160"/>
            <a:ext cx="7632848" cy="991041"/>
          </a:xfrm>
          <a:prstGeom prst="rect">
            <a:avLst/>
          </a:prstGeom>
        </p:spPr>
        <p:txBody>
          <a:bodyPr wrap="square">
            <a:spAutoFit/>
          </a:bodyPr>
          <a:lstStyle/>
          <a:p>
            <a:pPr lvl="1">
              <a:buNone/>
              <a:defRPr/>
            </a:pPr>
            <a:r>
              <a:rPr lang="en-US" altLang="zh-CN" sz="2400" dirty="0">
                <a:effectLst>
                  <a:outerShdw blurRad="38100" dist="38100" dir="2700000" algn="tl">
                    <a:srgbClr val="C0C0C0"/>
                  </a:outerShdw>
                </a:effectLst>
                <a:latin typeface="+mn-lt"/>
              </a:rPr>
              <a:t>Note that: node in sensor networks often exhibit trust relationships beyond those that are typically found in ad-hoc networks.</a:t>
            </a:r>
          </a:p>
        </p:txBody>
      </p:sp>
      <p:pic>
        <p:nvPicPr>
          <p:cNvPr id="8" name="图片 7" descr="Screen Shot 2014-12-02 at 10.13.3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484784"/>
            <a:ext cx="3240360" cy="2606975"/>
          </a:xfrm>
          <a:prstGeom prst="rect">
            <a:avLst/>
          </a:prstGeom>
        </p:spPr>
      </p:pic>
    </p:spTree>
    <p:extLst>
      <p:ext uri="{BB962C8B-B14F-4D97-AF65-F5344CB8AC3E}">
        <p14:creationId xmlns:p14="http://schemas.microsoft.com/office/powerpoint/2010/main" val="57867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solidFill>
                  <a:srgbClr val="FF0000"/>
                </a:solidFill>
              </a:rPr>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13</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39343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RELATED WORK</a:t>
            </a:r>
            <a:endParaRPr lang="en-US" dirty="0"/>
          </a:p>
        </p:txBody>
      </p:sp>
      <p:sp>
        <p:nvSpPr>
          <p:cNvPr id="3" name="Content Placeholder 2"/>
          <p:cNvSpPr>
            <a:spLocks noGrp="1"/>
          </p:cNvSpPr>
          <p:nvPr>
            <p:ph idx="1"/>
          </p:nvPr>
        </p:nvSpPr>
        <p:spPr/>
        <p:txBody>
          <a:bodyPr/>
          <a:lstStyle/>
          <a:p>
            <a:r>
              <a:rPr lang="en-US" sz="2800" dirty="0" smtClean="0"/>
              <a:t>Security issues in ad-hoc networks are similar to those in sensors networks, but the defense mechanisms developed to sensor networks.</a:t>
            </a:r>
          </a:p>
          <a:p>
            <a:r>
              <a:rPr lang="en-US" sz="2800" dirty="0" smtClean="0"/>
              <a:t>Public key cryptography is too expensive for sensor nodes.</a:t>
            </a:r>
          </a:p>
          <a:p>
            <a:r>
              <a:rPr lang="en-US" sz="2800" dirty="0" smtClean="0"/>
              <a:t>Protocols based on symmetric key are based on source routing or distance vector protocols are too  expensive.</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14</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95561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RELATED WORK</a:t>
            </a:r>
            <a:endParaRPr lang="en-US" dirty="0"/>
          </a:p>
        </p:txBody>
      </p:sp>
      <p:sp>
        <p:nvSpPr>
          <p:cNvPr id="3" name="Content Placeholder 2"/>
          <p:cNvSpPr>
            <a:spLocks noGrp="1"/>
          </p:cNvSpPr>
          <p:nvPr>
            <p:ph idx="1"/>
          </p:nvPr>
        </p:nvSpPr>
        <p:spPr/>
        <p:txBody>
          <a:bodyPr/>
          <a:lstStyle/>
          <a:p>
            <a:r>
              <a:rPr lang="zh-CN" altLang="zh-CN" sz="2800" dirty="0" smtClean="0"/>
              <a:t>M</a:t>
            </a:r>
            <a:r>
              <a:rPr lang="en-US" altLang="zh-CN" sz="2800" dirty="0" err="1" smtClean="0"/>
              <a:t>arti</a:t>
            </a:r>
            <a:r>
              <a:rPr lang="zh-CN" altLang="en-US" sz="2800" dirty="0" smtClean="0"/>
              <a:t> </a:t>
            </a:r>
            <a:r>
              <a:rPr lang="en-US" altLang="zh-CN" sz="2800" dirty="0" smtClean="0"/>
              <a:t>et</a:t>
            </a:r>
            <a:r>
              <a:rPr lang="zh-CN" altLang="en-US" sz="2800" dirty="0" smtClean="0"/>
              <a:t> </a:t>
            </a:r>
            <a:r>
              <a:rPr lang="en-US" altLang="zh-CN" sz="2800" dirty="0" smtClean="0"/>
              <a:t>al.</a:t>
            </a:r>
            <a:r>
              <a:rPr lang="zh-CN" altLang="en-US" sz="2800" dirty="0" smtClean="0"/>
              <a:t> </a:t>
            </a:r>
            <a:r>
              <a:rPr lang="en-US" altLang="zh-CN" sz="2800" dirty="0" smtClean="0"/>
              <a:t>and</a:t>
            </a:r>
            <a:r>
              <a:rPr lang="zh-CN" altLang="en-US" sz="2800" dirty="0" smtClean="0"/>
              <a:t> </a:t>
            </a:r>
            <a:r>
              <a:rPr lang="zh-CN" altLang="zh-CN" sz="2800" dirty="0" smtClean="0"/>
              <a:t>B</a:t>
            </a:r>
            <a:r>
              <a:rPr lang="en-US" altLang="zh-CN" sz="2800" dirty="0" err="1" smtClean="0"/>
              <a:t>uchegger</a:t>
            </a:r>
            <a:r>
              <a:rPr lang="zh-CN" altLang="en-US" sz="2800" dirty="0" smtClean="0"/>
              <a:t> </a:t>
            </a:r>
            <a:r>
              <a:rPr lang="en-US" altLang="zh-CN" sz="2800" dirty="0" smtClean="0"/>
              <a:t>and</a:t>
            </a:r>
            <a:r>
              <a:rPr lang="zh-CN" altLang="en-US" sz="2800" dirty="0" smtClean="0"/>
              <a:t> </a:t>
            </a:r>
            <a:r>
              <a:rPr lang="en-US" altLang="zh-CN" sz="2800" dirty="0" err="1" smtClean="0"/>
              <a:t>Boudec</a:t>
            </a:r>
            <a:r>
              <a:rPr lang="zh-CN" altLang="en-US" sz="2800" dirty="0" smtClean="0"/>
              <a:t> </a:t>
            </a:r>
            <a:r>
              <a:rPr lang="en-US" altLang="zh-CN" sz="2800" dirty="0" smtClean="0"/>
              <a:t>consider</a:t>
            </a:r>
            <a:r>
              <a:rPr lang="zh-CN" altLang="en-US" sz="2800" dirty="0" smtClean="0"/>
              <a:t> </a:t>
            </a:r>
            <a:r>
              <a:rPr lang="en-US" altLang="zh-CN" sz="2800" dirty="0" smtClean="0"/>
              <a:t>the</a:t>
            </a:r>
            <a:r>
              <a:rPr lang="zh-CN" altLang="en-US" sz="2800" dirty="0" smtClean="0"/>
              <a:t> </a:t>
            </a:r>
            <a:r>
              <a:rPr lang="zh-CN" altLang="zh-CN" sz="2800" dirty="0" smtClean="0"/>
              <a:t>p</a:t>
            </a:r>
            <a:r>
              <a:rPr lang="en-US" altLang="zh-CN" sz="2800" dirty="0" err="1" smtClean="0"/>
              <a:t>roblem</a:t>
            </a:r>
            <a:r>
              <a:rPr lang="zh-CN" altLang="en-US" sz="2800" dirty="0" smtClean="0"/>
              <a:t> </a:t>
            </a:r>
            <a:r>
              <a:rPr lang="en-US" altLang="zh-CN" sz="2800" dirty="0" smtClean="0"/>
              <a:t>of</a:t>
            </a:r>
            <a:r>
              <a:rPr lang="zh-CN" altLang="en-US" sz="2800" dirty="0" smtClean="0"/>
              <a:t> </a:t>
            </a:r>
            <a:r>
              <a:rPr lang="en-US" altLang="zh-CN" sz="2800" dirty="0" smtClean="0"/>
              <a:t>minimizing</a:t>
            </a:r>
            <a:r>
              <a:rPr lang="zh-CN" altLang="en-US" sz="2800" dirty="0" smtClean="0"/>
              <a:t> </a:t>
            </a:r>
            <a:r>
              <a:rPr lang="en-US" altLang="zh-CN" sz="2800" dirty="0" smtClean="0"/>
              <a:t>the</a:t>
            </a:r>
            <a:r>
              <a:rPr lang="zh-CN" altLang="en-US" sz="2800" dirty="0" smtClean="0"/>
              <a:t> </a:t>
            </a:r>
            <a:r>
              <a:rPr lang="en-US" altLang="zh-CN" sz="2800" dirty="0" smtClean="0"/>
              <a:t>effect</a:t>
            </a:r>
            <a:r>
              <a:rPr lang="zh-CN" altLang="en-US" sz="2800" dirty="0" smtClean="0"/>
              <a:t> </a:t>
            </a:r>
            <a:r>
              <a:rPr lang="en-US" altLang="zh-CN" sz="2800" dirty="0" smtClean="0"/>
              <a:t>of</a:t>
            </a:r>
            <a:r>
              <a:rPr lang="zh-CN" altLang="en-US" sz="2800" dirty="0" smtClean="0"/>
              <a:t> </a:t>
            </a:r>
            <a:r>
              <a:rPr lang="en-US" altLang="zh-CN" sz="2800" dirty="0" smtClean="0"/>
              <a:t>misbehaving</a:t>
            </a:r>
            <a:r>
              <a:rPr lang="zh-CN" altLang="en-US" sz="2800" dirty="0" smtClean="0"/>
              <a:t> </a:t>
            </a:r>
            <a:r>
              <a:rPr lang="en-US" altLang="zh-CN" sz="2800" dirty="0" smtClean="0"/>
              <a:t>or</a:t>
            </a:r>
            <a:r>
              <a:rPr lang="zh-CN" altLang="en-US" sz="2800" dirty="0" smtClean="0"/>
              <a:t> </a:t>
            </a:r>
            <a:r>
              <a:rPr lang="en-US" altLang="zh-CN" sz="2800" dirty="0" smtClean="0"/>
              <a:t>selfish</a:t>
            </a:r>
            <a:r>
              <a:rPr lang="zh-CN" altLang="en-US" sz="2800" dirty="0" smtClean="0"/>
              <a:t> </a:t>
            </a:r>
            <a:r>
              <a:rPr lang="en-US" altLang="zh-CN" sz="2800" dirty="0" smtClean="0"/>
              <a:t>nodes</a:t>
            </a:r>
            <a:r>
              <a:rPr lang="zh-CN" altLang="en-US" sz="2800" dirty="0" smtClean="0"/>
              <a:t> </a:t>
            </a:r>
            <a:r>
              <a:rPr lang="en-US" altLang="zh-CN" sz="2800" dirty="0" smtClean="0"/>
              <a:t>on</a:t>
            </a:r>
            <a:r>
              <a:rPr lang="zh-CN" altLang="en-US" sz="2800" dirty="0" smtClean="0"/>
              <a:t> </a:t>
            </a:r>
            <a:r>
              <a:rPr lang="en-US" altLang="zh-CN" sz="2800" dirty="0" smtClean="0"/>
              <a:t>routing,</a:t>
            </a:r>
            <a:r>
              <a:rPr lang="zh-CN" altLang="en-US" sz="2800" dirty="0" smtClean="0"/>
              <a:t> </a:t>
            </a:r>
            <a:r>
              <a:rPr lang="en-US" altLang="zh-CN" sz="2800" dirty="0" smtClean="0"/>
              <a:t>which</a:t>
            </a:r>
            <a:r>
              <a:rPr lang="zh-CN" altLang="en-US" sz="2800" dirty="0" smtClean="0"/>
              <a:t> </a:t>
            </a:r>
            <a:r>
              <a:rPr lang="en-US" altLang="zh-CN" sz="2800" dirty="0" smtClean="0"/>
              <a:t>is</a:t>
            </a:r>
            <a:r>
              <a:rPr lang="zh-CN" altLang="en-US" sz="2800" dirty="0" smtClean="0"/>
              <a:t> </a:t>
            </a:r>
            <a:r>
              <a:rPr lang="en-US" altLang="zh-CN" sz="2800" dirty="0" smtClean="0"/>
              <a:t>promising,</a:t>
            </a:r>
            <a:r>
              <a:rPr lang="zh-CN" altLang="en-US" sz="2800" dirty="0" smtClean="0"/>
              <a:t> </a:t>
            </a:r>
            <a:r>
              <a:rPr lang="en-US" altLang="zh-CN" sz="2800" dirty="0" smtClean="0"/>
              <a:t>but</a:t>
            </a:r>
            <a:r>
              <a:rPr lang="zh-CN" altLang="en-US" sz="2800" dirty="0" smtClean="0"/>
              <a:t> </a:t>
            </a:r>
            <a:r>
              <a:rPr lang="zh-CN" altLang="zh-CN" sz="2800" dirty="0" smtClean="0"/>
              <a:t>i</a:t>
            </a:r>
            <a:r>
              <a:rPr lang="en-US" altLang="zh-CN" sz="2800" dirty="0" smtClean="0"/>
              <a:t>s</a:t>
            </a:r>
            <a:r>
              <a:rPr lang="zh-CN" altLang="en-US" sz="2800" dirty="0" smtClean="0"/>
              <a:t> </a:t>
            </a:r>
            <a:r>
              <a:rPr lang="en-US" altLang="zh-CN" sz="2800" dirty="0" smtClean="0"/>
              <a:t>vulnerable</a:t>
            </a:r>
            <a:r>
              <a:rPr lang="zh-CN" altLang="en-US" sz="2800" dirty="0" smtClean="0"/>
              <a:t> </a:t>
            </a:r>
            <a:r>
              <a:rPr lang="en-US" altLang="zh-CN" sz="2800" dirty="0" smtClean="0"/>
              <a:t>to</a:t>
            </a:r>
            <a:r>
              <a:rPr lang="zh-CN" altLang="en-US" sz="2800" dirty="0" smtClean="0"/>
              <a:t> </a:t>
            </a:r>
            <a:r>
              <a:rPr lang="en-US" altLang="zh-CN" sz="2800" dirty="0" smtClean="0"/>
              <a:t>blackmailers.</a:t>
            </a:r>
          </a:p>
          <a:p>
            <a:r>
              <a:rPr lang="en-US" altLang="zh-CN" sz="2800" dirty="0" err="1" smtClean="0"/>
              <a:t>Perrig</a:t>
            </a:r>
            <a:r>
              <a:rPr lang="en-US" altLang="zh-CN" sz="2800" dirty="0" smtClean="0"/>
              <a:t> et al. present two building block security protocols optimized.</a:t>
            </a:r>
          </a:p>
          <a:p>
            <a:pPr lvl="1"/>
            <a:r>
              <a:rPr lang="en-US" sz="2400" dirty="0" smtClean="0">
                <a:latin typeface="+mn-lt"/>
              </a:rPr>
              <a:t>SNEP provides confidentiality, authentication, and freshness.</a:t>
            </a:r>
          </a:p>
          <a:p>
            <a:pPr lvl="1"/>
            <a:r>
              <a:rPr lang="en-US" sz="2400" dirty="0" smtClean="0">
                <a:latin typeface="+mn-lt"/>
              </a:rPr>
              <a:t>µTESLA provides authenticated broadcast.</a:t>
            </a:r>
            <a:endParaRPr lang="en-US" sz="2400"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15</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577134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solidFill>
                  <a:srgbClr val="FF0000"/>
                </a:solidFill>
              </a:rPr>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16</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576589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PROBLEM STATEMENT</a:t>
            </a:r>
            <a:endParaRPr lang="en-US" dirty="0"/>
          </a:p>
        </p:txBody>
      </p:sp>
      <p:sp>
        <p:nvSpPr>
          <p:cNvPr id="3" name="Content Placeholder 2"/>
          <p:cNvSpPr>
            <a:spLocks noGrp="1"/>
          </p:cNvSpPr>
          <p:nvPr>
            <p:ph idx="1"/>
          </p:nvPr>
        </p:nvSpPr>
        <p:spPr>
          <a:xfrm>
            <a:off x="1120775" y="1052736"/>
            <a:ext cx="7772400" cy="5328592"/>
          </a:xfrm>
        </p:spPr>
        <p:txBody>
          <a:bodyPr/>
          <a:lstStyle/>
          <a:p>
            <a:r>
              <a:rPr lang="en-US" sz="2800" dirty="0"/>
              <a:t>A. Network assumptions</a:t>
            </a:r>
          </a:p>
          <a:p>
            <a:pPr lvl="1"/>
            <a:r>
              <a:rPr lang="en-US" sz="2400" dirty="0" smtClean="0">
                <a:latin typeface="+mn-lt"/>
              </a:rPr>
              <a:t>Because sensor network use wireless communication, we must assume that radio links are insecure.</a:t>
            </a:r>
          </a:p>
          <a:p>
            <a:pPr lvl="1"/>
            <a:r>
              <a:rPr lang="en-US" sz="2400" dirty="0" smtClean="0">
                <a:latin typeface="+mn-lt"/>
              </a:rPr>
              <a:t>We do not assume sensor nodes are tamper resistant.</a:t>
            </a:r>
          </a:p>
          <a:p>
            <a:pPr marL="342900" lvl="1" indent="-342900">
              <a:buChar char="•"/>
            </a:pPr>
            <a:r>
              <a:rPr lang="en-US" dirty="0">
                <a:effectLst>
                  <a:outerShdw blurRad="38100" dist="38100" dir="2700000" algn="tl">
                    <a:srgbClr val="C0C0C0"/>
                  </a:outerShdw>
                </a:effectLst>
                <a:latin typeface="+mn-lt"/>
                <a:ea typeface="+mn-ea"/>
                <a:cs typeface="+mn-cs"/>
              </a:rPr>
              <a:t>B. Trust </a:t>
            </a:r>
            <a:r>
              <a:rPr lang="en-US" dirty="0" smtClean="0">
                <a:effectLst>
                  <a:outerShdw blurRad="38100" dist="38100" dir="2700000" algn="tl">
                    <a:srgbClr val="C0C0C0"/>
                  </a:outerShdw>
                </a:effectLst>
                <a:latin typeface="+mn-lt"/>
                <a:ea typeface="+mn-ea"/>
                <a:cs typeface="+mn-cs"/>
              </a:rPr>
              <a:t>Requirements</a:t>
            </a:r>
          </a:p>
          <a:p>
            <a:pPr lvl="1"/>
            <a:r>
              <a:rPr lang="en-US" sz="2000" dirty="0">
                <a:effectLst>
                  <a:outerShdw blurRad="38100" dist="38100" dir="2700000" algn="tl">
                    <a:srgbClr val="C0C0C0"/>
                  </a:outerShdw>
                </a:effectLst>
                <a:latin typeface="+mn-lt"/>
                <a:ea typeface="+mn-ea"/>
                <a:cs typeface="+mn-cs"/>
              </a:rPr>
              <a:t>	</a:t>
            </a:r>
            <a:r>
              <a:rPr lang="en-US" sz="2400" dirty="0">
                <a:latin typeface="+mn-lt"/>
              </a:rPr>
              <a:t>since base stations interface a sensor network to the outside world, the compromise of a significant number of them can render the entire network useless. So we assume that base stations are trustworthy</a:t>
            </a:r>
            <a:r>
              <a:rPr lang="en-US" sz="2400" dirty="0" smtClean="0">
                <a:latin typeface="+mn-lt"/>
              </a:rPr>
              <a:t>.</a:t>
            </a:r>
            <a:endParaRPr lang="en-US" sz="2400"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17</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74489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PROBLEM STATEMENT</a:t>
            </a:r>
            <a:endParaRPr lang="en-US" dirty="0"/>
          </a:p>
        </p:txBody>
      </p:sp>
      <p:sp>
        <p:nvSpPr>
          <p:cNvPr id="3" name="Content Placeholder 2"/>
          <p:cNvSpPr>
            <a:spLocks noGrp="1"/>
          </p:cNvSpPr>
          <p:nvPr>
            <p:ph idx="1"/>
          </p:nvPr>
        </p:nvSpPr>
        <p:spPr/>
        <p:txBody>
          <a:bodyPr/>
          <a:lstStyle/>
          <a:p>
            <a:r>
              <a:rPr lang="en-US" dirty="0" smtClean="0"/>
              <a:t>C. Threat Models</a:t>
            </a:r>
          </a:p>
          <a:p>
            <a:pPr lvl="1"/>
            <a:r>
              <a:rPr lang="en-US" sz="2400" dirty="0" smtClean="0">
                <a:latin typeface="+mn-lt"/>
              </a:rPr>
              <a:t>Distinction between </a:t>
            </a:r>
            <a:r>
              <a:rPr lang="en-US" sz="2400" i="1" dirty="0" smtClean="0">
                <a:latin typeface="+mn-lt"/>
              </a:rPr>
              <a:t>mote-class attackers </a:t>
            </a:r>
            <a:r>
              <a:rPr lang="en-US" sz="2400" dirty="0" smtClean="0">
                <a:latin typeface="+mn-lt"/>
              </a:rPr>
              <a:t>and </a:t>
            </a:r>
            <a:r>
              <a:rPr lang="en-US" sz="2400" i="1" dirty="0" smtClean="0">
                <a:latin typeface="+mn-lt"/>
              </a:rPr>
              <a:t>laptop-class attackers</a:t>
            </a:r>
            <a:r>
              <a:rPr lang="en-US" sz="2400" dirty="0" smtClean="0">
                <a:latin typeface="+mn-lt"/>
              </a:rPr>
              <a:t>: a laptop-class attacker may have more powerful devices.</a:t>
            </a:r>
          </a:p>
          <a:p>
            <a:pPr lvl="1"/>
            <a:r>
              <a:rPr lang="en-US" sz="2400" dirty="0" smtClean="0">
                <a:latin typeface="+mn-lt"/>
              </a:rPr>
              <a:t>An attacker with laptop-class devices can do more than an attacker with only ordinary sensor nodes.</a:t>
            </a:r>
          </a:p>
          <a:p>
            <a:pPr lvl="1"/>
            <a:r>
              <a:rPr lang="en-US" sz="2400" dirty="0" smtClean="0">
                <a:latin typeface="+mn-lt"/>
              </a:rPr>
              <a:t>A second distinction between outsider attacks and insider attacks: Insider attacks may be mounted from either compromised sensor nodes.</a:t>
            </a: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18</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1325467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PROBLEM STATEMENT</a:t>
            </a:r>
            <a:endParaRPr lang="en-US" dirty="0"/>
          </a:p>
        </p:txBody>
      </p:sp>
      <p:sp>
        <p:nvSpPr>
          <p:cNvPr id="3" name="Content Placeholder 2"/>
          <p:cNvSpPr>
            <a:spLocks noGrp="1"/>
          </p:cNvSpPr>
          <p:nvPr>
            <p:ph idx="1"/>
          </p:nvPr>
        </p:nvSpPr>
        <p:spPr/>
        <p:txBody>
          <a:bodyPr/>
          <a:lstStyle/>
          <a:p>
            <a:r>
              <a:rPr lang="en-US" dirty="0"/>
              <a:t>D. Security Goals</a:t>
            </a:r>
          </a:p>
          <a:p>
            <a:pPr lvl="1"/>
            <a:r>
              <a:rPr lang="en-US" sz="1800" dirty="0">
                <a:latin typeface="+mn-lt"/>
              </a:rPr>
              <a:t>In the ideal world, secure routing protocol should guarantee the integrity, authenticity, and availability of messages in the presence of adversaries of arbitrary power. Every eligible receiver should receive all messages intended for it and able to verify the integrity of every message as well as the identity of the sender</a:t>
            </a:r>
            <a:r>
              <a:rPr lang="en-US" sz="1800" dirty="0" smtClean="0">
                <a:latin typeface="+mn-lt"/>
              </a:rPr>
              <a:t>.</a:t>
            </a:r>
          </a:p>
          <a:p>
            <a:pPr lvl="1"/>
            <a:r>
              <a:rPr lang="en-US" sz="1800" dirty="0" smtClean="0">
                <a:latin typeface="+mn-lt"/>
              </a:rPr>
              <a:t>Protection against eavesdropping is not an explicit security goal of a secure routing algorithm.</a:t>
            </a:r>
          </a:p>
          <a:p>
            <a:pPr lvl="1"/>
            <a:r>
              <a:rPr lang="en-US" sz="1800" dirty="0" smtClean="0">
                <a:latin typeface="+mn-lt"/>
              </a:rPr>
              <a:t>Protection against the replay of data packets should not be a security goal of a secure routing protocol.</a:t>
            </a:r>
          </a:p>
          <a:p>
            <a:pPr lvl="1"/>
            <a:r>
              <a:rPr lang="en-US" sz="1800" dirty="0" smtClean="0">
                <a:latin typeface="+mn-lt"/>
              </a:rPr>
              <a:t>In the presence of compromised or insider attackers, especially those with laptop-class capabilities, it is most likely that some if not all of these goals are not fully attainable.</a:t>
            </a:r>
            <a:endParaRPr lang="en-US" sz="1800"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19</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13743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solidFill>
                  <a:srgbClr val="FF0000"/>
                </a:solidFill>
              </a:rPr>
              <a:t>I. </a:t>
            </a:r>
            <a:r>
              <a:rPr lang="en-US" sz="2000" dirty="0" smtClean="0">
                <a:solidFill>
                  <a:srgbClr val="FF0000"/>
                </a:solidFill>
              </a:rPr>
              <a:t>INTRODUCTION</a:t>
            </a:r>
            <a:endParaRPr lang="en-US" sz="2000" dirty="0" smtClean="0">
              <a:solidFill>
                <a:srgbClr val="FF0000"/>
              </a:solidFill>
            </a:endParaRPr>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047364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solidFill>
                  <a:srgbClr val="FF0000"/>
                </a:solidFill>
              </a:rPr>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20</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576589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748513" cy="1008063"/>
          </a:xfrm>
        </p:spPr>
        <p:txBody>
          <a:bodyPr/>
          <a:lstStyle/>
          <a:p>
            <a:pPr>
              <a:defRPr/>
            </a:pPr>
            <a:r>
              <a:rPr lang="en-US" sz="4400" dirty="0" smtClean="0"/>
              <a:t>VI. ATTACKS ON SENSOR NETWORK ROUTING</a:t>
            </a:r>
            <a:endParaRPr lang="en-US" sz="4400" dirty="0"/>
          </a:p>
        </p:txBody>
      </p:sp>
      <p:sp>
        <p:nvSpPr>
          <p:cNvPr id="5" name="Slide Number Placeholder 4"/>
          <p:cNvSpPr>
            <a:spLocks noGrp="1"/>
          </p:cNvSpPr>
          <p:nvPr>
            <p:ph type="sldNum" sz="quarter" idx="11"/>
          </p:nvPr>
        </p:nvSpPr>
        <p:spPr/>
        <p:txBody>
          <a:bodyPr/>
          <a:lstStyle/>
          <a:p>
            <a:pPr>
              <a:defRPr/>
            </a:pPr>
            <a:fld id="{16AAE8F1-2803-40C9-8A07-E404C0C07FC7}" type="slidenum">
              <a:rPr lang="en-US" smtClean="0"/>
              <a:pPr>
                <a:defRPr/>
              </a:pPr>
              <a:t>21</a:t>
            </a:fld>
            <a:endParaRPr lang="en-US"/>
          </a:p>
        </p:txBody>
      </p:sp>
      <p:sp>
        <p:nvSpPr>
          <p:cNvPr id="3" name="Content Placeholder 2"/>
          <p:cNvSpPr>
            <a:spLocks noGrp="1"/>
          </p:cNvSpPr>
          <p:nvPr>
            <p:ph idx="1"/>
          </p:nvPr>
        </p:nvSpPr>
        <p:spPr>
          <a:xfrm>
            <a:off x="827584" y="1124744"/>
            <a:ext cx="8316416" cy="5112568"/>
          </a:xfrm>
        </p:spPr>
        <p:txBody>
          <a:bodyPr/>
          <a:lstStyle/>
          <a:p>
            <a:r>
              <a:rPr lang="en-US" dirty="0" smtClean="0"/>
              <a:t>Most network layer attacks against sensor networks fall into one of the following categories:</a:t>
            </a:r>
          </a:p>
          <a:p>
            <a:pPr lvl="1"/>
            <a:r>
              <a:rPr lang="en-US" sz="2400" dirty="0" smtClean="0">
                <a:latin typeface="+mn-lt"/>
              </a:rPr>
              <a:t>Spoofed, altered, or replayed routing information</a:t>
            </a:r>
          </a:p>
          <a:p>
            <a:pPr lvl="1"/>
            <a:r>
              <a:rPr lang="en-US" sz="2400" dirty="0" smtClean="0">
                <a:latin typeface="+mn-lt"/>
              </a:rPr>
              <a:t>Selective forwarding</a:t>
            </a:r>
          </a:p>
          <a:p>
            <a:pPr lvl="1"/>
            <a:r>
              <a:rPr lang="en-US" sz="2400" dirty="0" smtClean="0">
                <a:latin typeface="+mn-lt"/>
              </a:rPr>
              <a:t>Sinkhole attacks</a:t>
            </a:r>
          </a:p>
          <a:p>
            <a:pPr lvl="1"/>
            <a:r>
              <a:rPr lang="en-US" sz="2400" dirty="0" smtClean="0">
                <a:latin typeface="+mn-lt"/>
              </a:rPr>
              <a:t>Sybil attacks</a:t>
            </a:r>
          </a:p>
          <a:p>
            <a:pPr lvl="1"/>
            <a:r>
              <a:rPr lang="en-US" sz="2400" dirty="0" smtClean="0">
                <a:latin typeface="+mn-lt"/>
              </a:rPr>
              <a:t>Wormholes</a:t>
            </a:r>
          </a:p>
          <a:p>
            <a:pPr lvl="1"/>
            <a:r>
              <a:rPr lang="en-US" sz="2400" dirty="0" smtClean="0">
                <a:latin typeface="+mn-lt"/>
              </a:rPr>
              <a:t>HELLO flood attacks</a:t>
            </a:r>
          </a:p>
          <a:p>
            <a:pPr lvl="1"/>
            <a:r>
              <a:rPr lang="en-US" sz="2400" dirty="0" smtClean="0">
                <a:latin typeface="+mn-lt"/>
              </a:rPr>
              <a:t>Acknowledgement spoofing</a:t>
            </a:r>
            <a:endParaRPr lang="en-US" sz="2400" dirty="0">
              <a:latin typeface="+mn-lt"/>
            </a:endParaRPr>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ATTACKS ON SENSOR NETWORK ROUING</a:t>
            </a:r>
            <a:endParaRPr lang="en-US" dirty="0"/>
          </a:p>
        </p:txBody>
      </p:sp>
      <p:sp>
        <p:nvSpPr>
          <p:cNvPr id="3" name="Content Placeholder 2"/>
          <p:cNvSpPr>
            <a:spLocks noGrp="1"/>
          </p:cNvSpPr>
          <p:nvPr>
            <p:ph idx="1"/>
          </p:nvPr>
        </p:nvSpPr>
        <p:spPr>
          <a:xfrm>
            <a:off x="1120775" y="1208088"/>
            <a:ext cx="7772400" cy="5029224"/>
          </a:xfrm>
        </p:spPr>
        <p:txBody>
          <a:bodyPr/>
          <a:lstStyle/>
          <a:p>
            <a:r>
              <a:rPr lang="en-US" altLang="zh-CN" sz="2800" dirty="0" smtClean="0"/>
              <a:t>A.</a:t>
            </a:r>
            <a:r>
              <a:rPr lang="zh-CN" altLang="en-US" sz="2800" dirty="0" smtClean="0"/>
              <a:t> </a:t>
            </a:r>
            <a:r>
              <a:rPr lang="en-US" altLang="zh-CN" sz="2800" dirty="0" smtClean="0"/>
              <a:t>Spoofed,</a:t>
            </a:r>
            <a:r>
              <a:rPr lang="zh-CN" altLang="en-US" sz="2800" dirty="0" smtClean="0"/>
              <a:t> </a:t>
            </a:r>
            <a:r>
              <a:rPr lang="en-US" altLang="zh-CN" sz="2800" dirty="0" smtClean="0"/>
              <a:t>altered,</a:t>
            </a:r>
            <a:r>
              <a:rPr lang="zh-CN" altLang="en-US" sz="2800" dirty="0" smtClean="0"/>
              <a:t> </a:t>
            </a:r>
            <a:r>
              <a:rPr lang="en-US" altLang="zh-CN" sz="2800" dirty="0" smtClean="0"/>
              <a:t>or</a:t>
            </a:r>
            <a:r>
              <a:rPr lang="zh-CN" altLang="en-US" sz="2800" dirty="0" smtClean="0"/>
              <a:t> </a:t>
            </a:r>
            <a:r>
              <a:rPr lang="en-US" altLang="zh-CN" sz="2800" dirty="0" smtClean="0"/>
              <a:t>replayed</a:t>
            </a:r>
            <a:r>
              <a:rPr lang="zh-CN" altLang="en-US" sz="2800" dirty="0" smtClean="0"/>
              <a:t> </a:t>
            </a:r>
            <a:r>
              <a:rPr lang="en-US" altLang="zh-CN" sz="2800" dirty="0" smtClean="0"/>
              <a:t>routing</a:t>
            </a:r>
            <a:r>
              <a:rPr lang="zh-CN" altLang="en-US" sz="2800" dirty="0" smtClean="0"/>
              <a:t> </a:t>
            </a:r>
            <a:r>
              <a:rPr lang="en-US" altLang="zh-CN" sz="2800" dirty="0" smtClean="0"/>
              <a:t>information</a:t>
            </a:r>
          </a:p>
          <a:p>
            <a:pPr lvl="1"/>
            <a:r>
              <a:rPr lang="en-US" altLang="zh-CN" sz="2000" dirty="0" smtClean="0">
                <a:latin typeface="+mn-lt"/>
              </a:rPr>
              <a:t>The</a:t>
            </a:r>
            <a:r>
              <a:rPr lang="zh-CN" altLang="en-US" sz="2000" dirty="0" smtClean="0">
                <a:latin typeface="+mn-lt"/>
              </a:rPr>
              <a:t> </a:t>
            </a:r>
            <a:r>
              <a:rPr lang="en-US" altLang="zh-CN" sz="2000" dirty="0" smtClean="0">
                <a:latin typeface="+mn-lt"/>
              </a:rPr>
              <a:t>most</a:t>
            </a:r>
            <a:r>
              <a:rPr lang="zh-CN" altLang="en-US" sz="2000" dirty="0" smtClean="0">
                <a:latin typeface="+mn-lt"/>
              </a:rPr>
              <a:t> </a:t>
            </a:r>
            <a:r>
              <a:rPr lang="en-US" altLang="zh-CN" sz="2000" dirty="0" smtClean="0">
                <a:latin typeface="+mn-lt"/>
              </a:rPr>
              <a:t>direct</a:t>
            </a:r>
            <a:r>
              <a:rPr lang="zh-CN" altLang="en-US" sz="2000" dirty="0" smtClean="0">
                <a:latin typeface="+mn-lt"/>
              </a:rPr>
              <a:t> </a:t>
            </a:r>
            <a:r>
              <a:rPr lang="en-US" altLang="zh-CN" sz="2000" dirty="0" smtClean="0">
                <a:latin typeface="+mn-lt"/>
              </a:rPr>
              <a:t>attack</a:t>
            </a:r>
            <a:r>
              <a:rPr lang="zh-CN" altLang="en-US" sz="2000" dirty="0" smtClean="0">
                <a:latin typeface="+mn-lt"/>
              </a:rPr>
              <a:t> </a:t>
            </a:r>
            <a:r>
              <a:rPr lang="en-US" altLang="zh-CN" sz="2000" dirty="0" smtClean="0">
                <a:latin typeface="+mn-lt"/>
              </a:rPr>
              <a:t>against</a:t>
            </a:r>
            <a:r>
              <a:rPr lang="zh-CN" altLang="en-US" sz="2000" dirty="0" smtClean="0">
                <a:latin typeface="+mn-lt"/>
              </a:rPr>
              <a:t> </a:t>
            </a:r>
            <a:r>
              <a:rPr lang="en-US" altLang="zh-CN" sz="2000" dirty="0" smtClean="0">
                <a:latin typeface="+mn-lt"/>
              </a:rPr>
              <a:t>a</a:t>
            </a:r>
            <a:r>
              <a:rPr lang="zh-CN" altLang="en-US" sz="2000" dirty="0" smtClean="0">
                <a:latin typeface="+mn-lt"/>
              </a:rPr>
              <a:t> </a:t>
            </a:r>
            <a:r>
              <a:rPr lang="en-US" altLang="zh-CN" sz="2000" dirty="0" smtClean="0">
                <a:latin typeface="+mn-lt"/>
              </a:rPr>
              <a:t>routing</a:t>
            </a:r>
            <a:r>
              <a:rPr lang="zh-CN" altLang="en-US" sz="2000" dirty="0" smtClean="0">
                <a:latin typeface="+mn-lt"/>
              </a:rPr>
              <a:t> </a:t>
            </a:r>
            <a:r>
              <a:rPr lang="en-US" altLang="zh-CN" sz="2000" dirty="0" smtClean="0">
                <a:latin typeface="+mn-lt"/>
              </a:rPr>
              <a:t>protocol</a:t>
            </a:r>
            <a:r>
              <a:rPr lang="zh-CN" altLang="en-US" sz="2000" dirty="0" smtClean="0">
                <a:latin typeface="+mn-lt"/>
              </a:rPr>
              <a:t> </a:t>
            </a:r>
            <a:r>
              <a:rPr lang="en-US" altLang="zh-CN" sz="2000" dirty="0" smtClean="0">
                <a:latin typeface="+mn-lt"/>
              </a:rPr>
              <a:t>is</a:t>
            </a:r>
            <a:r>
              <a:rPr lang="zh-CN" altLang="en-US" sz="2000" dirty="0" smtClean="0">
                <a:latin typeface="+mn-lt"/>
              </a:rPr>
              <a:t> </a:t>
            </a:r>
            <a:r>
              <a:rPr lang="en-US" altLang="zh-CN" sz="2000" dirty="0" smtClean="0">
                <a:latin typeface="+mn-lt"/>
              </a:rPr>
              <a:t>to</a:t>
            </a:r>
            <a:r>
              <a:rPr lang="zh-CN" altLang="en-US" sz="2000" dirty="0" smtClean="0">
                <a:latin typeface="+mn-lt"/>
              </a:rPr>
              <a:t> </a:t>
            </a:r>
            <a:r>
              <a:rPr lang="en-US" altLang="zh-CN" sz="2000" dirty="0" smtClean="0">
                <a:latin typeface="+mn-lt"/>
              </a:rPr>
              <a:t>target</a:t>
            </a:r>
            <a:r>
              <a:rPr lang="zh-CN" altLang="en-US" sz="2000" dirty="0" smtClean="0">
                <a:latin typeface="+mn-lt"/>
              </a:rPr>
              <a:t> </a:t>
            </a:r>
            <a:r>
              <a:rPr lang="en-US" altLang="zh-CN" sz="2000" dirty="0" smtClean="0">
                <a:latin typeface="+mn-lt"/>
              </a:rPr>
              <a:t>the</a:t>
            </a:r>
            <a:r>
              <a:rPr lang="zh-CN" altLang="en-US" sz="2000" dirty="0" smtClean="0">
                <a:latin typeface="+mn-lt"/>
              </a:rPr>
              <a:t> </a:t>
            </a:r>
            <a:r>
              <a:rPr lang="en-US" altLang="zh-CN" sz="2000" dirty="0" smtClean="0">
                <a:latin typeface="+mn-lt"/>
              </a:rPr>
              <a:t>routing</a:t>
            </a:r>
            <a:r>
              <a:rPr lang="zh-CN" altLang="en-US" sz="2000" dirty="0" smtClean="0">
                <a:latin typeface="+mn-lt"/>
              </a:rPr>
              <a:t> </a:t>
            </a:r>
            <a:r>
              <a:rPr lang="en-US" altLang="zh-CN" sz="2000" dirty="0" smtClean="0">
                <a:latin typeface="+mn-lt"/>
              </a:rPr>
              <a:t>information</a:t>
            </a:r>
            <a:r>
              <a:rPr lang="zh-CN" altLang="en-US" sz="2000" dirty="0" smtClean="0">
                <a:latin typeface="+mn-lt"/>
              </a:rPr>
              <a:t> </a:t>
            </a:r>
            <a:r>
              <a:rPr lang="en-US" altLang="zh-CN" sz="2000" dirty="0" smtClean="0">
                <a:latin typeface="+mn-lt"/>
              </a:rPr>
              <a:t>exchanged</a:t>
            </a:r>
            <a:r>
              <a:rPr lang="zh-CN" altLang="en-US" sz="2000" dirty="0" smtClean="0">
                <a:latin typeface="+mn-lt"/>
              </a:rPr>
              <a:t> </a:t>
            </a:r>
            <a:r>
              <a:rPr lang="en-US" altLang="zh-CN" sz="2000" dirty="0" smtClean="0">
                <a:latin typeface="+mn-lt"/>
              </a:rPr>
              <a:t>between</a:t>
            </a:r>
            <a:r>
              <a:rPr lang="zh-CN" altLang="en-US" sz="2000" dirty="0" smtClean="0">
                <a:latin typeface="+mn-lt"/>
              </a:rPr>
              <a:t> </a:t>
            </a:r>
            <a:r>
              <a:rPr lang="en-US" altLang="zh-CN" sz="2000" dirty="0" smtClean="0">
                <a:latin typeface="+mn-lt"/>
              </a:rPr>
              <a:t>nodes</a:t>
            </a:r>
            <a:r>
              <a:rPr lang="zh-CN" altLang="zh-CN" sz="2000" dirty="0" smtClean="0">
                <a:latin typeface="+mn-lt"/>
              </a:rPr>
              <a:t>.</a:t>
            </a:r>
            <a:endParaRPr lang="en-US" altLang="zh-CN" sz="2000" dirty="0" smtClean="0">
              <a:latin typeface="+mn-lt"/>
            </a:endParaRPr>
          </a:p>
          <a:p>
            <a:pPr marL="342900" lvl="1" indent="-342900">
              <a:buChar char="•"/>
            </a:pPr>
            <a:r>
              <a:rPr lang="en-US" altLang="zh-CN" dirty="0">
                <a:effectLst>
                  <a:outerShdw blurRad="38100" dist="38100" dir="2700000" algn="tl">
                    <a:srgbClr val="C0C0C0"/>
                  </a:outerShdw>
                </a:effectLst>
                <a:latin typeface="+mn-lt"/>
                <a:ea typeface="+mn-ea"/>
                <a:cs typeface="+mn-cs"/>
              </a:rPr>
              <a:t>B.</a:t>
            </a:r>
            <a:r>
              <a:rPr lang="zh-CN" altLang="en-US" dirty="0">
                <a:effectLst>
                  <a:outerShdw blurRad="38100" dist="38100" dir="2700000" algn="tl">
                    <a:srgbClr val="C0C0C0"/>
                  </a:outerShdw>
                </a:effectLst>
                <a:latin typeface="+mn-lt"/>
                <a:ea typeface="+mn-ea"/>
                <a:cs typeface="+mn-cs"/>
              </a:rPr>
              <a:t> </a:t>
            </a:r>
            <a:r>
              <a:rPr lang="en-US" altLang="zh-CN" dirty="0" smtClean="0">
                <a:effectLst>
                  <a:outerShdw blurRad="38100" dist="38100" dir="2700000" algn="tl">
                    <a:srgbClr val="C0C0C0"/>
                  </a:outerShdw>
                </a:effectLst>
                <a:latin typeface="+mn-lt"/>
                <a:ea typeface="+mn-ea"/>
                <a:cs typeface="+mn-cs"/>
              </a:rPr>
              <a:t>Selective</a:t>
            </a:r>
            <a:r>
              <a:rPr lang="zh-CN" altLang="en-US" dirty="0" smtClean="0">
                <a:effectLst>
                  <a:outerShdw blurRad="38100" dist="38100" dir="2700000" algn="tl">
                    <a:srgbClr val="C0C0C0"/>
                  </a:outerShdw>
                </a:effectLst>
                <a:latin typeface="+mn-lt"/>
                <a:ea typeface="+mn-ea"/>
                <a:cs typeface="+mn-cs"/>
              </a:rPr>
              <a:t> </a:t>
            </a:r>
            <a:r>
              <a:rPr lang="en-US" altLang="zh-CN" dirty="0" smtClean="0">
                <a:effectLst>
                  <a:outerShdw blurRad="38100" dist="38100" dir="2700000" algn="tl">
                    <a:srgbClr val="C0C0C0"/>
                  </a:outerShdw>
                </a:effectLst>
                <a:latin typeface="+mn-lt"/>
                <a:ea typeface="+mn-ea"/>
                <a:cs typeface="+mn-cs"/>
              </a:rPr>
              <a:t>forwarding</a:t>
            </a:r>
            <a:endParaRPr lang="en-US" altLang="zh-CN" sz="2400" dirty="0" smtClean="0">
              <a:effectLst>
                <a:outerShdw blurRad="38100" dist="38100" dir="2700000" algn="tl">
                  <a:srgbClr val="C0C0C0"/>
                </a:outerShdw>
              </a:effectLst>
              <a:latin typeface="+mn-lt"/>
              <a:ea typeface="+mn-ea"/>
              <a:cs typeface="+mn-cs"/>
            </a:endParaRPr>
          </a:p>
          <a:p>
            <a:pPr marL="742950" lvl="2" indent="-342900"/>
            <a:r>
              <a:rPr lang="en-US" altLang="zh-CN" sz="2000" dirty="0" smtClean="0">
                <a:effectLst>
                  <a:outerShdw blurRad="38100" dist="38100" dir="2700000" algn="tl">
                    <a:srgbClr val="C0C0C0"/>
                  </a:outerShdw>
                </a:effectLst>
                <a:latin typeface="+mn-lt"/>
                <a:ea typeface="+mn-ea"/>
                <a:cs typeface="+mn-cs"/>
              </a:rPr>
              <a:t>In</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selective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forwarding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attack,</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malicious</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nodes</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may</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refuse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to</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forward</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certain</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messages</a:t>
            </a:r>
            <a:r>
              <a:rPr lang="zh-CN" altLang="en-US" sz="2000" dirty="0" smtClean="0">
                <a:effectLst>
                  <a:outerShdw blurRad="38100" dist="38100" dir="2700000" algn="tl">
                    <a:srgbClr val="C0C0C0"/>
                  </a:outerShdw>
                </a:effectLst>
                <a:latin typeface="+mn-lt"/>
                <a:ea typeface="+mn-ea"/>
                <a:cs typeface="+mn-cs"/>
              </a:rPr>
              <a:t> </a:t>
            </a:r>
            <a:r>
              <a:rPr lang="en-US" altLang="zh-CN" sz="2000" dirty="0">
                <a:effectLst>
                  <a:outerShdw blurRad="38100" dist="38100" dir="2700000" algn="tl">
                    <a:srgbClr val="C0C0C0"/>
                  </a:outerShdw>
                </a:effectLst>
                <a:latin typeface="+mn-lt"/>
                <a:ea typeface="+mn-ea"/>
                <a:cs typeface="+mn-cs"/>
              </a:rPr>
              <a:t>a</a:t>
            </a:r>
            <a:r>
              <a:rPr lang="en-US" altLang="zh-CN" sz="2000" dirty="0" smtClean="0">
                <a:effectLst>
                  <a:outerShdw blurRad="38100" dist="38100" dir="2700000" algn="tl">
                    <a:srgbClr val="C0C0C0"/>
                  </a:outerShdw>
                </a:effectLst>
                <a:latin typeface="+mn-lt"/>
                <a:ea typeface="+mn-ea"/>
                <a:cs typeface="+mn-cs"/>
              </a:rPr>
              <a:t>nd</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simply</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drop</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them.</a:t>
            </a:r>
          </a:p>
          <a:p>
            <a:pPr marL="742950" lvl="2" indent="-342900"/>
            <a:r>
              <a:rPr lang="en-US" altLang="zh-CN" sz="2000" dirty="0" smtClean="0">
                <a:effectLst>
                  <a:outerShdw blurRad="38100" dist="38100" dir="2700000" algn="tl">
                    <a:srgbClr val="C0C0C0"/>
                  </a:outerShdw>
                </a:effectLst>
                <a:latin typeface="+mn-lt"/>
                <a:ea typeface="+mn-ea"/>
                <a:cs typeface="+mn-cs"/>
              </a:rPr>
              <a:t>Selective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forwarding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attack</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is</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conceivable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and</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adversary</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overhearing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flow</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passing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through</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neighboring</a:t>
            </a:r>
            <a:r>
              <a:rPr lang="zh-CN" altLang="en-US" sz="2000" dirty="0" smtClean="0">
                <a:effectLst>
                  <a:outerShdw blurRad="38100" dist="38100" dir="2700000" algn="tl">
                    <a:srgbClr val="C0C0C0"/>
                  </a:outerShdw>
                </a:effectLst>
                <a:latin typeface="+mn-lt"/>
                <a:ea typeface="+mn-ea"/>
                <a:cs typeface="+mn-cs"/>
              </a:rPr>
              <a:t> </a:t>
            </a:r>
            <a:r>
              <a:rPr lang="zh-CN" altLang="zh-CN" sz="2000" dirty="0" smtClean="0">
                <a:effectLst>
                  <a:outerShdw blurRad="38100" dist="38100" dir="2700000" algn="tl">
                    <a:srgbClr val="C0C0C0"/>
                  </a:outerShdw>
                </a:effectLst>
                <a:latin typeface="+mn-lt"/>
                <a:ea typeface="+mn-ea"/>
                <a:cs typeface="+mn-cs"/>
              </a:rPr>
              <a:t>n</a:t>
            </a:r>
            <a:r>
              <a:rPr lang="en-US" altLang="zh-CN" sz="2000" dirty="0" smtClean="0">
                <a:effectLst>
                  <a:outerShdw blurRad="38100" dist="38100" dir="2700000" algn="tl">
                    <a:srgbClr val="C0C0C0"/>
                  </a:outerShdw>
                </a:effectLst>
                <a:latin typeface="+mn-lt"/>
                <a:ea typeface="+mn-ea"/>
                <a:cs typeface="+mn-cs"/>
              </a:rPr>
              <a:t>odes</a:t>
            </a:r>
            <a:r>
              <a:rPr lang="zh-CN" altLang="en-US" sz="2000" dirty="0" smtClean="0">
                <a:effectLst>
                  <a:outerShdw blurRad="38100" dist="38100" dir="2700000" algn="tl">
                    <a:srgbClr val="C0C0C0"/>
                  </a:outerShdw>
                </a:effectLst>
                <a:latin typeface="+mn-lt"/>
                <a:ea typeface="+mn-ea"/>
                <a:cs typeface="+mn-cs"/>
              </a:rPr>
              <a:t> </a:t>
            </a:r>
            <a:r>
              <a:rPr lang="en-US" altLang="zh-CN" sz="2000" dirty="0">
                <a:effectLst>
                  <a:outerShdw blurRad="38100" dist="38100" dir="2700000" algn="tl">
                    <a:srgbClr val="C0C0C0"/>
                  </a:outerShdw>
                </a:effectLst>
                <a:latin typeface="+mn-lt"/>
                <a:ea typeface="+mn-ea"/>
                <a:cs typeface="+mn-cs"/>
              </a:rPr>
              <a:t>m</a:t>
            </a:r>
            <a:r>
              <a:rPr lang="en-US" altLang="zh-CN" sz="2000" dirty="0" smtClean="0">
                <a:effectLst>
                  <a:outerShdw blurRad="38100" dist="38100" dir="2700000" algn="tl">
                    <a:srgbClr val="C0C0C0"/>
                  </a:outerShdw>
                </a:effectLst>
                <a:latin typeface="+mn-lt"/>
                <a:ea typeface="+mn-ea"/>
                <a:cs typeface="+mn-cs"/>
              </a:rPr>
              <a:t>ight</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be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able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to</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emulate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selective</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forwarding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by</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jamming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or</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causing</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a</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collision</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on</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each</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forwarded</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packet</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of</a:t>
            </a:r>
            <a:r>
              <a:rPr lang="zh-CN" altLang="en-US" sz="2000" dirty="0" smtClean="0">
                <a:effectLst>
                  <a:outerShdw blurRad="38100" dist="38100" dir="2700000" algn="tl">
                    <a:srgbClr val="C0C0C0"/>
                  </a:outerShdw>
                </a:effectLst>
                <a:latin typeface="+mn-lt"/>
                <a:ea typeface="+mn-ea"/>
                <a:cs typeface="+mn-cs"/>
              </a:rPr>
              <a:t> </a:t>
            </a:r>
            <a:r>
              <a:rPr lang="en-US" altLang="zh-CN" sz="2000" dirty="0" smtClean="0">
                <a:effectLst>
                  <a:outerShdw blurRad="38100" dist="38100" dir="2700000" algn="tl">
                    <a:srgbClr val="C0C0C0"/>
                  </a:outerShdw>
                </a:effectLst>
                <a:latin typeface="+mn-lt"/>
                <a:ea typeface="+mn-ea"/>
                <a:cs typeface="+mn-cs"/>
              </a:rPr>
              <a:t>interest.</a:t>
            </a: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22</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583483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ATTACKS ON SENSOR NETWORK ROUTING</a:t>
            </a:r>
            <a:endParaRPr lang="en-US" dirty="0"/>
          </a:p>
        </p:txBody>
      </p:sp>
      <p:sp>
        <p:nvSpPr>
          <p:cNvPr id="3" name="Content Placeholder 2"/>
          <p:cNvSpPr>
            <a:spLocks noGrp="1"/>
          </p:cNvSpPr>
          <p:nvPr>
            <p:ph idx="1"/>
          </p:nvPr>
        </p:nvSpPr>
        <p:spPr/>
        <p:txBody>
          <a:bodyPr/>
          <a:lstStyle/>
          <a:p>
            <a:r>
              <a:rPr lang="en-US" dirty="0" smtClean="0"/>
              <a:t>C.</a:t>
            </a:r>
            <a:r>
              <a:rPr lang="zh-CN" altLang="en-US" dirty="0" smtClean="0"/>
              <a:t> </a:t>
            </a:r>
            <a:r>
              <a:rPr lang="zh-CN" altLang="zh-CN" dirty="0" smtClean="0"/>
              <a:t>Si</a:t>
            </a:r>
            <a:r>
              <a:rPr lang="en-US" altLang="zh-CN" dirty="0" err="1" smtClean="0"/>
              <a:t>nkhole</a:t>
            </a:r>
            <a:r>
              <a:rPr lang="zh-CN" altLang="en-US" dirty="0" smtClean="0"/>
              <a:t> </a:t>
            </a:r>
            <a:r>
              <a:rPr lang="en-US" altLang="zh-CN" dirty="0" smtClean="0"/>
              <a:t>attacks</a:t>
            </a:r>
          </a:p>
          <a:p>
            <a:pPr lvl="1"/>
            <a:r>
              <a:rPr lang="en-US" altLang="zh-CN" sz="2000" dirty="0" smtClean="0">
                <a:latin typeface="+mn-lt"/>
              </a:rPr>
              <a:t>The goal is to lure nearly all the traffic from a metaphorical sinkhole with the adversary at the center.</a:t>
            </a:r>
          </a:p>
          <a:p>
            <a:pPr lvl="1"/>
            <a:r>
              <a:rPr lang="en-US" altLang="zh-CN" sz="2000" dirty="0" smtClean="0">
                <a:latin typeface="+mn-lt"/>
              </a:rPr>
              <a:t>Sinkhole attacks typically work by making a compromised node look especially attractive to surrounding nodes with respect to the routing algorithm.</a:t>
            </a:r>
          </a:p>
          <a:p>
            <a:pPr lvl="1"/>
            <a:r>
              <a:rPr lang="en-US" altLang="zh-CN" sz="2000" dirty="0" smtClean="0">
                <a:latin typeface="+mn-lt"/>
              </a:rPr>
              <a:t>One motivation for mounting a sinkhole attack is that it makes selective forwarding trivial.</a:t>
            </a:r>
          </a:p>
          <a:p>
            <a:pPr lvl="1"/>
            <a:r>
              <a:rPr lang="en-US" altLang="zh-CN" sz="2000" dirty="0" smtClean="0">
                <a:latin typeface="+mn-lt"/>
              </a:rPr>
              <a:t>The reason sensor networks are particularly susceptible to sinkhole attack is due to their specialized communication pattern.</a:t>
            </a: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23</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312141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ATTACKS ON SENSOR NETWORK ROUTING</a:t>
            </a:r>
            <a:endParaRPr lang="en-US" dirty="0"/>
          </a:p>
        </p:txBody>
      </p:sp>
      <p:sp>
        <p:nvSpPr>
          <p:cNvPr id="3" name="Content Placeholder 2"/>
          <p:cNvSpPr>
            <a:spLocks noGrp="1"/>
          </p:cNvSpPr>
          <p:nvPr>
            <p:ph idx="1"/>
          </p:nvPr>
        </p:nvSpPr>
        <p:spPr/>
        <p:txBody>
          <a:bodyPr/>
          <a:lstStyle/>
          <a:p>
            <a:r>
              <a:rPr lang="en-US" altLang="zh-CN" dirty="0"/>
              <a:t>D.</a:t>
            </a:r>
            <a:r>
              <a:rPr lang="zh-CN" altLang="en-US" dirty="0"/>
              <a:t> </a:t>
            </a:r>
            <a:r>
              <a:rPr lang="zh-CN" altLang="zh-CN" dirty="0"/>
              <a:t>T</a:t>
            </a:r>
            <a:r>
              <a:rPr lang="en-US" altLang="zh-CN" dirty="0"/>
              <a:t>he</a:t>
            </a:r>
            <a:r>
              <a:rPr lang="zh-CN" altLang="en-US" dirty="0"/>
              <a:t> </a:t>
            </a:r>
            <a:r>
              <a:rPr lang="en-US" altLang="zh-CN" dirty="0"/>
              <a:t>Sybil</a:t>
            </a:r>
            <a:r>
              <a:rPr lang="zh-CN" altLang="en-US" dirty="0"/>
              <a:t> </a:t>
            </a:r>
            <a:r>
              <a:rPr lang="en-US" altLang="zh-CN" dirty="0"/>
              <a:t>attack</a:t>
            </a:r>
          </a:p>
          <a:p>
            <a:pPr lvl="1"/>
            <a:r>
              <a:rPr lang="en-US" altLang="zh-CN" b="0" dirty="0">
                <a:latin typeface="+mn-lt"/>
                <a:cs typeface="0"/>
              </a:rPr>
              <a:t>The</a:t>
            </a:r>
            <a:r>
              <a:rPr lang="zh-CN" altLang="en-US" b="0" dirty="0">
                <a:latin typeface="+mn-lt"/>
                <a:cs typeface="0"/>
              </a:rPr>
              <a:t> </a:t>
            </a:r>
            <a:r>
              <a:rPr lang="en-US" altLang="zh-CN" b="0" dirty="0">
                <a:latin typeface="+mn-lt"/>
                <a:cs typeface="0"/>
              </a:rPr>
              <a:t>Sybil</a:t>
            </a:r>
            <a:r>
              <a:rPr lang="zh-CN" altLang="en-US" b="0" dirty="0">
                <a:latin typeface="+mn-lt"/>
                <a:cs typeface="0"/>
              </a:rPr>
              <a:t> </a:t>
            </a:r>
            <a:r>
              <a:rPr lang="en-US" altLang="zh-CN" b="0" dirty="0">
                <a:latin typeface="+mn-lt"/>
                <a:cs typeface="0"/>
              </a:rPr>
              <a:t>attack</a:t>
            </a:r>
            <a:r>
              <a:rPr lang="zh-CN" altLang="en-US" b="0" dirty="0">
                <a:latin typeface="+mn-lt"/>
                <a:cs typeface="0"/>
              </a:rPr>
              <a:t> </a:t>
            </a:r>
            <a:r>
              <a:rPr lang="en-US" altLang="zh-CN" b="0" dirty="0">
                <a:latin typeface="+mn-lt"/>
                <a:cs typeface="0"/>
              </a:rPr>
              <a:t>c</a:t>
            </a:r>
            <a:r>
              <a:rPr lang="en-US" altLang="zh-CN" b="0" dirty="0" smtClean="0">
                <a:latin typeface="+mn-lt"/>
                <a:cs typeface="0"/>
              </a:rPr>
              <a:t>an</a:t>
            </a:r>
            <a:r>
              <a:rPr lang="zh-CN" altLang="en-US" b="0" dirty="0" smtClean="0">
                <a:latin typeface="+mn-lt"/>
                <a:cs typeface="0"/>
              </a:rPr>
              <a:t> </a:t>
            </a:r>
            <a:r>
              <a:rPr lang="en-US" altLang="zh-CN" b="0" dirty="0">
                <a:latin typeface="+mn-lt"/>
                <a:cs typeface="0"/>
              </a:rPr>
              <a:t>significantly</a:t>
            </a:r>
            <a:r>
              <a:rPr lang="zh-CN" altLang="en-US" b="0" dirty="0">
                <a:latin typeface="+mn-lt"/>
                <a:cs typeface="0"/>
              </a:rPr>
              <a:t> </a:t>
            </a:r>
            <a:r>
              <a:rPr lang="en-US" altLang="zh-CN" b="0" dirty="0">
                <a:latin typeface="+mn-lt"/>
                <a:cs typeface="0"/>
              </a:rPr>
              <a:t>reduce</a:t>
            </a:r>
            <a:r>
              <a:rPr lang="zh-CN" altLang="en-US" b="0" dirty="0">
                <a:latin typeface="+mn-lt"/>
                <a:cs typeface="0"/>
              </a:rPr>
              <a:t> </a:t>
            </a:r>
            <a:r>
              <a:rPr lang="en-US" altLang="zh-CN" b="0" dirty="0">
                <a:latin typeface="+mn-lt"/>
                <a:cs typeface="0"/>
              </a:rPr>
              <a:t>the</a:t>
            </a:r>
            <a:r>
              <a:rPr lang="zh-CN" altLang="en-US" b="0" dirty="0">
                <a:latin typeface="+mn-lt"/>
                <a:cs typeface="0"/>
              </a:rPr>
              <a:t> </a:t>
            </a:r>
            <a:r>
              <a:rPr lang="en-US" altLang="zh-CN" b="0" dirty="0">
                <a:latin typeface="+mn-lt"/>
                <a:cs typeface="0"/>
              </a:rPr>
              <a:t>effectiveness</a:t>
            </a:r>
            <a:r>
              <a:rPr lang="zh-CN" altLang="en-US" b="0" dirty="0">
                <a:latin typeface="+mn-lt"/>
                <a:cs typeface="0"/>
              </a:rPr>
              <a:t> </a:t>
            </a:r>
            <a:r>
              <a:rPr lang="en-US" altLang="zh-CN" b="0" dirty="0">
                <a:latin typeface="+mn-lt"/>
                <a:cs typeface="0"/>
              </a:rPr>
              <a:t>of</a:t>
            </a:r>
            <a:r>
              <a:rPr lang="zh-CN" altLang="en-US" b="0" dirty="0">
                <a:latin typeface="+mn-lt"/>
                <a:cs typeface="0"/>
              </a:rPr>
              <a:t> </a:t>
            </a:r>
            <a:r>
              <a:rPr lang="en-US" altLang="zh-CN" b="0" dirty="0">
                <a:latin typeface="+mn-lt"/>
                <a:cs typeface="0"/>
              </a:rPr>
              <a:t>fault-tolerant</a:t>
            </a:r>
            <a:r>
              <a:rPr lang="zh-CN" altLang="en-US" b="0" dirty="0">
                <a:latin typeface="+mn-lt"/>
                <a:cs typeface="0"/>
              </a:rPr>
              <a:t> </a:t>
            </a:r>
            <a:r>
              <a:rPr lang="en-US" altLang="zh-CN" b="0" dirty="0">
                <a:latin typeface="+mn-lt"/>
                <a:cs typeface="0"/>
              </a:rPr>
              <a:t>schemes</a:t>
            </a:r>
            <a:r>
              <a:rPr lang="zh-CN" altLang="en-US" b="0" dirty="0">
                <a:latin typeface="+mn-lt"/>
                <a:cs typeface="0"/>
              </a:rPr>
              <a:t>.</a:t>
            </a:r>
            <a:endParaRPr lang="en-US" altLang="zh-CN" b="0" dirty="0">
              <a:latin typeface="+mn-lt"/>
              <a:cs typeface="0"/>
            </a:endParaRPr>
          </a:p>
          <a:p>
            <a:pPr lvl="1"/>
            <a:r>
              <a:rPr lang="en-US" altLang="zh-CN" b="0" dirty="0">
                <a:latin typeface="+mn-lt"/>
                <a:cs typeface="0"/>
              </a:rPr>
              <a:t>S</a:t>
            </a:r>
            <a:r>
              <a:rPr lang="en-US" altLang="zh-CN" b="0" dirty="0" smtClean="0">
                <a:latin typeface="+mn-lt"/>
                <a:cs typeface="0"/>
              </a:rPr>
              <a:t>ybil</a:t>
            </a:r>
            <a:r>
              <a:rPr lang="zh-CN" altLang="en-US" b="0" dirty="0" smtClean="0">
                <a:latin typeface="+mn-lt"/>
                <a:cs typeface="0"/>
              </a:rPr>
              <a:t> </a:t>
            </a:r>
            <a:r>
              <a:rPr lang="en-US" altLang="zh-CN" b="0" dirty="0">
                <a:latin typeface="+mn-lt"/>
                <a:cs typeface="0"/>
              </a:rPr>
              <a:t>attack</a:t>
            </a:r>
            <a:r>
              <a:rPr lang="zh-CN" altLang="en-US" b="0" dirty="0">
                <a:latin typeface="+mn-lt"/>
                <a:cs typeface="0"/>
              </a:rPr>
              <a:t> </a:t>
            </a:r>
            <a:r>
              <a:rPr lang="en-US" altLang="zh-CN" b="0" dirty="0">
                <a:latin typeface="+mn-lt"/>
                <a:cs typeface="0"/>
              </a:rPr>
              <a:t>also</a:t>
            </a:r>
            <a:r>
              <a:rPr lang="zh-CN" altLang="en-US" b="0" dirty="0">
                <a:latin typeface="+mn-lt"/>
                <a:cs typeface="0"/>
              </a:rPr>
              <a:t> </a:t>
            </a:r>
            <a:r>
              <a:rPr lang="en-US" altLang="zh-CN" b="0" dirty="0">
                <a:latin typeface="+mn-lt"/>
                <a:cs typeface="0"/>
              </a:rPr>
              <a:t>p</a:t>
            </a:r>
            <a:r>
              <a:rPr lang="en-US" altLang="zh-CN" b="0" dirty="0" smtClean="0">
                <a:latin typeface="+mn-lt"/>
                <a:cs typeface="0"/>
              </a:rPr>
              <a:t>ose</a:t>
            </a:r>
            <a:r>
              <a:rPr lang="zh-CN" altLang="en-US" b="0" dirty="0" smtClean="0">
                <a:latin typeface="+mn-lt"/>
                <a:cs typeface="0"/>
              </a:rPr>
              <a:t> </a:t>
            </a:r>
            <a:r>
              <a:rPr lang="en-US" altLang="zh-CN" b="0" dirty="0">
                <a:latin typeface="+mn-lt"/>
                <a:cs typeface="0"/>
              </a:rPr>
              <a:t>a</a:t>
            </a:r>
            <a:r>
              <a:rPr lang="zh-CN" altLang="en-US" b="0" dirty="0">
                <a:latin typeface="+mn-lt"/>
                <a:cs typeface="0"/>
              </a:rPr>
              <a:t> </a:t>
            </a:r>
            <a:r>
              <a:rPr lang="en-US" altLang="zh-CN" b="0" dirty="0">
                <a:latin typeface="+mn-lt"/>
                <a:cs typeface="0"/>
              </a:rPr>
              <a:t>significant</a:t>
            </a:r>
            <a:r>
              <a:rPr lang="zh-CN" altLang="en-US" b="0" dirty="0">
                <a:latin typeface="+mn-lt"/>
                <a:cs typeface="0"/>
              </a:rPr>
              <a:t> </a:t>
            </a:r>
            <a:r>
              <a:rPr lang="en-US" altLang="zh-CN" b="0" dirty="0">
                <a:latin typeface="+mn-lt"/>
                <a:cs typeface="0"/>
              </a:rPr>
              <a:t>t</a:t>
            </a:r>
            <a:r>
              <a:rPr lang="en-US" altLang="zh-CN" b="0" dirty="0" smtClean="0">
                <a:latin typeface="+mn-lt"/>
                <a:cs typeface="0"/>
              </a:rPr>
              <a:t>hreat</a:t>
            </a:r>
            <a:r>
              <a:rPr lang="zh-CN" altLang="en-US" b="0" dirty="0" smtClean="0">
                <a:latin typeface="+mn-lt"/>
                <a:cs typeface="0"/>
              </a:rPr>
              <a:t> </a:t>
            </a:r>
            <a:r>
              <a:rPr lang="en-US" altLang="zh-CN" b="0" dirty="0">
                <a:latin typeface="+mn-lt"/>
                <a:cs typeface="0"/>
              </a:rPr>
              <a:t>to</a:t>
            </a:r>
            <a:r>
              <a:rPr lang="zh-CN" altLang="en-US" b="0" dirty="0">
                <a:latin typeface="+mn-lt"/>
                <a:cs typeface="0"/>
              </a:rPr>
              <a:t> </a:t>
            </a:r>
            <a:r>
              <a:rPr lang="en-US" altLang="zh-CN" b="0" dirty="0">
                <a:latin typeface="+mn-lt"/>
                <a:cs typeface="0"/>
              </a:rPr>
              <a:t>geographic</a:t>
            </a:r>
            <a:r>
              <a:rPr lang="zh-CN" altLang="en-US" b="0" dirty="0">
                <a:latin typeface="+mn-lt"/>
                <a:cs typeface="0"/>
              </a:rPr>
              <a:t> </a:t>
            </a:r>
            <a:r>
              <a:rPr lang="en-US" altLang="zh-CN" b="0" dirty="0">
                <a:latin typeface="+mn-lt"/>
                <a:cs typeface="0"/>
              </a:rPr>
              <a:t>routing</a:t>
            </a:r>
            <a:r>
              <a:rPr lang="zh-CN" altLang="en-US" b="0" dirty="0">
                <a:latin typeface="+mn-lt"/>
                <a:cs typeface="0"/>
              </a:rPr>
              <a:t> </a:t>
            </a:r>
            <a:r>
              <a:rPr lang="en-US" altLang="zh-CN" b="0" dirty="0">
                <a:latin typeface="+mn-lt"/>
                <a:cs typeface="0"/>
              </a:rPr>
              <a:t>p</a:t>
            </a:r>
            <a:r>
              <a:rPr lang="en-US" altLang="zh-CN" b="0" dirty="0" smtClean="0">
                <a:latin typeface="+mn-lt"/>
                <a:cs typeface="0"/>
              </a:rPr>
              <a:t>rotocols.</a:t>
            </a:r>
            <a:endParaRPr lang="en-US" b="0" dirty="0">
              <a:latin typeface="+mn-lt"/>
              <a:cs typeface="0"/>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24</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648634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VI.</a:t>
            </a:r>
            <a:r>
              <a:rPr lang="zh-CN" altLang="en-US" dirty="0" smtClean="0"/>
              <a:t> </a:t>
            </a:r>
            <a:r>
              <a:rPr lang="en-US" altLang="zh-CN" dirty="0" smtClean="0"/>
              <a:t>ATTACKS ON SENSOR NETWORK ROUTING</a:t>
            </a:r>
            <a:endParaRPr lang="en-US" dirty="0"/>
          </a:p>
        </p:txBody>
      </p:sp>
      <p:sp>
        <p:nvSpPr>
          <p:cNvPr id="3" name="Content Placeholder 2"/>
          <p:cNvSpPr>
            <a:spLocks noGrp="1"/>
          </p:cNvSpPr>
          <p:nvPr>
            <p:ph idx="1"/>
          </p:nvPr>
        </p:nvSpPr>
        <p:spPr>
          <a:xfrm>
            <a:off x="1120775" y="1124744"/>
            <a:ext cx="7772400" cy="5112568"/>
          </a:xfrm>
        </p:spPr>
        <p:txBody>
          <a:bodyPr/>
          <a:lstStyle/>
          <a:p>
            <a:r>
              <a:rPr lang="en-US" dirty="0" smtClean="0"/>
              <a:t>E. Wormholes</a:t>
            </a:r>
          </a:p>
          <a:p>
            <a:pPr lvl="1"/>
            <a:r>
              <a:rPr lang="en-US" sz="2000" dirty="0" smtClean="0">
                <a:latin typeface="+mn-lt"/>
              </a:rPr>
              <a:t>In the wormhole attack, and adversary tunnels messages received in one part on the network over a low latency link and replay them in a different part.</a:t>
            </a:r>
            <a:endParaRPr lang="en-US" sz="2000" dirty="0">
              <a:latin typeface="+mn-lt"/>
            </a:endParaRPr>
          </a:p>
          <a:p>
            <a:pPr lvl="1" algn="just"/>
            <a:r>
              <a:rPr lang="en-US" altLang="zh-CN" sz="2000" dirty="0" smtClean="0">
                <a:latin typeface="+mn-lt"/>
              </a:rPr>
              <a:t>An adversary situated close to a base station may be able to completely disrupt routing by creating a well placed wormhole. An adversary could convince nodes who would only one or two hops away via the wormhole. This can create a sinkhole: since the adversary on the other side of the wormhole can arterially provide a high-quality route to the base station, potentially all traffic in the surrounding area will be drawn.</a:t>
            </a:r>
            <a:endParaRPr lang="en-US" altLang="zh-CN" sz="2000" dirty="0">
              <a:latin typeface="+mn-lt"/>
            </a:endParaRPr>
          </a:p>
          <a:p>
            <a:pPr lvl="1"/>
            <a:r>
              <a:rPr lang="en-US" sz="2000" dirty="0" smtClean="0">
                <a:latin typeface="+mn-lt"/>
              </a:rPr>
              <a:t>Detection is potentially difficult when used in conjunction with the Sybil attack.</a:t>
            </a:r>
            <a:endParaRPr lang="en-US" sz="2400" dirty="0" smtClean="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25</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1191977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VI.</a:t>
            </a:r>
            <a:r>
              <a:rPr lang="zh-CN" altLang="en-US" dirty="0"/>
              <a:t> </a:t>
            </a:r>
            <a:r>
              <a:rPr lang="en-US" altLang="zh-CN" dirty="0"/>
              <a:t>ATTACKS ON SENSOR NETWORK ROUTING</a:t>
            </a:r>
            <a:endParaRPr lang="en-US" dirty="0"/>
          </a:p>
        </p:txBody>
      </p:sp>
      <p:sp>
        <p:nvSpPr>
          <p:cNvPr id="3" name="Content Placeholder 2"/>
          <p:cNvSpPr>
            <a:spLocks noGrp="1"/>
          </p:cNvSpPr>
          <p:nvPr>
            <p:ph idx="1"/>
          </p:nvPr>
        </p:nvSpPr>
        <p:spPr>
          <a:xfrm>
            <a:off x="1120775" y="1208088"/>
            <a:ext cx="7772400" cy="5245248"/>
          </a:xfrm>
        </p:spPr>
        <p:txBody>
          <a:bodyPr/>
          <a:lstStyle/>
          <a:p>
            <a:r>
              <a:rPr lang="en-US" dirty="0"/>
              <a:t>F. HELLO flood attack</a:t>
            </a:r>
          </a:p>
          <a:p>
            <a:pPr lvl="1"/>
            <a:r>
              <a:rPr lang="en-US" sz="1800" dirty="0">
                <a:latin typeface="+mn-lt"/>
              </a:rPr>
              <a:t>Many protocols require to their neighbors, and a node receiving such a packets to announce themselves to their neighbors, and a node receiving such a packet may assume that it is within (normal) radio range of the sender, which may be false</a:t>
            </a:r>
            <a:r>
              <a:rPr lang="en-US" sz="1800" dirty="0" smtClean="0">
                <a:latin typeface="+mn-lt"/>
              </a:rPr>
              <a:t>.</a:t>
            </a:r>
          </a:p>
          <a:p>
            <a:pPr lvl="1"/>
            <a:r>
              <a:rPr lang="en-US" altLang="zh-CN" sz="1400" dirty="0"/>
              <a:t> </a:t>
            </a:r>
            <a:r>
              <a:rPr lang="en-US" altLang="zh-CN" sz="1800" dirty="0">
                <a:latin typeface="+mn-lt"/>
              </a:rPr>
              <a:t>For example, an adversary advertising a very high </a:t>
            </a:r>
            <a:r>
              <a:rPr lang="en-US" altLang="zh-CN" sz="1800" dirty="0" smtClean="0">
                <a:latin typeface="+mn-lt"/>
              </a:rPr>
              <a:t>quality route </a:t>
            </a:r>
            <a:r>
              <a:rPr lang="en-US" altLang="zh-CN" sz="1800" dirty="0">
                <a:latin typeface="+mn-lt"/>
              </a:rPr>
              <a:t>to the base station to every node in the network could cause a large number of nodes to attempt to use this route, </a:t>
            </a:r>
            <a:r>
              <a:rPr lang="en-US" altLang="zh-CN" sz="1800" dirty="0" smtClean="0">
                <a:latin typeface="+mn-lt"/>
              </a:rPr>
              <a:t>but those </a:t>
            </a:r>
            <a:r>
              <a:rPr lang="en-US" altLang="zh-CN" sz="1800" dirty="0">
                <a:latin typeface="+mn-lt"/>
              </a:rPr>
              <a:t>nodes sufficiently far away from the adversary would </a:t>
            </a:r>
            <a:r>
              <a:rPr lang="en-US" altLang="zh-CN" sz="1800" dirty="0" smtClean="0">
                <a:latin typeface="+mn-lt"/>
              </a:rPr>
              <a:t>be sending </a:t>
            </a:r>
            <a:r>
              <a:rPr lang="en-US" altLang="zh-CN" sz="1800" dirty="0">
                <a:latin typeface="+mn-lt"/>
              </a:rPr>
              <a:t>packets into oblivion.</a:t>
            </a:r>
            <a:endParaRPr lang="en-US" sz="1800" dirty="0">
              <a:latin typeface="+mn-lt"/>
            </a:endParaRPr>
          </a:p>
          <a:p>
            <a:pPr lvl="1"/>
            <a:r>
              <a:rPr lang="en-US" sz="1800" dirty="0">
                <a:latin typeface="+mn-lt"/>
              </a:rPr>
              <a:t>An adversary does not necessarily need to be able to construct legitimate traffic in order to use the HELLO flood attack, just can simply re-broadcast overhead packets</a:t>
            </a:r>
            <a:r>
              <a:rPr lang="en-US" sz="1800" dirty="0" smtClean="0">
                <a:latin typeface="+mn-lt"/>
              </a:rPr>
              <a:t>.</a:t>
            </a:r>
            <a:endParaRPr lang="en-US" sz="1800"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26</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987095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VI.</a:t>
            </a:r>
            <a:r>
              <a:rPr lang="zh-CN" altLang="en-US" dirty="0"/>
              <a:t> </a:t>
            </a:r>
            <a:r>
              <a:rPr lang="en-US" altLang="zh-CN" dirty="0"/>
              <a:t>ATTACKS ON SENSOR NETWORK ROUTING</a:t>
            </a:r>
            <a:endParaRPr lang="en-US" dirty="0"/>
          </a:p>
        </p:txBody>
      </p:sp>
      <p:sp>
        <p:nvSpPr>
          <p:cNvPr id="3" name="Content Placeholder 2"/>
          <p:cNvSpPr>
            <a:spLocks noGrp="1"/>
          </p:cNvSpPr>
          <p:nvPr>
            <p:ph idx="1"/>
          </p:nvPr>
        </p:nvSpPr>
        <p:spPr/>
        <p:txBody>
          <a:bodyPr/>
          <a:lstStyle/>
          <a:p>
            <a:r>
              <a:rPr lang="en-US" dirty="0"/>
              <a:t>G. Acknowledgement spoofing</a:t>
            </a:r>
          </a:p>
          <a:p>
            <a:pPr lvl="1" algn="just"/>
            <a:r>
              <a:rPr lang="en-US" sz="2400" dirty="0">
                <a:latin typeface="+mn-lt"/>
              </a:rPr>
              <a:t>Several sensor network routing algorithms rely on implicit or explicit link layer acknowledgements. Due to the inherent broadcast medium, and adversary can spoof link layer acknowledgments for “overheard” packets addressed to neighboring </a:t>
            </a:r>
            <a:r>
              <a:rPr lang="en-US" sz="2400" dirty="0" smtClean="0">
                <a:latin typeface="+mn-lt"/>
              </a:rPr>
              <a:t>nodes. Goals </a:t>
            </a:r>
            <a:r>
              <a:rPr lang="en-US" sz="2400" dirty="0">
                <a:latin typeface="+mn-lt"/>
              </a:rPr>
              <a:t>include convincing the sender that a weak link is strong or that a dead or disabled node is alive</a:t>
            </a:r>
            <a:r>
              <a:rPr lang="en-US" sz="2400" dirty="0" smtClean="0">
                <a:latin typeface="+mn-lt"/>
              </a:rPr>
              <a:t>.</a:t>
            </a:r>
            <a:endParaRPr lang="en-US" sz="2400"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27</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05321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solidFill>
                  <a:srgbClr val="FF0000"/>
                </a:solidFill>
              </a:rPr>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28</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576589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 ATTACKS ON SPECIFIC SENSOR NETWORK PROTOCLS</a:t>
            </a:r>
            <a:endParaRPr lang="en-US" dirty="0"/>
          </a:p>
        </p:txBody>
      </p:sp>
      <p:sp>
        <p:nvSpPr>
          <p:cNvPr id="3" name="Content Placeholder 2"/>
          <p:cNvSpPr>
            <a:spLocks noGrp="1"/>
          </p:cNvSpPr>
          <p:nvPr>
            <p:ph idx="1"/>
          </p:nvPr>
        </p:nvSpPr>
        <p:spPr>
          <a:xfrm>
            <a:off x="1120775" y="1412776"/>
            <a:ext cx="7772400" cy="4321274"/>
          </a:xfrm>
        </p:spPr>
        <p:txBody>
          <a:bodyPr/>
          <a:lstStyle/>
          <a:p>
            <a:r>
              <a:rPr lang="en-US" dirty="0" smtClean="0"/>
              <a:t>A. </a:t>
            </a:r>
            <a:r>
              <a:rPr lang="en-US" dirty="0" err="1" smtClean="0"/>
              <a:t>TinyOS</a:t>
            </a:r>
            <a:r>
              <a:rPr lang="en-US" dirty="0" smtClean="0"/>
              <a:t> beaconing</a:t>
            </a:r>
          </a:p>
          <a:p>
            <a:r>
              <a:rPr lang="en-US" dirty="0" smtClean="0"/>
              <a:t>B. Directed diffusion</a:t>
            </a:r>
          </a:p>
          <a:p>
            <a:r>
              <a:rPr lang="en-US" dirty="0" smtClean="0"/>
              <a:t>C. Geographic routing</a:t>
            </a:r>
          </a:p>
          <a:p>
            <a:r>
              <a:rPr lang="en-US" dirty="0" smtClean="0"/>
              <a:t>D. additional routing protocols</a:t>
            </a:r>
          </a:p>
          <a:p>
            <a:pPr lvl="1"/>
            <a:r>
              <a:rPr lang="en-US" dirty="0" smtClean="0">
                <a:latin typeface="+mn-lt"/>
              </a:rPr>
              <a:t>Clustering protocols such LEACH, rumor routing, and energy conserving topology maintenance algorithms such as SPAN and GAF.</a:t>
            </a:r>
            <a:endParaRPr lang="en-US" dirty="0">
              <a:latin typeface="+mn-lt"/>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29</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57010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 INTRODUCTION</a:t>
            </a:r>
            <a:endParaRPr lang="en-US" dirty="0"/>
          </a:p>
        </p:txBody>
      </p:sp>
      <p:sp>
        <p:nvSpPr>
          <p:cNvPr id="3" name="Content Placeholder 2"/>
          <p:cNvSpPr>
            <a:spLocks noGrp="1"/>
          </p:cNvSpPr>
          <p:nvPr>
            <p:ph idx="1"/>
          </p:nvPr>
        </p:nvSpPr>
        <p:spPr>
          <a:xfrm>
            <a:off x="928688" y="1208088"/>
            <a:ext cx="8215312" cy="4813200"/>
          </a:xfrm>
        </p:spPr>
        <p:txBody>
          <a:bodyPr/>
          <a:lstStyle/>
          <a:p>
            <a:pPr>
              <a:defRPr/>
            </a:pPr>
            <a:r>
              <a:rPr lang="en-US" dirty="0" smtClean="0"/>
              <a:t>Five main contributions:</a:t>
            </a:r>
          </a:p>
          <a:p>
            <a:pPr lvl="1">
              <a:defRPr/>
            </a:pPr>
            <a:r>
              <a:rPr lang="en-US" sz="1800" dirty="0" smtClean="0">
                <a:latin typeface="+mn-lt"/>
              </a:rPr>
              <a:t>Propose threat model and security goals for secure routing in wireless sensor networks.</a:t>
            </a:r>
          </a:p>
          <a:p>
            <a:pPr lvl="1">
              <a:defRPr/>
            </a:pPr>
            <a:r>
              <a:rPr lang="en-US" sz="1800" dirty="0" smtClean="0">
                <a:latin typeface="+mn-lt"/>
              </a:rPr>
              <a:t>Introduce two novel classes of previously undocumented attacks against sensor networks – sinkhole attacks and HELLO floods.</a:t>
            </a:r>
          </a:p>
          <a:p>
            <a:pPr lvl="1">
              <a:defRPr/>
            </a:pPr>
            <a:r>
              <a:rPr lang="en-US" sz="1800" dirty="0" smtClean="0">
                <a:latin typeface="+mn-lt"/>
              </a:rPr>
              <a:t>Show, for the first time, how attacks against ad-hoc wireless networks and peer-to-peer networks, can be adapted into powerful attacks against sensor networks.</a:t>
            </a:r>
          </a:p>
          <a:p>
            <a:pPr lvl="1">
              <a:defRPr/>
            </a:pPr>
            <a:r>
              <a:rPr lang="en-US" sz="1800" dirty="0" smtClean="0">
                <a:latin typeface="+mn-lt"/>
              </a:rPr>
              <a:t>Present the first detailed security analysis of all the major routing protocols and energy conserving topology maintenance algorithms for sensor networks. The authors describe practical attacks against all of them that would defeat any reasonable security goals.</a:t>
            </a:r>
          </a:p>
          <a:p>
            <a:pPr lvl="1">
              <a:defRPr/>
            </a:pPr>
            <a:r>
              <a:rPr lang="en-US" sz="1800" dirty="0" smtClean="0">
                <a:latin typeface="+mn-lt"/>
              </a:rPr>
              <a:t>Discuss countermeasures and design considerations for secure routing protocols in sensor networks.</a:t>
            </a:r>
            <a:endParaRPr lang="en-US" sz="1800" dirty="0">
              <a:latin typeface="+mn-lt"/>
            </a:endParaRPr>
          </a:p>
        </p:txBody>
      </p:sp>
      <p:sp>
        <p:nvSpPr>
          <p:cNvPr id="5" name="Slide Number Placeholder 4"/>
          <p:cNvSpPr>
            <a:spLocks noGrp="1"/>
          </p:cNvSpPr>
          <p:nvPr>
            <p:ph type="sldNum" sz="quarter" idx="11"/>
          </p:nvPr>
        </p:nvSpPr>
        <p:spPr/>
        <p:txBody>
          <a:bodyPr/>
          <a:lstStyle/>
          <a:p>
            <a:pPr>
              <a:defRPr/>
            </a:pPr>
            <a:fld id="{CEFEB26C-C54A-43D7-B1B7-D83124B4F6FE}" type="slidenum">
              <a:rPr lang="en-US" smtClean="0"/>
              <a:pPr>
                <a:defRPr/>
              </a:pPr>
              <a:t>3</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 </a:t>
            </a:r>
            <a:r>
              <a:rPr kumimoji="1" lang="en-US" altLang="zh-CN" dirty="0" err="1" smtClean="0"/>
              <a:t>TinyOS</a:t>
            </a:r>
            <a:r>
              <a:rPr kumimoji="1" lang="en-US" altLang="zh-CN" dirty="0" smtClean="0"/>
              <a:t> beaconing</a:t>
            </a:r>
            <a:endParaRPr kumimoji="1" lang="zh-CN" altLang="en-US" dirty="0"/>
          </a:p>
        </p:txBody>
      </p:sp>
      <p:sp>
        <p:nvSpPr>
          <p:cNvPr id="3" name="内容占位符 2"/>
          <p:cNvSpPr>
            <a:spLocks noGrp="1"/>
          </p:cNvSpPr>
          <p:nvPr>
            <p:ph idx="1"/>
          </p:nvPr>
        </p:nvSpPr>
        <p:spPr>
          <a:xfrm>
            <a:off x="5076056" y="1196752"/>
            <a:ext cx="4067944" cy="4525962"/>
          </a:xfrm>
        </p:spPr>
        <p:txBody>
          <a:bodyPr/>
          <a:lstStyle/>
          <a:p>
            <a:pPr marL="457200" lvl="1" indent="0">
              <a:buNone/>
            </a:pPr>
            <a:r>
              <a:rPr kumimoji="1" lang="en-US" altLang="zh-CN" sz="2400" dirty="0">
                <a:latin typeface="+mn-lt"/>
              </a:rPr>
              <a:t>T</a:t>
            </a:r>
            <a:r>
              <a:rPr kumimoji="1" lang="en-US" altLang="zh-CN" sz="2400" dirty="0" smtClean="0">
                <a:latin typeface="+mn-lt"/>
              </a:rPr>
              <a:t>he </a:t>
            </a:r>
            <a:r>
              <a:rPr kumimoji="1" lang="en-US" altLang="zh-CN" sz="2400" dirty="0" err="1" smtClean="0">
                <a:latin typeface="+mn-lt"/>
              </a:rPr>
              <a:t>TinyOS</a:t>
            </a:r>
            <a:r>
              <a:rPr kumimoji="1" lang="en-US" altLang="zh-CN" sz="2400" dirty="0" smtClean="0">
                <a:latin typeface="+mn-lt"/>
              </a:rPr>
              <a:t> beaconing protocol constructs a breadth first spanning tree rooted at a base station. Periodically the base station broadcasts a route update. All nodes receiving the update mark the base station as its parent and rebroadcast the update.</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30</a:t>
            </a:fld>
            <a:endParaRPr lang="en-US"/>
          </a:p>
        </p:txBody>
      </p:sp>
      <p:pic>
        <p:nvPicPr>
          <p:cNvPr id="6" name="图片 5" descr="Screen Shot 2014-12-02 at 10.14.1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196752"/>
            <a:ext cx="4536504" cy="3530600"/>
          </a:xfrm>
          <a:prstGeom prst="rect">
            <a:avLst/>
          </a:prstGeom>
        </p:spPr>
      </p:pic>
    </p:spTree>
    <p:extLst>
      <p:ext uri="{BB962C8B-B14F-4D97-AF65-F5344CB8AC3E}">
        <p14:creationId xmlns:p14="http://schemas.microsoft.com/office/powerpoint/2010/main" val="2546072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 </a:t>
            </a:r>
            <a:r>
              <a:rPr kumimoji="1" lang="en-US" altLang="zh-CN" dirty="0" err="1"/>
              <a:t>TinyOS</a:t>
            </a:r>
            <a:r>
              <a:rPr kumimoji="1" lang="en-US" altLang="zh-CN" dirty="0"/>
              <a:t> beaconing</a:t>
            </a:r>
            <a:endParaRPr kumimoji="1" lang="zh-CN" altLang="en-US" dirty="0"/>
          </a:p>
        </p:txBody>
      </p:sp>
      <p:sp>
        <p:nvSpPr>
          <p:cNvPr id="3" name="内容占位符 2"/>
          <p:cNvSpPr>
            <a:spLocks noGrp="1"/>
          </p:cNvSpPr>
          <p:nvPr>
            <p:ph idx="1"/>
          </p:nvPr>
        </p:nvSpPr>
        <p:spPr>
          <a:xfrm>
            <a:off x="5868143" y="1208088"/>
            <a:ext cx="3025031" cy="4525962"/>
          </a:xfrm>
        </p:spPr>
        <p:txBody>
          <a:bodyPr/>
          <a:lstStyle/>
          <a:p>
            <a:pPr marL="342900" lvl="1" indent="-342900">
              <a:buFontTx/>
              <a:buChar char="•"/>
            </a:pPr>
            <a:r>
              <a:rPr kumimoji="1" lang="en-US" altLang="zh-CN" sz="2400" dirty="0">
                <a:latin typeface="+mn-lt"/>
              </a:rPr>
              <a:t>Attack: the </a:t>
            </a:r>
            <a:r>
              <a:rPr kumimoji="1" lang="en-US" altLang="zh-CN" sz="2400" dirty="0" err="1" smtClean="0">
                <a:latin typeface="+mn-lt"/>
              </a:rPr>
              <a:t>TinyOS</a:t>
            </a:r>
            <a:r>
              <a:rPr kumimoji="1" lang="en-US" altLang="zh-CN" sz="2400" dirty="0" smtClean="0">
                <a:latin typeface="+mn-lt"/>
              </a:rPr>
              <a:t> </a:t>
            </a:r>
            <a:r>
              <a:rPr kumimoji="1" lang="en-US" altLang="zh-CN" sz="2400" dirty="0">
                <a:latin typeface="+mn-lt"/>
              </a:rPr>
              <a:t>beaconing protocol in highly susceptible to attack.</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31</a:t>
            </a:fld>
            <a:endParaRPr lang="en-US"/>
          </a:p>
        </p:txBody>
      </p:sp>
      <p:pic>
        <p:nvPicPr>
          <p:cNvPr id="6" name="图片 5" descr="Screen Shot 2014-12-02 at 10.14.2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268760"/>
            <a:ext cx="4495800" cy="3352800"/>
          </a:xfrm>
          <a:prstGeom prst="rect">
            <a:avLst/>
          </a:prstGeom>
        </p:spPr>
      </p:pic>
      <p:sp>
        <p:nvSpPr>
          <p:cNvPr id="7" name="矩形 6"/>
          <p:cNvSpPr/>
          <p:nvPr/>
        </p:nvSpPr>
        <p:spPr>
          <a:xfrm>
            <a:off x="1331640" y="4653136"/>
            <a:ext cx="6912768" cy="766364"/>
          </a:xfrm>
          <a:prstGeom prst="rect">
            <a:avLst/>
          </a:prstGeom>
        </p:spPr>
        <p:txBody>
          <a:bodyPr wrap="square">
            <a:spAutoFit/>
          </a:bodyPr>
          <a:lstStyle/>
          <a:p>
            <a:r>
              <a:rPr lang="en-US" altLang="zh-CN" b="0" i="0" dirty="0">
                <a:latin typeface="+mn-lt"/>
              </a:rPr>
              <a:t> Since routing updates are not authenticated, it </a:t>
            </a:r>
            <a:r>
              <a:rPr lang="en-US" altLang="zh-CN" b="0" i="0" dirty="0" smtClean="0">
                <a:latin typeface="+mn-lt"/>
              </a:rPr>
              <a:t>is possible </a:t>
            </a:r>
            <a:r>
              <a:rPr lang="en-US" altLang="zh-CN" b="0" i="0" dirty="0">
                <a:latin typeface="+mn-lt"/>
              </a:rPr>
              <a:t>for any node to claim to be a base station and </a:t>
            </a:r>
            <a:r>
              <a:rPr lang="en-US" altLang="zh-CN" b="0" i="0" dirty="0" smtClean="0">
                <a:latin typeface="+mn-lt"/>
              </a:rPr>
              <a:t>become the </a:t>
            </a:r>
            <a:r>
              <a:rPr lang="en-US" altLang="zh-CN" b="0" i="0" dirty="0">
                <a:latin typeface="+mn-lt"/>
              </a:rPr>
              <a:t>destination of all traffic in the network (see Figure 5).</a:t>
            </a:r>
            <a:endParaRPr lang="zh-CN" altLang="en-US" dirty="0">
              <a:latin typeface="+mn-lt"/>
            </a:endParaRPr>
          </a:p>
        </p:txBody>
      </p:sp>
    </p:spTree>
    <p:extLst>
      <p:ext uri="{BB962C8B-B14F-4D97-AF65-F5344CB8AC3E}">
        <p14:creationId xmlns:p14="http://schemas.microsoft.com/office/powerpoint/2010/main" val="2353028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 </a:t>
            </a:r>
            <a:r>
              <a:rPr kumimoji="1" lang="en-US" altLang="zh-CN" dirty="0" err="1"/>
              <a:t>TinyOS</a:t>
            </a:r>
            <a:r>
              <a:rPr kumimoji="1" lang="en-US" altLang="zh-CN" dirty="0"/>
              <a:t> beaconing</a:t>
            </a:r>
            <a:endParaRPr kumimoji="1" lang="zh-CN" altLang="en-US" dirty="0"/>
          </a:p>
        </p:txBody>
      </p:sp>
      <p:sp>
        <p:nvSpPr>
          <p:cNvPr id="3" name="内容占位符 2"/>
          <p:cNvSpPr>
            <a:spLocks noGrp="1"/>
          </p:cNvSpPr>
          <p:nvPr>
            <p:ph idx="1"/>
          </p:nvPr>
        </p:nvSpPr>
        <p:spPr>
          <a:xfrm>
            <a:off x="5508104" y="1208088"/>
            <a:ext cx="3385070" cy="4525962"/>
          </a:xfrm>
        </p:spPr>
        <p:txBody>
          <a:bodyPr/>
          <a:lstStyle/>
          <a:p>
            <a:pPr marL="457200" lvl="1" indent="0">
              <a:buNone/>
            </a:pPr>
            <a:r>
              <a:rPr kumimoji="1" lang="en-US" altLang="zh-CN" sz="2400" dirty="0">
                <a:latin typeface="+mn-lt"/>
              </a:rPr>
              <a:t>Authenticated routing updates will prevent an adversary form claiming to be a base station, but a powerful laptop class adversary can still easily wreak havoc</a:t>
            </a:r>
            <a:r>
              <a:rPr kumimoji="1" lang="en-US" altLang="zh-CN" sz="2400" dirty="0" smtClean="0">
                <a:latin typeface="+mn-lt"/>
              </a:rPr>
              <a:t>.</a:t>
            </a:r>
            <a:endParaRPr kumimoji="1" lang="en-US" altLang="zh-CN" sz="2400" dirty="0">
              <a:latin typeface="+mn-lt"/>
            </a:endParaRP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32</a:t>
            </a:fld>
            <a:endParaRPr lang="en-US"/>
          </a:p>
        </p:txBody>
      </p:sp>
      <p:pic>
        <p:nvPicPr>
          <p:cNvPr id="6" name="图片 5" descr="Screen Shot 2014-12-02 at 10.14.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196752"/>
            <a:ext cx="4445000" cy="3378200"/>
          </a:xfrm>
          <a:prstGeom prst="rect">
            <a:avLst/>
          </a:prstGeom>
        </p:spPr>
      </p:pic>
      <p:sp>
        <p:nvSpPr>
          <p:cNvPr id="7" name="矩形 6"/>
          <p:cNvSpPr/>
          <p:nvPr/>
        </p:nvSpPr>
        <p:spPr>
          <a:xfrm>
            <a:off x="1115616" y="4725144"/>
            <a:ext cx="4572000" cy="987963"/>
          </a:xfrm>
          <a:prstGeom prst="rect">
            <a:avLst/>
          </a:prstGeom>
        </p:spPr>
        <p:txBody>
          <a:bodyPr>
            <a:spAutoFit/>
          </a:bodyPr>
          <a:lstStyle/>
          <a:p>
            <a:r>
              <a:rPr lang="en-US" altLang="zh-CN" b="0" i="0" dirty="0">
                <a:latin typeface="+mn-lt"/>
              </a:rPr>
              <a:t> As seen in </a:t>
            </a:r>
            <a:r>
              <a:rPr lang="en-US" altLang="zh-CN" b="0" i="0" dirty="0" smtClean="0">
                <a:latin typeface="+mn-lt"/>
              </a:rPr>
              <a:t>Figure 6</a:t>
            </a:r>
            <a:r>
              <a:rPr lang="en-US" altLang="zh-CN" b="0" i="0" dirty="0">
                <a:latin typeface="+mn-lt"/>
              </a:rPr>
              <a:t>, all traffic in the targeted area will be channeled through </a:t>
            </a:r>
            <a:r>
              <a:rPr lang="en-US" altLang="zh-CN" b="0" i="0" dirty="0" smtClean="0">
                <a:latin typeface="+mn-lt"/>
              </a:rPr>
              <a:t>the wormhole</a:t>
            </a:r>
            <a:r>
              <a:rPr lang="en-US" altLang="zh-CN" b="0" i="0" dirty="0">
                <a:latin typeface="+mn-lt"/>
              </a:rPr>
              <a:t>, enabling a potent selective forwarding attack.</a:t>
            </a:r>
            <a:endParaRPr lang="zh-CN" altLang="en-US" dirty="0">
              <a:latin typeface="+mn-lt"/>
            </a:endParaRPr>
          </a:p>
        </p:txBody>
      </p:sp>
    </p:spTree>
    <p:extLst>
      <p:ext uri="{BB962C8B-B14F-4D97-AF65-F5344CB8AC3E}">
        <p14:creationId xmlns:p14="http://schemas.microsoft.com/office/powerpoint/2010/main" val="2480509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 </a:t>
            </a:r>
            <a:r>
              <a:rPr kumimoji="1" lang="en-US" altLang="zh-CN" dirty="0" err="1"/>
              <a:t>TinyOS</a:t>
            </a:r>
            <a:r>
              <a:rPr kumimoji="1" lang="en-US" altLang="zh-CN" dirty="0"/>
              <a:t> beaconing</a:t>
            </a:r>
            <a:endParaRPr kumimoji="1" lang="zh-CN" altLang="en-US" dirty="0"/>
          </a:p>
        </p:txBody>
      </p:sp>
      <p:sp>
        <p:nvSpPr>
          <p:cNvPr id="3" name="内容占位符 2"/>
          <p:cNvSpPr>
            <a:spLocks noGrp="1"/>
          </p:cNvSpPr>
          <p:nvPr>
            <p:ph idx="1"/>
          </p:nvPr>
        </p:nvSpPr>
        <p:spPr>
          <a:xfrm>
            <a:off x="5508105" y="1052736"/>
            <a:ext cx="3635895" cy="5040560"/>
          </a:xfrm>
        </p:spPr>
        <p:txBody>
          <a:bodyPr/>
          <a:lstStyle/>
          <a:p>
            <a:pPr marL="342900" lvl="1" indent="-342900">
              <a:buFontTx/>
              <a:buChar char="•"/>
            </a:pPr>
            <a:r>
              <a:rPr kumimoji="1" lang="en-US" altLang="zh-CN" sz="2000" dirty="0">
                <a:latin typeface="+mn-lt"/>
              </a:rPr>
              <a:t>If a laptop-class adversary has a powerful transmitter, it can use HELLO flood attack to broadcast a routing update load enough to reach the entire network, causing every node to mark the adversary as its parent</a:t>
            </a:r>
            <a:r>
              <a:rPr kumimoji="1" lang="en-US" altLang="zh-CN" sz="2000" dirty="0" smtClean="0">
                <a:latin typeface="+mn-lt"/>
              </a:rPr>
              <a:t>.</a:t>
            </a:r>
          </a:p>
          <a:p>
            <a:pPr marL="342900" lvl="1" indent="-342900">
              <a:buFontTx/>
              <a:buChar char="•"/>
            </a:pPr>
            <a:r>
              <a:rPr kumimoji="1" lang="en-US" altLang="zh-CN" sz="2000" dirty="0">
                <a:latin typeface="+mn-lt"/>
              </a:rPr>
              <a:t>Routing loop can easily be created by mote-class adversaries spoofing routing updates</a:t>
            </a:r>
            <a:r>
              <a:rPr kumimoji="1" lang="en-US" altLang="zh-CN" sz="2000" dirty="0" smtClean="0">
                <a:latin typeface="+mn-lt"/>
              </a:rPr>
              <a:t>.</a:t>
            </a:r>
            <a:endParaRPr kumimoji="1" lang="en-US" altLang="zh-CN" sz="2000" dirty="0">
              <a:latin typeface="+mn-lt"/>
            </a:endParaRP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33</a:t>
            </a:fld>
            <a:endParaRPr lang="en-US"/>
          </a:p>
        </p:txBody>
      </p:sp>
      <p:pic>
        <p:nvPicPr>
          <p:cNvPr id="6" name="图片 5" descr="Screen Shot 2014-12-02 at 10.15.2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124744"/>
            <a:ext cx="4584700" cy="3670300"/>
          </a:xfrm>
          <a:prstGeom prst="rect">
            <a:avLst/>
          </a:prstGeom>
        </p:spPr>
      </p:pic>
      <p:sp>
        <p:nvSpPr>
          <p:cNvPr id="7" name="矩形 6"/>
          <p:cNvSpPr/>
          <p:nvPr/>
        </p:nvSpPr>
        <p:spPr>
          <a:xfrm>
            <a:off x="1115616" y="5013176"/>
            <a:ext cx="4572000" cy="766364"/>
          </a:xfrm>
          <a:prstGeom prst="rect">
            <a:avLst/>
          </a:prstGeom>
        </p:spPr>
        <p:txBody>
          <a:bodyPr>
            <a:spAutoFit/>
          </a:bodyPr>
          <a:lstStyle/>
          <a:p>
            <a:r>
              <a:rPr lang="en-US" altLang="zh-CN" b="0" i="0" dirty="0">
                <a:latin typeface="+mn-lt"/>
              </a:rPr>
              <a:t> As shown in Figure 7, the network </a:t>
            </a:r>
            <a:r>
              <a:rPr lang="en-US" altLang="zh-CN" b="0" i="0" dirty="0" smtClean="0">
                <a:latin typeface="+mn-lt"/>
              </a:rPr>
              <a:t>is crippled</a:t>
            </a:r>
            <a:r>
              <a:rPr lang="en-US" altLang="zh-CN" b="0" i="0" dirty="0">
                <a:latin typeface="+mn-lt"/>
              </a:rPr>
              <a:t>: the majority of nodes are stranded, sending </a:t>
            </a:r>
            <a:r>
              <a:rPr lang="en-US" altLang="zh-CN" b="0" i="0" dirty="0" smtClean="0">
                <a:latin typeface="+mn-lt"/>
              </a:rPr>
              <a:t>packets into </a:t>
            </a:r>
            <a:r>
              <a:rPr lang="en-US" altLang="zh-CN" b="0" i="0" dirty="0">
                <a:latin typeface="+mn-lt"/>
              </a:rPr>
              <a:t>oblivion.</a:t>
            </a:r>
            <a:endParaRPr lang="zh-CN" altLang="en-US" dirty="0">
              <a:latin typeface="+mn-lt"/>
            </a:endParaRPr>
          </a:p>
        </p:txBody>
      </p:sp>
    </p:spTree>
    <p:extLst>
      <p:ext uri="{BB962C8B-B14F-4D97-AF65-F5344CB8AC3E}">
        <p14:creationId xmlns:p14="http://schemas.microsoft.com/office/powerpoint/2010/main" val="713638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 Directed diffusion</a:t>
            </a:r>
            <a:endParaRPr kumimoji="1" lang="zh-CN" altLang="en-US" dirty="0"/>
          </a:p>
        </p:txBody>
      </p:sp>
      <p:sp>
        <p:nvSpPr>
          <p:cNvPr id="3" name="内容占位符 2"/>
          <p:cNvSpPr>
            <a:spLocks noGrp="1"/>
          </p:cNvSpPr>
          <p:nvPr>
            <p:ph idx="1"/>
          </p:nvPr>
        </p:nvSpPr>
        <p:spPr>
          <a:xfrm>
            <a:off x="1120775" y="1208088"/>
            <a:ext cx="7772400" cy="4957216"/>
          </a:xfrm>
        </p:spPr>
        <p:txBody>
          <a:bodyPr/>
          <a:lstStyle/>
          <a:p>
            <a:pPr lvl="1"/>
            <a:r>
              <a:rPr kumimoji="1" lang="en-US" altLang="zh-CN" sz="2400" dirty="0" smtClean="0">
                <a:latin typeface="+mn-lt"/>
              </a:rPr>
              <a:t>Directed diffusion is a data-centric algorithm for drawing information out of a sensor network.</a:t>
            </a:r>
          </a:p>
          <a:p>
            <a:pPr lvl="1"/>
            <a:r>
              <a:rPr kumimoji="1" lang="en-US" altLang="zh-CN" sz="2400" dirty="0" smtClean="0">
                <a:latin typeface="+mn-lt"/>
              </a:rPr>
              <a:t>There is a multipath variant of directed diffusion as well.</a:t>
            </a:r>
          </a:p>
          <a:p>
            <a:pPr lvl="1"/>
            <a:r>
              <a:rPr kumimoji="1" lang="en-US" altLang="zh-CN" sz="2400" dirty="0" smtClean="0">
                <a:latin typeface="+mn-lt"/>
              </a:rPr>
              <a:t>Attacks: due to the robust nature of flooding, it may be difficult for an adversary to prevent  interests from reaching targets able to satisfy then</a:t>
            </a:r>
          </a:p>
          <a:p>
            <a:pPr lvl="1"/>
            <a:r>
              <a:rPr kumimoji="1" lang="en-US" altLang="zh-CN" sz="2400" dirty="0" smtClean="0">
                <a:latin typeface="+mn-lt"/>
              </a:rPr>
              <a:t>Suppression:</a:t>
            </a:r>
            <a:r>
              <a:rPr kumimoji="1" lang="en-US" altLang="zh-CN" sz="2400" dirty="0">
                <a:latin typeface="+mn-lt"/>
              </a:rPr>
              <a:t> </a:t>
            </a:r>
            <a:r>
              <a:rPr kumimoji="1" lang="en-US" altLang="zh-CN" sz="2400" dirty="0" smtClean="0">
                <a:latin typeface="+mn-lt"/>
              </a:rPr>
              <a:t>Flow suppression is an instance of denial-of-service. The easiest way to suppress a flow is to spoof negative reinforcements.</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34</a:t>
            </a:fld>
            <a:endParaRPr lang="en-US"/>
          </a:p>
        </p:txBody>
      </p:sp>
    </p:spTree>
    <p:extLst>
      <p:ext uri="{BB962C8B-B14F-4D97-AF65-F5344CB8AC3E}">
        <p14:creationId xmlns:p14="http://schemas.microsoft.com/office/powerpoint/2010/main" val="484916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B. Directed diffusion</a:t>
            </a:r>
            <a:endParaRPr kumimoji="1" lang="zh-CN" altLang="en-US" dirty="0"/>
          </a:p>
        </p:txBody>
      </p:sp>
      <p:sp>
        <p:nvSpPr>
          <p:cNvPr id="3" name="内容占位符 2"/>
          <p:cNvSpPr>
            <a:spLocks noGrp="1"/>
          </p:cNvSpPr>
          <p:nvPr>
            <p:ph idx="1"/>
          </p:nvPr>
        </p:nvSpPr>
        <p:spPr/>
        <p:txBody>
          <a:bodyPr/>
          <a:lstStyle/>
          <a:p>
            <a:pPr lvl="1"/>
            <a:r>
              <a:rPr kumimoji="1" lang="en-US" altLang="zh-CN" sz="2400" dirty="0" smtClean="0">
                <a:latin typeface="+mn-lt"/>
              </a:rPr>
              <a:t>Cloning: Cloning a flowing enables eavesdropping.</a:t>
            </a:r>
          </a:p>
          <a:p>
            <a:pPr lvl="1"/>
            <a:r>
              <a:rPr kumimoji="1" lang="en-US" altLang="zh-CN" sz="2400" dirty="0" smtClean="0">
                <a:latin typeface="+mn-lt"/>
              </a:rPr>
              <a:t>Path influence: an adversary can influence the path taken by a data flow by spoofing positive and negative reinforcements and bogus data events.</a:t>
            </a:r>
          </a:p>
          <a:p>
            <a:pPr lvl="1"/>
            <a:r>
              <a:rPr kumimoji="1" lang="en-US" altLang="zh-CN" sz="2400" dirty="0" smtClean="0">
                <a:latin typeface="+mn-lt"/>
              </a:rPr>
              <a:t>Selective forwarding and data tampering: by using the above attack to insert herself onto taken by a flow of events, an adversary can gain full control of the flow.</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35</a:t>
            </a:fld>
            <a:endParaRPr lang="en-US"/>
          </a:p>
        </p:txBody>
      </p:sp>
    </p:spTree>
    <p:extLst>
      <p:ext uri="{BB962C8B-B14F-4D97-AF65-F5344CB8AC3E}">
        <p14:creationId xmlns:p14="http://schemas.microsoft.com/office/powerpoint/2010/main" val="3715465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B. Directed diffusion</a:t>
            </a:r>
            <a:endParaRPr kumimoji="1" lang="zh-CN" altLang="en-US" dirty="0"/>
          </a:p>
        </p:txBody>
      </p:sp>
      <p:sp>
        <p:nvSpPr>
          <p:cNvPr id="3" name="内容占位符 2"/>
          <p:cNvSpPr>
            <a:spLocks noGrp="1"/>
          </p:cNvSpPr>
          <p:nvPr>
            <p:ph idx="1"/>
          </p:nvPr>
        </p:nvSpPr>
        <p:spPr/>
        <p:txBody>
          <a:bodyPr/>
          <a:lstStyle/>
          <a:p>
            <a:pPr lvl="1">
              <a:buFontTx/>
              <a:buChar char="–"/>
            </a:pPr>
            <a:r>
              <a:rPr kumimoji="1" lang="en-US" altLang="zh-CN" dirty="0">
                <a:latin typeface="+mn-lt"/>
              </a:rPr>
              <a:t>A </a:t>
            </a:r>
            <a:r>
              <a:rPr kumimoji="1" lang="en-US" altLang="zh-CN" dirty="0" smtClean="0">
                <a:latin typeface="+mn-lt"/>
              </a:rPr>
              <a:t>laptop-class </a:t>
            </a:r>
            <a:r>
              <a:rPr kumimoji="1" lang="en-US" altLang="zh-CN" dirty="0">
                <a:latin typeface="+mn-lt"/>
              </a:rPr>
              <a:t>adversary can exert greater influence on the toplofty by creating a wormhole between node A located next a base station and node B located close to where events are likely to be generated.</a:t>
            </a:r>
            <a:endParaRPr kumimoji="1" lang="zh-CN" altLang="en-US" dirty="0">
              <a:latin typeface="+mn-lt"/>
            </a:endParaRPr>
          </a:p>
          <a:p>
            <a:pPr lvl="1"/>
            <a:r>
              <a:rPr kumimoji="1" lang="en-US" altLang="zh-CN" dirty="0">
                <a:latin typeface="+mn-lt"/>
              </a:rPr>
              <a:t>The multipath version may appear more robust against these attacks, but it is vulnerable.</a:t>
            </a:r>
            <a:endParaRPr kumimoji="1" lang="zh-CN" altLang="en-US" dirty="0">
              <a:latin typeface="+mn-lt"/>
            </a:endParaRP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36</a:t>
            </a:fld>
            <a:endParaRPr lang="en-US"/>
          </a:p>
        </p:txBody>
      </p:sp>
    </p:spTree>
    <p:extLst>
      <p:ext uri="{BB962C8B-B14F-4D97-AF65-F5344CB8AC3E}">
        <p14:creationId xmlns:p14="http://schemas.microsoft.com/office/powerpoint/2010/main" val="2866271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 Geographic routing</a:t>
            </a:r>
            <a:endParaRPr kumimoji="1" lang="zh-CN" altLang="en-US" dirty="0"/>
          </a:p>
        </p:txBody>
      </p:sp>
      <p:sp>
        <p:nvSpPr>
          <p:cNvPr id="3" name="内容占位符 2"/>
          <p:cNvSpPr>
            <a:spLocks noGrp="1"/>
          </p:cNvSpPr>
          <p:nvPr>
            <p:ph idx="1"/>
          </p:nvPr>
        </p:nvSpPr>
        <p:spPr/>
        <p:txBody>
          <a:bodyPr/>
          <a:lstStyle/>
          <a:p>
            <a:pPr lvl="1"/>
            <a:r>
              <a:rPr kumimoji="1" lang="en-US" altLang="zh-CN" sz="3200" dirty="0" smtClean="0">
                <a:latin typeface="+mn-lt"/>
              </a:rPr>
              <a:t>Geographic and Energy Aware Routing and Greedy Perimeter Stateless Routing leverage node’s positions and explicit geographic packet destinations to efficiently disseminate queries and route replies.</a:t>
            </a:r>
          </a:p>
          <a:p>
            <a:pPr lvl="1"/>
            <a:r>
              <a:rPr kumimoji="1" lang="en-US" altLang="zh-CN" sz="3200" dirty="0" smtClean="0">
                <a:latin typeface="+mn-lt"/>
              </a:rPr>
              <a:t>Attacks: Location information can be misrepresented.</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37</a:t>
            </a:fld>
            <a:endParaRPr lang="en-US"/>
          </a:p>
        </p:txBody>
      </p:sp>
    </p:spTree>
    <p:extLst>
      <p:ext uri="{BB962C8B-B14F-4D97-AF65-F5344CB8AC3E}">
        <p14:creationId xmlns:p14="http://schemas.microsoft.com/office/powerpoint/2010/main" val="1920694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C. Geographic routing</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38</a:t>
            </a:fld>
            <a:endParaRPr lang="en-US"/>
          </a:p>
        </p:txBody>
      </p:sp>
      <p:pic>
        <p:nvPicPr>
          <p:cNvPr id="6" name="图片 5" descr="Screen Shot 2014-12-02 at 10.15.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124744"/>
            <a:ext cx="4445000" cy="3822700"/>
          </a:xfrm>
          <a:prstGeom prst="rect">
            <a:avLst/>
          </a:prstGeom>
        </p:spPr>
      </p:pic>
      <p:sp>
        <p:nvSpPr>
          <p:cNvPr id="7" name="矩形 6"/>
          <p:cNvSpPr/>
          <p:nvPr/>
        </p:nvSpPr>
        <p:spPr>
          <a:xfrm>
            <a:off x="5436096" y="1124744"/>
            <a:ext cx="3707904" cy="4684359"/>
          </a:xfrm>
          <a:prstGeom prst="rect">
            <a:avLst/>
          </a:prstGeom>
        </p:spPr>
        <p:txBody>
          <a:bodyPr wrap="square">
            <a:spAutoFit/>
          </a:bodyPr>
          <a:lstStyle/>
          <a:p>
            <a:r>
              <a:rPr kumimoji="1" lang="en-US" altLang="zh-CN" sz="2400" dirty="0">
                <a:effectLst>
                  <a:outerShdw blurRad="38100" dist="38100" dir="2700000" algn="tl">
                    <a:srgbClr val="C0C0C0"/>
                  </a:outerShdw>
                </a:effectLst>
                <a:latin typeface="+mn-lt"/>
              </a:rPr>
              <a:t>Without too much additional effort, an adversary can dramatically increase her chances of success by mounting a Sybil attack. As depicted in Figure 8, an adversary can advertise</a:t>
            </a:r>
          </a:p>
          <a:p>
            <a:r>
              <a:rPr kumimoji="1" lang="en-US" altLang="zh-CN" sz="2400" dirty="0">
                <a:effectLst>
                  <a:outerShdw blurRad="38100" dist="38100" dir="2700000" algn="tl">
                    <a:srgbClr val="C0C0C0"/>
                  </a:outerShdw>
                </a:effectLst>
                <a:latin typeface="+mn-lt"/>
              </a:rPr>
              <a:t>multiple bogus nodes surrounding each target in a circle</a:t>
            </a:r>
          </a:p>
          <a:p>
            <a:r>
              <a:rPr kumimoji="1" lang="en-US" altLang="zh-CN" sz="2400" dirty="0">
                <a:effectLst>
                  <a:outerShdw blurRad="38100" dist="38100" dir="2700000" algn="tl">
                    <a:srgbClr val="C0C0C0"/>
                  </a:outerShdw>
                </a:effectLst>
                <a:latin typeface="+mn-lt"/>
              </a:rPr>
              <a:t>(or sphere), each claiming to have maximum energy.</a:t>
            </a:r>
          </a:p>
        </p:txBody>
      </p:sp>
      <p:sp>
        <p:nvSpPr>
          <p:cNvPr id="3" name="矩形 2"/>
          <p:cNvSpPr/>
          <p:nvPr/>
        </p:nvSpPr>
        <p:spPr>
          <a:xfrm>
            <a:off x="899592" y="4941168"/>
            <a:ext cx="4572000" cy="1209562"/>
          </a:xfrm>
          <a:prstGeom prst="rect">
            <a:avLst/>
          </a:prstGeom>
        </p:spPr>
        <p:txBody>
          <a:bodyPr>
            <a:spAutoFit/>
          </a:bodyPr>
          <a:lstStyle/>
          <a:p>
            <a:r>
              <a:rPr lang="en-US" altLang="zh-CN" b="0" i="0" dirty="0">
                <a:latin typeface="+mn-lt"/>
                <a:cs typeface="0"/>
              </a:rPr>
              <a:t> As depicted in Figure 8, an adversary can </a:t>
            </a:r>
            <a:r>
              <a:rPr lang="en-US" altLang="zh-CN" b="0" i="0" dirty="0" smtClean="0">
                <a:latin typeface="+mn-lt"/>
                <a:cs typeface="0"/>
              </a:rPr>
              <a:t>advertise multiple </a:t>
            </a:r>
            <a:r>
              <a:rPr lang="en-US" altLang="zh-CN" b="0" i="0" dirty="0">
                <a:latin typeface="+mn-lt"/>
                <a:cs typeface="0"/>
              </a:rPr>
              <a:t>bogus nodes surrounding each target in a </a:t>
            </a:r>
            <a:r>
              <a:rPr lang="en-US" altLang="zh-CN" b="0" i="0" dirty="0" smtClean="0">
                <a:latin typeface="+mn-lt"/>
                <a:cs typeface="0"/>
              </a:rPr>
              <a:t>circle (</a:t>
            </a:r>
            <a:r>
              <a:rPr lang="en-US" altLang="zh-CN" b="0" i="0" dirty="0">
                <a:latin typeface="+mn-lt"/>
                <a:cs typeface="0"/>
              </a:rPr>
              <a:t>or sphere), each claiming to have maximum energy.</a:t>
            </a:r>
            <a:endParaRPr lang="zh-CN" altLang="en-US" b="0" i="0" dirty="0">
              <a:latin typeface="+mn-lt"/>
              <a:cs typeface="0"/>
            </a:endParaRPr>
          </a:p>
        </p:txBody>
      </p:sp>
    </p:spTree>
    <p:extLst>
      <p:ext uri="{BB962C8B-B14F-4D97-AF65-F5344CB8AC3E}">
        <p14:creationId xmlns:p14="http://schemas.microsoft.com/office/powerpoint/2010/main" val="2528466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39</a:t>
            </a:fld>
            <a:endParaRPr lang="en-US"/>
          </a:p>
        </p:txBody>
      </p:sp>
      <p:sp>
        <p:nvSpPr>
          <p:cNvPr id="6" name="标题 1"/>
          <p:cNvSpPr>
            <a:spLocks noGrp="1"/>
          </p:cNvSpPr>
          <p:nvPr>
            <p:ph type="title"/>
          </p:nvPr>
        </p:nvSpPr>
        <p:spPr>
          <a:xfrm>
            <a:off x="971550" y="117475"/>
            <a:ext cx="8064500" cy="1008063"/>
          </a:xfrm>
        </p:spPr>
        <p:txBody>
          <a:bodyPr/>
          <a:lstStyle/>
          <a:p>
            <a:r>
              <a:rPr kumimoji="1" lang="en-US" altLang="zh-CN" dirty="0"/>
              <a:t>C. Geographic routing</a:t>
            </a:r>
            <a:endParaRPr kumimoji="1" lang="zh-CN" altLang="en-US" dirty="0"/>
          </a:p>
        </p:txBody>
      </p:sp>
      <p:sp>
        <p:nvSpPr>
          <p:cNvPr id="7" name="矩形 6"/>
          <p:cNvSpPr/>
          <p:nvPr/>
        </p:nvSpPr>
        <p:spPr>
          <a:xfrm>
            <a:off x="5580112" y="1124744"/>
            <a:ext cx="3419872" cy="3354765"/>
          </a:xfrm>
          <a:prstGeom prst="rect">
            <a:avLst/>
          </a:prstGeom>
        </p:spPr>
        <p:txBody>
          <a:bodyPr wrap="square">
            <a:spAutoFit/>
          </a:bodyPr>
          <a:lstStyle/>
          <a:p>
            <a:pPr lvl="1"/>
            <a:r>
              <a:rPr kumimoji="1" lang="en-US" altLang="zh-CN" sz="2400" dirty="0">
                <a:effectLst>
                  <a:outerShdw blurRad="38100" dist="38100" dir="2700000" algn="tl">
                    <a:srgbClr val="C0C0C0"/>
                  </a:outerShdw>
                </a:effectLst>
                <a:latin typeface="+mn-lt"/>
              </a:rPr>
              <a:t>In GPSR an adversary can forge location advertisements to create routing loops in data flows without having to actively participate in packet forwarding.</a:t>
            </a:r>
          </a:p>
        </p:txBody>
      </p:sp>
      <p:pic>
        <p:nvPicPr>
          <p:cNvPr id="8" name="图片 7" descr="Screen Shot 2014-12-02 at 10.16.0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104" y="1052736"/>
            <a:ext cx="4445000" cy="2616200"/>
          </a:xfrm>
          <a:prstGeom prst="rect">
            <a:avLst/>
          </a:prstGeom>
        </p:spPr>
      </p:pic>
      <p:sp>
        <p:nvSpPr>
          <p:cNvPr id="2" name="矩形 1"/>
          <p:cNvSpPr/>
          <p:nvPr/>
        </p:nvSpPr>
        <p:spPr>
          <a:xfrm>
            <a:off x="1043608" y="3717032"/>
            <a:ext cx="4968552" cy="2539156"/>
          </a:xfrm>
          <a:prstGeom prst="rect">
            <a:avLst/>
          </a:prstGeom>
        </p:spPr>
        <p:txBody>
          <a:bodyPr wrap="square">
            <a:spAutoFit/>
          </a:bodyPr>
          <a:lstStyle/>
          <a:p>
            <a:r>
              <a:rPr lang="en-US" altLang="zh-CN" b="0" i="0" dirty="0">
                <a:latin typeface="+mn-lt"/>
              </a:rPr>
              <a:t>Consider the </a:t>
            </a:r>
            <a:r>
              <a:rPr lang="en-US" altLang="zh-CN" b="0" i="0" dirty="0" smtClean="0">
                <a:latin typeface="+mn-lt"/>
              </a:rPr>
              <a:t>hypothetical topology </a:t>
            </a:r>
            <a:r>
              <a:rPr lang="en-US" altLang="zh-CN" b="0" i="0" dirty="0">
                <a:latin typeface="+mn-lt"/>
              </a:rPr>
              <a:t>in Figure 9 and flow of packets from </a:t>
            </a:r>
            <a:r>
              <a:rPr lang="en-US" altLang="zh-CN" b="0" i="0" dirty="0" smtClean="0">
                <a:latin typeface="+mn-lt"/>
              </a:rPr>
              <a:t>B </a:t>
            </a:r>
            <a:r>
              <a:rPr lang="en-US" altLang="zh-CN" b="0" i="0" dirty="0">
                <a:latin typeface="+mn-lt"/>
              </a:rPr>
              <a:t>to </a:t>
            </a:r>
            <a:r>
              <a:rPr lang="en-US" altLang="zh-CN" b="0" i="0" dirty="0" smtClean="0">
                <a:latin typeface="+mn-lt"/>
              </a:rPr>
              <a:t>location (</a:t>
            </a:r>
            <a:r>
              <a:rPr lang="en-US" altLang="zh-CN" b="0" i="0" dirty="0">
                <a:latin typeface="+mn-lt"/>
              </a:rPr>
              <a:t>3,1). Assume the maximum radio range is one unit. If </a:t>
            </a:r>
            <a:r>
              <a:rPr lang="en-US" altLang="zh-CN" b="0" i="0" dirty="0" smtClean="0">
                <a:latin typeface="+mn-lt"/>
              </a:rPr>
              <a:t>an adversary </a:t>
            </a:r>
            <a:r>
              <a:rPr lang="en-US" altLang="zh-CN" b="0" i="0" dirty="0">
                <a:latin typeface="+mn-lt"/>
              </a:rPr>
              <a:t>forges a location advertisement claiming </a:t>
            </a:r>
            <a:r>
              <a:rPr lang="en-US" altLang="zh-CN" b="0" i="0" dirty="0" smtClean="0">
                <a:latin typeface="+mn-lt"/>
              </a:rPr>
              <a:t>B </a:t>
            </a:r>
            <a:r>
              <a:rPr lang="en-US" altLang="zh-CN" b="0" i="0" dirty="0">
                <a:latin typeface="+mn-lt"/>
              </a:rPr>
              <a:t>is </a:t>
            </a:r>
            <a:r>
              <a:rPr lang="en-US" altLang="zh-CN" b="0" i="0" dirty="0" smtClean="0">
                <a:latin typeface="+mn-lt"/>
              </a:rPr>
              <a:t>at (</a:t>
            </a:r>
            <a:r>
              <a:rPr lang="en-US" altLang="zh-CN" b="0" i="0" dirty="0">
                <a:latin typeface="+mn-lt"/>
              </a:rPr>
              <a:t>2,1) and sends it </a:t>
            </a:r>
            <a:r>
              <a:rPr lang="en-US" altLang="zh-CN" b="0" i="0" dirty="0" smtClean="0">
                <a:latin typeface="+mn-lt"/>
              </a:rPr>
              <a:t>to C, </a:t>
            </a:r>
            <a:r>
              <a:rPr lang="en-US" altLang="zh-CN" b="0" i="0" dirty="0">
                <a:latin typeface="+mn-lt"/>
              </a:rPr>
              <a:t>then after </a:t>
            </a:r>
            <a:r>
              <a:rPr lang="en-US" altLang="zh-CN" b="0" i="0" dirty="0" smtClean="0">
                <a:latin typeface="+mn-lt"/>
              </a:rPr>
              <a:t>B </a:t>
            </a:r>
            <a:r>
              <a:rPr lang="en-US" altLang="zh-CN" b="0" i="0" dirty="0">
                <a:latin typeface="+mn-lt"/>
              </a:rPr>
              <a:t>forwards a packet </a:t>
            </a:r>
            <a:r>
              <a:rPr lang="en-US" altLang="zh-CN" b="0" i="0" dirty="0" smtClean="0">
                <a:latin typeface="+mn-lt"/>
              </a:rPr>
              <a:t>destined for </a:t>
            </a:r>
            <a:r>
              <a:rPr lang="en-US" altLang="zh-CN" b="0" i="0" dirty="0">
                <a:latin typeface="+mn-lt"/>
              </a:rPr>
              <a:t>(3,1) </a:t>
            </a:r>
            <a:r>
              <a:rPr lang="en-US" altLang="zh-CN" b="0" i="0" dirty="0" smtClean="0">
                <a:latin typeface="+mn-lt"/>
              </a:rPr>
              <a:t>to C, C will </a:t>
            </a:r>
            <a:r>
              <a:rPr lang="en-US" altLang="zh-CN" b="0" i="0" dirty="0">
                <a:latin typeface="+mn-lt"/>
              </a:rPr>
              <a:t>send it back </a:t>
            </a:r>
            <a:r>
              <a:rPr lang="en-US" altLang="zh-CN" b="0" i="0" dirty="0" smtClean="0">
                <a:latin typeface="+mn-lt"/>
              </a:rPr>
              <a:t>to B </a:t>
            </a:r>
            <a:r>
              <a:rPr lang="en-US" altLang="zh-CN" b="0" i="0" dirty="0">
                <a:latin typeface="+mn-lt"/>
              </a:rPr>
              <a:t>because it </a:t>
            </a:r>
            <a:r>
              <a:rPr lang="en-US" altLang="zh-CN" b="0" i="0" dirty="0" smtClean="0">
                <a:latin typeface="+mn-lt"/>
              </a:rPr>
              <a:t>believes B is </a:t>
            </a:r>
            <a:r>
              <a:rPr lang="en-US" altLang="zh-CN" b="0" i="0" dirty="0">
                <a:latin typeface="+mn-lt"/>
              </a:rPr>
              <a:t>close to the ultimate destination. </a:t>
            </a:r>
            <a:r>
              <a:rPr lang="en-US" altLang="zh-CN" b="0" i="0" dirty="0" smtClean="0">
                <a:latin typeface="+mn-lt"/>
              </a:rPr>
              <a:t>B and C will forever forward </a:t>
            </a:r>
            <a:r>
              <a:rPr lang="en-US" altLang="zh-CN" b="0" i="0" dirty="0">
                <a:latin typeface="+mn-lt"/>
              </a:rPr>
              <a:t>the packet in a loop between each other.</a:t>
            </a:r>
            <a:endParaRPr lang="zh-CN" altLang="en-US" b="0" i="0" dirty="0">
              <a:latin typeface="+mn-lt"/>
            </a:endParaRPr>
          </a:p>
        </p:txBody>
      </p:sp>
    </p:spTree>
    <p:extLst>
      <p:ext uri="{BB962C8B-B14F-4D97-AF65-F5344CB8AC3E}">
        <p14:creationId xmlns:p14="http://schemas.microsoft.com/office/powerpoint/2010/main" val="32926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solidFill>
                  <a:srgbClr val="FF0000"/>
                </a:solidFill>
              </a:rPr>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4</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393437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 Additional routing protocols</a:t>
            </a:r>
            <a:endParaRPr kumimoji="1" lang="zh-CN" altLang="en-US" dirty="0"/>
          </a:p>
        </p:txBody>
      </p:sp>
      <p:sp>
        <p:nvSpPr>
          <p:cNvPr id="3" name="内容占位符 2"/>
          <p:cNvSpPr>
            <a:spLocks noGrp="1"/>
          </p:cNvSpPr>
          <p:nvPr>
            <p:ph idx="1"/>
          </p:nvPr>
        </p:nvSpPr>
        <p:spPr/>
        <p:txBody>
          <a:bodyPr/>
          <a:lstStyle/>
          <a:p>
            <a:r>
              <a:rPr kumimoji="1" lang="en-US" altLang="zh-CN" dirty="0" smtClean="0"/>
              <a:t>Refer to the appendix for security analysis of minimum cost forwarding, clustering protocols such as LEACH, rumor routing, and energy conserving topology maintenance algorithms such as SPAN and GAF.</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40</a:t>
            </a:fld>
            <a:endParaRPr lang="en-US"/>
          </a:p>
        </p:txBody>
      </p:sp>
    </p:spTree>
    <p:extLst>
      <p:ext uri="{BB962C8B-B14F-4D97-AF65-F5344CB8AC3E}">
        <p14:creationId xmlns:p14="http://schemas.microsoft.com/office/powerpoint/2010/main" val="39852789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solidFill>
                  <a:srgbClr val="FF0000"/>
                </a:solidFill>
              </a:rPr>
              <a:t>VIII</a:t>
            </a:r>
            <a:r>
              <a:rPr lang="en-US" sz="2000" dirty="0">
                <a:solidFill>
                  <a:srgbClr val="FF0000"/>
                </a:solidFill>
              </a:rPr>
              <a:t>. </a:t>
            </a:r>
            <a:r>
              <a:rPr lang="en-US" sz="2000" dirty="0" smtClean="0">
                <a:solidFill>
                  <a:srgbClr val="FF0000"/>
                </a:solidFill>
              </a:rPr>
              <a:t>COUNTERMEASURES</a:t>
            </a:r>
            <a:endParaRPr lang="en-US" sz="2000" dirty="0" smtClean="0">
              <a:solidFill>
                <a:srgbClr val="FF0000"/>
              </a:solidFill>
            </a:endParaRPr>
          </a:p>
          <a:p>
            <a:r>
              <a:rPr lang="en-US" sz="2000" dirty="0" smtClean="0"/>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41</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824970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VIII. </a:t>
            </a:r>
            <a:r>
              <a:rPr lang="en-US" dirty="0" smtClean="0"/>
              <a:t>COUNTERMEASURES</a:t>
            </a:r>
            <a:endParaRPr lang="en-US" dirty="0"/>
          </a:p>
        </p:txBody>
      </p:sp>
      <p:sp>
        <p:nvSpPr>
          <p:cNvPr id="3" name="Content Placeholder 2"/>
          <p:cNvSpPr>
            <a:spLocks noGrp="1"/>
          </p:cNvSpPr>
          <p:nvPr>
            <p:ph idx="1"/>
          </p:nvPr>
        </p:nvSpPr>
        <p:spPr>
          <a:xfrm>
            <a:off x="1120775" y="1208088"/>
            <a:ext cx="7772400" cy="5533280"/>
          </a:xfrm>
        </p:spPr>
        <p:txBody>
          <a:bodyPr/>
          <a:lstStyle/>
          <a:p>
            <a:r>
              <a:rPr lang="en-US" sz="2800" dirty="0" smtClean="0"/>
              <a:t>A. </a:t>
            </a:r>
            <a:r>
              <a:rPr lang="en-US" sz="2800" dirty="0" err="1" smtClean="0"/>
              <a:t>Oursider</a:t>
            </a:r>
            <a:r>
              <a:rPr lang="en-US" sz="2800" dirty="0" smtClean="0"/>
              <a:t> attacks and link layer security</a:t>
            </a:r>
          </a:p>
          <a:p>
            <a:r>
              <a:rPr lang="en-US" sz="2800" dirty="0" smtClean="0"/>
              <a:t>B. The Sybil attack</a:t>
            </a:r>
          </a:p>
          <a:p>
            <a:r>
              <a:rPr lang="en-US" sz="2800" dirty="0" smtClean="0"/>
              <a:t>C. HELLO flood attacks</a:t>
            </a:r>
          </a:p>
          <a:p>
            <a:r>
              <a:rPr lang="en-US" sz="2800" dirty="0" smtClean="0"/>
              <a:t>D. Wormhole and sinkhole attacks</a:t>
            </a:r>
          </a:p>
          <a:p>
            <a:r>
              <a:rPr lang="en-US" sz="2800" dirty="0" smtClean="0"/>
              <a:t>E. Leveraging global knowledge</a:t>
            </a:r>
          </a:p>
          <a:p>
            <a:r>
              <a:rPr lang="en-US" sz="2800" dirty="0" smtClean="0"/>
              <a:t>F. Selective forwarding</a:t>
            </a:r>
          </a:p>
          <a:p>
            <a:r>
              <a:rPr lang="en-US" sz="2800" dirty="0" smtClean="0"/>
              <a:t>G. Authenticated broadcast and flooding</a:t>
            </a:r>
          </a:p>
          <a:p>
            <a:r>
              <a:rPr lang="en-US" sz="2800" dirty="0" smtClean="0"/>
              <a:t>H Countermeasure summary</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42</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111088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 Outsider attacks and link layer security</a:t>
            </a:r>
            <a:endParaRPr kumimoji="1" lang="zh-CN" altLang="en-US" dirty="0"/>
          </a:p>
        </p:txBody>
      </p:sp>
      <p:sp>
        <p:nvSpPr>
          <p:cNvPr id="3" name="内容占位符 2"/>
          <p:cNvSpPr>
            <a:spLocks noGrp="1"/>
          </p:cNvSpPr>
          <p:nvPr>
            <p:ph idx="1"/>
          </p:nvPr>
        </p:nvSpPr>
        <p:spPr/>
        <p:txBody>
          <a:bodyPr/>
          <a:lstStyle/>
          <a:p>
            <a:r>
              <a:rPr kumimoji="1" lang="en-US" altLang="zh-CN" sz="2400" dirty="0" smtClean="0"/>
              <a:t>The majority of outsider attacks against sensor network routing protocols can be prevented by simple link layer encryption and authentication using a globally shared key. The majority of selective forwarding and sinkhole attacks are not possible because the adversary is prevented form joining the topology.</a:t>
            </a:r>
          </a:p>
          <a:p>
            <a:r>
              <a:rPr kumimoji="1" lang="en-US" altLang="zh-CN" sz="2400" dirty="0" smtClean="0"/>
              <a:t>Major class of attacks not countered by layer encryption and authentication mechanisms are wormhole attacks and HEELO flood attacks.</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43</a:t>
            </a:fld>
            <a:endParaRPr lang="en-US"/>
          </a:p>
        </p:txBody>
      </p:sp>
    </p:spTree>
    <p:extLst>
      <p:ext uri="{BB962C8B-B14F-4D97-AF65-F5344CB8AC3E}">
        <p14:creationId xmlns:p14="http://schemas.microsoft.com/office/powerpoint/2010/main" val="1530338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 Outsider attacks and link layer security</a:t>
            </a:r>
            <a:endParaRPr kumimoji="1" lang="zh-CN" altLang="en-US" dirty="0"/>
          </a:p>
        </p:txBody>
      </p:sp>
      <p:sp>
        <p:nvSpPr>
          <p:cNvPr id="3" name="内容占位符 2"/>
          <p:cNvSpPr>
            <a:spLocks noGrp="1"/>
          </p:cNvSpPr>
          <p:nvPr>
            <p:ph idx="1"/>
          </p:nvPr>
        </p:nvSpPr>
        <p:spPr/>
        <p:txBody>
          <a:bodyPr/>
          <a:lstStyle/>
          <a:p>
            <a:r>
              <a:rPr kumimoji="1" lang="en-US" altLang="zh-CN" dirty="0"/>
              <a:t>The attacks against </a:t>
            </a:r>
            <a:r>
              <a:rPr kumimoji="1" lang="en-US" altLang="zh-CN" dirty="0" err="1"/>
              <a:t>TinyOS</a:t>
            </a:r>
            <a:r>
              <a:rPr kumimoji="1" lang="en-US" altLang="zh-CN" dirty="0"/>
              <a:t> beaconing described in Section VII-A illustrate these techniques, and link layer security mechanisms can do nothing to prevent them.</a:t>
            </a:r>
            <a:endParaRPr kumimoji="1" lang="zh-CN" altLang="en-US" dirty="0"/>
          </a:p>
          <a:p>
            <a:r>
              <a:rPr kumimoji="1" lang="en-US" altLang="zh-CN" dirty="0" smtClean="0"/>
              <a:t>Link layer security mechanisms using a globally shared key are completely ineffective in presence of insider attacks or compromised nodes.</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44</a:t>
            </a:fld>
            <a:endParaRPr lang="en-US"/>
          </a:p>
        </p:txBody>
      </p:sp>
    </p:spTree>
    <p:extLst>
      <p:ext uri="{BB962C8B-B14F-4D97-AF65-F5344CB8AC3E}">
        <p14:creationId xmlns:p14="http://schemas.microsoft.com/office/powerpoint/2010/main" val="1408178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 The Sybil attack</a:t>
            </a:r>
            <a:endParaRPr kumimoji="1" lang="zh-CN" altLang="en-US" dirty="0"/>
          </a:p>
        </p:txBody>
      </p:sp>
      <p:sp>
        <p:nvSpPr>
          <p:cNvPr id="3" name="内容占位符 2"/>
          <p:cNvSpPr>
            <a:spLocks noGrp="1"/>
          </p:cNvSpPr>
          <p:nvPr>
            <p:ph idx="1"/>
          </p:nvPr>
        </p:nvSpPr>
        <p:spPr>
          <a:xfrm>
            <a:off x="1120775" y="1208088"/>
            <a:ext cx="7772400" cy="5029224"/>
          </a:xfrm>
        </p:spPr>
        <p:txBody>
          <a:bodyPr/>
          <a:lstStyle/>
          <a:p>
            <a:r>
              <a:rPr kumimoji="1" lang="en-US" altLang="zh-CN" sz="2800" dirty="0" smtClean="0"/>
              <a:t>An insider cannot be prevented from participating in the network, but she should only be able to do so using the identities of the nodes she has compromised.</a:t>
            </a:r>
          </a:p>
          <a:p>
            <a:r>
              <a:rPr kumimoji="1" lang="en-US" altLang="zh-CN" sz="2800" dirty="0" smtClean="0"/>
              <a:t>One solution is to have every node share a unique symmetric key with a trusted base station.</a:t>
            </a:r>
          </a:p>
          <a:p>
            <a:r>
              <a:rPr kumimoji="1" lang="en-US" altLang="zh-CN" sz="2800" dirty="0" smtClean="0"/>
              <a:t>Thus, when a node is compromised, it is restricted to communicating only with its verified neighbors.</a:t>
            </a:r>
            <a:endParaRPr kumimoji="1" lang="zh-CN" altLang="en-US" sz="2800" dirty="0"/>
          </a:p>
        </p:txBody>
      </p:sp>
      <p:sp>
        <p:nvSpPr>
          <p:cNvPr id="4" name="页脚占位符 3"/>
          <p:cNvSpPr>
            <a:spLocks noGrp="1"/>
          </p:cNvSpPr>
          <p:nvPr>
            <p:ph type="ftr" sz="quarter" idx="10"/>
          </p:nvPr>
        </p:nvSpPr>
        <p:spPr/>
        <p:txBody>
          <a:bodyPr/>
          <a:lstStyle/>
          <a:p>
            <a:pPr>
              <a:defRPr/>
            </a:pPr>
            <a:r>
              <a:rPr lang="en-US" dirty="0" smtClean="0"/>
              <a:t>Characterization of 802.11 Wireless Networks in the Home</a:t>
            </a:r>
            <a:endParaRPr lang="en-US" dirty="0"/>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45</a:t>
            </a:fld>
            <a:endParaRPr lang="en-US"/>
          </a:p>
        </p:txBody>
      </p:sp>
    </p:spTree>
    <p:extLst>
      <p:ext uri="{BB962C8B-B14F-4D97-AF65-F5344CB8AC3E}">
        <p14:creationId xmlns:p14="http://schemas.microsoft.com/office/powerpoint/2010/main" val="4149548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 HELLO flood attacks</a:t>
            </a:r>
            <a:endParaRPr kumimoji="1" lang="zh-CN" altLang="en-US" dirty="0"/>
          </a:p>
        </p:txBody>
      </p:sp>
      <p:sp>
        <p:nvSpPr>
          <p:cNvPr id="3" name="内容占位符 2"/>
          <p:cNvSpPr>
            <a:spLocks noGrp="1"/>
          </p:cNvSpPr>
          <p:nvPr>
            <p:ph idx="1"/>
          </p:nvPr>
        </p:nvSpPr>
        <p:spPr/>
        <p:txBody>
          <a:bodyPr/>
          <a:lstStyle/>
          <a:p>
            <a:r>
              <a:rPr kumimoji="1" lang="en-US" altLang="zh-CN" dirty="0" smtClean="0"/>
              <a:t>The simplest defense against HELLO flood attacks is to verify the </a:t>
            </a:r>
            <a:r>
              <a:rPr kumimoji="1" lang="en-US" altLang="zh-CN" dirty="0" err="1" smtClean="0"/>
              <a:t>bidirectionality</a:t>
            </a:r>
            <a:r>
              <a:rPr kumimoji="1" lang="en-US" altLang="zh-CN" dirty="0" smtClean="0"/>
              <a:t> of a link before taking meaningful action based on a message received over that link. The identity verification protocol described in Section VIII-B is sufficient to prevent HELLO flood attack.</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46</a:t>
            </a:fld>
            <a:endParaRPr lang="en-US"/>
          </a:p>
        </p:txBody>
      </p:sp>
    </p:spTree>
    <p:extLst>
      <p:ext uri="{BB962C8B-B14F-4D97-AF65-F5344CB8AC3E}">
        <p14:creationId xmlns:p14="http://schemas.microsoft.com/office/powerpoint/2010/main" val="3574409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 Wormhole and sinkhole attacks</a:t>
            </a:r>
            <a:endParaRPr kumimoji="1" lang="zh-CN" altLang="en-US" dirty="0"/>
          </a:p>
        </p:txBody>
      </p:sp>
      <p:sp>
        <p:nvSpPr>
          <p:cNvPr id="3" name="内容占位符 2"/>
          <p:cNvSpPr>
            <a:spLocks noGrp="1"/>
          </p:cNvSpPr>
          <p:nvPr>
            <p:ph idx="1"/>
          </p:nvPr>
        </p:nvSpPr>
        <p:spPr/>
        <p:txBody>
          <a:bodyPr/>
          <a:lstStyle/>
          <a:p>
            <a:r>
              <a:rPr kumimoji="1" lang="en-US" altLang="zh-CN" dirty="0" smtClean="0"/>
              <a:t>Wormhole and sinkhole attacks are very difficult to defend against.</a:t>
            </a:r>
          </a:p>
          <a:p>
            <a:r>
              <a:rPr kumimoji="1" lang="en-US" altLang="zh-CN" dirty="0" smtClean="0"/>
              <a:t>A technique for detecting wormhole attacks which requires extremely tight time synchronize and it is thus infeasible for most sensor networks.</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47</a:t>
            </a:fld>
            <a:endParaRPr lang="en-US"/>
          </a:p>
        </p:txBody>
      </p:sp>
    </p:spTree>
    <p:extLst>
      <p:ext uri="{BB962C8B-B14F-4D97-AF65-F5344CB8AC3E}">
        <p14:creationId xmlns:p14="http://schemas.microsoft.com/office/powerpoint/2010/main" val="1236961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 Leveraging global knowledge</a:t>
            </a:r>
            <a:endParaRPr kumimoji="1" lang="zh-CN" altLang="en-US" dirty="0"/>
          </a:p>
        </p:txBody>
      </p:sp>
      <p:sp>
        <p:nvSpPr>
          <p:cNvPr id="3" name="内容占位符 2"/>
          <p:cNvSpPr>
            <a:spLocks noGrp="1"/>
          </p:cNvSpPr>
          <p:nvPr>
            <p:ph idx="1"/>
          </p:nvPr>
        </p:nvSpPr>
        <p:spPr>
          <a:xfrm>
            <a:off x="1120775" y="1208088"/>
            <a:ext cx="7772400" cy="4885208"/>
          </a:xfrm>
        </p:spPr>
        <p:txBody>
          <a:bodyPr/>
          <a:lstStyle/>
          <a:p>
            <a:r>
              <a:rPr kumimoji="1" lang="en-US" altLang="zh-CN" sz="2800" dirty="0" smtClean="0"/>
              <a:t>A significant challenge in securing large sensor networks is their inherent self-organizing, decentralized nature.</a:t>
            </a:r>
          </a:p>
          <a:p>
            <a:r>
              <a:rPr kumimoji="1" lang="en-US" altLang="zh-CN" sz="2800" dirty="0" smtClean="0"/>
              <a:t>To account for topology changes due to radio interference or node failure, nodes would periodically update a base station with the appropriate information. Drastic or suspicious changes to the topology might indicate a node compromise, and the appropriate action can be taken.</a:t>
            </a:r>
            <a:endParaRPr kumimoji="1" lang="en-US" altLang="zh-CN" sz="2800"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48</a:t>
            </a:fld>
            <a:endParaRPr lang="en-US"/>
          </a:p>
        </p:txBody>
      </p:sp>
    </p:spTree>
    <p:extLst>
      <p:ext uri="{BB962C8B-B14F-4D97-AF65-F5344CB8AC3E}">
        <p14:creationId xmlns:p14="http://schemas.microsoft.com/office/powerpoint/2010/main" val="1624558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 Leveraging global knowledge</a:t>
            </a:r>
            <a:endParaRPr kumimoji="1" lang="zh-CN" altLang="en-US" dirty="0"/>
          </a:p>
        </p:txBody>
      </p:sp>
      <p:sp>
        <p:nvSpPr>
          <p:cNvPr id="3" name="内容占位符 2"/>
          <p:cNvSpPr>
            <a:spLocks noGrp="1"/>
          </p:cNvSpPr>
          <p:nvPr>
            <p:ph idx="1"/>
          </p:nvPr>
        </p:nvSpPr>
        <p:spPr>
          <a:xfrm>
            <a:off x="1120775" y="1208088"/>
            <a:ext cx="7772400" cy="4813200"/>
          </a:xfrm>
        </p:spPr>
        <p:txBody>
          <a:bodyPr/>
          <a:lstStyle/>
          <a:p>
            <a:r>
              <a:rPr kumimoji="1" lang="en-US" altLang="zh-CN" sz="2400" dirty="0"/>
              <a:t>We have discusses why discussed why geographic routing can be relatively secure against wormhole, sinkhole, and Sybil attacks, but the main remaining problem is that location information advertised form neighboring nodes must be trusted</a:t>
            </a:r>
            <a:r>
              <a:rPr kumimoji="1" lang="en-US" altLang="zh-CN" sz="2400" dirty="0" smtClean="0"/>
              <a:t>.</a:t>
            </a:r>
          </a:p>
          <a:p>
            <a:r>
              <a:rPr kumimoji="1" lang="en-US" altLang="zh-CN" sz="2400" dirty="0" smtClean="0"/>
              <a:t>Sufficiently restricting the structure of the topology can eliminate the requirement for nodes to advertise their locations if all nodes’ locations are well known.</a:t>
            </a:r>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49</a:t>
            </a:fld>
            <a:endParaRPr lang="en-US"/>
          </a:p>
        </p:txBody>
      </p:sp>
    </p:spTree>
    <p:extLst>
      <p:ext uri="{BB962C8B-B14F-4D97-AF65-F5344CB8AC3E}">
        <p14:creationId xmlns:p14="http://schemas.microsoft.com/office/powerpoint/2010/main" val="132966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BACKGROUND</a:t>
            </a:r>
            <a:endParaRPr lang="en-US" dirty="0"/>
          </a:p>
        </p:txBody>
      </p:sp>
      <p:sp>
        <p:nvSpPr>
          <p:cNvPr id="3" name="Content Placeholder 2"/>
          <p:cNvSpPr>
            <a:spLocks noGrp="1"/>
          </p:cNvSpPr>
          <p:nvPr>
            <p:ph idx="1"/>
          </p:nvPr>
        </p:nvSpPr>
        <p:spPr/>
        <p:txBody>
          <a:bodyPr/>
          <a:lstStyle/>
          <a:p>
            <a:r>
              <a:rPr lang="en-US" sz="2800" dirty="0" smtClean="0"/>
              <a:t>They use term sensor network to refer to a heterogeneous system combing tiny sensors and actuators with general purpose computing elements. Sensor networks may consist of hundreds or thousands of low-power, low-cost nodes, possibly mobile but more likely at fixed locations, deployed en mass to monitor and affect the environment.</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5</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10575287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F. Selective forwarding</a:t>
            </a:r>
            <a:endParaRPr kumimoji="1" lang="zh-CN" altLang="en-US" dirty="0"/>
          </a:p>
        </p:txBody>
      </p:sp>
      <p:sp>
        <p:nvSpPr>
          <p:cNvPr id="3" name="内容占位符 2"/>
          <p:cNvSpPr>
            <a:spLocks noGrp="1"/>
          </p:cNvSpPr>
          <p:nvPr>
            <p:ph idx="1"/>
          </p:nvPr>
        </p:nvSpPr>
        <p:spPr/>
        <p:txBody>
          <a:bodyPr/>
          <a:lstStyle/>
          <a:p>
            <a:r>
              <a:rPr kumimoji="1" lang="en-US" altLang="zh-CN" sz="2400" dirty="0" smtClean="0"/>
              <a:t>Even in protocols resistant to sinkholes, wormhole, and the Sybil attack, a compromised node has significant probability of including itself on a data flow to launch a selective forwarding attack if it is strategically located near the source or base station.</a:t>
            </a:r>
          </a:p>
          <a:p>
            <a:r>
              <a:rPr kumimoji="1" lang="en-US" altLang="zh-CN" sz="2400" dirty="0" smtClean="0"/>
              <a:t>Multipath routing can be used to counter these types of selective forwarding attacks.</a:t>
            </a:r>
          </a:p>
          <a:p>
            <a:r>
              <a:rPr kumimoji="1" lang="en-US" altLang="zh-CN" sz="2400" dirty="0"/>
              <a:t>The use of multiple braided paths may provide probabilistic protection against selective forwarding and use only localized information</a:t>
            </a:r>
            <a:r>
              <a:rPr kumimoji="1" lang="en-US" altLang="zh-CN" sz="2400" dirty="0" smtClean="0"/>
              <a:t>.</a:t>
            </a:r>
            <a:endParaRPr kumimoji="1" lang="zh-CN" altLang="en-US" sz="2400"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50</a:t>
            </a:fld>
            <a:endParaRPr lang="en-US"/>
          </a:p>
        </p:txBody>
      </p:sp>
    </p:spTree>
    <p:extLst>
      <p:ext uri="{BB962C8B-B14F-4D97-AF65-F5344CB8AC3E}">
        <p14:creationId xmlns:p14="http://schemas.microsoft.com/office/powerpoint/2010/main" val="1513832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solidFill>
                  <a:srgbClr val="FF0000"/>
                </a:solidFill>
              </a:rPr>
              <a:t>IX. ULTIMATE LIMITATIONS OF SECURE MULTI-HOP ROUTING</a:t>
            </a:r>
          </a:p>
          <a:p>
            <a:r>
              <a:rPr lang="en-US" sz="2000" dirty="0" smtClean="0"/>
              <a:t>X. CONCLUSION</a:t>
            </a:r>
            <a:endParaRPr lang="en-US" sz="20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51</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8249702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G. Authenticated broadcast and flooding</a:t>
            </a:r>
            <a:endParaRPr kumimoji="1" lang="zh-CN" altLang="en-US" dirty="0"/>
          </a:p>
        </p:txBody>
      </p:sp>
      <p:sp>
        <p:nvSpPr>
          <p:cNvPr id="3" name="内容占位符 2"/>
          <p:cNvSpPr>
            <a:spLocks noGrp="1"/>
          </p:cNvSpPr>
          <p:nvPr>
            <p:ph idx="1"/>
          </p:nvPr>
        </p:nvSpPr>
        <p:spPr/>
        <p:txBody>
          <a:bodyPr/>
          <a:lstStyle/>
          <a:p>
            <a:r>
              <a:rPr kumimoji="1" lang="en-US" altLang="zh-CN" sz="2800" dirty="0" smtClean="0"/>
              <a:t>Since base stations are trustworthy, adversaries must not be able to spoof broadcast or flooded message form any base stations.</a:t>
            </a:r>
          </a:p>
          <a:p>
            <a:r>
              <a:rPr kumimoji="1" lang="en-US" altLang="zh-CN" sz="2800" dirty="0" smtClean="0"/>
              <a:t>Proposals for authenticated broadcast intended for use in more  conventional setting either use digital signature and/or have packet overhead that well exceed the length of typical sensor network packet.</a:t>
            </a:r>
            <a:endParaRPr kumimoji="1" lang="zh-CN" altLang="en-US" sz="2800"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52</a:t>
            </a:fld>
            <a:endParaRPr lang="en-US"/>
          </a:p>
        </p:txBody>
      </p:sp>
    </p:spTree>
    <p:extLst>
      <p:ext uri="{BB962C8B-B14F-4D97-AF65-F5344CB8AC3E}">
        <p14:creationId xmlns:p14="http://schemas.microsoft.com/office/powerpoint/2010/main" val="34648276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G. Authenticated broadcast and flooding</a:t>
            </a:r>
            <a:endParaRPr kumimoji="1" lang="zh-CN" altLang="en-US" dirty="0"/>
          </a:p>
        </p:txBody>
      </p:sp>
      <p:sp>
        <p:nvSpPr>
          <p:cNvPr id="3" name="内容占位符 2"/>
          <p:cNvSpPr>
            <a:spLocks noGrp="1"/>
          </p:cNvSpPr>
          <p:nvPr>
            <p:ph idx="1"/>
          </p:nvPr>
        </p:nvSpPr>
        <p:spPr/>
        <p:txBody>
          <a:bodyPr/>
          <a:lstStyle/>
          <a:p>
            <a:r>
              <a:rPr kumimoji="1" lang="en-US" altLang="zh-CN" dirty="0" smtClean="0"/>
              <a:t>Flooding can be a robust means for information dissemination in hostile environments because it requires the set of compromised nodes to form a vertex cut on the underlying topology to prevent a message form reaching every node in the network.</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53</a:t>
            </a:fld>
            <a:endParaRPr lang="en-US"/>
          </a:p>
        </p:txBody>
      </p:sp>
    </p:spTree>
    <p:extLst>
      <p:ext uri="{BB962C8B-B14F-4D97-AF65-F5344CB8AC3E}">
        <p14:creationId xmlns:p14="http://schemas.microsoft.com/office/powerpoint/2010/main" val="7343570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H. Countermeasure summary</a:t>
            </a:r>
            <a:endParaRPr kumimoji="1" lang="zh-CN" altLang="en-US" dirty="0"/>
          </a:p>
        </p:txBody>
      </p:sp>
      <p:sp>
        <p:nvSpPr>
          <p:cNvPr id="3" name="内容占位符 2"/>
          <p:cNvSpPr>
            <a:spLocks noGrp="1"/>
          </p:cNvSpPr>
          <p:nvPr>
            <p:ph idx="1"/>
          </p:nvPr>
        </p:nvSpPr>
        <p:spPr/>
        <p:txBody>
          <a:bodyPr/>
          <a:lstStyle/>
          <a:p>
            <a:pPr algn="just"/>
            <a:r>
              <a:rPr kumimoji="1" lang="en-US" altLang="zh-CN" sz="2000" dirty="0" smtClean="0"/>
              <a:t>Link-layer encryption and authentication, multipath routing, identity verification, bidirectional link verification, and authenticated broadcast can protect sensor network routing protocols against outsiders, bogus routing information, Sybil attack, HELLO floods, and acknowledgement spoofing, and it is feasible to augment existing protocols with these mechanisms.</a:t>
            </a:r>
          </a:p>
          <a:p>
            <a:pPr algn="just"/>
            <a:r>
              <a:rPr kumimoji="1" lang="en-US" altLang="zh-CN" sz="2000" dirty="0" smtClean="0"/>
              <a:t>Sinkhole attacks and wormholes pose significant challenges to secure routing protocol design, and it is unlikely there exists effective countermeasures against these attacks that can be crucial to design routing protocols in which these attacks are meaningless or ineffective. Geographic routing protocols are one class of protocols that </a:t>
            </a:r>
            <a:r>
              <a:rPr kumimoji="1" lang="en-US" altLang="zh-CN" sz="2000" smtClean="0"/>
              <a:t>hold promise.</a:t>
            </a:r>
            <a:endParaRPr kumimoji="1" lang="zh-CN" altLang="en-US" sz="2000"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54</a:t>
            </a:fld>
            <a:endParaRPr lang="en-US"/>
          </a:p>
        </p:txBody>
      </p:sp>
    </p:spTree>
    <p:extLst>
      <p:ext uri="{BB962C8B-B14F-4D97-AF65-F5344CB8AC3E}">
        <p14:creationId xmlns:p14="http://schemas.microsoft.com/office/powerpoint/2010/main" val="2937809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7475"/>
            <a:ext cx="8928992" cy="1008063"/>
          </a:xfrm>
        </p:spPr>
        <p:txBody>
          <a:bodyPr/>
          <a:lstStyle/>
          <a:p>
            <a:r>
              <a:rPr lang="en-US" dirty="0" smtClean="0"/>
              <a:t>IX. ULTIMATE LIMITAIONS OF SECURE MULTI-HOP ROUTING</a:t>
            </a:r>
            <a:endParaRPr lang="en-US" dirty="0"/>
          </a:p>
        </p:txBody>
      </p:sp>
      <p:sp>
        <p:nvSpPr>
          <p:cNvPr id="3" name="Content Placeholder 2"/>
          <p:cNvSpPr>
            <a:spLocks noGrp="1"/>
          </p:cNvSpPr>
          <p:nvPr>
            <p:ph idx="1"/>
          </p:nvPr>
        </p:nvSpPr>
        <p:spPr>
          <a:xfrm>
            <a:off x="1187624" y="1484784"/>
            <a:ext cx="7772400" cy="4525962"/>
          </a:xfrm>
        </p:spPr>
        <p:txBody>
          <a:bodyPr/>
          <a:lstStyle/>
          <a:p>
            <a:r>
              <a:rPr lang="en-US" sz="2800" dirty="0" smtClean="0"/>
              <a:t>Clustering protocols like LEACH where cluster-heads communicate directly with a base station may ultimately yield the most secure solutions against node compromise and insider attacks.</a:t>
            </a:r>
          </a:p>
          <a:p>
            <a:r>
              <a:rPr lang="en-US" sz="2800" dirty="0" smtClean="0"/>
              <a:t>Another option may be to have a randomly randomly rotation set of “virtual” base stations to create an overlay network.</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55</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1007179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I. </a:t>
            </a:r>
            <a:r>
              <a:rPr lang="en-US" sz="2000" dirty="0" smtClean="0"/>
              <a:t>INTRODUCTION</a:t>
            </a:r>
            <a:endParaRPr lang="en-US" sz="2000" dirty="0" smtClean="0"/>
          </a:p>
          <a:p>
            <a:r>
              <a:rPr lang="en-US" sz="2000" dirty="0" smtClean="0"/>
              <a:t>II. BACKGROUND</a:t>
            </a:r>
          </a:p>
          <a:p>
            <a:r>
              <a:rPr lang="en-US" sz="2000" dirty="0" smtClean="0"/>
              <a:t>III.SENSOR NETWORKS VS. AD-HOC WIRELESS NETWORKS</a:t>
            </a:r>
          </a:p>
          <a:p>
            <a:r>
              <a:rPr lang="en-US" sz="2000" dirty="0" smtClean="0"/>
              <a:t>IV. RELATED WORK</a:t>
            </a:r>
          </a:p>
          <a:p>
            <a:r>
              <a:rPr lang="en-US" sz="2000" dirty="0" smtClean="0"/>
              <a:t>V. PROBLEM STATEMENT</a:t>
            </a:r>
          </a:p>
          <a:p>
            <a:r>
              <a:rPr lang="en-US" sz="2000" dirty="0" smtClean="0"/>
              <a:t>VI. ATTACKS ON SENSOR NETWORK ROUTING</a:t>
            </a:r>
          </a:p>
          <a:p>
            <a:r>
              <a:rPr lang="en-US" sz="2000" dirty="0" smtClean="0"/>
              <a:t>VII. ATTACKS ON SPECIFIC SENSOR NETWORK PROTOCOLS</a:t>
            </a:r>
          </a:p>
          <a:p>
            <a:r>
              <a:rPr lang="en-US" sz="2000" dirty="0" smtClean="0"/>
              <a:t>VIII</a:t>
            </a:r>
            <a:r>
              <a:rPr lang="en-US" sz="2000" dirty="0"/>
              <a:t>. </a:t>
            </a:r>
            <a:r>
              <a:rPr lang="en-US" sz="2000" dirty="0" smtClean="0"/>
              <a:t>COUNTERMEASURES</a:t>
            </a:r>
            <a:endParaRPr lang="en-US" sz="2000" dirty="0" smtClean="0"/>
          </a:p>
          <a:p>
            <a:r>
              <a:rPr lang="en-US" sz="2000" dirty="0" smtClean="0"/>
              <a:t>IX. ULTIMATE LIMITATIONS OF SECURE MULTI-HOP ROUTING</a:t>
            </a:r>
          </a:p>
          <a:p>
            <a:r>
              <a:rPr lang="en-US" sz="2000" dirty="0" smtClean="0">
                <a:solidFill>
                  <a:srgbClr val="FF0000"/>
                </a:solidFill>
              </a:rPr>
              <a:t>X. CONCLUSION</a:t>
            </a:r>
            <a:endParaRPr lang="en-US" sz="2000" dirty="0">
              <a:solidFill>
                <a:srgbClr val="FF0000"/>
              </a:solidFill>
            </a:endParaRPr>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56</a:t>
            </a:fld>
            <a:endParaRPr lang="en-US"/>
          </a:p>
        </p:txBody>
      </p:sp>
      <p:sp>
        <p:nvSpPr>
          <p:cNvPr id="7"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38249702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 CONCLUSION</a:t>
            </a:r>
            <a:endParaRPr lang="en-US" dirty="0"/>
          </a:p>
        </p:txBody>
      </p:sp>
      <p:sp>
        <p:nvSpPr>
          <p:cNvPr id="3" name="Content Placeholder 2"/>
          <p:cNvSpPr>
            <a:spLocks noGrp="1"/>
          </p:cNvSpPr>
          <p:nvPr>
            <p:ph idx="1"/>
          </p:nvPr>
        </p:nvSpPr>
        <p:spPr>
          <a:xfrm>
            <a:off x="1120775" y="980728"/>
            <a:ext cx="7772400" cy="4753322"/>
          </a:xfrm>
        </p:spPr>
        <p:txBody>
          <a:bodyPr/>
          <a:lstStyle/>
          <a:p>
            <a:r>
              <a:rPr lang="en-US" sz="2800" dirty="0" smtClean="0"/>
              <a:t>The currently proposed routing protocols for these networks are insecure.</a:t>
            </a:r>
          </a:p>
          <a:p>
            <a:r>
              <a:rPr lang="en-US" sz="2800" dirty="0" smtClean="0"/>
              <a:t>Link layer encryption and authentication mechanisms may be a reasonable first approximation. Cryptography is not enough to defend against lap-class adversaries and insiders</a:t>
            </a:r>
          </a:p>
          <a:p>
            <a:r>
              <a:rPr lang="en-US" sz="2800" dirty="0" smtClean="0"/>
              <a:t>Careful protocol design is needed as well.</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57</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4611919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ctrTitle"/>
          </p:nvPr>
        </p:nvSpPr>
        <p:spPr>
          <a:xfrm>
            <a:off x="1042988" y="837381"/>
            <a:ext cx="7777162" cy="2087563"/>
          </a:xfrm>
          <a:ln w="25400">
            <a:solidFill>
              <a:schemeClr val="hlink"/>
            </a:solidFill>
          </a:ln>
        </p:spPr>
        <p:txBody>
          <a:bodyPr/>
          <a:lstStyle/>
          <a:p>
            <a:pPr eaLnBrk="1" hangingPunct="1">
              <a:defRPr/>
            </a:pPr>
            <a:r>
              <a:rPr lang="en-US" altLang="zh-CN" sz="3600" dirty="0">
                <a:ea typeface="宋体" pitchFamily="2" charset="-122"/>
              </a:rPr>
              <a:t>Secure Routing in Wireless Sensor Networks: Attacks and Countermeasures</a:t>
            </a:r>
            <a:endParaRPr lang="en-US" altLang="zh-CN" sz="3600" dirty="0" smtClean="0">
              <a:ea typeface="宋体" pitchFamily="2" charset="-122"/>
            </a:endParaRPr>
          </a:p>
        </p:txBody>
      </p:sp>
      <p:sp>
        <p:nvSpPr>
          <p:cNvPr id="40963" name="Rectangle 6"/>
          <p:cNvSpPr>
            <a:spLocks noChangeArrowheads="1"/>
          </p:cNvSpPr>
          <p:nvPr/>
        </p:nvSpPr>
        <p:spPr bwMode="auto">
          <a:xfrm>
            <a:off x="1549400" y="3587750"/>
            <a:ext cx="619125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spcBef>
                <a:spcPct val="0"/>
              </a:spcBef>
              <a:buFontTx/>
              <a:buNone/>
            </a:pPr>
            <a:r>
              <a:rPr lang="en-US" sz="3200" i="0">
                <a:latin typeface="Comic Sans MS" pitchFamily="66" charset="0"/>
              </a:rPr>
              <a:t>Thank You!</a:t>
            </a:r>
          </a:p>
          <a:p>
            <a:pPr algn="ctr">
              <a:lnSpc>
                <a:spcPct val="110000"/>
              </a:lnSpc>
              <a:spcBef>
                <a:spcPct val="0"/>
              </a:spcBef>
              <a:buFontTx/>
              <a:buNone/>
            </a:pPr>
            <a:endParaRPr lang="en-US" sz="3200" i="0">
              <a:latin typeface="Comic Sans MS" pitchFamily="66" charset="0"/>
            </a:endParaRPr>
          </a:p>
          <a:p>
            <a:pPr algn="ctr">
              <a:lnSpc>
                <a:spcPct val="110000"/>
              </a:lnSpc>
              <a:spcBef>
                <a:spcPct val="0"/>
              </a:spcBef>
              <a:buFontTx/>
              <a:buNone/>
            </a:pPr>
            <a:r>
              <a:rPr lang="en-US" sz="3200">
                <a:solidFill>
                  <a:srgbClr val="009900"/>
                </a:solidFill>
                <a:latin typeface="Comic Sans MS" pitchFamily="66" charset="0"/>
              </a:rPr>
              <a:t>  </a:t>
            </a:r>
            <a:r>
              <a:rPr lang="en-US" sz="3600">
                <a:solidFill>
                  <a:srgbClr val="009900"/>
                </a:solidFill>
                <a:latin typeface="Comic Sans MS" pitchFamily="66" charset="0"/>
              </a:rPr>
              <a:t>Questions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BACKGROUND</a:t>
            </a:r>
            <a:endParaRPr lang="en-US" dirty="0"/>
          </a:p>
        </p:txBody>
      </p:sp>
      <p:sp>
        <p:nvSpPr>
          <p:cNvPr id="3" name="Content Placeholder 2"/>
          <p:cNvSpPr>
            <a:spLocks noGrp="1"/>
          </p:cNvSpPr>
          <p:nvPr>
            <p:ph idx="1"/>
          </p:nvPr>
        </p:nvSpPr>
        <p:spPr/>
        <p:txBody>
          <a:bodyPr/>
          <a:lstStyle/>
          <a:p>
            <a:r>
              <a:rPr lang="en-US" dirty="0" smtClean="0"/>
              <a:t>Note that: for concreteness, they target the Berkeley </a:t>
            </a:r>
            <a:r>
              <a:rPr lang="en-US" dirty="0" err="1" smtClean="0"/>
              <a:t>TinyOS</a:t>
            </a:r>
            <a:r>
              <a:rPr lang="en-US" dirty="0" smtClean="0"/>
              <a:t> sensor platform in their work.</a:t>
            </a:r>
          </a:p>
          <a:p>
            <a:r>
              <a:rPr lang="en-US" dirty="0" smtClean="0"/>
              <a:t>Sensor networks often have one or more points of centralized control called base stations.</a:t>
            </a:r>
          </a:p>
          <a:p>
            <a:r>
              <a:rPr lang="en-US" dirty="0" smtClean="0"/>
              <a:t>Base stations are typically many orders of magnitude more powerful than sensor nodes.</a:t>
            </a:r>
            <a:endParaRPr lang="en-US"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6</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95291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BACKGROUND</a:t>
            </a:r>
            <a:endParaRPr lang="en-US" dirty="0"/>
          </a:p>
        </p:txBody>
      </p:sp>
      <p:sp>
        <p:nvSpPr>
          <p:cNvPr id="3" name="Content Placeholder 2"/>
          <p:cNvSpPr>
            <a:spLocks noGrp="1"/>
          </p:cNvSpPr>
          <p:nvPr>
            <p:ph idx="1"/>
          </p:nvPr>
        </p:nvSpPr>
        <p:spPr/>
        <p:txBody>
          <a:bodyPr/>
          <a:lstStyle/>
          <a:p>
            <a:r>
              <a:rPr lang="en-US" sz="2800" dirty="0" smtClean="0"/>
              <a:t>A base station might request a steady stream of data, which is referred as data flow.</a:t>
            </a:r>
          </a:p>
          <a:p>
            <a:r>
              <a:rPr lang="en-US" sz="2800" dirty="0" smtClean="0"/>
              <a:t>In order to reduce the total number of messages sent and thus save energy, sensor readings from multiple nodes may be processed at one of many possible aggregation points.</a:t>
            </a:r>
          </a:p>
          <a:p>
            <a:r>
              <a:rPr lang="en-US" sz="2800" dirty="0" smtClean="0"/>
              <a:t>Power management in sensor networks is critical.</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7</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194334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BACKGROUND</a:t>
            </a:r>
            <a:endParaRPr lang="en-US" dirty="0"/>
          </a:p>
        </p:txBody>
      </p:sp>
      <p:sp>
        <p:nvSpPr>
          <p:cNvPr id="3" name="Content Placeholder 2"/>
          <p:cNvSpPr>
            <a:spLocks noGrp="1"/>
          </p:cNvSpPr>
          <p:nvPr>
            <p:ph idx="1"/>
          </p:nvPr>
        </p:nvSpPr>
        <p:spPr/>
        <p:txBody>
          <a:bodyPr/>
          <a:lstStyle/>
          <a:p>
            <a:r>
              <a:rPr lang="en-US" sz="2800" dirty="0" smtClean="0"/>
              <a:t>The resource-starved nature of sensor networks poses great challenges for security.</a:t>
            </a:r>
          </a:p>
          <a:p>
            <a:r>
              <a:rPr lang="en-US" sz="2800" dirty="0" smtClean="0"/>
              <a:t>And barriers will unlikely disappear. Because we expect that users will want to ride Moore’s law curve down towards ever-cheaper systems at a fixed performance point, rather than holding price constant and improving performance over time.</a:t>
            </a:r>
            <a:endParaRPr lang="en-US" sz="2800" dirty="0"/>
          </a:p>
        </p:txBody>
      </p:sp>
      <p:sp>
        <p:nvSpPr>
          <p:cNvPr id="5" name="Slide Number Placeholder 4"/>
          <p:cNvSpPr>
            <a:spLocks noGrp="1"/>
          </p:cNvSpPr>
          <p:nvPr>
            <p:ph type="sldNum" sz="quarter" idx="11"/>
          </p:nvPr>
        </p:nvSpPr>
        <p:spPr/>
        <p:txBody>
          <a:bodyPr/>
          <a:lstStyle/>
          <a:p>
            <a:pPr>
              <a:defRPr/>
            </a:pPr>
            <a:fld id="{A64E6093-B58C-4DF5-B0C7-98BAA18E51B1}" type="slidenum">
              <a:rPr lang="en-US" smtClean="0"/>
              <a:pPr>
                <a:defRPr/>
              </a:pPr>
              <a:t>8</a:t>
            </a:fld>
            <a:endParaRPr lang="en-US"/>
          </a:p>
        </p:txBody>
      </p:sp>
      <p:sp>
        <p:nvSpPr>
          <p:cNvPr id="6" name="Footer Placeholder 3"/>
          <p:cNvSpPr>
            <a:spLocks noGrp="1"/>
          </p:cNvSpPr>
          <p:nvPr>
            <p:ph type="ftr" sz="quarter" idx="10"/>
          </p:nvPr>
        </p:nvSpPr>
        <p:spPr>
          <a:xfrm>
            <a:off x="539552" y="6380163"/>
            <a:ext cx="7776864" cy="263525"/>
          </a:xfrm>
        </p:spPr>
        <p:txBody>
          <a:bodyPr/>
          <a:lstStyle/>
          <a:p>
            <a:pPr>
              <a:defRPr/>
            </a:pPr>
            <a:r>
              <a:rPr lang="en-US" dirty="0"/>
              <a:t>Secure Routing in Wireless Sensor Networks: Attacks and Countermeasures</a:t>
            </a:r>
          </a:p>
        </p:txBody>
      </p:sp>
    </p:spTree>
    <p:extLst>
      <p:ext uri="{BB962C8B-B14F-4D97-AF65-F5344CB8AC3E}">
        <p14:creationId xmlns:p14="http://schemas.microsoft.com/office/powerpoint/2010/main" val="2708261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II. BACKGROUND</a:t>
            </a:r>
            <a:endParaRPr kumimoji="1" lang="zh-CN" altLang="en-US" dirty="0"/>
          </a:p>
        </p:txBody>
      </p:sp>
      <p:sp>
        <p:nvSpPr>
          <p:cNvPr id="4" name="页脚占位符 3"/>
          <p:cNvSpPr>
            <a:spLocks noGrp="1"/>
          </p:cNvSpPr>
          <p:nvPr>
            <p:ph type="ftr" sz="quarter" idx="10"/>
          </p:nvPr>
        </p:nvSpPr>
        <p:spPr/>
        <p:txBody>
          <a:bodyPr/>
          <a:lstStyle/>
          <a:p>
            <a:pPr>
              <a:defRPr/>
            </a:pPr>
            <a:r>
              <a:rPr lang="en-US" smtClean="0"/>
              <a:t>Characterization of 802.11 Wireless Networks in the Home</a:t>
            </a:r>
            <a:endParaRPr lang="en-US"/>
          </a:p>
        </p:txBody>
      </p:sp>
      <p:sp>
        <p:nvSpPr>
          <p:cNvPr id="5" name="幻灯片编号占位符 4"/>
          <p:cNvSpPr>
            <a:spLocks noGrp="1"/>
          </p:cNvSpPr>
          <p:nvPr>
            <p:ph type="sldNum" sz="quarter" idx="11"/>
          </p:nvPr>
        </p:nvSpPr>
        <p:spPr/>
        <p:txBody>
          <a:bodyPr/>
          <a:lstStyle/>
          <a:p>
            <a:pPr>
              <a:defRPr/>
            </a:pPr>
            <a:fld id="{A64E6093-B58C-4DF5-B0C7-98BAA18E51B1}" type="slidenum">
              <a:rPr lang="en-US" smtClean="0"/>
              <a:pPr>
                <a:defRPr/>
              </a:pPr>
              <a:t>9</a:t>
            </a:fld>
            <a:endParaRPr lang="en-US"/>
          </a:p>
        </p:txBody>
      </p:sp>
      <p:pic>
        <p:nvPicPr>
          <p:cNvPr id="6" name="图片 5" descr="Screen Shot 2014-12-02 at 10.13.1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052736"/>
            <a:ext cx="7956376" cy="4827950"/>
          </a:xfrm>
          <a:prstGeom prst="rect">
            <a:avLst/>
          </a:prstGeom>
        </p:spPr>
      </p:pic>
    </p:spTree>
    <p:extLst>
      <p:ext uri="{BB962C8B-B14F-4D97-AF65-F5344CB8AC3E}">
        <p14:creationId xmlns:p14="http://schemas.microsoft.com/office/powerpoint/2010/main" val="720343319"/>
      </p:ext>
    </p:extLst>
  </p:cSld>
  <p:clrMapOvr>
    <a:masterClrMapping/>
  </p:clrMapOvr>
</p:sld>
</file>

<file path=ppt/theme/theme1.xml><?xml version="1.0" encoding="utf-8"?>
<a:theme xmlns:a="http://schemas.openxmlformats.org/drawingml/2006/main" name="whitewashburn">
  <a:themeElements>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fontScheme name="whitewashbur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1" i="1" u="none" strike="noStrike" cap="none" normalizeH="0" baseline="0" smtClean="0">
            <a:ln>
              <a:noFill/>
            </a:ln>
            <a:solidFill>
              <a:schemeClr val="tx1"/>
            </a:solidFill>
            <a:effectLst/>
            <a:latin typeface="Arial" charset="0"/>
          </a:defRPr>
        </a:defPPr>
      </a:lstStyle>
    </a:lnDef>
  </a:objectDefaults>
  <a:extraClrSchemeLst>
    <a:extraClrScheme>
      <a:clrScheme name="whitewashbu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washbu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washbu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washbu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washbu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washbu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washbu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washbu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washbu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washbu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washbu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washburn 13">
        <a:dk1>
          <a:srgbClr val="000000"/>
        </a:dk1>
        <a:lt1>
          <a:srgbClr val="FFFFFF"/>
        </a:lt1>
        <a:dk2>
          <a:srgbClr val="000000"/>
        </a:dk2>
        <a:lt2>
          <a:srgbClr val="969696"/>
        </a:lt2>
        <a:accent1>
          <a:srgbClr val="C0C0C0"/>
        </a:accent1>
        <a:accent2>
          <a:srgbClr val="FF9966"/>
        </a:accent2>
        <a:accent3>
          <a:srgbClr val="FFFFFF"/>
        </a:accent3>
        <a:accent4>
          <a:srgbClr val="000000"/>
        </a:accent4>
        <a:accent5>
          <a:srgbClr val="DCDCDC"/>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4">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5">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996600"/>
        </a:folHlink>
      </a:clrScheme>
      <a:clrMap bg1="lt1" tx1="dk1" bg2="lt2" tx2="dk2" accent1="accent1" accent2="accent2" accent3="accent3" accent4="accent4" accent5="accent5" accent6="accent6" hlink="hlink" folHlink="folHlink"/>
    </a:extraClrScheme>
    <a:extraClrScheme>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whitewashburn</Template>
  <TotalTime>7304</TotalTime>
  <Words>4347</Words>
  <Application>Microsoft Office PowerPoint</Application>
  <PresentationFormat>On-screen Show (4:3)</PresentationFormat>
  <Paragraphs>433</Paragraphs>
  <Slides>58</Slides>
  <Notes>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whitewashburn</vt:lpstr>
      <vt:lpstr>Secure Routing in Wireless Sensor Networks: Attacks and Countermeasures</vt:lpstr>
      <vt:lpstr>OUTLINE</vt:lpstr>
      <vt:lpstr>I. INTRODUCTION</vt:lpstr>
      <vt:lpstr>OUTLINE</vt:lpstr>
      <vt:lpstr>II. BACKGROUND</vt:lpstr>
      <vt:lpstr>II. BACKGROUND</vt:lpstr>
      <vt:lpstr>II. BACKGROUND</vt:lpstr>
      <vt:lpstr>II. BACKGROUND</vt:lpstr>
      <vt:lpstr>II. BACKGROUND</vt:lpstr>
      <vt:lpstr>OUTLINE</vt:lpstr>
      <vt:lpstr>III. SENSOR NETWORKS VS. AD-HOC WIRELESS NETWORKS</vt:lpstr>
      <vt:lpstr>III. SENSOR NETWORKS VS. AD-HOC WIRELESS NETWORKS</vt:lpstr>
      <vt:lpstr>OUTLINE</vt:lpstr>
      <vt:lpstr>IV. RELATED WORK</vt:lpstr>
      <vt:lpstr>IV. RELATED WORK</vt:lpstr>
      <vt:lpstr>OUTLINE</vt:lpstr>
      <vt:lpstr>V. PROBLEM STATEMENT</vt:lpstr>
      <vt:lpstr>V. PROBLEM STATEMENT</vt:lpstr>
      <vt:lpstr>V. PROBLEM STATEMENT</vt:lpstr>
      <vt:lpstr>OUTLINE</vt:lpstr>
      <vt:lpstr>VI. ATTACKS ON SENSOR NETWORK ROUTING</vt:lpstr>
      <vt:lpstr>VI. ATTACKS ON SENSOR NETWORK ROUING</vt:lpstr>
      <vt:lpstr>VI. ATTACKS ON SENSOR NETWORK ROUTING</vt:lpstr>
      <vt:lpstr>VI. ATTACKS ON SENSOR NETWORK ROUTING</vt:lpstr>
      <vt:lpstr>VI. ATTACKS ON SENSOR NETWORK ROUTING</vt:lpstr>
      <vt:lpstr>VI. ATTACKS ON SENSOR NETWORK ROUTING</vt:lpstr>
      <vt:lpstr>VI. ATTACKS ON SENSOR NETWORK ROUTING</vt:lpstr>
      <vt:lpstr>OUTLINE</vt:lpstr>
      <vt:lpstr>VII. ATTACKS ON SPECIFIC SENSOR NETWORK PROTOCLS</vt:lpstr>
      <vt:lpstr>A. TinyOS beaconing</vt:lpstr>
      <vt:lpstr>A. TinyOS beaconing</vt:lpstr>
      <vt:lpstr>A. TinyOS beaconing</vt:lpstr>
      <vt:lpstr>A. TinyOS beaconing</vt:lpstr>
      <vt:lpstr>B. Directed diffusion</vt:lpstr>
      <vt:lpstr>B. Directed diffusion</vt:lpstr>
      <vt:lpstr>B. Directed diffusion</vt:lpstr>
      <vt:lpstr>C. Geographic routing</vt:lpstr>
      <vt:lpstr>C. Geographic routing</vt:lpstr>
      <vt:lpstr>C. Geographic routing</vt:lpstr>
      <vt:lpstr>D. Additional routing protocols</vt:lpstr>
      <vt:lpstr>OUTLINE</vt:lpstr>
      <vt:lpstr>VIII. COUNTERMEASURES</vt:lpstr>
      <vt:lpstr>A. Outsider attacks and link layer security</vt:lpstr>
      <vt:lpstr>A. Outsider attacks and link layer security</vt:lpstr>
      <vt:lpstr>B. The Sybil attack</vt:lpstr>
      <vt:lpstr>C. HELLO flood attacks</vt:lpstr>
      <vt:lpstr>D. Wormhole and sinkhole attacks</vt:lpstr>
      <vt:lpstr>E. Leveraging global knowledge</vt:lpstr>
      <vt:lpstr>E. Leveraging global knowledge</vt:lpstr>
      <vt:lpstr>F. Selective forwarding</vt:lpstr>
      <vt:lpstr>OUTLINE</vt:lpstr>
      <vt:lpstr>G. Authenticated broadcast and flooding</vt:lpstr>
      <vt:lpstr>G. Authenticated broadcast and flooding</vt:lpstr>
      <vt:lpstr>H. Countermeasure summary</vt:lpstr>
      <vt:lpstr>IX. ULTIMATE LIMITAIONS OF SECURE MULTI-HOP ROUTING</vt:lpstr>
      <vt:lpstr>OUTLINE</vt:lpstr>
      <vt:lpstr>X. CONCLUSION</vt:lpstr>
      <vt:lpstr>Secure Routing in Wireless Sensor Networks: Attacks and Countermeasures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Professor Kinicki</cp:lastModifiedBy>
  <cp:revision>340</cp:revision>
  <dcterms:created xsi:type="dcterms:W3CDTF">2004-01-21T20:05:10Z</dcterms:created>
  <dcterms:modified xsi:type="dcterms:W3CDTF">2014-12-02T19:42:09Z</dcterms:modified>
</cp:coreProperties>
</file>