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373" r:id="rId10"/>
    <p:sldId id="397" r:id="rId11"/>
    <p:sldId id="398" r:id="rId12"/>
    <p:sldId id="378" r:id="rId13"/>
    <p:sldId id="392" r:id="rId14"/>
    <p:sldId id="379" r:id="rId15"/>
    <p:sldId id="380" r:id="rId16"/>
    <p:sldId id="382" r:id="rId17"/>
    <p:sldId id="39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4" r:id="rId26"/>
    <p:sldId id="396" r:id="rId2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30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17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18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19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20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21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22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23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24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9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12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14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15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348880"/>
            <a:ext cx="8001000" cy="2160240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  <a:cs typeface="Consolas" pitchFamily="49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805264"/>
            <a:ext cx="6005513" cy="8120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2012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</a:t>
            </a:r>
            <a:r>
              <a:rPr lang="en-US" dirty="0"/>
              <a:t>LTE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</a:t>
            </a:r>
            <a:r>
              <a:rPr lang="en-US" dirty="0" smtClean="0"/>
              <a:t>on downlink in </a:t>
            </a:r>
            <a:r>
              <a:rPr lang="en-US" dirty="0" smtClean="0"/>
              <a:t>cellular space</a:t>
            </a:r>
            <a:r>
              <a:rPr lang="en-US" dirty="0" smtClean="0"/>
              <a:t>. </a:t>
            </a:r>
            <a:r>
              <a:rPr lang="en-US" dirty="0" smtClean="0"/>
              <a:t>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  <a:endParaRPr lang="en-US" dirty="0" smtClean="0"/>
          </a:p>
          <a:p>
            <a:r>
              <a:rPr lang="en-US" dirty="0" smtClean="0"/>
              <a:t>Has a CP (cyclic prefix) to avoid symbol distortion over a ‘slot</a:t>
            </a:r>
            <a:r>
              <a:rPr lang="en-US" dirty="0" smtClean="0"/>
              <a:t>’.</a:t>
            </a:r>
            <a:endParaRPr lang="en-US" dirty="0" smtClean="0"/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Slots consist of 6 or 7 ODFM symbols.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00600"/>
          </a:xfrm>
        </p:spPr>
        <p:txBody>
          <a:bodyPr/>
          <a:lstStyle/>
          <a:p>
            <a:r>
              <a:rPr lang="en-US" dirty="0" smtClean="0"/>
              <a:t>OFDMA allocates a PRB (Physical Resource Block) to </a:t>
            </a:r>
            <a:r>
              <a:rPr lang="en-US" dirty="0" smtClean="0"/>
              <a:t>users</a:t>
            </a:r>
            <a:r>
              <a:rPr lang="en-US" dirty="0" smtClean="0"/>
              <a:t>.  A PRB consists of 12 consecutive subcarriers (15 kHz bandwidth) for one slot.</a:t>
            </a:r>
          </a:p>
          <a:p>
            <a:r>
              <a:rPr lang="en-US" dirty="0" smtClean="0"/>
              <a:t>PRB is then (6 or 7) symbols x 12 subcarriers.</a:t>
            </a:r>
          </a:p>
          <a:p>
            <a:r>
              <a:rPr lang="en-US" dirty="0" smtClean="0"/>
              <a:t>Instead of </a:t>
            </a:r>
            <a:r>
              <a:rPr lang="en-US" dirty="0" smtClean="0"/>
              <a:t>PHY preambles (802.11), </a:t>
            </a:r>
            <a:r>
              <a:rPr lang="en-US" dirty="0" smtClean="0"/>
              <a:t>reference symbols are embedded in the PRB.</a:t>
            </a:r>
          </a:p>
          <a:p>
            <a:r>
              <a:rPr lang="en-US" dirty="0" smtClean="0"/>
              <a:t>LTE also employs MIMO.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 and 3G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64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65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4" name="Footer Placeholder 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09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10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4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5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4G LTE</a:t>
            </a:r>
          </a:p>
          <a:p>
            <a:pPr lvl="2">
              <a:buFontTx/>
              <a:buChar char="-"/>
            </a:pPr>
            <a:r>
              <a:rPr lang="en-US" dirty="0" smtClean="0"/>
              <a:t>ODFM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8" name="Footer Placeholder 25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" name="Slide Number Placeholder 2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22" name="Footer Placeholder 3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" name="Slide Number Placeholder 3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26" name="Footer Placeholder 22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44"/>
            <a:ext cx="8447088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>
                <a:solidFill>
                  <a:srgbClr val="800000"/>
                </a:solidFill>
              </a:rPr>
              <a:t>3G systems: </a:t>
            </a:r>
            <a:r>
              <a:rPr lang="en-US" sz="2800" dirty="0" smtClean="0"/>
              <a:t>voice/data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800000"/>
                </a:solidFill>
              </a:rPr>
              <a:t>U</a:t>
            </a:r>
            <a:r>
              <a:rPr lang="en-US" sz="2800" dirty="0"/>
              <a:t>niversal </a:t>
            </a:r>
            <a:r>
              <a:rPr lang="en-US" sz="2800" dirty="0">
                <a:solidFill>
                  <a:srgbClr val="800000"/>
                </a:solidFill>
              </a:rPr>
              <a:t>M</a:t>
            </a:r>
            <a:r>
              <a:rPr lang="en-US" sz="2800" dirty="0"/>
              <a:t>obile </a:t>
            </a:r>
            <a:r>
              <a:rPr lang="en-US" sz="2800" dirty="0">
                <a:solidFill>
                  <a:srgbClr val="800000"/>
                </a:solidFill>
              </a:rPr>
              <a:t>T</a:t>
            </a:r>
            <a:r>
              <a:rPr lang="en-US" sz="2800" dirty="0"/>
              <a:t>elecommunications </a:t>
            </a:r>
            <a:r>
              <a:rPr lang="en-US" sz="2800" dirty="0">
                <a:solidFill>
                  <a:srgbClr val="800000"/>
                </a:solidFill>
              </a:rPr>
              <a:t>S</a:t>
            </a:r>
            <a:r>
              <a:rPr lang="en-US" sz="2800" dirty="0"/>
              <a:t>ervice </a:t>
            </a:r>
            <a:r>
              <a:rPr lang="en-US" sz="2800" dirty="0">
                <a:solidFill>
                  <a:srgbClr val="800000"/>
                </a:solidFill>
              </a:rPr>
              <a:t>(UMTS</a:t>
            </a:r>
            <a:r>
              <a:rPr lang="en-US" sz="2800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Leaves the existing 2.5G system in place.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service: High Speed Uplink/Downlink </a:t>
            </a:r>
            <a:r>
              <a:rPr lang="en-US" sz="2400" dirty="0" smtClean="0"/>
              <a:t>Packet </a:t>
            </a:r>
            <a:r>
              <a:rPr lang="en-US" sz="2400" dirty="0"/>
              <a:t>Access (</a:t>
            </a:r>
            <a:r>
              <a:rPr lang="en-US" sz="2400" dirty="0" smtClean="0"/>
              <a:t>HSDPA/HSUPA)  up to 14 Mbps.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slots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 (Rev A –latest)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1.67 </a:t>
            </a:r>
            <a:r>
              <a:rPr lang="en-US" sz="2000" dirty="0" err="1" smtClean="0"/>
              <a:t>ms</a:t>
            </a:r>
            <a:r>
              <a:rPr lang="en-US" sz="2000" dirty="0" smtClean="0"/>
              <a:t> slots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Wireless AT sends DRC back to BS to adjust sending rate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Uses ‘turbo code’ FEC on multiple slots with ‘early completion.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other details not covered!!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3548</TotalTime>
  <Words>1757</Words>
  <Application>Microsoft Office PowerPoint</Application>
  <PresentationFormat>On-screen Show (4:3)</PresentationFormat>
  <Paragraphs>370</Paragraphs>
  <Slides>26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Revised_Master</vt:lpstr>
      <vt:lpstr> Cellular and Mobile Wireless Networks 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Brief Survey</vt:lpstr>
      <vt:lpstr>PowerPoint Presentation</vt:lpstr>
      <vt:lpstr>Cellular Standards: Brief Survey</vt:lpstr>
      <vt:lpstr>3GPP LTE (Long Term Evolution)</vt:lpstr>
      <vt:lpstr>3GPP LTE (Long Term Evolution)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148</cp:revision>
  <dcterms:created xsi:type="dcterms:W3CDTF">2004-01-21T20:05:10Z</dcterms:created>
  <dcterms:modified xsi:type="dcterms:W3CDTF">2012-03-26T19:45:26Z</dcterms:modified>
</cp:coreProperties>
</file>