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44"/>
  </p:notesMasterIdLst>
  <p:handoutMasterIdLst>
    <p:handoutMasterId r:id="rId45"/>
  </p:handoutMasterIdLst>
  <p:sldIdLst>
    <p:sldId id="256" r:id="rId2"/>
    <p:sldId id="370" r:id="rId3"/>
    <p:sldId id="393" r:id="rId4"/>
    <p:sldId id="394" r:id="rId5"/>
    <p:sldId id="397" r:id="rId6"/>
    <p:sldId id="398" r:id="rId7"/>
    <p:sldId id="427" r:id="rId8"/>
    <p:sldId id="428" r:id="rId9"/>
    <p:sldId id="399" r:id="rId10"/>
    <p:sldId id="429" r:id="rId11"/>
    <p:sldId id="430" r:id="rId12"/>
    <p:sldId id="412" r:id="rId13"/>
    <p:sldId id="413" r:id="rId14"/>
    <p:sldId id="374" r:id="rId15"/>
    <p:sldId id="431" r:id="rId16"/>
    <p:sldId id="388" r:id="rId17"/>
    <p:sldId id="416" r:id="rId18"/>
    <p:sldId id="389" r:id="rId19"/>
    <p:sldId id="406" r:id="rId20"/>
    <p:sldId id="407" r:id="rId21"/>
    <p:sldId id="419" r:id="rId22"/>
    <p:sldId id="420" r:id="rId23"/>
    <p:sldId id="421" r:id="rId24"/>
    <p:sldId id="391" r:id="rId25"/>
    <p:sldId id="383" r:id="rId26"/>
    <p:sldId id="432" r:id="rId27"/>
    <p:sldId id="408" r:id="rId28"/>
    <p:sldId id="409" r:id="rId29"/>
    <p:sldId id="410" r:id="rId30"/>
    <p:sldId id="411" r:id="rId31"/>
    <p:sldId id="417" r:id="rId32"/>
    <p:sldId id="414" r:id="rId33"/>
    <p:sldId id="422" r:id="rId34"/>
    <p:sldId id="423" r:id="rId35"/>
    <p:sldId id="424" r:id="rId36"/>
    <p:sldId id="425" r:id="rId37"/>
    <p:sldId id="426" r:id="rId38"/>
    <p:sldId id="434" r:id="rId39"/>
    <p:sldId id="435" r:id="rId40"/>
    <p:sldId id="436" r:id="rId41"/>
    <p:sldId id="437" r:id="rId42"/>
    <p:sldId id="433" r:id="rId43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CC"/>
    <a:srgbClr val="990000"/>
    <a:srgbClr val="FF6600"/>
    <a:srgbClr val="FFFF00"/>
    <a:srgbClr val="000000"/>
    <a:srgbClr val="990033"/>
    <a:srgbClr val="003366"/>
    <a:srgbClr val="CC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65" d="100"/>
          <a:sy n="65" d="100"/>
        </p:scale>
        <p:origin x="-1445" y="-7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2.xml"/><Relationship Id="rId2" Type="http://schemas.openxmlformats.org/officeDocument/2006/relationships/slide" Target="slides/slide6.xml"/><Relationship Id="rId1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1/14/2013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6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1/14/2013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076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fld id="{D18F0A25-D665-4A4A-BBF8-23815A2BD1EF}" type="slidenum">
              <a:rPr lang="en-US" sz="1200">
                <a:solidFill>
                  <a:schemeClr val="tx1"/>
                </a:solidFill>
              </a:rPr>
              <a:pPr/>
              <a:t>3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69F5869-2153-40D0-9F36-6CBA9EAE7E75}" type="slidenum">
              <a:rPr lang="en-US" sz="1200" smtClean="0"/>
              <a:pPr/>
              <a:t>35</a:t>
            </a:fld>
            <a:endParaRPr lang="en-US" sz="1200" smtClean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9DB18D8-05F7-4D86-ACAB-99FC47A106BC}" type="slidenum">
              <a:rPr lang="en-US" sz="1200" smtClean="0"/>
              <a:pPr/>
              <a:t>36</a:t>
            </a:fld>
            <a:endParaRPr lang="en-US" sz="1200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D63FDD2-6549-451C-86DF-C86CBAE539D4}" type="slidenum">
              <a:rPr lang="en-US" sz="1200" smtClean="0"/>
              <a:pPr/>
              <a:t>37</a:t>
            </a:fld>
            <a:endParaRPr lang="en-US" sz="1200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13901" indent="-274577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98309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37632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976956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16279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55603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294926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34250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02F2CF78-8440-4CC7-B9E8-086304ED8AEB}" type="slidenum">
              <a:rPr lang="en-US" sz="1200">
                <a:latin typeface="Times New Roman" pitchFamily="18" charset="0"/>
              </a:rPr>
              <a:pPr/>
              <a:t>38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13901" indent="-274577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98309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37632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976956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16279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55603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294926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34250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DFD366B-A447-4A41-879E-E81E06DE362F}" type="slidenum">
              <a:rPr lang="en-US" sz="1200">
                <a:latin typeface="Times New Roman" pitchFamily="18" charset="0"/>
              </a:rPr>
              <a:pPr/>
              <a:t>39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13901" indent="-274577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98309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37632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976956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16279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55603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294926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34250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41C84B64-70E2-4D84-9DB8-CC2854BE699E}" type="slidenum">
              <a:rPr lang="en-US" sz="1200">
                <a:latin typeface="Times New Roman" pitchFamily="18" charset="0"/>
              </a:rPr>
              <a:pPr/>
              <a:t>40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13901" indent="-274577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98309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37632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976956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16279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55603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294926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34250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0A4F9F5-BECC-4D24-9BA9-D1A08A5F576F}" type="slidenum">
              <a:rPr lang="en-US" sz="1200">
                <a:latin typeface="Times New Roman" pitchFamily="18" charset="0"/>
              </a:rPr>
              <a:pPr/>
              <a:t>41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fld id="{428CA461-DB75-4E64-A83A-4BD0DA20235B}" type="slidenum">
              <a:rPr lang="en-US" sz="1200">
                <a:solidFill>
                  <a:schemeClr val="tx1"/>
                </a:solidFill>
              </a:rPr>
              <a:pPr/>
              <a:t>5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FF593DF-A572-4CE5-A0D2-B46B691DC7A3}" type="slidenum">
              <a:rPr lang="en-US" sz="1200" smtClean="0"/>
              <a:pPr/>
              <a:t>12</a:t>
            </a:fld>
            <a:endParaRPr lang="en-US" sz="1200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638A3CA-5B02-4916-A4A0-9DF08895F6E6}" type="slidenum">
              <a:rPr lang="en-US" sz="1200" smtClean="0"/>
              <a:pPr/>
              <a:t>13</a:t>
            </a:fld>
            <a:endParaRPr lang="en-US" sz="1200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57A79D1-4938-41AC-A276-10B3457181F8}" type="slidenum">
              <a:rPr lang="en-US" sz="1200" smtClean="0"/>
              <a:pPr/>
              <a:t>19</a:t>
            </a:fld>
            <a:endParaRPr lang="en-US" sz="1200" smtClean="0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7D95054-C091-4667-BCAD-D76EB42A6E58}" type="slidenum">
              <a:rPr lang="en-US" sz="1200" smtClean="0"/>
              <a:pPr/>
              <a:t>24</a:t>
            </a:fld>
            <a:endParaRPr lang="en-US" sz="1200" smtClean="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B2D5EDB-8007-4F42-9C99-DC709AB35AF4}" type="slidenum">
              <a:rPr lang="en-US" sz="1200" smtClean="0"/>
              <a:pPr/>
              <a:t>32</a:t>
            </a:fld>
            <a:endParaRPr lang="en-US" sz="1200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B083D66-5788-49DE-802E-83A99CCB7BAB}" type="slidenum">
              <a:rPr lang="en-US" sz="1200" smtClean="0"/>
              <a:pPr/>
              <a:t>33</a:t>
            </a:fld>
            <a:endParaRPr lang="en-US" sz="1200" smtClean="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95CD874-63CF-4F4D-B697-4F3256B624A8}" type="slidenum">
              <a:rPr lang="en-US" sz="1200" smtClean="0"/>
              <a:pPr/>
              <a:t>34</a:t>
            </a:fld>
            <a:endParaRPr lang="en-US" sz="1200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 Computer Networks   Network Architecture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 Computer Networks   Network Architecture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 Computer Networks   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B1E2A9A-00E3-4430-906E-995E828105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 Computer Networks   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53336"/>
            <a:ext cx="914400" cy="404664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 Computer Networks   Network Architecture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 Computer Networks   Network Architecture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  Computer Networks   Network Architecture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873894"/>
            <a:ext cx="8462993" cy="3427314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Network Architecture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the 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OSI Reference Model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71800" y="5733256"/>
            <a:ext cx="6300192" cy="108012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Computer </a:t>
            </a:r>
            <a:r>
              <a:rPr lang="en-US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Networks 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Spring 2013</a:t>
            </a:r>
            <a:endParaRPr lang="en-US" sz="3600" dirty="0"/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Protocols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65388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Protocols are the building </a:t>
            </a:r>
            <a:r>
              <a:rPr lang="en-US" dirty="0"/>
              <a:t>blocks of a network </a:t>
            </a:r>
            <a:r>
              <a:rPr lang="en-US" dirty="0" smtClean="0"/>
              <a:t>architecture.</a:t>
            </a:r>
            <a:endParaRPr lang="en-US" dirty="0"/>
          </a:p>
          <a:p>
            <a:r>
              <a:rPr lang="en-US" dirty="0"/>
              <a:t>Each protocol object has two different </a:t>
            </a:r>
            <a:r>
              <a:rPr lang="en-US" dirty="0" smtClean="0"/>
              <a:t>interfaces:</a:t>
            </a:r>
            <a:endParaRPr lang="en-US" dirty="0"/>
          </a:p>
          <a:p>
            <a:pPr lvl="1"/>
            <a:r>
              <a:rPr lang="en-US" sz="3200" i="1" dirty="0" smtClean="0">
                <a:solidFill>
                  <a:srgbClr val="0033CC"/>
                </a:solidFill>
              </a:rPr>
              <a:t>service interface </a:t>
            </a:r>
            <a:r>
              <a:rPr lang="en-US" sz="3200" dirty="0" smtClean="0">
                <a:solidFill>
                  <a:srgbClr val="0033CC"/>
                </a:solidFill>
              </a:rPr>
              <a:t>:: </a:t>
            </a:r>
            <a:r>
              <a:rPr lang="en-US" sz="3200" dirty="0"/>
              <a:t>operations on this </a:t>
            </a:r>
            <a:r>
              <a:rPr lang="en-US" sz="3200" dirty="0" smtClean="0"/>
              <a:t>protocol </a:t>
            </a:r>
            <a:endParaRPr lang="en-US" sz="3200" dirty="0"/>
          </a:p>
          <a:p>
            <a:pPr lvl="1"/>
            <a:r>
              <a:rPr lang="en-US" sz="3200" i="1" dirty="0">
                <a:solidFill>
                  <a:srgbClr val="0033CC"/>
                </a:solidFill>
              </a:rPr>
              <a:t>peer-to-peer </a:t>
            </a:r>
            <a:r>
              <a:rPr lang="en-US" sz="3200" i="1" dirty="0" smtClean="0">
                <a:solidFill>
                  <a:srgbClr val="0033CC"/>
                </a:solidFill>
              </a:rPr>
              <a:t>interface</a:t>
            </a:r>
            <a:r>
              <a:rPr lang="en-US" sz="3200" dirty="0">
                <a:solidFill>
                  <a:srgbClr val="0033CC"/>
                </a:solidFill>
              </a:rPr>
              <a:t> </a:t>
            </a:r>
            <a:r>
              <a:rPr lang="en-US" sz="3200" dirty="0" smtClean="0">
                <a:solidFill>
                  <a:srgbClr val="0033CC"/>
                </a:solidFill>
              </a:rPr>
              <a:t>:: </a:t>
            </a:r>
            <a:r>
              <a:rPr lang="en-US" sz="3200" dirty="0"/>
              <a:t>messages exchanged with </a:t>
            </a:r>
            <a:r>
              <a:rPr lang="en-US" sz="3200" dirty="0" smtClean="0"/>
              <a:t>peer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779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70" name="Rectangle 3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pic>
        <p:nvPicPr>
          <p:cNvPr id="39972" name="Picture 36" descr="W:\Editorial\KARYN\Booksold\PD3e\final figures\Metafiles\01x10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606" y="1484784"/>
            <a:ext cx="6154738" cy="3465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90872" y="5301208"/>
            <a:ext cx="8229600" cy="502704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400" dirty="0" smtClean="0"/>
              <a:t>Figure 1.10 Service interfaces and peer interfaces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8244135" y="5899174"/>
            <a:ext cx="792361" cy="338138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008000"/>
                </a:solidFill>
                <a:latin typeface="Comic Sans MS" pitchFamily="66" charset="0"/>
              </a:rPr>
              <a:t> P&amp;D </a:t>
            </a:r>
            <a:endParaRPr lang="en-US" b="1" dirty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754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What’s a protocol?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268760"/>
            <a:ext cx="3581400" cy="4176464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u="sng" dirty="0" smtClean="0">
                <a:solidFill>
                  <a:srgbClr val="800000"/>
                </a:solidFill>
              </a:rPr>
              <a:t>human protocols:</a:t>
            </a:r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“what’s the time?”</a:t>
            </a:r>
          </a:p>
          <a:p>
            <a:r>
              <a:rPr lang="en-US" sz="2400" dirty="0" smtClean="0"/>
              <a:t>“I have a question”</a:t>
            </a:r>
          </a:p>
          <a:p>
            <a:r>
              <a:rPr lang="en-US" sz="2400" dirty="0" smtClean="0"/>
              <a:t>introductions</a:t>
            </a:r>
            <a:endParaRPr lang="en-US" dirty="0" smtClean="0"/>
          </a:p>
          <a:p>
            <a:pPr lvl="1"/>
            <a:endParaRPr lang="en-US" sz="2000" dirty="0" smtClean="0"/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… specific </a:t>
            </a:r>
            <a:r>
              <a:rPr lang="en-US" sz="2400" dirty="0" err="1" smtClean="0"/>
              <a:t>msgs</a:t>
            </a:r>
            <a:r>
              <a:rPr lang="en-US" sz="2400" dirty="0" smtClean="0"/>
              <a:t> sent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… specific actions taken when </a:t>
            </a:r>
            <a:r>
              <a:rPr lang="en-US" sz="2400" dirty="0" err="1" smtClean="0"/>
              <a:t>msgs</a:t>
            </a:r>
            <a:r>
              <a:rPr lang="en-US" sz="2400" dirty="0" smtClean="0"/>
              <a:t> received, or other events</a:t>
            </a:r>
          </a:p>
        </p:txBody>
      </p:sp>
      <p:sp>
        <p:nvSpPr>
          <p:cNvPr id="4915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83968" y="1268760"/>
            <a:ext cx="4248472" cy="2590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u="sng" dirty="0" smtClean="0">
                <a:solidFill>
                  <a:srgbClr val="800000"/>
                </a:solidFill>
              </a:rPr>
              <a:t>network protocols:</a:t>
            </a:r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machines rather than humans</a:t>
            </a:r>
          </a:p>
          <a:p>
            <a:r>
              <a:rPr lang="en-US" sz="2400" dirty="0"/>
              <a:t>A</a:t>
            </a:r>
            <a:r>
              <a:rPr lang="en-US" sz="2400" dirty="0" smtClean="0"/>
              <a:t>ll communication activity in the Internet is governed by protocols.</a:t>
            </a:r>
          </a:p>
        </p:txBody>
      </p:sp>
      <p:sp>
        <p:nvSpPr>
          <p:cNvPr id="49159" name="Rectangle 5"/>
          <p:cNvSpPr>
            <a:spLocks noChangeArrowheads="1"/>
          </p:cNvSpPr>
          <p:nvPr/>
        </p:nvSpPr>
        <p:spPr bwMode="auto">
          <a:xfrm>
            <a:off x="4211960" y="3789040"/>
            <a:ext cx="4267200" cy="2290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i="1" dirty="0" smtClean="0">
                <a:latin typeface="Comic Sans MS" pitchFamily="66" charset="0"/>
              </a:rPr>
              <a:t>   </a:t>
            </a:r>
            <a:r>
              <a:rPr lang="en-US" b="1" dirty="0" smtClean="0">
                <a:solidFill>
                  <a:srgbClr val="800000"/>
                </a:solidFill>
                <a:latin typeface="Comic Sans MS" pitchFamily="66" charset="0"/>
              </a:rPr>
              <a:t> Protocols </a:t>
            </a:r>
            <a:r>
              <a:rPr lang="en-US" dirty="0" smtClean="0">
                <a:latin typeface="Comic Sans MS" pitchFamily="66" charset="0"/>
              </a:rPr>
              <a:t>define:</a:t>
            </a:r>
            <a:r>
              <a:rPr lang="en-US" i="1" dirty="0" smtClean="0">
                <a:latin typeface="Comic Sans MS" pitchFamily="66" charset="0"/>
              </a:rPr>
              <a:t> the format</a:t>
            </a:r>
            <a:r>
              <a:rPr lang="en-US" i="1" dirty="0">
                <a:latin typeface="Comic Sans MS" pitchFamily="66" charset="0"/>
              </a:rPr>
              <a:t>, </a:t>
            </a:r>
            <a:r>
              <a:rPr lang="en-US" i="1" dirty="0" smtClean="0">
                <a:latin typeface="Comic Sans MS" pitchFamily="66" charset="0"/>
              </a:rPr>
              <a:t>the order </a:t>
            </a:r>
            <a:r>
              <a:rPr lang="en-US" i="1" dirty="0">
                <a:latin typeface="Comic Sans MS" pitchFamily="66" charset="0"/>
              </a:rPr>
              <a:t>of </a:t>
            </a:r>
            <a:r>
              <a:rPr lang="en-US" i="1" dirty="0" err="1">
                <a:latin typeface="Comic Sans MS" pitchFamily="66" charset="0"/>
              </a:rPr>
              <a:t>msgs</a:t>
            </a:r>
            <a:r>
              <a:rPr lang="en-US" i="1" dirty="0">
                <a:latin typeface="Comic Sans MS" pitchFamily="66" charset="0"/>
              </a:rPr>
              <a:t> sent and received among network entities, and </a:t>
            </a:r>
            <a:r>
              <a:rPr lang="en-US" i="1" dirty="0" smtClean="0">
                <a:latin typeface="Comic Sans MS" pitchFamily="66" charset="0"/>
              </a:rPr>
              <a:t> the actions </a:t>
            </a:r>
            <a:r>
              <a:rPr lang="en-US" i="1" dirty="0">
                <a:latin typeface="Comic Sans MS" pitchFamily="66" charset="0"/>
              </a:rPr>
              <a:t>taken on </a:t>
            </a:r>
            <a:r>
              <a:rPr lang="en-US" i="1" dirty="0" smtClean="0">
                <a:latin typeface="Comic Sans MS" pitchFamily="66" charset="0"/>
              </a:rPr>
              <a:t>message transmission and receipt.</a:t>
            </a:r>
            <a:r>
              <a:rPr lang="en-U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en-US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160" name="Rectangle 6"/>
          <p:cNvSpPr>
            <a:spLocks noChangeArrowheads="1"/>
          </p:cNvSpPr>
          <p:nvPr/>
        </p:nvSpPr>
        <p:spPr bwMode="auto">
          <a:xfrm>
            <a:off x="4314328" y="3789040"/>
            <a:ext cx="4290120" cy="2362200"/>
          </a:xfrm>
          <a:prstGeom prst="rect">
            <a:avLst/>
          </a:prstGeom>
          <a:noFill/>
          <a:ln w="2222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07504" y="5805264"/>
            <a:ext cx="720080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740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What’s a protocol?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96752"/>
            <a:ext cx="8153400" cy="68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/>
              <a:t>a human protocol and a computer network protocol: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4104" name="Line 10"/>
          <p:cNvSpPr>
            <a:spLocks noChangeShapeType="1"/>
          </p:cNvSpPr>
          <p:nvPr/>
        </p:nvSpPr>
        <p:spPr bwMode="auto">
          <a:xfrm>
            <a:off x="1257300" y="2596927"/>
            <a:ext cx="1762125" cy="276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05" name="Group 16"/>
          <p:cNvGrpSpPr>
            <a:grpSpLocks/>
          </p:cNvGrpSpPr>
          <p:nvPr/>
        </p:nvGrpSpPr>
        <p:grpSpPr bwMode="auto">
          <a:xfrm>
            <a:off x="7173913" y="2742977"/>
            <a:ext cx="355600" cy="933450"/>
            <a:chOff x="4180" y="783"/>
            <a:chExt cx="150" cy="307"/>
          </a:xfrm>
        </p:grpSpPr>
        <p:sp>
          <p:nvSpPr>
            <p:cNvPr id="4137" name="AutoShape 1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8" name="Rectangle 1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9" name="Rectangle 1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0" name="AutoShape 2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1" name="Line 2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2" name="Line 2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3" name="Rectangle 2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4" name="Rectangle 2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4098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082735"/>
              </p:ext>
            </p:extLst>
          </p:nvPr>
        </p:nvGraphicFramePr>
        <p:xfrm>
          <a:off x="4543425" y="2457227"/>
          <a:ext cx="6223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2457227"/>
                        <a:ext cx="62230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6" name="Picture 62" descr="Alic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2201640"/>
            <a:ext cx="561975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63" descr="Bob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963" y="2596927"/>
            <a:ext cx="676275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8" name="Text Box 64"/>
          <p:cNvSpPr txBox="1">
            <a:spLocks noChangeArrowheads="1"/>
          </p:cNvSpPr>
          <p:nvPr/>
        </p:nvSpPr>
        <p:spPr bwMode="auto">
          <a:xfrm>
            <a:off x="1698625" y="2309590"/>
            <a:ext cx="503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Hi</a:t>
            </a:r>
            <a:endParaRPr lang="en-US"/>
          </a:p>
        </p:txBody>
      </p:sp>
      <p:sp>
        <p:nvSpPr>
          <p:cNvPr id="4109" name="Line 66"/>
          <p:cNvSpPr>
            <a:spLocks noChangeShapeType="1"/>
          </p:cNvSpPr>
          <p:nvPr/>
        </p:nvSpPr>
        <p:spPr bwMode="auto">
          <a:xfrm flipV="1">
            <a:off x="971550" y="3177952"/>
            <a:ext cx="2085975" cy="361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Text Box 67"/>
          <p:cNvSpPr txBox="1">
            <a:spLocks noChangeArrowheads="1"/>
          </p:cNvSpPr>
          <p:nvPr/>
        </p:nvSpPr>
        <p:spPr bwMode="auto">
          <a:xfrm>
            <a:off x="1689100" y="2966815"/>
            <a:ext cx="503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Hi</a:t>
            </a:r>
            <a:endParaRPr lang="en-US"/>
          </a:p>
        </p:txBody>
      </p:sp>
      <p:sp>
        <p:nvSpPr>
          <p:cNvPr id="4111" name="Line 70"/>
          <p:cNvSpPr>
            <a:spLocks noChangeShapeType="1"/>
          </p:cNvSpPr>
          <p:nvPr/>
        </p:nvSpPr>
        <p:spPr bwMode="auto">
          <a:xfrm>
            <a:off x="933450" y="3587527"/>
            <a:ext cx="2162175" cy="438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12" name="Group 72"/>
          <p:cNvGrpSpPr>
            <a:grpSpLocks/>
          </p:cNvGrpSpPr>
          <p:nvPr/>
        </p:nvGrpSpPr>
        <p:grpSpPr bwMode="auto">
          <a:xfrm>
            <a:off x="1322388" y="3519265"/>
            <a:ext cx="1090612" cy="701675"/>
            <a:chOff x="737" y="2747"/>
            <a:chExt cx="687" cy="442"/>
          </a:xfrm>
        </p:grpSpPr>
        <p:sp>
          <p:nvSpPr>
            <p:cNvPr id="4135" name="Rectangle 71"/>
            <p:cNvSpPr>
              <a:spLocks noChangeArrowheads="1"/>
            </p:cNvSpPr>
            <p:nvPr/>
          </p:nvSpPr>
          <p:spPr bwMode="auto">
            <a:xfrm>
              <a:off x="786" y="2790"/>
              <a:ext cx="588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6" name="Text Box 69"/>
            <p:cNvSpPr txBox="1">
              <a:spLocks noChangeArrowheads="1"/>
            </p:cNvSpPr>
            <p:nvPr/>
          </p:nvSpPr>
          <p:spPr bwMode="auto">
            <a:xfrm>
              <a:off x="737" y="2747"/>
              <a:ext cx="687" cy="4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>
                  <a:solidFill>
                    <a:srgbClr val="FF0000"/>
                  </a:solidFill>
                  <a:latin typeface="Comic Sans MS" pitchFamily="66" charset="0"/>
                </a:rPr>
                <a:t>Got the</a:t>
              </a:r>
            </a:p>
            <a:p>
              <a:pPr algn="ctr"/>
              <a:r>
                <a:rPr lang="en-US" sz="2000">
                  <a:solidFill>
                    <a:srgbClr val="FF0000"/>
                  </a:solidFill>
                  <a:latin typeface="Comic Sans MS" pitchFamily="66" charset="0"/>
                </a:rPr>
                <a:t>time?</a:t>
              </a:r>
              <a:endParaRPr lang="en-US" sz="2000"/>
            </a:p>
          </p:txBody>
        </p:sp>
      </p:grpSp>
      <p:sp>
        <p:nvSpPr>
          <p:cNvPr id="4113" name="Line 73"/>
          <p:cNvSpPr>
            <a:spLocks noChangeShapeType="1"/>
          </p:cNvSpPr>
          <p:nvPr/>
        </p:nvSpPr>
        <p:spPr bwMode="auto">
          <a:xfrm flipV="1">
            <a:off x="1095375" y="4159027"/>
            <a:ext cx="1952625" cy="333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14" name="Group 76"/>
          <p:cNvGrpSpPr>
            <a:grpSpLocks/>
          </p:cNvGrpSpPr>
          <p:nvPr/>
        </p:nvGrpSpPr>
        <p:grpSpPr bwMode="auto">
          <a:xfrm>
            <a:off x="1431925" y="4186015"/>
            <a:ext cx="831850" cy="457200"/>
            <a:chOff x="1046" y="2771"/>
            <a:chExt cx="524" cy="288"/>
          </a:xfrm>
        </p:grpSpPr>
        <p:sp>
          <p:nvSpPr>
            <p:cNvPr id="4133" name="Rectangle 75"/>
            <p:cNvSpPr>
              <a:spLocks noChangeArrowheads="1"/>
            </p:cNvSpPr>
            <p:nvPr/>
          </p:nvSpPr>
          <p:spPr bwMode="auto">
            <a:xfrm>
              <a:off x="1104" y="2820"/>
              <a:ext cx="444" cy="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4" name="Text Box 74"/>
            <p:cNvSpPr txBox="1">
              <a:spLocks noChangeArrowheads="1"/>
            </p:cNvSpPr>
            <p:nvPr/>
          </p:nvSpPr>
          <p:spPr bwMode="auto">
            <a:xfrm>
              <a:off x="1046" y="2771"/>
              <a:ext cx="5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  <a:latin typeface="Comic Sans MS" pitchFamily="66" charset="0"/>
                </a:rPr>
                <a:t>2:00</a:t>
              </a:r>
              <a:endParaRPr lang="en-US"/>
            </a:p>
          </p:txBody>
        </p:sp>
      </p:grpSp>
      <p:sp>
        <p:nvSpPr>
          <p:cNvPr id="4115" name="Text Box 78"/>
          <p:cNvSpPr txBox="1">
            <a:spLocks noChangeArrowheads="1"/>
          </p:cNvSpPr>
          <p:nvPr/>
        </p:nvSpPr>
        <p:spPr bwMode="auto">
          <a:xfrm>
            <a:off x="5222875" y="2538190"/>
            <a:ext cx="1974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TCP connection</a:t>
            </a:r>
          </a:p>
          <a:p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 request</a:t>
            </a:r>
            <a:endParaRPr lang="en-US"/>
          </a:p>
        </p:txBody>
      </p:sp>
      <p:sp>
        <p:nvSpPr>
          <p:cNvPr id="4116" name="Line 85"/>
          <p:cNvSpPr>
            <a:spLocks noChangeShapeType="1"/>
          </p:cNvSpPr>
          <p:nvPr/>
        </p:nvSpPr>
        <p:spPr bwMode="auto">
          <a:xfrm flipV="1">
            <a:off x="4943475" y="4656559"/>
            <a:ext cx="2343150" cy="428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Line 89"/>
          <p:cNvSpPr>
            <a:spLocks noChangeShapeType="1"/>
          </p:cNvSpPr>
          <p:nvPr/>
        </p:nvSpPr>
        <p:spPr bwMode="auto">
          <a:xfrm>
            <a:off x="5219700" y="2806477"/>
            <a:ext cx="1762125" cy="276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Line 90"/>
          <p:cNvSpPr>
            <a:spLocks noChangeShapeType="1"/>
          </p:cNvSpPr>
          <p:nvPr/>
        </p:nvSpPr>
        <p:spPr bwMode="auto">
          <a:xfrm flipV="1">
            <a:off x="4895850" y="3301777"/>
            <a:ext cx="2085975" cy="361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19" name="Group 93"/>
          <p:cNvGrpSpPr>
            <a:grpSpLocks/>
          </p:cNvGrpSpPr>
          <p:nvPr/>
        </p:nvGrpSpPr>
        <p:grpSpPr bwMode="auto">
          <a:xfrm>
            <a:off x="5156200" y="3233515"/>
            <a:ext cx="1974850" cy="701675"/>
            <a:chOff x="3248" y="2147"/>
            <a:chExt cx="1244" cy="442"/>
          </a:xfrm>
        </p:grpSpPr>
        <p:sp>
          <p:nvSpPr>
            <p:cNvPr id="4131" name="Rectangle 92"/>
            <p:cNvSpPr>
              <a:spLocks noChangeArrowheads="1"/>
            </p:cNvSpPr>
            <p:nvPr/>
          </p:nvSpPr>
          <p:spPr bwMode="auto">
            <a:xfrm>
              <a:off x="3306" y="2190"/>
              <a:ext cx="906" cy="1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2" name="Text Box 91"/>
            <p:cNvSpPr txBox="1">
              <a:spLocks noChangeArrowheads="1"/>
            </p:cNvSpPr>
            <p:nvPr/>
          </p:nvSpPr>
          <p:spPr bwMode="auto">
            <a:xfrm>
              <a:off x="3248" y="2147"/>
              <a:ext cx="124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>
                  <a:solidFill>
                    <a:srgbClr val="FF0000"/>
                  </a:solidFill>
                  <a:latin typeface="Comic Sans MS" pitchFamily="66" charset="0"/>
                </a:rPr>
                <a:t>TCP connection</a:t>
              </a:r>
            </a:p>
            <a:p>
              <a:r>
                <a:rPr lang="en-US" sz="2000">
                  <a:solidFill>
                    <a:srgbClr val="FF0000"/>
                  </a:solidFill>
                  <a:latin typeface="Comic Sans MS" pitchFamily="66" charset="0"/>
                </a:rPr>
                <a:t>response</a:t>
              </a:r>
              <a:endParaRPr lang="en-US"/>
            </a:p>
          </p:txBody>
        </p:sp>
      </p:grpSp>
      <p:sp>
        <p:nvSpPr>
          <p:cNvPr id="4120" name="Line 94"/>
          <p:cNvSpPr>
            <a:spLocks noChangeShapeType="1"/>
          </p:cNvSpPr>
          <p:nvPr/>
        </p:nvSpPr>
        <p:spPr bwMode="auto">
          <a:xfrm>
            <a:off x="4943475" y="3911377"/>
            <a:ext cx="2400300" cy="4191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21" name="Group 97"/>
          <p:cNvGrpSpPr>
            <a:grpSpLocks/>
          </p:cNvGrpSpPr>
          <p:nvPr/>
        </p:nvGrpSpPr>
        <p:grpSpPr bwMode="auto">
          <a:xfrm>
            <a:off x="4211960" y="4348336"/>
            <a:ext cx="3794125" cy="304800"/>
            <a:chOff x="3212" y="2597"/>
            <a:chExt cx="2390" cy="192"/>
          </a:xfrm>
        </p:grpSpPr>
        <p:sp>
          <p:nvSpPr>
            <p:cNvPr id="4129" name="Rectangle 96"/>
            <p:cNvSpPr>
              <a:spLocks noChangeArrowheads="1"/>
            </p:cNvSpPr>
            <p:nvPr/>
          </p:nvSpPr>
          <p:spPr bwMode="auto">
            <a:xfrm>
              <a:off x="3252" y="2628"/>
              <a:ext cx="2100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0" name="Text Box 95"/>
            <p:cNvSpPr txBox="1">
              <a:spLocks noChangeArrowheads="1"/>
            </p:cNvSpPr>
            <p:nvPr/>
          </p:nvSpPr>
          <p:spPr bwMode="auto">
            <a:xfrm>
              <a:off x="3212" y="2597"/>
              <a:ext cx="239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400" dirty="0">
                  <a:solidFill>
                    <a:srgbClr val="FF0000"/>
                  </a:solidFill>
                  <a:latin typeface="Comic Sans MS" pitchFamily="66" charset="0"/>
                </a:rPr>
                <a:t>Get http://www.awl.com/kurose-ross</a:t>
              </a:r>
              <a:endParaRPr lang="en-US" dirty="0"/>
            </a:p>
          </p:txBody>
        </p:sp>
      </p:grpSp>
      <p:grpSp>
        <p:nvGrpSpPr>
          <p:cNvPr id="4122" name="Group 98"/>
          <p:cNvGrpSpPr>
            <a:grpSpLocks/>
          </p:cNvGrpSpPr>
          <p:nvPr/>
        </p:nvGrpSpPr>
        <p:grpSpPr bwMode="auto">
          <a:xfrm>
            <a:off x="5784850" y="4844008"/>
            <a:ext cx="908050" cy="457200"/>
            <a:chOff x="1046" y="2771"/>
            <a:chExt cx="572" cy="288"/>
          </a:xfrm>
        </p:grpSpPr>
        <p:sp>
          <p:nvSpPr>
            <p:cNvPr id="4127" name="Rectangle 99"/>
            <p:cNvSpPr>
              <a:spLocks noChangeArrowheads="1"/>
            </p:cNvSpPr>
            <p:nvPr/>
          </p:nvSpPr>
          <p:spPr bwMode="auto">
            <a:xfrm>
              <a:off x="1104" y="2820"/>
              <a:ext cx="444" cy="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8" name="Text Box 100"/>
            <p:cNvSpPr txBox="1">
              <a:spLocks noChangeArrowheads="1"/>
            </p:cNvSpPr>
            <p:nvPr/>
          </p:nvSpPr>
          <p:spPr bwMode="auto">
            <a:xfrm>
              <a:off x="1046" y="2771"/>
              <a:ext cx="5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dirty="0">
                  <a:solidFill>
                    <a:srgbClr val="FF0000"/>
                  </a:solidFill>
                  <a:latin typeface="Comic Sans MS" pitchFamily="66" charset="0"/>
                </a:rPr>
                <a:t>&lt;file&gt;</a:t>
              </a:r>
              <a:endParaRPr lang="en-US" dirty="0"/>
            </a:p>
          </p:txBody>
        </p:sp>
      </p:grpSp>
      <p:sp>
        <p:nvSpPr>
          <p:cNvPr id="4123" name="Line 101"/>
          <p:cNvSpPr>
            <a:spLocks noChangeShapeType="1"/>
          </p:cNvSpPr>
          <p:nvPr/>
        </p:nvSpPr>
        <p:spPr bwMode="auto">
          <a:xfrm>
            <a:off x="4057650" y="1787302"/>
            <a:ext cx="0" cy="38576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24" name="Group 105"/>
          <p:cNvGrpSpPr>
            <a:grpSpLocks/>
          </p:cNvGrpSpPr>
          <p:nvPr/>
        </p:nvGrpSpPr>
        <p:grpSpPr bwMode="auto">
          <a:xfrm>
            <a:off x="3679825" y="4919440"/>
            <a:ext cx="815975" cy="457200"/>
            <a:chOff x="2198" y="3221"/>
            <a:chExt cx="514" cy="288"/>
          </a:xfrm>
        </p:grpSpPr>
        <p:sp>
          <p:nvSpPr>
            <p:cNvPr id="4125" name="Rectangle 104"/>
            <p:cNvSpPr>
              <a:spLocks noChangeArrowheads="1"/>
            </p:cNvSpPr>
            <p:nvPr/>
          </p:nvSpPr>
          <p:spPr bwMode="auto">
            <a:xfrm>
              <a:off x="2244" y="3282"/>
              <a:ext cx="408" cy="1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Text Box 102"/>
            <p:cNvSpPr txBox="1">
              <a:spLocks noChangeArrowheads="1"/>
            </p:cNvSpPr>
            <p:nvPr/>
          </p:nvSpPr>
          <p:spPr bwMode="auto">
            <a:xfrm>
              <a:off x="2198" y="3221"/>
              <a:ext cx="51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Comic Sans MS" pitchFamily="66" charset="0"/>
                </a:rPr>
                <a:t>time</a:t>
              </a:r>
              <a:endParaRPr lang="en-US"/>
            </a:p>
          </p:txBody>
        </p:sp>
      </p:grp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8262367" y="5805264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848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09254"/>
            <a:ext cx="8001000" cy="3747938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solidFill>
                  <a:srgbClr val="0033CC"/>
                </a:solidFill>
                <a:latin typeface="Comic Sans MS" pitchFamily="66" charset="0"/>
              </a:rPr>
              <a:t>International Standards </a:t>
            </a:r>
            <a:r>
              <a:rPr lang="en-US" sz="4000" dirty="0" smtClean="0">
                <a:solidFill>
                  <a:srgbClr val="0033CC"/>
                </a:solidFill>
                <a:latin typeface="Comic Sans MS" pitchFamily="66" charset="0"/>
              </a:rPr>
              <a:t>Organization</a:t>
            </a:r>
            <a:br>
              <a:rPr lang="en-US" sz="4000" dirty="0" smtClean="0">
                <a:solidFill>
                  <a:srgbClr val="0033CC"/>
                </a:solidFill>
                <a:latin typeface="Comic Sans MS" pitchFamily="66" charset="0"/>
              </a:rPr>
            </a:br>
            <a:r>
              <a:rPr lang="en-US" sz="4000" dirty="0" smtClean="0">
                <a:solidFill>
                  <a:srgbClr val="0033CC"/>
                </a:solidFill>
                <a:latin typeface="Comic Sans MS" pitchFamily="66" charset="0"/>
              </a:rPr>
              <a:t>Open </a:t>
            </a:r>
            <a:r>
              <a:rPr lang="en-US" sz="4000" dirty="0">
                <a:solidFill>
                  <a:srgbClr val="0033CC"/>
                </a:solidFill>
                <a:latin typeface="Comic Sans MS" pitchFamily="66" charset="0"/>
              </a:rPr>
              <a:t>Systems Interconnect (OSI) Reference Model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987824" y="5949280"/>
            <a:ext cx="600551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Network  Architecture</a:t>
            </a:r>
            <a:endParaRPr lang="en-US" sz="3600" dirty="0" smtClean="0"/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ISO Architecture</a:t>
            </a:r>
          </a:p>
        </p:txBody>
      </p:sp>
      <p:pic>
        <p:nvPicPr>
          <p:cNvPr id="44112" name="Picture 80" descr="W:\Editorial\KARYN\Booksold\PD3e\final figures\Metafiles\01x13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138" y="1202854"/>
            <a:ext cx="5476875" cy="417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950912" y="5590592"/>
            <a:ext cx="7581528" cy="502704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400" dirty="0" smtClean="0"/>
              <a:t>Figure 1.13 The OSI seven-layer model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8244135" y="5899174"/>
            <a:ext cx="792361" cy="338138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008000"/>
                </a:solidFill>
                <a:latin typeface="Comic Sans MS" pitchFamily="66" charset="0"/>
              </a:rPr>
              <a:t> P&amp;D </a:t>
            </a:r>
            <a:endParaRPr lang="en-US" b="1" dirty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624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693539" y="10663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693539" y="17394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4"/>
          <p:cNvSpPr>
            <a:spLocks noChangeArrowheads="1"/>
          </p:cNvSpPr>
          <p:nvPr/>
        </p:nvSpPr>
        <p:spPr bwMode="auto">
          <a:xfrm>
            <a:off x="693539" y="24125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693539" y="30856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Rectangle 6"/>
          <p:cNvSpPr>
            <a:spLocks noChangeArrowheads="1"/>
          </p:cNvSpPr>
          <p:nvPr/>
        </p:nvSpPr>
        <p:spPr bwMode="auto">
          <a:xfrm>
            <a:off x="693539" y="37587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693539" y="44318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Rectangle 8"/>
          <p:cNvSpPr>
            <a:spLocks noChangeArrowheads="1"/>
          </p:cNvSpPr>
          <p:nvPr/>
        </p:nvSpPr>
        <p:spPr bwMode="auto">
          <a:xfrm>
            <a:off x="693539" y="51049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Rectangle 9"/>
          <p:cNvSpPr>
            <a:spLocks noChangeArrowheads="1"/>
          </p:cNvSpPr>
          <p:nvPr/>
        </p:nvSpPr>
        <p:spPr bwMode="auto">
          <a:xfrm>
            <a:off x="6535539" y="10663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Rectangle 10"/>
          <p:cNvSpPr>
            <a:spLocks noChangeArrowheads="1"/>
          </p:cNvSpPr>
          <p:nvPr/>
        </p:nvSpPr>
        <p:spPr bwMode="auto">
          <a:xfrm>
            <a:off x="6535539" y="17394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Rectangle 11"/>
          <p:cNvSpPr>
            <a:spLocks noChangeArrowheads="1"/>
          </p:cNvSpPr>
          <p:nvPr/>
        </p:nvSpPr>
        <p:spPr bwMode="auto">
          <a:xfrm>
            <a:off x="6535539" y="24125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Rectangle 12"/>
          <p:cNvSpPr>
            <a:spLocks noChangeArrowheads="1"/>
          </p:cNvSpPr>
          <p:nvPr/>
        </p:nvSpPr>
        <p:spPr bwMode="auto">
          <a:xfrm>
            <a:off x="6535539" y="30856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Rectangle 13"/>
          <p:cNvSpPr>
            <a:spLocks noChangeArrowheads="1"/>
          </p:cNvSpPr>
          <p:nvPr/>
        </p:nvSpPr>
        <p:spPr bwMode="auto">
          <a:xfrm>
            <a:off x="6535539" y="37587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Rectangle 14"/>
          <p:cNvSpPr>
            <a:spLocks noChangeArrowheads="1"/>
          </p:cNvSpPr>
          <p:nvPr/>
        </p:nvSpPr>
        <p:spPr bwMode="auto">
          <a:xfrm>
            <a:off x="6535539" y="44318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9" name="Rectangle 15"/>
          <p:cNvSpPr>
            <a:spLocks noChangeArrowheads="1"/>
          </p:cNvSpPr>
          <p:nvPr/>
        </p:nvSpPr>
        <p:spPr bwMode="auto">
          <a:xfrm>
            <a:off x="6535539" y="51049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Rectangle 16"/>
          <p:cNvSpPr>
            <a:spLocks noChangeArrowheads="1"/>
          </p:cNvSpPr>
          <p:nvPr/>
        </p:nvSpPr>
        <p:spPr bwMode="auto">
          <a:xfrm>
            <a:off x="2598539" y="37333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Rectangle 17"/>
          <p:cNvSpPr>
            <a:spLocks noChangeArrowheads="1"/>
          </p:cNvSpPr>
          <p:nvPr/>
        </p:nvSpPr>
        <p:spPr bwMode="auto">
          <a:xfrm>
            <a:off x="2598539" y="44064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Rectangle 18"/>
          <p:cNvSpPr>
            <a:spLocks noChangeArrowheads="1"/>
          </p:cNvSpPr>
          <p:nvPr/>
        </p:nvSpPr>
        <p:spPr bwMode="auto">
          <a:xfrm>
            <a:off x="2598539" y="50795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Rectangle 19"/>
          <p:cNvSpPr>
            <a:spLocks noChangeArrowheads="1"/>
          </p:cNvSpPr>
          <p:nvPr/>
        </p:nvSpPr>
        <p:spPr bwMode="auto">
          <a:xfrm>
            <a:off x="779264" y="1117178"/>
            <a:ext cx="1143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Application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094" name="Rectangle 20"/>
          <p:cNvSpPr>
            <a:spLocks noChangeArrowheads="1"/>
          </p:cNvSpPr>
          <p:nvPr/>
        </p:nvSpPr>
        <p:spPr bwMode="auto">
          <a:xfrm>
            <a:off x="769739" y="1777578"/>
            <a:ext cx="11890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Presentation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095" name="Rectangle 21"/>
          <p:cNvSpPr>
            <a:spLocks noChangeArrowheads="1"/>
          </p:cNvSpPr>
          <p:nvPr/>
        </p:nvSpPr>
        <p:spPr bwMode="auto">
          <a:xfrm>
            <a:off x="972939" y="2437978"/>
            <a:ext cx="8032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Session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096" name="Rectangle 22"/>
          <p:cNvSpPr>
            <a:spLocks noChangeArrowheads="1"/>
          </p:cNvSpPr>
          <p:nvPr/>
        </p:nvSpPr>
        <p:spPr bwMode="auto">
          <a:xfrm>
            <a:off x="903089" y="3098378"/>
            <a:ext cx="9731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Transport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097" name="Rectangle 23"/>
          <p:cNvSpPr>
            <a:spLocks noChangeArrowheads="1"/>
          </p:cNvSpPr>
          <p:nvPr/>
        </p:nvSpPr>
        <p:spPr bwMode="auto">
          <a:xfrm>
            <a:off x="955477" y="3758778"/>
            <a:ext cx="8921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098" name="Rectangle 24"/>
          <p:cNvSpPr>
            <a:spLocks noChangeArrowheads="1"/>
          </p:cNvSpPr>
          <p:nvPr/>
        </p:nvSpPr>
        <p:spPr bwMode="auto">
          <a:xfrm>
            <a:off x="912614" y="4419178"/>
            <a:ext cx="10001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099" name="Rectangle 25"/>
          <p:cNvSpPr>
            <a:spLocks noChangeArrowheads="1"/>
          </p:cNvSpPr>
          <p:nvPr/>
        </p:nvSpPr>
        <p:spPr bwMode="auto">
          <a:xfrm>
            <a:off x="991989" y="5079578"/>
            <a:ext cx="8715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00" name="Rectangle 26"/>
          <p:cNvSpPr>
            <a:spLocks noChangeArrowheads="1"/>
          </p:cNvSpPr>
          <p:nvPr/>
        </p:nvSpPr>
        <p:spPr bwMode="auto">
          <a:xfrm>
            <a:off x="6535539" y="10663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1" name="Rectangle 27"/>
          <p:cNvSpPr>
            <a:spLocks noChangeArrowheads="1"/>
          </p:cNvSpPr>
          <p:nvPr/>
        </p:nvSpPr>
        <p:spPr bwMode="auto">
          <a:xfrm>
            <a:off x="6535539" y="1739478"/>
            <a:ext cx="1346200" cy="66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" name="Rectangle 28"/>
          <p:cNvSpPr>
            <a:spLocks noChangeArrowheads="1"/>
          </p:cNvSpPr>
          <p:nvPr/>
        </p:nvSpPr>
        <p:spPr bwMode="auto">
          <a:xfrm>
            <a:off x="6535539" y="24125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3" name="Rectangle 29"/>
          <p:cNvSpPr>
            <a:spLocks noChangeArrowheads="1"/>
          </p:cNvSpPr>
          <p:nvPr/>
        </p:nvSpPr>
        <p:spPr bwMode="auto">
          <a:xfrm>
            <a:off x="6535539" y="3085678"/>
            <a:ext cx="1346200" cy="66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4" name="Rectangle 30"/>
          <p:cNvSpPr>
            <a:spLocks noChangeArrowheads="1"/>
          </p:cNvSpPr>
          <p:nvPr/>
        </p:nvSpPr>
        <p:spPr bwMode="auto">
          <a:xfrm>
            <a:off x="6535539" y="37587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5" name="Rectangle 31"/>
          <p:cNvSpPr>
            <a:spLocks noChangeArrowheads="1"/>
          </p:cNvSpPr>
          <p:nvPr/>
        </p:nvSpPr>
        <p:spPr bwMode="auto">
          <a:xfrm>
            <a:off x="6535539" y="4431878"/>
            <a:ext cx="1346200" cy="66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6" name="Rectangle 32"/>
          <p:cNvSpPr>
            <a:spLocks noChangeArrowheads="1"/>
          </p:cNvSpPr>
          <p:nvPr/>
        </p:nvSpPr>
        <p:spPr bwMode="auto">
          <a:xfrm>
            <a:off x="6535539" y="51049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7" name="Rectangle 33"/>
          <p:cNvSpPr>
            <a:spLocks noChangeArrowheads="1"/>
          </p:cNvSpPr>
          <p:nvPr/>
        </p:nvSpPr>
        <p:spPr bwMode="auto">
          <a:xfrm>
            <a:off x="6621264" y="1117178"/>
            <a:ext cx="1143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Application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08" name="Rectangle 34"/>
          <p:cNvSpPr>
            <a:spLocks noChangeArrowheads="1"/>
          </p:cNvSpPr>
          <p:nvPr/>
        </p:nvSpPr>
        <p:spPr bwMode="auto">
          <a:xfrm>
            <a:off x="6611739" y="1777578"/>
            <a:ext cx="11890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Presentation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09" name="Rectangle 35"/>
          <p:cNvSpPr>
            <a:spLocks noChangeArrowheads="1"/>
          </p:cNvSpPr>
          <p:nvPr/>
        </p:nvSpPr>
        <p:spPr bwMode="auto">
          <a:xfrm>
            <a:off x="6814939" y="2437978"/>
            <a:ext cx="8032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Session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10" name="Rectangle 36"/>
          <p:cNvSpPr>
            <a:spLocks noChangeArrowheads="1"/>
          </p:cNvSpPr>
          <p:nvPr/>
        </p:nvSpPr>
        <p:spPr bwMode="auto">
          <a:xfrm>
            <a:off x="6745089" y="3098378"/>
            <a:ext cx="9731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Transport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11" name="Rectangle 37"/>
          <p:cNvSpPr>
            <a:spLocks noChangeArrowheads="1"/>
          </p:cNvSpPr>
          <p:nvPr/>
        </p:nvSpPr>
        <p:spPr bwMode="auto">
          <a:xfrm>
            <a:off x="6797477" y="3758778"/>
            <a:ext cx="8921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12" name="Rectangle 38"/>
          <p:cNvSpPr>
            <a:spLocks noChangeArrowheads="1"/>
          </p:cNvSpPr>
          <p:nvPr/>
        </p:nvSpPr>
        <p:spPr bwMode="auto">
          <a:xfrm>
            <a:off x="6754614" y="4419178"/>
            <a:ext cx="10001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13" name="Rectangle 39"/>
          <p:cNvSpPr>
            <a:spLocks noChangeArrowheads="1"/>
          </p:cNvSpPr>
          <p:nvPr/>
        </p:nvSpPr>
        <p:spPr bwMode="auto">
          <a:xfrm>
            <a:off x="6833989" y="5079578"/>
            <a:ext cx="8715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14" name="Rectangle 40"/>
          <p:cNvSpPr>
            <a:spLocks noChangeArrowheads="1"/>
          </p:cNvSpPr>
          <p:nvPr/>
        </p:nvSpPr>
        <p:spPr bwMode="auto">
          <a:xfrm>
            <a:off x="2598539" y="37333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5" name="Rectangle 41"/>
          <p:cNvSpPr>
            <a:spLocks noChangeArrowheads="1"/>
          </p:cNvSpPr>
          <p:nvPr/>
        </p:nvSpPr>
        <p:spPr bwMode="auto">
          <a:xfrm>
            <a:off x="2598539" y="4406478"/>
            <a:ext cx="1346200" cy="66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6" name="Rectangle 42"/>
          <p:cNvSpPr>
            <a:spLocks noChangeArrowheads="1"/>
          </p:cNvSpPr>
          <p:nvPr/>
        </p:nvSpPr>
        <p:spPr bwMode="auto">
          <a:xfrm>
            <a:off x="2809677" y="3784178"/>
            <a:ext cx="8921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17" name="Rectangle 43"/>
          <p:cNvSpPr>
            <a:spLocks noChangeArrowheads="1"/>
          </p:cNvSpPr>
          <p:nvPr/>
        </p:nvSpPr>
        <p:spPr bwMode="auto">
          <a:xfrm>
            <a:off x="2555776" y="6047953"/>
            <a:ext cx="3395241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</a:rPr>
              <a:t>Electrical and/or Optical Signals</a:t>
            </a:r>
          </a:p>
        </p:txBody>
      </p:sp>
      <p:sp>
        <p:nvSpPr>
          <p:cNvPr id="3118" name="Line 44"/>
          <p:cNvSpPr>
            <a:spLocks noChangeShapeType="1"/>
          </p:cNvSpPr>
          <p:nvPr/>
        </p:nvSpPr>
        <p:spPr bwMode="auto">
          <a:xfrm>
            <a:off x="1379339" y="5790778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9" name="Line 45"/>
          <p:cNvSpPr>
            <a:spLocks noChangeShapeType="1"/>
          </p:cNvSpPr>
          <p:nvPr/>
        </p:nvSpPr>
        <p:spPr bwMode="auto">
          <a:xfrm>
            <a:off x="5583039" y="5752678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0" name="Rectangle 46"/>
          <p:cNvSpPr>
            <a:spLocks noChangeArrowheads="1"/>
          </p:cNvSpPr>
          <p:nvPr/>
        </p:nvSpPr>
        <p:spPr bwMode="auto">
          <a:xfrm>
            <a:off x="539552" y="437728"/>
            <a:ext cx="1822616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A</a:t>
            </a:r>
          </a:p>
        </p:txBody>
      </p:sp>
      <p:sp>
        <p:nvSpPr>
          <p:cNvPr id="3121" name="Line 47"/>
          <p:cNvSpPr>
            <a:spLocks noChangeShapeType="1"/>
          </p:cNvSpPr>
          <p:nvPr/>
        </p:nvSpPr>
        <p:spPr bwMode="auto">
          <a:xfrm>
            <a:off x="1290439" y="761578"/>
            <a:ext cx="0" cy="2667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2" name="Line 48"/>
          <p:cNvSpPr>
            <a:spLocks noChangeShapeType="1"/>
          </p:cNvSpPr>
          <p:nvPr/>
        </p:nvSpPr>
        <p:spPr bwMode="auto">
          <a:xfrm>
            <a:off x="7195939" y="786978"/>
            <a:ext cx="0" cy="2667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" name="Rectangle 49"/>
          <p:cNvSpPr>
            <a:spLocks noChangeArrowheads="1"/>
          </p:cNvSpPr>
          <p:nvPr/>
        </p:nvSpPr>
        <p:spPr bwMode="auto">
          <a:xfrm>
            <a:off x="6368852" y="440903"/>
            <a:ext cx="1796968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B</a:t>
            </a:r>
          </a:p>
        </p:txBody>
      </p:sp>
      <p:sp>
        <p:nvSpPr>
          <p:cNvPr id="3124" name="Rectangle 50"/>
          <p:cNvSpPr>
            <a:spLocks noChangeArrowheads="1"/>
          </p:cNvSpPr>
          <p:nvPr/>
        </p:nvSpPr>
        <p:spPr bwMode="auto">
          <a:xfrm>
            <a:off x="2754114" y="4444578"/>
            <a:ext cx="10001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25" name="Rectangle 51"/>
          <p:cNvSpPr>
            <a:spLocks noChangeArrowheads="1"/>
          </p:cNvSpPr>
          <p:nvPr/>
        </p:nvSpPr>
        <p:spPr bwMode="auto">
          <a:xfrm>
            <a:off x="2833489" y="5117678"/>
            <a:ext cx="8715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26" name="Line 52"/>
          <p:cNvSpPr>
            <a:spLocks noChangeShapeType="1"/>
          </p:cNvSpPr>
          <p:nvPr/>
        </p:nvSpPr>
        <p:spPr bwMode="auto">
          <a:xfrm>
            <a:off x="2852539" y="5778078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7" name="Rectangle 53"/>
          <p:cNvSpPr>
            <a:spLocks noChangeArrowheads="1"/>
          </p:cNvSpPr>
          <p:nvPr/>
        </p:nvSpPr>
        <p:spPr bwMode="auto">
          <a:xfrm>
            <a:off x="4554339" y="37206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8" name="Rectangle 54"/>
          <p:cNvSpPr>
            <a:spLocks noChangeArrowheads="1"/>
          </p:cNvSpPr>
          <p:nvPr/>
        </p:nvSpPr>
        <p:spPr bwMode="auto">
          <a:xfrm>
            <a:off x="4554339" y="43937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9" name="Rectangle 55"/>
          <p:cNvSpPr>
            <a:spLocks noChangeArrowheads="1"/>
          </p:cNvSpPr>
          <p:nvPr/>
        </p:nvSpPr>
        <p:spPr bwMode="auto">
          <a:xfrm>
            <a:off x="4554339" y="50668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0" name="Rectangle 56"/>
          <p:cNvSpPr>
            <a:spLocks noChangeArrowheads="1"/>
          </p:cNvSpPr>
          <p:nvPr/>
        </p:nvSpPr>
        <p:spPr bwMode="auto">
          <a:xfrm>
            <a:off x="4554339" y="37206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1" name="Rectangle 57"/>
          <p:cNvSpPr>
            <a:spLocks noChangeArrowheads="1"/>
          </p:cNvSpPr>
          <p:nvPr/>
        </p:nvSpPr>
        <p:spPr bwMode="auto">
          <a:xfrm>
            <a:off x="4554339" y="4393778"/>
            <a:ext cx="1346200" cy="66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2" name="Rectangle 58"/>
          <p:cNvSpPr>
            <a:spLocks noChangeArrowheads="1"/>
          </p:cNvSpPr>
          <p:nvPr/>
        </p:nvSpPr>
        <p:spPr bwMode="auto">
          <a:xfrm>
            <a:off x="4765477" y="3771478"/>
            <a:ext cx="8921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33" name="Rectangle 59"/>
          <p:cNvSpPr>
            <a:spLocks noChangeArrowheads="1"/>
          </p:cNvSpPr>
          <p:nvPr/>
        </p:nvSpPr>
        <p:spPr bwMode="auto">
          <a:xfrm>
            <a:off x="4709914" y="4431878"/>
            <a:ext cx="10001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34" name="Rectangle 60"/>
          <p:cNvSpPr>
            <a:spLocks noChangeArrowheads="1"/>
          </p:cNvSpPr>
          <p:nvPr/>
        </p:nvSpPr>
        <p:spPr bwMode="auto">
          <a:xfrm>
            <a:off x="4789289" y="5104978"/>
            <a:ext cx="8715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35" name="Line 61"/>
          <p:cNvSpPr>
            <a:spLocks noChangeShapeType="1"/>
          </p:cNvSpPr>
          <p:nvPr/>
        </p:nvSpPr>
        <p:spPr bwMode="auto">
          <a:xfrm>
            <a:off x="4871839" y="5752678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6" name="AutoShape 62"/>
          <p:cNvSpPr>
            <a:spLocks noChangeArrowheads="1"/>
          </p:cNvSpPr>
          <p:nvPr/>
        </p:nvSpPr>
        <p:spPr bwMode="auto">
          <a:xfrm>
            <a:off x="2211189" y="3574628"/>
            <a:ext cx="4165600" cy="246380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7" name="Rectangle 63"/>
          <p:cNvSpPr>
            <a:spLocks noChangeArrowheads="1"/>
          </p:cNvSpPr>
          <p:nvPr/>
        </p:nvSpPr>
        <p:spPr bwMode="auto">
          <a:xfrm>
            <a:off x="2827139" y="3323803"/>
            <a:ext cx="22558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1600">
                <a:solidFill>
                  <a:schemeClr val="tx1"/>
                </a:solidFill>
              </a:rPr>
              <a:t>Communication Network</a:t>
            </a:r>
          </a:p>
        </p:txBody>
      </p:sp>
      <p:sp>
        <p:nvSpPr>
          <p:cNvPr id="3138" name="Line 64"/>
          <p:cNvSpPr>
            <a:spLocks noChangeShapeType="1"/>
          </p:cNvSpPr>
          <p:nvPr/>
        </p:nvSpPr>
        <p:spPr bwMode="auto">
          <a:xfrm>
            <a:off x="3716139" y="5765378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9" name="Line 65"/>
          <p:cNvSpPr>
            <a:spLocks noChangeShapeType="1"/>
          </p:cNvSpPr>
          <p:nvPr/>
        </p:nvSpPr>
        <p:spPr bwMode="auto">
          <a:xfrm>
            <a:off x="1392039" y="5993978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0" name="Line 66"/>
          <p:cNvSpPr>
            <a:spLocks noChangeShapeType="1"/>
          </p:cNvSpPr>
          <p:nvPr/>
        </p:nvSpPr>
        <p:spPr bwMode="auto">
          <a:xfrm>
            <a:off x="3728839" y="5968578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1" name="Line 67"/>
          <p:cNvSpPr>
            <a:spLocks noChangeShapeType="1"/>
          </p:cNvSpPr>
          <p:nvPr/>
        </p:nvSpPr>
        <p:spPr bwMode="auto">
          <a:xfrm>
            <a:off x="5595739" y="5955878"/>
            <a:ext cx="1638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2" name="Line 68"/>
          <p:cNvSpPr>
            <a:spLocks noChangeShapeType="1"/>
          </p:cNvSpPr>
          <p:nvPr/>
        </p:nvSpPr>
        <p:spPr bwMode="auto">
          <a:xfrm>
            <a:off x="7272139" y="5790778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" name="Line 69"/>
          <p:cNvSpPr>
            <a:spLocks noChangeShapeType="1"/>
          </p:cNvSpPr>
          <p:nvPr/>
        </p:nvSpPr>
        <p:spPr bwMode="auto">
          <a:xfrm>
            <a:off x="2404209" y="647278"/>
            <a:ext cx="3979696" cy="0"/>
          </a:xfrm>
          <a:prstGeom prst="line">
            <a:avLst/>
          </a:prstGeom>
          <a:noFill/>
          <a:ln w="25400" cap="rnd">
            <a:solidFill>
              <a:schemeClr val="bg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4" name="Line 70"/>
          <p:cNvSpPr>
            <a:spLocks noChangeShapeType="1"/>
          </p:cNvSpPr>
          <p:nvPr/>
        </p:nvSpPr>
        <p:spPr bwMode="auto">
          <a:xfrm>
            <a:off x="2200077" y="1387053"/>
            <a:ext cx="4137025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5" name="Line 71"/>
          <p:cNvSpPr>
            <a:spLocks noChangeShapeType="1"/>
          </p:cNvSpPr>
          <p:nvPr/>
        </p:nvSpPr>
        <p:spPr bwMode="auto">
          <a:xfrm>
            <a:off x="2195314" y="2126828"/>
            <a:ext cx="4137025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6" name="Line 72"/>
          <p:cNvSpPr>
            <a:spLocks noChangeShapeType="1"/>
          </p:cNvSpPr>
          <p:nvPr/>
        </p:nvSpPr>
        <p:spPr bwMode="auto">
          <a:xfrm>
            <a:off x="2190552" y="2763416"/>
            <a:ext cx="4137025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7" name="Line 73"/>
          <p:cNvSpPr>
            <a:spLocks noChangeShapeType="1"/>
          </p:cNvSpPr>
          <p:nvPr/>
        </p:nvSpPr>
        <p:spPr bwMode="auto">
          <a:xfrm>
            <a:off x="2223889" y="3319041"/>
            <a:ext cx="4137025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8" name="Line 74"/>
          <p:cNvSpPr>
            <a:spLocks noChangeShapeType="1"/>
          </p:cNvSpPr>
          <p:nvPr/>
        </p:nvSpPr>
        <p:spPr bwMode="auto">
          <a:xfrm>
            <a:off x="2009577" y="4092153"/>
            <a:ext cx="573087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9" name="Line 75"/>
          <p:cNvSpPr>
            <a:spLocks noChangeShapeType="1"/>
          </p:cNvSpPr>
          <p:nvPr/>
        </p:nvSpPr>
        <p:spPr bwMode="auto">
          <a:xfrm>
            <a:off x="2044502" y="4739853"/>
            <a:ext cx="573087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0" name="Line 76"/>
          <p:cNvSpPr>
            <a:spLocks noChangeShapeType="1"/>
          </p:cNvSpPr>
          <p:nvPr/>
        </p:nvSpPr>
        <p:spPr bwMode="auto">
          <a:xfrm>
            <a:off x="2054027" y="5374853"/>
            <a:ext cx="573087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1" name="Line 77"/>
          <p:cNvSpPr>
            <a:spLocks noChangeShapeType="1"/>
          </p:cNvSpPr>
          <p:nvPr/>
        </p:nvSpPr>
        <p:spPr bwMode="auto">
          <a:xfrm>
            <a:off x="3941564" y="4079453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2" name="Line 78"/>
          <p:cNvSpPr>
            <a:spLocks noChangeShapeType="1"/>
          </p:cNvSpPr>
          <p:nvPr/>
        </p:nvSpPr>
        <p:spPr bwMode="auto">
          <a:xfrm>
            <a:off x="3963789" y="4716041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3" name="Line 79"/>
          <p:cNvSpPr>
            <a:spLocks noChangeShapeType="1"/>
          </p:cNvSpPr>
          <p:nvPr/>
        </p:nvSpPr>
        <p:spPr bwMode="auto">
          <a:xfrm>
            <a:off x="3986014" y="5352628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4" name="Line 80"/>
          <p:cNvSpPr>
            <a:spLocks noChangeShapeType="1"/>
          </p:cNvSpPr>
          <p:nvPr/>
        </p:nvSpPr>
        <p:spPr bwMode="auto">
          <a:xfrm>
            <a:off x="5913239" y="4058816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5" name="Line 81"/>
          <p:cNvSpPr>
            <a:spLocks noChangeShapeType="1"/>
          </p:cNvSpPr>
          <p:nvPr/>
        </p:nvSpPr>
        <p:spPr bwMode="auto">
          <a:xfrm>
            <a:off x="5922764" y="4708103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6" name="Line 82"/>
          <p:cNvSpPr>
            <a:spLocks noChangeShapeType="1"/>
          </p:cNvSpPr>
          <p:nvPr/>
        </p:nvSpPr>
        <p:spPr bwMode="auto">
          <a:xfrm>
            <a:off x="5932289" y="5357391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7" name="Text Box 83"/>
          <p:cNvSpPr txBox="1">
            <a:spLocks noChangeArrowheads="1"/>
          </p:cNvSpPr>
          <p:nvPr/>
        </p:nvSpPr>
        <p:spPr bwMode="auto">
          <a:xfrm>
            <a:off x="7193980" y="6091808"/>
            <a:ext cx="8112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Figure 2.6</a:t>
            </a:r>
          </a:p>
        </p:txBody>
      </p:sp>
      <p:sp>
        <p:nvSpPr>
          <p:cNvPr id="3159" name="Text Box 85"/>
          <p:cNvSpPr txBox="1">
            <a:spLocks noChangeArrowheads="1"/>
          </p:cNvSpPr>
          <p:nvPr/>
        </p:nvSpPr>
        <p:spPr bwMode="auto">
          <a:xfrm>
            <a:off x="76200" y="5715000"/>
            <a:ext cx="26289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 sz="1000"/>
              <a:t>Copyright ©2000 The McGraw Hill Companies</a:t>
            </a:r>
          </a:p>
        </p:txBody>
      </p:sp>
      <p:sp>
        <p:nvSpPr>
          <p:cNvPr id="87" name="Title 1"/>
          <p:cNvSpPr>
            <a:spLocks noGrp="1"/>
          </p:cNvSpPr>
          <p:nvPr>
            <p:ph type="title"/>
          </p:nvPr>
        </p:nvSpPr>
        <p:spPr>
          <a:xfrm>
            <a:off x="179388" y="-99392"/>
            <a:ext cx="8785225" cy="792162"/>
          </a:xfrm>
        </p:spPr>
        <p:txBody>
          <a:bodyPr/>
          <a:lstStyle/>
          <a:p>
            <a:r>
              <a:rPr lang="en-US" dirty="0" smtClean="0"/>
              <a:t>The OSI Model</a:t>
            </a:r>
            <a:endParaRPr lang="en-US" dirty="0"/>
          </a:p>
        </p:txBody>
      </p:sp>
      <p:sp>
        <p:nvSpPr>
          <p:cNvPr id="90" name="Text Box 240"/>
          <p:cNvSpPr txBox="1">
            <a:spLocks noChangeArrowheads="1"/>
          </p:cNvSpPr>
          <p:nvPr/>
        </p:nvSpPr>
        <p:spPr bwMode="auto">
          <a:xfrm>
            <a:off x="7926670" y="5506088"/>
            <a:ext cx="1181834" cy="707886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 dirty="0" smtClean="0">
                <a:solidFill>
                  <a:srgbClr val="FF6600"/>
                </a:solidFill>
              </a:rPr>
              <a:t>Leon-Garcia</a:t>
            </a:r>
          </a:p>
          <a:p>
            <a:r>
              <a:rPr lang="en-US" sz="1000" b="1" dirty="0" smtClean="0">
                <a:solidFill>
                  <a:srgbClr val="FF6600"/>
                </a:solidFill>
              </a:rPr>
              <a:t> </a:t>
            </a:r>
            <a:r>
              <a:rPr lang="en-US" sz="1000" b="1" dirty="0">
                <a:solidFill>
                  <a:srgbClr val="FF6600"/>
                </a:solidFill>
              </a:rPr>
              <a:t>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 smtClean="0">
                <a:solidFill>
                  <a:srgbClr val="FF6600"/>
                </a:solidFill>
              </a:rPr>
              <a:t>Communication</a:t>
            </a:r>
          </a:p>
          <a:p>
            <a:r>
              <a:rPr lang="en-US" sz="1000" b="1" i="1" dirty="0" smtClean="0">
                <a:solidFill>
                  <a:srgbClr val="FF6600"/>
                </a:solidFill>
              </a:rPr>
              <a:t> </a:t>
            </a:r>
            <a:r>
              <a:rPr lang="en-US" sz="1000" b="1" i="1" dirty="0">
                <a:solidFill>
                  <a:srgbClr val="FF6600"/>
                </a:solidFill>
              </a:rPr>
              <a:t>Networks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7683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1026"/>
          <p:cNvSpPr>
            <a:spLocks noChangeArrowheads="1"/>
          </p:cNvSpPr>
          <p:nvPr/>
        </p:nvSpPr>
        <p:spPr bwMode="auto">
          <a:xfrm>
            <a:off x="1323975" y="15977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1027"/>
          <p:cNvSpPr>
            <a:spLocks noChangeArrowheads="1"/>
          </p:cNvSpPr>
          <p:nvPr/>
        </p:nvSpPr>
        <p:spPr bwMode="auto">
          <a:xfrm>
            <a:off x="1323975" y="22708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1028"/>
          <p:cNvSpPr>
            <a:spLocks noChangeArrowheads="1"/>
          </p:cNvSpPr>
          <p:nvPr/>
        </p:nvSpPr>
        <p:spPr bwMode="auto">
          <a:xfrm>
            <a:off x="1323975" y="29439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1029"/>
          <p:cNvSpPr>
            <a:spLocks noChangeArrowheads="1"/>
          </p:cNvSpPr>
          <p:nvPr/>
        </p:nvSpPr>
        <p:spPr bwMode="auto">
          <a:xfrm>
            <a:off x="1323975" y="36170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1030"/>
          <p:cNvSpPr>
            <a:spLocks noChangeArrowheads="1"/>
          </p:cNvSpPr>
          <p:nvPr/>
        </p:nvSpPr>
        <p:spPr bwMode="auto">
          <a:xfrm>
            <a:off x="1323975" y="42901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Rectangle 1031"/>
          <p:cNvSpPr>
            <a:spLocks noChangeArrowheads="1"/>
          </p:cNvSpPr>
          <p:nvPr/>
        </p:nvSpPr>
        <p:spPr bwMode="auto">
          <a:xfrm>
            <a:off x="1323975" y="49632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Rectangle 1032"/>
          <p:cNvSpPr>
            <a:spLocks noChangeArrowheads="1"/>
          </p:cNvSpPr>
          <p:nvPr/>
        </p:nvSpPr>
        <p:spPr bwMode="auto">
          <a:xfrm>
            <a:off x="1323975" y="56363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Rectangle 1033"/>
          <p:cNvSpPr>
            <a:spLocks noChangeArrowheads="1"/>
          </p:cNvSpPr>
          <p:nvPr/>
        </p:nvSpPr>
        <p:spPr bwMode="auto">
          <a:xfrm>
            <a:off x="7165975" y="15977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Rectangle 1034"/>
          <p:cNvSpPr>
            <a:spLocks noChangeArrowheads="1"/>
          </p:cNvSpPr>
          <p:nvPr/>
        </p:nvSpPr>
        <p:spPr bwMode="auto">
          <a:xfrm>
            <a:off x="7165975" y="22708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Rectangle 1035"/>
          <p:cNvSpPr>
            <a:spLocks noChangeArrowheads="1"/>
          </p:cNvSpPr>
          <p:nvPr/>
        </p:nvSpPr>
        <p:spPr bwMode="auto">
          <a:xfrm>
            <a:off x="7165975" y="29439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Rectangle 1036"/>
          <p:cNvSpPr>
            <a:spLocks noChangeArrowheads="1"/>
          </p:cNvSpPr>
          <p:nvPr/>
        </p:nvSpPr>
        <p:spPr bwMode="auto">
          <a:xfrm>
            <a:off x="7165975" y="36170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Rectangle 1037"/>
          <p:cNvSpPr>
            <a:spLocks noChangeArrowheads="1"/>
          </p:cNvSpPr>
          <p:nvPr/>
        </p:nvSpPr>
        <p:spPr bwMode="auto">
          <a:xfrm>
            <a:off x="7165975" y="42901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Rectangle 1038"/>
          <p:cNvSpPr>
            <a:spLocks noChangeArrowheads="1"/>
          </p:cNvSpPr>
          <p:nvPr/>
        </p:nvSpPr>
        <p:spPr bwMode="auto">
          <a:xfrm>
            <a:off x="7165975" y="49632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Rectangle 1039"/>
          <p:cNvSpPr>
            <a:spLocks noChangeArrowheads="1"/>
          </p:cNvSpPr>
          <p:nvPr/>
        </p:nvSpPr>
        <p:spPr bwMode="auto">
          <a:xfrm>
            <a:off x="7165975" y="56363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Rectangle 1040"/>
          <p:cNvSpPr>
            <a:spLocks noChangeArrowheads="1"/>
          </p:cNvSpPr>
          <p:nvPr/>
        </p:nvSpPr>
        <p:spPr bwMode="auto">
          <a:xfrm>
            <a:off x="1409700" y="1648544"/>
            <a:ext cx="1143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Application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15" name="Rectangle 1041"/>
          <p:cNvSpPr>
            <a:spLocks noChangeArrowheads="1"/>
          </p:cNvSpPr>
          <p:nvPr/>
        </p:nvSpPr>
        <p:spPr bwMode="auto">
          <a:xfrm>
            <a:off x="1400175" y="2308944"/>
            <a:ext cx="11890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Presentation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16" name="Rectangle 1042"/>
          <p:cNvSpPr>
            <a:spLocks noChangeArrowheads="1"/>
          </p:cNvSpPr>
          <p:nvPr/>
        </p:nvSpPr>
        <p:spPr bwMode="auto">
          <a:xfrm>
            <a:off x="1603375" y="2969344"/>
            <a:ext cx="8032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Session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17" name="Rectangle 1043"/>
          <p:cNvSpPr>
            <a:spLocks noChangeArrowheads="1"/>
          </p:cNvSpPr>
          <p:nvPr/>
        </p:nvSpPr>
        <p:spPr bwMode="auto">
          <a:xfrm>
            <a:off x="1533525" y="3629744"/>
            <a:ext cx="9731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Transport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18" name="Rectangle 1044"/>
          <p:cNvSpPr>
            <a:spLocks noChangeArrowheads="1"/>
          </p:cNvSpPr>
          <p:nvPr/>
        </p:nvSpPr>
        <p:spPr bwMode="auto">
          <a:xfrm>
            <a:off x="1585913" y="4290144"/>
            <a:ext cx="8921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19" name="Rectangle 1045"/>
          <p:cNvSpPr>
            <a:spLocks noChangeArrowheads="1"/>
          </p:cNvSpPr>
          <p:nvPr/>
        </p:nvSpPr>
        <p:spPr bwMode="auto">
          <a:xfrm>
            <a:off x="1543050" y="4950544"/>
            <a:ext cx="10001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20" name="Rectangle 1046"/>
          <p:cNvSpPr>
            <a:spLocks noChangeArrowheads="1"/>
          </p:cNvSpPr>
          <p:nvPr/>
        </p:nvSpPr>
        <p:spPr bwMode="auto">
          <a:xfrm>
            <a:off x="1622425" y="5610944"/>
            <a:ext cx="8715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21" name="Rectangle 1047"/>
          <p:cNvSpPr>
            <a:spLocks noChangeArrowheads="1"/>
          </p:cNvSpPr>
          <p:nvPr/>
        </p:nvSpPr>
        <p:spPr bwMode="auto">
          <a:xfrm>
            <a:off x="7165975" y="15977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2" name="Rectangle 1048"/>
          <p:cNvSpPr>
            <a:spLocks noChangeArrowheads="1"/>
          </p:cNvSpPr>
          <p:nvPr/>
        </p:nvSpPr>
        <p:spPr bwMode="auto">
          <a:xfrm>
            <a:off x="7165975" y="2270844"/>
            <a:ext cx="1346200" cy="6604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3" name="Rectangle 1049"/>
          <p:cNvSpPr>
            <a:spLocks noChangeArrowheads="1"/>
          </p:cNvSpPr>
          <p:nvPr/>
        </p:nvSpPr>
        <p:spPr bwMode="auto">
          <a:xfrm>
            <a:off x="7165975" y="29439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4" name="Rectangle 1050"/>
          <p:cNvSpPr>
            <a:spLocks noChangeArrowheads="1"/>
          </p:cNvSpPr>
          <p:nvPr/>
        </p:nvSpPr>
        <p:spPr bwMode="auto">
          <a:xfrm>
            <a:off x="7165975" y="3617044"/>
            <a:ext cx="1346200" cy="6604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5" name="Rectangle 1051"/>
          <p:cNvSpPr>
            <a:spLocks noChangeArrowheads="1"/>
          </p:cNvSpPr>
          <p:nvPr/>
        </p:nvSpPr>
        <p:spPr bwMode="auto">
          <a:xfrm>
            <a:off x="7165975" y="42901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6" name="Rectangle 1052"/>
          <p:cNvSpPr>
            <a:spLocks noChangeArrowheads="1"/>
          </p:cNvSpPr>
          <p:nvPr/>
        </p:nvSpPr>
        <p:spPr bwMode="auto">
          <a:xfrm>
            <a:off x="7165975" y="4963244"/>
            <a:ext cx="1346200" cy="6604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7" name="Rectangle 1053"/>
          <p:cNvSpPr>
            <a:spLocks noChangeArrowheads="1"/>
          </p:cNvSpPr>
          <p:nvPr/>
        </p:nvSpPr>
        <p:spPr bwMode="auto">
          <a:xfrm>
            <a:off x="7165975" y="56363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8" name="Rectangle 1054"/>
          <p:cNvSpPr>
            <a:spLocks noChangeArrowheads="1"/>
          </p:cNvSpPr>
          <p:nvPr/>
        </p:nvSpPr>
        <p:spPr bwMode="auto">
          <a:xfrm>
            <a:off x="7251700" y="1648544"/>
            <a:ext cx="1143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Application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29" name="Rectangle 1055"/>
          <p:cNvSpPr>
            <a:spLocks noChangeArrowheads="1"/>
          </p:cNvSpPr>
          <p:nvPr/>
        </p:nvSpPr>
        <p:spPr bwMode="auto">
          <a:xfrm>
            <a:off x="7242175" y="2308944"/>
            <a:ext cx="11890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Presentation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30" name="Rectangle 1056"/>
          <p:cNvSpPr>
            <a:spLocks noChangeArrowheads="1"/>
          </p:cNvSpPr>
          <p:nvPr/>
        </p:nvSpPr>
        <p:spPr bwMode="auto">
          <a:xfrm>
            <a:off x="7445375" y="2969344"/>
            <a:ext cx="8032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Session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31" name="Rectangle 1057"/>
          <p:cNvSpPr>
            <a:spLocks noChangeArrowheads="1"/>
          </p:cNvSpPr>
          <p:nvPr/>
        </p:nvSpPr>
        <p:spPr bwMode="auto">
          <a:xfrm>
            <a:off x="7375525" y="3629744"/>
            <a:ext cx="9731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Transport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32" name="Rectangle 1058"/>
          <p:cNvSpPr>
            <a:spLocks noChangeArrowheads="1"/>
          </p:cNvSpPr>
          <p:nvPr/>
        </p:nvSpPr>
        <p:spPr bwMode="auto">
          <a:xfrm>
            <a:off x="7427913" y="4290144"/>
            <a:ext cx="8921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33" name="Rectangle 1059"/>
          <p:cNvSpPr>
            <a:spLocks noChangeArrowheads="1"/>
          </p:cNvSpPr>
          <p:nvPr/>
        </p:nvSpPr>
        <p:spPr bwMode="auto">
          <a:xfrm>
            <a:off x="7385050" y="4950544"/>
            <a:ext cx="10001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34" name="Rectangle 1060"/>
          <p:cNvSpPr>
            <a:spLocks noChangeArrowheads="1"/>
          </p:cNvSpPr>
          <p:nvPr/>
        </p:nvSpPr>
        <p:spPr bwMode="auto">
          <a:xfrm>
            <a:off x="7464425" y="5610944"/>
            <a:ext cx="8715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35" name="Line 1061"/>
          <p:cNvSpPr>
            <a:spLocks noChangeShapeType="1"/>
          </p:cNvSpPr>
          <p:nvPr/>
        </p:nvSpPr>
        <p:spPr bwMode="auto">
          <a:xfrm>
            <a:off x="2009775" y="6322144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6" name="Rectangle 1062"/>
          <p:cNvSpPr>
            <a:spLocks noChangeArrowheads="1"/>
          </p:cNvSpPr>
          <p:nvPr/>
        </p:nvSpPr>
        <p:spPr bwMode="auto">
          <a:xfrm>
            <a:off x="1169988" y="969094"/>
            <a:ext cx="16256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Application A</a:t>
            </a:r>
          </a:p>
        </p:txBody>
      </p:sp>
      <p:sp>
        <p:nvSpPr>
          <p:cNvPr id="4137" name="Line 1063"/>
          <p:cNvSpPr>
            <a:spLocks noChangeShapeType="1"/>
          </p:cNvSpPr>
          <p:nvPr/>
        </p:nvSpPr>
        <p:spPr bwMode="auto">
          <a:xfrm>
            <a:off x="1920875" y="1292944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8" name="Line 1064"/>
          <p:cNvSpPr>
            <a:spLocks noChangeShapeType="1"/>
          </p:cNvSpPr>
          <p:nvPr/>
        </p:nvSpPr>
        <p:spPr bwMode="auto">
          <a:xfrm>
            <a:off x="7826375" y="1318344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9" name="Rectangle 1065"/>
          <p:cNvSpPr>
            <a:spLocks noChangeArrowheads="1"/>
          </p:cNvSpPr>
          <p:nvPr/>
        </p:nvSpPr>
        <p:spPr bwMode="auto">
          <a:xfrm>
            <a:off x="6999288" y="943694"/>
            <a:ext cx="16113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Application B</a:t>
            </a:r>
          </a:p>
        </p:txBody>
      </p:sp>
      <p:sp>
        <p:nvSpPr>
          <p:cNvPr id="4140" name="Line 1066"/>
          <p:cNvSpPr>
            <a:spLocks noChangeShapeType="1"/>
          </p:cNvSpPr>
          <p:nvPr/>
        </p:nvSpPr>
        <p:spPr bwMode="auto">
          <a:xfrm>
            <a:off x="2022475" y="6525344"/>
            <a:ext cx="584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1" name="Line 1067"/>
          <p:cNvSpPr>
            <a:spLocks noChangeShapeType="1"/>
          </p:cNvSpPr>
          <p:nvPr/>
        </p:nvSpPr>
        <p:spPr bwMode="auto">
          <a:xfrm>
            <a:off x="7902575" y="6347544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2" name="Rectangle 1068"/>
          <p:cNvSpPr>
            <a:spLocks noChangeArrowheads="1"/>
          </p:cNvSpPr>
          <p:nvPr/>
        </p:nvSpPr>
        <p:spPr bwMode="auto">
          <a:xfrm>
            <a:off x="3273425" y="1210394"/>
            <a:ext cx="11684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3" name="Rectangle 1069"/>
          <p:cNvSpPr>
            <a:spLocks noChangeArrowheads="1"/>
          </p:cNvSpPr>
          <p:nvPr/>
        </p:nvSpPr>
        <p:spPr bwMode="auto">
          <a:xfrm>
            <a:off x="3506788" y="11722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44" name="Line 1070"/>
          <p:cNvSpPr>
            <a:spLocks noChangeShapeType="1"/>
          </p:cNvSpPr>
          <p:nvPr/>
        </p:nvSpPr>
        <p:spPr bwMode="auto">
          <a:xfrm>
            <a:off x="4594225" y="1356444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5" name="Rectangle 1071"/>
          <p:cNvSpPr>
            <a:spLocks noChangeArrowheads="1"/>
          </p:cNvSpPr>
          <p:nvPr/>
        </p:nvSpPr>
        <p:spPr bwMode="auto">
          <a:xfrm>
            <a:off x="3273425" y="1819994"/>
            <a:ext cx="11684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6" name="Rectangle 1072"/>
          <p:cNvSpPr>
            <a:spLocks noChangeArrowheads="1"/>
          </p:cNvSpPr>
          <p:nvPr/>
        </p:nvSpPr>
        <p:spPr bwMode="auto">
          <a:xfrm>
            <a:off x="3532188" y="17818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47" name="Rectangle 1073"/>
          <p:cNvSpPr>
            <a:spLocks noChangeArrowheads="1"/>
          </p:cNvSpPr>
          <p:nvPr/>
        </p:nvSpPr>
        <p:spPr bwMode="auto">
          <a:xfrm>
            <a:off x="3260725" y="2531194"/>
            <a:ext cx="16002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8" name="Rectangle 1074"/>
          <p:cNvSpPr>
            <a:spLocks noChangeArrowheads="1"/>
          </p:cNvSpPr>
          <p:nvPr/>
        </p:nvSpPr>
        <p:spPr bwMode="auto">
          <a:xfrm>
            <a:off x="3887788" y="25057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49" name="Rectangle 1075"/>
          <p:cNvSpPr>
            <a:spLocks noChangeArrowheads="1"/>
          </p:cNvSpPr>
          <p:nvPr/>
        </p:nvSpPr>
        <p:spPr bwMode="auto">
          <a:xfrm>
            <a:off x="3273425" y="3128094"/>
            <a:ext cx="19939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0" name="Rectangle 1076"/>
          <p:cNvSpPr>
            <a:spLocks noChangeArrowheads="1"/>
          </p:cNvSpPr>
          <p:nvPr/>
        </p:nvSpPr>
        <p:spPr bwMode="auto">
          <a:xfrm>
            <a:off x="4129088" y="31026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51" name="Rectangle 1077"/>
          <p:cNvSpPr>
            <a:spLocks noChangeArrowheads="1"/>
          </p:cNvSpPr>
          <p:nvPr/>
        </p:nvSpPr>
        <p:spPr bwMode="auto">
          <a:xfrm>
            <a:off x="3273425" y="3763094"/>
            <a:ext cx="19939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2" name="Rectangle 1078"/>
          <p:cNvSpPr>
            <a:spLocks noChangeArrowheads="1"/>
          </p:cNvSpPr>
          <p:nvPr/>
        </p:nvSpPr>
        <p:spPr bwMode="auto">
          <a:xfrm>
            <a:off x="4306888" y="37249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53" name="Rectangle 1079"/>
          <p:cNvSpPr>
            <a:spLocks noChangeArrowheads="1"/>
          </p:cNvSpPr>
          <p:nvPr/>
        </p:nvSpPr>
        <p:spPr bwMode="auto">
          <a:xfrm>
            <a:off x="3273425" y="4448894"/>
            <a:ext cx="24003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4" name="Rectangle 1080"/>
          <p:cNvSpPr>
            <a:spLocks noChangeArrowheads="1"/>
          </p:cNvSpPr>
          <p:nvPr/>
        </p:nvSpPr>
        <p:spPr bwMode="auto">
          <a:xfrm>
            <a:off x="4446588" y="43980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55" name="Rectangle 1081"/>
          <p:cNvSpPr>
            <a:spLocks noChangeArrowheads="1"/>
          </p:cNvSpPr>
          <p:nvPr/>
        </p:nvSpPr>
        <p:spPr bwMode="auto">
          <a:xfrm>
            <a:off x="3273425" y="5223594"/>
            <a:ext cx="2806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6" name="Rectangle 1082"/>
          <p:cNvSpPr>
            <a:spLocks noChangeArrowheads="1"/>
          </p:cNvSpPr>
          <p:nvPr/>
        </p:nvSpPr>
        <p:spPr bwMode="auto">
          <a:xfrm>
            <a:off x="4294188" y="51854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57" name="Rectangle 1083"/>
          <p:cNvSpPr>
            <a:spLocks noChangeArrowheads="1"/>
          </p:cNvSpPr>
          <p:nvPr/>
        </p:nvSpPr>
        <p:spPr bwMode="auto">
          <a:xfrm>
            <a:off x="4467225" y="18199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8" name="Rectangle 1084"/>
          <p:cNvSpPr>
            <a:spLocks noChangeArrowheads="1"/>
          </p:cNvSpPr>
          <p:nvPr/>
        </p:nvSpPr>
        <p:spPr bwMode="auto">
          <a:xfrm>
            <a:off x="4471988" y="1769194"/>
            <a:ext cx="42068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ah</a:t>
            </a:r>
          </a:p>
        </p:txBody>
      </p:sp>
      <p:sp>
        <p:nvSpPr>
          <p:cNvPr id="4159" name="Rectangle 1085"/>
          <p:cNvSpPr>
            <a:spLocks noChangeArrowheads="1"/>
          </p:cNvSpPr>
          <p:nvPr/>
        </p:nvSpPr>
        <p:spPr bwMode="auto">
          <a:xfrm>
            <a:off x="4873625" y="25311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0" name="Rectangle 1086"/>
          <p:cNvSpPr>
            <a:spLocks noChangeArrowheads="1"/>
          </p:cNvSpPr>
          <p:nvPr/>
        </p:nvSpPr>
        <p:spPr bwMode="auto">
          <a:xfrm>
            <a:off x="4878388" y="2480394"/>
            <a:ext cx="434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ph</a:t>
            </a:r>
          </a:p>
        </p:txBody>
      </p:sp>
      <p:sp>
        <p:nvSpPr>
          <p:cNvPr id="4161" name="Rectangle 1087"/>
          <p:cNvSpPr>
            <a:spLocks noChangeArrowheads="1"/>
          </p:cNvSpPr>
          <p:nvPr/>
        </p:nvSpPr>
        <p:spPr bwMode="auto">
          <a:xfrm>
            <a:off x="5280025" y="31280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2" name="Rectangle 1088"/>
          <p:cNvSpPr>
            <a:spLocks noChangeArrowheads="1"/>
          </p:cNvSpPr>
          <p:nvPr/>
        </p:nvSpPr>
        <p:spPr bwMode="auto">
          <a:xfrm>
            <a:off x="5284788" y="3077294"/>
            <a:ext cx="4064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sh</a:t>
            </a:r>
          </a:p>
        </p:txBody>
      </p:sp>
      <p:sp>
        <p:nvSpPr>
          <p:cNvPr id="4163" name="Rectangle 1089"/>
          <p:cNvSpPr>
            <a:spLocks noChangeArrowheads="1"/>
          </p:cNvSpPr>
          <p:nvPr/>
        </p:nvSpPr>
        <p:spPr bwMode="auto">
          <a:xfrm>
            <a:off x="5280025" y="37630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4" name="Rectangle 1090"/>
          <p:cNvSpPr>
            <a:spLocks noChangeArrowheads="1"/>
          </p:cNvSpPr>
          <p:nvPr/>
        </p:nvSpPr>
        <p:spPr bwMode="auto">
          <a:xfrm>
            <a:off x="5284788" y="3712294"/>
            <a:ext cx="3778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th</a:t>
            </a:r>
          </a:p>
        </p:txBody>
      </p:sp>
      <p:sp>
        <p:nvSpPr>
          <p:cNvPr id="4165" name="Rectangle 1091"/>
          <p:cNvSpPr>
            <a:spLocks noChangeArrowheads="1"/>
          </p:cNvSpPr>
          <p:nvPr/>
        </p:nvSpPr>
        <p:spPr bwMode="auto">
          <a:xfrm>
            <a:off x="5686425" y="44488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6" name="Rectangle 1092"/>
          <p:cNvSpPr>
            <a:spLocks noChangeArrowheads="1"/>
          </p:cNvSpPr>
          <p:nvPr/>
        </p:nvSpPr>
        <p:spPr bwMode="auto">
          <a:xfrm>
            <a:off x="5691188" y="4398094"/>
            <a:ext cx="434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nh</a:t>
            </a:r>
          </a:p>
        </p:txBody>
      </p:sp>
      <p:sp>
        <p:nvSpPr>
          <p:cNvPr id="4167" name="Rectangle 1093"/>
          <p:cNvSpPr>
            <a:spLocks noChangeArrowheads="1"/>
          </p:cNvSpPr>
          <p:nvPr/>
        </p:nvSpPr>
        <p:spPr bwMode="auto">
          <a:xfrm>
            <a:off x="6092825" y="52235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8" name="Rectangle 1094"/>
          <p:cNvSpPr>
            <a:spLocks noChangeArrowheads="1"/>
          </p:cNvSpPr>
          <p:nvPr/>
        </p:nvSpPr>
        <p:spPr bwMode="auto">
          <a:xfrm>
            <a:off x="6097588" y="5172794"/>
            <a:ext cx="434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dh</a:t>
            </a:r>
          </a:p>
        </p:txBody>
      </p:sp>
      <p:sp>
        <p:nvSpPr>
          <p:cNvPr id="4169" name="Rectangle 1095"/>
          <p:cNvSpPr>
            <a:spLocks noChangeArrowheads="1"/>
          </p:cNvSpPr>
          <p:nvPr/>
        </p:nvSpPr>
        <p:spPr bwMode="auto">
          <a:xfrm>
            <a:off x="2879725" y="5782394"/>
            <a:ext cx="36068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0" name="Rectangle 1096"/>
          <p:cNvSpPr>
            <a:spLocks noChangeArrowheads="1"/>
          </p:cNvSpPr>
          <p:nvPr/>
        </p:nvSpPr>
        <p:spPr bwMode="auto">
          <a:xfrm>
            <a:off x="4305300" y="5756994"/>
            <a:ext cx="5461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bits</a:t>
            </a:r>
          </a:p>
        </p:txBody>
      </p:sp>
      <p:sp>
        <p:nvSpPr>
          <p:cNvPr id="4171" name="Rectangle 1097"/>
          <p:cNvSpPr>
            <a:spLocks noChangeArrowheads="1"/>
          </p:cNvSpPr>
          <p:nvPr/>
        </p:nvSpPr>
        <p:spPr bwMode="auto">
          <a:xfrm>
            <a:off x="6069013" y="5730007"/>
            <a:ext cx="423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2" name="Rectangle 1098"/>
          <p:cNvSpPr>
            <a:spLocks noChangeArrowheads="1"/>
          </p:cNvSpPr>
          <p:nvPr/>
        </p:nvSpPr>
        <p:spPr bwMode="auto">
          <a:xfrm>
            <a:off x="2879725" y="52235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3" name="Rectangle 1099"/>
          <p:cNvSpPr>
            <a:spLocks noChangeArrowheads="1"/>
          </p:cNvSpPr>
          <p:nvPr/>
        </p:nvSpPr>
        <p:spPr bwMode="auto">
          <a:xfrm>
            <a:off x="2884488" y="5172794"/>
            <a:ext cx="3778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dt</a:t>
            </a:r>
          </a:p>
        </p:txBody>
      </p:sp>
      <p:sp>
        <p:nvSpPr>
          <p:cNvPr id="4174" name="Line 1100"/>
          <p:cNvSpPr>
            <a:spLocks noChangeShapeType="1"/>
          </p:cNvSpPr>
          <p:nvPr/>
        </p:nvSpPr>
        <p:spPr bwMode="auto">
          <a:xfrm>
            <a:off x="4981575" y="2004144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5" name="Line 1101"/>
          <p:cNvSpPr>
            <a:spLocks noChangeShapeType="1"/>
          </p:cNvSpPr>
          <p:nvPr/>
        </p:nvSpPr>
        <p:spPr bwMode="auto">
          <a:xfrm>
            <a:off x="5368925" y="2704232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6" name="Line 1102"/>
          <p:cNvSpPr>
            <a:spLocks noChangeShapeType="1"/>
          </p:cNvSpPr>
          <p:nvPr/>
        </p:nvSpPr>
        <p:spPr bwMode="auto">
          <a:xfrm>
            <a:off x="5756275" y="3299544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7" name="Line 1103"/>
          <p:cNvSpPr>
            <a:spLocks noChangeShapeType="1"/>
          </p:cNvSpPr>
          <p:nvPr/>
        </p:nvSpPr>
        <p:spPr bwMode="auto">
          <a:xfrm>
            <a:off x="5778500" y="3959944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8" name="Line 1104"/>
          <p:cNvSpPr>
            <a:spLocks noChangeShapeType="1"/>
          </p:cNvSpPr>
          <p:nvPr/>
        </p:nvSpPr>
        <p:spPr bwMode="auto">
          <a:xfrm>
            <a:off x="6191250" y="4594944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9" name="Line 1105"/>
          <p:cNvSpPr>
            <a:spLocks noChangeShapeType="1"/>
          </p:cNvSpPr>
          <p:nvPr/>
        </p:nvSpPr>
        <p:spPr bwMode="auto">
          <a:xfrm>
            <a:off x="6592888" y="5387107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0" name="Line 1106"/>
          <p:cNvSpPr>
            <a:spLocks noChangeShapeType="1"/>
          </p:cNvSpPr>
          <p:nvPr/>
        </p:nvSpPr>
        <p:spPr bwMode="auto">
          <a:xfrm>
            <a:off x="6600825" y="5930032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Title 1"/>
          <p:cNvSpPr>
            <a:spLocks noGrp="1"/>
          </p:cNvSpPr>
          <p:nvPr>
            <p:ph type="title"/>
          </p:nvPr>
        </p:nvSpPr>
        <p:spPr>
          <a:xfrm>
            <a:off x="179388" y="44624"/>
            <a:ext cx="8785225" cy="792162"/>
          </a:xfrm>
        </p:spPr>
        <p:txBody>
          <a:bodyPr/>
          <a:lstStyle/>
          <a:p>
            <a:r>
              <a:rPr lang="en-US" dirty="0" smtClean="0"/>
              <a:t> OSI Layer Encapsulation</a:t>
            </a:r>
            <a:endParaRPr lang="en-US" dirty="0"/>
          </a:p>
        </p:txBody>
      </p:sp>
      <p:sp>
        <p:nvSpPr>
          <p:cNvPr id="91" name="Text Box 240"/>
          <p:cNvSpPr txBox="1">
            <a:spLocks noChangeArrowheads="1"/>
          </p:cNvSpPr>
          <p:nvPr/>
        </p:nvSpPr>
        <p:spPr bwMode="auto">
          <a:xfrm>
            <a:off x="53132" y="5385410"/>
            <a:ext cx="1206500" cy="707886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 dirty="0" smtClean="0">
                <a:solidFill>
                  <a:srgbClr val="FF6600"/>
                </a:solidFill>
              </a:rPr>
              <a:t>Leon-Garcia</a:t>
            </a:r>
          </a:p>
          <a:p>
            <a:r>
              <a:rPr lang="en-US" sz="1000" b="1" dirty="0" smtClean="0">
                <a:solidFill>
                  <a:srgbClr val="FF6600"/>
                </a:solidFill>
              </a:rPr>
              <a:t> </a:t>
            </a:r>
            <a:r>
              <a:rPr lang="en-US" sz="1000" b="1" dirty="0">
                <a:solidFill>
                  <a:srgbClr val="FF6600"/>
                </a:solidFill>
              </a:rPr>
              <a:t>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 smtClean="0">
                <a:solidFill>
                  <a:srgbClr val="FF6600"/>
                </a:solidFill>
              </a:rPr>
              <a:t>Communication</a:t>
            </a:r>
          </a:p>
          <a:p>
            <a:r>
              <a:rPr lang="en-US" sz="1000" b="1" i="1" dirty="0" smtClean="0">
                <a:solidFill>
                  <a:srgbClr val="FF6600"/>
                </a:solidFill>
              </a:rPr>
              <a:t> </a:t>
            </a:r>
            <a:r>
              <a:rPr lang="en-US" sz="1000" b="1" i="1" dirty="0">
                <a:solidFill>
                  <a:srgbClr val="FF6600"/>
                </a:solidFill>
              </a:rPr>
              <a:t>Networks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8123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255" y="116558"/>
            <a:ext cx="8785225" cy="792162"/>
          </a:xfrm>
        </p:spPr>
        <p:txBody>
          <a:bodyPr/>
          <a:lstStyle/>
          <a:p>
            <a:r>
              <a:rPr lang="en-US" dirty="0" smtClean="0"/>
              <a:t>Seven Layer OSI Model</a:t>
            </a:r>
            <a:endParaRPr lang="en-US" dirty="0"/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468313" y="1124744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>
                <a:solidFill>
                  <a:schemeClr val="tx1"/>
                </a:solidFill>
              </a:rPr>
              <a:t>Application Layer</a:t>
            </a:r>
            <a:endParaRPr lang="en-US" sz="1400" b="1" dirty="0">
              <a:solidFill>
                <a:srgbClr val="800000"/>
              </a:solidFill>
            </a:endParaRP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Provides users access to the OSI environment and distributed information services.</a:t>
            </a: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467544" y="1844824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 smtClean="0"/>
              <a:t>Presentation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>
                <a:solidFill>
                  <a:schemeClr val="tx1"/>
                </a:solidFill>
              </a:rPr>
              <a:t>Layer</a:t>
            </a:r>
            <a:endParaRPr lang="en-US" sz="1400" b="1" dirty="0">
              <a:solidFill>
                <a:srgbClr val="800000"/>
              </a:solidFill>
            </a:endParaRP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Provides </a:t>
            </a:r>
            <a:r>
              <a:rPr lang="en-US" sz="1400" b="1" dirty="0" smtClean="0">
                <a:solidFill>
                  <a:srgbClr val="800000"/>
                </a:solidFill>
              </a:rPr>
              <a:t>application processes independence from differences in data representations.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467544" y="2564259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 smtClean="0"/>
              <a:t>Session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>
                <a:solidFill>
                  <a:schemeClr val="tx1"/>
                </a:solidFill>
              </a:rPr>
              <a:t>Layer</a:t>
            </a:r>
            <a:endParaRPr lang="en-US" sz="1400" b="1" dirty="0">
              <a:solidFill>
                <a:srgbClr val="800000"/>
              </a:solidFill>
            </a:endParaRP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Provides the control structure for communicating between applications.</a:t>
            </a: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Establishes, manages and terminates session connections between cooperating </a:t>
            </a:r>
            <a:r>
              <a:rPr lang="en-US" sz="1400" b="1" dirty="0" smtClean="0">
                <a:solidFill>
                  <a:srgbClr val="800000"/>
                </a:solidFill>
              </a:rPr>
              <a:t>applications.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467544" y="3284339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 smtClean="0"/>
              <a:t>Transport</a:t>
            </a:r>
            <a:r>
              <a:rPr lang="en-US" sz="1400" b="1" dirty="0" smtClean="0">
                <a:solidFill>
                  <a:schemeClr val="tx1"/>
                </a:solidFill>
              </a:rPr>
              <a:t> Layer</a:t>
            </a: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Provides reliable transparent transfer of data between end points.</a:t>
            </a: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Provides end-to-end flow control and error recovery</a:t>
            </a:r>
            <a:r>
              <a:rPr lang="en-US" sz="1400" b="1" dirty="0" smtClean="0">
                <a:solidFill>
                  <a:srgbClr val="800000"/>
                </a:solidFill>
              </a:rPr>
              <a:t>.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467544" y="4004419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 smtClean="0"/>
              <a:t>Network</a:t>
            </a:r>
            <a:r>
              <a:rPr lang="en-US" sz="1400" b="1" dirty="0" smtClean="0">
                <a:solidFill>
                  <a:schemeClr val="tx1"/>
                </a:solidFill>
              </a:rPr>
              <a:t> Layer</a:t>
            </a:r>
          </a:p>
          <a:p>
            <a:pPr>
              <a:defRPr/>
            </a:pPr>
            <a:r>
              <a:rPr lang="en-US" sz="1400" b="1" dirty="0" smtClean="0">
                <a:solidFill>
                  <a:srgbClr val="800000"/>
                </a:solidFill>
              </a:rPr>
              <a:t>Provides </a:t>
            </a:r>
            <a:r>
              <a:rPr lang="en-US" sz="1400" b="1" dirty="0">
                <a:solidFill>
                  <a:srgbClr val="800000"/>
                </a:solidFill>
              </a:rPr>
              <a:t>independence from the data transmission, </a:t>
            </a:r>
            <a:r>
              <a:rPr lang="en-US" sz="1400" b="1" dirty="0" smtClean="0">
                <a:solidFill>
                  <a:srgbClr val="800000"/>
                </a:solidFill>
              </a:rPr>
              <a:t>routing/switching technologies used</a:t>
            </a:r>
          </a:p>
          <a:p>
            <a:pPr>
              <a:defRPr/>
            </a:pPr>
            <a:r>
              <a:rPr lang="en-US" sz="1400" b="1" dirty="0" smtClean="0">
                <a:solidFill>
                  <a:srgbClr val="800000"/>
                </a:solidFill>
              </a:rPr>
              <a:t>to </a:t>
            </a:r>
            <a:r>
              <a:rPr lang="en-US" sz="1400" b="1" dirty="0">
                <a:solidFill>
                  <a:srgbClr val="800000"/>
                </a:solidFill>
              </a:rPr>
              <a:t>connect </a:t>
            </a:r>
            <a:r>
              <a:rPr lang="en-US" sz="1400" b="1" dirty="0" smtClean="0">
                <a:solidFill>
                  <a:srgbClr val="800000"/>
                </a:solidFill>
              </a:rPr>
              <a:t>systems. Responsible </a:t>
            </a:r>
            <a:r>
              <a:rPr lang="en-US" sz="1400" b="1" dirty="0">
                <a:solidFill>
                  <a:srgbClr val="800000"/>
                </a:solidFill>
              </a:rPr>
              <a:t>for establishing, managing  and terminating </a:t>
            </a:r>
            <a:r>
              <a:rPr lang="en-US" sz="1400" b="1" dirty="0" smtClean="0">
                <a:solidFill>
                  <a:srgbClr val="800000"/>
                </a:solidFill>
              </a:rPr>
              <a:t>connections.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467544" y="4724499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 smtClean="0"/>
              <a:t>Data Link</a:t>
            </a:r>
            <a:r>
              <a:rPr lang="en-US" sz="1400" b="1" dirty="0" smtClean="0">
                <a:solidFill>
                  <a:schemeClr val="tx1"/>
                </a:solidFill>
              </a:rPr>
              <a:t> Layer</a:t>
            </a: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Provides for reliable transfer of information across the physical </a:t>
            </a:r>
            <a:r>
              <a:rPr lang="en-US" sz="1400" b="1" dirty="0" smtClean="0">
                <a:solidFill>
                  <a:srgbClr val="800000"/>
                </a:solidFill>
              </a:rPr>
              <a:t>layer. Sends</a:t>
            </a:r>
          </a:p>
          <a:p>
            <a:pPr>
              <a:defRPr/>
            </a:pPr>
            <a:r>
              <a:rPr lang="en-US" sz="1400" b="1" dirty="0" smtClean="0">
                <a:solidFill>
                  <a:srgbClr val="800000"/>
                </a:solidFill>
              </a:rPr>
              <a:t>and </a:t>
            </a:r>
            <a:r>
              <a:rPr lang="en-US" sz="1400" b="1" dirty="0">
                <a:solidFill>
                  <a:srgbClr val="800000"/>
                </a:solidFill>
              </a:rPr>
              <a:t>receives frames with the necessary synchronization, flow control and error control</a:t>
            </a:r>
            <a:r>
              <a:rPr lang="en-US" sz="1400" b="1" dirty="0" smtClean="0">
                <a:solidFill>
                  <a:srgbClr val="800000"/>
                </a:solidFill>
              </a:rPr>
              <a:t>.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467544" y="5444579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 smtClean="0"/>
              <a:t>Physical</a:t>
            </a:r>
            <a:r>
              <a:rPr lang="en-US" sz="1400" b="1" dirty="0" smtClean="0">
                <a:solidFill>
                  <a:schemeClr val="tx1"/>
                </a:solidFill>
              </a:rPr>
              <a:t> Layer</a:t>
            </a: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Concerned with transmission of </a:t>
            </a:r>
            <a:r>
              <a:rPr lang="en-US" sz="1400" b="1" dirty="0" smtClean="0">
                <a:solidFill>
                  <a:srgbClr val="800000"/>
                </a:solidFill>
              </a:rPr>
              <a:t>unstructured </a:t>
            </a:r>
            <a:r>
              <a:rPr lang="en-US" sz="1400" b="1" dirty="0">
                <a:solidFill>
                  <a:srgbClr val="800000"/>
                </a:solidFill>
              </a:rPr>
              <a:t>bit stream over a physical </a:t>
            </a:r>
            <a:r>
              <a:rPr lang="en-US" sz="1400" b="1" dirty="0" smtClean="0">
                <a:solidFill>
                  <a:srgbClr val="800000"/>
                </a:solidFill>
              </a:rPr>
              <a:t>medium. Deals with</a:t>
            </a:r>
          </a:p>
          <a:p>
            <a:pPr>
              <a:defRPr/>
            </a:pPr>
            <a:r>
              <a:rPr lang="en-US" sz="1400" b="1" dirty="0" smtClean="0">
                <a:solidFill>
                  <a:srgbClr val="800000"/>
                </a:solidFill>
              </a:rPr>
              <a:t>mechanical</a:t>
            </a:r>
            <a:r>
              <a:rPr lang="en-US" sz="1400" b="1" dirty="0">
                <a:solidFill>
                  <a:srgbClr val="800000"/>
                </a:solidFill>
              </a:rPr>
              <a:t>, electrical, functional and procedural characteristics to access the physical medium</a:t>
            </a:r>
            <a:r>
              <a:rPr lang="en-US" sz="1400" b="1" dirty="0" smtClean="0">
                <a:solidFill>
                  <a:srgbClr val="800000"/>
                </a:solidFill>
              </a:rPr>
              <a:t>.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126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2"/>
          <p:cNvSpPr>
            <a:spLocks noChangeArrowheads="1"/>
          </p:cNvSpPr>
          <p:nvPr/>
        </p:nvSpPr>
        <p:spPr bwMode="auto">
          <a:xfrm>
            <a:off x="7077075" y="1714500"/>
            <a:ext cx="1892300" cy="35306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ISO/OSI Reference </a:t>
            </a:r>
            <a:r>
              <a:rPr lang="en-US" dirty="0"/>
              <a:t>M</a:t>
            </a:r>
            <a:r>
              <a:rPr lang="en-US" dirty="0" smtClean="0"/>
              <a:t>odel</a:t>
            </a:r>
          </a:p>
        </p:txBody>
      </p:sp>
      <p:sp>
        <p:nvSpPr>
          <p:cNvPr id="8397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1124744"/>
            <a:ext cx="5944716" cy="5112568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Presentation layer: </a:t>
            </a:r>
            <a:r>
              <a:rPr lang="en-US" sz="2400" dirty="0" smtClean="0"/>
              <a:t>allow applications to interpret meaning of data, e.g., encryption, compression, machine-specific conventions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Session layer: </a:t>
            </a:r>
            <a:r>
              <a:rPr lang="en-US" sz="2400" dirty="0" smtClean="0"/>
              <a:t>synchronization, check-pointing, recovery of data exchange</a:t>
            </a:r>
          </a:p>
          <a:p>
            <a:r>
              <a:rPr lang="en-US" sz="2400" dirty="0" smtClean="0"/>
              <a:t>The TCP/IP Internet stack is “missing” these two layers!</a:t>
            </a:r>
          </a:p>
          <a:p>
            <a:pPr lvl="1"/>
            <a:r>
              <a:rPr lang="en-US" dirty="0" smtClean="0"/>
              <a:t>these services, </a:t>
            </a:r>
            <a:r>
              <a:rPr lang="en-US" i="1" dirty="0" smtClean="0"/>
              <a:t>if needed,</a:t>
            </a:r>
            <a:r>
              <a:rPr lang="en-US" dirty="0" smtClean="0"/>
              <a:t> must be implemented in an application.</a:t>
            </a:r>
          </a:p>
          <a:p>
            <a:pPr lvl="1"/>
            <a:r>
              <a:rPr lang="en-US" dirty="0" smtClean="0"/>
              <a:t>needed?</a:t>
            </a:r>
          </a:p>
        </p:txBody>
      </p:sp>
      <p:grpSp>
        <p:nvGrpSpPr>
          <p:cNvPr id="83975" name="Group 14"/>
          <p:cNvGrpSpPr>
            <a:grpSpLocks/>
          </p:cNvGrpSpPr>
          <p:nvPr/>
        </p:nvGrpSpPr>
        <p:grpSpPr bwMode="auto">
          <a:xfrm>
            <a:off x="6902450" y="1762125"/>
            <a:ext cx="1982788" cy="3638550"/>
            <a:chOff x="3265" y="1545"/>
            <a:chExt cx="1249" cy="2292"/>
          </a:xfrm>
        </p:grpSpPr>
        <p:sp>
          <p:nvSpPr>
            <p:cNvPr id="83976" name="Rectangle 6"/>
            <p:cNvSpPr>
              <a:spLocks noChangeArrowheads="1"/>
            </p:cNvSpPr>
            <p:nvPr/>
          </p:nvSpPr>
          <p:spPr bwMode="auto">
            <a:xfrm>
              <a:off x="3310" y="1545"/>
              <a:ext cx="1192" cy="225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7" name="Text Box 7"/>
            <p:cNvSpPr txBox="1">
              <a:spLocks noChangeArrowheads="1"/>
            </p:cNvSpPr>
            <p:nvPr/>
          </p:nvSpPr>
          <p:spPr bwMode="auto">
            <a:xfrm>
              <a:off x="3265" y="1654"/>
              <a:ext cx="1249" cy="2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70000"/>
                </a:lnSpc>
              </a:pPr>
              <a:r>
                <a:rPr lang="en-US" dirty="0">
                  <a:latin typeface="Comic Sans MS" pitchFamily="66" charset="0"/>
                </a:rPr>
                <a:t>application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solidFill>
                    <a:srgbClr val="800000"/>
                  </a:solidFill>
                  <a:latin typeface="Comic Sans MS" pitchFamily="66" charset="0"/>
                </a:rPr>
                <a:t>presentation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solidFill>
                    <a:srgbClr val="800000"/>
                  </a:solidFill>
                  <a:latin typeface="Comic Sans MS" pitchFamily="66" charset="0"/>
                </a:rPr>
                <a:t>session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omic Sans MS" pitchFamily="66" charset="0"/>
                </a:rPr>
                <a:t>transport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omic Sans MS" pitchFamily="66" charset="0"/>
                </a:rPr>
                <a:t>network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d</a:t>
              </a:r>
              <a:r>
                <a:rPr lang="en-US" dirty="0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ata link</a:t>
              </a:r>
              <a:endParaRPr 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endParaRPr lang="en-US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omic Sans MS" pitchFamily="66" charset="0"/>
                </a:rPr>
                <a:t>physical</a:t>
              </a:r>
            </a:p>
          </p:txBody>
        </p:sp>
        <p:sp>
          <p:nvSpPr>
            <p:cNvPr id="83978" name="Line 8"/>
            <p:cNvSpPr>
              <a:spLocks noChangeShapeType="1"/>
            </p:cNvSpPr>
            <p:nvPr/>
          </p:nvSpPr>
          <p:spPr bwMode="auto">
            <a:xfrm>
              <a:off x="3297" y="1918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9" name="Line 9"/>
            <p:cNvSpPr>
              <a:spLocks noChangeShapeType="1"/>
            </p:cNvSpPr>
            <p:nvPr/>
          </p:nvSpPr>
          <p:spPr bwMode="auto">
            <a:xfrm>
              <a:off x="3306" y="253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0" name="Line 10"/>
            <p:cNvSpPr>
              <a:spLocks noChangeShapeType="1"/>
            </p:cNvSpPr>
            <p:nvPr/>
          </p:nvSpPr>
          <p:spPr bwMode="auto">
            <a:xfrm>
              <a:off x="3306" y="287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1" name="Line 11"/>
            <p:cNvSpPr>
              <a:spLocks noChangeShapeType="1"/>
            </p:cNvSpPr>
            <p:nvPr/>
          </p:nvSpPr>
          <p:spPr bwMode="auto">
            <a:xfrm>
              <a:off x="3307" y="351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2" name="Line 12"/>
            <p:cNvSpPr>
              <a:spLocks noChangeShapeType="1"/>
            </p:cNvSpPr>
            <p:nvPr/>
          </p:nvSpPr>
          <p:spPr bwMode="auto">
            <a:xfrm>
              <a:off x="3297" y="3209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3" name="Line 13"/>
            <p:cNvSpPr>
              <a:spLocks noChangeShapeType="1"/>
            </p:cNvSpPr>
            <p:nvPr/>
          </p:nvSpPr>
          <p:spPr bwMode="auto">
            <a:xfrm>
              <a:off x="3296" y="2245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7668344" y="5736679"/>
            <a:ext cx="1000125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976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00600"/>
          </a:xfrm>
        </p:spPr>
        <p:txBody>
          <a:bodyPr/>
          <a:lstStyle/>
          <a:p>
            <a:r>
              <a:rPr lang="en-US" dirty="0" smtClean="0"/>
              <a:t>The Internet and IP</a:t>
            </a:r>
          </a:p>
          <a:p>
            <a:r>
              <a:rPr lang="en-US" dirty="0" smtClean="0"/>
              <a:t>Network Architecture</a:t>
            </a:r>
          </a:p>
          <a:p>
            <a:pPr lvl="1"/>
            <a:r>
              <a:rPr lang="en-US" dirty="0" smtClean="0"/>
              <a:t>Protocols and Layers</a:t>
            </a:r>
          </a:p>
          <a:p>
            <a:pPr lvl="1"/>
            <a:r>
              <a:rPr lang="en-US" dirty="0" smtClean="0"/>
              <a:t>Encapsulation</a:t>
            </a:r>
          </a:p>
          <a:p>
            <a:r>
              <a:rPr lang="en-US" dirty="0" smtClean="0"/>
              <a:t>The OSI Reference Model</a:t>
            </a:r>
          </a:p>
          <a:p>
            <a:pPr lvl="1"/>
            <a:r>
              <a:rPr lang="en-US" dirty="0" smtClean="0"/>
              <a:t>The Seven OSI Layers</a:t>
            </a:r>
          </a:p>
          <a:p>
            <a:r>
              <a:rPr lang="en-US" dirty="0" smtClean="0"/>
              <a:t>The TCP/IP Internet Stack</a:t>
            </a:r>
          </a:p>
          <a:p>
            <a:r>
              <a:rPr lang="en-US" dirty="0" smtClean="0"/>
              <a:t>Layering Example</a:t>
            </a:r>
          </a:p>
          <a:p>
            <a:r>
              <a:rPr lang="en-US" dirty="0" smtClean="0"/>
              <a:t>Tiered Internet Architecture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97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5438" y="44624"/>
            <a:ext cx="8134350" cy="1081087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Advantages of Layering Design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268760"/>
            <a:ext cx="8278688" cy="4752528"/>
          </a:xfrm>
        </p:spPr>
        <p:txBody>
          <a:bodyPr/>
          <a:lstStyle/>
          <a:p>
            <a:r>
              <a:rPr lang="en-US" dirty="0" smtClean="0"/>
              <a:t>An explicit structure for dealing </a:t>
            </a:r>
            <a:r>
              <a:rPr lang="en-US" dirty="0"/>
              <a:t>with </a:t>
            </a:r>
            <a:r>
              <a:rPr lang="en-US" dirty="0" smtClean="0"/>
              <a:t>a complex system:</a:t>
            </a:r>
          </a:p>
          <a:p>
            <a:pPr lvl="1"/>
            <a:r>
              <a:rPr lang="en-US" dirty="0" smtClean="0"/>
              <a:t>allows identification and structures the relationship </a:t>
            </a:r>
            <a:r>
              <a:rPr lang="en-US" dirty="0"/>
              <a:t>of complex system’s </a:t>
            </a:r>
            <a:r>
              <a:rPr lang="en-US" dirty="0" smtClean="0"/>
              <a:t>pieces.</a:t>
            </a:r>
            <a:endParaRPr lang="en-US" dirty="0"/>
          </a:p>
          <a:p>
            <a:pPr lvl="1"/>
            <a:r>
              <a:rPr lang="en-US" dirty="0"/>
              <a:t>layered </a:t>
            </a:r>
            <a:r>
              <a:rPr lang="en-US" dirty="0">
                <a:solidFill>
                  <a:srgbClr val="800000"/>
                </a:solidFill>
              </a:rPr>
              <a:t>reference model </a:t>
            </a:r>
            <a:r>
              <a:rPr lang="en-US" dirty="0"/>
              <a:t>for </a:t>
            </a:r>
            <a:r>
              <a:rPr lang="en-US" dirty="0" smtClean="0"/>
              <a:t>discussion.</a:t>
            </a:r>
          </a:p>
          <a:p>
            <a:pPr>
              <a:defRPr/>
            </a:pPr>
            <a:r>
              <a:rPr lang="en-US" dirty="0" smtClean="0"/>
              <a:t>Provides an abstraction for functional locality.</a:t>
            </a:r>
          </a:p>
          <a:p>
            <a:pPr>
              <a:defRPr/>
            </a:pPr>
            <a:r>
              <a:rPr lang="en-US" dirty="0" smtClean="0"/>
              <a:t>Simplifies the design process.</a:t>
            </a:r>
          </a:p>
          <a:p>
            <a:pPr marL="0" indent="0">
              <a:buNone/>
              <a:defRPr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755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5438" y="44624"/>
            <a:ext cx="8134350" cy="1081087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Advantages of Layering Design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68760"/>
            <a:ext cx="8278688" cy="4608512"/>
          </a:xfrm>
        </p:spPr>
        <p:txBody>
          <a:bodyPr/>
          <a:lstStyle/>
          <a:p>
            <a:r>
              <a:rPr lang="en-US" dirty="0" smtClean="0"/>
              <a:t>Modularity of layers </a:t>
            </a:r>
            <a:r>
              <a:rPr lang="en-US" dirty="0"/>
              <a:t>eases </a:t>
            </a:r>
            <a:r>
              <a:rPr lang="en-US" dirty="0" smtClean="0"/>
              <a:t>maintenance and </a:t>
            </a:r>
            <a:r>
              <a:rPr lang="en-US" dirty="0"/>
              <a:t>updating of </a:t>
            </a:r>
            <a:r>
              <a:rPr lang="en-US" dirty="0" smtClean="0"/>
              <a:t>system components:</a:t>
            </a:r>
            <a:endParaRPr lang="en-US" dirty="0"/>
          </a:p>
          <a:p>
            <a:pPr lvl="1"/>
            <a:r>
              <a:rPr lang="en-US" sz="3200" dirty="0"/>
              <a:t>change </a:t>
            </a:r>
            <a:r>
              <a:rPr lang="en-US" sz="3200" dirty="0" smtClean="0"/>
              <a:t>in </a:t>
            </a:r>
            <a:r>
              <a:rPr lang="en-US" sz="3200" dirty="0"/>
              <a:t>implementation of </a:t>
            </a:r>
            <a:r>
              <a:rPr lang="en-US" sz="3200" dirty="0" smtClean="0"/>
              <a:t>a layer’s </a:t>
            </a:r>
            <a:r>
              <a:rPr lang="en-US" sz="3200" dirty="0"/>
              <a:t>service </a:t>
            </a:r>
            <a:r>
              <a:rPr lang="en-US" sz="3200" dirty="0" smtClean="0"/>
              <a:t>is transparent </a:t>
            </a:r>
            <a:r>
              <a:rPr lang="en-US" sz="3200" dirty="0"/>
              <a:t>to rest of </a:t>
            </a:r>
            <a:r>
              <a:rPr lang="en-US" sz="3200" dirty="0" smtClean="0"/>
              <a:t>the system.</a:t>
            </a:r>
          </a:p>
          <a:p>
            <a:pPr lvl="1"/>
            <a:r>
              <a:rPr lang="en-US" sz="3200" dirty="0" smtClean="0"/>
              <a:t>Led to flexibility in modifying and developing network architectures.</a:t>
            </a:r>
          </a:p>
          <a:p>
            <a:pPr lvl="1"/>
            <a:r>
              <a:rPr lang="en-US" sz="3200" dirty="0" smtClean="0"/>
              <a:t>Accommodates incremental changes.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601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6632"/>
            <a:ext cx="7772400" cy="68580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TCP/IP Architectural Model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pic>
        <p:nvPicPr>
          <p:cNvPr id="819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59"/>
          <a:stretch>
            <a:fillRect/>
          </a:stretch>
        </p:blipFill>
        <p:spPr bwMode="auto">
          <a:xfrm>
            <a:off x="990600" y="1052736"/>
            <a:ext cx="7315200" cy="501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1066800" y="5928320"/>
            <a:ext cx="7315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b="1" dirty="0"/>
              <a:t>DCC 6</a:t>
            </a:r>
            <a:r>
              <a:rPr lang="en-US" b="1" baseline="30000" dirty="0"/>
              <a:t>th </a:t>
            </a:r>
            <a:r>
              <a:rPr lang="en-US" b="1" dirty="0"/>
              <a:t> Ed., W. </a:t>
            </a:r>
            <a:r>
              <a:rPr lang="en-US" b="1" dirty="0" smtClean="0"/>
              <a:t>Stallings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112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OSI versus TCP/IP</a:t>
            </a:r>
            <a:endParaRPr lang="en-US" dirty="0"/>
          </a:p>
        </p:txBody>
      </p:sp>
      <p:pic>
        <p:nvPicPr>
          <p:cNvPr id="7" name="Picture 4" descr="1-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43000"/>
            <a:ext cx="7148513" cy="424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5496" y="5589240"/>
            <a:ext cx="8229600" cy="648072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2400" dirty="0" smtClean="0"/>
              <a:t>Figure 1-21. </a:t>
            </a:r>
            <a:r>
              <a:rPr lang="en-US" sz="2400" dirty="0" smtClean="0">
                <a:solidFill>
                  <a:srgbClr val="0033CC"/>
                </a:solidFill>
              </a:rPr>
              <a:t>[old]</a:t>
            </a:r>
            <a:r>
              <a:rPr lang="en-US" sz="2400" dirty="0" smtClean="0"/>
              <a:t> The TCP/IP reference model.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7380312" y="5877272"/>
            <a:ext cx="1643063" cy="357187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>
                <a:solidFill>
                  <a:srgbClr val="000099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192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2"/>
          <p:cNvSpPr>
            <a:spLocks noChangeArrowheads="1"/>
          </p:cNvSpPr>
          <p:nvPr/>
        </p:nvSpPr>
        <p:spPr bwMode="auto">
          <a:xfrm>
            <a:off x="6578600" y="1416844"/>
            <a:ext cx="1892300" cy="35306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4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Protocol </a:t>
            </a:r>
            <a:r>
              <a:rPr lang="en-US" dirty="0"/>
              <a:t>S</a:t>
            </a:r>
            <a:r>
              <a:rPr lang="en-US" dirty="0" smtClean="0"/>
              <a:t>tack</a:t>
            </a:r>
          </a:p>
        </p:txBody>
      </p:sp>
      <p:sp>
        <p:nvSpPr>
          <p:cNvPr id="8295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71499" y="1124744"/>
            <a:ext cx="5656685" cy="4536504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application: </a:t>
            </a:r>
            <a:r>
              <a:rPr lang="en-US" sz="2400" dirty="0" smtClean="0"/>
              <a:t>supporting network applications</a:t>
            </a:r>
          </a:p>
          <a:p>
            <a:pPr lvl="1"/>
            <a:r>
              <a:rPr lang="en-US" sz="2000" dirty="0" smtClean="0"/>
              <a:t>FTP, SMTP, HTTP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transport: </a:t>
            </a:r>
            <a:r>
              <a:rPr lang="en-US" sz="2400" dirty="0" smtClean="0"/>
              <a:t>process-process data transfer</a:t>
            </a:r>
          </a:p>
          <a:p>
            <a:pPr lvl="1"/>
            <a:r>
              <a:rPr lang="en-US" sz="2000" dirty="0" smtClean="0"/>
              <a:t>TCP, UDP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network: </a:t>
            </a:r>
            <a:r>
              <a:rPr lang="en-US" sz="2400" dirty="0" smtClean="0"/>
              <a:t>routing of datagrams from source to destination</a:t>
            </a:r>
          </a:p>
          <a:p>
            <a:pPr lvl="1"/>
            <a:r>
              <a:rPr lang="en-US" sz="2000" dirty="0" smtClean="0"/>
              <a:t>IP, routing protocols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link: </a:t>
            </a:r>
            <a:r>
              <a:rPr lang="en-US" sz="2400" dirty="0" smtClean="0"/>
              <a:t>data transfer between neighboring  network elements</a:t>
            </a:r>
          </a:p>
          <a:p>
            <a:pPr lvl="1"/>
            <a:r>
              <a:rPr lang="en-US" sz="2000" dirty="0" smtClean="0"/>
              <a:t>PPP, Ethernet</a:t>
            </a:r>
          </a:p>
          <a:p>
            <a:endParaRPr lang="en-US" sz="2400" dirty="0" smtClean="0"/>
          </a:p>
        </p:txBody>
      </p:sp>
      <p:grpSp>
        <p:nvGrpSpPr>
          <p:cNvPr id="82951" name="Group 5"/>
          <p:cNvGrpSpPr>
            <a:grpSpLocks/>
          </p:cNvGrpSpPr>
          <p:nvPr/>
        </p:nvGrpSpPr>
        <p:grpSpPr bwMode="auto">
          <a:xfrm>
            <a:off x="6508750" y="1531144"/>
            <a:ext cx="1898650" cy="3530600"/>
            <a:chOff x="3076" y="888"/>
            <a:chExt cx="1196" cy="2224"/>
          </a:xfrm>
        </p:grpSpPr>
        <p:sp>
          <p:nvSpPr>
            <p:cNvPr id="82952" name="Rectangle 6"/>
            <p:cNvSpPr>
              <a:spLocks noChangeArrowheads="1"/>
            </p:cNvSpPr>
            <p:nvPr/>
          </p:nvSpPr>
          <p:spPr bwMode="auto">
            <a:xfrm>
              <a:off x="3080" y="888"/>
              <a:ext cx="1192" cy="222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3" name="Text Box 7"/>
            <p:cNvSpPr txBox="1">
              <a:spLocks noChangeArrowheads="1"/>
            </p:cNvSpPr>
            <p:nvPr/>
          </p:nvSpPr>
          <p:spPr bwMode="auto">
            <a:xfrm>
              <a:off x="3150" y="949"/>
              <a:ext cx="1070" cy="2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>
                  <a:latin typeface="Comic Sans MS" pitchFamily="66" charset="0"/>
                </a:rPr>
                <a:t>application</a:t>
              </a:r>
            </a:p>
            <a:p>
              <a:pPr algn="ctr"/>
              <a:endParaRPr lang="en-US">
                <a:latin typeface="Comic Sans MS" pitchFamily="66" charset="0"/>
              </a:endParaRPr>
            </a:p>
            <a:p>
              <a:pPr algn="ctr"/>
              <a:r>
                <a:rPr lang="en-US">
                  <a:latin typeface="Comic Sans MS" pitchFamily="66" charset="0"/>
                </a:rPr>
                <a:t>transport</a:t>
              </a:r>
            </a:p>
            <a:p>
              <a:pPr algn="ctr"/>
              <a:endParaRPr lang="en-US">
                <a:latin typeface="Comic Sans MS" pitchFamily="66" charset="0"/>
              </a:endParaRPr>
            </a:p>
            <a:p>
              <a:pPr algn="ctr"/>
              <a:r>
                <a:rPr lang="en-US">
                  <a:latin typeface="Comic Sans MS" pitchFamily="66" charset="0"/>
                </a:rPr>
                <a:t>network</a:t>
              </a:r>
            </a:p>
            <a:p>
              <a:pPr algn="ctr"/>
              <a:endParaRPr lang="en-US">
                <a:latin typeface="Comic Sans MS" pitchFamily="66" charset="0"/>
              </a:endParaRPr>
            </a:p>
            <a:p>
              <a:pPr algn="ctr"/>
              <a:r>
                <a:rPr lang="en-US">
                  <a:latin typeface="Comic Sans MS" pitchFamily="66" charset="0"/>
                </a:rPr>
                <a:t>link</a:t>
              </a:r>
            </a:p>
            <a:p>
              <a:pPr algn="ctr"/>
              <a:endParaRPr lang="en-US">
                <a:latin typeface="Comic Sans MS" pitchFamily="66" charset="0"/>
              </a:endParaRPr>
            </a:p>
            <a:p>
              <a:pPr algn="ctr"/>
              <a:r>
                <a:rPr lang="en-US">
                  <a:latin typeface="Comic Sans MS" pitchFamily="66" charset="0"/>
                </a:rPr>
                <a:t>physical</a:t>
              </a:r>
            </a:p>
          </p:txBody>
        </p:sp>
        <p:sp>
          <p:nvSpPr>
            <p:cNvPr id="82954" name="Line 8"/>
            <p:cNvSpPr>
              <a:spLocks noChangeShapeType="1"/>
            </p:cNvSpPr>
            <p:nvPr/>
          </p:nvSpPr>
          <p:spPr bwMode="auto">
            <a:xfrm>
              <a:off x="3076" y="1324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5" name="Line 9"/>
            <p:cNvSpPr>
              <a:spLocks noChangeShapeType="1"/>
            </p:cNvSpPr>
            <p:nvPr/>
          </p:nvSpPr>
          <p:spPr bwMode="auto">
            <a:xfrm>
              <a:off x="3076" y="1768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6" name="Line 10"/>
            <p:cNvSpPr>
              <a:spLocks noChangeShapeType="1"/>
            </p:cNvSpPr>
            <p:nvPr/>
          </p:nvSpPr>
          <p:spPr bwMode="auto">
            <a:xfrm>
              <a:off x="3076" y="2216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7" name="Line 11"/>
            <p:cNvSpPr>
              <a:spLocks noChangeShapeType="1"/>
            </p:cNvSpPr>
            <p:nvPr/>
          </p:nvSpPr>
          <p:spPr bwMode="auto">
            <a:xfrm>
              <a:off x="3076" y="2664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" name="Rectangle 3"/>
          <p:cNvSpPr/>
          <p:nvPr/>
        </p:nvSpPr>
        <p:spPr>
          <a:xfrm>
            <a:off x="323528" y="5766356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b="1" dirty="0">
                <a:solidFill>
                  <a:srgbClr val="800000"/>
                </a:solidFill>
                <a:latin typeface="+mn-lt"/>
              </a:rPr>
              <a:t>physical: </a:t>
            </a:r>
            <a:r>
              <a:rPr lang="en-US" b="1" dirty="0">
                <a:latin typeface="+mn-lt"/>
              </a:rPr>
              <a:t>bits “on the wire” or in the air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8036371" y="5736679"/>
            <a:ext cx="1000125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614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996950" y="1141437"/>
            <a:ext cx="1460500" cy="469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1281113" y="1170012"/>
            <a:ext cx="94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HTTP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2832100" y="1163662"/>
            <a:ext cx="1460500" cy="469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3" name="Text Box 5"/>
          <p:cNvSpPr txBox="1">
            <a:spLocks noChangeArrowheads="1"/>
          </p:cNvSpPr>
          <p:nvPr/>
        </p:nvSpPr>
        <p:spPr bwMode="auto">
          <a:xfrm>
            <a:off x="2970213" y="1165250"/>
            <a:ext cx="1030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SMTP</a:t>
            </a: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6465888" y="1158900"/>
            <a:ext cx="1460500" cy="469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5" name="Text Box 7"/>
          <p:cNvSpPr txBox="1">
            <a:spLocks noChangeArrowheads="1"/>
          </p:cNvSpPr>
          <p:nvPr/>
        </p:nvSpPr>
        <p:spPr bwMode="auto">
          <a:xfrm>
            <a:off x="6799263" y="1160487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RTP</a:t>
            </a:r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2239963" y="2346350"/>
            <a:ext cx="1460500" cy="469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3FFD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7" name="Text Box 9"/>
          <p:cNvSpPr txBox="1">
            <a:spLocks noChangeArrowheads="1"/>
          </p:cNvSpPr>
          <p:nvPr/>
        </p:nvSpPr>
        <p:spPr bwMode="auto">
          <a:xfrm>
            <a:off x="2522538" y="2347937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TCP</a:t>
            </a:r>
          </a:p>
        </p:txBody>
      </p: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5483225" y="2352700"/>
            <a:ext cx="1460500" cy="469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3FFD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9" name="Text Box 11"/>
          <p:cNvSpPr txBox="1">
            <a:spLocks noChangeArrowheads="1"/>
          </p:cNvSpPr>
          <p:nvPr/>
        </p:nvSpPr>
        <p:spPr bwMode="auto">
          <a:xfrm>
            <a:off x="5738813" y="2354287"/>
            <a:ext cx="795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UDP</a:t>
            </a:r>
          </a:p>
        </p:txBody>
      </p:sp>
      <p:grpSp>
        <p:nvGrpSpPr>
          <p:cNvPr id="9230" name="Group 12"/>
          <p:cNvGrpSpPr>
            <a:grpSpLocks/>
          </p:cNvGrpSpPr>
          <p:nvPr/>
        </p:nvGrpSpPr>
        <p:grpSpPr bwMode="auto">
          <a:xfrm>
            <a:off x="3622675" y="3679850"/>
            <a:ext cx="1747838" cy="639762"/>
            <a:chOff x="1722" y="2347"/>
            <a:chExt cx="1101" cy="403"/>
          </a:xfrm>
        </p:grpSpPr>
        <p:sp>
          <p:nvSpPr>
            <p:cNvPr id="65549" name="Rectangle 13"/>
            <p:cNvSpPr>
              <a:spLocks noChangeArrowheads="1"/>
            </p:cNvSpPr>
            <p:nvPr/>
          </p:nvSpPr>
          <p:spPr bwMode="auto">
            <a:xfrm>
              <a:off x="1722" y="2347"/>
              <a:ext cx="1101" cy="40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0B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55" name="Text Box 14"/>
            <p:cNvSpPr txBox="1">
              <a:spLocks noChangeArrowheads="1"/>
            </p:cNvSpPr>
            <p:nvPr/>
          </p:nvSpPr>
          <p:spPr bwMode="auto">
            <a:xfrm>
              <a:off x="2084" y="2422"/>
              <a:ext cx="28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0B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IP</a:t>
              </a:r>
            </a:p>
          </p:txBody>
        </p:sp>
      </p:grpSp>
      <p:grpSp>
        <p:nvGrpSpPr>
          <p:cNvPr id="9231" name="Group 15"/>
          <p:cNvGrpSpPr>
            <a:grpSpLocks/>
          </p:cNvGrpSpPr>
          <p:nvPr/>
        </p:nvGrpSpPr>
        <p:grpSpPr bwMode="auto">
          <a:xfrm>
            <a:off x="650875" y="5127650"/>
            <a:ext cx="2190750" cy="1109662"/>
            <a:chOff x="2277" y="3287"/>
            <a:chExt cx="1380" cy="699"/>
          </a:xfrm>
        </p:grpSpPr>
        <p:sp>
          <p:nvSpPr>
            <p:cNvPr id="65552" name="Rectangle 16"/>
            <p:cNvSpPr>
              <a:spLocks noChangeArrowheads="1"/>
            </p:cNvSpPr>
            <p:nvPr/>
          </p:nvSpPr>
          <p:spPr bwMode="auto">
            <a:xfrm>
              <a:off x="2277" y="3287"/>
              <a:ext cx="1380" cy="6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53" name="Text Box 17"/>
            <p:cNvSpPr txBox="1">
              <a:spLocks noChangeArrowheads="1"/>
            </p:cNvSpPr>
            <p:nvPr/>
          </p:nvSpPr>
          <p:spPr bwMode="auto">
            <a:xfrm>
              <a:off x="2423" y="3308"/>
              <a:ext cx="1117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Network</a:t>
              </a:r>
            </a:p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Interface 1</a:t>
              </a:r>
            </a:p>
          </p:txBody>
        </p:sp>
      </p:grpSp>
      <p:sp>
        <p:nvSpPr>
          <p:cNvPr id="65554" name="Line 18"/>
          <p:cNvSpPr>
            <a:spLocks noChangeShapeType="1"/>
          </p:cNvSpPr>
          <p:nvPr/>
        </p:nvSpPr>
        <p:spPr bwMode="auto">
          <a:xfrm flipV="1">
            <a:off x="4460875" y="4289450"/>
            <a:ext cx="1588" cy="822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55" name="Line 19"/>
          <p:cNvSpPr>
            <a:spLocks noChangeShapeType="1"/>
          </p:cNvSpPr>
          <p:nvPr/>
        </p:nvSpPr>
        <p:spPr bwMode="auto">
          <a:xfrm flipV="1">
            <a:off x="4918075" y="2841650"/>
            <a:ext cx="1371600" cy="8429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56" name="Line 20"/>
          <p:cNvSpPr>
            <a:spLocks noChangeShapeType="1"/>
          </p:cNvSpPr>
          <p:nvPr/>
        </p:nvSpPr>
        <p:spPr bwMode="auto">
          <a:xfrm flipH="1" flipV="1">
            <a:off x="3165475" y="2841650"/>
            <a:ext cx="11430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57" name="Line 21"/>
          <p:cNvSpPr>
            <a:spLocks noChangeShapeType="1"/>
          </p:cNvSpPr>
          <p:nvPr/>
        </p:nvSpPr>
        <p:spPr bwMode="auto">
          <a:xfrm flipV="1">
            <a:off x="6564313" y="1625625"/>
            <a:ext cx="588962" cy="679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58" name="Line 22"/>
          <p:cNvSpPr>
            <a:spLocks noChangeShapeType="1"/>
          </p:cNvSpPr>
          <p:nvPr/>
        </p:nvSpPr>
        <p:spPr bwMode="auto">
          <a:xfrm flipV="1">
            <a:off x="3182938" y="1700237"/>
            <a:ext cx="511175" cy="6397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59" name="Line 23"/>
          <p:cNvSpPr>
            <a:spLocks noChangeShapeType="1"/>
          </p:cNvSpPr>
          <p:nvPr/>
        </p:nvSpPr>
        <p:spPr bwMode="auto">
          <a:xfrm>
            <a:off x="1595438" y="1638325"/>
            <a:ext cx="1017587" cy="7048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9238" name="Group 24"/>
          <p:cNvGrpSpPr>
            <a:grpSpLocks/>
          </p:cNvGrpSpPr>
          <p:nvPr/>
        </p:nvGrpSpPr>
        <p:grpSpPr bwMode="auto">
          <a:xfrm>
            <a:off x="6213475" y="5127650"/>
            <a:ext cx="2190750" cy="1109662"/>
            <a:chOff x="2277" y="3287"/>
            <a:chExt cx="1380" cy="699"/>
          </a:xfrm>
        </p:grpSpPr>
        <p:sp>
          <p:nvSpPr>
            <p:cNvPr id="65561" name="Rectangle 25"/>
            <p:cNvSpPr>
              <a:spLocks noChangeArrowheads="1"/>
            </p:cNvSpPr>
            <p:nvPr/>
          </p:nvSpPr>
          <p:spPr bwMode="auto">
            <a:xfrm>
              <a:off x="2277" y="3287"/>
              <a:ext cx="1380" cy="6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51" name="Text Box 26"/>
            <p:cNvSpPr txBox="1">
              <a:spLocks noChangeArrowheads="1"/>
            </p:cNvSpPr>
            <p:nvPr/>
          </p:nvSpPr>
          <p:spPr bwMode="auto">
            <a:xfrm>
              <a:off x="2423" y="3308"/>
              <a:ext cx="1117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Network</a:t>
              </a:r>
            </a:p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Interface 3</a:t>
              </a:r>
            </a:p>
          </p:txBody>
        </p:sp>
      </p:grpSp>
      <p:grpSp>
        <p:nvGrpSpPr>
          <p:cNvPr id="9239" name="Group 27"/>
          <p:cNvGrpSpPr>
            <a:grpSpLocks/>
          </p:cNvGrpSpPr>
          <p:nvPr/>
        </p:nvGrpSpPr>
        <p:grpSpPr bwMode="auto">
          <a:xfrm>
            <a:off x="3394075" y="5127650"/>
            <a:ext cx="2190750" cy="1109662"/>
            <a:chOff x="2277" y="3287"/>
            <a:chExt cx="1380" cy="699"/>
          </a:xfrm>
        </p:grpSpPr>
        <p:sp>
          <p:nvSpPr>
            <p:cNvPr id="65564" name="Rectangle 28"/>
            <p:cNvSpPr>
              <a:spLocks noChangeArrowheads="1"/>
            </p:cNvSpPr>
            <p:nvPr/>
          </p:nvSpPr>
          <p:spPr bwMode="auto">
            <a:xfrm>
              <a:off x="2277" y="3287"/>
              <a:ext cx="1380" cy="6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49" name="Text Box 29"/>
            <p:cNvSpPr txBox="1">
              <a:spLocks noChangeArrowheads="1"/>
            </p:cNvSpPr>
            <p:nvPr/>
          </p:nvSpPr>
          <p:spPr bwMode="auto">
            <a:xfrm>
              <a:off x="2423" y="3308"/>
              <a:ext cx="1117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Network</a:t>
              </a:r>
            </a:p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Interface 2</a:t>
              </a:r>
            </a:p>
          </p:txBody>
        </p:sp>
      </p:grpSp>
      <p:sp>
        <p:nvSpPr>
          <p:cNvPr id="65566" name="Line 30"/>
          <p:cNvSpPr>
            <a:spLocks noChangeShapeType="1"/>
          </p:cNvSpPr>
          <p:nvPr/>
        </p:nvSpPr>
        <p:spPr bwMode="auto">
          <a:xfrm flipH="1" flipV="1">
            <a:off x="4765675" y="4365650"/>
            <a:ext cx="25146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67" name="Line 31"/>
          <p:cNvSpPr>
            <a:spLocks noChangeShapeType="1"/>
          </p:cNvSpPr>
          <p:nvPr/>
        </p:nvSpPr>
        <p:spPr bwMode="auto">
          <a:xfrm flipV="1">
            <a:off x="1565275" y="4289450"/>
            <a:ext cx="2519363" cy="769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68" name="Rectangle 32"/>
          <p:cNvSpPr>
            <a:spLocks noChangeArrowheads="1"/>
          </p:cNvSpPr>
          <p:nvPr/>
        </p:nvSpPr>
        <p:spPr bwMode="auto">
          <a:xfrm>
            <a:off x="4583113" y="1155725"/>
            <a:ext cx="1460500" cy="469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43" name="Text Box 33"/>
          <p:cNvSpPr txBox="1">
            <a:spLocks noChangeArrowheads="1"/>
          </p:cNvSpPr>
          <p:nvPr/>
        </p:nvSpPr>
        <p:spPr bwMode="auto">
          <a:xfrm>
            <a:off x="4956175" y="1171600"/>
            <a:ext cx="82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DNS</a:t>
            </a:r>
          </a:p>
        </p:txBody>
      </p:sp>
      <p:sp>
        <p:nvSpPr>
          <p:cNvPr id="65570" name="Line 34"/>
          <p:cNvSpPr>
            <a:spLocks noChangeShapeType="1"/>
          </p:cNvSpPr>
          <p:nvPr/>
        </p:nvSpPr>
        <p:spPr bwMode="auto">
          <a:xfrm flipH="1" flipV="1">
            <a:off x="5402263" y="1608162"/>
            <a:ext cx="546100" cy="744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" name="Text Box 240"/>
          <p:cNvSpPr txBox="1">
            <a:spLocks noChangeArrowheads="1"/>
          </p:cNvSpPr>
          <p:nvPr/>
        </p:nvSpPr>
        <p:spPr bwMode="auto">
          <a:xfrm>
            <a:off x="6878303" y="3887388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37" name="Title 1"/>
          <p:cNvSpPr txBox="1">
            <a:spLocks/>
          </p:cNvSpPr>
          <p:nvPr/>
        </p:nvSpPr>
        <p:spPr>
          <a:xfrm>
            <a:off x="179388" y="115888"/>
            <a:ext cx="8785225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r>
              <a:rPr lang="en-US" dirty="0" smtClean="0"/>
              <a:t>TCP/IP Protocols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543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View</a:t>
            </a:r>
            <a:endParaRPr lang="en-US" dirty="0"/>
          </a:p>
        </p:txBody>
      </p:sp>
      <p:pic>
        <p:nvPicPr>
          <p:cNvPr id="5" name="Picture 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703" y="1502194"/>
            <a:ext cx="4319513" cy="2655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51520" y="4581128"/>
            <a:ext cx="8784976" cy="502704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400" dirty="0" smtClean="0"/>
              <a:t>Figure 1.15 Alternate view of the Internet architecture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8244135" y="5899174"/>
            <a:ext cx="792361" cy="338138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008000"/>
                </a:solidFill>
                <a:latin typeface="Comic Sans MS" pitchFamily="66" charset="0"/>
              </a:rPr>
              <a:t> P&amp;D </a:t>
            </a:r>
            <a:endParaRPr lang="en-US" b="1" dirty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321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93738" y="44624"/>
            <a:ext cx="7902575" cy="914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Layering Example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dirty="0" smtClean="0"/>
              <a:t>Client/server relationship 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Server process waits for incoming requests by listening to a 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port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Client process makes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requests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as required.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Server process provides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responses</a:t>
            </a:r>
            <a:r>
              <a:rPr lang="en-US" dirty="0" smtClean="0">
                <a:solidFill>
                  <a:schemeClr val="tx1"/>
                </a:solidFill>
              </a:rPr>
              <a:t> to these requests.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800000"/>
                </a:solidFill>
              </a:rPr>
              <a:t>The server process usually runs in the background as a </a:t>
            </a:r>
            <a:r>
              <a:rPr lang="en-US" b="1" dirty="0" smtClean="0">
                <a:solidFill>
                  <a:srgbClr val="800000"/>
                </a:solidFill>
                <a:latin typeface="Comic Sans MS" pitchFamily="66" charset="0"/>
              </a:rPr>
              <a:t>daemon</a:t>
            </a:r>
            <a:r>
              <a:rPr lang="en-US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800000"/>
                </a:solidFill>
              </a:rPr>
              <a:t>(e.g. </a:t>
            </a:r>
            <a:r>
              <a:rPr lang="en-US" b="1" dirty="0" err="1" smtClean="0">
                <a:solidFill>
                  <a:srgbClr val="800000"/>
                </a:solidFill>
              </a:rPr>
              <a:t>httpd</a:t>
            </a:r>
            <a:r>
              <a:rPr lang="en-US" b="1" dirty="0" smtClean="0">
                <a:solidFill>
                  <a:srgbClr val="800000"/>
                </a:solidFill>
              </a:rPr>
              <a:t> is the server daemon). </a:t>
            </a:r>
            <a:r>
              <a:rPr lang="en-US" b="1" dirty="0" smtClean="0">
                <a:solidFill>
                  <a:schemeClr val="bg1"/>
                </a:solidFill>
              </a:rPr>
              <a:t>for HTTP).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435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99392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HTTP Example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52736"/>
            <a:ext cx="7772400" cy="5184576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HTTP</a:t>
            </a:r>
            <a:r>
              <a:rPr lang="en-US" dirty="0" smtClean="0">
                <a:solidFill>
                  <a:srgbClr val="990000"/>
                </a:solidFill>
              </a:rPr>
              <a:t> (</a:t>
            </a:r>
            <a:r>
              <a:rPr lang="en-US" dirty="0" err="1" smtClean="0">
                <a:solidFill>
                  <a:srgbClr val="990000"/>
                </a:solidFill>
              </a:rPr>
              <a:t>HyperText</a:t>
            </a:r>
            <a:r>
              <a:rPr lang="en-US" dirty="0" smtClean="0">
                <a:solidFill>
                  <a:srgbClr val="990000"/>
                </a:solidFill>
              </a:rPr>
              <a:t> Transfer Protocol) </a:t>
            </a:r>
            <a:r>
              <a:rPr lang="en-US" dirty="0" smtClean="0"/>
              <a:t>specifies rules by which the client and the server interact so as to retrieve a document.</a:t>
            </a:r>
          </a:p>
          <a:p>
            <a:pPr>
              <a:defRPr/>
            </a:pPr>
            <a:r>
              <a:rPr lang="en-US" dirty="0" smtClean="0"/>
              <a:t>The protocol assumes the client and the server can exchange messages directly.</a:t>
            </a:r>
          </a:p>
          <a:p>
            <a:pPr>
              <a:defRPr/>
            </a:pPr>
            <a:r>
              <a:rPr lang="en-US" dirty="0" smtClean="0"/>
              <a:t>The client software needs to set up a two-way connection prior to the HTTP request.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2322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30188" y="1878013"/>
            <a:ext cx="2449512" cy="32146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6494463" y="1795463"/>
            <a:ext cx="2409825" cy="32146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1498600" y="2284413"/>
            <a:ext cx="18097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>
              <a:solidFill>
                <a:schemeClr val="tx1"/>
              </a:solidFill>
              <a:effectLst/>
            </a:endParaRPr>
          </a:p>
          <a:p>
            <a:pPr algn="ctr" latinLnBrk="1">
              <a:lnSpc>
                <a:spcPct val="100000"/>
              </a:lnSpc>
              <a:spcBef>
                <a:spcPct val="0"/>
              </a:spcBef>
            </a:pPr>
            <a:endParaRPr lang="en-US" sz="2000">
              <a:solidFill>
                <a:schemeClr val="tx1"/>
              </a:solidFill>
              <a:effectLst/>
            </a:endParaRPr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7199313" y="2857500"/>
            <a:ext cx="1071562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>
                <a:solidFill>
                  <a:schemeClr val="tx1"/>
                </a:solidFill>
                <a:effectLst/>
              </a:rPr>
              <a:t>HTTP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>
                <a:solidFill>
                  <a:schemeClr val="tx1"/>
                </a:solidFill>
                <a:effectLst/>
              </a:rPr>
              <a:t>server</a:t>
            </a:r>
            <a:endParaRPr lang="en-US" sz="2000">
              <a:solidFill>
                <a:schemeClr val="tx1"/>
              </a:solidFill>
              <a:effectLst/>
            </a:endParaRPr>
          </a:p>
        </p:txBody>
      </p:sp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860425" y="2992438"/>
            <a:ext cx="1071563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>
                <a:solidFill>
                  <a:schemeClr val="tx1"/>
                </a:solidFill>
                <a:effectLst/>
              </a:rPr>
              <a:t>HTTP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>
                <a:solidFill>
                  <a:schemeClr val="tx1"/>
                </a:solidFill>
                <a:effectLst/>
              </a:rPr>
              <a:t>client</a:t>
            </a:r>
            <a:endParaRPr lang="en-US" sz="2000">
              <a:solidFill>
                <a:schemeClr val="tx1"/>
              </a:solidFill>
              <a:effectLst/>
            </a:endParaRPr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2700338" y="3424238"/>
            <a:ext cx="378777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5237163" y="2894013"/>
            <a:ext cx="508000" cy="0"/>
          </a:xfrm>
          <a:prstGeom prst="line">
            <a:avLst/>
          </a:prstGeom>
          <a:noFill/>
          <a:ln w="317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3173413" y="3938588"/>
            <a:ext cx="508000" cy="0"/>
          </a:xfrm>
          <a:prstGeom prst="line">
            <a:avLst/>
          </a:prstGeom>
          <a:noFill/>
          <a:ln w="31750">
            <a:solidFill>
              <a:srgbClr val="0033CC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96" name="Rectangle 10"/>
          <p:cNvSpPr>
            <a:spLocks noChangeArrowheads="1"/>
          </p:cNvSpPr>
          <p:nvPr/>
        </p:nvSpPr>
        <p:spPr bwMode="auto">
          <a:xfrm>
            <a:off x="3749561" y="2651125"/>
            <a:ext cx="1336905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b="1" dirty="0">
                <a:solidFill>
                  <a:srgbClr val="990000"/>
                </a:solidFill>
                <a:effectLst/>
              </a:rPr>
              <a:t>Request</a:t>
            </a:r>
          </a:p>
        </p:txBody>
      </p:sp>
      <p:sp>
        <p:nvSpPr>
          <p:cNvPr id="16397" name="Text Box 11"/>
          <p:cNvSpPr txBox="1">
            <a:spLocks noChangeArrowheads="1"/>
          </p:cNvSpPr>
          <p:nvPr/>
        </p:nvSpPr>
        <p:spPr bwMode="auto">
          <a:xfrm>
            <a:off x="3707904" y="3687415"/>
            <a:ext cx="18907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b="1" dirty="0">
                <a:solidFill>
                  <a:srgbClr val="0033CC"/>
                </a:solidFill>
                <a:effectLst/>
                <a:latin typeface="Comic Sans MS" pitchFamily="66" charset="0"/>
              </a:rPr>
              <a:t>Response</a:t>
            </a:r>
          </a:p>
        </p:txBody>
      </p:sp>
      <p:sp>
        <p:nvSpPr>
          <p:cNvPr id="16398" name="Text Box 12"/>
          <p:cNvSpPr txBox="1">
            <a:spLocks noChangeArrowheads="1"/>
          </p:cNvSpPr>
          <p:nvPr/>
        </p:nvSpPr>
        <p:spPr bwMode="auto">
          <a:xfrm>
            <a:off x="7162800" y="5562600"/>
            <a:ext cx="10874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  <a:effectLst/>
              </a:rPr>
              <a:t>Figure</a:t>
            </a:r>
            <a:r>
              <a:rPr lang="en-US" sz="1000">
                <a:solidFill>
                  <a:schemeClr val="bg1"/>
                </a:solidFill>
                <a:effectLst/>
              </a:rPr>
              <a:t> 2.1</a:t>
            </a:r>
          </a:p>
        </p:txBody>
      </p:sp>
      <p:sp>
        <p:nvSpPr>
          <p:cNvPr id="16399" name="Text Box 16"/>
          <p:cNvSpPr txBox="1">
            <a:spLocks noChangeArrowheads="1"/>
          </p:cNvSpPr>
          <p:nvPr/>
        </p:nvSpPr>
        <p:spPr bwMode="auto">
          <a:xfrm>
            <a:off x="3443288" y="5562600"/>
            <a:ext cx="2816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000">
                <a:solidFill>
                  <a:schemeClr val="bg1"/>
                </a:solidFill>
                <a:effectLst/>
              </a:rPr>
              <a:t>Leon-Garcia &amp; Widjaja:</a:t>
            </a:r>
            <a:r>
              <a:rPr lang="en-US" sz="1000">
                <a:solidFill>
                  <a:schemeClr val="tx1"/>
                </a:solidFill>
                <a:effectLst/>
              </a:rPr>
              <a:t>  </a:t>
            </a:r>
            <a:r>
              <a:rPr lang="en-US" sz="1000" i="1">
                <a:solidFill>
                  <a:schemeClr val="bg1"/>
                </a:solidFill>
                <a:effectLst/>
              </a:rPr>
              <a:t>Communication Networks</a:t>
            </a:r>
          </a:p>
        </p:txBody>
      </p:sp>
      <p:sp>
        <p:nvSpPr>
          <p:cNvPr id="16400" name="Text Box 17"/>
          <p:cNvSpPr txBox="1">
            <a:spLocks noChangeArrowheads="1"/>
          </p:cNvSpPr>
          <p:nvPr/>
        </p:nvSpPr>
        <p:spPr bwMode="auto">
          <a:xfrm>
            <a:off x="381000" y="5562600"/>
            <a:ext cx="26289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000">
                <a:solidFill>
                  <a:schemeClr val="bg1"/>
                </a:solidFill>
                <a:effectLst/>
              </a:rPr>
              <a:t>Copyright ©2000 The McGraw Hill Companies</a:t>
            </a:r>
          </a:p>
        </p:txBody>
      </p:sp>
      <p:sp>
        <p:nvSpPr>
          <p:cNvPr id="48146" name="Rectangle 18"/>
          <p:cNvSpPr>
            <a:spLocks noGrp="1" noChangeArrowheads="1"/>
          </p:cNvSpPr>
          <p:nvPr>
            <p:ph type="title"/>
          </p:nvPr>
        </p:nvSpPr>
        <p:spPr>
          <a:xfrm>
            <a:off x="37728" y="44624"/>
            <a:ext cx="8926760" cy="936104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HTTP Client/Server Interaction</a:t>
            </a:r>
          </a:p>
        </p:txBody>
      </p:sp>
      <p:sp>
        <p:nvSpPr>
          <p:cNvPr id="18" name="Text Box 240"/>
          <p:cNvSpPr txBox="1">
            <a:spLocks noChangeArrowheads="1"/>
          </p:cNvSpPr>
          <p:nvPr/>
        </p:nvSpPr>
        <p:spPr bwMode="auto">
          <a:xfrm>
            <a:off x="6916498" y="5607050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85792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Internet versus an internet</a:t>
            </a:r>
          </a:p>
        </p:txBody>
      </p:sp>
      <p:sp>
        <p:nvSpPr>
          <p:cNvPr id="3073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39552" y="1196752"/>
            <a:ext cx="8223448" cy="4824536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800" dirty="0" smtClean="0"/>
              <a:t>							   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</a:rPr>
              <a:t>An </a:t>
            </a:r>
            <a:r>
              <a:rPr lang="en-US" sz="2800" b="1" dirty="0" smtClean="0">
                <a:solidFill>
                  <a:srgbClr val="800000"/>
                </a:solidFill>
                <a:latin typeface="Comic Sans MS" pitchFamily="66" charset="0"/>
              </a:rPr>
              <a:t>internet</a:t>
            </a:r>
            <a:r>
              <a:rPr lang="en-US" sz="2800" dirty="0" smtClean="0">
                <a:solidFill>
                  <a:srgbClr val="800000"/>
                </a:solidFill>
              </a:rPr>
              <a:t> ::</a:t>
            </a:r>
            <a:r>
              <a:rPr lang="en-US" sz="2800" dirty="0" smtClean="0"/>
              <a:t> involves the </a:t>
            </a:r>
            <a:r>
              <a:rPr lang="en-US" sz="2800" dirty="0" smtClean="0">
                <a:solidFill>
                  <a:srgbClr val="0033CC"/>
                </a:solidFill>
              </a:rPr>
              <a:t>interconnection</a:t>
            </a:r>
            <a:r>
              <a:rPr lang="en-US" sz="2800" dirty="0" smtClean="0"/>
              <a:t> of multiple networks into a single large networks</a:t>
            </a:r>
            <a:r>
              <a:rPr lang="en-US" sz="2800" dirty="0"/>
              <a:t>. </a:t>
            </a:r>
            <a:r>
              <a:rPr lang="en-US" sz="2000" dirty="0"/>
              <a:t>[LG&amp;W</a:t>
            </a:r>
            <a:r>
              <a:rPr lang="en-US" sz="2000" dirty="0" smtClean="0"/>
              <a:t>]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28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</a:rPr>
              <a:t>The </a:t>
            </a:r>
            <a:r>
              <a:rPr lang="en-US" sz="2800" b="1" dirty="0" smtClean="0">
                <a:solidFill>
                  <a:srgbClr val="800000"/>
                </a:solidFill>
                <a:latin typeface="Comic Sans MS" pitchFamily="66" charset="0"/>
              </a:rPr>
              <a:t>Internet</a:t>
            </a:r>
            <a:r>
              <a:rPr lang="en-US" sz="2800" dirty="0" smtClean="0">
                <a:solidFill>
                  <a:srgbClr val="800000"/>
                </a:solidFill>
              </a:rPr>
              <a:t> :: </a:t>
            </a:r>
            <a:r>
              <a:rPr lang="en-US" sz="2800" dirty="0" smtClean="0"/>
              <a:t>refers to the successor to ARPANET.  The modern </a:t>
            </a:r>
            <a:r>
              <a:rPr lang="en-US" sz="2800" dirty="0" smtClean="0">
                <a:solidFill>
                  <a:srgbClr val="800000"/>
                </a:solidFill>
              </a:rPr>
              <a:t>Internet</a:t>
            </a:r>
            <a:r>
              <a:rPr lang="en-US" sz="2800" dirty="0" smtClean="0"/>
              <a:t> is </a:t>
            </a:r>
            <a:r>
              <a:rPr lang="en-US" sz="2800" dirty="0" smtClean="0">
                <a:solidFill>
                  <a:srgbClr val="0033CC"/>
                </a:solidFill>
              </a:rPr>
              <a:t>multi-tiered</a:t>
            </a:r>
            <a:r>
              <a:rPr lang="en-US" sz="2800" dirty="0" smtClean="0"/>
              <a:t> and includes commercial participation.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28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800" b="1" dirty="0" smtClean="0">
                <a:solidFill>
                  <a:srgbClr val="800000"/>
                </a:solidFill>
                <a:latin typeface="Comic Sans MS" pitchFamily="66" charset="0"/>
              </a:rPr>
              <a:t>IP</a:t>
            </a:r>
            <a:r>
              <a:rPr lang="en-US" sz="2800" dirty="0" smtClean="0">
                <a:solidFill>
                  <a:srgbClr val="800000"/>
                </a:solidFill>
              </a:rPr>
              <a:t> (the Internet Protocol) :: </a:t>
            </a:r>
            <a:r>
              <a:rPr lang="en-US" sz="2800" dirty="0" smtClean="0"/>
              <a:t>provides </a:t>
            </a:r>
            <a:r>
              <a:rPr lang="en-US" sz="2800" i="1" dirty="0" smtClean="0">
                <a:solidFill>
                  <a:srgbClr val="0033CC"/>
                </a:solidFill>
                <a:latin typeface="Comic Sans MS" pitchFamily="66" charset="0"/>
              </a:rPr>
              <a:t>connectionless</a:t>
            </a:r>
            <a:r>
              <a:rPr lang="en-US" sz="2800" i="1" dirty="0" smtClean="0">
                <a:latin typeface="Comic Sans MS" pitchFamily="66" charset="0"/>
              </a:rPr>
              <a:t> </a:t>
            </a:r>
            <a:r>
              <a:rPr lang="en-US" sz="2800" dirty="0" smtClean="0"/>
              <a:t>transfer of packets across an internet. 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1200" dirty="0" smtClean="0"/>
              <a:t>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081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834454" y="1052736"/>
            <a:ext cx="2449512" cy="1310581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5684266" y="1097483"/>
            <a:ext cx="2451100" cy="13954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6328791" y="1117873"/>
            <a:ext cx="1071563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  <a:effectLst/>
              </a:rPr>
              <a:t>HTTP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  <a:effectLst/>
              </a:rPr>
              <a:t>server</a:t>
            </a:r>
            <a:endParaRPr lang="en-US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17415" name="Rectangle 5"/>
          <p:cNvSpPr>
            <a:spLocks noChangeArrowheads="1"/>
          </p:cNvSpPr>
          <p:nvPr/>
        </p:nvSpPr>
        <p:spPr bwMode="auto">
          <a:xfrm>
            <a:off x="1463104" y="1189881"/>
            <a:ext cx="1071562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  <a:effectLst/>
              </a:rPr>
              <a:t>HTTP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  <a:effectLst/>
              </a:rPr>
              <a:t>client</a:t>
            </a:r>
            <a:endParaRPr lang="en-US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553466" y="3437781"/>
            <a:ext cx="8115300" cy="287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1491679" y="4182318"/>
            <a:ext cx="1787525" cy="9794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5923979" y="4112468"/>
            <a:ext cx="1787525" cy="9794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3552254" y="3580656"/>
            <a:ext cx="1984375" cy="5349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3652266" y="5379293"/>
            <a:ext cx="1984375" cy="5349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21" name="Text Box 11"/>
          <p:cNvSpPr txBox="1">
            <a:spLocks noChangeArrowheads="1"/>
          </p:cNvSpPr>
          <p:nvPr/>
        </p:nvSpPr>
        <p:spPr bwMode="auto">
          <a:xfrm>
            <a:off x="1872679" y="4352181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TCP</a:t>
            </a:r>
          </a:p>
        </p:txBody>
      </p:sp>
      <p:sp>
        <p:nvSpPr>
          <p:cNvPr id="17422" name="Text Box 12"/>
          <p:cNvSpPr txBox="1">
            <a:spLocks noChangeArrowheads="1"/>
          </p:cNvSpPr>
          <p:nvPr/>
        </p:nvSpPr>
        <p:spPr bwMode="auto">
          <a:xfrm>
            <a:off x="6471666" y="4320431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TCP</a:t>
            </a:r>
          </a:p>
        </p:txBody>
      </p:sp>
      <p:sp>
        <p:nvSpPr>
          <p:cNvPr id="17423" name="Text Box 13"/>
          <p:cNvSpPr txBox="1">
            <a:spLocks noChangeArrowheads="1"/>
          </p:cNvSpPr>
          <p:nvPr/>
        </p:nvSpPr>
        <p:spPr bwMode="auto">
          <a:xfrm>
            <a:off x="3823716" y="3642568"/>
            <a:ext cx="1428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effectLst/>
              </a:rPr>
              <a:t>GET     80, # </a:t>
            </a:r>
          </a:p>
        </p:txBody>
      </p:sp>
      <p:sp>
        <p:nvSpPr>
          <p:cNvPr id="17424" name="Text Box 14"/>
          <p:cNvSpPr txBox="1">
            <a:spLocks noChangeArrowheads="1"/>
          </p:cNvSpPr>
          <p:nvPr/>
        </p:nvSpPr>
        <p:spPr bwMode="auto">
          <a:xfrm>
            <a:off x="3682429" y="5477718"/>
            <a:ext cx="191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effectLst/>
              </a:rPr>
              <a:t>#, 80     STATUS</a:t>
            </a:r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>
            <a:off x="4504754" y="5369768"/>
            <a:ext cx="0" cy="561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>
            <a:off x="4452366" y="3582243"/>
            <a:ext cx="0" cy="5349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>
            <a:off x="3356991" y="4456956"/>
            <a:ext cx="253047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H="1">
            <a:off x="3318891" y="4914156"/>
            <a:ext cx="254317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91" name="Line 19"/>
          <p:cNvSpPr>
            <a:spLocks noChangeShapeType="1"/>
          </p:cNvSpPr>
          <p:nvPr/>
        </p:nvSpPr>
        <p:spPr bwMode="auto">
          <a:xfrm flipH="1" flipV="1">
            <a:off x="6632004" y="2492895"/>
            <a:ext cx="0" cy="828997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92" name="Line 20"/>
          <p:cNvSpPr>
            <a:spLocks noChangeShapeType="1"/>
          </p:cNvSpPr>
          <p:nvPr/>
        </p:nvSpPr>
        <p:spPr bwMode="auto">
          <a:xfrm>
            <a:off x="6919341" y="2482974"/>
            <a:ext cx="0" cy="874018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31" name="Text Box 21"/>
          <p:cNvSpPr txBox="1">
            <a:spLocks noChangeArrowheads="1"/>
          </p:cNvSpPr>
          <p:nvPr/>
        </p:nvSpPr>
        <p:spPr bwMode="auto">
          <a:xfrm>
            <a:off x="7385904" y="2891591"/>
            <a:ext cx="11496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  <a:effectLst/>
              </a:rPr>
              <a:t>Port 80</a:t>
            </a:r>
          </a:p>
        </p:txBody>
      </p:sp>
      <p:sp>
        <p:nvSpPr>
          <p:cNvPr id="54294" name="Line 22"/>
          <p:cNvSpPr>
            <a:spLocks noChangeShapeType="1"/>
          </p:cNvSpPr>
          <p:nvPr/>
        </p:nvSpPr>
        <p:spPr bwMode="auto">
          <a:xfrm flipH="1" flipV="1">
            <a:off x="1858391" y="2418779"/>
            <a:ext cx="0" cy="938213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95" name="Line 23"/>
          <p:cNvSpPr>
            <a:spLocks noChangeShapeType="1"/>
          </p:cNvSpPr>
          <p:nvPr/>
        </p:nvSpPr>
        <p:spPr bwMode="auto">
          <a:xfrm>
            <a:off x="2131441" y="2391792"/>
            <a:ext cx="0" cy="965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34" name="Text Box 24"/>
          <p:cNvSpPr txBox="1">
            <a:spLocks noChangeArrowheads="1"/>
          </p:cNvSpPr>
          <p:nvPr/>
        </p:nvSpPr>
        <p:spPr bwMode="auto">
          <a:xfrm>
            <a:off x="184235" y="2964081"/>
            <a:ext cx="163698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  <a:effectLst/>
              </a:rPr>
              <a:t>Ephemeral</a:t>
            </a:r>
          </a:p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  <a:effectLst/>
              </a:rPr>
              <a:t>Port #</a:t>
            </a:r>
          </a:p>
        </p:txBody>
      </p:sp>
      <p:sp>
        <p:nvSpPr>
          <p:cNvPr id="54297" name="Line 25"/>
          <p:cNvSpPr>
            <a:spLocks noChangeShapeType="1"/>
          </p:cNvSpPr>
          <p:nvPr/>
        </p:nvSpPr>
        <p:spPr bwMode="auto">
          <a:xfrm>
            <a:off x="3382391" y="1484784"/>
            <a:ext cx="2119313" cy="0"/>
          </a:xfrm>
          <a:prstGeom prst="line">
            <a:avLst/>
          </a:prstGeom>
          <a:noFill/>
          <a:ln w="31750">
            <a:solidFill>
              <a:srgbClr val="99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99" name="Rectangle 27"/>
          <p:cNvSpPr>
            <a:spLocks noChangeArrowheads="1"/>
          </p:cNvSpPr>
          <p:nvPr/>
        </p:nvSpPr>
        <p:spPr bwMode="auto">
          <a:xfrm>
            <a:off x="1699641" y="3361581"/>
            <a:ext cx="665163" cy="19526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300" name="Rectangle 28"/>
          <p:cNvSpPr>
            <a:spLocks noChangeArrowheads="1"/>
          </p:cNvSpPr>
          <p:nvPr/>
        </p:nvSpPr>
        <p:spPr bwMode="auto">
          <a:xfrm>
            <a:off x="6497066" y="3345706"/>
            <a:ext cx="665163" cy="19526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301" name="Line 29"/>
          <p:cNvSpPr>
            <a:spLocks noChangeShapeType="1"/>
          </p:cNvSpPr>
          <p:nvPr/>
        </p:nvSpPr>
        <p:spPr bwMode="auto">
          <a:xfrm>
            <a:off x="2152079" y="3580656"/>
            <a:ext cx="0" cy="61277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302" name="Line 30"/>
          <p:cNvSpPr>
            <a:spLocks noChangeShapeType="1"/>
          </p:cNvSpPr>
          <p:nvPr/>
        </p:nvSpPr>
        <p:spPr bwMode="auto">
          <a:xfrm>
            <a:off x="1872679" y="3577481"/>
            <a:ext cx="0" cy="61277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303" name="Line 31"/>
          <p:cNvSpPr>
            <a:spLocks noChangeShapeType="1"/>
          </p:cNvSpPr>
          <p:nvPr/>
        </p:nvSpPr>
        <p:spPr bwMode="auto">
          <a:xfrm>
            <a:off x="6949504" y="3537793"/>
            <a:ext cx="0" cy="61277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304" name="Line 32"/>
          <p:cNvSpPr>
            <a:spLocks noChangeShapeType="1"/>
          </p:cNvSpPr>
          <p:nvPr/>
        </p:nvSpPr>
        <p:spPr bwMode="auto">
          <a:xfrm>
            <a:off x="6695504" y="3521918"/>
            <a:ext cx="0" cy="61277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" name="Rectangle 18"/>
          <p:cNvSpPr txBox="1">
            <a:spLocks noChangeArrowheads="1"/>
          </p:cNvSpPr>
          <p:nvPr/>
        </p:nvSpPr>
        <p:spPr>
          <a:xfrm>
            <a:off x="37728" y="44624"/>
            <a:ext cx="8926760" cy="93610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4000" dirty="0" smtClean="0"/>
              <a:t>HTTP/TCP Layering Interface</a:t>
            </a:r>
          </a:p>
        </p:txBody>
      </p:sp>
      <p:sp>
        <p:nvSpPr>
          <p:cNvPr id="37" name="Text Box 240"/>
          <p:cNvSpPr txBox="1">
            <a:spLocks noChangeArrowheads="1"/>
          </p:cNvSpPr>
          <p:nvPr/>
        </p:nvSpPr>
        <p:spPr bwMode="auto">
          <a:xfrm>
            <a:off x="6497066" y="5765254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>
            <a:off x="3382391" y="2060848"/>
            <a:ext cx="2119313" cy="0"/>
          </a:xfrm>
          <a:prstGeom prst="straightConnector1">
            <a:avLst/>
          </a:prstGeom>
          <a:noFill/>
          <a:ln w="3175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485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2416175" y="3571130"/>
            <a:ext cx="2428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25" name="Group 3"/>
          <p:cNvGrpSpPr>
            <a:grpSpLocks/>
          </p:cNvGrpSpPr>
          <p:nvPr/>
        </p:nvGrpSpPr>
        <p:grpSpPr bwMode="auto">
          <a:xfrm>
            <a:off x="4038600" y="1101874"/>
            <a:ext cx="3124200" cy="742950"/>
            <a:chOff x="2418" y="321"/>
            <a:chExt cx="2189" cy="468"/>
          </a:xfrm>
        </p:grpSpPr>
        <p:sp>
          <p:nvSpPr>
            <p:cNvPr id="5149" name="Rectangle 4"/>
            <p:cNvSpPr>
              <a:spLocks noChangeArrowheads="1"/>
            </p:cNvSpPr>
            <p:nvPr/>
          </p:nvSpPr>
          <p:spPr bwMode="auto">
            <a:xfrm>
              <a:off x="2418" y="321"/>
              <a:ext cx="2189" cy="46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0" name="Rectangle 5"/>
            <p:cNvSpPr>
              <a:spLocks noChangeArrowheads="1"/>
            </p:cNvSpPr>
            <p:nvPr/>
          </p:nvSpPr>
          <p:spPr bwMode="auto">
            <a:xfrm>
              <a:off x="3020" y="392"/>
              <a:ext cx="1083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800">
                  <a:solidFill>
                    <a:schemeClr val="tx1"/>
                  </a:solidFill>
                </a:rPr>
                <a:t>HTTP Request</a:t>
              </a:r>
            </a:p>
          </p:txBody>
        </p:sp>
      </p:grp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5638800" y="1818530"/>
            <a:ext cx="201613" cy="382588"/>
          </a:xfrm>
          <a:prstGeom prst="downArrow">
            <a:avLst>
              <a:gd name="adj1" fmla="val 50000"/>
              <a:gd name="adj2" fmla="val 47441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530600" y="2351930"/>
            <a:ext cx="9398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TCP Header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530601" y="2275730"/>
            <a:ext cx="3886200" cy="730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4368800" y="2286843"/>
            <a:ext cx="0" cy="728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AutoShape 10"/>
          <p:cNvSpPr>
            <a:spLocks/>
          </p:cNvSpPr>
          <p:nvPr/>
        </p:nvSpPr>
        <p:spPr bwMode="auto">
          <a:xfrm rot="-5400000">
            <a:off x="5442744" y="1393874"/>
            <a:ext cx="223837" cy="3724275"/>
          </a:xfrm>
          <a:prstGeom prst="leftBrace">
            <a:avLst>
              <a:gd name="adj1" fmla="val 13865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5281613" y="3418730"/>
            <a:ext cx="201612" cy="382588"/>
          </a:xfrm>
          <a:prstGeom prst="downArrow">
            <a:avLst>
              <a:gd name="adj1" fmla="val 50000"/>
              <a:gd name="adj2" fmla="val 47441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403648" y="2330410"/>
            <a:ext cx="210775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  <a:latin typeface="Comic Sans MS" pitchFamily="66" charset="0"/>
              </a:rPr>
              <a:t>Header contains source and destination port numbers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539204" y="3917756"/>
            <a:ext cx="21605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  <a:latin typeface="Comic Sans MS" pitchFamily="66" charset="0"/>
              </a:rPr>
              <a:t>Header contains source and destination IP addresses; transport protocol type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2338388" y="5323730"/>
            <a:ext cx="242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2709863" y="3918793"/>
            <a:ext cx="5316537" cy="7921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3513138" y="3929905"/>
            <a:ext cx="0" cy="792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2684463" y="4071193"/>
            <a:ext cx="9064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IP Header</a:t>
            </a:r>
          </a:p>
        </p:txBody>
      </p:sp>
      <p:sp>
        <p:nvSpPr>
          <p:cNvPr id="5138" name="AutoShape 18"/>
          <p:cNvSpPr>
            <a:spLocks/>
          </p:cNvSpPr>
          <p:nvPr/>
        </p:nvSpPr>
        <p:spPr bwMode="auto">
          <a:xfrm rot="-5400000">
            <a:off x="5308600" y="2369393"/>
            <a:ext cx="177800" cy="5105400"/>
          </a:xfrm>
          <a:prstGeom prst="leftBrace">
            <a:avLst>
              <a:gd name="adj1" fmla="val 23928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9" name="AutoShape 19"/>
          <p:cNvSpPr>
            <a:spLocks noChangeArrowheads="1"/>
          </p:cNvSpPr>
          <p:nvPr/>
        </p:nvSpPr>
        <p:spPr bwMode="auto">
          <a:xfrm>
            <a:off x="5283200" y="5137993"/>
            <a:ext cx="201613" cy="382587"/>
          </a:xfrm>
          <a:prstGeom prst="downArrow">
            <a:avLst>
              <a:gd name="adj1" fmla="val 50000"/>
              <a:gd name="adj2" fmla="val 47441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0" y="5390326"/>
            <a:ext cx="173355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  <a:latin typeface="Comic Sans MS" pitchFamily="66" charset="0"/>
              </a:rPr>
              <a:t>Header contains source and destination physical addresses;  network  protocol type</a:t>
            </a:r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1704975" y="5518993"/>
            <a:ext cx="7331521" cy="7921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2709863" y="5530105"/>
            <a:ext cx="0" cy="792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>
            <a:off x="8024813" y="5530105"/>
            <a:ext cx="0" cy="779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8004175" y="5576143"/>
            <a:ext cx="1032321" cy="736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l"/>
            <a:r>
              <a:rPr lang="en-US" sz="1400">
                <a:solidFill>
                  <a:schemeClr val="tx1"/>
                </a:solidFill>
              </a:rPr>
              <a:t>Frame Check Sequence</a:t>
            </a:r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1695450" y="5671393"/>
            <a:ext cx="106521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Ethernet Header</a:t>
            </a:r>
          </a:p>
        </p:txBody>
      </p:sp>
      <p:sp>
        <p:nvSpPr>
          <p:cNvPr id="31" name="Rectangle 18"/>
          <p:cNvSpPr txBox="1">
            <a:spLocks noChangeArrowheads="1"/>
          </p:cNvSpPr>
          <p:nvPr/>
        </p:nvSpPr>
        <p:spPr>
          <a:xfrm>
            <a:off x="37728" y="44624"/>
            <a:ext cx="8926760" cy="93610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4000" dirty="0" smtClean="0"/>
              <a:t>HTTP Encapsulation Example</a:t>
            </a:r>
          </a:p>
        </p:txBody>
      </p:sp>
      <p:sp>
        <p:nvSpPr>
          <p:cNvPr id="32" name="Text Box 240"/>
          <p:cNvSpPr txBox="1">
            <a:spLocks noChangeArrowheads="1"/>
          </p:cNvSpPr>
          <p:nvPr/>
        </p:nvSpPr>
        <p:spPr bwMode="auto">
          <a:xfrm>
            <a:off x="323060" y="1166796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450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Freeform 2"/>
          <p:cNvSpPr>
            <a:spLocks/>
          </p:cNvSpPr>
          <p:nvPr/>
        </p:nvSpPr>
        <p:spPr bwMode="auto">
          <a:xfrm>
            <a:off x="3817938" y="2076276"/>
            <a:ext cx="4048125" cy="3833813"/>
          </a:xfrm>
          <a:custGeom>
            <a:avLst/>
            <a:gdLst>
              <a:gd name="T0" fmla="*/ 939800 w 2550"/>
              <a:gd name="T1" fmla="*/ 0 h 2415"/>
              <a:gd name="T2" fmla="*/ 4038600 w 2550"/>
              <a:gd name="T3" fmla="*/ 0 h 2415"/>
              <a:gd name="T4" fmla="*/ 4048125 w 2550"/>
              <a:gd name="T5" fmla="*/ 3833813 h 2415"/>
              <a:gd name="T6" fmla="*/ 0 w 2550"/>
              <a:gd name="T7" fmla="*/ 3833813 h 2415"/>
              <a:gd name="T8" fmla="*/ 0 60000 65536"/>
              <a:gd name="T9" fmla="*/ 0 60000 65536"/>
              <a:gd name="T10" fmla="*/ 0 60000 65536"/>
              <a:gd name="T11" fmla="*/ 0 60000 65536"/>
              <a:gd name="T12" fmla="*/ 0 w 2550"/>
              <a:gd name="T13" fmla="*/ 0 h 2415"/>
              <a:gd name="T14" fmla="*/ 2550 w 2550"/>
              <a:gd name="T15" fmla="*/ 2415 h 24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50" h="2415">
                <a:moveTo>
                  <a:pt x="592" y="0"/>
                </a:moveTo>
                <a:lnTo>
                  <a:pt x="2544" y="0"/>
                </a:lnTo>
                <a:lnTo>
                  <a:pt x="2550" y="2415"/>
                </a:lnTo>
                <a:lnTo>
                  <a:pt x="0" y="2415"/>
                </a:ln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Freeform 3"/>
          <p:cNvSpPr>
            <a:spLocks/>
          </p:cNvSpPr>
          <p:nvPr/>
        </p:nvSpPr>
        <p:spPr bwMode="auto">
          <a:xfrm>
            <a:off x="7129463" y="2780928"/>
            <a:ext cx="638175" cy="852487"/>
          </a:xfrm>
          <a:custGeom>
            <a:avLst/>
            <a:gdLst>
              <a:gd name="T0" fmla="*/ 638175 w 402"/>
              <a:gd name="T1" fmla="*/ 576262 h 537"/>
              <a:gd name="T2" fmla="*/ 44450 w 402"/>
              <a:gd name="T3" fmla="*/ 0 h 537"/>
              <a:gd name="T4" fmla="*/ 0 w 402"/>
              <a:gd name="T5" fmla="*/ 746124 h 537"/>
              <a:gd name="T6" fmla="*/ 384175 w 402"/>
              <a:gd name="T7" fmla="*/ 852487 h 537"/>
              <a:gd name="T8" fmla="*/ 638175 w 402"/>
              <a:gd name="T9" fmla="*/ 576262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2"/>
              <a:gd name="T16" fmla="*/ 0 h 537"/>
              <a:gd name="T17" fmla="*/ 402 w 402"/>
              <a:gd name="T18" fmla="*/ 537 h 5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2" h="537">
                <a:moveTo>
                  <a:pt x="402" y="363"/>
                </a:moveTo>
                <a:lnTo>
                  <a:pt x="28" y="0"/>
                </a:lnTo>
                <a:lnTo>
                  <a:pt x="0" y="470"/>
                </a:lnTo>
                <a:lnTo>
                  <a:pt x="242" y="537"/>
                </a:lnTo>
                <a:lnTo>
                  <a:pt x="402" y="363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2770879" y="940658"/>
            <a:ext cx="9733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>
                <a:solidFill>
                  <a:srgbClr val="800000"/>
                </a:solidFill>
                <a:latin typeface="Comic Sans MS" pitchFamily="66" charset="0"/>
              </a:rPr>
              <a:t>source</a:t>
            </a:r>
          </a:p>
        </p:txBody>
      </p:sp>
      <p:graphicFrame>
        <p:nvGraphicFramePr>
          <p:cNvPr id="2765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3646913"/>
              </p:ext>
            </p:extLst>
          </p:nvPr>
        </p:nvGraphicFramePr>
        <p:xfrm>
          <a:off x="4098925" y="1830214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6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8925" y="1830214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7" name="Freeform 10"/>
          <p:cNvSpPr>
            <a:spLocks/>
          </p:cNvSpPr>
          <p:nvPr/>
        </p:nvSpPr>
        <p:spPr bwMode="auto">
          <a:xfrm>
            <a:off x="3868738" y="1282526"/>
            <a:ext cx="360362" cy="1577975"/>
          </a:xfrm>
          <a:custGeom>
            <a:avLst/>
            <a:gdLst>
              <a:gd name="T0" fmla="*/ 342816 w 267"/>
              <a:gd name="T1" fmla="*/ 620014 h 1186"/>
              <a:gd name="T2" fmla="*/ 0 w 267"/>
              <a:gd name="T3" fmla="*/ 0 h 1186"/>
              <a:gd name="T4" fmla="*/ 0 w 267"/>
              <a:gd name="T5" fmla="*/ 1577975 h 1186"/>
              <a:gd name="T6" fmla="*/ 360362 w 267"/>
              <a:gd name="T7" fmla="*/ 867487 h 1186"/>
              <a:gd name="T8" fmla="*/ 342816 w 267"/>
              <a:gd name="T9" fmla="*/ 620014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58" name="Group 11"/>
          <p:cNvGrpSpPr>
            <a:grpSpLocks/>
          </p:cNvGrpSpPr>
          <p:nvPr/>
        </p:nvGrpSpPr>
        <p:grpSpPr bwMode="auto">
          <a:xfrm>
            <a:off x="7488238" y="3356992"/>
            <a:ext cx="976312" cy="277812"/>
            <a:chOff x="198" y="3765"/>
            <a:chExt cx="693" cy="287"/>
          </a:xfrm>
        </p:grpSpPr>
        <p:sp>
          <p:nvSpPr>
            <p:cNvPr id="27788" name="Freeform 12"/>
            <p:cNvSpPr>
              <a:spLocks/>
            </p:cNvSpPr>
            <p:nvPr/>
          </p:nvSpPr>
          <p:spPr bwMode="auto">
            <a:xfrm>
              <a:off x="198" y="3888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89" name="Freeform 13"/>
            <p:cNvSpPr>
              <a:spLocks/>
            </p:cNvSpPr>
            <p:nvPr/>
          </p:nvSpPr>
          <p:spPr bwMode="auto">
            <a:xfrm>
              <a:off x="213" y="3765"/>
              <a:ext cx="658" cy="281"/>
            </a:xfrm>
            <a:custGeom>
              <a:avLst/>
              <a:gdLst>
                <a:gd name="T0" fmla="*/ 0 w 658"/>
                <a:gd name="T1" fmla="*/ 281 h 281"/>
                <a:gd name="T2" fmla="*/ 13 w 658"/>
                <a:gd name="T3" fmla="*/ 150 h 281"/>
                <a:gd name="T4" fmla="*/ 658 w 658"/>
                <a:gd name="T5" fmla="*/ 0 h 281"/>
                <a:gd name="T6" fmla="*/ 658 w 658"/>
                <a:gd name="T7" fmla="*/ 130 h 281"/>
                <a:gd name="T8" fmla="*/ 0 w 658"/>
                <a:gd name="T9" fmla="*/ 281 h 2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8"/>
                <a:gd name="T16" fmla="*/ 0 h 281"/>
                <a:gd name="T17" fmla="*/ 658 w 658"/>
                <a:gd name="T18" fmla="*/ 281 h 2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8" h="281">
                  <a:moveTo>
                    <a:pt x="0" y="281"/>
                  </a:moveTo>
                  <a:lnTo>
                    <a:pt x="13" y="150"/>
                  </a:lnTo>
                  <a:lnTo>
                    <a:pt x="658" y="0"/>
                  </a:lnTo>
                  <a:lnTo>
                    <a:pt x="658" y="13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90" name="Freeform 14"/>
            <p:cNvSpPr>
              <a:spLocks/>
            </p:cNvSpPr>
            <p:nvPr/>
          </p:nvSpPr>
          <p:spPr bwMode="auto">
            <a:xfrm>
              <a:off x="219" y="3765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791" name="Group 15"/>
            <p:cNvGrpSpPr>
              <a:grpSpLocks/>
            </p:cNvGrpSpPr>
            <p:nvPr/>
          </p:nvGrpSpPr>
          <p:grpSpPr bwMode="auto">
            <a:xfrm>
              <a:off x="423" y="3789"/>
              <a:ext cx="238" cy="103"/>
              <a:chOff x="2848" y="848"/>
              <a:chExt cx="140" cy="98"/>
            </a:xfrm>
          </p:grpSpPr>
          <p:sp>
            <p:nvSpPr>
              <p:cNvPr id="27796" name="Line 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97" name="Line 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98" name="Line 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792" name="Group 19"/>
            <p:cNvGrpSpPr>
              <a:grpSpLocks/>
            </p:cNvGrpSpPr>
            <p:nvPr/>
          </p:nvGrpSpPr>
          <p:grpSpPr bwMode="auto">
            <a:xfrm flipV="1">
              <a:off x="437" y="3787"/>
              <a:ext cx="238" cy="103"/>
              <a:chOff x="2848" y="848"/>
              <a:chExt cx="140" cy="98"/>
            </a:xfrm>
          </p:grpSpPr>
          <p:sp>
            <p:nvSpPr>
              <p:cNvPr id="27793" name="Line 2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94" name="Line 2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95" name="Line 2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7659" name="Rectangle 23"/>
          <p:cNvSpPr>
            <a:spLocks noChangeArrowheads="1"/>
          </p:cNvSpPr>
          <p:nvPr/>
        </p:nvSpPr>
        <p:spPr bwMode="auto">
          <a:xfrm>
            <a:off x="2644775" y="1288876"/>
            <a:ext cx="1296988" cy="15462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24"/>
          <p:cNvSpPr>
            <a:spLocks noChangeArrowheads="1"/>
          </p:cNvSpPr>
          <p:nvPr/>
        </p:nvSpPr>
        <p:spPr bwMode="auto">
          <a:xfrm>
            <a:off x="2597150" y="1360314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Line 25"/>
          <p:cNvSpPr>
            <a:spLocks noChangeShapeType="1"/>
          </p:cNvSpPr>
          <p:nvPr/>
        </p:nvSpPr>
        <p:spPr bwMode="auto">
          <a:xfrm>
            <a:off x="2597150" y="1677814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Text Box 26"/>
          <p:cNvSpPr txBox="1">
            <a:spLocks noChangeArrowheads="1"/>
          </p:cNvSpPr>
          <p:nvPr/>
        </p:nvSpPr>
        <p:spPr bwMode="auto">
          <a:xfrm>
            <a:off x="2554288" y="1326976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800" dirty="0">
                <a:latin typeface="Comic Sans MS" pitchFamily="66" charset="0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omic Sans MS" pitchFamily="66" charset="0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omic Sans MS" pitchFamily="66" charset="0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omic Sans MS" pitchFamily="66" charset="0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omic Sans MS" pitchFamily="66" charset="0"/>
              </a:rPr>
              <a:t>physical</a:t>
            </a:r>
          </a:p>
        </p:txBody>
      </p:sp>
      <p:sp>
        <p:nvSpPr>
          <p:cNvPr id="27663" name="Line 27"/>
          <p:cNvSpPr>
            <a:spLocks noChangeShapeType="1"/>
          </p:cNvSpPr>
          <p:nvPr/>
        </p:nvSpPr>
        <p:spPr bwMode="auto">
          <a:xfrm>
            <a:off x="2605088" y="1998489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Line 28"/>
          <p:cNvSpPr>
            <a:spLocks noChangeShapeType="1"/>
          </p:cNvSpPr>
          <p:nvPr/>
        </p:nvSpPr>
        <p:spPr bwMode="auto">
          <a:xfrm>
            <a:off x="2609850" y="2279476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Line 29"/>
          <p:cNvSpPr>
            <a:spLocks noChangeShapeType="1"/>
          </p:cNvSpPr>
          <p:nvPr/>
        </p:nvSpPr>
        <p:spPr bwMode="auto">
          <a:xfrm>
            <a:off x="2609850" y="2555701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1219200" y="1996901"/>
            <a:ext cx="1208088" cy="303213"/>
            <a:chOff x="501" y="1990"/>
            <a:chExt cx="761" cy="191"/>
          </a:xfrm>
        </p:grpSpPr>
        <p:sp>
          <p:nvSpPr>
            <p:cNvPr id="27782" name="Rectangle 40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83" name="Rectangle 41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84" name="Rectangle 42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85" name="Rectangle 43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86" name="Line 44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87" name="Line 45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395288" y="1625426"/>
            <a:ext cx="971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segment</a:t>
            </a:r>
            <a:endParaRPr lang="en-US" sz="1600">
              <a:solidFill>
                <a:schemeClr val="accent2"/>
              </a:solidFill>
              <a:latin typeface="Comic Sans MS" pitchFamily="66" charset="0"/>
            </a:endParaRPr>
          </a:p>
        </p:txBody>
      </p:sp>
      <p:grpSp>
        <p:nvGrpSpPr>
          <p:cNvPr id="6" name="Group 178"/>
          <p:cNvGrpSpPr>
            <a:grpSpLocks/>
          </p:cNvGrpSpPr>
          <p:nvPr/>
        </p:nvGrpSpPr>
        <p:grpSpPr bwMode="auto">
          <a:xfrm>
            <a:off x="1533525" y="1661939"/>
            <a:ext cx="301625" cy="292100"/>
            <a:chOff x="1962" y="2058"/>
            <a:chExt cx="190" cy="184"/>
          </a:xfrm>
        </p:grpSpPr>
        <p:sp>
          <p:nvSpPr>
            <p:cNvPr id="27780" name="Rectangle 47"/>
            <p:cNvSpPr>
              <a:spLocks noChangeArrowheads="1"/>
            </p:cNvSpPr>
            <p:nvPr/>
          </p:nvSpPr>
          <p:spPr bwMode="auto">
            <a:xfrm>
              <a:off x="1962" y="2075"/>
              <a:ext cx="177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81" name="Rectangle 48"/>
            <p:cNvSpPr>
              <a:spLocks noChangeArrowheads="1"/>
            </p:cNvSpPr>
            <p:nvPr/>
          </p:nvSpPr>
          <p:spPr bwMode="auto">
            <a:xfrm>
              <a:off x="1965" y="2058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</p:grp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321292" y="1965151"/>
            <a:ext cx="8242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smtClean="0">
                <a:solidFill>
                  <a:srgbClr val="FF0000"/>
                </a:solidFill>
                <a:latin typeface="Comic Sans MS" pitchFamily="66" charset="0"/>
              </a:rPr>
              <a:t>packet</a:t>
            </a:r>
            <a:endParaRPr lang="en-US" sz="16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7670" name="Text Box 54"/>
          <p:cNvSpPr txBox="1">
            <a:spLocks noChangeArrowheads="1"/>
          </p:cNvSpPr>
          <p:nvPr/>
        </p:nvSpPr>
        <p:spPr bwMode="auto">
          <a:xfrm>
            <a:off x="1547813" y="4293096"/>
            <a:ext cx="1508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>
                <a:solidFill>
                  <a:srgbClr val="800000"/>
                </a:solidFill>
                <a:latin typeface="Comic Sans MS" pitchFamily="66" charset="0"/>
              </a:rPr>
              <a:t>destination</a:t>
            </a:r>
          </a:p>
        </p:txBody>
      </p:sp>
      <p:graphicFrame>
        <p:nvGraphicFramePr>
          <p:cNvPr id="27651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6230292"/>
              </p:ext>
            </p:extLst>
          </p:nvPr>
        </p:nvGraphicFramePr>
        <p:xfrm>
          <a:off x="3209925" y="5716414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7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925" y="5716414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71" name="Freeform 56"/>
          <p:cNvSpPr>
            <a:spLocks/>
          </p:cNvSpPr>
          <p:nvPr/>
        </p:nvSpPr>
        <p:spPr bwMode="auto">
          <a:xfrm>
            <a:off x="2979738" y="4675683"/>
            <a:ext cx="360362" cy="1577975"/>
          </a:xfrm>
          <a:custGeom>
            <a:avLst/>
            <a:gdLst>
              <a:gd name="T0" fmla="*/ 342816 w 267"/>
              <a:gd name="T1" fmla="*/ 620014 h 1186"/>
              <a:gd name="T2" fmla="*/ 0 w 267"/>
              <a:gd name="T3" fmla="*/ 0 h 1186"/>
              <a:gd name="T4" fmla="*/ 0 w 267"/>
              <a:gd name="T5" fmla="*/ 1577975 h 1186"/>
              <a:gd name="T6" fmla="*/ 360362 w 267"/>
              <a:gd name="T7" fmla="*/ 867487 h 1186"/>
              <a:gd name="T8" fmla="*/ 342816 w 267"/>
              <a:gd name="T9" fmla="*/ 620014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Rectangle 57"/>
          <p:cNvSpPr>
            <a:spLocks noChangeArrowheads="1"/>
          </p:cNvSpPr>
          <p:nvPr/>
        </p:nvSpPr>
        <p:spPr bwMode="auto">
          <a:xfrm>
            <a:off x="1755775" y="4682033"/>
            <a:ext cx="1296988" cy="15462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3" name="Rectangle 58"/>
          <p:cNvSpPr>
            <a:spLocks noChangeArrowheads="1"/>
          </p:cNvSpPr>
          <p:nvPr/>
        </p:nvSpPr>
        <p:spPr bwMode="auto">
          <a:xfrm>
            <a:off x="1708150" y="4753471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4" name="Line 59"/>
          <p:cNvSpPr>
            <a:spLocks noChangeShapeType="1"/>
          </p:cNvSpPr>
          <p:nvPr/>
        </p:nvSpPr>
        <p:spPr bwMode="auto">
          <a:xfrm>
            <a:off x="1708150" y="5070971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5" name="Text Box 60"/>
          <p:cNvSpPr txBox="1">
            <a:spLocks noChangeArrowheads="1"/>
          </p:cNvSpPr>
          <p:nvPr/>
        </p:nvSpPr>
        <p:spPr bwMode="auto">
          <a:xfrm>
            <a:off x="1665288" y="4720133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physical</a:t>
            </a:r>
          </a:p>
        </p:txBody>
      </p:sp>
      <p:sp>
        <p:nvSpPr>
          <p:cNvPr id="27676" name="Line 61"/>
          <p:cNvSpPr>
            <a:spLocks noChangeShapeType="1"/>
          </p:cNvSpPr>
          <p:nvPr/>
        </p:nvSpPr>
        <p:spPr bwMode="auto">
          <a:xfrm>
            <a:off x="1716088" y="5391646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7" name="Line 62"/>
          <p:cNvSpPr>
            <a:spLocks noChangeShapeType="1"/>
          </p:cNvSpPr>
          <p:nvPr/>
        </p:nvSpPr>
        <p:spPr bwMode="auto">
          <a:xfrm>
            <a:off x="1720850" y="567263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8" name="Line 63"/>
          <p:cNvSpPr>
            <a:spLocks noChangeShapeType="1"/>
          </p:cNvSpPr>
          <p:nvPr/>
        </p:nvSpPr>
        <p:spPr bwMode="auto">
          <a:xfrm>
            <a:off x="1720850" y="594885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679" name="Group 64"/>
          <p:cNvGrpSpPr>
            <a:grpSpLocks/>
          </p:cNvGrpSpPr>
          <p:nvPr/>
        </p:nvGrpSpPr>
        <p:grpSpPr bwMode="auto">
          <a:xfrm>
            <a:off x="152400" y="5663108"/>
            <a:ext cx="1479550" cy="303213"/>
            <a:chOff x="332" y="2224"/>
            <a:chExt cx="932" cy="191"/>
          </a:xfrm>
        </p:grpSpPr>
        <p:sp>
          <p:nvSpPr>
            <p:cNvPr id="27772" name="Rectangle 65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73" name="Rectangle 66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74" name="Rectangle 67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75" name="Rectangle 68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l</a:t>
              </a:r>
            </a:p>
          </p:txBody>
        </p:sp>
        <p:sp>
          <p:nvSpPr>
            <p:cNvPr id="27776" name="Rectangle 69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77" name="Line 70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78" name="Line 71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79" name="Line 72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80" name="Group 73"/>
          <p:cNvGrpSpPr>
            <a:grpSpLocks/>
          </p:cNvGrpSpPr>
          <p:nvPr/>
        </p:nvGrpSpPr>
        <p:grpSpPr bwMode="auto">
          <a:xfrm>
            <a:off x="420688" y="5364658"/>
            <a:ext cx="1208087" cy="303213"/>
            <a:chOff x="501" y="1990"/>
            <a:chExt cx="761" cy="191"/>
          </a:xfrm>
        </p:grpSpPr>
        <p:sp>
          <p:nvSpPr>
            <p:cNvPr id="27766" name="Rectangle 74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67" name="Rectangle 75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68" name="Rectangle 76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69" name="Rectangle 77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70" name="Line 78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71" name="Line 79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81" name="Group 80"/>
          <p:cNvGrpSpPr>
            <a:grpSpLocks/>
          </p:cNvGrpSpPr>
          <p:nvPr/>
        </p:nvGrpSpPr>
        <p:grpSpPr bwMode="auto">
          <a:xfrm>
            <a:off x="723900" y="5056683"/>
            <a:ext cx="890588" cy="303213"/>
            <a:chOff x="645" y="1734"/>
            <a:chExt cx="561" cy="191"/>
          </a:xfrm>
        </p:grpSpPr>
        <p:sp>
          <p:nvSpPr>
            <p:cNvPr id="27762" name="Rectangle 81"/>
            <p:cNvSpPr>
              <a:spLocks noChangeArrowheads="1"/>
            </p:cNvSpPr>
            <p:nvPr/>
          </p:nvSpPr>
          <p:spPr bwMode="auto">
            <a:xfrm>
              <a:off x="645" y="1751"/>
              <a:ext cx="4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63" name="Rectangle 82"/>
            <p:cNvSpPr>
              <a:spLocks noChangeArrowheads="1"/>
            </p:cNvSpPr>
            <p:nvPr/>
          </p:nvSpPr>
          <p:spPr bwMode="auto">
            <a:xfrm>
              <a:off x="648" y="173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64" name="Rectangle 83"/>
            <p:cNvSpPr>
              <a:spLocks noChangeArrowheads="1"/>
            </p:cNvSpPr>
            <p:nvPr/>
          </p:nvSpPr>
          <p:spPr bwMode="auto">
            <a:xfrm>
              <a:off x="778" y="173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65" name="Line 84"/>
            <p:cNvSpPr>
              <a:spLocks noChangeShapeType="1"/>
            </p:cNvSpPr>
            <p:nvPr/>
          </p:nvSpPr>
          <p:spPr bwMode="auto">
            <a:xfrm>
              <a:off x="824" y="175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82" name="Group 85"/>
          <p:cNvGrpSpPr>
            <a:grpSpLocks/>
          </p:cNvGrpSpPr>
          <p:nvPr/>
        </p:nvGrpSpPr>
        <p:grpSpPr bwMode="auto">
          <a:xfrm>
            <a:off x="930275" y="4745533"/>
            <a:ext cx="679450" cy="301625"/>
            <a:chOff x="780" y="1553"/>
            <a:chExt cx="428" cy="190"/>
          </a:xfrm>
        </p:grpSpPr>
        <p:sp>
          <p:nvSpPr>
            <p:cNvPr id="27760" name="Rectangle 8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61" name="Rectangle 8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</p:grpSp>
      <p:grpSp>
        <p:nvGrpSpPr>
          <p:cNvPr id="27683" name="Group 88"/>
          <p:cNvGrpSpPr>
            <a:grpSpLocks/>
          </p:cNvGrpSpPr>
          <p:nvPr/>
        </p:nvGrpSpPr>
        <p:grpSpPr bwMode="auto">
          <a:xfrm>
            <a:off x="5654675" y="4581128"/>
            <a:ext cx="1387475" cy="1035050"/>
            <a:chOff x="3601" y="168"/>
            <a:chExt cx="874" cy="652"/>
          </a:xfrm>
        </p:grpSpPr>
        <p:sp>
          <p:nvSpPr>
            <p:cNvPr id="27755" name="Rectangle 89"/>
            <p:cNvSpPr>
              <a:spLocks noChangeArrowheads="1"/>
            </p:cNvSpPr>
            <p:nvPr/>
          </p:nvSpPr>
          <p:spPr bwMode="auto">
            <a:xfrm>
              <a:off x="3658" y="168"/>
              <a:ext cx="817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6" name="Rectangle 90"/>
            <p:cNvSpPr>
              <a:spLocks noChangeArrowheads="1"/>
            </p:cNvSpPr>
            <p:nvPr/>
          </p:nvSpPr>
          <p:spPr bwMode="auto">
            <a:xfrm>
              <a:off x="3628" y="213"/>
              <a:ext cx="802" cy="59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7" name="Line 91"/>
            <p:cNvSpPr>
              <a:spLocks noChangeShapeType="1"/>
            </p:cNvSpPr>
            <p:nvPr/>
          </p:nvSpPr>
          <p:spPr bwMode="auto">
            <a:xfrm>
              <a:off x="3628" y="413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8" name="Text Box 92"/>
            <p:cNvSpPr txBox="1">
              <a:spLocks noChangeArrowheads="1"/>
            </p:cNvSpPr>
            <p:nvPr/>
          </p:nvSpPr>
          <p:spPr bwMode="auto">
            <a:xfrm>
              <a:off x="3601" y="192"/>
              <a:ext cx="830" cy="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>
                  <a:latin typeface="Comic Sans MS" pitchFamily="66" charset="0"/>
                </a:rPr>
                <a:t>network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>
                  <a:latin typeface="Comic Sans MS" pitchFamily="66" charset="0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>
                  <a:latin typeface="Comic Sans MS" pitchFamily="66" charset="0"/>
                </a:rPr>
                <a:t>physical</a:t>
              </a:r>
            </a:p>
          </p:txBody>
        </p:sp>
        <p:sp>
          <p:nvSpPr>
            <p:cNvPr id="27759" name="Line 93"/>
            <p:cNvSpPr>
              <a:spLocks noChangeShapeType="1"/>
            </p:cNvSpPr>
            <p:nvPr/>
          </p:nvSpPr>
          <p:spPr bwMode="auto">
            <a:xfrm>
              <a:off x="3633" y="615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684" name="Group 94"/>
          <p:cNvGrpSpPr>
            <a:grpSpLocks/>
          </p:cNvGrpSpPr>
          <p:nvPr/>
        </p:nvGrpSpPr>
        <p:grpSpPr bwMode="auto">
          <a:xfrm>
            <a:off x="5821363" y="2780928"/>
            <a:ext cx="1387475" cy="733425"/>
            <a:chOff x="4696" y="597"/>
            <a:chExt cx="874" cy="462"/>
          </a:xfrm>
        </p:grpSpPr>
        <p:sp>
          <p:nvSpPr>
            <p:cNvPr id="27751" name="Rectangle 95"/>
            <p:cNvSpPr>
              <a:spLocks noChangeArrowheads="1"/>
            </p:cNvSpPr>
            <p:nvPr/>
          </p:nvSpPr>
          <p:spPr bwMode="auto">
            <a:xfrm>
              <a:off x="4753" y="597"/>
              <a:ext cx="817" cy="4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2" name="Rectangle 96"/>
            <p:cNvSpPr>
              <a:spLocks noChangeArrowheads="1"/>
            </p:cNvSpPr>
            <p:nvPr/>
          </p:nvSpPr>
          <p:spPr bwMode="auto">
            <a:xfrm>
              <a:off x="4723" y="642"/>
              <a:ext cx="802" cy="41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3" name="Line 97"/>
            <p:cNvSpPr>
              <a:spLocks noChangeShapeType="1"/>
            </p:cNvSpPr>
            <p:nvPr/>
          </p:nvSpPr>
          <p:spPr bwMode="auto">
            <a:xfrm>
              <a:off x="4723" y="842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4" name="Text Box 98"/>
            <p:cNvSpPr txBox="1">
              <a:spLocks noChangeArrowheads="1"/>
            </p:cNvSpPr>
            <p:nvPr/>
          </p:nvSpPr>
          <p:spPr bwMode="auto">
            <a:xfrm>
              <a:off x="4696" y="621"/>
              <a:ext cx="830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>
                  <a:latin typeface="Comic Sans MS" pitchFamily="66" charset="0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>
                  <a:latin typeface="Comic Sans MS" pitchFamily="66" charset="0"/>
                </a:rPr>
                <a:t>physical</a:t>
              </a:r>
            </a:p>
          </p:txBody>
        </p:sp>
      </p:grpSp>
      <p:sp>
        <p:nvSpPr>
          <p:cNvPr id="27685" name="Freeform 99"/>
          <p:cNvSpPr>
            <a:spLocks/>
          </p:cNvSpPr>
          <p:nvPr/>
        </p:nvSpPr>
        <p:spPr bwMode="auto">
          <a:xfrm>
            <a:off x="6978650" y="4581128"/>
            <a:ext cx="655638" cy="1135063"/>
          </a:xfrm>
          <a:custGeom>
            <a:avLst/>
            <a:gdLst>
              <a:gd name="T0" fmla="*/ 655638 w 413"/>
              <a:gd name="T1" fmla="*/ 904875 h 715"/>
              <a:gd name="T2" fmla="*/ 14288 w 413"/>
              <a:gd name="T3" fmla="*/ 0 h 715"/>
              <a:gd name="T4" fmla="*/ 0 w 413"/>
              <a:gd name="T5" fmla="*/ 958850 h 715"/>
              <a:gd name="T6" fmla="*/ 630238 w 413"/>
              <a:gd name="T7" fmla="*/ 1135063 h 715"/>
              <a:gd name="T8" fmla="*/ 655638 w 413"/>
              <a:gd name="T9" fmla="*/ 904875 h 7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"/>
              <a:gd name="T16" fmla="*/ 0 h 715"/>
              <a:gd name="T17" fmla="*/ 413 w 413"/>
              <a:gd name="T18" fmla="*/ 715 h 7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" h="715">
                <a:moveTo>
                  <a:pt x="413" y="570"/>
                </a:moveTo>
                <a:lnTo>
                  <a:pt x="9" y="0"/>
                </a:lnTo>
                <a:lnTo>
                  <a:pt x="0" y="604"/>
                </a:lnTo>
                <a:lnTo>
                  <a:pt x="397" y="715"/>
                </a:lnTo>
                <a:lnTo>
                  <a:pt x="413" y="57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86" name="Group 100"/>
          <p:cNvGrpSpPr>
            <a:grpSpLocks/>
          </p:cNvGrpSpPr>
          <p:nvPr/>
        </p:nvGrpSpPr>
        <p:grpSpPr bwMode="auto">
          <a:xfrm>
            <a:off x="7581900" y="5517232"/>
            <a:ext cx="766763" cy="433387"/>
            <a:chOff x="3600" y="219"/>
            <a:chExt cx="360" cy="175"/>
          </a:xfrm>
        </p:grpSpPr>
        <p:sp>
          <p:nvSpPr>
            <p:cNvPr id="27738" name="Oval 10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9" name="Line 10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40" name="Line 10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41" name="Rectangle 10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7742" name="Oval 10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743" name="Group 10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7748" name="Line 10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49" name="Line 10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50" name="Line 10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744" name="Group 11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7745" name="Line 1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46" name="Line 1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47" name="Line 1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7687" name="Freeform 114"/>
          <p:cNvSpPr>
            <a:spLocks/>
          </p:cNvSpPr>
          <p:nvPr/>
        </p:nvSpPr>
        <p:spPr bwMode="auto">
          <a:xfrm>
            <a:off x="1838325" y="1124744"/>
            <a:ext cx="5235575" cy="5282232"/>
          </a:xfrm>
          <a:custGeom>
            <a:avLst/>
            <a:gdLst>
              <a:gd name="T0" fmla="*/ 1384300 w 3316"/>
              <a:gd name="T1" fmla="*/ 0 h 3461"/>
              <a:gd name="T2" fmla="*/ 1393825 w 3316"/>
              <a:gd name="T3" fmla="*/ 2351088 h 3461"/>
              <a:gd name="T4" fmla="*/ 4146550 w 3316"/>
              <a:gd name="T5" fmla="*/ 2351088 h 3461"/>
              <a:gd name="T6" fmla="*/ 4146550 w 3316"/>
              <a:gd name="T7" fmla="*/ 1871663 h 3461"/>
              <a:gd name="T8" fmla="*/ 5229225 w 3316"/>
              <a:gd name="T9" fmla="*/ 1871663 h 3461"/>
              <a:gd name="T10" fmla="*/ 5264150 w 3316"/>
              <a:gd name="T11" fmla="*/ 4970463 h 3461"/>
              <a:gd name="T12" fmla="*/ 4997450 w 3316"/>
              <a:gd name="T13" fmla="*/ 4740276 h 3461"/>
              <a:gd name="T14" fmla="*/ 4989513 w 3316"/>
              <a:gd name="T15" fmla="*/ 3789363 h 3461"/>
              <a:gd name="T16" fmla="*/ 3976688 w 3316"/>
              <a:gd name="T17" fmla="*/ 3789363 h 3461"/>
              <a:gd name="T18" fmla="*/ 3976688 w 3316"/>
              <a:gd name="T19" fmla="*/ 4873626 h 3461"/>
              <a:gd name="T20" fmla="*/ 1677988 w 3316"/>
              <a:gd name="T21" fmla="*/ 5494338 h 3461"/>
              <a:gd name="T22" fmla="*/ 0 w 3316"/>
              <a:gd name="T23" fmla="*/ 5494338 h 3461"/>
              <a:gd name="T24" fmla="*/ 0 w 3316"/>
              <a:gd name="T25" fmla="*/ 3976688 h 346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316"/>
              <a:gd name="T40" fmla="*/ 0 h 3461"/>
              <a:gd name="T41" fmla="*/ 3316 w 3316"/>
              <a:gd name="T42" fmla="*/ 3461 h 346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316" h="3461">
                <a:moveTo>
                  <a:pt x="872" y="0"/>
                </a:moveTo>
                <a:lnTo>
                  <a:pt x="878" y="1481"/>
                </a:lnTo>
                <a:lnTo>
                  <a:pt x="2612" y="1481"/>
                </a:lnTo>
                <a:lnTo>
                  <a:pt x="2612" y="1179"/>
                </a:lnTo>
                <a:lnTo>
                  <a:pt x="3294" y="1179"/>
                </a:lnTo>
                <a:lnTo>
                  <a:pt x="3316" y="3131"/>
                </a:lnTo>
                <a:lnTo>
                  <a:pt x="3148" y="2986"/>
                </a:lnTo>
                <a:lnTo>
                  <a:pt x="3143" y="2387"/>
                </a:lnTo>
                <a:lnTo>
                  <a:pt x="2505" y="2387"/>
                </a:lnTo>
                <a:lnTo>
                  <a:pt x="2505" y="3070"/>
                </a:lnTo>
                <a:lnTo>
                  <a:pt x="1057" y="3461"/>
                </a:lnTo>
                <a:lnTo>
                  <a:pt x="0" y="3461"/>
                </a:lnTo>
                <a:lnTo>
                  <a:pt x="0" y="2505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688" name="Group 115"/>
          <p:cNvGrpSpPr>
            <a:grpSpLocks/>
          </p:cNvGrpSpPr>
          <p:nvPr/>
        </p:nvGrpSpPr>
        <p:grpSpPr bwMode="auto">
          <a:xfrm>
            <a:off x="4238625" y="4941168"/>
            <a:ext cx="1479550" cy="303213"/>
            <a:chOff x="332" y="2224"/>
            <a:chExt cx="932" cy="191"/>
          </a:xfrm>
        </p:grpSpPr>
        <p:sp>
          <p:nvSpPr>
            <p:cNvPr id="27730" name="Rectangle 116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1" name="Rectangle 117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32" name="Rectangle 118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33" name="Rectangle 119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l</a:t>
              </a:r>
            </a:p>
          </p:txBody>
        </p:sp>
        <p:sp>
          <p:nvSpPr>
            <p:cNvPr id="27734" name="Rectangle 120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35" name="Line 121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6" name="Line 122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7" name="Line 123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89" name="Group 124"/>
          <p:cNvGrpSpPr>
            <a:grpSpLocks/>
          </p:cNvGrpSpPr>
          <p:nvPr/>
        </p:nvGrpSpPr>
        <p:grpSpPr bwMode="auto">
          <a:xfrm>
            <a:off x="4497388" y="4653136"/>
            <a:ext cx="1208087" cy="303212"/>
            <a:chOff x="501" y="1990"/>
            <a:chExt cx="761" cy="191"/>
          </a:xfrm>
        </p:grpSpPr>
        <p:sp>
          <p:nvSpPr>
            <p:cNvPr id="27724" name="Rectangle 125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5" name="Rectangle 126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26" name="Rectangle 127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27" name="Rectangle 128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28" name="Line 129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9" name="Line 130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140"/>
          <p:cNvGrpSpPr>
            <a:grpSpLocks/>
          </p:cNvGrpSpPr>
          <p:nvPr/>
        </p:nvGrpSpPr>
        <p:grpSpPr bwMode="auto">
          <a:xfrm>
            <a:off x="7269163" y="4653136"/>
            <a:ext cx="1208087" cy="303213"/>
            <a:chOff x="501" y="1990"/>
            <a:chExt cx="761" cy="191"/>
          </a:xfrm>
        </p:grpSpPr>
        <p:sp>
          <p:nvSpPr>
            <p:cNvPr id="27718" name="Rectangle 141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9" name="Rectangle 142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20" name="Rectangle 143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21" name="Rectangle 144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22" name="Line 145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3" name="Line 146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156"/>
          <p:cNvGrpSpPr>
            <a:grpSpLocks/>
          </p:cNvGrpSpPr>
          <p:nvPr/>
        </p:nvGrpSpPr>
        <p:grpSpPr bwMode="auto">
          <a:xfrm>
            <a:off x="938213" y="2293764"/>
            <a:ext cx="1479550" cy="303212"/>
            <a:chOff x="332" y="2224"/>
            <a:chExt cx="932" cy="191"/>
          </a:xfrm>
        </p:grpSpPr>
        <p:sp>
          <p:nvSpPr>
            <p:cNvPr id="27710" name="Rectangle 157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1" name="Rectangle 158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12" name="Rectangle 159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13" name="Rectangle 160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l</a:t>
              </a:r>
            </a:p>
          </p:txBody>
        </p:sp>
        <p:sp>
          <p:nvSpPr>
            <p:cNvPr id="27714" name="Rectangle 161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15" name="Line 162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6" name="Line 163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7" name="Line 164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92" name="Text Box 166"/>
          <p:cNvSpPr txBox="1">
            <a:spLocks noChangeArrowheads="1"/>
          </p:cNvSpPr>
          <p:nvPr/>
        </p:nvSpPr>
        <p:spPr bwMode="auto">
          <a:xfrm>
            <a:off x="7921625" y="6040264"/>
            <a:ext cx="879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>
                <a:latin typeface="Comic Sans MS" pitchFamily="66" charset="0"/>
              </a:rPr>
              <a:t>router</a:t>
            </a:r>
          </a:p>
        </p:txBody>
      </p:sp>
      <p:sp>
        <p:nvSpPr>
          <p:cNvPr id="27693" name="Text Box 167"/>
          <p:cNvSpPr txBox="1">
            <a:spLocks noChangeArrowheads="1"/>
          </p:cNvSpPr>
          <p:nvPr/>
        </p:nvSpPr>
        <p:spPr bwMode="auto">
          <a:xfrm>
            <a:off x="7935913" y="3727276"/>
            <a:ext cx="873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>
                <a:latin typeface="Comic Sans MS" pitchFamily="66" charset="0"/>
              </a:rPr>
              <a:t>switch</a:t>
            </a:r>
          </a:p>
        </p:txBody>
      </p:sp>
      <p:sp>
        <p:nvSpPr>
          <p:cNvPr id="27694" name="Rectangle 168"/>
          <p:cNvSpPr>
            <a:spLocks noGrp="1" noChangeArrowheads="1"/>
          </p:cNvSpPr>
          <p:nvPr>
            <p:ph type="title"/>
          </p:nvPr>
        </p:nvSpPr>
        <p:spPr>
          <a:xfrm>
            <a:off x="1072700" y="56406"/>
            <a:ext cx="7111999" cy="852314"/>
          </a:xfrm>
        </p:spPr>
        <p:txBody>
          <a:bodyPr/>
          <a:lstStyle/>
          <a:p>
            <a:r>
              <a:rPr lang="en-US" dirty="0" smtClean="0"/>
              <a:t>Encapsulation Animation</a:t>
            </a:r>
          </a:p>
        </p:txBody>
      </p:sp>
      <p:sp>
        <p:nvSpPr>
          <p:cNvPr id="112814" name="Text Box 174"/>
          <p:cNvSpPr txBox="1">
            <a:spLocks noChangeArrowheads="1"/>
          </p:cNvSpPr>
          <p:nvPr/>
        </p:nvSpPr>
        <p:spPr bwMode="auto">
          <a:xfrm>
            <a:off x="703263" y="1320626"/>
            <a:ext cx="973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message</a:t>
            </a:r>
            <a:endParaRPr lang="en-US" sz="1600">
              <a:solidFill>
                <a:schemeClr val="accent2"/>
              </a:solidFill>
              <a:latin typeface="Comic Sans MS" pitchFamily="66" charset="0"/>
            </a:endParaRPr>
          </a:p>
        </p:txBody>
      </p:sp>
      <p:grpSp>
        <p:nvGrpSpPr>
          <p:cNvPr id="20" name="Group 175"/>
          <p:cNvGrpSpPr>
            <a:grpSpLocks/>
          </p:cNvGrpSpPr>
          <p:nvPr/>
        </p:nvGrpSpPr>
        <p:grpSpPr bwMode="auto">
          <a:xfrm>
            <a:off x="1763713" y="1347614"/>
            <a:ext cx="679450" cy="301625"/>
            <a:chOff x="780" y="1553"/>
            <a:chExt cx="428" cy="190"/>
          </a:xfrm>
        </p:grpSpPr>
        <p:sp>
          <p:nvSpPr>
            <p:cNvPr id="27708" name="Rectangle 17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9" name="Rectangle 17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</p:grpSp>
      <p:grpSp>
        <p:nvGrpSpPr>
          <p:cNvPr id="21" name="Group 185"/>
          <p:cNvGrpSpPr>
            <a:grpSpLocks/>
          </p:cNvGrpSpPr>
          <p:nvPr/>
        </p:nvGrpSpPr>
        <p:grpSpPr bwMode="auto">
          <a:xfrm>
            <a:off x="1528763" y="1668289"/>
            <a:ext cx="903287" cy="301625"/>
            <a:chOff x="1851" y="2046"/>
            <a:chExt cx="569" cy="190"/>
          </a:xfrm>
        </p:grpSpPr>
        <p:grpSp>
          <p:nvGrpSpPr>
            <p:cNvPr id="27702" name="Group 179"/>
            <p:cNvGrpSpPr>
              <a:grpSpLocks/>
            </p:cNvGrpSpPr>
            <p:nvPr/>
          </p:nvGrpSpPr>
          <p:grpSpPr bwMode="auto">
            <a:xfrm>
              <a:off x="1851" y="2047"/>
              <a:ext cx="190" cy="184"/>
              <a:chOff x="1962" y="2058"/>
              <a:chExt cx="190" cy="184"/>
            </a:xfrm>
          </p:grpSpPr>
          <p:sp>
            <p:nvSpPr>
              <p:cNvPr id="27706" name="Rectangle 180"/>
              <p:cNvSpPr>
                <a:spLocks noChangeArrowheads="1"/>
              </p:cNvSpPr>
              <p:nvPr/>
            </p:nvSpPr>
            <p:spPr bwMode="auto">
              <a:xfrm>
                <a:off x="1962" y="2075"/>
                <a:ext cx="177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7" name="Rectangle 181"/>
              <p:cNvSpPr>
                <a:spLocks noChangeArrowheads="1"/>
              </p:cNvSpPr>
              <p:nvPr/>
            </p:nvSpPr>
            <p:spPr bwMode="auto">
              <a:xfrm>
                <a:off x="1965" y="2058"/>
                <a:ext cx="187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omic Sans MS" pitchFamily="66" charset="0"/>
                  </a:rPr>
                  <a:t>H</a:t>
                </a:r>
                <a:r>
                  <a:rPr lang="en-US" sz="1800" baseline="-25000">
                    <a:latin typeface="Comic Sans MS" pitchFamily="66" charset="0"/>
                  </a:rPr>
                  <a:t>t</a:t>
                </a:r>
              </a:p>
            </p:txBody>
          </p:sp>
        </p:grpSp>
        <p:grpSp>
          <p:nvGrpSpPr>
            <p:cNvPr id="27703" name="Group 182"/>
            <p:cNvGrpSpPr>
              <a:grpSpLocks/>
            </p:cNvGrpSpPr>
            <p:nvPr/>
          </p:nvGrpSpPr>
          <p:grpSpPr bwMode="auto">
            <a:xfrm>
              <a:off x="1992" y="2046"/>
              <a:ext cx="428" cy="190"/>
              <a:chOff x="780" y="1553"/>
              <a:chExt cx="428" cy="190"/>
            </a:xfrm>
          </p:grpSpPr>
          <p:sp>
            <p:nvSpPr>
              <p:cNvPr id="27704" name="Rectangle 183"/>
              <p:cNvSpPr>
                <a:spLocks noChangeArrowheads="1"/>
              </p:cNvSpPr>
              <p:nvPr/>
            </p:nvSpPr>
            <p:spPr bwMode="auto">
              <a:xfrm>
                <a:off x="817" y="1569"/>
                <a:ext cx="312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5" name="Rectangle 184"/>
              <p:cNvSpPr>
                <a:spLocks noChangeArrowheads="1"/>
              </p:cNvSpPr>
              <p:nvPr/>
            </p:nvSpPr>
            <p:spPr bwMode="auto">
              <a:xfrm>
                <a:off x="780" y="1553"/>
                <a:ext cx="428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omic Sans MS" pitchFamily="66" charset="0"/>
                  </a:rPr>
                  <a:t>M</a:t>
                </a:r>
                <a:endParaRPr lang="en-US" sz="1400"/>
              </a:p>
            </p:txBody>
          </p:sp>
        </p:grpSp>
      </p:grpSp>
      <p:grpSp>
        <p:nvGrpSpPr>
          <p:cNvPr id="24" name="Group 187"/>
          <p:cNvGrpSpPr>
            <a:grpSpLocks/>
          </p:cNvGrpSpPr>
          <p:nvPr/>
        </p:nvGrpSpPr>
        <p:grpSpPr bwMode="auto">
          <a:xfrm>
            <a:off x="1235075" y="1992139"/>
            <a:ext cx="301625" cy="292100"/>
            <a:chOff x="1962" y="2058"/>
            <a:chExt cx="190" cy="184"/>
          </a:xfrm>
        </p:grpSpPr>
        <p:sp>
          <p:nvSpPr>
            <p:cNvPr id="27700" name="Rectangle 188"/>
            <p:cNvSpPr>
              <a:spLocks noChangeArrowheads="1"/>
            </p:cNvSpPr>
            <p:nvPr/>
          </p:nvSpPr>
          <p:spPr bwMode="auto">
            <a:xfrm>
              <a:off x="1962" y="2075"/>
              <a:ext cx="177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1" name="Rectangle 189"/>
            <p:cNvSpPr>
              <a:spLocks noChangeArrowheads="1"/>
            </p:cNvSpPr>
            <p:nvPr/>
          </p:nvSpPr>
          <p:spPr bwMode="auto">
            <a:xfrm>
              <a:off x="1965" y="2058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</p:grp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157163" y="2271539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frame</a:t>
            </a:r>
            <a:endParaRPr lang="en-US" sz="16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151" name="Rectangle 6"/>
          <p:cNvSpPr>
            <a:spLocks noChangeArrowheads="1"/>
          </p:cNvSpPr>
          <p:nvPr/>
        </p:nvSpPr>
        <p:spPr bwMode="auto">
          <a:xfrm>
            <a:off x="8262366" y="1161876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981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0.0037 L -4.72222E-6 0.045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7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128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00926 L -3.05556E-6 0.0479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22222E-6 L -3.05556E-6 0.0421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48148E-6 L 3.05556E-6 0.13889 L 0.40295 0.13889 L 0.40295 0.09884 L 0.57152 0.10093 L 0.57152 0.57708 L 0.66371 0.50857 L 0.66128 0.39746 " pathEditMode="relative" rAng="0" ptsTypes="AAAAAAAA">
                                      <p:cBhvr>
                                        <p:cTn id="61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77" y="28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00046 L 0.00156 -0.04815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/>
      <p:bldP spid="112645" grpId="1"/>
      <p:bldP spid="112644" grpId="0"/>
      <p:bldP spid="112644" grpId="1"/>
      <p:bldP spid="112814" grpId="0"/>
      <p:bldP spid="112647" grpId="0"/>
      <p:bldP spid="112647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99392"/>
            <a:ext cx="8096250" cy="1143000"/>
          </a:xfrm>
        </p:spPr>
        <p:txBody>
          <a:bodyPr/>
          <a:lstStyle/>
          <a:p>
            <a:r>
              <a:rPr lang="en-US" sz="3200" dirty="0" smtClean="0"/>
              <a:t>Internet Structure: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/>
              <a:t>N</a:t>
            </a:r>
            <a:r>
              <a:rPr lang="en-US" sz="3200" dirty="0" smtClean="0"/>
              <a:t>etwork of Networks</a:t>
            </a:r>
            <a:endParaRPr lang="en-US" dirty="0" smtClean="0"/>
          </a:p>
        </p:txBody>
      </p:sp>
      <p:sp>
        <p:nvSpPr>
          <p:cNvPr id="686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2425" y="1428750"/>
            <a:ext cx="8440738" cy="4648200"/>
          </a:xfrm>
        </p:spPr>
        <p:txBody>
          <a:bodyPr/>
          <a:lstStyle/>
          <a:p>
            <a:r>
              <a:rPr lang="en-US" sz="2400" dirty="0" smtClean="0"/>
              <a:t>roughly hierarchical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at center: “tier-1” ISPs </a:t>
            </a:r>
            <a:r>
              <a:rPr lang="en-US" sz="2400" dirty="0" smtClean="0"/>
              <a:t>(e.g., Verizon, Sprint, AT&amp;T, Cable and Wireless), national/international coverage</a:t>
            </a:r>
          </a:p>
          <a:p>
            <a:pPr lvl="1"/>
            <a:r>
              <a:rPr lang="en-US" dirty="0" smtClean="0"/>
              <a:t>treat each other as equals</a:t>
            </a:r>
          </a:p>
        </p:txBody>
      </p:sp>
      <p:sp>
        <p:nvSpPr>
          <p:cNvPr id="68614" name="Oval 33"/>
          <p:cNvSpPr>
            <a:spLocks noChangeArrowheads="1"/>
          </p:cNvSpPr>
          <p:nvPr/>
        </p:nvSpPr>
        <p:spPr bwMode="auto">
          <a:xfrm>
            <a:off x="2432050" y="4883150"/>
            <a:ext cx="1863725" cy="7905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68615" name="Oval 34"/>
          <p:cNvSpPr>
            <a:spLocks noChangeArrowheads="1"/>
          </p:cNvSpPr>
          <p:nvPr/>
        </p:nvSpPr>
        <p:spPr bwMode="auto">
          <a:xfrm>
            <a:off x="3530600" y="3679825"/>
            <a:ext cx="1863725" cy="7905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68616" name="Oval 35"/>
          <p:cNvSpPr>
            <a:spLocks noChangeArrowheads="1"/>
          </p:cNvSpPr>
          <p:nvPr/>
        </p:nvSpPr>
        <p:spPr bwMode="auto">
          <a:xfrm>
            <a:off x="4800600" y="4845050"/>
            <a:ext cx="1863725" cy="7905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720725" y="3781425"/>
            <a:ext cx="4533900" cy="1543050"/>
            <a:chOff x="454" y="2122"/>
            <a:chExt cx="2856" cy="972"/>
          </a:xfrm>
        </p:grpSpPr>
        <p:sp>
          <p:nvSpPr>
            <p:cNvPr id="68618" name="Oval 23"/>
            <p:cNvSpPr>
              <a:spLocks noChangeArrowheads="1"/>
            </p:cNvSpPr>
            <p:nvPr/>
          </p:nvSpPr>
          <p:spPr bwMode="auto">
            <a:xfrm>
              <a:off x="3226" y="2796"/>
              <a:ext cx="84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19" name="Oval 36"/>
            <p:cNvSpPr>
              <a:spLocks noChangeArrowheads="1"/>
            </p:cNvSpPr>
            <p:nvPr/>
          </p:nvSpPr>
          <p:spPr bwMode="auto">
            <a:xfrm>
              <a:off x="2942" y="2500"/>
              <a:ext cx="84" cy="9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0" name="Oval 37"/>
            <p:cNvSpPr>
              <a:spLocks noChangeArrowheads="1"/>
            </p:cNvSpPr>
            <p:nvPr/>
          </p:nvSpPr>
          <p:spPr bwMode="auto">
            <a:xfrm>
              <a:off x="2650" y="2516"/>
              <a:ext cx="84" cy="9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1" name="Oval 38"/>
            <p:cNvSpPr>
              <a:spLocks noChangeArrowheads="1"/>
            </p:cNvSpPr>
            <p:nvPr/>
          </p:nvSpPr>
          <p:spPr bwMode="auto">
            <a:xfrm>
              <a:off x="2354" y="2804"/>
              <a:ext cx="84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2" name="Oval 39"/>
            <p:cNvSpPr>
              <a:spLocks noChangeArrowheads="1"/>
            </p:cNvSpPr>
            <p:nvPr/>
          </p:nvSpPr>
          <p:spPr bwMode="auto">
            <a:xfrm>
              <a:off x="2666" y="3004"/>
              <a:ext cx="84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3" name="Oval 40"/>
            <p:cNvSpPr>
              <a:spLocks noChangeArrowheads="1"/>
            </p:cNvSpPr>
            <p:nvPr/>
          </p:nvSpPr>
          <p:spPr bwMode="auto">
            <a:xfrm>
              <a:off x="2990" y="2996"/>
              <a:ext cx="84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4" name="Line 41"/>
            <p:cNvSpPr>
              <a:spLocks noChangeShapeType="1"/>
            </p:cNvSpPr>
            <p:nvPr/>
          </p:nvSpPr>
          <p:spPr bwMode="auto">
            <a:xfrm flipV="1">
              <a:off x="2752" y="3040"/>
              <a:ext cx="240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5" name="Line 42"/>
            <p:cNvSpPr>
              <a:spLocks noChangeShapeType="1"/>
            </p:cNvSpPr>
            <p:nvPr/>
          </p:nvSpPr>
          <p:spPr bwMode="auto">
            <a:xfrm>
              <a:off x="3010" y="2572"/>
              <a:ext cx="232" cy="2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6" name="Line 43"/>
            <p:cNvSpPr>
              <a:spLocks noChangeShapeType="1"/>
            </p:cNvSpPr>
            <p:nvPr/>
          </p:nvSpPr>
          <p:spPr bwMode="auto">
            <a:xfrm flipV="1">
              <a:off x="2416" y="2592"/>
              <a:ext cx="248" cy="2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7" name="Text Box 47"/>
            <p:cNvSpPr txBox="1">
              <a:spLocks noChangeArrowheads="1"/>
            </p:cNvSpPr>
            <p:nvPr/>
          </p:nvSpPr>
          <p:spPr bwMode="auto">
            <a:xfrm>
              <a:off x="454" y="2122"/>
              <a:ext cx="987" cy="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Comic Sans MS" pitchFamily="66" charset="0"/>
                </a:rPr>
                <a:t>Tier-1 providers interconnect (peer) privately</a:t>
              </a:r>
            </a:p>
          </p:txBody>
        </p:sp>
        <p:sp>
          <p:nvSpPr>
            <p:cNvPr id="68628" name="Line 48"/>
            <p:cNvSpPr>
              <a:spLocks noChangeShapeType="1"/>
            </p:cNvSpPr>
            <p:nvPr/>
          </p:nvSpPr>
          <p:spPr bwMode="auto">
            <a:xfrm>
              <a:off x="1338" y="2307"/>
              <a:ext cx="1126" cy="3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8262367" y="5805264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194675" y="6453336"/>
            <a:ext cx="914400" cy="228600"/>
          </a:xfrm>
        </p:spPr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217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6" name="Picture 3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" y="1465263"/>
            <a:ext cx="8385175" cy="476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Tier-1 ISP: e.g., Sprint</a:t>
            </a:r>
          </a:p>
        </p:txBody>
      </p:sp>
      <p:grpSp>
        <p:nvGrpSpPr>
          <p:cNvPr id="2" name="Group 312"/>
          <p:cNvGrpSpPr>
            <a:grpSpLocks/>
          </p:cNvGrpSpPr>
          <p:nvPr/>
        </p:nvGrpSpPr>
        <p:grpSpPr bwMode="auto">
          <a:xfrm>
            <a:off x="1452563" y="1674813"/>
            <a:ext cx="3089275" cy="3046412"/>
            <a:chOff x="1063" y="1858"/>
            <a:chExt cx="1946" cy="1919"/>
          </a:xfrm>
        </p:grpSpPr>
        <p:grpSp>
          <p:nvGrpSpPr>
            <p:cNvPr id="69639" name="Group 201"/>
            <p:cNvGrpSpPr>
              <a:grpSpLocks/>
            </p:cNvGrpSpPr>
            <p:nvPr/>
          </p:nvGrpSpPr>
          <p:grpSpPr bwMode="auto">
            <a:xfrm>
              <a:off x="1449" y="1866"/>
              <a:ext cx="1560" cy="1911"/>
              <a:chOff x="2472" y="1212"/>
              <a:chExt cx="1908" cy="2232"/>
            </a:xfrm>
          </p:grpSpPr>
          <p:sp>
            <p:nvSpPr>
              <p:cNvPr id="69641" name="Rectangle 202"/>
              <p:cNvSpPr>
                <a:spLocks noChangeArrowheads="1"/>
              </p:cNvSpPr>
              <p:nvPr/>
            </p:nvSpPr>
            <p:spPr bwMode="auto">
              <a:xfrm>
                <a:off x="2472" y="1242"/>
                <a:ext cx="1908" cy="220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9642" name="Group 203"/>
              <p:cNvGrpSpPr>
                <a:grpSpLocks/>
              </p:cNvGrpSpPr>
              <p:nvPr/>
            </p:nvGrpSpPr>
            <p:grpSpPr bwMode="auto">
              <a:xfrm>
                <a:off x="2547" y="1212"/>
                <a:ext cx="1781" cy="2179"/>
                <a:chOff x="2547" y="1212"/>
                <a:chExt cx="1781" cy="2179"/>
              </a:xfrm>
            </p:grpSpPr>
            <p:grpSp>
              <p:nvGrpSpPr>
                <p:cNvPr id="69643" name="Group 204"/>
                <p:cNvGrpSpPr>
                  <a:grpSpLocks/>
                </p:cNvGrpSpPr>
                <p:nvPr/>
              </p:nvGrpSpPr>
              <p:grpSpPr bwMode="auto">
                <a:xfrm flipH="1">
                  <a:off x="2612" y="2114"/>
                  <a:ext cx="345" cy="337"/>
                  <a:chOff x="3776" y="2126"/>
                  <a:chExt cx="441" cy="337"/>
                </a:xfrm>
              </p:grpSpPr>
              <p:sp>
                <p:nvSpPr>
                  <p:cNvPr id="69747" name="Line 205"/>
                  <p:cNvSpPr>
                    <a:spLocks noChangeShapeType="1"/>
                  </p:cNvSpPr>
                  <p:nvPr/>
                </p:nvSpPr>
                <p:spPr bwMode="auto">
                  <a:xfrm>
                    <a:off x="3776" y="2278"/>
                    <a:ext cx="441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748" name="Line 206"/>
                  <p:cNvSpPr>
                    <a:spLocks noChangeShapeType="1"/>
                  </p:cNvSpPr>
                  <p:nvPr/>
                </p:nvSpPr>
                <p:spPr bwMode="auto">
                  <a:xfrm>
                    <a:off x="3776" y="2374"/>
                    <a:ext cx="441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749" name="Text Box 20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87" y="2126"/>
                    <a:ext cx="358" cy="33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/>
                      <a:t>…</a:t>
                    </a:r>
                  </a:p>
                </p:txBody>
              </p:sp>
            </p:grpSp>
            <p:grpSp>
              <p:nvGrpSpPr>
                <p:cNvPr id="69644" name="Group 208"/>
                <p:cNvGrpSpPr>
                  <a:grpSpLocks/>
                </p:cNvGrpSpPr>
                <p:nvPr/>
              </p:nvGrpSpPr>
              <p:grpSpPr bwMode="auto">
                <a:xfrm flipH="1">
                  <a:off x="2867" y="2398"/>
                  <a:ext cx="949" cy="332"/>
                  <a:chOff x="2927" y="2500"/>
                  <a:chExt cx="949" cy="332"/>
                </a:xfrm>
              </p:grpSpPr>
              <p:sp>
                <p:nvSpPr>
                  <p:cNvPr id="69744" name="Line 20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927" y="2515"/>
                    <a:ext cx="236" cy="31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745" name="Line 210"/>
                  <p:cNvSpPr>
                    <a:spLocks noChangeShapeType="1"/>
                  </p:cNvSpPr>
                  <p:nvPr/>
                </p:nvSpPr>
                <p:spPr bwMode="auto">
                  <a:xfrm>
                    <a:off x="3209" y="2500"/>
                    <a:ext cx="201" cy="33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746" name="Line 211"/>
                  <p:cNvSpPr>
                    <a:spLocks noChangeShapeType="1"/>
                  </p:cNvSpPr>
                  <p:nvPr/>
                </p:nvSpPr>
                <p:spPr bwMode="auto">
                  <a:xfrm>
                    <a:off x="3315" y="2500"/>
                    <a:ext cx="561" cy="32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9645" name="Line 212"/>
                <p:cNvSpPr>
                  <a:spLocks noChangeShapeType="1"/>
                </p:cNvSpPr>
                <p:nvPr/>
              </p:nvSpPr>
              <p:spPr bwMode="auto">
                <a:xfrm flipH="1" flipV="1">
                  <a:off x="3114" y="1780"/>
                  <a:ext cx="1" cy="41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46" name="Line 213"/>
                <p:cNvSpPr>
                  <a:spLocks noChangeShapeType="1"/>
                </p:cNvSpPr>
                <p:nvPr/>
              </p:nvSpPr>
              <p:spPr bwMode="auto">
                <a:xfrm flipH="1">
                  <a:off x="2831" y="2419"/>
                  <a:ext cx="236" cy="31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47" name="Line 214"/>
                <p:cNvSpPr>
                  <a:spLocks noChangeShapeType="1"/>
                </p:cNvSpPr>
                <p:nvPr/>
              </p:nvSpPr>
              <p:spPr bwMode="auto">
                <a:xfrm>
                  <a:off x="3113" y="2404"/>
                  <a:ext cx="201" cy="33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48" name="Line 215"/>
                <p:cNvSpPr>
                  <a:spLocks noChangeShapeType="1"/>
                </p:cNvSpPr>
                <p:nvPr/>
              </p:nvSpPr>
              <p:spPr bwMode="auto">
                <a:xfrm>
                  <a:off x="3219" y="2404"/>
                  <a:ext cx="561" cy="32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9649" name="Group 216"/>
                <p:cNvGrpSpPr>
                  <a:grpSpLocks/>
                </p:cNvGrpSpPr>
                <p:nvPr/>
              </p:nvGrpSpPr>
              <p:grpSpPr bwMode="auto">
                <a:xfrm>
                  <a:off x="3408" y="2216"/>
                  <a:ext cx="370" cy="208"/>
                  <a:chOff x="3600" y="219"/>
                  <a:chExt cx="360" cy="175"/>
                </a:xfrm>
              </p:grpSpPr>
              <p:sp>
                <p:nvSpPr>
                  <p:cNvPr id="69731" name="Oval 217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97"/>
                    <a:ext cx="357" cy="97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32" name="Line 218"/>
                  <p:cNvSpPr>
                    <a:spLocks noChangeShapeType="1"/>
                  </p:cNvSpPr>
                  <p:nvPr/>
                </p:nvSpPr>
                <p:spPr bwMode="auto">
                  <a:xfrm>
                    <a:off x="3603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33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3960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34" name="Rectangle 220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89"/>
                    <a:ext cx="354" cy="59"/>
                  </a:xfrm>
                  <a:prstGeom prst="rect">
                    <a:avLst/>
                  </a:prstGeom>
                  <a:solidFill>
                    <a:srgbClr val="CC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69735" name="Oval 22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219"/>
                    <a:ext cx="357" cy="113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9736" name="Group 222"/>
                  <p:cNvGrpSpPr>
                    <a:grpSpLocks/>
                  </p:cNvGrpSpPr>
                  <p:nvPr/>
                </p:nvGrpSpPr>
                <p:grpSpPr bwMode="auto">
                  <a:xfrm>
                    <a:off x="3686" y="244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41" name="Line 22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42" name="Line 2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43" name="Line 2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9737" name="Group 226"/>
                  <p:cNvGrpSpPr>
                    <a:grpSpLocks/>
                  </p:cNvGrpSpPr>
                  <p:nvPr/>
                </p:nvGrpSpPr>
                <p:grpSpPr bwMode="auto">
                  <a:xfrm flipV="1">
                    <a:off x="3686" y="243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38" name="Line 22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39" name="Line 2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40" name="Line 2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9650" name="Group 230"/>
                <p:cNvGrpSpPr>
                  <a:grpSpLocks/>
                </p:cNvGrpSpPr>
                <p:nvPr/>
              </p:nvGrpSpPr>
              <p:grpSpPr bwMode="auto">
                <a:xfrm>
                  <a:off x="3606" y="2727"/>
                  <a:ext cx="369" cy="208"/>
                  <a:chOff x="3600" y="219"/>
                  <a:chExt cx="360" cy="175"/>
                </a:xfrm>
              </p:grpSpPr>
              <p:sp>
                <p:nvSpPr>
                  <p:cNvPr id="69718" name="Oval 231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97"/>
                    <a:ext cx="357" cy="97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19" name="Line 232"/>
                  <p:cNvSpPr>
                    <a:spLocks noChangeShapeType="1"/>
                  </p:cNvSpPr>
                  <p:nvPr/>
                </p:nvSpPr>
                <p:spPr bwMode="auto">
                  <a:xfrm>
                    <a:off x="3603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20" name="Line 233"/>
                  <p:cNvSpPr>
                    <a:spLocks noChangeShapeType="1"/>
                  </p:cNvSpPr>
                  <p:nvPr/>
                </p:nvSpPr>
                <p:spPr bwMode="auto">
                  <a:xfrm>
                    <a:off x="3960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21" name="Rectangle 234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89"/>
                    <a:ext cx="354" cy="59"/>
                  </a:xfrm>
                  <a:prstGeom prst="rect">
                    <a:avLst/>
                  </a:prstGeom>
                  <a:solidFill>
                    <a:srgbClr val="CC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69722" name="Oval 23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219"/>
                    <a:ext cx="357" cy="113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9723" name="Group 236"/>
                  <p:cNvGrpSpPr>
                    <a:grpSpLocks/>
                  </p:cNvGrpSpPr>
                  <p:nvPr/>
                </p:nvGrpSpPr>
                <p:grpSpPr bwMode="auto">
                  <a:xfrm>
                    <a:off x="3686" y="244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28" name="Line 23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29" name="Line 2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30" name="Line 2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9724" name="Group 240"/>
                  <p:cNvGrpSpPr>
                    <a:grpSpLocks/>
                  </p:cNvGrpSpPr>
                  <p:nvPr/>
                </p:nvGrpSpPr>
                <p:grpSpPr bwMode="auto">
                  <a:xfrm flipV="1">
                    <a:off x="3686" y="243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25" name="Line 2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26" name="Line 2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27" name="Line 2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9651" name="Group 244"/>
                <p:cNvGrpSpPr>
                  <a:grpSpLocks/>
                </p:cNvGrpSpPr>
                <p:nvPr/>
              </p:nvGrpSpPr>
              <p:grpSpPr bwMode="auto">
                <a:xfrm>
                  <a:off x="3124" y="2738"/>
                  <a:ext cx="370" cy="208"/>
                  <a:chOff x="3600" y="219"/>
                  <a:chExt cx="360" cy="175"/>
                </a:xfrm>
              </p:grpSpPr>
              <p:sp>
                <p:nvSpPr>
                  <p:cNvPr id="69705" name="Oval 245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97"/>
                    <a:ext cx="357" cy="97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06" name="Line 246"/>
                  <p:cNvSpPr>
                    <a:spLocks noChangeShapeType="1"/>
                  </p:cNvSpPr>
                  <p:nvPr/>
                </p:nvSpPr>
                <p:spPr bwMode="auto">
                  <a:xfrm>
                    <a:off x="3603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07" name="Line 247"/>
                  <p:cNvSpPr>
                    <a:spLocks noChangeShapeType="1"/>
                  </p:cNvSpPr>
                  <p:nvPr/>
                </p:nvSpPr>
                <p:spPr bwMode="auto">
                  <a:xfrm>
                    <a:off x="3960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08" name="Rectangle 248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89"/>
                    <a:ext cx="354" cy="59"/>
                  </a:xfrm>
                  <a:prstGeom prst="rect">
                    <a:avLst/>
                  </a:prstGeom>
                  <a:solidFill>
                    <a:srgbClr val="CC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69709" name="Oval 24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219"/>
                    <a:ext cx="357" cy="113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9710" name="Group 250"/>
                  <p:cNvGrpSpPr>
                    <a:grpSpLocks/>
                  </p:cNvGrpSpPr>
                  <p:nvPr/>
                </p:nvGrpSpPr>
                <p:grpSpPr bwMode="auto">
                  <a:xfrm>
                    <a:off x="3686" y="244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15" name="Line 25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16" name="Line 2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17" name="Line 2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9711" name="Group 254"/>
                  <p:cNvGrpSpPr>
                    <a:grpSpLocks/>
                  </p:cNvGrpSpPr>
                  <p:nvPr/>
                </p:nvGrpSpPr>
                <p:grpSpPr bwMode="auto">
                  <a:xfrm flipV="1">
                    <a:off x="3686" y="243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12" name="Line 25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13" name="Line 2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14" name="Line 2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9652" name="Group 258"/>
                <p:cNvGrpSpPr>
                  <a:grpSpLocks/>
                </p:cNvGrpSpPr>
                <p:nvPr/>
              </p:nvGrpSpPr>
              <p:grpSpPr bwMode="auto">
                <a:xfrm>
                  <a:off x="2639" y="2739"/>
                  <a:ext cx="369" cy="207"/>
                  <a:chOff x="3600" y="219"/>
                  <a:chExt cx="360" cy="175"/>
                </a:xfrm>
              </p:grpSpPr>
              <p:sp>
                <p:nvSpPr>
                  <p:cNvPr id="69692" name="Oval 259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97"/>
                    <a:ext cx="357" cy="97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693" name="Line 260"/>
                  <p:cNvSpPr>
                    <a:spLocks noChangeShapeType="1"/>
                  </p:cNvSpPr>
                  <p:nvPr/>
                </p:nvSpPr>
                <p:spPr bwMode="auto">
                  <a:xfrm>
                    <a:off x="3603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694" name="Line 261"/>
                  <p:cNvSpPr>
                    <a:spLocks noChangeShapeType="1"/>
                  </p:cNvSpPr>
                  <p:nvPr/>
                </p:nvSpPr>
                <p:spPr bwMode="auto">
                  <a:xfrm>
                    <a:off x="3960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695" name="Rectangle 262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89"/>
                    <a:ext cx="354" cy="59"/>
                  </a:xfrm>
                  <a:prstGeom prst="rect">
                    <a:avLst/>
                  </a:prstGeom>
                  <a:solidFill>
                    <a:srgbClr val="CC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69696" name="Oval 26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219"/>
                    <a:ext cx="357" cy="113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9697" name="Group 264"/>
                  <p:cNvGrpSpPr>
                    <a:grpSpLocks/>
                  </p:cNvGrpSpPr>
                  <p:nvPr/>
                </p:nvGrpSpPr>
                <p:grpSpPr bwMode="auto">
                  <a:xfrm>
                    <a:off x="3686" y="244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02" name="Line 26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03" name="Line 2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04" name="Line 2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9698" name="Group 268"/>
                  <p:cNvGrpSpPr>
                    <a:grpSpLocks/>
                  </p:cNvGrpSpPr>
                  <p:nvPr/>
                </p:nvGrpSpPr>
                <p:grpSpPr bwMode="auto">
                  <a:xfrm flipV="1">
                    <a:off x="3686" y="243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699" name="Line 26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00" name="Line 2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01" name="Line 2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69653" name="Text Box 272"/>
                <p:cNvSpPr txBox="1">
                  <a:spLocks noChangeArrowheads="1"/>
                </p:cNvSpPr>
                <p:nvPr/>
              </p:nvSpPr>
              <p:spPr bwMode="auto">
                <a:xfrm>
                  <a:off x="2826" y="3132"/>
                  <a:ext cx="1397" cy="2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1600">
                      <a:latin typeface="Arial" charset="0"/>
                      <a:cs typeface="Arial" charset="0"/>
                    </a:rPr>
                    <a:t>to/from customers</a:t>
                  </a:r>
                </a:p>
              </p:txBody>
            </p:sp>
            <p:sp>
              <p:nvSpPr>
                <p:cNvPr id="69654" name="Text Box 273"/>
                <p:cNvSpPr txBox="1">
                  <a:spLocks noChangeArrowheads="1"/>
                </p:cNvSpPr>
                <p:nvPr/>
              </p:nvSpPr>
              <p:spPr bwMode="auto">
                <a:xfrm>
                  <a:off x="3666" y="2030"/>
                  <a:ext cx="662" cy="2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1600">
                      <a:latin typeface="Arial" charset="0"/>
                      <a:cs typeface="Arial" charset="0"/>
                    </a:rPr>
                    <a:t>peering</a:t>
                  </a:r>
                </a:p>
              </p:txBody>
            </p:sp>
            <p:sp>
              <p:nvSpPr>
                <p:cNvPr id="69655" name="Text Box 274"/>
                <p:cNvSpPr txBox="1">
                  <a:spLocks noChangeArrowheads="1"/>
                </p:cNvSpPr>
                <p:nvPr/>
              </p:nvSpPr>
              <p:spPr bwMode="auto">
                <a:xfrm>
                  <a:off x="2891" y="1586"/>
                  <a:ext cx="1396" cy="2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1600">
                      <a:latin typeface="Arial" charset="0"/>
                      <a:cs typeface="Arial" charset="0"/>
                    </a:rPr>
                    <a:t> to/from backbone</a:t>
                  </a:r>
                </a:p>
              </p:txBody>
            </p:sp>
            <p:sp>
              <p:nvSpPr>
                <p:cNvPr id="69656" name="Rectangle 275"/>
                <p:cNvSpPr>
                  <a:spLocks noChangeArrowheads="1"/>
                </p:cNvSpPr>
                <p:nvPr/>
              </p:nvSpPr>
              <p:spPr bwMode="auto">
                <a:xfrm>
                  <a:off x="2547" y="1319"/>
                  <a:ext cx="1770" cy="2072"/>
                </a:xfrm>
                <a:prstGeom prst="rect">
                  <a:avLst/>
                </a:prstGeom>
                <a:noFill/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69657" name="Group 276"/>
                <p:cNvGrpSpPr>
                  <a:grpSpLocks/>
                </p:cNvGrpSpPr>
                <p:nvPr/>
              </p:nvGrpSpPr>
              <p:grpSpPr bwMode="auto">
                <a:xfrm>
                  <a:off x="2922" y="2204"/>
                  <a:ext cx="370" cy="208"/>
                  <a:chOff x="3600" y="219"/>
                  <a:chExt cx="360" cy="175"/>
                </a:xfrm>
              </p:grpSpPr>
              <p:sp>
                <p:nvSpPr>
                  <p:cNvPr id="69679" name="Oval 277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97"/>
                    <a:ext cx="357" cy="97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680" name="Line 278"/>
                  <p:cNvSpPr>
                    <a:spLocks noChangeShapeType="1"/>
                  </p:cNvSpPr>
                  <p:nvPr/>
                </p:nvSpPr>
                <p:spPr bwMode="auto">
                  <a:xfrm>
                    <a:off x="3603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681" name="Line 279"/>
                  <p:cNvSpPr>
                    <a:spLocks noChangeShapeType="1"/>
                  </p:cNvSpPr>
                  <p:nvPr/>
                </p:nvSpPr>
                <p:spPr bwMode="auto">
                  <a:xfrm>
                    <a:off x="3960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682" name="Rectangle 280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89"/>
                    <a:ext cx="354" cy="59"/>
                  </a:xfrm>
                  <a:prstGeom prst="rect">
                    <a:avLst/>
                  </a:prstGeom>
                  <a:solidFill>
                    <a:srgbClr val="CC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69683" name="Oval 28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219"/>
                    <a:ext cx="357" cy="113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9684" name="Group 282"/>
                  <p:cNvGrpSpPr>
                    <a:grpSpLocks/>
                  </p:cNvGrpSpPr>
                  <p:nvPr/>
                </p:nvGrpSpPr>
                <p:grpSpPr bwMode="auto">
                  <a:xfrm>
                    <a:off x="3686" y="244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689" name="Line 28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90" name="Line 2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91" name="Line 2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9685" name="Group 286"/>
                  <p:cNvGrpSpPr>
                    <a:grpSpLocks/>
                  </p:cNvGrpSpPr>
                  <p:nvPr/>
                </p:nvGrpSpPr>
                <p:grpSpPr bwMode="auto">
                  <a:xfrm flipV="1">
                    <a:off x="3686" y="243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686" name="Line 28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87" name="Line 2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88" name="Line 2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69658" name="Line 290"/>
                <p:cNvSpPr>
                  <a:spLocks noChangeShapeType="1"/>
                </p:cNvSpPr>
                <p:nvPr/>
              </p:nvSpPr>
              <p:spPr bwMode="auto">
                <a:xfrm flipH="1" flipV="1">
                  <a:off x="3612" y="1810"/>
                  <a:ext cx="1" cy="41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9659" name="Group 291"/>
                <p:cNvGrpSpPr>
                  <a:grpSpLocks/>
                </p:cNvGrpSpPr>
                <p:nvPr/>
              </p:nvGrpSpPr>
              <p:grpSpPr bwMode="auto">
                <a:xfrm>
                  <a:off x="3776" y="2126"/>
                  <a:ext cx="441" cy="606"/>
                  <a:chOff x="3776" y="2126"/>
                  <a:chExt cx="441" cy="606"/>
                </a:xfrm>
              </p:grpSpPr>
              <p:sp>
                <p:nvSpPr>
                  <p:cNvPr id="69676" name="Line 292"/>
                  <p:cNvSpPr>
                    <a:spLocks noChangeShapeType="1"/>
                  </p:cNvSpPr>
                  <p:nvPr/>
                </p:nvSpPr>
                <p:spPr bwMode="auto">
                  <a:xfrm>
                    <a:off x="3776" y="2278"/>
                    <a:ext cx="441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677" name="Line 293"/>
                  <p:cNvSpPr>
                    <a:spLocks noChangeShapeType="1"/>
                  </p:cNvSpPr>
                  <p:nvPr/>
                </p:nvSpPr>
                <p:spPr bwMode="auto">
                  <a:xfrm>
                    <a:off x="3776" y="2374"/>
                    <a:ext cx="441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678" name="Text Box 29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88" y="2126"/>
                    <a:ext cx="356" cy="60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/>
                      <a:t>….</a:t>
                    </a:r>
                  </a:p>
                </p:txBody>
              </p:sp>
            </p:grpSp>
            <p:grpSp>
              <p:nvGrpSpPr>
                <p:cNvPr id="69660" name="Group 295"/>
                <p:cNvGrpSpPr>
                  <a:grpSpLocks/>
                </p:cNvGrpSpPr>
                <p:nvPr/>
              </p:nvGrpSpPr>
              <p:grpSpPr bwMode="auto">
                <a:xfrm>
                  <a:off x="3594" y="2893"/>
                  <a:ext cx="351" cy="279"/>
                  <a:chOff x="4302" y="2857"/>
                  <a:chExt cx="351" cy="279"/>
                </a:xfrm>
              </p:grpSpPr>
              <p:grpSp>
                <p:nvGrpSpPr>
                  <p:cNvPr id="69672" name="Group 296"/>
                  <p:cNvGrpSpPr>
                    <a:grpSpLocks/>
                  </p:cNvGrpSpPr>
                  <p:nvPr/>
                </p:nvGrpSpPr>
                <p:grpSpPr bwMode="auto">
                  <a:xfrm>
                    <a:off x="4461" y="2895"/>
                    <a:ext cx="102" cy="195"/>
                    <a:chOff x="4467" y="2745"/>
                    <a:chExt cx="96" cy="345"/>
                  </a:xfrm>
                </p:grpSpPr>
                <p:sp>
                  <p:nvSpPr>
                    <p:cNvPr id="69674" name="Line 297"/>
                    <p:cNvSpPr>
                      <a:spLocks noChangeShapeType="1"/>
                    </p:cNvSpPr>
                    <p:nvPr/>
                  </p:nvSpPr>
                  <p:spPr bwMode="auto">
                    <a:xfrm rot="16200000" flipH="1">
                      <a:off x="4294" y="2918"/>
                      <a:ext cx="345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75" name="Line 298"/>
                    <p:cNvSpPr>
                      <a:spLocks noChangeShapeType="1"/>
                    </p:cNvSpPr>
                    <p:nvPr/>
                  </p:nvSpPr>
                  <p:spPr bwMode="auto">
                    <a:xfrm rot="16200000" flipH="1">
                      <a:off x="4390" y="2918"/>
                      <a:ext cx="345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9673" name="Text Box 299"/>
                  <p:cNvSpPr txBox="1">
                    <a:spLocks noChangeArrowheads="1"/>
                  </p:cNvSpPr>
                  <p:nvPr/>
                </p:nvSpPr>
                <p:spPr bwMode="auto">
                  <a:xfrm rot="16200000" flipH="1">
                    <a:off x="4338" y="2821"/>
                    <a:ext cx="279" cy="35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/>
                      <a:t>…</a:t>
                    </a:r>
                  </a:p>
                </p:txBody>
              </p:sp>
            </p:grpSp>
            <p:grpSp>
              <p:nvGrpSpPr>
                <p:cNvPr id="69661" name="Group 300"/>
                <p:cNvGrpSpPr>
                  <a:grpSpLocks/>
                </p:cNvGrpSpPr>
                <p:nvPr/>
              </p:nvGrpSpPr>
              <p:grpSpPr bwMode="auto">
                <a:xfrm>
                  <a:off x="3104" y="2919"/>
                  <a:ext cx="352" cy="279"/>
                  <a:chOff x="4304" y="2859"/>
                  <a:chExt cx="352" cy="279"/>
                </a:xfrm>
              </p:grpSpPr>
              <p:grpSp>
                <p:nvGrpSpPr>
                  <p:cNvPr id="69668" name="Group 301"/>
                  <p:cNvGrpSpPr>
                    <a:grpSpLocks/>
                  </p:cNvGrpSpPr>
                  <p:nvPr/>
                </p:nvGrpSpPr>
                <p:grpSpPr bwMode="auto">
                  <a:xfrm>
                    <a:off x="4461" y="2895"/>
                    <a:ext cx="102" cy="195"/>
                    <a:chOff x="4467" y="2745"/>
                    <a:chExt cx="96" cy="345"/>
                  </a:xfrm>
                </p:grpSpPr>
                <p:sp>
                  <p:nvSpPr>
                    <p:cNvPr id="69670" name="Line 302"/>
                    <p:cNvSpPr>
                      <a:spLocks noChangeShapeType="1"/>
                    </p:cNvSpPr>
                    <p:nvPr/>
                  </p:nvSpPr>
                  <p:spPr bwMode="auto">
                    <a:xfrm rot="16200000" flipH="1">
                      <a:off x="4294" y="2918"/>
                      <a:ext cx="345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71" name="Line 303"/>
                    <p:cNvSpPr>
                      <a:spLocks noChangeShapeType="1"/>
                    </p:cNvSpPr>
                    <p:nvPr/>
                  </p:nvSpPr>
                  <p:spPr bwMode="auto">
                    <a:xfrm rot="16200000" flipH="1">
                      <a:off x="4390" y="2918"/>
                      <a:ext cx="345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9669" name="Text Box 304"/>
                  <p:cNvSpPr txBox="1">
                    <a:spLocks noChangeArrowheads="1"/>
                  </p:cNvSpPr>
                  <p:nvPr/>
                </p:nvSpPr>
                <p:spPr bwMode="auto">
                  <a:xfrm rot="16200000" flipH="1">
                    <a:off x="4340" y="2823"/>
                    <a:ext cx="279" cy="35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/>
                      <a:t>…</a:t>
                    </a:r>
                  </a:p>
                </p:txBody>
              </p:sp>
            </p:grpSp>
            <p:grpSp>
              <p:nvGrpSpPr>
                <p:cNvPr id="69662" name="Group 305"/>
                <p:cNvGrpSpPr>
                  <a:grpSpLocks/>
                </p:cNvGrpSpPr>
                <p:nvPr/>
              </p:nvGrpSpPr>
              <p:grpSpPr bwMode="auto">
                <a:xfrm>
                  <a:off x="2588" y="2913"/>
                  <a:ext cx="353" cy="279"/>
                  <a:chOff x="4304" y="2859"/>
                  <a:chExt cx="320" cy="279"/>
                </a:xfrm>
              </p:grpSpPr>
              <p:grpSp>
                <p:nvGrpSpPr>
                  <p:cNvPr id="69664" name="Group 306"/>
                  <p:cNvGrpSpPr>
                    <a:grpSpLocks/>
                  </p:cNvGrpSpPr>
                  <p:nvPr/>
                </p:nvGrpSpPr>
                <p:grpSpPr bwMode="auto">
                  <a:xfrm>
                    <a:off x="4461" y="2895"/>
                    <a:ext cx="102" cy="195"/>
                    <a:chOff x="4467" y="2745"/>
                    <a:chExt cx="96" cy="345"/>
                  </a:xfrm>
                </p:grpSpPr>
                <p:sp>
                  <p:nvSpPr>
                    <p:cNvPr id="69666" name="Line 307"/>
                    <p:cNvSpPr>
                      <a:spLocks noChangeShapeType="1"/>
                    </p:cNvSpPr>
                    <p:nvPr/>
                  </p:nvSpPr>
                  <p:spPr bwMode="auto">
                    <a:xfrm rot="16200000" flipH="1">
                      <a:off x="4294" y="2918"/>
                      <a:ext cx="345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67" name="Line 308"/>
                    <p:cNvSpPr>
                      <a:spLocks noChangeShapeType="1"/>
                    </p:cNvSpPr>
                    <p:nvPr/>
                  </p:nvSpPr>
                  <p:spPr bwMode="auto">
                    <a:xfrm rot="16200000" flipH="1">
                      <a:off x="4390" y="2918"/>
                      <a:ext cx="345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9665" name="Text Box 309"/>
                  <p:cNvSpPr txBox="1">
                    <a:spLocks noChangeArrowheads="1"/>
                  </p:cNvSpPr>
                  <p:nvPr/>
                </p:nvSpPr>
                <p:spPr bwMode="auto">
                  <a:xfrm rot="16200000" flipH="1">
                    <a:off x="4324" y="2839"/>
                    <a:ext cx="279" cy="3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/>
                      <a:t>…</a:t>
                    </a:r>
                  </a:p>
                </p:txBody>
              </p:sp>
            </p:grpSp>
            <p:sp>
              <p:nvSpPr>
                <p:cNvPr id="69663" name="Text Box 310"/>
                <p:cNvSpPr txBox="1">
                  <a:spLocks noChangeArrowheads="1"/>
                </p:cNvSpPr>
                <p:nvPr/>
              </p:nvSpPr>
              <p:spPr bwMode="auto">
                <a:xfrm>
                  <a:off x="2620" y="1212"/>
                  <a:ext cx="1569" cy="2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1400">
                      <a:solidFill>
                        <a:srgbClr val="FF0000"/>
                      </a:solidFill>
                      <a:latin typeface="Arial" charset="0"/>
                      <a:cs typeface="Arial" charset="0"/>
                    </a:rPr>
                    <a:t>POP: point-of-presence</a:t>
                  </a:r>
                </a:p>
              </p:txBody>
            </p:sp>
          </p:grpSp>
        </p:grpSp>
        <p:sp>
          <p:nvSpPr>
            <p:cNvPr id="69640" name="Freeform 311"/>
            <p:cNvSpPr>
              <a:spLocks/>
            </p:cNvSpPr>
            <p:nvPr/>
          </p:nvSpPr>
          <p:spPr bwMode="auto">
            <a:xfrm>
              <a:off x="1063" y="1858"/>
              <a:ext cx="446" cy="1866"/>
            </a:xfrm>
            <a:custGeom>
              <a:avLst/>
              <a:gdLst>
                <a:gd name="T0" fmla="*/ 0 w 446"/>
                <a:gd name="T1" fmla="*/ 1290 h 1866"/>
                <a:gd name="T2" fmla="*/ 389 w 446"/>
                <a:gd name="T3" fmla="*/ 0 h 1866"/>
                <a:gd name="T4" fmla="*/ 414 w 446"/>
                <a:gd name="T5" fmla="*/ 933 h 1866"/>
                <a:gd name="T6" fmla="*/ 446 w 446"/>
                <a:gd name="T7" fmla="*/ 1509 h 1866"/>
                <a:gd name="T8" fmla="*/ 446 w 446"/>
                <a:gd name="T9" fmla="*/ 1866 h 1866"/>
                <a:gd name="T10" fmla="*/ 0 w 446"/>
                <a:gd name="T11" fmla="*/ 1290 h 18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6"/>
                <a:gd name="T19" fmla="*/ 0 h 1866"/>
                <a:gd name="T20" fmla="*/ 446 w 446"/>
                <a:gd name="T21" fmla="*/ 1866 h 186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6" h="1866">
                  <a:moveTo>
                    <a:pt x="0" y="1290"/>
                  </a:moveTo>
                  <a:lnTo>
                    <a:pt x="389" y="0"/>
                  </a:lnTo>
                  <a:lnTo>
                    <a:pt x="414" y="933"/>
                  </a:lnTo>
                  <a:lnTo>
                    <a:pt x="446" y="1509"/>
                  </a:lnTo>
                  <a:lnTo>
                    <a:pt x="446" y="1866"/>
                  </a:lnTo>
                  <a:lnTo>
                    <a:pt x="0" y="1290"/>
                  </a:lnTo>
                  <a:close/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882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2425" y="1428750"/>
            <a:ext cx="8440738" cy="914400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“Tier-2” ISPs: smaller (often regional) ISPs</a:t>
            </a:r>
          </a:p>
          <a:p>
            <a:pPr lvl="1"/>
            <a:r>
              <a:rPr lang="en-US" sz="2000" dirty="0" smtClean="0"/>
              <a:t>Connect to one or more tier-1 ISPs, possibly other tier-2 ISPs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70662" name="Oval 4"/>
          <p:cNvSpPr>
            <a:spLocks noChangeArrowheads="1"/>
          </p:cNvSpPr>
          <p:nvPr/>
        </p:nvSpPr>
        <p:spPr bwMode="auto">
          <a:xfrm>
            <a:off x="2432050" y="4883150"/>
            <a:ext cx="1863725" cy="7905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70663" name="Oval 5"/>
          <p:cNvSpPr>
            <a:spLocks noChangeArrowheads="1"/>
          </p:cNvSpPr>
          <p:nvPr/>
        </p:nvSpPr>
        <p:spPr bwMode="auto">
          <a:xfrm>
            <a:off x="3530600" y="3679825"/>
            <a:ext cx="1863725" cy="7905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70664" name="Oval 6"/>
          <p:cNvSpPr>
            <a:spLocks noChangeArrowheads="1"/>
          </p:cNvSpPr>
          <p:nvPr/>
        </p:nvSpPr>
        <p:spPr bwMode="auto">
          <a:xfrm>
            <a:off x="4800600" y="4845050"/>
            <a:ext cx="1863725" cy="7905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70665" name="Oval 8"/>
          <p:cNvSpPr>
            <a:spLocks noChangeArrowheads="1"/>
          </p:cNvSpPr>
          <p:nvPr/>
        </p:nvSpPr>
        <p:spPr bwMode="auto">
          <a:xfrm>
            <a:off x="5121275" y="4851400"/>
            <a:ext cx="133350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6" name="Oval 9"/>
          <p:cNvSpPr>
            <a:spLocks noChangeArrowheads="1"/>
          </p:cNvSpPr>
          <p:nvPr/>
        </p:nvSpPr>
        <p:spPr bwMode="auto">
          <a:xfrm>
            <a:off x="4670425" y="4381500"/>
            <a:ext cx="133350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7" name="Oval 10"/>
          <p:cNvSpPr>
            <a:spLocks noChangeArrowheads="1"/>
          </p:cNvSpPr>
          <p:nvPr/>
        </p:nvSpPr>
        <p:spPr bwMode="auto">
          <a:xfrm>
            <a:off x="4206875" y="4406900"/>
            <a:ext cx="133350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8" name="Oval 11"/>
          <p:cNvSpPr>
            <a:spLocks noChangeArrowheads="1"/>
          </p:cNvSpPr>
          <p:nvPr/>
        </p:nvSpPr>
        <p:spPr bwMode="auto">
          <a:xfrm>
            <a:off x="3736975" y="4864100"/>
            <a:ext cx="13335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9" name="Oval 12"/>
          <p:cNvSpPr>
            <a:spLocks noChangeArrowheads="1"/>
          </p:cNvSpPr>
          <p:nvPr/>
        </p:nvSpPr>
        <p:spPr bwMode="auto">
          <a:xfrm>
            <a:off x="4232275" y="5181600"/>
            <a:ext cx="13335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0" name="Oval 13"/>
          <p:cNvSpPr>
            <a:spLocks noChangeArrowheads="1"/>
          </p:cNvSpPr>
          <p:nvPr/>
        </p:nvSpPr>
        <p:spPr bwMode="auto">
          <a:xfrm>
            <a:off x="4746625" y="5168900"/>
            <a:ext cx="133350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1" name="Line 14"/>
          <p:cNvSpPr>
            <a:spLocks noChangeShapeType="1"/>
          </p:cNvSpPr>
          <p:nvPr/>
        </p:nvSpPr>
        <p:spPr bwMode="auto">
          <a:xfrm flipV="1">
            <a:off x="4368800" y="5238750"/>
            <a:ext cx="38100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2" name="Line 15"/>
          <p:cNvSpPr>
            <a:spLocks noChangeShapeType="1"/>
          </p:cNvSpPr>
          <p:nvPr/>
        </p:nvSpPr>
        <p:spPr bwMode="auto">
          <a:xfrm>
            <a:off x="4778375" y="4495800"/>
            <a:ext cx="368300" cy="368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3" name="Line 16"/>
          <p:cNvSpPr>
            <a:spLocks noChangeShapeType="1"/>
          </p:cNvSpPr>
          <p:nvPr/>
        </p:nvSpPr>
        <p:spPr bwMode="auto">
          <a:xfrm flipV="1">
            <a:off x="3835400" y="4527550"/>
            <a:ext cx="39370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1946275" y="3286125"/>
            <a:ext cx="6219825" cy="2838450"/>
            <a:chOff x="1226" y="2070"/>
            <a:chExt cx="3918" cy="1788"/>
          </a:xfrm>
        </p:grpSpPr>
        <p:grpSp>
          <p:nvGrpSpPr>
            <p:cNvPr id="70685" name="Group 32"/>
            <p:cNvGrpSpPr>
              <a:grpSpLocks/>
            </p:cNvGrpSpPr>
            <p:nvPr/>
          </p:nvGrpSpPr>
          <p:grpSpPr bwMode="auto">
            <a:xfrm>
              <a:off x="3042" y="2102"/>
              <a:ext cx="1054" cy="372"/>
              <a:chOff x="3042" y="2102"/>
              <a:chExt cx="1054" cy="372"/>
            </a:xfrm>
          </p:grpSpPr>
          <p:sp>
            <p:nvSpPr>
              <p:cNvPr id="70705" name="Oval 28"/>
              <p:cNvSpPr>
                <a:spLocks noChangeArrowheads="1"/>
              </p:cNvSpPr>
              <p:nvPr/>
            </p:nvSpPr>
            <p:spPr bwMode="auto">
              <a:xfrm>
                <a:off x="3042" y="210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06" name="Text Box 30"/>
              <p:cNvSpPr txBox="1">
                <a:spLocks noChangeArrowheads="1"/>
              </p:cNvSpPr>
              <p:nvPr/>
            </p:nvSpPr>
            <p:spPr bwMode="auto">
              <a:xfrm>
                <a:off x="3182" y="2176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0707" name="Oval 29"/>
              <p:cNvSpPr>
                <a:spLocks noChangeArrowheads="1"/>
              </p:cNvSpPr>
              <p:nvPr/>
            </p:nvSpPr>
            <p:spPr bwMode="auto">
              <a:xfrm>
                <a:off x="3184" y="2340"/>
                <a:ext cx="84" cy="9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686" name="Group 37"/>
            <p:cNvGrpSpPr>
              <a:grpSpLocks/>
            </p:cNvGrpSpPr>
            <p:nvPr/>
          </p:nvGrpSpPr>
          <p:grpSpPr bwMode="auto">
            <a:xfrm>
              <a:off x="1610" y="2070"/>
              <a:ext cx="1054" cy="372"/>
              <a:chOff x="698" y="2190"/>
              <a:chExt cx="1054" cy="372"/>
            </a:xfrm>
          </p:grpSpPr>
          <p:sp>
            <p:nvSpPr>
              <p:cNvPr id="70702" name="Oval 34"/>
              <p:cNvSpPr>
                <a:spLocks noChangeArrowheads="1"/>
              </p:cNvSpPr>
              <p:nvPr/>
            </p:nvSpPr>
            <p:spPr bwMode="auto">
              <a:xfrm>
                <a:off x="698" y="219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03" name="Text Box 35"/>
              <p:cNvSpPr txBox="1">
                <a:spLocks noChangeArrowheads="1"/>
              </p:cNvSpPr>
              <p:nvPr/>
            </p:nvSpPr>
            <p:spPr bwMode="auto">
              <a:xfrm>
                <a:off x="838" y="226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0704" name="Oval 36"/>
              <p:cNvSpPr>
                <a:spLocks noChangeArrowheads="1"/>
              </p:cNvSpPr>
              <p:nvPr/>
            </p:nvSpPr>
            <p:spPr bwMode="auto">
              <a:xfrm>
                <a:off x="1464" y="2460"/>
                <a:ext cx="84" cy="9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687" name="Group 42"/>
            <p:cNvGrpSpPr>
              <a:grpSpLocks/>
            </p:cNvGrpSpPr>
            <p:nvPr/>
          </p:nvGrpSpPr>
          <p:grpSpPr bwMode="auto">
            <a:xfrm>
              <a:off x="1226" y="3476"/>
              <a:ext cx="1054" cy="374"/>
              <a:chOff x="442" y="3748"/>
              <a:chExt cx="1054" cy="374"/>
            </a:xfrm>
          </p:grpSpPr>
          <p:sp>
            <p:nvSpPr>
              <p:cNvPr id="70699" name="Oval 39"/>
              <p:cNvSpPr>
                <a:spLocks noChangeArrowheads="1"/>
              </p:cNvSpPr>
              <p:nvPr/>
            </p:nvSpPr>
            <p:spPr bwMode="auto">
              <a:xfrm>
                <a:off x="442" y="375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00" name="Text Box 40"/>
              <p:cNvSpPr txBox="1">
                <a:spLocks noChangeArrowheads="1"/>
              </p:cNvSpPr>
              <p:nvPr/>
            </p:nvSpPr>
            <p:spPr bwMode="auto">
              <a:xfrm>
                <a:off x="582" y="382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0701" name="Oval 41"/>
              <p:cNvSpPr>
                <a:spLocks noChangeArrowheads="1"/>
              </p:cNvSpPr>
              <p:nvPr/>
            </p:nvSpPr>
            <p:spPr bwMode="auto">
              <a:xfrm>
                <a:off x="904" y="3748"/>
                <a:ext cx="84" cy="9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688" name="Group 47"/>
            <p:cNvGrpSpPr>
              <a:grpSpLocks/>
            </p:cNvGrpSpPr>
            <p:nvPr/>
          </p:nvGrpSpPr>
          <p:grpSpPr bwMode="auto">
            <a:xfrm>
              <a:off x="2674" y="3486"/>
              <a:ext cx="1054" cy="372"/>
              <a:chOff x="2698" y="3710"/>
              <a:chExt cx="1054" cy="372"/>
            </a:xfrm>
          </p:grpSpPr>
          <p:sp>
            <p:nvSpPr>
              <p:cNvPr id="70696" name="Oval 44"/>
              <p:cNvSpPr>
                <a:spLocks noChangeArrowheads="1"/>
              </p:cNvSpPr>
              <p:nvPr/>
            </p:nvSpPr>
            <p:spPr bwMode="auto">
              <a:xfrm>
                <a:off x="2698" y="371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7" name="Text Box 45"/>
              <p:cNvSpPr txBox="1">
                <a:spLocks noChangeArrowheads="1"/>
              </p:cNvSpPr>
              <p:nvPr/>
            </p:nvSpPr>
            <p:spPr bwMode="auto">
              <a:xfrm>
                <a:off x="2838" y="378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0698" name="Oval 46"/>
              <p:cNvSpPr>
                <a:spLocks noChangeArrowheads="1"/>
              </p:cNvSpPr>
              <p:nvPr/>
            </p:nvSpPr>
            <p:spPr bwMode="auto">
              <a:xfrm>
                <a:off x="3408" y="3716"/>
                <a:ext cx="84" cy="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689" name="Group 52"/>
            <p:cNvGrpSpPr>
              <a:grpSpLocks/>
            </p:cNvGrpSpPr>
            <p:nvPr/>
          </p:nvGrpSpPr>
          <p:grpSpPr bwMode="auto">
            <a:xfrm>
              <a:off x="4090" y="3182"/>
              <a:ext cx="1054" cy="372"/>
              <a:chOff x="4090" y="3182"/>
              <a:chExt cx="1054" cy="372"/>
            </a:xfrm>
          </p:grpSpPr>
          <p:sp>
            <p:nvSpPr>
              <p:cNvPr id="70693" name="Oval 49"/>
              <p:cNvSpPr>
                <a:spLocks noChangeArrowheads="1"/>
              </p:cNvSpPr>
              <p:nvPr/>
            </p:nvSpPr>
            <p:spPr bwMode="auto">
              <a:xfrm>
                <a:off x="4090" y="318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4" name="Text Box 50"/>
              <p:cNvSpPr txBox="1">
                <a:spLocks noChangeArrowheads="1"/>
              </p:cNvSpPr>
              <p:nvPr/>
            </p:nvSpPr>
            <p:spPr bwMode="auto">
              <a:xfrm>
                <a:off x="4230" y="3256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0695" name="Oval 51"/>
              <p:cNvSpPr>
                <a:spLocks noChangeArrowheads="1"/>
              </p:cNvSpPr>
              <p:nvPr/>
            </p:nvSpPr>
            <p:spPr bwMode="auto">
              <a:xfrm>
                <a:off x="4144" y="3308"/>
                <a:ext cx="84" cy="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0690" name="Oval 54"/>
            <p:cNvSpPr>
              <a:spLocks noChangeArrowheads="1"/>
            </p:cNvSpPr>
            <p:nvPr/>
          </p:nvSpPr>
          <p:spPr bwMode="auto">
            <a:xfrm>
              <a:off x="1712" y="2328"/>
              <a:ext cx="96" cy="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1" name="Line 55"/>
            <p:cNvSpPr>
              <a:spLocks noChangeShapeType="1"/>
            </p:cNvSpPr>
            <p:nvPr/>
          </p:nvSpPr>
          <p:spPr bwMode="auto">
            <a:xfrm>
              <a:off x="1768" y="2400"/>
              <a:ext cx="200" cy="6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92" name="Oval 56"/>
            <p:cNvSpPr>
              <a:spLocks noChangeArrowheads="1"/>
            </p:cNvSpPr>
            <p:nvPr/>
          </p:nvSpPr>
          <p:spPr bwMode="auto">
            <a:xfrm>
              <a:off x="1928" y="3044"/>
              <a:ext cx="96" cy="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62"/>
          <p:cNvGrpSpPr>
            <a:grpSpLocks/>
          </p:cNvGrpSpPr>
          <p:nvPr/>
        </p:nvGrpSpPr>
        <p:grpSpPr bwMode="auto">
          <a:xfrm>
            <a:off x="177800" y="3406775"/>
            <a:ext cx="3562350" cy="2014538"/>
            <a:chOff x="112" y="2146"/>
            <a:chExt cx="2244" cy="1269"/>
          </a:xfrm>
        </p:grpSpPr>
        <p:sp>
          <p:nvSpPr>
            <p:cNvPr id="70682" name="Text Box 53"/>
            <p:cNvSpPr txBox="1">
              <a:spLocks noChangeArrowheads="1"/>
            </p:cNvSpPr>
            <p:nvPr/>
          </p:nvSpPr>
          <p:spPr bwMode="auto">
            <a:xfrm>
              <a:off x="112" y="2146"/>
              <a:ext cx="1292" cy="1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Comic Sans MS" pitchFamily="66" charset="0"/>
                </a:rPr>
                <a:t>Tier-2 ISP pays tier-1 ISP for connectivity to rest of Internet</a:t>
              </a:r>
            </a:p>
            <a:p>
              <a:pPr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>
                  <a:latin typeface="Comic Sans MS" pitchFamily="66" charset="0"/>
                </a:rPr>
                <a:t> tier-2 ISP is c</a:t>
              </a:r>
              <a:r>
                <a:rPr lang="en-US" sz="1800" i="1">
                  <a:latin typeface="Comic Sans MS" pitchFamily="66" charset="0"/>
                </a:rPr>
                <a:t>ustomer</a:t>
              </a:r>
              <a:r>
                <a:rPr lang="en-US" sz="1800">
                  <a:latin typeface="Comic Sans MS" pitchFamily="66" charset="0"/>
                </a:rPr>
                <a:t> of</a:t>
              </a:r>
            </a:p>
            <a:p>
              <a:pPr>
                <a:buClr>
                  <a:schemeClr val="accent2"/>
                </a:buClr>
                <a:buSzPct val="85000"/>
                <a:buFont typeface="Wingdings" pitchFamily="2" charset="2"/>
                <a:buNone/>
              </a:pPr>
              <a:r>
                <a:rPr lang="en-US" sz="1800">
                  <a:latin typeface="Comic Sans MS" pitchFamily="66" charset="0"/>
                </a:rPr>
                <a:t>tier-1 provider</a:t>
              </a:r>
            </a:p>
          </p:txBody>
        </p:sp>
        <p:sp>
          <p:nvSpPr>
            <p:cNvPr id="70683" name="Line 57"/>
            <p:cNvSpPr>
              <a:spLocks noChangeShapeType="1"/>
            </p:cNvSpPr>
            <p:nvPr/>
          </p:nvSpPr>
          <p:spPr bwMode="auto">
            <a:xfrm flipV="1">
              <a:off x="1344" y="2392"/>
              <a:ext cx="1012" cy="3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84" name="Line 58"/>
            <p:cNvSpPr>
              <a:spLocks noChangeShapeType="1"/>
            </p:cNvSpPr>
            <p:nvPr/>
          </p:nvSpPr>
          <p:spPr bwMode="auto">
            <a:xfrm flipV="1">
              <a:off x="1352" y="2412"/>
              <a:ext cx="360" cy="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77"/>
          <p:cNvGrpSpPr>
            <a:grpSpLocks/>
          </p:cNvGrpSpPr>
          <p:nvPr/>
        </p:nvGrpSpPr>
        <p:grpSpPr bwMode="auto">
          <a:xfrm>
            <a:off x="6337300" y="3019425"/>
            <a:ext cx="2705100" cy="2136775"/>
            <a:chOff x="3992" y="1902"/>
            <a:chExt cx="1704" cy="1346"/>
          </a:xfrm>
        </p:grpSpPr>
        <p:sp>
          <p:nvSpPr>
            <p:cNvPr id="70677" name="Oval 67"/>
            <p:cNvSpPr>
              <a:spLocks noChangeArrowheads="1"/>
            </p:cNvSpPr>
            <p:nvPr/>
          </p:nvSpPr>
          <p:spPr bwMode="auto">
            <a:xfrm>
              <a:off x="3992" y="2320"/>
              <a:ext cx="96" cy="1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78" name="Text Box 64"/>
            <p:cNvSpPr txBox="1">
              <a:spLocks noChangeArrowheads="1"/>
            </p:cNvSpPr>
            <p:nvPr/>
          </p:nvSpPr>
          <p:spPr bwMode="auto">
            <a:xfrm>
              <a:off x="4564" y="1902"/>
              <a:ext cx="1132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Comic Sans MS" pitchFamily="66" charset="0"/>
                </a:rPr>
                <a:t>Tier-2 ISPs also peer privately with each other.</a:t>
              </a:r>
            </a:p>
          </p:txBody>
        </p:sp>
        <p:sp>
          <p:nvSpPr>
            <p:cNvPr id="70679" name="Oval 68"/>
            <p:cNvSpPr>
              <a:spLocks noChangeArrowheads="1"/>
            </p:cNvSpPr>
            <p:nvPr/>
          </p:nvSpPr>
          <p:spPr bwMode="auto">
            <a:xfrm>
              <a:off x="4600" y="3144"/>
              <a:ext cx="96" cy="1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80" name="Line 69"/>
            <p:cNvSpPr>
              <a:spLocks noChangeShapeType="1"/>
            </p:cNvSpPr>
            <p:nvPr/>
          </p:nvSpPr>
          <p:spPr bwMode="auto">
            <a:xfrm>
              <a:off x="4064" y="2408"/>
              <a:ext cx="552" cy="7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81" name="Line 72"/>
            <p:cNvSpPr>
              <a:spLocks noChangeShapeType="1"/>
            </p:cNvSpPr>
            <p:nvPr/>
          </p:nvSpPr>
          <p:spPr bwMode="auto">
            <a:xfrm flipH="1">
              <a:off x="4179" y="2166"/>
              <a:ext cx="434" cy="2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Internet Structure: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/>
              <a:t>N</a:t>
            </a:r>
            <a:r>
              <a:rPr lang="en-US" sz="3200" dirty="0" smtClean="0"/>
              <a:t>etwork of Networks</a:t>
            </a:r>
            <a:endParaRPr lang="en-US" dirty="0" smtClean="0"/>
          </a:p>
        </p:txBody>
      </p:sp>
      <p:sp>
        <p:nvSpPr>
          <p:cNvPr id="54" name="Rectangle 6"/>
          <p:cNvSpPr>
            <a:spLocks noChangeArrowheads="1"/>
          </p:cNvSpPr>
          <p:nvPr/>
        </p:nvSpPr>
        <p:spPr bwMode="auto">
          <a:xfrm>
            <a:off x="8262367" y="5805264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209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2425" y="1124744"/>
            <a:ext cx="8440738" cy="914400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“Tier-3” ISPs and local ISPs </a:t>
            </a:r>
          </a:p>
          <a:p>
            <a:pPr lvl="1"/>
            <a:r>
              <a:rPr lang="en-US" sz="2000" dirty="0" smtClean="0"/>
              <a:t>last hop (“access”) network (closest to end systems)</a:t>
            </a:r>
          </a:p>
          <a:p>
            <a:pPr>
              <a:buFont typeface="Wingdings" pitchFamily="2" charset="2"/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71686" name="Oval 4"/>
          <p:cNvSpPr>
            <a:spLocks noChangeArrowheads="1"/>
          </p:cNvSpPr>
          <p:nvPr/>
        </p:nvSpPr>
        <p:spPr bwMode="auto">
          <a:xfrm>
            <a:off x="2601540" y="4412704"/>
            <a:ext cx="1863725" cy="7905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71687" name="Oval 5"/>
          <p:cNvSpPr>
            <a:spLocks noChangeArrowheads="1"/>
          </p:cNvSpPr>
          <p:nvPr/>
        </p:nvSpPr>
        <p:spPr bwMode="auto">
          <a:xfrm>
            <a:off x="3700090" y="3209379"/>
            <a:ext cx="1863725" cy="7905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71688" name="Oval 6"/>
          <p:cNvSpPr>
            <a:spLocks noChangeArrowheads="1"/>
          </p:cNvSpPr>
          <p:nvPr/>
        </p:nvSpPr>
        <p:spPr bwMode="auto">
          <a:xfrm>
            <a:off x="4970090" y="4374604"/>
            <a:ext cx="1863725" cy="7905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71689" name="Oval 7"/>
          <p:cNvSpPr>
            <a:spLocks noChangeArrowheads="1"/>
          </p:cNvSpPr>
          <p:nvPr/>
        </p:nvSpPr>
        <p:spPr bwMode="auto">
          <a:xfrm>
            <a:off x="5290765" y="4380954"/>
            <a:ext cx="133350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0" name="Oval 8"/>
          <p:cNvSpPr>
            <a:spLocks noChangeArrowheads="1"/>
          </p:cNvSpPr>
          <p:nvPr/>
        </p:nvSpPr>
        <p:spPr bwMode="auto">
          <a:xfrm>
            <a:off x="4839915" y="3911054"/>
            <a:ext cx="133350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1" name="Oval 9"/>
          <p:cNvSpPr>
            <a:spLocks noChangeArrowheads="1"/>
          </p:cNvSpPr>
          <p:nvPr/>
        </p:nvSpPr>
        <p:spPr bwMode="auto">
          <a:xfrm>
            <a:off x="4376365" y="3936454"/>
            <a:ext cx="133350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2" name="Oval 10"/>
          <p:cNvSpPr>
            <a:spLocks noChangeArrowheads="1"/>
          </p:cNvSpPr>
          <p:nvPr/>
        </p:nvSpPr>
        <p:spPr bwMode="auto">
          <a:xfrm>
            <a:off x="3906465" y="4393654"/>
            <a:ext cx="13335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3" name="Oval 11"/>
          <p:cNvSpPr>
            <a:spLocks noChangeArrowheads="1"/>
          </p:cNvSpPr>
          <p:nvPr/>
        </p:nvSpPr>
        <p:spPr bwMode="auto">
          <a:xfrm>
            <a:off x="4401765" y="4711154"/>
            <a:ext cx="13335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4" name="Oval 12"/>
          <p:cNvSpPr>
            <a:spLocks noChangeArrowheads="1"/>
          </p:cNvSpPr>
          <p:nvPr/>
        </p:nvSpPr>
        <p:spPr bwMode="auto">
          <a:xfrm>
            <a:off x="4916115" y="4698454"/>
            <a:ext cx="133350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5" name="Line 13"/>
          <p:cNvSpPr>
            <a:spLocks noChangeShapeType="1"/>
          </p:cNvSpPr>
          <p:nvPr/>
        </p:nvSpPr>
        <p:spPr bwMode="auto">
          <a:xfrm flipV="1">
            <a:off x="4538290" y="4768304"/>
            <a:ext cx="38100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6" name="Line 14"/>
          <p:cNvSpPr>
            <a:spLocks noChangeShapeType="1"/>
          </p:cNvSpPr>
          <p:nvPr/>
        </p:nvSpPr>
        <p:spPr bwMode="auto">
          <a:xfrm>
            <a:off x="4947865" y="4025354"/>
            <a:ext cx="368300" cy="368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7" name="Line 15"/>
          <p:cNvSpPr>
            <a:spLocks noChangeShapeType="1"/>
          </p:cNvSpPr>
          <p:nvPr/>
        </p:nvSpPr>
        <p:spPr bwMode="auto">
          <a:xfrm flipV="1">
            <a:off x="4004890" y="4057104"/>
            <a:ext cx="39370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698" name="Group 22"/>
          <p:cNvGrpSpPr>
            <a:grpSpLocks/>
          </p:cNvGrpSpPr>
          <p:nvPr/>
        </p:nvGrpSpPr>
        <p:grpSpPr bwMode="auto">
          <a:xfrm>
            <a:off x="2115765" y="2815679"/>
            <a:ext cx="6219825" cy="2838450"/>
            <a:chOff x="1226" y="2070"/>
            <a:chExt cx="3918" cy="1788"/>
          </a:xfrm>
        </p:grpSpPr>
        <p:grpSp>
          <p:nvGrpSpPr>
            <p:cNvPr id="71736" name="Group 23"/>
            <p:cNvGrpSpPr>
              <a:grpSpLocks/>
            </p:cNvGrpSpPr>
            <p:nvPr/>
          </p:nvGrpSpPr>
          <p:grpSpPr bwMode="auto">
            <a:xfrm>
              <a:off x="3042" y="2102"/>
              <a:ext cx="1054" cy="372"/>
              <a:chOff x="3042" y="2102"/>
              <a:chExt cx="1054" cy="372"/>
            </a:xfrm>
          </p:grpSpPr>
          <p:sp>
            <p:nvSpPr>
              <p:cNvPr id="71756" name="Oval 24"/>
              <p:cNvSpPr>
                <a:spLocks noChangeArrowheads="1"/>
              </p:cNvSpPr>
              <p:nvPr/>
            </p:nvSpPr>
            <p:spPr bwMode="auto">
              <a:xfrm>
                <a:off x="3042" y="210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57" name="Text Box 25"/>
              <p:cNvSpPr txBox="1">
                <a:spLocks noChangeArrowheads="1"/>
              </p:cNvSpPr>
              <p:nvPr/>
            </p:nvSpPr>
            <p:spPr bwMode="auto">
              <a:xfrm>
                <a:off x="3182" y="2176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1758" name="Oval 26"/>
              <p:cNvSpPr>
                <a:spLocks noChangeArrowheads="1"/>
              </p:cNvSpPr>
              <p:nvPr/>
            </p:nvSpPr>
            <p:spPr bwMode="auto">
              <a:xfrm>
                <a:off x="3184" y="2340"/>
                <a:ext cx="84" cy="9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37" name="Group 27"/>
            <p:cNvGrpSpPr>
              <a:grpSpLocks/>
            </p:cNvGrpSpPr>
            <p:nvPr/>
          </p:nvGrpSpPr>
          <p:grpSpPr bwMode="auto">
            <a:xfrm>
              <a:off x="1610" y="2070"/>
              <a:ext cx="1054" cy="372"/>
              <a:chOff x="698" y="2190"/>
              <a:chExt cx="1054" cy="372"/>
            </a:xfrm>
          </p:grpSpPr>
          <p:sp>
            <p:nvSpPr>
              <p:cNvPr id="71753" name="Oval 28"/>
              <p:cNvSpPr>
                <a:spLocks noChangeArrowheads="1"/>
              </p:cNvSpPr>
              <p:nvPr/>
            </p:nvSpPr>
            <p:spPr bwMode="auto">
              <a:xfrm>
                <a:off x="698" y="219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54" name="Text Box 29"/>
              <p:cNvSpPr txBox="1">
                <a:spLocks noChangeArrowheads="1"/>
              </p:cNvSpPr>
              <p:nvPr/>
            </p:nvSpPr>
            <p:spPr bwMode="auto">
              <a:xfrm>
                <a:off x="838" y="226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1755" name="Oval 30"/>
              <p:cNvSpPr>
                <a:spLocks noChangeArrowheads="1"/>
              </p:cNvSpPr>
              <p:nvPr/>
            </p:nvSpPr>
            <p:spPr bwMode="auto">
              <a:xfrm>
                <a:off x="1464" y="2460"/>
                <a:ext cx="84" cy="9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38" name="Group 31"/>
            <p:cNvGrpSpPr>
              <a:grpSpLocks/>
            </p:cNvGrpSpPr>
            <p:nvPr/>
          </p:nvGrpSpPr>
          <p:grpSpPr bwMode="auto">
            <a:xfrm>
              <a:off x="1226" y="3476"/>
              <a:ext cx="1054" cy="374"/>
              <a:chOff x="442" y="3748"/>
              <a:chExt cx="1054" cy="374"/>
            </a:xfrm>
          </p:grpSpPr>
          <p:sp>
            <p:nvSpPr>
              <p:cNvPr id="71750" name="Oval 32"/>
              <p:cNvSpPr>
                <a:spLocks noChangeArrowheads="1"/>
              </p:cNvSpPr>
              <p:nvPr/>
            </p:nvSpPr>
            <p:spPr bwMode="auto">
              <a:xfrm>
                <a:off x="442" y="375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51" name="Text Box 33"/>
              <p:cNvSpPr txBox="1">
                <a:spLocks noChangeArrowheads="1"/>
              </p:cNvSpPr>
              <p:nvPr/>
            </p:nvSpPr>
            <p:spPr bwMode="auto">
              <a:xfrm>
                <a:off x="582" y="382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1752" name="Oval 34"/>
              <p:cNvSpPr>
                <a:spLocks noChangeArrowheads="1"/>
              </p:cNvSpPr>
              <p:nvPr/>
            </p:nvSpPr>
            <p:spPr bwMode="auto">
              <a:xfrm>
                <a:off x="904" y="3748"/>
                <a:ext cx="84" cy="9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39" name="Group 35"/>
            <p:cNvGrpSpPr>
              <a:grpSpLocks/>
            </p:cNvGrpSpPr>
            <p:nvPr/>
          </p:nvGrpSpPr>
          <p:grpSpPr bwMode="auto">
            <a:xfrm>
              <a:off x="2674" y="3486"/>
              <a:ext cx="1054" cy="372"/>
              <a:chOff x="2698" y="3710"/>
              <a:chExt cx="1054" cy="372"/>
            </a:xfrm>
          </p:grpSpPr>
          <p:sp>
            <p:nvSpPr>
              <p:cNvPr id="71747" name="Oval 36"/>
              <p:cNvSpPr>
                <a:spLocks noChangeArrowheads="1"/>
              </p:cNvSpPr>
              <p:nvPr/>
            </p:nvSpPr>
            <p:spPr bwMode="auto">
              <a:xfrm>
                <a:off x="2698" y="371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48" name="Text Box 37"/>
              <p:cNvSpPr txBox="1">
                <a:spLocks noChangeArrowheads="1"/>
              </p:cNvSpPr>
              <p:nvPr/>
            </p:nvSpPr>
            <p:spPr bwMode="auto">
              <a:xfrm>
                <a:off x="2838" y="378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1749" name="Oval 38"/>
              <p:cNvSpPr>
                <a:spLocks noChangeArrowheads="1"/>
              </p:cNvSpPr>
              <p:nvPr/>
            </p:nvSpPr>
            <p:spPr bwMode="auto">
              <a:xfrm>
                <a:off x="3408" y="3716"/>
                <a:ext cx="84" cy="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40" name="Group 39"/>
            <p:cNvGrpSpPr>
              <a:grpSpLocks/>
            </p:cNvGrpSpPr>
            <p:nvPr/>
          </p:nvGrpSpPr>
          <p:grpSpPr bwMode="auto">
            <a:xfrm>
              <a:off x="4090" y="3182"/>
              <a:ext cx="1054" cy="372"/>
              <a:chOff x="4090" y="3182"/>
              <a:chExt cx="1054" cy="372"/>
            </a:xfrm>
          </p:grpSpPr>
          <p:sp>
            <p:nvSpPr>
              <p:cNvPr id="71744" name="Oval 40"/>
              <p:cNvSpPr>
                <a:spLocks noChangeArrowheads="1"/>
              </p:cNvSpPr>
              <p:nvPr/>
            </p:nvSpPr>
            <p:spPr bwMode="auto">
              <a:xfrm>
                <a:off x="4090" y="318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45" name="Text Box 41"/>
              <p:cNvSpPr txBox="1">
                <a:spLocks noChangeArrowheads="1"/>
              </p:cNvSpPr>
              <p:nvPr/>
            </p:nvSpPr>
            <p:spPr bwMode="auto">
              <a:xfrm>
                <a:off x="4230" y="3256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1746" name="Oval 42"/>
              <p:cNvSpPr>
                <a:spLocks noChangeArrowheads="1"/>
              </p:cNvSpPr>
              <p:nvPr/>
            </p:nvSpPr>
            <p:spPr bwMode="auto">
              <a:xfrm>
                <a:off x="4144" y="3308"/>
                <a:ext cx="84" cy="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741" name="Oval 43"/>
            <p:cNvSpPr>
              <a:spLocks noChangeArrowheads="1"/>
            </p:cNvSpPr>
            <p:nvPr/>
          </p:nvSpPr>
          <p:spPr bwMode="auto">
            <a:xfrm>
              <a:off x="1712" y="2328"/>
              <a:ext cx="96" cy="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2" name="Line 44"/>
            <p:cNvSpPr>
              <a:spLocks noChangeShapeType="1"/>
            </p:cNvSpPr>
            <p:nvPr/>
          </p:nvSpPr>
          <p:spPr bwMode="auto">
            <a:xfrm>
              <a:off x="1768" y="2400"/>
              <a:ext cx="200" cy="6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43" name="Oval 45"/>
            <p:cNvSpPr>
              <a:spLocks noChangeArrowheads="1"/>
            </p:cNvSpPr>
            <p:nvPr/>
          </p:nvSpPr>
          <p:spPr bwMode="auto">
            <a:xfrm>
              <a:off x="1928" y="3044"/>
              <a:ext cx="96" cy="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699" name="Oval 52"/>
          <p:cNvSpPr>
            <a:spLocks noChangeArrowheads="1"/>
          </p:cNvSpPr>
          <p:nvPr/>
        </p:nvSpPr>
        <p:spPr bwMode="auto">
          <a:xfrm>
            <a:off x="6506790" y="3212554"/>
            <a:ext cx="152400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00" name="Oval 53"/>
          <p:cNvSpPr>
            <a:spLocks noChangeArrowheads="1"/>
          </p:cNvSpPr>
          <p:nvPr/>
        </p:nvSpPr>
        <p:spPr bwMode="auto">
          <a:xfrm>
            <a:off x="7471990" y="4520654"/>
            <a:ext cx="152400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01" name="Line 54"/>
          <p:cNvSpPr>
            <a:spLocks noChangeShapeType="1"/>
          </p:cNvSpPr>
          <p:nvPr/>
        </p:nvSpPr>
        <p:spPr bwMode="auto">
          <a:xfrm>
            <a:off x="6621090" y="3352254"/>
            <a:ext cx="876300" cy="1155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" name="Group 91"/>
          <p:cNvGrpSpPr>
            <a:grpSpLocks/>
          </p:cNvGrpSpPr>
          <p:nvPr/>
        </p:nvGrpSpPr>
        <p:grpSpPr bwMode="auto">
          <a:xfrm>
            <a:off x="1709365" y="2002879"/>
            <a:ext cx="6823075" cy="4162425"/>
            <a:chOff x="970" y="1558"/>
            <a:chExt cx="4298" cy="2622"/>
          </a:xfrm>
        </p:grpSpPr>
        <p:grpSp>
          <p:nvGrpSpPr>
            <p:cNvPr id="71709" name="Group 62"/>
            <p:cNvGrpSpPr>
              <a:grpSpLocks/>
            </p:cNvGrpSpPr>
            <p:nvPr/>
          </p:nvGrpSpPr>
          <p:grpSpPr bwMode="auto">
            <a:xfrm>
              <a:off x="3322" y="1686"/>
              <a:ext cx="666" cy="438"/>
              <a:chOff x="4314" y="1086"/>
              <a:chExt cx="666" cy="438"/>
            </a:xfrm>
          </p:grpSpPr>
          <p:sp>
            <p:nvSpPr>
              <p:cNvPr id="71734" name="Oval 63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5" name="Text Box 64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0" name="Group 65"/>
            <p:cNvGrpSpPr>
              <a:grpSpLocks/>
            </p:cNvGrpSpPr>
            <p:nvPr/>
          </p:nvGrpSpPr>
          <p:grpSpPr bwMode="auto">
            <a:xfrm>
              <a:off x="2714" y="1782"/>
              <a:ext cx="666" cy="438"/>
              <a:chOff x="4314" y="1086"/>
              <a:chExt cx="666" cy="438"/>
            </a:xfrm>
          </p:grpSpPr>
          <p:sp>
            <p:nvSpPr>
              <p:cNvPr id="71732" name="Oval 66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3" name="Text Box 67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1" name="Group 59"/>
            <p:cNvGrpSpPr>
              <a:grpSpLocks/>
            </p:cNvGrpSpPr>
            <p:nvPr/>
          </p:nvGrpSpPr>
          <p:grpSpPr bwMode="auto">
            <a:xfrm>
              <a:off x="3794" y="1774"/>
              <a:ext cx="666" cy="438"/>
              <a:chOff x="4314" y="1086"/>
              <a:chExt cx="666" cy="438"/>
            </a:xfrm>
          </p:grpSpPr>
          <p:sp>
            <p:nvSpPr>
              <p:cNvPr id="71730" name="Oval 60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1" name="Text Box 61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2" name="Group 71"/>
            <p:cNvGrpSpPr>
              <a:grpSpLocks/>
            </p:cNvGrpSpPr>
            <p:nvPr/>
          </p:nvGrpSpPr>
          <p:grpSpPr bwMode="auto">
            <a:xfrm>
              <a:off x="970" y="3702"/>
              <a:ext cx="666" cy="438"/>
              <a:chOff x="4314" y="1086"/>
              <a:chExt cx="666" cy="438"/>
            </a:xfrm>
          </p:grpSpPr>
          <p:sp>
            <p:nvSpPr>
              <p:cNvPr id="71728" name="Oval 72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29" name="Text Box 73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3" name="Group 74"/>
            <p:cNvGrpSpPr>
              <a:grpSpLocks/>
            </p:cNvGrpSpPr>
            <p:nvPr/>
          </p:nvGrpSpPr>
          <p:grpSpPr bwMode="auto">
            <a:xfrm>
              <a:off x="1186" y="1558"/>
              <a:ext cx="666" cy="438"/>
              <a:chOff x="4314" y="1086"/>
              <a:chExt cx="666" cy="438"/>
            </a:xfrm>
          </p:grpSpPr>
          <p:sp>
            <p:nvSpPr>
              <p:cNvPr id="71726" name="Oval 75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27" name="Text Box 76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4" name="Group 68"/>
            <p:cNvGrpSpPr>
              <a:grpSpLocks/>
            </p:cNvGrpSpPr>
            <p:nvPr/>
          </p:nvGrpSpPr>
          <p:grpSpPr bwMode="auto">
            <a:xfrm>
              <a:off x="1730" y="1710"/>
              <a:ext cx="666" cy="438"/>
              <a:chOff x="4314" y="1086"/>
              <a:chExt cx="666" cy="438"/>
            </a:xfrm>
          </p:grpSpPr>
          <p:sp>
            <p:nvSpPr>
              <p:cNvPr id="71724" name="Oval 69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25" name="Text Box 70"/>
              <p:cNvSpPr txBox="1">
                <a:spLocks noChangeArrowheads="1"/>
              </p:cNvSpPr>
              <p:nvPr/>
            </p:nvSpPr>
            <p:spPr bwMode="auto">
              <a:xfrm>
                <a:off x="4328" y="1106"/>
                <a:ext cx="533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Tier 3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5" name="Group 77"/>
            <p:cNvGrpSpPr>
              <a:grpSpLocks/>
            </p:cNvGrpSpPr>
            <p:nvPr/>
          </p:nvGrpSpPr>
          <p:grpSpPr bwMode="auto">
            <a:xfrm>
              <a:off x="1826" y="3742"/>
              <a:ext cx="666" cy="438"/>
              <a:chOff x="4314" y="1086"/>
              <a:chExt cx="666" cy="438"/>
            </a:xfrm>
          </p:grpSpPr>
          <p:sp>
            <p:nvSpPr>
              <p:cNvPr id="71722" name="Oval 78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23" name="Text Box 79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6" name="Group 80"/>
            <p:cNvGrpSpPr>
              <a:grpSpLocks/>
            </p:cNvGrpSpPr>
            <p:nvPr/>
          </p:nvGrpSpPr>
          <p:grpSpPr bwMode="auto">
            <a:xfrm>
              <a:off x="2898" y="3742"/>
              <a:ext cx="666" cy="438"/>
              <a:chOff x="4314" y="1086"/>
              <a:chExt cx="666" cy="438"/>
            </a:xfrm>
          </p:grpSpPr>
          <p:sp>
            <p:nvSpPr>
              <p:cNvPr id="71720" name="Oval 81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21" name="Text Box 82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7" name="Group 83"/>
            <p:cNvGrpSpPr>
              <a:grpSpLocks/>
            </p:cNvGrpSpPr>
            <p:nvPr/>
          </p:nvGrpSpPr>
          <p:grpSpPr bwMode="auto">
            <a:xfrm>
              <a:off x="4602" y="3454"/>
              <a:ext cx="666" cy="438"/>
              <a:chOff x="4314" y="1086"/>
              <a:chExt cx="666" cy="438"/>
            </a:xfrm>
          </p:grpSpPr>
          <p:sp>
            <p:nvSpPr>
              <p:cNvPr id="71718" name="Oval 84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19" name="Text Box 85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</p:grpSp>
      <p:grpSp>
        <p:nvGrpSpPr>
          <p:cNvPr id="18" name="Group 90"/>
          <p:cNvGrpSpPr>
            <a:grpSpLocks/>
          </p:cNvGrpSpPr>
          <p:nvPr/>
        </p:nvGrpSpPr>
        <p:grpSpPr bwMode="auto">
          <a:xfrm>
            <a:off x="353640" y="2704554"/>
            <a:ext cx="2825750" cy="2819400"/>
            <a:chOff x="116" y="2000"/>
            <a:chExt cx="1780" cy="1776"/>
          </a:xfrm>
        </p:grpSpPr>
        <p:sp>
          <p:nvSpPr>
            <p:cNvPr id="71704" name="Text Box 51"/>
            <p:cNvSpPr txBox="1">
              <a:spLocks noChangeArrowheads="1"/>
            </p:cNvSpPr>
            <p:nvPr/>
          </p:nvSpPr>
          <p:spPr bwMode="auto">
            <a:xfrm>
              <a:off x="116" y="2094"/>
              <a:ext cx="1132" cy="1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Comic Sans MS" pitchFamily="66" charset="0"/>
                </a:rPr>
                <a:t>Local and tier- 3 ISPs are </a:t>
              </a:r>
              <a:r>
                <a:rPr lang="en-US" sz="1800" i="1">
                  <a:latin typeface="Comic Sans MS" pitchFamily="66" charset="0"/>
                </a:rPr>
                <a:t>customers</a:t>
              </a:r>
              <a:r>
                <a:rPr lang="en-US" sz="1800">
                  <a:latin typeface="Comic Sans MS" pitchFamily="66" charset="0"/>
                </a:rPr>
                <a:t> of</a:t>
              </a:r>
            </a:p>
            <a:p>
              <a:r>
                <a:rPr lang="en-US" sz="1800">
                  <a:latin typeface="Comic Sans MS" pitchFamily="66" charset="0"/>
                </a:rPr>
                <a:t>higher tier ISPs</a:t>
              </a:r>
            </a:p>
            <a:p>
              <a:r>
                <a:rPr lang="en-US" sz="1800">
                  <a:latin typeface="Comic Sans MS" pitchFamily="66" charset="0"/>
                </a:rPr>
                <a:t>connecting them to rest of Internet</a:t>
              </a:r>
            </a:p>
          </p:txBody>
        </p:sp>
        <p:sp>
          <p:nvSpPr>
            <p:cNvPr id="71705" name="Line 86"/>
            <p:cNvSpPr>
              <a:spLocks noChangeShapeType="1"/>
            </p:cNvSpPr>
            <p:nvPr/>
          </p:nvSpPr>
          <p:spPr bwMode="auto">
            <a:xfrm flipV="1">
              <a:off x="1072" y="2008"/>
              <a:ext cx="344" cy="7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6" name="Line 87"/>
            <p:cNvSpPr>
              <a:spLocks noChangeShapeType="1"/>
            </p:cNvSpPr>
            <p:nvPr/>
          </p:nvSpPr>
          <p:spPr bwMode="auto">
            <a:xfrm flipV="1">
              <a:off x="1088" y="2000"/>
              <a:ext cx="664" cy="7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7" name="Line 88"/>
            <p:cNvSpPr>
              <a:spLocks noChangeShapeType="1"/>
            </p:cNvSpPr>
            <p:nvPr/>
          </p:nvSpPr>
          <p:spPr bwMode="auto">
            <a:xfrm>
              <a:off x="1073" y="2744"/>
              <a:ext cx="95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8" name="Line 89"/>
            <p:cNvSpPr>
              <a:spLocks noChangeShapeType="1"/>
            </p:cNvSpPr>
            <p:nvPr/>
          </p:nvSpPr>
          <p:spPr bwMode="auto">
            <a:xfrm>
              <a:off x="1074" y="2739"/>
              <a:ext cx="822" cy="1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Internet Structure: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/>
              <a:t>N</a:t>
            </a:r>
            <a:r>
              <a:rPr lang="en-US" sz="3200" dirty="0" smtClean="0"/>
              <a:t>etwork of Networks</a:t>
            </a:r>
            <a:endParaRPr lang="en-US" dirty="0" smtClean="0"/>
          </a:p>
        </p:txBody>
      </p:sp>
      <p:sp>
        <p:nvSpPr>
          <p:cNvPr id="81" name="Rectangle 6"/>
          <p:cNvSpPr>
            <a:spLocks noChangeArrowheads="1"/>
          </p:cNvSpPr>
          <p:nvPr/>
        </p:nvSpPr>
        <p:spPr bwMode="auto">
          <a:xfrm>
            <a:off x="8262367" y="5805264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754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2425" y="1052736"/>
            <a:ext cx="8440738" cy="914400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a packet passes through many networks!</a:t>
            </a:r>
          </a:p>
          <a:p>
            <a:pPr>
              <a:buFont typeface="Wingdings" pitchFamily="2" charset="2"/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17416" name="Oval 4"/>
          <p:cNvSpPr>
            <a:spLocks noChangeArrowheads="1"/>
          </p:cNvSpPr>
          <p:nvPr/>
        </p:nvSpPr>
        <p:spPr bwMode="auto">
          <a:xfrm>
            <a:off x="2432050" y="4507136"/>
            <a:ext cx="1863725" cy="7905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17417" name="Oval 5"/>
          <p:cNvSpPr>
            <a:spLocks noChangeArrowheads="1"/>
          </p:cNvSpPr>
          <p:nvPr/>
        </p:nvSpPr>
        <p:spPr bwMode="auto">
          <a:xfrm>
            <a:off x="3530600" y="3303811"/>
            <a:ext cx="1863725" cy="7905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17418" name="Oval 6"/>
          <p:cNvSpPr>
            <a:spLocks noChangeArrowheads="1"/>
          </p:cNvSpPr>
          <p:nvPr/>
        </p:nvSpPr>
        <p:spPr bwMode="auto">
          <a:xfrm>
            <a:off x="4800600" y="4469036"/>
            <a:ext cx="1863725" cy="7905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17419" name="Oval 7"/>
          <p:cNvSpPr>
            <a:spLocks noChangeArrowheads="1"/>
          </p:cNvSpPr>
          <p:nvPr/>
        </p:nvSpPr>
        <p:spPr bwMode="auto">
          <a:xfrm>
            <a:off x="5121275" y="4475386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Oval 8"/>
          <p:cNvSpPr>
            <a:spLocks noChangeArrowheads="1"/>
          </p:cNvSpPr>
          <p:nvPr/>
        </p:nvSpPr>
        <p:spPr bwMode="auto">
          <a:xfrm>
            <a:off x="4670425" y="4005486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Oval 9"/>
          <p:cNvSpPr>
            <a:spLocks noChangeArrowheads="1"/>
          </p:cNvSpPr>
          <p:nvPr/>
        </p:nvSpPr>
        <p:spPr bwMode="auto">
          <a:xfrm>
            <a:off x="4206875" y="4030886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Oval 10"/>
          <p:cNvSpPr>
            <a:spLocks noChangeArrowheads="1"/>
          </p:cNvSpPr>
          <p:nvPr/>
        </p:nvSpPr>
        <p:spPr bwMode="auto">
          <a:xfrm>
            <a:off x="3736975" y="4488086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Oval 11"/>
          <p:cNvSpPr>
            <a:spLocks noChangeArrowheads="1"/>
          </p:cNvSpPr>
          <p:nvPr/>
        </p:nvSpPr>
        <p:spPr bwMode="auto">
          <a:xfrm>
            <a:off x="4232275" y="4805586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Oval 12"/>
          <p:cNvSpPr>
            <a:spLocks noChangeArrowheads="1"/>
          </p:cNvSpPr>
          <p:nvPr/>
        </p:nvSpPr>
        <p:spPr bwMode="auto">
          <a:xfrm>
            <a:off x="4746625" y="4792886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Line 13"/>
          <p:cNvSpPr>
            <a:spLocks noChangeShapeType="1"/>
          </p:cNvSpPr>
          <p:nvPr/>
        </p:nvSpPr>
        <p:spPr bwMode="auto">
          <a:xfrm flipV="1">
            <a:off x="4368800" y="4862736"/>
            <a:ext cx="38100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14"/>
          <p:cNvSpPr>
            <a:spLocks noChangeShapeType="1"/>
          </p:cNvSpPr>
          <p:nvPr/>
        </p:nvSpPr>
        <p:spPr bwMode="auto">
          <a:xfrm>
            <a:off x="4778375" y="4119786"/>
            <a:ext cx="368300" cy="368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15"/>
          <p:cNvSpPr>
            <a:spLocks noChangeShapeType="1"/>
          </p:cNvSpPr>
          <p:nvPr/>
        </p:nvSpPr>
        <p:spPr bwMode="auto">
          <a:xfrm flipV="1">
            <a:off x="3835400" y="4151536"/>
            <a:ext cx="39370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428" name="Group 22"/>
          <p:cNvGrpSpPr>
            <a:grpSpLocks/>
          </p:cNvGrpSpPr>
          <p:nvPr/>
        </p:nvGrpSpPr>
        <p:grpSpPr bwMode="auto">
          <a:xfrm>
            <a:off x="1946275" y="2910111"/>
            <a:ext cx="6219825" cy="2838450"/>
            <a:chOff x="1226" y="2070"/>
            <a:chExt cx="3918" cy="1788"/>
          </a:xfrm>
        </p:grpSpPr>
        <p:grpSp>
          <p:nvGrpSpPr>
            <p:cNvPr id="17460" name="Group 23"/>
            <p:cNvGrpSpPr>
              <a:grpSpLocks/>
            </p:cNvGrpSpPr>
            <p:nvPr/>
          </p:nvGrpSpPr>
          <p:grpSpPr bwMode="auto">
            <a:xfrm>
              <a:off x="3042" y="2102"/>
              <a:ext cx="1054" cy="372"/>
              <a:chOff x="3042" y="2102"/>
              <a:chExt cx="1054" cy="372"/>
            </a:xfrm>
          </p:grpSpPr>
          <p:sp>
            <p:nvSpPr>
              <p:cNvPr id="17480" name="Oval 24"/>
              <p:cNvSpPr>
                <a:spLocks noChangeArrowheads="1"/>
              </p:cNvSpPr>
              <p:nvPr/>
            </p:nvSpPr>
            <p:spPr bwMode="auto">
              <a:xfrm>
                <a:off x="3042" y="210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81" name="Text Box 25"/>
              <p:cNvSpPr txBox="1">
                <a:spLocks noChangeArrowheads="1"/>
              </p:cNvSpPr>
              <p:nvPr/>
            </p:nvSpPr>
            <p:spPr bwMode="auto">
              <a:xfrm>
                <a:off x="3182" y="2176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solidFill>
                      <a:schemeClr val="folHlink"/>
                    </a:solidFill>
                    <a:latin typeface="Comic Sans MS" pitchFamily="66" charset="0"/>
                  </a:rPr>
                  <a:t>Tier-2 ISP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7482" name="Oval 26"/>
              <p:cNvSpPr>
                <a:spLocks noChangeArrowheads="1"/>
              </p:cNvSpPr>
              <p:nvPr/>
            </p:nvSpPr>
            <p:spPr bwMode="auto">
              <a:xfrm>
                <a:off x="3184" y="2340"/>
                <a:ext cx="84" cy="9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61" name="Group 27"/>
            <p:cNvGrpSpPr>
              <a:grpSpLocks/>
            </p:cNvGrpSpPr>
            <p:nvPr/>
          </p:nvGrpSpPr>
          <p:grpSpPr bwMode="auto">
            <a:xfrm>
              <a:off x="1610" y="2070"/>
              <a:ext cx="1054" cy="372"/>
              <a:chOff x="698" y="2190"/>
              <a:chExt cx="1054" cy="372"/>
            </a:xfrm>
          </p:grpSpPr>
          <p:sp>
            <p:nvSpPr>
              <p:cNvPr id="17477" name="Oval 28"/>
              <p:cNvSpPr>
                <a:spLocks noChangeArrowheads="1"/>
              </p:cNvSpPr>
              <p:nvPr/>
            </p:nvSpPr>
            <p:spPr bwMode="auto">
              <a:xfrm>
                <a:off x="698" y="219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8" name="Text Box 29"/>
              <p:cNvSpPr txBox="1">
                <a:spLocks noChangeArrowheads="1"/>
              </p:cNvSpPr>
              <p:nvPr/>
            </p:nvSpPr>
            <p:spPr bwMode="auto">
              <a:xfrm>
                <a:off x="838" y="226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solidFill>
                      <a:schemeClr val="folHlink"/>
                    </a:solidFill>
                    <a:latin typeface="Comic Sans MS" pitchFamily="66" charset="0"/>
                  </a:rPr>
                  <a:t>Tier-2 ISP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7479" name="Oval 30"/>
              <p:cNvSpPr>
                <a:spLocks noChangeArrowheads="1"/>
              </p:cNvSpPr>
              <p:nvPr/>
            </p:nvSpPr>
            <p:spPr bwMode="auto">
              <a:xfrm>
                <a:off x="1464" y="2460"/>
                <a:ext cx="84" cy="9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62" name="Group 31"/>
            <p:cNvGrpSpPr>
              <a:grpSpLocks/>
            </p:cNvGrpSpPr>
            <p:nvPr/>
          </p:nvGrpSpPr>
          <p:grpSpPr bwMode="auto">
            <a:xfrm>
              <a:off x="1226" y="3476"/>
              <a:ext cx="1054" cy="374"/>
              <a:chOff x="442" y="3748"/>
              <a:chExt cx="1054" cy="374"/>
            </a:xfrm>
          </p:grpSpPr>
          <p:sp>
            <p:nvSpPr>
              <p:cNvPr id="17474" name="Oval 32"/>
              <p:cNvSpPr>
                <a:spLocks noChangeArrowheads="1"/>
              </p:cNvSpPr>
              <p:nvPr/>
            </p:nvSpPr>
            <p:spPr bwMode="auto">
              <a:xfrm>
                <a:off x="442" y="375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5" name="Text Box 33"/>
              <p:cNvSpPr txBox="1">
                <a:spLocks noChangeArrowheads="1"/>
              </p:cNvSpPr>
              <p:nvPr/>
            </p:nvSpPr>
            <p:spPr bwMode="auto">
              <a:xfrm>
                <a:off x="582" y="382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solidFill>
                      <a:schemeClr val="folHlink"/>
                    </a:solidFill>
                    <a:latin typeface="Comic Sans MS" pitchFamily="66" charset="0"/>
                  </a:rPr>
                  <a:t>Tier-2 ISP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7476" name="Oval 34"/>
              <p:cNvSpPr>
                <a:spLocks noChangeArrowheads="1"/>
              </p:cNvSpPr>
              <p:nvPr/>
            </p:nvSpPr>
            <p:spPr bwMode="auto">
              <a:xfrm>
                <a:off x="904" y="3748"/>
                <a:ext cx="84" cy="9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63" name="Group 35"/>
            <p:cNvGrpSpPr>
              <a:grpSpLocks/>
            </p:cNvGrpSpPr>
            <p:nvPr/>
          </p:nvGrpSpPr>
          <p:grpSpPr bwMode="auto">
            <a:xfrm>
              <a:off x="2674" y="3486"/>
              <a:ext cx="1054" cy="372"/>
              <a:chOff x="2698" y="3710"/>
              <a:chExt cx="1054" cy="372"/>
            </a:xfrm>
          </p:grpSpPr>
          <p:sp>
            <p:nvSpPr>
              <p:cNvPr id="17471" name="Oval 36"/>
              <p:cNvSpPr>
                <a:spLocks noChangeArrowheads="1"/>
              </p:cNvSpPr>
              <p:nvPr/>
            </p:nvSpPr>
            <p:spPr bwMode="auto">
              <a:xfrm>
                <a:off x="2698" y="371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2" name="Text Box 37"/>
              <p:cNvSpPr txBox="1">
                <a:spLocks noChangeArrowheads="1"/>
              </p:cNvSpPr>
              <p:nvPr/>
            </p:nvSpPr>
            <p:spPr bwMode="auto">
              <a:xfrm>
                <a:off x="2838" y="378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solidFill>
                      <a:schemeClr val="folHlink"/>
                    </a:solidFill>
                    <a:latin typeface="Comic Sans MS" pitchFamily="66" charset="0"/>
                  </a:rPr>
                  <a:t>Tier-2 ISP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7473" name="Oval 38"/>
              <p:cNvSpPr>
                <a:spLocks noChangeArrowheads="1"/>
              </p:cNvSpPr>
              <p:nvPr/>
            </p:nvSpPr>
            <p:spPr bwMode="auto">
              <a:xfrm>
                <a:off x="3408" y="3716"/>
                <a:ext cx="84" cy="9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64" name="Group 39"/>
            <p:cNvGrpSpPr>
              <a:grpSpLocks/>
            </p:cNvGrpSpPr>
            <p:nvPr/>
          </p:nvGrpSpPr>
          <p:grpSpPr bwMode="auto">
            <a:xfrm>
              <a:off x="4090" y="3182"/>
              <a:ext cx="1054" cy="372"/>
              <a:chOff x="4090" y="3182"/>
              <a:chExt cx="1054" cy="372"/>
            </a:xfrm>
          </p:grpSpPr>
          <p:sp>
            <p:nvSpPr>
              <p:cNvPr id="17468" name="Oval 40"/>
              <p:cNvSpPr>
                <a:spLocks noChangeArrowheads="1"/>
              </p:cNvSpPr>
              <p:nvPr/>
            </p:nvSpPr>
            <p:spPr bwMode="auto">
              <a:xfrm>
                <a:off x="4090" y="318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69" name="Text Box 41"/>
              <p:cNvSpPr txBox="1">
                <a:spLocks noChangeArrowheads="1"/>
              </p:cNvSpPr>
              <p:nvPr/>
            </p:nvSpPr>
            <p:spPr bwMode="auto">
              <a:xfrm>
                <a:off x="4230" y="3256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solidFill>
                      <a:schemeClr val="folHlink"/>
                    </a:solidFill>
                    <a:latin typeface="Comic Sans MS" pitchFamily="66" charset="0"/>
                  </a:rPr>
                  <a:t>Tier-2 ISP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7470" name="Oval 42"/>
              <p:cNvSpPr>
                <a:spLocks noChangeArrowheads="1"/>
              </p:cNvSpPr>
              <p:nvPr/>
            </p:nvSpPr>
            <p:spPr bwMode="auto">
              <a:xfrm>
                <a:off x="4144" y="3308"/>
                <a:ext cx="84" cy="9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465" name="Oval 43"/>
            <p:cNvSpPr>
              <a:spLocks noChangeArrowheads="1"/>
            </p:cNvSpPr>
            <p:nvPr/>
          </p:nvSpPr>
          <p:spPr bwMode="auto">
            <a:xfrm>
              <a:off x="1712" y="2328"/>
              <a:ext cx="96" cy="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6" name="Line 44"/>
            <p:cNvSpPr>
              <a:spLocks noChangeShapeType="1"/>
            </p:cNvSpPr>
            <p:nvPr/>
          </p:nvSpPr>
          <p:spPr bwMode="auto">
            <a:xfrm>
              <a:off x="1768" y="2400"/>
              <a:ext cx="200" cy="6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Oval 45"/>
            <p:cNvSpPr>
              <a:spLocks noChangeArrowheads="1"/>
            </p:cNvSpPr>
            <p:nvPr/>
          </p:nvSpPr>
          <p:spPr bwMode="auto">
            <a:xfrm>
              <a:off x="1928" y="3044"/>
              <a:ext cx="96" cy="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29" name="Oval 46"/>
          <p:cNvSpPr>
            <a:spLocks noChangeArrowheads="1"/>
          </p:cNvSpPr>
          <p:nvPr/>
        </p:nvSpPr>
        <p:spPr bwMode="auto">
          <a:xfrm>
            <a:off x="6337300" y="3306986"/>
            <a:ext cx="152400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Oval 47"/>
          <p:cNvSpPr>
            <a:spLocks noChangeArrowheads="1"/>
          </p:cNvSpPr>
          <p:nvPr/>
        </p:nvSpPr>
        <p:spPr bwMode="auto">
          <a:xfrm>
            <a:off x="7302500" y="4615086"/>
            <a:ext cx="152400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1" name="Line 48"/>
          <p:cNvSpPr>
            <a:spLocks noChangeShapeType="1"/>
          </p:cNvSpPr>
          <p:nvPr/>
        </p:nvSpPr>
        <p:spPr bwMode="auto">
          <a:xfrm>
            <a:off x="6451600" y="3446686"/>
            <a:ext cx="876300" cy="1155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432" name="Group 52"/>
          <p:cNvGrpSpPr>
            <a:grpSpLocks/>
          </p:cNvGrpSpPr>
          <p:nvPr/>
        </p:nvGrpSpPr>
        <p:grpSpPr bwMode="auto">
          <a:xfrm>
            <a:off x="5273675" y="2300511"/>
            <a:ext cx="1057275" cy="695325"/>
            <a:chOff x="4314" y="1086"/>
            <a:chExt cx="666" cy="438"/>
          </a:xfrm>
        </p:grpSpPr>
        <p:sp>
          <p:nvSpPr>
            <p:cNvPr id="17458" name="Oval 53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9" name="Text Box 54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3" name="Group 55"/>
          <p:cNvGrpSpPr>
            <a:grpSpLocks/>
          </p:cNvGrpSpPr>
          <p:nvPr/>
        </p:nvGrpSpPr>
        <p:grpSpPr bwMode="auto">
          <a:xfrm>
            <a:off x="4308475" y="2452911"/>
            <a:ext cx="1057275" cy="695325"/>
            <a:chOff x="4314" y="1086"/>
            <a:chExt cx="666" cy="438"/>
          </a:xfrm>
        </p:grpSpPr>
        <p:sp>
          <p:nvSpPr>
            <p:cNvPr id="17456" name="Oval 56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7" name="Text Box 57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4" name="Group 58"/>
          <p:cNvGrpSpPr>
            <a:grpSpLocks/>
          </p:cNvGrpSpPr>
          <p:nvPr/>
        </p:nvGrpSpPr>
        <p:grpSpPr bwMode="auto">
          <a:xfrm>
            <a:off x="6022975" y="2440211"/>
            <a:ext cx="1057275" cy="695325"/>
            <a:chOff x="4314" y="1086"/>
            <a:chExt cx="666" cy="438"/>
          </a:xfrm>
        </p:grpSpPr>
        <p:sp>
          <p:nvSpPr>
            <p:cNvPr id="17454" name="Oval 59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5" name="Text Box 60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5" name="Group 61"/>
          <p:cNvGrpSpPr>
            <a:grpSpLocks/>
          </p:cNvGrpSpPr>
          <p:nvPr/>
        </p:nvGrpSpPr>
        <p:grpSpPr bwMode="auto">
          <a:xfrm>
            <a:off x="1539875" y="5500911"/>
            <a:ext cx="1057275" cy="695325"/>
            <a:chOff x="4314" y="1086"/>
            <a:chExt cx="666" cy="438"/>
          </a:xfrm>
        </p:grpSpPr>
        <p:sp>
          <p:nvSpPr>
            <p:cNvPr id="17452" name="Oval 62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3" name="Text Box 63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6" name="Group 64"/>
          <p:cNvGrpSpPr>
            <a:grpSpLocks/>
          </p:cNvGrpSpPr>
          <p:nvPr/>
        </p:nvGrpSpPr>
        <p:grpSpPr bwMode="auto">
          <a:xfrm>
            <a:off x="1882775" y="2097311"/>
            <a:ext cx="1057275" cy="695325"/>
            <a:chOff x="4314" y="1086"/>
            <a:chExt cx="666" cy="438"/>
          </a:xfrm>
        </p:grpSpPr>
        <p:sp>
          <p:nvSpPr>
            <p:cNvPr id="17450" name="Oval 65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1" name="Text Box 66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7" name="Group 67"/>
          <p:cNvGrpSpPr>
            <a:grpSpLocks/>
          </p:cNvGrpSpPr>
          <p:nvPr/>
        </p:nvGrpSpPr>
        <p:grpSpPr bwMode="auto">
          <a:xfrm>
            <a:off x="2746375" y="2338611"/>
            <a:ext cx="1057275" cy="695325"/>
            <a:chOff x="4314" y="1086"/>
            <a:chExt cx="666" cy="438"/>
          </a:xfrm>
        </p:grpSpPr>
        <p:sp>
          <p:nvSpPr>
            <p:cNvPr id="17448" name="Oval 68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9" name="Text Box 69"/>
            <p:cNvSpPr txBox="1">
              <a:spLocks noChangeArrowheads="1"/>
            </p:cNvSpPr>
            <p:nvPr/>
          </p:nvSpPr>
          <p:spPr bwMode="auto">
            <a:xfrm>
              <a:off x="4328" y="1106"/>
              <a:ext cx="53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Tier 3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8" name="Group 70"/>
          <p:cNvGrpSpPr>
            <a:grpSpLocks/>
          </p:cNvGrpSpPr>
          <p:nvPr/>
        </p:nvGrpSpPr>
        <p:grpSpPr bwMode="auto">
          <a:xfrm>
            <a:off x="2898775" y="5564411"/>
            <a:ext cx="1057275" cy="695325"/>
            <a:chOff x="4314" y="1086"/>
            <a:chExt cx="666" cy="438"/>
          </a:xfrm>
        </p:grpSpPr>
        <p:sp>
          <p:nvSpPr>
            <p:cNvPr id="17446" name="Oval 71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7" name="Text Box 72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9" name="Group 73"/>
          <p:cNvGrpSpPr>
            <a:grpSpLocks/>
          </p:cNvGrpSpPr>
          <p:nvPr/>
        </p:nvGrpSpPr>
        <p:grpSpPr bwMode="auto">
          <a:xfrm>
            <a:off x="4600575" y="5564411"/>
            <a:ext cx="1057275" cy="695325"/>
            <a:chOff x="4314" y="1086"/>
            <a:chExt cx="666" cy="438"/>
          </a:xfrm>
        </p:grpSpPr>
        <p:sp>
          <p:nvSpPr>
            <p:cNvPr id="17444" name="Oval 74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5" name="Text Box 75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40" name="Group 76"/>
          <p:cNvGrpSpPr>
            <a:grpSpLocks/>
          </p:cNvGrpSpPr>
          <p:nvPr/>
        </p:nvGrpSpPr>
        <p:grpSpPr bwMode="auto">
          <a:xfrm>
            <a:off x="7305675" y="5107211"/>
            <a:ext cx="1057275" cy="695325"/>
            <a:chOff x="4314" y="1086"/>
            <a:chExt cx="666" cy="438"/>
          </a:xfrm>
        </p:grpSpPr>
        <p:sp>
          <p:nvSpPr>
            <p:cNvPr id="17442" name="Oval 77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3" name="Text Box 78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aphicFrame>
        <p:nvGraphicFramePr>
          <p:cNvPr id="17410" name="Object 2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580550"/>
              </p:ext>
            </p:extLst>
          </p:nvPr>
        </p:nvGraphicFramePr>
        <p:xfrm>
          <a:off x="1512888" y="1821086"/>
          <a:ext cx="417512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0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2888" y="1821086"/>
                        <a:ext cx="417512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133819"/>
              </p:ext>
            </p:extLst>
          </p:nvPr>
        </p:nvGraphicFramePr>
        <p:xfrm>
          <a:off x="8486775" y="5631086"/>
          <a:ext cx="417513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1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86775" y="5631086"/>
                        <a:ext cx="417513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189" name="Freeform 341"/>
          <p:cNvSpPr>
            <a:spLocks/>
          </p:cNvSpPr>
          <p:nvPr/>
        </p:nvSpPr>
        <p:spPr bwMode="auto">
          <a:xfrm>
            <a:off x="1879600" y="2100486"/>
            <a:ext cx="6654800" cy="3619500"/>
          </a:xfrm>
          <a:custGeom>
            <a:avLst/>
            <a:gdLst>
              <a:gd name="T0" fmla="*/ 0 w 4192"/>
              <a:gd name="T1" fmla="*/ 0 h 2280"/>
              <a:gd name="T2" fmla="*/ 901700 w 4192"/>
              <a:gd name="T3" fmla="*/ 419100 h 2280"/>
              <a:gd name="T4" fmla="*/ 1460500 w 4192"/>
              <a:gd name="T5" fmla="*/ 939800 h 2280"/>
              <a:gd name="T6" fmla="*/ 1955800 w 4192"/>
              <a:gd name="T7" fmla="*/ 1333500 h 2280"/>
              <a:gd name="T8" fmla="*/ 2844799 w 4192"/>
              <a:gd name="T9" fmla="*/ 1981200 h 2280"/>
              <a:gd name="T10" fmla="*/ 3327400 w 4192"/>
              <a:gd name="T11" fmla="*/ 2476500 h 2280"/>
              <a:gd name="T12" fmla="*/ 4775199 w 4192"/>
              <a:gd name="T13" fmla="*/ 2857500 h 2280"/>
              <a:gd name="T14" fmla="*/ 5765799 w 4192"/>
              <a:gd name="T15" fmla="*/ 3035299 h 2280"/>
              <a:gd name="T16" fmla="*/ 6413499 w 4192"/>
              <a:gd name="T17" fmla="*/ 3556000 h 2280"/>
              <a:gd name="T18" fmla="*/ 6654800 w 4192"/>
              <a:gd name="T19" fmla="*/ 3619500 h 228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192"/>
              <a:gd name="T31" fmla="*/ 0 h 2280"/>
              <a:gd name="T32" fmla="*/ 4192 w 4192"/>
              <a:gd name="T33" fmla="*/ 2280 h 228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192" h="2280">
                <a:moveTo>
                  <a:pt x="0" y="0"/>
                </a:moveTo>
                <a:lnTo>
                  <a:pt x="568" y="264"/>
                </a:lnTo>
                <a:lnTo>
                  <a:pt x="920" y="592"/>
                </a:lnTo>
                <a:lnTo>
                  <a:pt x="1232" y="840"/>
                </a:lnTo>
                <a:lnTo>
                  <a:pt x="1792" y="1248"/>
                </a:lnTo>
                <a:lnTo>
                  <a:pt x="2096" y="1560"/>
                </a:lnTo>
                <a:lnTo>
                  <a:pt x="3008" y="1800"/>
                </a:lnTo>
                <a:lnTo>
                  <a:pt x="3632" y="1912"/>
                </a:lnTo>
                <a:lnTo>
                  <a:pt x="4040" y="2240"/>
                </a:lnTo>
                <a:lnTo>
                  <a:pt x="4192" y="2280"/>
                </a:lnTo>
              </a:path>
            </a:pathLst>
          </a:cu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Internet Structure: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/>
              <a:t>N</a:t>
            </a:r>
            <a:r>
              <a:rPr lang="en-US" sz="3200" dirty="0" smtClean="0"/>
              <a:t>etwork of Networks</a:t>
            </a:r>
            <a:endParaRPr lang="en-US" dirty="0" smtClean="0"/>
          </a:p>
        </p:txBody>
      </p:sp>
      <p:sp>
        <p:nvSpPr>
          <p:cNvPr id="76" name="Rectangle 6"/>
          <p:cNvSpPr>
            <a:spLocks noChangeArrowheads="1"/>
          </p:cNvSpPr>
          <p:nvPr/>
        </p:nvSpPr>
        <p:spPr bwMode="auto">
          <a:xfrm>
            <a:off x="8262367" y="1124744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689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9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18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5588" y="165100"/>
            <a:ext cx="8096250" cy="650875"/>
          </a:xfrm>
        </p:spPr>
        <p:txBody>
          <a:bodyPr/>
          <a:lstStyle/>
          <a:p>
            <a:pPr eaLnBrk="1" hangingPunct="1"/>
            <a:r>
              <a:rPr lang="en-US" sz="3600" dirty="0" smtClean="0">
                <a:ea typeface="ＭＳ Ｐゴシック" pitchFamily="34" charset="-128"/>
              </a:rPr>
              <a:t>Internet </a:t>
            </a:r>
            <a:r>
              <a:rPr lang="en-US" sz="3600" dirty="0">
                <a:ea typeface="ＭＳ Ｐゴシック" pitchFamily="34" charset="-128"/>
              </a:rPr>
              <a:t>S</a:t>
            </a:r>
            <a:r>
              <a:rPr lang="en-US" sz="3600" dirty="0" smtClean="0">
                <a:ea typeface="ＭＳ Ｐゴシック" pitchFamily="34" charset="-128"/>
              </a:rPr>
              <a:t>tructure:</a:t>
            </a:r>
            <a:br>
              <a:rPr lang="en-US" sz="3600" dirty="0" smtClean="0">
                <a:ea typeface="ＭＳ Ｐゴシック" pitchFamily="34" charset="-128"/>
              </a:rPr>
            </a:br>
            <a:r>
              <a:rPr lang="en-US" sz="3600" dirty="0" smtClean="0">
                <a:ea typeface="ＭＳ Ｐゴシック" pitchFamily="34" charset="-128"/>
              </a:rPr>
              <a:t> </a:t>
            </a:r>
            <a:r>
              <a:rPr lang="en-US" sz="3600" dirty="0">
                <a:ea typeface="ＭＳ Ｐゴシック" pitchFamily="34" charset="-128"/>
              </a:rPr>
              <a:t>N</a:t>
            </a:r>
            <a:r>
              <a:rPr lang="en-US" sz="3600" dirty="0" smtClean="0">
                <a:ea typeface="ＭＳ Ｐゴシック" pitchFamily="34" charset="-128"/>
              </a:rPr>
              <a:t>etwork of Networks</a:t>
            </a:r>
            <a:endParaRPr lang="en-US" dirty="0" smtClean="0">
              <a:ea typeface="ＭＳ Ｐゴシック" pitchFamily="34" charset="-128"/>
            </a:endParaRPr>
          </a:p>
        </p:txBody>
      </p:sp>
      <p:grpSp>
        <p:nvGrpSpPr>
          <p:cNvPr id="96259" name="Group 5"/>
          <p:cNvGrpSpPr>
            <a:grpSpLocks/>
          </p:cNvGrpSpPr>
          <p:nvPr/>
        </p:nvGrpSpPr>
        <p:grpSpPr bwMode="auto">
          <a:xfrm>
            <a:off x="450850" y="1849438"/>
            <a:ext cx="8437563" cy="4559300"/>
            <a:chOff x="154891" y="1905681"/>
            <a:chExt cx="8436427" cy="4559651"/>
          </a:xfrm>
        </p:grpSpPr>
        <p:grpSp>
          <p:nvGrpSpPr>
            <p:cNvPr id="96552" name="Group 2"/>
            <p:cNvGrpSpPr>
              <a:grpSpLocks/>
            </p:cNvGrpSpPr>
            <p:nvPr/>
          </p:nvGrpSpPr>
          <p:grpSpPr bwMode="auto">
            <a:xfrm>
              <a:off x="1529396" y="2297655"/>
              <a:ext cx="648422" cy="418253"/>
              <a:chOff x="3053396" y="4304255"/>
              <a:chExt cx="648422" cy="418253"/>
            </a:xfrm>
          </p:grpSpPr>
          <p:sp>
            <p:nvSpPr>
              <p:cNvPr id="9660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605" name="TextBox 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53" name="Group 131"/>
            <p:cNvGrpSpPr>
              <a:grpSpLocks/>
            </p:cNvGrpSpPr>
            <p:nvPr/>
          </p:nvGrpSpPr>
          <p:grpSpPr bwMode="auto">
            <a:xfrm>
              <a:off x="373696" y="3097755"/>
              <a:ext cx="648422" cy="418253"/>
              <a:chOff x="3053396" y="4304255"/>
              <a:chExt cx="648422" cy="418253"/>
            </a:xfrm>
          </p:grpSpPr>
          <p:sp>
            <p:nvSpPr>
              <p:cNvPr id="9660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603" name="TextBox 13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54" name="Group 135"/>
            <p:cNvGrpSpPr>
              <a:grpSpLocks/>
            </p:cNvGrpSpPr>
            <p:nvPr/>
          </p:nvGrpSpPr>
          <p:grpSpPr bwMode="auto">
            <a:xfrm>
              <a:off x="6037896" y="2551655"/>
              <a:ext cx="648422" cy="418253"/>
              <a:chOff x="3053396" y="4304255"/>
              <a:chExt cx="648422" cy="418253"/>
            </a:xfrm>
          </p:grpSpPr>
          <p:sp>
            <p:nvSpPr>
              <p:cNvPr id="9660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601" name="TextBox 13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55" name="Group 138"/>
            <p:cNvGrpSpPr>
              <a:grpSpLocks/>
            </p:cNvGrpSpPr>
            <p:nvPr/>
          </p:nvGrpSpPr>
          <p:grpSpPr bwMode="auto">
            <a:xfrm>
              <a:off x="945196" y="5409155"/>
              <a:ext cx="648422" cy="418253"/>
              <a:chOff x="3053396" y="4304255"/>
              <a:chExt cx="648422" cy="418253"/>
            </a:xfrm>
          </p:grpSpPr>
          <p:sp>
            <p:nvSpPr>
              <p:cNvPr id="96598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99" name="TextBox 140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56" name="Group 141"/>
            <p:cNvGrpSpPr>
              <a:grpSpLocks/>
            </p:cNvGrpSpPr>
            <p:nvPr/>
          </p:nvGrpSpPr>
          <p:grpSpPr bwMode="auto">
            <a:xfrm>
              <a:off x="526096" y="4786855"/>
              <a:ext cx="648422" cy="418253"/>
              <a:chOff x="3053396" y="4304255"/>
              <a:chExt cx="648422" cy="418253"/>
            </a:xfrm>
          </p:grpSpPr>
          <p:sp>
            <p:nvSpPr>
              <p:cNvPr id="96596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97" name="TextBox 14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57" name="Group 144"/>
            <p:cNvGrpSpPr>
              <a:grpSpLocks/>
            </p:cNvGrpSpPr>
            <p:nvPr/>
          </p:nvGrpSpPr>
          <p:grpSpPr bwMode="auto">
            <a:xfrm>
              <a:off x="297496" y="4126455"/>
              <a:ext cx="648422" cy="418253"/>
              <a:chOff x="3053396" y="4304255"/>
              <a:chExt cx="648422" cy="418253"/>
            </a:xfrm>
          </p:grpSpPr>
          <p:sp>
            <p:nvSpPr>
              <p:cNvPr id="9659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95" name="TextBox 146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58" name="Group 147"/>
            <p:cNvGrpSpPr>
              <a:grpSpLocks/>
            </p:cNvGrpSpPr>
            <p:nvPr/>
          </p:nvGrpSpPr>
          <p:grpSpPr bwMode="auto">
            <a:xfrm>
              <a:off x="6787196" y="2983455"/>
              <a:ext cx="648422" cy="418253"/>
              <a:chOff x="3053396" y="4304255"/>
              <a:chExt cx="648422" cy="418253"/>
            </a:xfrm>
          </p:grpSpPr>
          <p:sp>
            <p:nvSpPr>
              <p:cNvPr id="9659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93" name="TextBox 149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59" name="Group 150"/>
            <p:cNvGrpSpPr>
              <a:grpSpLocks/>
            </p:cNvGrpSpPr>
            <p:nvPr/>
          </p:nvGrpSpPr>
          <p:grpSpPr bwMode="auto">
            <a:xfrm>
              <a:off x="3129596" y="2056355"/>
              <a:ext cx="648422" cy="418253"/>
              <a:chOff x="3053396" y="4304255"/>
              <a:chExt cx="648422" cy="418253"/>
            </a:xfrm>
          </p:grpSpPr>
          <p:sp>
            <p:nvSpPr>
              <p:cNvPr id="9659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91" name="TextBox 15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60" name="Group 153"/>
            <p:cNvGrpSpPr>
              <a:grpSpLocks/>
            </p:cNvGrpSpPr>
            <p:nvPr/>
          </p:nvGrpSpPr>
          <p:grpSpPr bwMode="auto">
            <a:xfrm>
              <a:off x="754696" y="2704055"/>
              <a:ext cx="648422" cy="418253"/>
              <a:chOff x="3053396" y="4304255"/>
              <a:chExt cx="648422" cy="418253"/>
            </a:xfrm>
          </p:grpSpPr>
          <p:sp>
            <p:nvSpPr>
              <p:cNvPr id="96588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89" name="TextBox 15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61" name="Group 156"/>
            <p:cNvGrpSpPr>
              <a:grpSpLocks/>
            </p:cNvGrpSpPr>
            <p:nvPr/>
          </p:nvGrpSpPr>
          <p:grpSpPr bwMode="auto">
            <a:xfrm>
              <a:off x="4043996" y="2030955"/>
              <a:ext cx="648422" cy="418253"/>
              <a:chOff x="3053396" y="4304255"/>
              <a:chExt cx="648422" cy="418253"/>
            </a:xfrm>
          </p:grpSpPr>
          <p:sp>
            <p:nvSpPr>
              <p:cNvPr id="96586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87" name="TextBox 15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62" name="Group 160"/>
            <p:cNvGrpSpPr>
              <a:grpSpLocks/>
            </p:cNvGrpSpPr>
            <p:nvPr/>
          </p:nvGrpSpPr>
          <p:grpSpPr bwMode="auto">
            <a:xfrm>
              <a:off x="7104696" y="5663155"/>
              <a:ext cx="648422" cy="418253"/>
              <a:chOff x="3053396" y="4304255"/>
              <a:chExt cx="648422" cy="418253"/>
            </a:xfrm>
          </p:grpSpPr>
          <p:sp>
            <p:nvSpPr>
              <p:cNvPr id="9658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85" name="TextBox 16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63" name="Group 163"/>
            <p:cNvGrpSpPr>
              <a:grpSpLocks/>
            </p:cNvGrpSpPr>
            <p:nvPr/>
          </p:nvGrpSpPr>
          <p:grpSpPr bwMode="auto">
            <a:xfrm>
              <a:off x="7942896" y="5015455"/>
              <a:ext cx="648422" cy="418253"/>
              <a:chOff x="3053396" y="4304255"/>
              <a:chExt cx="648422" cy="418253"/>
            </a:xfrm>
          </p:grpSpPr>
          <p:sp>
            <p:nvSpPr>
              <p:cNvPr id="9658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83" name="TextBox 16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64" name="Group 166"/>
            <p:cNvGrpSpPr>
              <a:grpSpLocks/>
            </p:cNvGrpSpPr>
            <p:nvPr/>
          </p:nvGrpSpPr>
          <p:grpSpPr bwMode="auto">
            <a:xfrm>
              <a:off x="7714296" y="4101055"/>
              <a:ext cx="648422" cy="418253"/>
              <a:chOff x="3053396" y="4304255"/>
              <a:chExt cx="648422" cy="418253"/>
            </a:xfrm>
          </p:grpSpPr>
          <p:sp>
            <p:nvSpPr>
              <p:cNvPr id="9658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81" name="TextBox 16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65" name="Group 169"/>
            <p:cNvGrpSpPr>
              <a:grpSpLocks/>
            </p:cNvGrpSpPr>
            <p:nvPr/>
          </p:nvGrpSpPr>
          <p:grpSpPr bwMode="auto">
            <a:xfrm>
              <a:off x="4869496" y="5904455"/>
              <a:ext cx="648422" cy="418253"/>
              <a:chOff x="3053396" y="4304255"/>
              <a:chExt cx="648422" cy="418253"/>
            </a:xfrm>
          </p:grpSpPr>
          <p:sp>
            <p:nvSpPr>
              <p:cNvPr id="96578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79" name="TextBox 17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66" name="Group 172"/>
            <p:cNvGrpSpPr>
              <a:grpSpLocks/>
            </p:cNvGrpSpPr>
            <p:nvPr/>
          </p:nvGrpSpPr>
          <p:grpSpPr bwMode="auto">
            <a:xfrm>
              <a:off x="3955096" y="6044155"/>
              <a:ext cx="648422" cy="418253"/>
              <a:chOff x="3053396" y="4304255"/>
              <a:chExt cx="648422" cy="418253"/>
            </a:xfrm>
          </p:grpSpPr>
          <p:sp>
            <p:nvSpPr>
              <p:cNvPr id="96576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77" name="TextBox 174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67" name="Group 175"/>
            <p:cNvGrpSpPr>
              <a:grpSpLocks/>
            </p:cNvGrpSpPr>
            <p:nvPr/>
          </p:nvGrpSpPr>
          <p:grpSpPr bwMode="auto">
            <a:xfrm>
              <a:off x="2735896" y="5891755"/>
              <a:ext cx="648422" cy="418253"/>
              <a:chOff x="3053396" y="4304255"/>
              <a:chExt cx="648422" cy="418253"/>
            </a:xfrm>
          </p:grpSpPr>
          <p:sp>
            <p:nvSpPr>
              <p:cNvPr id="9657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75" name="TextBox 17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sp>
          <p:nvSpPr>
            <p:cNvPr id="96568" name="TextBox 4"/>
            <p:cNvSpPr txBox="1">
              <a:spLocks noChangeArrowheads="1"/>
            </p:cNvSpPr>
            <p:nvPr/>
          </p:nvSpPr>
          <p:spPr bwMode="auto">
            <a:xfrm rot="1053502">
              <a:off x="5143500" y="19558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6569" name="TextBox 179"/>
            <p:cNvSpPr txBox="1">
              <a:spLocks noChangeArrowheads="1"/>
            </p:cNvSpPr>
            <p:nvPr/>
          </p:nvSpPr>
          <p:spPr bwMode="auto">
            <a:xfrm rot="2829263">
              <a:off x="7429500" y="34290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6570" name="TextBox 180"/>
            <p:cNvSpPr txBox="1">
              <a:spLocks noChangeArrowheads="1"/>
            </p:cNvSpPr>
            <p:nvPr/>
          </p:nvSpPr>
          <p:spPr bwMode="auto">
            <a:xfrm rot="9845918">
              <a:off x="6098241" y="5942112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6571" name="TextBox 181"/>
            <p:cNvSpPr txBox="1">
              <a:spLocks noChangeArrowheads="1"/>
            </p:cNvSpPr>
            <p:nvPr/>
          </p:nvSpPr>
          <p:spPr bwMode="auto">
            <a:xfrm rot="-9948738">
              <a:off x="1730786" y="5845469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6572" name="TextBox 182"/>
            <p:cNvSpPr txBox="1">
              <a:spLocks noChangeArrowheads="1"/>
            </p:cNvSpPr>
            <p:nvPr/>
          </p:nvSpPr>
          <p:spPr bwMode="auto">
            <a:xfrm rot="-4992697">
              <a:off x="144631" y="3539025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6573" name="TextBox 183"/>
            <p:cNvSpPr txBox="1">
              <a:spLocks noChangeArrowheads="1"/>
            </p:cNvSpPr>
            <p:nvPr/>
          </p:nvSpPr>
          <p:spPr bwMode="auto">
            <a:xfrm rot="-1017263">
              <a:off x="2330376" y="1905681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</p:grpSp>
      <p:sp>
        <p:nvSpPr>
          <p:cNvPr id="96260" name="Rectangle 3"/>
          <p:cNvSpPr txBox="1">
            <a:spLocks noChangeArrowheads="1"/>
          </p:cNvSpPr>
          <p:nvPr/>
        </p:nvSpPr>
        <p:spPr bwMode="auto">
          <a:xfrm>
            <a:off x="473075" y="1073150"/>
            <a:ext cx="8204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None/>
            </a:pPr>
            <a:r>
              <a:rPr lang="en-US">
                <a:latin typeface="Gill Sans MT" pitchFamily="34" charset="0"/>
              </a:rPr>
              <a:t>But if one global ISP is viable business, there will be competitors ….  which must be interconnected</a:t>
            </a:r>
          </a:p>
        </p:txBody>
      </p:sp>
      <p:grpSp>
        <p:nvGrpSpPr>
          <p:cNvPr id="96261" name="Group 8"/>
          <p:cNvGrpSpPr>
            <a:grpSpLocks/>
          </p:cNvGrpSpPr>
          <p:nvPr/>
        </p:nvGrpSpPr>
        <p:grpSpPr bwMode="auto">
          <a:xfrm>
            <a:off x="4546600" y="3746500"/>
            <a:ext cx="3225800" cy="1117600"/>
            <a:chOff x="7848600" y="2044700"/>
            <a:chExt cx="3200399" cy="1371600"/>
          </a:xfrm>
        </p:grpSpPr>
        <p:sp>
          <p:nvSpPr>
            <p:cNvPr id="96469" name="Oval 3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6470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9654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4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4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54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55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55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548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49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6471" name="Straight Connector 10"/>
            <p:cNvCxnSpPr>
              <a:cxnSpLocks noChangeShapeType="1"/>
              <a:stCxn id="96549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472" name="Straight Connector 297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473" name="Straight Connector 298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474" name="Straight Connector 299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475" name="Straight Connector 300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476" name="Straight Connector 301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477" name="Straight Connector 302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478" name="Straight Connector 303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479" name="Straight Connector 304"/>
            <p:cNvCxnSpPr>
              <a:cxnSpLocks noChangeShapeType="1"/>
              <a:endCxn id="96544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6480" name="TextBox 39958"/>
            <p:cNvSpPr txBox="1">
              <a:spLocks noChangeArrowheads="1"/>
            </p:cNvSpPr>
            <p:nvPr/>
          </p:nvSpPr>
          <p:spPr bwMode="auto">
            <a:xfrm>
              <a:off x="7958081" y="2471291"/>
              <a:ext cx="886407" cy="491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000" i="1"/>
                <a:t>ISP B</a:t>
              </a:r>
            </a:p>
          </p:txBody>
        </p:sp>
        <p:grpSp>
          <p:nvGrpSpPr>
            <p:cNvPr id="96481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9653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3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3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53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54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54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540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41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82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9652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2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3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53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53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53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532" name="Line 140"/>
              <p:cNvSpPr>
                <a:spLocks noChangeShapeType="1"/>
              </p:cNvSpPr>
              <p:nvPr/>
            </p:nvSpPr>
            <p:spPr bwMode="auto">
              <a:xfrm>
                <a:off x="2358" y="1356"/>
                <a:ext cx="0" cy="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33" name="Line 141"/>
              <p:cNvSpPr>
                <a:spLocks noChangeShapeType="1"/>
              </p:cNvSpPr>
              <p:nvPr/>
            </p:nvSpPr>
            <p:spPr bwMode="auto">
              <a:xfrm>
                <a:off x="2908" y="1358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83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9652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2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2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52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52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52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524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25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84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9651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1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1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51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51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51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516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17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85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9650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0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0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50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51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51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508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09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86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9649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9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9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49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50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50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500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01" name="Line 141"/>
              <p:cNvSpPr>
                <a:spLocks noChangeShapeType="1"/>
              </p:cNvSpPr>
              <p:nvPr/>
            </p:nvSpPr>
            <p:spPr bwMode="auto">
              <a:xfrm>
                <a:off x="2907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87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9648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8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9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49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9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9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492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93" name="Line 141"/>
              <p:cNvSpPr>
                <a:spLocks noChangeShapeType="1"/>
              </p:cNvSpPr>
              <p:nvPr/>
            </p:nvSpPr>
            <p:spPr bwMode="auto">
              <a:xfrm>
                <a:off x="2910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6262" name="Group 331"/>
          <p:cNvGrpSpPr>
            <a:grpSpLocks/>
          </p:cNvGrpSpPr>
          <p:nvPr/>
        </p:nvGrpSpPr>
        <p:grpSpPr bwMode="auto">
          <a:xfrm>
            <a:off x="1803400" y="2755900"/>
            <a:ext cx="3467100" cy="1193800"/>
            <a:chOff x="7848600" y="2044700"/>
            <a:chExt cx="3200399" cy="1371600"/>
          </a:xfrm>
        </p:grpSpPr>
        <p:sp>
          <p:nvSpPr>
            <p:cNvPr id="96386" name="Oval 332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6387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9646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6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6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46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6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6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465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66" name="Line 141"/>
              <p:cNvSpPr>
                <a:spLocks noChangeShapeType="1"/>
              </p:cNvSpPr>
              <p:nvPr/>
            </p:nvSpPr>
            <p:spPr bwMode="auto">
              <a:xfrm>
                <a:off x="2906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6388" name="Straight Connector 334"/>
            <p:cNvCxnSpPr>
              <a:cxnSpLocks noChangeShapeType="1"/>
              <a:stCxn id="96466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89" name="Straight Connector 335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90" name="Straight Connector 336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91" name="Straight Connector 337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92" name="Straight Connector 338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93" name="Straight Connector 339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94" name="Straight Connector 340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95" name="Straight Connector 341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96" name="Straight Connector 342"/>
            <p:cNvCxnSpPr>
              <a:cxnSpLocks noChangeShapeType="1"/>
              <a:endCxn id="96461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6397" name="TextBox 343"/>
            <p:cNvSpPr txBox="1">
              <a:spLocks noChangeArrowheads="1"/>
            </p:cNvSpPr>
            <p:nvPr/>
          </p:nvSpPr>
          <p:spPr bwMode="auto">
            <a:xfrm>
              <a:off x="7958081" y="2471292"/>
              <a:ext cx="8744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000" i="1"/>
                <a:t>ISP A</a:t>
              </a:r>
            </a:p>
          </p:txBody>
        </p:sp>
        <p:grpSp>
          <p:nvGrpSpPr>
            <p:cNvPr id="96398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9645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5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5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456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59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60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457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58" name="Line 141"/>
              <p:cNvSpPr>
                <a:spLocks noChangeShapeType="1"/>
              </p:cNvSpPr>
              <p:nvPr/>
            </p:nvSpPr>
            <p:spPr bwMode="auto">
              <a:xfrm>
                <a:off x="2906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399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9644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4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4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44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5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5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449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50" name="Line 141"/>
              <p:cNvSpPr>
                <a:spLocks noChangeShapeType="1"/>
              </p:cNvSpPr>
              <p:nvPr/>
            </p:nvSpPr>
            <p:spPr bwMode="auto">
              <a:xfrm>
                <a:off x="2906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00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9643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3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3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44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4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4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441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42" name="Line 14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01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9642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3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3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43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3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3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433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34" name="Line 141"/>
              <p:cNvSpPr>
                <a:spLocks noChangeShapeType="1"/>
              </p:cNvSpPr>
              <p:nvPr/>
            </p:nvSpPr>
            <p:spPr bwMode="auto">
              <a:xfrm>
                <a:off x="2906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02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9642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2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2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42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2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2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425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26" name="Line 141"/>
              <p:cNvSpPr>
                <a:spLocks noChangeShapeType="1"/>
              </p:cNvSpPr>
              <p:nvPr/>
            </p:nvSpPr>
            <p:spPr bwMode="auto">
              <a:xfrm>
                <a:off x="2906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03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9641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1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1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416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19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20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417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18" name="Line 141"/>
              <p:cNvSpPr>
                <a:spLocks noChangeShapeType="1"/>
              </p:cNvSpPr>
              <p:nvPr/>
            </p:nvSpPr>
            <p:spPr bwMode="auto">
              <a:xfrm>
                <a:off x="2907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04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9640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0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0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40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1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1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409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10" name="Line 14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6263" name="Group 416"/>
          <p:cNvGrpSpPr>
            <a:grpSpLocks/>
          </p:cNvGrpSpPr>
          <p:nvPr/>
        </p:nvGrpSpPr>
        <p:grpSpPr bwMode="auto">
          <a:xfrm>
            <a:off x="1498600" y="4165600"/>
            <a:ext cx="3086100" cy="1168400"/>
            <a:chOff x="7848600" y="2044700"/>
            <a:chExt cx="3200399" cy="1371600"/>
          </a:xfrm>
        </p:grpSpPr>
        <p:sp>
          <p:nvSpPr>
            <p:cNvPr id="96303" name="Oval 417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6304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96378" name="Oval 492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7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8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38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38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38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382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83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6305" name="Straight Connector 419"/>
            <p:cNvCxnSpPr>
              <a:cxnSpLocks noChangeShapeType="1"/>
              <a:stCxn id="96383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06" name="Straight Connector 420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07" name="Straight Connector 421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08" name="Straight Connector 422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09" name="Straight Connector 423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10" name="Straight Connector 424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11" name="Straight Connector 425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12" name="Straight Connector 426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13" name="Straight Connector 427"/>
            <p:cNvCxnSpPr>
              <a:cxnSpLocks noChangeShapeType="1"/>
              <a:endCxn id="96378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6314" name="TextBox 428"/>
            <p:cNvSpPr txBox="1">
              <a:spLocks noChangeArrowheads="1"/>
            </p:cNvSpPr>
            <p:nvPr/>
          </p:nvSpPr>
          <p:spPr bwMode="auto">
            <a:xfrm>
              <a:off x="7958081" y="2471292"/>
              <a:ext cx="876536" cy="469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000" i="1"/>
                <a:t>ISP C</a:t>
              </a:r>
            </a:p>
          </p:txBody>
        </p:sp>
        <p:grpSp>
          <p:nvGrpSpPr>
            <p:cNvPr id="96315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9637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7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7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37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37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37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374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75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316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9636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6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6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36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36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36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366" name="Line 140"/>
              <p:cNvSpPr>
                <a:spLocks noChangeShapeType="1"/>
              </p:cNvSpPr>
              <p:nvPr/>
            </p:nvSpPr>
            <p:spPr bwMode="auto">
              <a:xfrm>
                <a:off x="2357" y="1360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67" name="Line 141"/>
              <p:cNvSpPr>
                <a:spLocks noChangeShapeType="1"/>
              </p:cNvSpPr>
              <p:nvPr/>
            </p:nvSpPr>
            <p:spPr bwMode="auto">
              <a:xfrm>
                <a:off x="2908" y="1362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317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9635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5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5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35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36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36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358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59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318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9634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4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4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34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35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35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350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51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319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9633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3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4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34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34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34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342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43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320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9633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3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3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33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33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33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334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35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321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9632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2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2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32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32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32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326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27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cxnSp>
        <p:nvCxnSpPr>
          <p:cNvPr id="96264" name="Straight Connector 12"/>
          <p:cNvCxnSpPr>
            <a:cxnSpLocks noChangeShapeType="1"/>
            <a:endCxn id="96463" idx="1"/>
          </p:cNvCxnSpPr>
          <p:nvPr/>
        </p:nvCxnSpPr>
        <p:spPr bwMode="auto">
          <a:xfrm>
            <a:off x="2382838" y="2609850"/>
            <a:ext cx="238125" cy="261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65" name="Straight Connector 500"/>
          <p:cNvCxnSpPr>
            <a:cxnSpLocks noChangeShapeType="1"/>
            <a:endCxn id="96465" idx="1"/>
          </p:cNvCxnSpPr>
          <p:nvPr/>
        </p:nvCxnSpPr>
        <p:spPr bwMode="auto">
          <a:xfrm>
            <a:off x="1638300" y="2849563"/>
            <a:ext cx="900113" cy="12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66" name="Straight Connector 501"/>
          <p:cNvCxnSpPr>
            <a:cxnSpLocks noChangeShapeType="1"/>
            <a:endCxn id="96461" idx="2"/>
          </p:cNvCxnSpPr>
          <p:nvPr/>
        </p:nvCxnSpPr>
        <p:spPr bwMode="auto">
          <a:xfrm flipV="1">
            <a:off x="1235075" y="2973388"/>
            <a:ext cx="1303338" cy="277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67" name="Straight Connector 502"/>
          <p:cNvCxnSpPr>
            <a:cxnSpLocks noChangeShapeType="1"/>
            <a:endCxn id="96431" idx="1"/>
          </p:cNvCxnSpPr>
          <p:nvPr/>
        </p:nvCxnSpPr>
        <p:spPr bwMode="auto">
          <a:xfrm>
            <a:off x="3916363" y="2411413"/>
            <a:ext cx="307975" cy="573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68" name="Straight Connector 503"/>
          <p:cNvCxnSpPr>
            <a:cxnSpLocks noChangeShapeType="1"/>
            <a:endCxn id="96431" idx="0"/>
          </p:cNvCxnSpPr>
          <p:nvPr/>
        </p:nvCxnSpPr>
        <p:spPr bwMode="auto">
          <a:xfrm flipH="1">
            <a:off x="4425950" y="2389188"/>
            <a:ext cx="384175" cy="579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69" name="Straight Connector 504"/>
          <p:cNvCxnSpPr>
            <a:cxnSpLocks noChangeShapeType="1"/>
            <a:endCxn id="96514" idx="0"/>
          </p:cNvCxnSpPr>
          <p:nvPr/>
        </p:nvCxnSpPr>
        <p:spPr bwMode="auto">
          <a:xfrm>
            <a:off x="6770688" y="2900363"/>
            <a:ext cx="215900" cy="1046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0" name="Straight Connector 505"/>
          <p:cNvCxnSpPr>
            <a:cxnSpLocks noChangeShapeType="1"/>
          </p:cNvCxnSpPr>
          <p:nvPr/>
        </p:nvCxnSpPr>
        <p:spPr bwMode="auto">
          <a:xfrm flipH="1">
            <a:off x="7137400" y="3251200"/>
            <a:ext cx="241300" cy="692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1" name="Straight Connector 506"/>
          <p:cNvCxnSpPr>
            <a:cxnSpLocks noChangeShapeType="1"/>
            <a:stCxn id="96580" idx="4"/>
            <a:endCxn id="96509" idx="0"/>
          </p:cNvCxnSpPr>
          <p:nvPr/>
        </p:nvCxnSpPr>
        <p:spPr bwMode="auto">
          <a:xfrm flipH="1">
            <a:off x="7483475" y="4229100"/>
            <a:ext cx="541338" cy="249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2" name="Straight Connector 507"/>
          <p:cNvCxnSpPr>
            <a:cxnSpLocks noChangeShapeType="1"/>
          </p:cNvCxnSpPr>
          <p:nvPr/>
        </p:nvCxnSpPr>
        <p:spPr bwMode="auto">
          <a:xfrm flipH="1" flipV="1">
            <a:off x="7454900" y="4573588"/>
            <a:ext cx="796925" cy="614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3" name="Straight Connector 508"/>
          <p:cNvCxnSpPr>
            <a:cxnSpLocks noChangeShapeType="1"/>
            <a:endCxn id="96496" idx="5"/>
          </p:cNvCxnSpPr>
          <p:nvPr/>
        </p:nvCxnSpPr>
        <p:spPr bwMode="auto">
          <a:xfrm flipH="1" flipV="1">
            <a:off x="6496050" y="4722813"/>
            <a:ext cx="1047750" cy="966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4" name="Straight Connector 509"/>
          <p:cNvCxnSpPr>
            <a:cxnSpLocks noChangeShapeType="1"/>
            <a:stCxn id="96578" idx="0"/>
          </p:cNvCxnSpPr>
          <p:nvPr/>
        </p:nvCxnSpPr>
        <p:spPr bwMode="auto">
          <a:xfrm flipH="1" flipV="1">
            <a:off x="5319713" y="4694238"/>
            <a:ext cx="285750" cy="1160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5" name="Straight Connector 510"/>
          <p:cNvCxnSpPr>
            <a:cxnSpLocks noChangeShapeType="1"/>
          </p:cNvCxnSpPr>
          <p:nvPr/>
        </p:nvCxnSpPr>
        <p:spPr bwMode="auto">
          <a:xfrm flipH="1" flipV="1">
            <a:off x="4068763" y="5045075"/>
            <a:ext cx="371475" cy="973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6" name="Straight Connector 511"/>
          <p:cNvCxnSpPr>
            <a:cxnSpLocks noChangeShapeType="1"/>
            <a:stCxn id="96575" idx="0"/>
          </p:cNvCxnSpPr>
          <p:nvPr/>
        </p:nvCxnSpPr>
        <p:spPr bwMode="auto">
          <a:xfrm flipH="1" flipV="1">
            <a:off x="3144838" y="5192713"/>
            <a:ext cx="244475" cy="661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7" name="Straight Connector 512"/>
          <p:cNvCxnSpPr>
            <a:cxnSpLocks noChangeShapeType="1"/>
          </p:cNvCxnSpPr>
          <p:nvPr/>
        </p:nvCxnSpPr>
        <p:spPr bwMode="auto">
          <a:xfrm flipV="1">
            <a:off x="1790700" y="5160963"/>
            <a:ext cx="401638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8" name="Straight Connector 513"/>
          <p:cNvCxnSpPr>
            <a:cxnSpLocks noChangeShapeType="1"/>
            <a:endCxn id="96326" idx="0"/>
          </p:cNvCxnSpPr>
          <p:nvPr/>
        </p:nvCxnSpPr>
        <p:spPr bwMode="auto">
          <a:xfrm flipV="1">
            <a:off x="1362075" y="5045075"/>
            <a:ext cx="706438" cy="44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9" name="Straight Connector 514"/>
          <p:cNvCxnSpPr>
            <a:cxnSpLocks noChangeShapeType="1"/>
            <a:endCxn id="96382" idx="1"/>
          </p:cNvCxnSpPr>
          <p:nvPr/>
        </p:nvCxnSpPr>
        <p:spPr bwMode="auto">
          <a:xfrm>
            <a:off x="1155700" y="4376738"/>
            <a:ext cx="996950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5217" name="Group 20"/>
          <p:cNvGrpSpPr>
            <a:grpSpLocks/>
          </p:cNvGrpSpPr>
          <p:nvPr/>
        </p:nvGrpSpPr>
        <p:grpSpPr bwMode="auto">
          <a:xfrm>
            <a:off x="4713288" y="2871788"/>
            <a:ext cx="2117725" cy="1082675"/>
            <a:chOff x="4712800" y="2871032"/>
            <a:chExt cx="2117908" cy="1082781"/>
          </a:xfrm>
        </p:grpSpPr>
        <p:grpSp>
          <p:nvGrpSpPr>
            <p:cNvPr id="96298" name="Group 16"/>
            <p:cNvGrpSpPr>
              <a:grpSpLocks/>
            </p:cNvGrpSpPr>
            <p:nvPr/>
          </p:nvGrpSpPr>
          <p:grpSpPr bwMode="auto">
            <a:xfrm>
              <a:off x="5677190" y="2871032"/>
              <a:ext cx="530938" cy="338554"/>
              <a:chOff x="5573768" y="2726239"/>
              <a:chExt cx="530938" cy="338554"/>
            </a:xfrm>
          </p:grpSpPr>
          <p:sp>
            <p:nvSpPr>
              <p:cNvPr id="96301" name="Oval 14"/>
              <p:cNvSpPr>
                <a:spLocks noChangeArrowheads="1"/>
              </p:cNvSpPr>
              <p:nvPr/>
            </p:nvSpPr>
            <p:spPr bwMode="auto">
              <a:xfrm>
                <a:off x="5573768" y="2751297"/>
                <a:ext cx="528092" cy="30480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02" name="TextBox 15"/>
              <p:cNvSpPr txBox="1">
                <a:spLocks noChangeArrowheads="1"/>
              </p:cNvSpPr>
              <p:nvPr/>
            </p:nvSpPr>
            <p:spPr bwMode="auto">
              <a:xfrm>
                <a:off x="5593027" y="2726239"/>
                <a:ext cx="51167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solidFill>
                      <a:schemeClr val="bg1"/>
                    </a:solidFill>
                  </a:rPr>
                  <a:t>IXP</a:t>
                </a:r>
              </a:p>
            </p:txBody>
          </p:sp>
        </p:grpSp>
        <p:cxnSp>
          <p:nvCxnSpPr>
            <p:cNvPr id="96299" name="Straight Connector 18"/>
            <p:cNvCxnSpPr>
              <a:cxnSpLocks noChangeShapeType="1"/>
            </p:cNvCxnSpPr>
            <p:nvPr/>
          </p:nvCxnSpPr>
          <p:spPr bwMode="auto">
            <a:xfrm>
              <a:off x="4712800" y="3050554"/>
              <a:ext cx="964390" cy="2689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00" name="Straight Connector 516"/>
            <p:cNvCxnSpPr>
              <a:cxnSpLocks noChangeShapeType="1"/>
            </p:cNvCxnSpPr>
            <p:nvPr/>
          </p:nvCxnSpPr>
          <p:spPr bwMode="auto">
            <a:xfrm>
              <a:off x="6139092" y="3168890"/>
              <a:ext cx="691616" cy="784923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233" name="Group 39937"/>
          <p:cNvGrpSpPr>
            <a:grpSpLocks/>
          </p:cNvGrpSpPr>
          <p:nvPr/>
        </p:nvGrpSpPr>
        <p:grpSpPr bwMode="auto">
          <a:xfrm>
            <a:off x="3692525" y="3789363"/>
            <a:ext cx="1538288" cy="585787"/>
            <a:chOff x="3692946" y="3789212"/>
            <a:chExt cx="1537885" cy="585306"/>
          </a:xfrm>
        </p:grpSpPr>
        <p:cxnSp>
          <p:nvCxnSpPr>
            <p:cNvPr id="96292" name="Straight Connector 515"/>
            <p:cNvCxnSpPr>
              <a:cxnSpLocks noChangeShapeType="1"/>
              <a:stCxn id="96348" idx="0"/>
            </p:cNvCxnSpPr>
            <p:nvPr/>
          </p:nvCxnSpPr>
          <p:spPr bwMode="auto">
            <a:xfrm flipV="1">
              <a:off x="3833272" y="4233204"/>
              <a:ext cx="190444" cy="14131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96293" name="Group 518"/>
            <p:cNvGrpSpPr>
              <a:grpSpLocks/>
            </p:cNvGrpSpPr>
            <p:nvPr/>
          </p:nvGrpSpPr>
          <p:grpSpPr bwMode="auto">
            <a:xfrm>
              <a:off x="3932901" y="3934211"/>
              <a:ext cx="530938" cy="338554"/>
              <a:chOff x="5573768" y="2726239"/>
              <a:chExt cx="530938" cy="338554"/>
            </a:xfrm>
          </p:grpSpPr>
          <p:sp>
            <p:nvSpPr>
              <p:cNvPr id="96296" name="Oval 521"/>
              <p:cNvSpPr>
                <a:spLocks noChangeArrowheads="1"/>
              </p:cNvSpPr>
              <p:nvPr/>
            </p:nvSpPr>
            <p:spPr bwMode="auto">
              <a:xfrm>
                <a:off x="5573768" y="2751297"/>
                <a:ext cx="528092" cy="30480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297" name="TextBox 522"/>
              <p:cNvSpPr txBox="1">
                <a:spLocks noChangeArrowheads="1"/>
              </p:cNvSpPr>
              <p:nvPr/>
            </p:nvSpPr>
            <p:spPr bwMode="auto">
              <a:xfrm>
                <a:off x="5593027" y="2726239"/>
                <a:ext cx="51167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solidFill>
                      <a:schemeClr val="bg1"/>
                    </a:solidFill>
                  </a:rPr>
                  <a:t>IXP</a:t>
                </a:r>
              </a:p>
            </p:txBody>
          </p:sp>
        </p:grpSp>
        <p:cxnSp>
          <p:nvCxnSpPr>
            <p:cNvPr id="96294" name="Straight Connector 519"/>
            <p:cNvCxnSpPr>
              <a:cxnSpLocks noChangeShapeType="1"/>
              <a:stCxn id="96296" idx="6"/>
              <a:endCxn id="96548" idx="1"/>
            </p:cNvCxnSpPr>
            <p:nvPr/>
          </p:nvCxnSpPr>
          <p:spPr bwMode="auto">
            <a:xfrm flipV="1">
              <a:off x="4460993" y="3953654"/>
              <a:ext cx="769838" cy="15801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295" name="Straight Connector 520"/>
            <p:cNvCxnSpPr>
              <a:cxnSpLocks noChangeShapeType="1"/>
            </p:cNvCxnSpPr>
            <p:nvPr/>
          </p:nvCxnSpPr>
          <p:spPr bwMode="auto">
            <a:xfrm>
              <a:off x="3692946" y="3789212"/>
              <a:ext cx="342738" cy="204847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249" name="Group 39939"/>
          <p:cNvGrpSpPr>
            <a:grpSpLocks/>
          </p:cNvGrpSpPr>
          <p:nvPr/>
        </p:nvGrpSpPr>
        <p:grpSpPr bwMode="auto">
          <a:xfrm>
            <a:off x="2406650" y="3633788"/>
            <a:ext cx="2901950" cy="1296987"/>
            <a:chOff x="2407287" y="3633041"/>
            <a:chExt cx="2900648" cy="1297685"/>
          </a:xfrm>
        </p:grpSpPr>
        <p:cxnSp>
          <p:nvCxnSpPr>
            <p:cNvPr id="96289" name="Straight Connector 7"/>
            <p:cNvCxnSpPr>
              <a:cxnSpLocks noChangeShapeType="1"/>
              <a:stCxn id="96421" idx="5"/>
              <a:endCxn id="96546" idx="1"/>
            </p:cNvCxnSpPr>
            <p:nvPr/>
          </p:nvCxnSpPr>
          <p:spPr bwMode="auto">
            <a:xfrm>
              <a:off x="4876256" y="3633041"/>
              <a:ext cx="431679" cy="222499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290" name="Straight Connector 415"/>
            <p:cNvCxnSpPr>
              <a:cxnSpLocks noChangeShapeType="1"/>
              <a:endCxn id="96380" idx="0"/>
            </p:cNvCxnSpPr>
            <p:nvPr/>
          </p:nvCxnSpPr>
          <p:spPr bwMode="auto">
            <a:xfrm flipH="1">
              <a:off x="2407287" y="3753131"/>
              <a:ext cx="282429" cy="51137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291" name="Straight Connector 523"/>
            <p:cNvCxnSpPr>
              <a:cxnSpLocks noChangeShapeType="1"/>
              <a:stCxn id="96343" idx="0"/>
            </p:cNvCxnSpPr>
            <p:nvPr/>
          </p:nvCxnSpPr>
          <p:spPr bwMode="auto">
            <a:xfrm flipV="1">
              <a:off x="4307545" y="4626270"/>
              <a:ext cx="843636" cy="30445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257" name="Group 39945"/>
          <p:cNvGrpSpPr>
            <a:grpSpLocks/>
          </p:cNvGrpSpPr>
          <p:nvPr/>
        </p:nvGrpSpPr>
        <p:grpSpPr bwMode="auto">
          <a:xfrm>
            <a:off x="4686300" y="4864100"/>
            <a:ext cx="1914525" cy="741363"/>
            <a:chOff x="4686300" y="4864100"/>
            <a:chExt cx="1914118" cy="740879"/>
          </a:xfrm>
        </p:grpSpPr>
        <p:sp>
          <p:nvSpPr>
            <p:cNvPr id="96287" name="TextBox 39940"/>
            <p:cNvSpPr txBox="1">
              <a:spLocks noChangeArrowheads="1"/>
            </p:cNvSpPr>
            <p:nvPr/>
          </p:nvSpPr>
          <p:spPr bwMode="auto">
            <a:xfrm>
              <a:off x="4838700" y="5143500"/>
              <a:ext cx="1761718" cy="4614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i="1">
                  <a:solidFill>
                    <a:srgbClr val="CC0000"/>
                  </a:solidFill>
                </a:rPr>
                <a:t>peering link</a:t>
              </a:r>
            </a:p>
          </p:txBody>
        </p:sp>
        <p:cxnSp>
          <p:nvCxnSpPr>
            <p:cNvPr id="96288" name="Straight Connector 39943"/>
            <p:cNvCxnSpPr>
              <a:cxnSpLocks noChangeShapeType="1"/>
            </p:cNvCxnSpPr>
            <p:nvPr/>
          </p:nvCxnSpPr>
          <p:spPr bwMode="auto">
            <a:xfrm>
              <a:off x="4686300" y="4864100"/>
              <a:ext cx="266700" cy="41910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265" name="Group 39950"/>
          <p:cNvGrpSpPr>
            <a:grpSpLocks/>
          </p:cNvGrpSpPr>
          <p:nvPr/>
        </p:nvGrpSpPr>
        <p:grpSpPr bwMode="auto">
          <a:xfrm>
            <a:off x="5270500" y="1701800"/>
            <a:ext cx="3403600" cy="1169988"/>
            <a:chOff x="5270500" y="1701800"/>
            <a:chExt cx="3402978" cy="1169232"/>
          </a:xfrm>
        </p:grpSpPr>
        <p:sp>
          <p:nvSpPr>
            <p:cNvPr id="96285" name="TextBox 39946"/>
            <p:cNvSpPr txBox="1">
              <a:spLocks noChangeArrowheads="1"/>
            </p:cNvSpPr>
            <p:nvPr/>
          </p:nvSpPr>
          <p:spPr bwMode="auto">
            <a:xfrm>
              <a:off x="5270500" y="1701800"/>
              <a:ext cx="3402978" cy="461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i="1">
                  <a:solidFill>
                    <a:srgbClr val="CC0000"/>
                  </a:solidFill>
                </a:rPr>
                <a:t>Internet exchange point</a:t>
              </a:r>
            </a:p>
          </p:txBody>
        </p:sp>
        <p:cxnSp>
          <p:nvCxnSpPr>
            <p:cNvPr id="96286" name="Straight Connector 39948"/>
            <p:cNvCxnSpPr>
              <a:cxnSpLocks noChangeShapeType="1"/>
              <a:endCxn id="96302" idx="0"/>
            </p:cNvCxnSpPr>
            <p:nvPr/>
          </p:nvCxnSpPr>
          <p:spPr bwMode="auto">
            <a:xfrm flipH="1">
              <a:off x="5952289" y="2159000"/>
              <a:ext cx="219911" cy="712032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52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353" name="Rectangle 6"/>
          <p:cNvSpPr>
            <a:spLocks noChangeArrowheads="1"/>
          </p:cNvSpPr>
          <p:nvPr/>
        </p:nvSpPr>
        <p:spPr bwMode="auto">
          <a:xfrm>
            <a:off x="67089" y="5827068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900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5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5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5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5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307" name="Group 5"/>
          <p:cNvGrpSpPr>
            <a:grpSpLocks/>
          </p:cNvGrpSpPr>
          <p:nvPr/>
        </p:nvGrpSpPr>
        <p:grpSpPr bwMode="auto">
          <a:xfrm>
            <a:off x="450850" y="1849438"/>
            <a:ext cx="8437563" cy="4559300"/>
            <a:chOff x="154891" y="1905681"/>
            <a:chExt cx="8436427" cy="4559651"/>
          </a:xfrm>
        </p:grpSpPr>
        <p:grpSp>
          <p:nvGrpSpPr>
            <p:cNvPr id="98599" name="Group 2"/>
            <p:cNvGrpSpPr>
              <a:grpSpLocks/>
            </p:cNvGrpSpPr>
            <p:nvPr/>
          </p:nvGrpSpPr>
          <p:grpSpPr bwMode="auto">
            <a:xfrm>
              <a:off x="1529396" y="2297655"/>
              <a:ext cx="648422" cy="418253"/>
              <a:chOff x="3053396" y="4304255"/>
              <a:chExt cx="648422" cy="418253"/>
            </a:xfrm>
          </p:grpSpPr>
          <p:sp>
            <p:nvSpPr>
              <p:cNvPr id="98651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52" name="TextBox 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00" name="Group 131"/>
            <p:cNvGrpSpPr>
              <a:grpSpLocks/>
            </p:cNvGrpSpPr>
            <p:nvPr/>
          </p:nvGrpSpPr>
          <p:grpSpPr bwMode="auto">
            <a:xfrm>
              <a:off x="373696" y="3097755"/>
              <a:ext cx="648422" cy="418253"/>
              <a:chOff x="3053396" y="4304255"/>
              <a:chExt cx="648422" cy="418253"/>
            </a:xfrm>
          </p:grpSpPr>
          <p:sp>
            <p:nvSpPr>
              <p:cNvPr id="98649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50" name="TextBox 13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01" name="Group 135"/>
            <p:cNvGrpSpPr>
              <a:grpSpLocks/>
            </p:cNvGrpSpPr>
            <p:nvPr/>
          </p:nvGrpSpPr>
          <p:grpSpPr bwMode="auto">
            <a:xfrm>
              <a:off x="6037896" y="2551655"/>
              <a:ext cx="648422" cy="418253"/>
              <a:chOff x="3053396" y="4304255"/>
              <a:chExt cx="648422" cy="418253"/>
            </a:xfrm>
          </p:grpSpPr>
          <p:sp>
            <p:nvSpPr>
              <p:cNvPr id="98647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48" name="TextBox 13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02" name="Group 138"/>
            <p:cNvGrpSpPr>
              <a:grpSpLocks/>
            </p:cNvGrpSpPr>
            <p:nvPr/>
          </p:nvGrpSpPr>
          <p:grpSpPr bwMode="auto">
            <a:xfrm>
              <a:off x="945196" y="5409155"/>
              <a:ext cx="648422" cy="418253"/>
              <a:chOff x="3053396" y="4304255"/>
              <a:chExt cx="648422" cy="418253"/>
            </a:xfrm>
          </p:grpSpPr>
          <p:sp>
            <p:nvSpPr>
              <p:cNvPr id="98645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46" name="TextBox 140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03" name="Group 141"/>
            <p:cNvGrpSpPr>
              <a:grpSpLocks/>
            </p:cNvGrpSpPr>
            <p:nvPr/>
          </p:nvGrpSpPr>
          <p:grpSpPr bwMode="auto">
            <a:xfrm>
              <a:off x="526096" y="4786855"/>
              <a:ext cx="648422" cy="418253"/>
              <a:chOff x="3053396" y="4304255"/>
              <a:chExt cx="648422" cy="418253"/>
            </a:xfrm>
          </p:grpSpPr>
          <p:sp>
            <p:nvSpPr>
              <p:cNvPr id="98643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44" name="TextBox 14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04" name="Group 144"/>
            <p:cNvGrpSpPr>
              <a:grpSpLocks/>
            </p:cNvGrpSpPr>
            <p:nvPr/>
          </p:nvGrpSpPr>
          <p:grpSpPr bwMode="auto">
            <a:xfrm>
              <a:off x="297496" y="4126455"/>
              <a:ext cx="648422" cy="418253"/>
              <a:chOff x="3053396" y="4304255"/>
              <a:chExt cx="648422" cy="418253"/>
            </a:xfrm>
          </p:grpSpPr>
          <p:sp>
            <p:nvSpPr>
              <p:cNvPr id="98641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42" name="TextBox 146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05" name="Group 147"/>
            <p:cNvGrpSpPr>
              <a:grpSpLocks/>
            </p:cNvGrpSpPr>
            <p:nvPr/>
          </p:nvGrpSpPr>
          <p:grpSpPr bwMode="auto">
            <a:xfrm>
              <a:off x="6787196" y="2983455"/>
              <a:ext cx="648422" cy="418253"/>
              <a:chOff x="3053396" y="4304255"/>
              <a:chExt cx="648422" cy="418253"/>
            </a:xfrm>
          </p:grpSpPr>
          <p:sp>
            <p:nvSpPr>
              <p:cNvPr id="98639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40" name="TextBox 149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06" name="Group 150"/>
            <p:cNvGrpSpPr>
              <a:grpSpLocks/>
            </p:cNvGrpSpPr>
            <p:nvPr/>
          </p:nvGrpSpPr>
          <p:grpSpPr bwMode="auto">
            <a:xfrm>
              <a:off x="3129596" y="2056355"/>
              <a:ext cx="648422" cy="418253"/>
              <a:chOff x="3053396" y="4304255"/>
              <a:chExt cx="648422" cy="418253"/>
            </a:xfrm>
          </p:grpSpPr>
          <p:sp>
            <p:nvSpPr>
              <p:cNvPr id="98637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38" name="TextBox 15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07" name="Group 153"/>
            <p:cNvGrpSpPr>
              <a:grpSpLocks/>
            </p:cNvGrpSpPr>
            <p:nvPr/>
          </p:nvGrpSpPr>
          <p:grpSpPr bwMode="auto">
            <a:xfrm>
              <a:off x="754696" y="2704055"/>
              <a:ext cx="648422" cy="418253"/>
              <a:chOff x="3053396" y="4304255"/>
              <a:chExt cx="648422" cy="418253"/>
            </a:xfrm>
          </p:grpSpPr>
          <p:sp>
            <p:nvSpPr>
              <p:cNvPr id="98635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36" name="TextBox 15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08" name="Group 156"/>
            <p:cNvGrpSpPr>
              <a:grpSpLocks/>
            </p:cNvGrpSpPr>
            <p:nvPr/>
          </p:nvGrpSpPr>
          <p:grpSpPr bwMode="auto">
            <a:xfrm>
              <a:off x="4043996" y="2030955"/>
              <a:ext cx="648422" cy="418253"/>
              <a:chOff x="3053396" y="4304255"/>
              <a:chExt cx="648422" cy="418253"/>
            </a:xfrm>
          </p:grpSpPr>
          <p:sp>
            <p:nvSpPr>
              <p:cNvPr id="98633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34" name="TextBox 15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09" name="Group 160"/>
            <p:cNvGrpSpPr>
              <a:grpSpLocks/>
            </p:cNvGrpSpPr>
            <p:nvPr/>
          </p:nvGrpSpPr>
          <p:grpSpPr bwMode="auto">
            <a:xfrm>
              <a:off x="7104696" y="5663155"/>
              <a:ext cx="648422" cy="418253"/>
              <a:chOff x="3053396" y="4304255"/>
              <a:chExt cx="648422" cy="418253"/>
            </a:xfrm>
          </p:grpSpPr>
          <p:sp>
            <p:nvSpPr>
              <p:cNvPr id="98631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32" name="TextBox 16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10" name="Group 163"/>
            <p:cNvGrpSpPr>
              <a:grpSpLocks/>
            </p:cNvGrpSpPr>
            <p:nvPr/>
          </p:nvGrpSpPr>
          <p:grpSpPr bwMode="auto">
            <a:xfrm>
              <a:off x="7942896" y="5015455"/>
              <a:ext cx="648422" cy="418253"/>
              <a:chOff x="3053396" y="4304255"/>
              <a:chExt cx="648422" cy="418253"/>
            </a:xfrm>
          </p:grpSpPr>
          <p:sp>
            <p:nvSpPr>
              <p:cNvPr id="98629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30" name="TextBox 16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11" name="Group 166"/>
            <p:cNvGrpSpPr>
              <a:grpSpLocks/>
            </p:cNvGrpSpPr>
            <p:nvPr/>
          </p:nvGrpSpPr>
          <p:grpSpPr bwMode="auto">
            <a:xfrm>
              <a:off x="7714296" y="4101055"/>
              <a:ext cx="648422" cy="418253"/>
              <a:chOff x="3053396" y="4304255"/>
              <a:chExt cx="648422" cy="418253"/>
            </a:xfrm>
          </p:grpSpPr>
          <p:sp>
            <p:nvSpPr>
              <p:cNvPr id="98627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28" name="TextBox 16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12" name="Group 169"/>
            <p:cNvGrpSpPr>
              <a:grpSpLocks/>
            </p:cNvGrpSpPr>
            <p:nvPr/>
          </p:nvGrpSpPr>
          <p:grpSpPr bwMode="auto">
            <a:xfrm>
              <a:off x="4869496" y="5904455"/>
              <a:ext cx="648422" cy="418253"/>
              <a:chOff x="3053396" y="4304255"/>
              <a:chExt cx="648422" cy="418253"/>
            </a:xfrm>
          </p:grpSpPr>
          <p:sp>
            <p:nvSpPr>
              <p:cNvPr id="98625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26" name="TextBox 17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13" name="Group 172"/>
            <p:cNvGrpSpPr>
              <a:grpSpLocks/>
            </p:cNvGrpSpPr>
            <p:nvPr/>
          </p:nvGrpSpPr>
          <p:grpSpPr bwMode="auto">
            <a:xfrm>
              <a:off x="3955096" y="6044155"/>
              <a:ext cx="648422" cy="418253"/>
              <a:chOff x="3053396" y="4304255"/>
              <a:chExt cx="648422" cy="418253"/>
            </a:xfrm>
          </p:grpSpPr>
          <p:sp>
            <p:nvSpPr>
              <p:cNvPr id="98623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24" name="TextBox 174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14" name="Group 175"/>
            <p:cNvGrpSpPr>
              <a:grpSpLocks/>
            </p:cNvGrpSpPr>
            <p:nvPr/>
          </p:nvGrpSpPr>
          <p:grpSpPr bwMode="auto">
            <a:xfrm>
              <a:off x="2735896" y="5891755"/>
              <a:ext cx="648422" cy="418253"/>
              <a:chOff x="3053396" y="4304255"/>
              <a:chExt cx="648422" cy="418253"/>
            </a:xfrm>
          </p:grpSpPr>
          <p:sp>
            <p:nvSpPr>
              <p:cNvPr id="98621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22" name="TextBox 17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sp>
          <p:nvSpPr>
            <p:cNvPr id="98615" name="TextBox 4"/>
            <p:cNvSpPr txBox="1">
              <a:spLocks noChangeArrowheads="1"/>
            </p:cNvSpPr>
            <p:nvPr/>
          </p:nvSpPr>
          <p:spPr bwMode="auto">
            <a:xfrm rot="1053502">
              <a:off x="5143500" y="19558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8616" name="TextBox 179"/>
            <p:cNvSpPr txBox="1">
              <a:spLocks noChangeArrowheads="1"/>
            </p:cNvSpPr>
            <p:nvPr/>
          </p:nvSpPr>
          <p:spPr bwMode="auto">
            <a:xfrm rot="2829263">
              <a:off x="7429500" y="34290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8617" name="TextBox 180"/>
            <p:cNvSpPr txBox="1">
              <a:spLocks noChangeArrowheads="1"/>
            </p:cNvSpPr>
            <p:nvPr/>
          </p:nvSpPr>
          <p:spPr bwMode="auto">
            <a:xfrm rot="9845918">
              <a:off x="6098241" y="5942112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8618" name="TextBox 181"/>
            <p:cNvSpPr txBox="1">
              <a:spLocks noChangeArrowheads="1"/>
            </p:cNvSpPr>
            <p:nvPr/>
          </p:nvSpPr>
          <p:spPr bwMode="auto">
            <a:xfrm rot="-9948738">
              <a:off x="1730786" y="5845469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8619" name="TextBox 182"/>
            <p:cNvSpPr txBox="1">
              <a:spLocks noChangeArrowheads="1"/>
            </p:cNvSpPr>
            <p:nvPr/>
          </p:nvSpPr>
          <p:spPr bwMode="auto">
            <a:xfrm rot="-4992697">
              <a:off x="144631" y="3539025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8620" name="TextBox 183"/>
            <p:cNvSpPr txBox="1">
              <a:spLocks noChangeArrowheads="1"/>
            </p:cNvSpPr>
            <p:nvPr/>
          </p:nvSpPr>
          <p:spPr bwMode="auto">
            <a:xfrm rot="-1017263">
              <a:off x="2330376" y="1905681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</p:grpSp>
      <p:sp>
        <p:nvSpPr>
          <p:cNvPr id="98308" name="Rectangle 3"/>
          <p:cNvSpPr txBox="1">
            <a:spLocks noChangeArrowheads="1"/>
          </p:cNvSpPr>
          <p:nvPr/>
        </p:nvSpPr>
        <p:spPr bwMode="auto">
          <a:xfrm>
            <a:off x="473075" y="1073150"/>
            <a:ext cx="8204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None/>
            </a:pPr>
            <a:r>
              <a:rPr lang="en-US">
                <a:latin typeface="Gill Sans MT" pitchFamily="34" charset="0"/>
              </a:rPr>
              <a:t>… and regional networks may arise to connect access nets to ISPS </a:t>
            </a:r>
          </a:p>
        </p:txBody>
      </p:sp>
      <p:grpSp>
        <p:nvGrpSpPr>
          <p:cNvPr id="98309" name="Group 8"/>
          <p:cNvGrpSpPr>
            <a:grpSpLocks/>
          </p:cNvGrpSpPr>
          <p:nvPr/>
        </p:nvGrpSpPr>
        <p:grpSpPr bwMode="auto">
          <a:xfrm>
            <a:off x="4546600" y="3746500"/>
            <a:ext cx="3225800" cy="1117600"/>
            <a:chOff x="7848600" y="2044700"/>
            <a:chExt cx="3200399" cy="1371600"/>
          </a:xfrm>
        </p:grpSpPr>
        <p:sp>
          <p:nvSpPr>
            <p:cNvPr id="98516" name="Oval 3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8517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9859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9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9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59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9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59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595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96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8518" name="Straight Connector 10"/>
            <p:cNvCxnSpPr>
              <a:cxnSpLocks noChangeShapeType="1"/>
              <a:stCxn id="98596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519" name="Straight Connector 297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520" name="Straight Connector 298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521" name="Straight Connector 299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522" name="Straight Connector 300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523" name="Straight Connector 301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524" name="Straight Connector 302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525" name="Straight Connector 303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526" name="Straight Connector 304"/>
            <p:cNvCxnSpPr>
              <a:cxnSpLocks noChangeShapeType="1"/>
              <a:endCxn id="98591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8527" name="TextBox 39958"/>
            <p:cNvSpPr txBox="1">
              <a:spLocks noChangeArrowheads="1"/>
            </p:cNvSpPr>
            <p:nvPr/>
          </p:nvSpPr>
          <p:spPr bwMode="auto">
            <a:xfrm>
              <a:off x="7958081" y="2471291"/>
              <a:ext cx="886407" cy="491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000" i="1"/>
                <a:t>ISP B</a:t>
              </a:r>
            </a:p>
          </p:txBody>
        </p:sp>
        <p:grpSp>
          <p:nvGrpSpPr>
            <p:cNvPr id="98528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9858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8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8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586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89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590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587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88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529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9857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7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7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57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8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58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579" name="Line 140"/>
              <p:cNvSpPr>
                <a:spLocks noChangeShapeType="1"/>
              </p:cNvSpPr>
              <p:nvPr/>
            </p:nvSpPr>
            <p:spPr bwMode="auto">
              <a:xfrm>
                <a:off x="2358" y="1356"/>
                <a:ext cx="0" cy="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80" name="Line 141"/>
              <p:cNvSpPr>
                <a:spLocks noChangeShapeType="1"/>
              </p:cNvSpPr>
              <p:nvPr/>
            </p:nvSpPr>
            <p:spPr bwMode="auto">
              <a:xfrm>
                <a:off x="2908" y="1358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530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9856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6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6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57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7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57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571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72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531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9855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6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6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56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6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56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563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64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532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9855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5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5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55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5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55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555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56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533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9854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4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4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546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49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550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547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48" name="Line 141"/>
              <p:cNvSpPr>
                <a:spLocks noChangeShapeType="1"/>
              </p:cNvSpPr>
              <p:nvPr/>
            </p:nvSpPr>
            <p:spPr bwMode="auto">
              <a:xfrm>
                <a:off x="2907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534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9853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3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3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53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4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54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539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40" name="Line 141"/>
              <p:cNvSpPr>
                <a:spLocks noChangeShapeType="1"/>
              </p:cNvSpPr>
              <p:nvPr/>
            </p:nvSpPr>
            <p:spPr bwMode="auto">
              <a:xfrm>
                <a:off x="2910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8310" name="Group 331"/>
          <p:cNvGrpSpPr>
            <a:grpSpLocks/>
          </p:cNvGrpSpPr>
          <p:nvPr/>
        </p:nvGrpSpPr>
        <p:grpSpPr bwMode="auto">
          <a:xfrm>
            <a:off x="1803400" y="2755900"/>
            <a:ext cx="3467100" cy="1193800"/>
            <a:chOff x="7848600" y="2044700"/>
            <a:chExt cx="3200399" cy="1371600"/>
          </a:xfrm>
        </p:grpSpPr>
        <p:sp>
          <p:nvSpPr>
            <p:cNvPr id="98433" name="Oval 332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8434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9850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0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1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51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1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51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512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13" name="Line 141"/>
              <p:cNvSpPr>
                <a:spLocks noChangeShapeType="1"/>
              </p:cNvSpPr>
              <p:nvPr/>
            </p:nvSpPr>
            <p:spPr bwMode="auto">
              <a:xfrm>
                <a:off x="2906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8435" name="Straight Connector 334"/>
            <p:cNvCxnSpPr>
              <a:cxnSpLocks noChangeShapeType="1"/>
              <a:stCxn id="98513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436" name="Straight Connector 335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437" name="Straight Connector 336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438" name="Straight Connector 337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439" name="Straight Connector 338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440" name="Straight Connector 339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441" name="Straight Connector 340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442" name="Straight Connector 341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443" name="Straight Connector 342"/>
            <p:cNvCxnSpPr>
              <a:cxnSpLocks noChangeShapeType="1"/>
              <a:endCxn id="98508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8444" name="TextBox 343"/>
            <p:cNvSpPr txBox="1">
              <a:spLocks noChangeArrowheads="1"/>
            </p:cNvSpPr>
            <p:nvPr/>
          </p:nvSpPr>
          <p:spPr bwMode="auto">
            <a:xfrm>
              <a:off x="7958081" y="2471292"/>
              <a:ext cx="8744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000" i="1"/>
                <a:t>ISP A</a:t>
              </a:r>
            </a:p>
          </p:txBody>
        </p:sp>
        <p:grpSp>
          <p:nvGrpSpPr>
            <p:cNvPr id="98445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9850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0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0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50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0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50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504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05" name="Line 141"/>
              <p:cNvSpPr>
                <a:spLocks noChangeShapeType="1"/>
              </p:cNvSpPr>
              <p:nvPr/>
            </p:nvSpPr>
            <p:spPr bwMode="auto">
              <a:xfrm>
                <a:off x="2906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446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9849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9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9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49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9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9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496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97" name="Line 141"/>
              <p:cNvSpPr>
                <a:spLocks noChangeShapeType="1"/>
              </p:cNvSpPr>
              <p:nvPr/>
            </p:nvSpPr>
            <p:spPr bwMode="auto">
              <a:xfrm>
                <a:off x="2906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447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9848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8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8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48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9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9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488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89" name="Line 14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448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9847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7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7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47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8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8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480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81" name="Line 141"/>
              <p:cNvSpPr>
                <a:spLocks noChangeShapeType="1"/>
              </p:cNvSpPr>
              <p:nvPr/>
            </p:nvSpPr>
            <p:spPr bwMode="auto">
              <a:xfrm>
                <a:off x="2906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449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9846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6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7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47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7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7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472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73" name="Line 141"/>
              <p:cNvSpPr>
                <a:spLocks noChangeShapeType="1"/>
              </p:cNvSpPr>
              <p:nvPr/>
            </p:nvSpPr>
            <p:spPr bwMode="auto">
              <a:xfrm>
                <a:off x="2906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450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9846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6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6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46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6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6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464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65" name="Line 141"/>
              <p:cNvSpPr>
                <a:spLocks noChangeShapeType="1"/>
              </p:cNvSpPr>
              <p:nvPr/>
            </p:nvSpPr>
            <p:spPr bwMode="auto">
              <a:xfrm>
                <a:off x="2907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451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9845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5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5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45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5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5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456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57" name="Line 14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8311" name="Group 416"/>
          <p:cNvGrpSpPr>
            <a:grpSpLocks/>
          </p:cNvGrpSpPr>
          <p:nvPr/>
        </p:nvGrpSpPr>
        <p:grpSpPr bwMode="auto">
          <a:xfrm>
            <a:off x="1498600" y="4165600"/>
            <a:ext cx="3086100" cy="1168400"/>
            <a:chOff x="7848600" y="2044700"/>
            <a:chExt cx="3200399" cy="1371600"/>
          </a:xfrm>
        </p:grpSpPr>
        <p:sp>
          <p:nvSpPr>
            <p:cNvPr id="98350" name="Oval 417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8351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98425" name="Oval 492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2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2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42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3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3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429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30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8352" name="Straight Connector 419"/>
            <p:cNvCxnSpPr>
              <a:cxnSpLocks noChangeShapeType="1"/>
              <a:stCxn id="98430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53" name="Straight Connector 420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54" name="Straight Connector 421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55" name="Straight Connector 422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56" name="Straight Connector 423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57" name="Straight Connector 424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58" name="Straight Connector 425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59" name="Straight Connector 426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60" name="Straight Connector 427"/>
            <p:cNvCxnSpPr>
              <a:cxnSpLocks noChangeShapeType="1"/>
              <a:endCxn id="98425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8361" name="TextBox 428"/>
            <p:cNvSpPr txBox="1">
              <a:spLocks noChangeArrowheads="1"/>
            </p:cNvSpPr>
            <p:nvPr/>
          </p:nvSpPr>
          <p:spPr bwMode="auto">
            <a:xfrm>
              <a:off x="7958081" y="2471292"/>
              <a:ext cx="876536" cy="469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000" i="1"/>
                <a:t>ISP C</a:t>
              </a:r>
            </a:p>
          </p:txBody>
        </p:sp>
        <p:grpSp>
          <p:nvGrpSpPr>
            <p:cNvPr id="98362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9841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1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1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42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2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2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421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22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363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9840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1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1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41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1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1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413" name="Line 140"/>
              <p:cNvSpPr>
                <a:spLocks noChangeShapeType="1"/>
              </p:cNvSpPr>
              <p:nvPr/>
            </p:nvSpPr>
            <p:spPr bwMode="auto">
              <a:xfrm>
                <a:off x="2357" y="1360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14" name="Line 141"/>
              <p:cNvSpPr>
                <a:spLocks noChangeShapeType="1"/>
              </p:cNvSpPr>
              <p:nvPr/>
            </p:nvSpPr>
            <p:spPr bwMode="auto">
              <a:xfrm>
                <a:off x="2908" y="1362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364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9840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0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0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40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0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0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405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06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365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9839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39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39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396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399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00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397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98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366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9838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38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38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38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39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39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389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90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367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9837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37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37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38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38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38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381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82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368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9836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37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37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37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37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37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373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74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cxnSp>
        <p:nvCxnSpPr>
          <p:cNvPr id="98312" name="Straight Connector 12"/>
          <p:cNvCxnSpPr>
            <a:cxnSpLocks noChangeShapeType="1"/>
            <a:endCxn id="98510" idx="1"/>
          </p:cNvCxnSpPr>
          <p:nvPr/>
        </p:nvCxnSpPr>
        <p:spPr bwMode="auto">
          <a:xfrm>
            <a:off x="2382838" y="2609850"/>
            <a:ext cx="238125" cy="261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13" name="Straight Connector 500"/>
          <p:cNvCxnSpPr>
            <a:cxnSpLocks noChangeShapeType="1"/>
            <a:stCxn id="98635" idx="8"/>
            <a:endCxn id="98333" idx="2"/>
          </p:cNvCxnSpPr>
          <p:nvPr/>
        </p:nvCxnSpPr>
        <p:spPr bwMode="auto">
          <a:xfrm>
            <a:off x="1455738" y="2990850"/>
            <a:ext cx="38100" cy="309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14" name="Straight Connector 501"/>
          <p:cNvCxnSpPr>
            <a:cxnSpLocks noChangeShapeType="1"/>
            <a:endCxn id="98333" idx="3"/>
          </p:cNvCxnSpPr>
          <p:nvPr/>
        </p:nvCxnSpPr>
        <p:spPr bwMode="auto">
          <a:xfrm>
            <a:off x="1235075" y="3271838"/>
            <a:ext cx="123825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15" name="Straight Connector 502"/>
          <p:cNvCxnSpPr>
            <a:cxnSpLocks noChangeShapeType="1"/>
            <a:endCxn id="98478" idx="1"/>
          </p:cNvCxnSpPr>
          <p:nvPr/>
        </p:nvCxnSpPr>
        <p:spPr bwMode="auto">
          <a:xfrm>
            <a:off x="3916363" y="2411413"/>
            <a:ext cx="307975" cy="573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16" name="Straight Connector 503"/>
          <p:cNvCxnSpPr>
            <a:cxnSpLocks noChangeShapeType="1"/>
            <a:endCxn id="98478" idx="0"/>
          </p:cNvCxnSpPr>
          <p:nvPr/>
        </p:nvCxnSpPr>
        <p:spPr bwMode="auto">
          <a:xfrm flipH="1">
            <a:off x="4425950" y="2389188"/>
            <a:ext cx="384175" cy="579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17" name="Straight Connector 504"/>
          <p:cNvCxnSpPr>
            <a:cxnSpLocks noChangeShapeType="1"/>
            <a:endCxn id="98561" idx="0"/>
          </p:cNvCxnSpPr>
          <p:nvPr/>
        </p:nvCxnSpPr>
        <p:spPr bwMode="auto">
          <a:xfrm>
            <a:off x="6770688" y="2900363"/>
            <a:ext cx="215900" cy="1046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18" name="Straight Connector 505"/>
          <p:cNvCxnSpPr>
            <a:cxnSpLocks noChangeShapeType="1"/>
          </p:cNvCxnSpPr>
          <p:nvPr/>
        </p:nvCxnSpPr>
        <p:spPr bwMode="auto">
          <a:xfrm flipH="1">
            <a:off x="7137400" y="3251200"/>
            <a:ext cx="241300" cy="692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19" name="Straight Connector 506"/>
          <p:cNvCxnSpPr>
            <a:cxnSpLocks noChangeShapeType="1"/>
            <a:stCxn id="98627" idx="4"/>
            <a:endCxn id="98556" idx="0"/>
          </p:cNvCxnSpPr>
          <p:nvPr/>
        </p:nvCxnSpPr>
        <p:spPr bwMode="auto">
          <a:xfrm flipH="1">
            <a:off x="7483475" y="4229100"/>
            <a:ext cx="541338" cy="249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20" name="Straight Connector 507"/>
          <p:cNvCxnSpPr>
            <a:cxnSpLocks noChangeShapeType="1"/>
          </p:cNvCxnSpPr>
          <p:nvPr/>
        </p:nvCxnSpPr>
        <p:spPr bwMode="auto">
          <a:xfrm flipH="1" flipV="1">
            <a:off x="7454900" y="4573588"/>
            <a:ext cx="796925" cy="614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21" name="Straight Connector 508"/>
          <p:cNvCxnSpPr>
            <a:cxnSpLocks noChangeShapeType="1"/>
            <a:endCxn id="98543" idx="5"/>
          </p:cNvCxnSpPr>
          <p:nvPr/>
        </p:nvCxnSpPr>
        <p:spPr bwMode="auto">
          <a:xfrm flipH="1" flipV="1">
            <a:off x="6496050" y="4722813"/>
            <a:ext cx="1047750" cy="966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22" name="Straight Connector 509"/>
          <p:cNvCxnSpPr>
            <a:cxnSpLocks noChangeShapeType="1"/>
            <a:stCxn id="98625" idx="0"/>
            <a:endCxn id="98331" idx="5"/>
          </p:cNvCxnSpPr>
          <p:nvPr/>
        </p:nvCxnSpPr>
        <p:spPr bwMode="auto">
          <a:xfrm flipH="1" flipV="1">
            <a:off x="5084763" y="5684838"/>
            <a:ext cx="520700" cy="16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23" name="Straight Connector 510"/>
          <p:cNvCxnSpPr>
            <a:cxnSpLocks noChangeShapeType="1"/>
          </p:cNvCxnSpPr>
          <p:nvPr/>
        </p:nvCxnSpPr>
        <p:spPr bwMode="auto">
          <a:xfrm flipH="1" flipV="1">
            <a:off x="4068763" y="5045075"/>
            <a:ext cx="371475" cy="973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24" name="Straight Connector 511"/>
          <p:cNvCxnSpPr>
            <a:cxnSpLocks noChangeShapeType="1"/>
            <a:stCxn id="98622" idx="0"/>
          </p:cNvCxnSpPr>
          <p:nvPr/>
        </p:nvCxnSpPr>
        <p:spPr bwMode="auto">
          <a:xfrm flipV="1">
            <a:off x="3389313" y="5689600"/>
            <a:ext cx="306387" cy="165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25" name="Straight Connector 512"/>
          <p:cNvCxnSpPr>
            <a:cxnSpLocks noChangeShapeType="1"/>
          </p:cNvCxnSpPr>
          <p:nvPr/>
        </p:nvCxnSpPr>
        <p:spPr bwMode="auto">
          <a:xfrm flipV="1">
            <a:off x="1790700" y="5160963"/>
            <a:ext cx="401638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26" name="Straight Connector 513"/>
          <p:cNvCxnSpPr>
            <a:cxnSpLocks noChangeShapeType="1"/>
            <a:stCxn id="98644" idx="0"/>
          </p:cNvCxnSpPr>
          <p:nvPr/>
        </p:nvCxnSpPr>
        <p:spPr bwMode="auto">
          <a:xfrm flipV="1">
            <a:off x="1179513" y="4467225"/>
            <a:ext cx="227012" cy="282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27" name="Straight Connector 514"/>
          <p:cNvCxnSpPr>
            <a:cxnSpLocks noChangeShapeType="1"/>
            <a:endCxn id="98333" idx="5"/>
          </p:cNvCxnSpPr>
          <p:nvPr/>
        </p:nvCxnSpPr>
        <p:spPr bwMode="auto">
          <a:xfrm flipV="1">
            <a:off x="1155700" y="4368800"/>
            <a:ext cx="203200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98328" name="Group 20"/>
          <p:cNvGrpSpPr>
            <a:grpSpLocks/>
          </p:cNvGrpSpPr>
          <p:nvPr/>
        </p:nvGrpSpPr>
        <p:grpSpPr bwMode="auto">
          <a:xfrm>
            <a:off x="4713288" y="2871788"/>
            <a:ext cx="2117725" cy="1082675"/>
            <a:chOff x="4712800" y="2871032"/>
            <a:chExt cx="2117908" cy="1082781"/>
          </a:xfrm>
        </p:grpSpPr>
        <p:grpSp>
          <p:nvGrpSpPr>
            <p:cNvPr id="98345" name="Group 16"/>
            <p:cNvGrpSpPr>
              <a:grpSpLocks/>
            </p:cNvGrpSpPr>
            <p:nvPr/>
          </p:nvGrpSpPr>
          <p:grpSpPr bwMode="auto">
            <a:xfrm>
              <a:off x="5677190" y="2871032"/>
              <a:ext cx="530938" cy="338554"/>
              <a:chOff x="5573768" y="2726239"/>
              <a:chExt cx="530938" cy="338554"/>
            </a:xfrm>
          </p:grpSpPr>
          <p:sp>
            <p:nvSpPr>
              <p:cNvPr id="98348" name="Oval 14"/>
              <p:cNvSpPr>
                <a:spLocks noChangeArrowheads="1"/>
              </p:cNvSpPr>
              <p:nvPr/>
            </p:nvSpPr>
            <p:spPr bwMode="auto">
              <a:xfrm>
                <a:off x="5573768" y="2751297"/>
                <a:ext cx="528092" cy="30480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49" name="TextBox 15"/>
              <p:cNvSpPr txBox="1">
                <a:spLocks noChangeArrowheads="1"/>
              </p:cNvSpPr>
              <p:nvPr/>
            </p:nvSpPr>
            <p:spPr bwMode="auto">
              <a:xfrm>
                <a:off x="5593027" y="2726239"/>
                <a:ext cx="51167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solidFill>
                      <a:schemeClr val="bg1"/>
                    </a:solidFill>
                  </a:rPr>
                  <a:t>IXP</a:t>
                </a:r>
              </a:p>
            </p:txBody>
          </p:sp>
        </p:grpSp>
        <p:cxnSp>
          <p:nvCxnSpPr>
            <p:cNvPr id="98346" name="Straight Connector 18"/>
            <p:cNvCxnSpPr>
              <a:cxnSpLocks noChangeShapeType="1"/>
            </p:cNvCxnSpPr>
            <p:nvPr/>
          </p:nvCxnSpPr>
          <p:spPr bwMode="auto">
            <a:xfrm>
              <a:off x="4712800" y="3050554"/>
              <a:ext cx="964390" cy="2689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47" name="Straight Connector 516"/>
            <p:cNvCxnSpPr>
              <a:cxnSpLocks noChangeShapeType="1"/>
            </p:cNvCxnSpPr>
            <p:nvPr/>
          </p:nvCxnSpPr>
          <p:spPr bwMode="auto">
            <a:xfrm>
              <a:off x="6139092" y="3168890"/>
              <a:ext cx="691616" cy="784923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8329" name="Group 39937"/>
          <p:cNvGrpSpPr>
            <a:grpSpLocks/>
          </p:cNvGrpSpPr>
          <p:nvPr/>
        </p:nvGrpSpPr>
        <p:grpSpPr bwMode="auto">
          <a:xfrm>
            <a:off x="3692525" y="3789363"/>
            <a:ext cx="1538288" cy="585787"/>
            <a:chOff x="3692946" y="3789212"/>
            <a:chExt cx="1537885" cy="585306"/>
          </a:xfrm>
        </p:grpSpPr>
        <p:cxnSp>
          <p:nvCxnSpPr>
            <p:cNvPr id="98339" name="Straight Connector 515"/>
            <p:cNvCxnSpPr>
              <a:cxnSpLocks noChangeShapeType="1"/>
              <a:stCxn id="98395" idx="0"/>
            </p:cNvCxnSpPr>
            <p:nvPr/>
          </p:nvCxnSpPr>
          <p:spPr bwMode="auto">
            <a:xfrm flipV="1">
              <a:off x="3833272" y="4233204"/>
              <a:ext cx="190444" cy="14131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98340" name="Group 518"/>
            <p:cNvGrpSpPr>
              <a:grpSpLocks/>
            </p:cNvGrpSpPr>
            <p:nvPr/>
          </p:nvGrpSpPr>
          <p:grpSpPr bwMode="auto">
            <a:xfrm>
              <a:off x="3932901" y="3934211"/>
              <a:ext cx="530938" cy="338554"/>
              <a:chOff x="5573768" y="2726239"/>
              <a:chExt cx="530938" cy="338554"/>
            </a:xfrm>
          </p:grpSpPr>
          <p:sp>
            <p:nvSpPr>
              <p:cNvPr id="98343" name="Oval 521"/>
              <p:cNvSpPr>
                <a:spLocks noChangeArrowheads="1"/>
              </p:cNvSpPr>
              <p:nvPr/>
            </p:nvSpPr>
            <p:spPr bwMode="auto">
              <a:xfrm>
                <a:off x="5573768" y="2751297"/>
                <a:ext cx="528092" cy="30480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44" name="TextBox 522"/>
              <p:cNvSpPr txBox="1">
                <a:spLocks noChangeArrowheads="1"/>
              </p:cNvSpPr>
              <p:nvPr/>
            </p:nvSpPr>
            <p:spPr bwMode="auto">
              <a:xfrm>
                <a:off x="5593027" y="2726239"/>
                <a:ext cx="51167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solidFill>
                      <a:schemeClr val="bg1"/>
                    </a:solidFill>
                  </a:rPr>
                  <a:t>IXP</a:t>
                </a:r>
              </a:p>
            </p:txBody>
          </p:sp>
        </p:grpSp>
        <p:cxnSp>
          <p:nvCxnSpPr>
            <p:cNvPr id="98341" name="Straight Connector 519"/>
            <p:cNvCxnSpPr>
              <a:cxnSpLocks noChangeShapeType="1"/>
              <a:stCxn id="98343" idx="6"/>
              <a:endCxn id="98595" idx="1"/>
            </p:cNvCxnSpPr>
            <p:nvPr/>
          </p:nvCxnSpPr>
          <p:spPr bwMode="auto">
            <a:xfrm flipV="1">
              <a:off x="4460993" y="3953654"/>
              <a:ext cx="769838" cy="15801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42" name="Straight Connector 520"/>
            <p:cNvCxnSpPr>
              <a:cxnSpLocks noChangeShapeType="1"/>
            </p:cNvCxnSpPr>
            <p:nvPr/>
          </p:nvCxnSpPr>
          <p:spPr bwMode="auto">
            <a:xfrm>
              <a:off x="3692946" y="3789212"/>
              <a:ext cx="342738" cy="204847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8330" name="Group 39939"/>
          <p:cNvGrpSpPr>
            <a:grpSpLocks/>
          </p:cNvGrpSpPr>
          <p:nvPr/>
        </p:nvGrpSpPr>
        <p:grpSpPr bwMode="auto">
          <a:xfrm>
            <a:off x="2406650" y="3633788"/>
            <a:ext cx="2901950" cy="1296987"/>
            <a:chOff x="2407287" y="3633041"/>
            <a:chExt cx="2900648" cy="1297685"/>
          </a:xfrm>
        </p:grpSpPr>
        <p:cxnSp>
          <p:nvCxnSpPr>
            <p:cNvPr id="98336" name="Straight Connector 7"/>
            <p:cNvCxnSpPr>
              <a:cxnSpLocks noChangeShapeType="1"/>
              <a:stCxn id="98468" idx="5"/>
              <a:endCxn id="98593" idx="1"/>
            </p:cNvCxnSpPr>
            <p:nvPr/>
          </p:nvCxnSpPr>
          <p:spPr bwMode="auto">
            <a:xfrm>
              <a:off x="4876256" y="3633041"/>
              <a:ext cx="431679" cy="222499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37" name="Straight Connector 415"/>
            <p:cNvCxnSpPr>
              <a:cxnSpLocks noChangeShapeType="1"/>
              <a:endCxn id="98427" idx="0"/>
            </p:cNvCxnSpPr>
            <p:nvPr/>
          </p:nvCxnSpPr>
          <p:spPr bwMode="auto">
            <a:xfrm flipH="1">
              <a:off x="2407287" y="3753131"/>
              <a:ext cx="282429" cy="51137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38" name="Straight Connector 523"/>
            <p:cNvCxnSpPr>
              <a:cxnSpLocks noChangeShapeType="1"/>
              <a:stCxn id="98390" idx="0"/>
            </p:cNvCxnSpPr>
            <p:nvPr/>
          </p:nvCxnSpPr>
          <p:spPr bwMode="auto">
            <a:xfrm flipV="1">
              <a:off x="4307545" y="4626270"/>
              <a:ext cx="843636" cy="30445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8331" name="Oval 6"/>
          <p:cNvSpPr>
            <a:spLocks noChangeArrowheads="1"/>
          </p:cNvSpPr>
          <p:nvPr/>
        </p:nvSpPr>
        <p:spPr bwMode="auto">
          <a:xfrm>
            <a:off x="3340100" y="5359400"/>
            <a:ext cx="20447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332" name="TextBox 9"/>
          <p:cNvSpPr txBox="1">
            <a:spLocks noChangeArrowheads="1"/>
          </p:cNvSpPr>
          <p:nvPr/>
        </p:nvSpPr>
        <p:spPr bwMode="auto">
          <a:xfrm>
            <a:off x="3556000" y="5334000"/>
            <a:ext cx="1587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2000" i="1"/>
              <a:t>regional net</a:t>
            </a:r>
          </a:p>
        </p:txBody>
      </p:sp>
      <p:sp>
        <p:nvSpPr>
          <p:cNvPr id="98333" name="Oval 517"/>
          <p:cNvSpPr>
            <a:spLocks noChangeArrowheads="1"/>
          </p:cNvSpPr>
          <p:nvPr/>
        </p:nvSpPr>
        <p:spPr bwMode="auto">
          <a:xfrm rot="5400000">
            <a:off x="867569" y="3736182"/>
            <a:ext cx="1252537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98334" name="Straight Connector 39941"/>
          <p:cNvCxnSpPr>
            <a:cxnSpLocks noChangeShapeType="1"/>
            <a:stCxn id="98333" idx="0"/>
            <a:endCxn id="98456" idx="0"/>
          </p:cNvCxnSpPr>
          <p:nvPr/>
        </p:nvCxnSpPr>
        <p:spPr bwMode="auto">
          <a:xfrm flipV="1">
            <a:off x="1684338" y="3654425"/>
            <a:ext cx="758825" cy="27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35" name="Straight Connector 524"/>
          <p:cNvCxnSpPr>
            <a:cxnSpLocks noChangeShapeType="1"/>
            <a:endCxn id="98429" idx="1"/>
          </p:cNvCxnSpPr>
          <p:nvPr/>
        </p:nvCxnSpPr>
        <p:spPr bwMode="auto">
          <a:xfrm>
            <a:off x="1685925" y="4111625"/>
            <a:ext cx="466725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1" name="Rectangle 2"/>
          <p:cNvSpPr txBox="1">
            <a:spLocks noChangeArrowheads="1"/>
          </p:cNvSpPr>
          <p:nvPr/>
        </p:nvSpPr>
        <p:spPr bwMode="white">
          <a:xfrm>
            <a:off x="255588" y="165100"/>
            <a:ext cx="80962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3600" smtClean="0">
                <a:ea typeface="ＭＳ Ｐゴシック" pitchFamily="34" charset="-128"/>
              </a:rPr>
              <a:t>Internet Structure:</a:t>
            </a:r>
            <a:br>
              <a:rPr lang="en-US" sz="3600" smtClean="0">
                <a:ea typeface="ＭＳ Ｐゴシック" pitchFamily="34" charset="-128"/>
              </a:rPr>
            </a:br>
            <a:r>
              <a:rPr lang="en-US" sz="3600" smtClean="0">
                <a:ea typeface="ＭＳ Ｐゴシック" pitchFamily="34" charset="-128"/>
              </a:rPr>
              <a:t> Network of Networks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52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353" name="Rectangle 6"/>
          <p:cNvSpPr>
            <a:spLocks noChangeArrowheads="1"/>
          </p:cNvSpPr>
          <p:nvPr/>
        </p:nvSpPr>
        <p:spPr bwMode="auto">
          <a:xfrm>
            <a:off x="67089" y="5827068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025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"/>
            <a:ext cx="8280400" cy="98072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Internet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58416"/>
            <a:ext cx="8763000" cy="490688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Provides a </a:t>
            </a:r>
            <a:r>
              <a:rPr lang="en-US" i="1" dirty="0" smtClean="0">
                <a:solidFill>
                  <a:srgbClr val="800000"/>
                </a:solidFill>
                <a:latin typeface="Comic Sans MS" pitchFamily="66" charset="0"/>
              </a:rPr>
              <a:t>name space</a:t>
            </a:r>
            <a:r>
              <a:rPr lang="en-US" dirty="0" smtClean="0">
                <a:solidFill>
                  <a:srgbClr val="800000"/>
                </a:solidFill>
              </a:rPr>
              <a:t>  </a:t>
            </a:r>
            <a:r>
              <a:rPr lang="en-US" dirty="0" smtClean="0"/>
              <a:t>to refer to machines connected to the Internet </a:t>
            </a:r>
            <a:r>
              <a:rPr lang="en-US" dirty="0" smtClean="0">
                <a:solidFill>
                  <a:srgbClr val="800000"/>
                </a:solidFill>
              </a:rPr>
              <a:t>(e.g. chablis.cs.wpi.edu).</a:t>
            </a:r>
          </a:p>
          <a:p>
            <a:pPr>
              <a:defRPr/>
            </a:pPr>
            <a:r>
              <a:rPr lang="en-US" dirty="0" smtClean="0"/>
              <a:t>The name space is hierarchical, but it is only administrative and not used in network routing operations.</a:t>
            </a:r>
          </a:p>
          <a:p>
            <a:pPr>
              <a:defRPr/>
            </a:pPr>
            <a:r>
              <a:rPr lang="en-US" b="1" dirty="0" smtClean="0">
                <a:solidFill>
                  <a:srgbClr val="800000"/>
                </a:solidFill>
                <a:latin typeface="Comic Sans MS" pitchFamily="66" charset="0"/>
              </a:rPr>
              <a:t>DNS</a:t>
            </a:r>
            <a:r>
              <a:rPr lang="en-US" dirty="0" smtClean="0">
                <a:solidFill>
                  <a:srgbClr val="800000"/>
                </a:solidFill>
              </a:rPr>
              <a:t> (Domain Name Service) </a:t>
            </a:r>
            <a:r>
              <a:rPr lang="en-US" dirty="0" smtClean="0"/>
              <a:t>provides automatic translation of names to addresses.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047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355" name="Group 5"/>
          <p:cNvGrpSpPr>
            <a:grpSpLocks/>
          </p:cNvGrpSpPr>
          <p:nvPr/>
        </p:nvGrpSpPr>
        <p:grpSpPr bwMode="auto">
          <a:xfrm>
            <a:off x="450850" y="1849438"/>
            <a:ext cx="8437563" cy="4559300"/>
            <a:chOff x="154891" y="1905681"/>
            <a:chExt cx="8436427" cy="4559651"/>
          </a:xfrm>
        </p:grpSpPr>
        <p:grpSp>
          <p:nvGrpSpPr>
            <p:cNvPr id="100658" name="Group 2"/>
            <p:cNvGrpSpPr>
              <a:grpSpLocks/>
            </p:cNvGrpSpPr>
            <p:nvPr/>
          </p:nvGrpSpPr>
          <p:grpSpPr bwMode="auto">
            <a:xfrm>
              <a:off x="1529396" y="2297655"/>
              <a:ext cx="648422" cy="418253"/>
              <a:chOff x="3053396" y="4304255"/>
              <a:chExt cx="648422" cy="418253"/>
            </a:xfrm>
          </p:grpSpPr>
          <p:sp>
            <p:nvSpPr>
              <p:cNvPr id="10071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11" name="TextBox 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59" name="Group 131"/>
            <p:cNvGrpSpPr>
              <a:grpSpLocks/>
            </p:cNvGrpSpPr>
            <p:nvPr/>
          </p:nvGrpSpPr>
          <p:grpSpPr bwMode="auto">
            <a:xfrm>
              <a:off x="373696" y="3097755"/>
              <a:ext cx="648422" cy="418253"/>
              <a:chOff x="3053396" y="4304255"/>
              <a:chExt cx="648422" cy="418253"/>
            </a:xfrm>
          </p:grpSpPr>
          <p:sp>
            <p:nvSpPr>
              <p:cNvPr id="100708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09" name="TextBox 13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60" name="Group 135"/>
            <p:cNvGrpSpPr>
              <a:grpSpLocks/>
            </p:cNvGrpSpPr>
            <p:nvPr/>
          </p:nvGrpSpPr>
          <p:grpSpPr bwMode="auto">
            <a:xfrm>
              <a:off x="6037896" y="2551655"/>
              <a:ext cx="648422" cy="418253"/>
              <a:chOff x="3053396" y="4304255"/>
              <a:chExt cx="648422" cy="418253"/>
            </a:xfrm>
          </p:grpSpPr>
          <p:sp>
            <p:nvSpPr>
              <p:cNvPr id="100706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07" name="TextBox 13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61" name="Group 138"/>
            <p:cNvGrpSpPr>
              <a:grpSpLocks/>
            </p:cNvGrpSpPr>
            <p:nvPr/>
          </p:nvGrpSpPr>
          <p:grpSpPr bwMode="auto">
            <a:xfrm>
              <a:off x="945196" y="5409155"/>
              <a:ext cx="648422" cy="418253"/>
              <a:chOff x="3053396" y="4304255"/>
              <a:chExt cx="648422" cy="418253"/>
            </a:xfrm>
          </p:grpSpPr>
          <p:sp>
            <p:nvSpPr>
              <p:cNvPr id="10070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05" name="TextBox 140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62" name="Group 141"/>
            <p:cNvGrpSpPr>
              <a:grpSpLocks/>
            </p:cNvGrpSpPr>
            <p:nvPr/>
          </p:nvGrpSpPr>
          <p:grpSpPr bwMode="auto">
            <a:xfrm>
              <a:off x="526096" y="4786855"/>
              <a:ext cx="648422" cy="418253"/>
              <a:chOff x="3053396" y="4304255"/>
              <a:chExt cx="648422" cy="418253"/>
            </a:xfrm>
          </p:grpSpPr>
          <p:sp>
            <p:nvSpPr>
              <p:cNvPr id="10070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03" name="TextBox 14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63" name="Group 144"/>
            <p:cNvGrpSpPr>
              <a:grpSpLocks/>
            </p:cNvGrpSpPr>
            <p:nvPr/>
          </p:nvGrpSpPr>
          <p:grpSpPr bwMode="auto">
            <a:xfrm>
              <a:off x="297496" y="4126455"/>
              <a:ext cx="648422" cy="418253"/>
              <a:chOff x="3053396" y="4304255"/>
              <a:chExt cx="648422" cy="418253"/>
            </a:xfrm>
          </p:grpSpPr>
          <p:sp>
            <p:nvSpPr>
              <p:cNvPr id="10070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01" name="TextBox 146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64" name="Group 147"/>
            <p:cNvGrpSpPr>
              <a:grpSpLocks/>
            </p:cNvGrpSpPr>
            <p:nvPr/>
          </p:nvGrpSpPr>
          <p:grpSpPr bwMode="auto">
            <a:xfrm>
              <a:off x="6787196" y="2983455"/>
              <a:ext cx="648422" cy="418253"/>
              <a:chOff x="3053396" y="4304255"/>
              <a:chExt cx="648422" cy="418253"/>
            </a:xfrm>
          </p:grpSpPr>
          <p:sp>
            <p:nvSpPr>
              <p:cNvPr id="100698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99" name="TextBox 149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65" name="Group 150"/>
            <p:cNvGrpSpPr>
              <a:grpSpLocks/>
            </p:cNvGrpSpPr>
            <p:nvPr/>
          </p:nvGrpSpPr>
          <p:grpSpPr bwMode="auto">
            <a:xfrm>
              <a:off x="3129596" y="2056355"/>
              <a:ext cx="648422" cy="418253"/>
              <a:chOff x="3053396" y="4304255"/>
              <a:chExt cx="648422" cy="418253"/>
            </a:xfrm>
          </p:grpSpPr>
          <p:sp>
            <p:nvSpPr>
              <p:cNvPr id="100696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97" name="TextBox 15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66" name="Group 153"/>
            <p:cNvGrpSpPr>
              <a:grpSpLocks/>
            </p:cNvGrpSpPr>
            <p:nvPr/>
          </p:nvGrpSpPr>
          <p:grpSpPr bwMode="auto">
            <a:xfrm>
              <a:off x="754696" y="2704055"/>
              <a:ext cx="648422" cy="418253"/>
              <a:chOff x="3053396" y="4304255"/>
              <a:chExt cx="648422" cy="418253"/>
            </a:xfrm>
          </p:grpSpPr>
          <p:sp>
            <p:nvSpPr>
              <p:cNvPr id="10069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95" name="TextBox 15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67" name="Group 156"/>
            <p:cNvGrpSpPr>
              <a:grpSpLocks/>
            </p:cNvGrpSpPr>
            <p:nvPr/>
          </p:nvGrpSpPr>
          <p:grpSpPr bwMode="auto">
            <a:xfrm>
              <a:off x="4043996" y="2030955"/>
              <a:ext cx="648422" cy="418253"/>
              <a:chOff x="3053396" y="4304255"/>
              <a:chExt cx="648422" cy="418253"/>
            </a:xfrm>
          </p:grpSpPr>
          <p:sp>
            <p:nvSpPr>
              <p:cNvPr id="10069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93" name="TextBox 15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68" name="Group 160"/>
            <p:cNvGrpSpPr>
              <a:grpSpLocks/>
            </p:cNvGrpSpPr>
            <p:nvPr/>
          </p:nvGrpSpPr>
          <p:grpSpPr bwMode="auto">
            <a:xfrm>
              <a:off x="7104696" y="5663155"/>
              <a:ext cx="648422" cy="418253"/>
              <a:chOff x="3053396" y="4304255"/>
              <a:chExt cx="648422" cy="418253"/>
            </a:xfrm>
          </p:grpSpPr>
          <p:sp>
            <p:nvSpPr>
              <p:cNvPr id="10069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91" name="TextBox 16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69" name="Group 163"/>
            <p:cNvGrpSpPr>
              <a:grpSpLocks/>
            </p:cNvGrpSpPr>
            <p:nvPr/>
          </p:nvGrpSpPr>
          <p:grpSpPr bwMode="auto">
            <a:xfrm>
              <a:off x="7942896" y="5015455"/>
              <a:ext cx="648422" cy="418253"/>
              <a:chOff x="3053396" y="4304255"/>
              <a:chExt cx="648422" cy="418253"/>
            </a:xfrm>
          </p:grpSpPr>
          <p:sp>
            <p:nvSpPr>
              <p:cNvPr id="100688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89" name="TextBox 16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70" name="Group 166"/>
            <p:cNvGrpSpPr>
              <a:grpSpLocks/>
            </p:cNvGrpSpPr>
            <p:nvPr/>
          </p:nvGrpSpPr>
          <p:grpSpPr bwMode="auto">
            <a:xfrm>
              <a:off x="7714296" y="4101055"/>
              <a:ext cx="648422" cy="418253"/>
              <a:chOff x="3053396" y="4304255"/>
              <a:chExt cx="648422" cy="418253"/>
            </a:xfrm>
          </p:grpSpPr>
          <p:sp>
            <p:nvSpPr>
              <p:cNvPr id="100686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87" name="TextBox 16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71" name="Group 169"/>
            <p:cNvGrpSpPr>
              <a:grpSpLocks/>
            </p:cNvGrpSpPr>
            <p:nvPr/>
          </p:nvGrpSpPr>
          <p:grpSpPr bwMode="auto">
            <a:xfrm>
              <a:off x="4869496" y="5904455"/>
              <a:ext cx="648422" cy="418253"/>
              <a:chOff x="3053396" y="4304255"/>
              <a:chExt cx="648422" cy="418253"/>
            </a:xfrm>
          </p:grpSpPr>
          <p:sp>
            <p:nvSpPr>
              <p:cNvPr id="10068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85" name="TextBox 17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72" name="Group 172"/>
            <p:cNvGrpSpPr>
              <a:grpSpLocks/>
            </p:cNvGrpSpPr>
            <p:nvPr/>
          </p:nvGrpSpPr>
          <p:grpSpPr bwMode="auto">
            <a:xfrm>
              <a:off x="3955096" y="6044155"/>
              <a:ext cx="648422" cy="418253"/>
              <a:chOff x="3053396" y="4304255"/>
              <a:chExt cx="648422" cy="418253"/>
            </a:xfrm>
          </p:grpSpPr>
          <p:sp>
            <p:nvSpPr>
              <p:cNvPr id="10068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83" name="TextBox 174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73" name="Group 175"/>
            <p:cNvGrpSpPr>
              <a:grpSpLocks/>
            </p:cNvGrpSpPr>
            <p:nvPr/>
          </p:nvGrpSpPr>
          <p:grpSpPr bwMode="auto">
            <a:xfrm>
              <a:off x="2735896" y="5891755"/>
              <a:ext cx="648422" cy="418253"/>
              <a:chOff x="3053396" y="4304255"/>
              <a:chExt cx="648422" cy="418253"/>
            </a:xfrm>
          </p:grpSpPr>
          <p:sp>
            <p:nvSpPr>
              <p:cNvPr id="10068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81" name="TextBox 17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sp>
          <p:nvSpPr>
            <p:cNvPr id="100674" name="TextBox 4"/>
            <p:cNvSpPr txBox="1">
              <a:spLocks noChangeArrowheads="1"/>
            </p:cNvSpPr>
            <p:nvPr/>
          </p:nvSpPr>
          <p:spPr bwMode="auto">
            <a:xfrm rot="1053502">
              <a:off x="5143500" y="19558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100675" name="TextBox 179"/>
            <p:cNvSpPr txBox="1">
              <a:spLocks noChangeArrowheads="1"/>
            </p:cNvSpPr>
            <p:nvPr/>
          </p:nvSpPr>
          <p:spPr bwMode="auto">
            <a:xfrm rot="2829263">
              <a:off x="7429500" y="34290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100676" name="TextBox 180"/>
            <p:cNvSpPr txBox="1">
              <a:spLocks noChangeArrowheads="1"/>
            </p:cNvSpPr>
            <p:nvPr/>
          </p:nvSpPr>
          <p:spPr bwMode="auto">
            <a:xfrm rot="9845918">
              <a:off x="6098241" y="5942112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100677" name="TextBox 181"/>
            <p:cNvSpPr txBox="1">
              <a:spLocks noChangeArrowheads="1"/>
            </p:cNvSpPr>
            <p:nvPr/>
          </p:nvSpPr>
          <p:spPr bwMode="auto">
            <a:xfrm rot="-9948738">
              <a:off x="1730786" y="5845469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100678" name="TextBox 182"/>
            <p:cNvSpPr txBox="1">
              <a:spLocks noChangeArrowheads="1"/>
            </p:cNvSpPr>
            <p:nvPr/>
          </p:nvSpPr>
          <p:spPr bwMode="auto">
            <a:xfrm rot="-4992697">
              <a:off x="144631" y="3539025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100679" name="TextBox 183"/>
            <p:cNvSpPr txBox="1">
              <a:spLocks noChangeArrowheads="1"/>
            </p:cNvSpPr>
            <p:nvPr/>
          </p:nvSpPr>
          <p:spPr bwMode="auto">
            <a:xfrm rot="-1017263">
              <a:off x="2330376" y="1905681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</p:grpSp>
      <p:sp>
        <p:nvSpPr>
          <p:cNvPr id="100356" name="Rectangle 3"/>
          <p:cNvSpPr txBox="1">
            <a:spLocks noChangeArrowheads="1"/>
          </p:cNvSpPr>
          <p:nvPr/>
        </p:nvSpPr>
        <p:spPr bwMode="auto">
          <a:xfrm>
            <a:off x="485775" y="1011238"/>
            <a:ext cx="8204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None/>
            </a:pPr>
            <a:r>
              <a:rPr lang="en-US">
                <a:latin typeface="Gill Sans MT" pitchFamily="34" charset="0"/>
              </a:rPr>
              <a:t>… and content provider networks  (e.g., Google, Microsoft,   Akamai ) may run their own network, to bring services, content close to end users</a:t>
            </a:r>
          </a:p>
        </p:txBody>
      </p:sp>
      <p:grpSp>
        <p:nvGrpSpPr>
          <p:cNvPr id="100357" name="Group 8"/>
          <p:cNvGrpSpPr>
            <a:grpSpLocks/>
          </p:cNvGrpSpPr>
          <p:nvPr/>
        </p:nvGrpSpPr>
        <p:grpSpPr bwMode="auto">
          <a:xfrm>
            <a:off x="4546600" y="3746500"/>
            <a:ext cx="3225800" cy="1117600"/>
            <a:chOff x="7848600" y="2044700"/>
            <a:chExt cx="3200399" cy="1371600"/>
          </a:xfrm>
        </p:grpSpPr>
        <p:sp>
          <p:nvSpPr>
            <p:cNvPr id="100575" name="Oval 3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0576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10065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5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5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65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65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65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654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55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00577" name="Straight Connector 10"/>
            <p:cNvCxnSpPr>
              <a:cxnSpLocks noChangeShapeType="1"/>
              <a:stCxn id="100655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78" name="Straight Connector 297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79" name="Straight Connector 298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80" name="Straight Connector 299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81" name="Straight Connector 300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82" name="Straight Connector 301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83" name="Straight Connector 302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84" name="Straight Connector 303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85" name="Straight Connector 304"/>
            <p:cNvCxnSpPr>
              <a:cxnSpLocks noChangeShapeType="1"/>
              <a:endCxn id="100650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0586" name="TextBox 39958"/>
            <p:cNvSpPr txBox="1">
              <a:spLocks noChangeArrowheads="1"/>
            </p:cNvSpPr>
            <p:nvPr/>
          </p:nvSpPr>
          <p:spPr bwMode="auto">
            <a:xfrm>
              <a:off x="7958081" y="2471291"/>
              <a:ext cx="886407" cy="491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000" i="1"/>
                <a:t>ISP B</a:t>
              </a:r>
            </a:p>
          </p:txBody>
        </p:sp>
        <p:grpSp>
          <p:nvGrpSpPr>
            <p:cNvPr id="100587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10064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4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4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64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64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64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646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47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88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10063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3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3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63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64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64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638" name="Line 140"/>
              <p:cNvSpPr>
                <a:spLocks noChangeShapeType="1"/>
              </p:cNvSpPr>
              <p:nvPr/>
            </p:nvSpPr>
            <p:spPr bwMode="auto">
              <a:xfrm>
                <a:off x="2358" y="1356"/>
                <a:ext cx="0" cy="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39" name="Line 141"/>
              <p:cNvSpPr>
                <a:spLocks noChangeShapeType="1"/>
              </p:cNvSpPr>
              <p:nvPr/>
            </p:nvSpPr>
            <p:spPr bwMode="auto">
              <a:xfrm>
                <a:off x="2908" y="1358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89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10062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2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2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62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63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63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630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31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90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10061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1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2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62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62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62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622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23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91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10061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1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1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61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61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61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614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15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92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10060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0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0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60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60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60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606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07" name="Line 141"/>
              <p:cNvSpPr>
                <a:spLocks noChangeShapeType="1"/>
              </p:cNvSpPr>
              <p:nvPr/>
            </p:nvSpPr>
            <p:spPr bwMode="auto">
              <a:xfrm>
                <a:off x="2907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93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10059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9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9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59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60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60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598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99" name="Line 141"/>
              <p:cNvSpPr>
                <a:spLocks noChangeShapeType="1"/>
              </p:cNvSpPr>
              <p:nvPr/>
            </p:nvSpPr>
            <p:spPr bwMode="auto">
              <a:xfrm>
                <a:off x="2910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0358" name="Group 331"/>
          <p:cNvGrpSpPr>
            <a:grpSpLocks/>
          </p:cNvGrpSpPr>
          <p:nvPr/>
        </p:nvGrpSpPr>
        <p:grpSpPr bwMode="auto">
          <a:xfrm>
            <a:off x="1803400" y="2755900"/>
            <a:ext cx="3467100" cy="1193800"/>
            <a:chOff x="7848600" y="2044700"/>
            <a:chExt cx="3200399" cy="1371600"/>
          </a:xfrm>
        </p:grpSpPr>
        <p:sp>
          <p:nvSpPr>
            <p:cNvPr id="100492" name="Oval 332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0493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10056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6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6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57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57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57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571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72" name="Line 141"/>
              <p:cNvSpPr>
                <a:spLocks noChangeShapeType="1"/>
              </p:cNvSpPr>
              <p:nvPr/>
            </p:nvSpPr>
            <p:spPr bwMode="auto">
              <a:xfrm>
                <a:off x="2906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00494" name="Straight Connector 334"/>
            <p:cNvCxnSpPr>
              <a:cxnSpLocks noChangeShapeType="1"/>
              <a:stCxn id="100572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95" name="Straight Connector 335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96" name="Straight Connector 336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97" name="Straight Connector 337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98" name="Straight Connector 338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99" name="Straight Connector 339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00" name="Straight Connector 340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01" name="Straight Connector 341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02" name="Straight Connector 342"/>
            <p:cNvCxnSpPr>
              <a:cxnSpLocks noChangeShapeType="1"/>
              <a:endCxn id="100567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0503" name="TextBox 343"/>
            <p:cNvSpPr txBox="1">
              <a:spLocks noChangeArrowheads="1"/>
            </p:cNvSpPr>
            <p:nvPr/>
          </p:nvSpPr>
          <p:spPr bwMode="auto">
            <a:xfrm>
              <a:off x="7958081" y="2471292"/>
              <a:ext cx="8744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000" i="1"/>
                <a:t>ISP A</a:t>
              </a:r>
            </a:p>
          </p:txBody>
        </p:sp>
        <p:grpSp>
          <p:nvGrpSpPr>
            <p:cNvPr id="100504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10055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6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6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56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56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56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563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64" name="Line 141"/>
              <p:cNvSpPr>
                <a:spLocks noChangeShapeType="1"/>
              </p:cNvSpPr>
              <p:nvPr/>
            </p:nvSpPr>
            <p:spPr bwMode="auto">
              <a:xfrm>
                <a:off x="2906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05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10055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5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5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55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55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55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555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56" name="Line 141"/>
              <p:cNvSpPr>
                <a:spLocks noChangeShapeType="1"/>
              </p:cNvSpPr>
              <p:nvPr/>
            </p:nvSpPr>
            <p:spPr bwMode="auto">
              <a:xfrm>
                <a:off x="2906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06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10054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4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4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546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549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550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547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48" name="Line 14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07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10053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3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3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53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54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54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539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40" name="Line 141"/>
              <p:cNvSpPr>
                <a:spLocks noChangeShapeType="1"/>
              </p:cNvSpPr>
              <p:nvPr/>
            </p:nvSpPr>
            <p:spPr bwMode="auto">
              <a:xfrm>
                <a:off x="2906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08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10052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2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2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53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53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53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531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32" name="Line 141"/>
              <p:cNvSpPr>
                <a:spLocks noChangeShapeType="1"/>
              </p:cNvSpPr>
              <p:nvPr/>
            </p:nvSpPr>
            <p:spPr bwMode="auto">
              <a:xfrm>
                <a:off x="2906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09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10051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2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2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52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52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52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523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24" name="Line 141"/>
              <p:cNvSpPr>
                <a:spLocks noChangeShapeType="1"/>
              </p:cNvSpPr>
              <p:nvPr/>
            </p:nvSpPr>
            <p:spPr bwMode="auto">
              <a:xfrm>
                <a:off x="2907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10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10051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1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1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51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51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51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515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16" name="Line 14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0359" name="Group 416"/>
          <p:cNvGrpSpPr>
            <a:grpSpLocks/>
          </p:cNvGrpSpPr>
          <p:nvPr/>
        </p:nvGrpSpPr>
        <p:grpSpPr bwMode="auto">
          <a:xfrm>
            <a:off x="1498600" y="4165600"/>
            <a:ext cx="3086100" cy="1168400"/>
            <a:chOff x="7848600" y="2044700"/>
            <a:chExt cx="3200399" cy="1371600"/>
          </a:xfrm>
        </p:grpSpPr>
        <p:sp>
          <p:nvSpPr>
            <p:cNvPr id="100409" name="Oval 417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0410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100484" name="Oval 492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8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8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48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49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49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488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89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00411" name="Straight Connector 419"/>
            <p:cNvCxnSpPr>
              <a:cxnSpLocks noChangeShapeType="1"/>
              <a:stCxn id="100489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12" name="Straight Connector 420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13" name="Straight Connector 421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14" name="Straight Connector 422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15" name="Straight Connector 423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16" name="Straight Connector 424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17" name="Straight Connector 425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18" name="Straight Connector 426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19" name="Straight Connector 427"/>
            <p:cNvCxnSpPr>
              <a:cxnSpLocks noChangeShapeType="1"/>
              <a:endCxn id="100484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0420" name="TextBox 428"/>
            <p:cNvSpPr txBox="1">
              <a:spLocks noChangeArrowheads="1"/>
            </p:cNvSpPr>
            <p:nvPr/>
          </p:nvSpPr>
          <p:spPr bwMode="auto">
            <a:xfrm>
              <a:off x="7958081" y="2471292"/>
              <a:ext cx="926532" cy="469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000" i="1"/>
                <a:t>ISP B</a:t>
              </a:r>
            </a:p>
          </p:txBody>
        </p:sp>
        <p:grpSp>
          <p:nvGrpSpPr>
            <p:cNvPr id="100421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10047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7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7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47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48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48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480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81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422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10046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6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7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47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47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47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472" name="Line 140"/>
              <p:cNvSpPr>
                <a:spLocks noChangeShapeType="1"/>
              </p:cNvSpPr>
              <p:nvPr/>
            </p:nvSpPr>
            <p:spPr bwMode="auto">
              <a:xfrm>
                <a:off x="2357" y="1360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73" name="Line 141"/>
              <p:cNvSpPr>
                <a:spLocks noChangeShapeType="1"/>
              </p:cNvSpPr>
              <p:nvPr/>
            </p:nvSpPr>
            <p:spPr bwMode="auto">
              <a:xfrm>
                <a:off x="2908" y="1362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423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10046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6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6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46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46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46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464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65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424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10045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5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5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45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45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45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456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57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425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10044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4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4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44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45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45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448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49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426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10043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3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3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43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44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44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440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41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427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10042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2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3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43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43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43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432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33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cxnSp>
        <p:nvCxnSpPr>
          <p:cNvPr id="100360" name="Straight Connector 12"/>
          <p:cNvCxnSpPr>
            <a:cxnSpLocks noChangeShapeType="1"/>
            <a:endCxn id="100569" idx="1"/>
          </p:cNvCxnSpPr>
          <p:nvPr/>
        </p:nvCxnSpPr>
        <p:spPr bwMode="auto">
          <a:xfrm>
            <a:off x="2382838" y="2609850"/>
            <a:ext cx="238125" cy="261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1" name="Straight Connector 500"/>
          <p:cNvCxnSpPr>
            <a:cxnSpLocks noChangeShapeType="1"/>
            <a:stCxn id="100694" idx="8"/>
            <a:endCxn id="100381" idx="2"/>
          </p:cNvCxnSpPr>
          <p:nvPr/>
        </p:nvCxnSpPr>
        <p:spPr bwMode="auto">
          <a:xfrm>
            <a:off x="1455738" y="2990850"/>
            <a:ext cx="38100" cy="309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2" name="Straight Connector 501"/>
          <p:cNvCxnSpPr>
            <a:cxnSpLocks noChangeShapeType="1"/>
            <a:endCxn id="100381" idx="3"/>
          </p:cNvCxnSpPr>
          <p:nvPr/>
        </p:nvCxnSpPr>
        <p:spPr bwMode="auto">
          <a:xfrm>
            <a:off x="1235075" y="3271838"/>
            <a:ext cx="123825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3" name="Straight Connector 502"/>
          <p:cNvCxnSpPr>
            <a:cxnSpLocks noChangeShapeType="1"/>
            <a:endCxn id="100537" idx="1"/>
          </p:cNvCxnSpPr>
          <p:nvPr/>
        </p:nvCxnSpPr>
        <p:spPr bwMode="auto">
          <a:xfrm>
            <a:off x="3916363" y="2411413"/>
            <a:ext cx="307975" cy="573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4" name="Straight Connector 503"/>
          <p:cNvCxnSpPr>
            <a:cxnSpLocks noChangeShapeType="1"/>
            <a:endCxn id="100537" idx="0"/>
          </p:cNvCxnSpPr>
          <p:nvPr/>
        </p:nvCxnSpPr>
        <p:spPr bwMode="auto">
          <a:xfrm flipH="1">
            <a:off x="4425950" y="2389188"/>
            <a:ext cx="384175" cy="579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5" name="Straight Connector 504"/>
          <p:cNvCxnSpPr>
            <a:cxnSpLocks noChangeShapeType="1"/>
            <a:endCxn id="100620" idx="0"/>
          </p:cNvCxnSpPr>
          <p:nvPr/>
        </p:nvCxnSpPr>
        <p:spPr bwMode="auto">
          <a:xfrm>
            <a:off x="6770688" y="2900363"/>
            <a:ext cx="215900" cy="1046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6" name="Straight Connector 505"/>
          <p:cNvCxnSpPr>
            <a:cxnSpLocks noChangeShapeType="1"/>
          </p:cNvCxnSpPr>
          <p:nvPr/>
        </p:nvCxnSpPr>
        <p:spPr bwMode="auto">
          <a:xfrm flipH="1">
            <a:off x="7137400" y="3251200"/>
            <a:ext cx="241300" cy="692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7" name="Straight Connector 506"/>
          <p:cNvCxnSpPr>
            <a:cxnSpLocks noChangeShapeType="1"/>
            <a:stCxn id="100686" idx="4"/>
            <a:endCxn id="100615" idx="0"/>
          </p:cNvCxnSpPr>
          <p:nvPr/>
        </p:nvCxnSpPr>
        <p:spPr bwMode="auto">
          <a:xfrm flipH="1">
            <a:off x="7483475" y="4229100"/>
            <a:ext cx="541338" cy="249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8" name="Straight Connector 507"/>
          <p:cNvCxnSpPr>
            <a:cxnSpLocks noChangeShapeType="1"/>
          </p:cNvCxnSpPr>
          <p:nvPr/>
        </p:nvCxnSpPr>
        <p:spPr bwMode="auto">
          <a:xfrm flipH="1" flipV="1">
            <a:off x="7454900" y="4573588"/>
            <a:ext cx="796925" cy="614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9" name="Straight Connector 508"/>
          <p:cNvCxnSpPr>
            <a:cxnSpLocks noChangeShapeType="1"/>
            <a:endCxn id="100602" idx="5"/>
          </p:cNvCxnSpPr>
          <p:nvPr/>
        </p:nvCxnSpPr>
        <p:spPr bwMode="auto">
          <a:xfrm flipH="1" flipV="1">
            <a:off x="6496050" y="4722813"/>
            <a:ext cx="1047750" cy="966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0" name="Straight Connector 509"/>
          <p:cNvCxnSpPr>
            <a:cxnSpLocks noChangeShapeType="1"/>
            <a:stCxn id="100684" idx="0"/>
            <a:endCxn id="100379" idx="5"/>
          </p:cNvCxnSpPr>
          <p:nvPr/>
        </p:nvCxnSpPr>
        <p:spPr bwMode="auto">
          <a:xfrm flipH="1" flipV="1">
            <a:off x="5084763" y="5684838"/>
            <a:ext cx="520700" cy="16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1" name="Straight Connector 510"/>
          <p:cNvCxnSpPr>
            <a:cxnSpLocks noChangeShapeType="1"/>
          </p:cNvCxnSpPr>
          <p:nvPr/>
        </p:nvCxnSpPr>
        <p:spPr bwMode="auto">
          <a:xfrm flipH="1" flipV="1">
            <a:off x="4068763" y="5045075"/>
            <a:ext cx="371475" cy="973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2" name="Straight Connector 511"/>
          <p:cNvCxnSpPr>
            <a:cxnSpLocks noChangeShapeType="1"/>
            <a:stCxn id="100681" idx="0"/>
          </p:cNvCxnSpPr>
          <p:nvPr/>
        </p:nvCxnSpPr>
        <p:spPr bwMode="auto">
          <a:xfrm flipV="1">
            <a:off x="3389313" y="5689600"/>
            <a:ext cx="306387" cy="165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3" name="Straight Connector 512"/>
          <p:cNvCxnSpPr>
            <a:cxnSpLocks noChangeShapeType="1"/>
          </p:cNvCxnSpPr>
          <p:nvPr/>
        </p:nvCxnSpPr>
        <p:spPr bwMode="auto">
          <a:xfrm flipV="1">
            <a:off x="1790700" y="5160963"/>
            <a:ext cx="401638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4" name="Straight Connector 513"/>
          <p:cNvCxnSpPr>
            <a:cxnSpLocks noChangeShapeType="1"/>
            <a:stCxn id="100703" idx="0"/>
          </p:cNvCxnSpPr>
          <p:nvPr/>
        </p:nvCxnSpPr>
        <p:spPr bwMode="auto">
          <a:xfrm flipV="1">
            <a:off x="1179513" y="4467225"/>
            <a:ext cx="227012" cy="282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5" name="Straight Connector 514"/>
          <p:cNvCxnSpPr>
            <a:cxnSpLocks noChangeShapeType="1"/>
            <a:endCxn id="100381" idx="5"/>
          </p:cNvCxnSpPr>
          <p:nvPr/>
        </p:nvCxnSpPr>
        <p:spPr bwMode="auto">
          <a:xfrm flipV="1">
            <a:off x="1155700" y="4368800"/>
            <a:ext cx="203200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00376" name="Group 20"/>
          <p:cNvGrpSpPr>
            <a:grpSpLocks/>
          </p:cNvGrpSpPr>
          <p:nvPr/>
        </p:nvGrpSpPr>
        <p:grpSpPr bwMode="auto">
          <a:xfrm>
            <a:off x="4713288" y="2871788"/>
            <a:ext cx="2117725" cy="1082675"/>
            <a:chOff x="4712800" y="2871032"/>
            <a:chExt cx="2117908" cy="1082781"/>
          </a:xfrm>
        </p:grpSpPr>
        <p:grpSp>
          <p:nvGrpSpPr>
            <p:cNvPr id="100404" name="Group 16"/>
            <p:cNvGrpSpPr>
              <a:grpSpLocks/>
            </p:cNvGrpSpPr>
            <p:nvPr/>
          </p:nvGrpSpPr>
          <p:grpSpPr bwMode="auto">
            <a:xfrm>
              <a:off x="5677190" y="2871032"/>
              <a:ext cx="530938" cy="338554"/>
              <a:chOff x="5573768" y="2726239"/>
              <a:chExt cx="530938" cy="338554"/>
            </a:xfrm>
          </p:grpSpPr>
          <p:sp>
            <p:nvSpPr>
              <p:cNvPr id="100407" name="Oval 14"/>
              <p:cNvSpPr>
                <a:spLocks noChangeArrowheads="1"/>
              </p:cNvSpPr>
              <p:nvPr/>
            </p:nvSpPr>
            <p:spPr bwMode="auto">
              <a:xfrm>
                <a:off x="5573768" y="2751297"/>
                <a:ext cx="528092" cy="30480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08" name="TextBox 15"/>
              <p:cNvSpPr txBox="1">
                <a:spLocks noChangeArrowheads="1"/>
              </p:cNvSpPr>
              <p:nvPr/>
            </p:nvSpPr>
            <p:spPr bwMode="auto">
              <a:xfrm>
                <a:off x="5593027" y="2726239"/>
                <a:ext cx="51167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solidFill>
                      <a:schemeClr val="bg1"/>
                    </a:solidFill>
                  </a:rPr>
                  <a:t>IXP</a:t>
                </a:r>
              </a:p>
            </p:txBody>
          </p:sp>
        </p:grpSp>
        <p:cxnSp>
          <p:nvCxnSpPr>
            <p:cNvPr id="100405" name="Straight Connector 18"/>
            <p:cNvCxnSpPr>
              <a:cxnSpLocks noChangeShapeType="1"/>
            </p:cNvCxnSpPr>
            <p:nvPr/>
          </p:nvCxnSpPr>
          <p:spPr bwMode="auto">
            <a:xfrm>
              <a:off x="4712800" y="3050554"/>
              <a:ext cx="964390" cy="2689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06" name="Straight Connector 516"/>
            <p:cNvCxnSpPr>
              <a:cxnSpLocks noChangeShapeType="1"/>
            </p:cNvCxnSpPr>
            <p:nvPr/>
          </p:nvCxnSpPr>
          <p:spPr bwMode="auto">
            <a:xfrm>
              <a:off x="6139092" y="3168890"/>
              <a:ext cx="691616" cy="784923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0377" name="Group 39937"/>
          <p:cNvGrpSpPr>
            <a:grpSpLocks/>
          </p:cNvGrpSpPr>
          <p:nvPr/>
        </p:nvGrpSpPr>
        <p:grpSpPr bwMode="auto">
          <a:xfrm>
            <a:off x="3692525" y="3789363"/>
            <a:ext cx="1538288" cy="585787"/>
            <a:chOff x="3692946" y="3789212"/>
            <a:chExt cx="1537885" cy="585306"/>
          </a:xfrm>
        </p:grpSpPr>
        <p:cxnSp>
          <p:nvCxnSpPr>
            <p:cNvPr id="100398" name="Straight Connector 515"/>
            <p:cNvCxnSpPr>
              <a:cxnSpLocks noChangeShapeType="1"/>
              <a:stCxn id="100454" idx="0"/>
            </p:cNvCxnSpPr>
            <p:nvPr/>
          </p:nvCxnSpPr>
          <p:spPr bwMode="auto">
            <a:xfrm flipV="1">
              <a:off x="3833272" y="4233204"/>
              <a:ext cx="190444" cy="14131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00399" name="Group 518"/>
            <p:cNvGrpSpPr>
              <a:grpSpLocks/>
            </p:cNvGrpSpPr>
            <p:nvPr/>
          </p:nvGrpSpPr>
          <p:grpSpPr bwMode="auto">
            <a:xfrm>
              <a:off x="3932901" y="3934211"/>
              <a:ext cx="530938" cy="338554"/>
              <a:chOff x="5573768" y="2726239"/>
              <a:chExt cx="530938" cy="338554"/>
            </a:xfrm>
          </p:grpSpPr>
          <p:sp>
            <p:nvSpPr>
              <p:cNvPr id="100402" name="Oval 521"/>
              <p:cNvSpPr>
                <a:spLocks noChangeArrowheads="1"/>
              </p:cNvSpPr>
              <p:nvPr/>
            </p:nvSpPr>
            <p:spPr bwMode="auto">
              <a:xfrm>
                <a:off x="5573768" y="2751297"/>
                <a:ext cx="528092" cy="30480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03" name="TextBox 522"/>
              <p:cNvSpPr txBox="1">
                <a:spLocks noChangeArrowheads="1"/>
              </p:cNvSpPr>
              <p:nvPr/>
            </p:nvSpPr>
            <p:spPr bwMode="auto">
              <a:xfrm>
                <a:off x="5593027" y="2726239"/>
                <a:ext cx="51167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solidFill>
                      <a:schemeClr val="bg1"/>
                    </a:solidFill>
                  </a:rPr>
                  <a:t>IXP</a:t>
                </a:r>
              </a:p>
            </p:txBody>
          </p:sp>
        </p:grpSp>
        <p:cxnSp>
          <p:nvCxnSpPr>
            <p:cNvPr id="100400" name="Straight Connector 519"/>
            <p:cNvCxnSpPr>
              <a:cxnSpLocks noChangeShapeType="1"/>
              <a:stCxn id="100402" idx="6"/>
              <a:endCxn id="100654" idx="1"/>
            </p:cNvCxnSpPr>
            <p:nvPr/>
          </p:nvCxnSpPr>
          <p:spPr bwMode="auto">
            <a:xfrm flipV="1">
              <a:off x="4460993" y="3953654"/>
              <a:ext cx="769838" cy="15801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01" name="Straight Connector 520"/>
            <p:cNvCxnSpPr>
              <a:cxnSpLocks noChangeShapeType="1"/>
            </p:cNvCxnSpPr>
            <p:nvPr/>
          </p:nvCxnSpPr>
          <p:spPr bwMode="auto">
            <a:xfrm>
              <a:off x="3692946" y="3789212"/>
              <a:ext cx="342738" cy="204847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0378" name="Group 39939"/>
          <p:cNvGrpSpPr>
            <a:grpSpLocks/>
          </p:cNvGrpSpPr>
          <p:nvPr/>
        </p:nvGrpSpPr>
        <p:grpSpPr bwMode="auto">
          <a:xfrm>
            <a:off x="2406650" y="3633788"/>
            <a:ext cx="2901950" cy="1296987"/>
            <a:chOff x="2407287" y="3633041"/>
            <a:chExt cx="2900648" cy="1297685"/>
          </a:xfrm>
        </p:grpSpPr>
        <p:cxnSp>
          <p:nvCxnSpPr>
            <p:cNvPr id="100395" name="Straight Connector 7"/>
            <p:cNvCxnSpPr>
              <a:cxnSpLocks noChangeShapeType="1"/>
              <a:stCxn id="100527" idx="5"/>
              <a:endCxn id="100652" idx="1"/>
            </p:cNvCxnSpPr>
            <p:nvPr/>
          </p:nvCxnSpPr>
          <p:spPr bwMode="auto">
            <a:xfrm>
              <a:off x="4876256" y="3633041"/>
              <a:ext cx="431679" cy="222499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396" name="Straight Connector 415"/>
            <p:cNvCxnSpPr>
              <a:cxnSpLocks noChangeShapeType="1"/>
              <a:endCxn id="100486" idx="0"/>
            </p:cNvCxnSpPr>
            <p:nvPr/>
          </p:nvCxnSpPr>
          <p:spPr bwMode="auto">
            <a:xfrm flipH="1">
              <a:off x="2407287" y="3753131"/>
              <a:ext cx="282429" cy="51137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397" name="Straight Connector 523"/>
            <p:cNvCxnSpPr>
              <a:cxnSpLocks noChangeShapeType="1"/>
              <a:stCxn id="100449" idx="0"/>
            </p:cNvCxnSpPr>
            <p:nvPr/>
          </p:nvCxnSpPr>
          <p:spPr bwMode="auto">
            <a:xfrm flipV="1">
              <a:off x="4307545" y="4626270"/>
              <a:ext cx="843636" cy="30445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00379" name="Oval 6"/>
          <p:cNvSpPr>
            <a:spLocks noChangeArrowheads="1"/>
          </p:cNvSpPr>
          <p:nvPr/>
        </p:nvSpPr>
        <p:spPr bwMode="auto">
          <a:xfrm>
            <a:off x="3340100" y="5359400"/>
            <a:ext cx="20447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380" name="TextBox 9"/>
          <p:cNvSpPr txBox="1">
            <a:spLocks noChangeArrowheads="1"/>
          </p:cNvSpPr>
          <p:nvPr/>
        </p:nvSpPr>
        <p:spPr bwMode="auto">
          <a:xfrm>
            <a:off x="3556000" y="5334000"/>
            <a:ext cx="1587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2000" i="1"/>
              <a:t>regional net</a:t>
            </a:r>
          </a:p>
        </p:txBody>
      </p:sp>
      <p:sp>
        <p:nvSpPr>
          <p:cNvPr id="100381" name="Oval 517"/>
          <p:cNvSpPr>
            <a:spLocks noChangeArrowheads="1"/>
          </p:cNvSpPr>
          <p:nvPr/>
        </p:nvSpPr>
        <p:spPr bwMode="auto">
          <a:xfrm rot="5400000">
            <a:off x="867569" y="3736182"/>
            <a:ext cx="1252537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00382" name="Straight Connector 39941"/>
          <p:cNvCxnSpPr>
            <a:cxnSpLocks noChangeShapeType="1"/>
            <a:stCxn id="100381" idx="0"/>
            <a:endCxn id="100515" idx="0"/>
          </p:cNvCxnSpPr>
          <p:nvPr/>
        </p:nvCxnSpPr>
        <p:spPr bwMode="auto">
          <a:xfrm flipV="1">
            <a:off x="1684338" y="3654425"/>
            <a:ext cx="758825" cy="27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83" name="Straight Connector 524"/>
          <p:cNvCxnSpPr>
            <a:cxnSpLocks noChangeShapeType="1"/>
            <a:endCxn id="100488" idx="1"/>
          </p:cNvCxnSpPr>
          <p:nvPr/>
        </p:nvCxnSpPr>
        <p:spPr bwMode="auto">
          <a:xfrm>
            <a:off x="1685925" y="4111625"/>
            <a:ext cx="466725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0384" name="Oval 11"/>
          <p:cNvSpPr>
            <a:spLocks noChangeArrowheads="1"/>
          </p:cNvSpPr>
          <p:nvPr/>
        </p:nvSpPr>
        <p:spPr bwMode="auto">
          <a:xfrm>
            <a:off x="1866900" y="3429000"/>
            <a:ext cx="6096000" cy="673100"/>
          </a:xfrm>
          <a:prstGeom prst="ellipse">
            <a:avLst/>
          </a:prstGeom>
          <a:solidFill>
            <a:srgbClr val="FF6600">
              <a:alpha val="7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385" name="TextBox 13"/>
          <p:cNvSpPr txBox="1">
            <a:spLocks noChangeArrowheads="1"/>
          </p:cNvSpPr>
          <p:nvPr/>
        </p:nvSpPr>
        <p:spPr bwMode="auto">
          <a:xfrm>
            <a:off x="3113088" y="3541713"/>
            <a:ext cx="3627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i="1">
                <a:solidFill>
                  <a:schemeClr val="bg1"/>
                </a:solidFill>
              </a:rPr>
              <a:t>Content provider network</a:t>
            </a:r>
          </a:p>
        </p:txBody>
      </p:sp>
      <p:cxnSp>
        <p:nvCxnSpPr>
          <p:cNvPr id="100386" name="Straight Connector 19"/>
          <p:cNvCxnSpPr>
            <a:cxnSpLocks noChangeShapeType="1"/>
            <a:stCxn id="100707" idx="2"/>
          </p:cNvCxnSpPr>
          <p:nvPr/>
        </p:nvCxnSpPr>
        <p:spPr bwMode="auto">
          <a:xfrm flipH="1">
            <a:off x="6540500" y="2867025"/>
            <a:ext cx="150813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87" name="Straight Connector 525"/>
          <p:cNvCxnSpPr>
            <a:cxnSpLocks noChangeShapeType="1"/>
            <a:endCxn id="100384" idx="7"/>
          </p:cNvCxnSpPr>
          <p:nvPr/>
        </p:nvCxnSpPr>
        <p:spPr bwMode="auto">
          <a:xfrm flipH="1">
            <a:off x="7070725" y="3221038"/>
            <a:ext cx="142875" cy="306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88" name="Straight Connector 526"/>
          <p:cNvCxnSpPr>
            <a:cxnSpLocks noChangeShapeType="1"/>
          </p:cNvCxnSpPr>
          <p:nvPr/>
        </p:nvCxnSpPr>
        <p:spPr bwMode="auto">
          <a:xfrm flipH="1">
            <a:off x="5773738" y="3205163"/>
            <a:ext cx="111125" cy="2444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89" name="Straight Connector 527"/>
          <p:cNvCxnSpPr>
            <a:cxnSpLocks noChangeShapeType="1"/>
            <a:endCxn id="100384" idx="1"/>
          </p:cNvCxnSpPr>
          <p:nvPr/>
        </p:nvCxnSpPr>
        <p:spPr bwMode="auto">
          <a:xfrm>
            <a:off x="2682875" y="3008313"/>
            <a:ext cx="76200" cy="51911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90" name="Straight Connector 528"/>
          <p:cNvCxnSpPr>
            <a:cxnSpLocks noChangeShapeType="1"/>
            <a:endCxn id="100454" idx="1"/>
          </p:cNvCxnSpPr>
          <p:nvPr/>
        </p:nvCxnSpPr>
        <p:spPr bwMode="auto">
          <a:xfrm>
            <a:off x="3413125" y="4049713"/>
            <a:ext cx="239713" cy="33972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91" name="Straight Connector 529"/>
          <p:cNvCxnSpPr>
            <a:cxnSpLocks noChangeShapeType="1"/>
          </p:cNvCxnSpPr>
          <p:nvPr/>
        </p:nvCxnSpPr>
        <p:spPr bwMode="auto">
          <a:xfrm>
            <a:off x="2303463" y="2651125"/>
            <a:ext cx="14287" cy="941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92" name="Straight Connector 530"/>
          <p:cNvCxnSpPr>
            <a:cxnSpLocks noChangeShapeType="1"/>
          </p:cNvCxnSpPr>
          <p:nvPr/>
        </p:nvCxnSpPr>
        <p:spPr bwMode="auto">
          <a:xfrm flipH="1">
            <a:off x="1693863" y="3935413"/>
            <a:ext cx="528637" cy="117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93" name="Straight Connector 531"/>
          <p:cNvCxnSpPr>
            <a:cxnSpLocks noChangeShapeType="1"/>
            <a:stCxn id="100686" idx="3"/>
          </p:cNvCxnSpPr>
          <p:nvPr/>
        </p:nvCxnSpPr>
        <p:spPr bwMode="auto">
          <a:xfrm flipH="1" flipV="1">
            <a:off x="7713663" y="3903663"/>
            <a:ext cx="400050" cy="282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94" name="Straight Connector 532"/>
          <p:cNvCxnSpPr>
            <a:cxnSpLocks noChangeShapeType="1"/>
            <a:stCxn id="100688" idx="4"/>
          </p:cNvCxnSpPr>
          <p:nvPr/>
        </p:nvCxnSpPr>
        <p:spPr bwMode="auto">
          <a:xfrm flipH="1" flipV="1">
            <a:off x="7624763" y="3929063"/>
            <a:ext cx="628650" cy="1214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2" name="Rectangle 2"/>
          <p:cNvSpPr txBox="1">
            <a:spLocks noChangeArrowheads="1"/>
          </p:cNvSpPr>
          <p:nvPr/>
        </p:nvSpPr>
        <p:spPr bwMode="white">
          <a:xfrm>
            <a:off x="255588" y="165100"/>
            <a:ext cx="80962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3600" dirty="0" smtClean="0">
                <a:ea typeface="ＭＳ Ｐゴシック" pitchFamily="34" charset="-128"/>
              </a:rPr>
              <a:t>Internet Structure:</a:t>
            </a:r>
            <a:br>
              <a:rPr lang="en-US" sz="3600" dirty="0" smtClean="0">
                <a:ea typeface="ＭＳ Ｐゴシック" pitchFamily="34" charset="-128"/>
              </a:rPr>
            </a:br>
            <a:r>
              <a:rPr lang="en-US" sz="3600" dirty="0" smtClean="0">
                <a:ea typeface="ＭＳ Ｐゴシック" pitchFamily="34" charset="-128"/>
              </a:rPr>
              <a:t> Network of Networks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6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364" name="Rectangle 6"/>
          <p:cNvSpPr>
            <a:spLocks noChangeArrowheads="1"/>
          </p:cNvSpPr>
          <p:nvPr/>
        </p:nvSpPr>
        <p:spPr bwMode="auto">
          <a:xfrm>
            <a:off x="67089" y="5827068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446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39774" y="4365104"/>
            <a:ext cx="8440738" cy="2250091"/>
          </a:xfrm>
        </p:spPr>
        <p:txBody>
          <a:bodyPr/>
          <a:lstStyle/>
          <a:p>
            <a:pPr eaLnBrk="1" hangingPunct="1">
              <a:buSzPct val="75000"/>
            </a:pPr>
            <a:r>
              <a:rPr lang="en-US" sz="2000" dirty="0" smtClean="0">
                <a:ea typeface="ＭＳ Ｐゴシック" pitchFamily="34" charset="-128"/>
              </a:rPr>
              <a:t>at center: small # of well-connected large networks</a:t>
            </a:r>
          </a:p>
          <a:p>
            <a:pPr lvl="1" eaLnBrk="1" hangingPunct="1"/>
            <a:r>
              <a:rPr lang="ja-JP" altLang="en-US" sz="2000" dirty="0" smtClean="0">
                <a:solidFill>
                  <a:srgbClr val="CC0000"/>
                </a:solidFill>
                <a:ea typeface="ＭＳ Ｐゴシック" pitchFamily="34" charset="-128"/>
              </a:rPr>
              <a:t>“</a:t>
            </a:r>
            <a:r>
              <a:rPr lang="en-US" altLang="ja-JP" sz="2000" dirty="0" smtClean="0">
                <a:solidFill>
                  <a:srgbClr val="CC0000"/>
                </a:solidFill>
                <a:ea typeface="ＭＳ Ｐゴシック" pitchFamily="34" charset="-128"/>
              </a:rPr>
              <a:t>tier-1</a:t>
            </a:r>
            <a:r>
              <a:rPr lang="ja-JP" altLang="en-US" sz="2000" dirty="0" smtClean="0">
                <a:solidFill>
                  <a:srgbClr val="CC0000"/>
                </a:solidFill>
                <a:ea typeface="ＭＳ Ｐゴシック" pitchFamily="34" charset="-128"/>
              </a:rPr>
              <a:t>”</a:t>
            </a:r>
            <a:r>
              <a:rPr lang="en-US" altLang="ja-JP" sz="2000" dirty="0" smtClean="0">
                <a:solidFill>
                  <a:srgbClr val="CC0000"/>
                </a:solidFill>
                <a:ea typeface="ＭＳ Ｐゴシック" pitchFamily="34" charset="-128"/>
              </a:rPr>
              <a:t> commercial ISPs</a:t>
            </a:r>
            <a:r>
              <a:rPr lang="en-US" altLang="ja-JP" sz="2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US" altLang="ja-JP" sz="2000" dirty="0" smtClean="0">
                <a:ea typeface="ＭＳ Ｐゴシック" pitchFamily="34" charset="-128"/>
              </a:rPr>
              <a:t>(e.g., Level 3, Sprint, AT&amp;T, NTT), national &amp; international coverage</a:t>
            </a:r>
          </a:p>
          <a:p>
            <a:pPr lvl="1" eaLnBrk="1" hangingPunct="1"/>
            <a:r>
              <a:rPr lang="en-US" sz="2000" dirty="0" smtClean="0">
                <a:solidFill>
                  <a:srgbClr val="CC0000"/>
                </a:solidFill>
              </a:rPr>
              <a:t>content provider network </a:t>
            </a:r>
            <a:r>
              <a:rPr lang="en-US" sz="2000" dirty="0" smtClean="0"/>
              <a:t>(</a:t>
            </a:r>
            <a:r>
              <a:rPr lang="en-US" sz="2000" dirty="0" err="1" smtClean="0"/>
              <a:t>e.g</a:t>
            </a:r>
            <a:r>
              <a:rPr lang="en-US" sz="2000" dirty="0" smtClean="0"/>
              <a:t>, Google): private network that connects it data centers to Internet, often bypassing tier-1, regional ISPs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000" dirty="0" smtClean="0"/>
          </a:p>
        </p:txBody>
      </p:sp>
      <p:grpSp>
        <p:nvGrpSpPr>
          <p:cNvPr id="102406" name="Group 67"/>
          <p:cNvGrpSpPr>
            <a:grpSpLocks/>
          </p:cNvGrpSpPr>
          <p:nvPr/>
        </p:nvGrpSpPr>
        <p:grpSpPr bwMode="auto">
          <a:xfrm>
            <a:off x="1054100" y="1052736"/>
            <a:ext cx="7658100" cy="3352318"/>
            <a:chOff x="1066800" y="1438156"/>
            <a:chExt cx="7194549" cy="3483340"/>
          </a:xfrm>
        </p:grpSpPr>
        <p:sp>
          <p:nvSpPr>
            <p:cNvPr id="102407" name="Oval 76"/>
            <p:cNvSpPr>
              <a:spLocks noChangeArrowheads="1"/>
            </p:cNvSpPr>
            <p:nvPr/>
          </p:nvSpPr>
          <p:spPr bwMode="auto">
            <a:xfrm>
              <a:off x="1981200" y="4289671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access</a:t>
              </a:r>
            </a:p>
            <a:p>
              <a:pPr algn="ctr"/>
              <a:r>
                <a:rPr lang="en-US" sz="1600" dirty="0"/>
                <a:t>ISP</a:t>
              </a:r>
            </a:p>
          </p:txBody>
        </p:sp>
        <p:sp>
          <p:nvSpPr>
            <p:cNvPr id="102408" name="Oval 76"/>
            <p:cNvSpPr>
              <a:spLocks noChangeArrowheads="1"/>
            </p:cNvSpPr>
            <p:nvPr/>
          </p:nvSpPr>
          <p:spPr bwMode="auto">
            <a:xfrm>
              <a:off x="1066800" y="4289671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access</a:t>
              </a:r>
            </a:p>
            <a:p>
              <a:pPr algn="ctr"/>
              <a:r>
                <a:rPr lang="en-US" sz="1600" dirty="0"/>
                <a:t>ISP</a:t>
              </a:r>
            </a:p>
          </p:txBody>
        </p:sp>
        <p:sp>
          <p:nvSpPr>
            <p:cNvPr id="102409" name="Oval 76"/>
            <p:cNvSpPr>
              <a:spLocks noChangeArrowheads="1"/>
            </p:cNvSpPr>
            <p:nvPr/>
          </p:nvSpPr>
          <p:spPr bwMode="auto">
            <a:xfrm>
              <a:off x="5638800" y="4289671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access</a:t>
              </a:r>
            </a:p>
            <a:p>
              <a:pPr algn="ctr"/>
              <a:r>
                <a:rPr lang="en-US" sz="1600"/>
                <a:t>ISP</a:t>
              </a:r>
            </a:p>
          </p:txBody>
        </p:sp>
        <p:sp>
          <p:nvSpPr>
            <p:cNvPr id="102410" name="Oval 76"/>
            <p:cNvSpPr>
              <a:spLocks noChangeArrowheads="1"/>
            </p:cNvSpPr>
            <p:nvPr/>
          </p:nvSpPr>
          <p:spPr bwMode="auto">
            <a:xfrm>
              <a:off x="4724400" y="4289671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access</a:t>
              </a:r>
            </a:p>
            <a:p>
              <a:pPr algn="ctr"/>
              <a:r>
                <a:rPr lang="en-US" sz="1600"/>
                <a:t>ISP</a:t>
              </a:r>
            </a:p>
          </p:txBody>
        </p:sp>
        <p:sp>
          <p:nvSpPr>
            <p:cNvPr id="102411" name="Oval 76"/>
            <p:cNvSpPr>
              <a:spLocks noChangeArrowheads="1"/>
            </p:cNvSpPr>
            <p:nvPr/>
          </p:nvSpPr>
          <p:spPr bwMode="auto">
            <a:xfrm>
              <a:off x="3810000" y="4289671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access</a:t>
              </a:r>
            </a:p>
            <a:p>
              <a:pPr algn="ctr"/>
              <a:r>
                <a:rPr lang="en-US" sz="1600" dirty="0"/>
                <a:t>ISP</a:t>
              </a:r>
            </a:p>
          </p:txBody>
        </p:sp>
        <p:sp>
          <p:nvSpPr>
            <p:cNvPr id="102412" name="Oval 76"/>
            <p:cNvSpPr>
              <a:spLocks noChangeArrowheads="1"/>
            </p:cNvSpPr>
            <p:nvPr/>
          </p:nvSpPr>
          <p:spPr bwMode="auto">
            <a:xfrm>
              <a:off x="2895600" y="4289671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access</a:t>
              </a:r>
            </a:p>
            <a:p>
              <a:pPr algn="ctr"/>
              <a:r>
                <a:rPr lang="en-US" sz="1600" dirty="0"/>
                <a:t>ISP</a:t>
              </a:r>
            </a:p>
          </p:txBody>
        </p:sp>
        <p:sp>
          <p:nvSpPr>
            <p:cNvPr id="102413" name="Oval 76"/>
            <p:cNvSpPr>
              <a:spLocks noChangeArrowheads="1"/>
            </p:cNvSpPr>
            <p:nvPr/>
          </p:nvSpPr>
          <p:spPr bwMode="auto">
            <a:xfrm>
              <a:off x="6604185" y="4289671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access</a:t>
              </a:r>
            </a:p>
            <a:p>
              <a:pPr algn="ctr"/>
              <a:r>
                <a:rPr lang="en-US" sz="1600" dirty="0"/>
                <a:t>ISP</a:t>
              </a:r>
            </a:p>
          </p:txBody>
        </p:sp>
        <p:sp>
          <p:nvSpPr>
            <p:cNvPr id="102414" name="Oval 76"/>
            <p:cNvSpPr>
              <a:spLocks noChangeArrowheads="1"/>
            </p:cNvSpPr>
            <p:nvPr/>
          </p:nvSpPr>
          <p:spPr bwMode="auto">
            <a:xfrm>
              <a:off x="7467600" y="4289671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access</a:t>
              </a:r>
            </a:p>
            <a:p>
              <a:pPr algn="ctr"/>
              <a:r>
                <a:rPr lang="en-US" sz="1600"/>
                <a:t>ISP</a:t>
              </a:r>
            </a:p>
          </p:txBody>
        </p:sp>
        <p:sp>
          <p:nvSpPr>
            <p:cNvPr id="102415" name="Oval 33"/>
            <p:cNvSpPr>
              <a:spLocks noChangeArrowheads="1"/>
            </p:cNvSpPr>
            <p:nvPr/>
          </p:nvSpPr>
          <p:spPr bwMode="auto">
            <a:xfrm>
              <a:off x="2438400" y="3211756"/>
              <a:ext cx="1863725" cy="79057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808080"/>
                  </a:solidFill>
                </a:rPr>
                <a:t>Regional ISP</a:t>
              </a:r>
            </a:p>
          </p:txBody>
        </p:sp>
        <p:sp>
          <p:nvSpPr>
            <p:cNvPr id="102416" name="Oval 33"/>
            <p:cNvSpPr>
              <a:spLocks noChangeArrowheads="1"/>
            </p:cNvSpPr>
            <p:nvPr/>
          </p:nvSpPr>
          <p:spPr bwMode="auto">
            <a:xfrm>
              <a:off x="4800600" y="3138149"/>
              <a:ext cx="1863725" cy="79057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808080"/>
                  </a:solidFill>
                </a:rPr>
                <a:t>Regional ISP</a:t>
              </a: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133157" y="2622906"/>
              <a:ext cx="724078" cy="3809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IXP</a:t>
              </a: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801283" y="2609938"/>
              <a:ext cx="716865" cy="3809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IXP</a:t>
              </a:r>
            </a:p>
          </p:txBody>
        </p:sp>
        <p:sp>
          <p:nvSpPr>
            <p:cNvPr id="102419" name="Oval 34"/>
            <p:cNvSpPr>
              <a:spLocks noChangeArrowheads="1"/>
            </p:cNvSpPr>
            <p:nvPr/>
          </p:nvSpPr>
          <p:spPr bwMode="auto">
            <a:xfrm>
              <a:off x="1143000" y="1600200"/>
              <a:ext cx="1863725" cy="79057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Tier 1 ISP</a:t>
              </a:r>
              <a:endParaRPr lang="en-US" dirty="0"/>
            </a:p>
          </p:txBody>
        </p:sp>
        <p:sp>
          <p:nvSpPr>
            <p:cNvPr id="102420" name="Oval 34"/>
            <p:cNvSpPr>
              <a:spLocks noChangeArrowheads="1"/>
            </p:cNvSpPr>
            <p:nvPr/>
          </p:nvSpPr>
          <p:spPr bwMode="auto">
            <a:xfrm>
              <a:off x="3415077" y="1596067"/>
              <a:ext cx="1768474" cy="79057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Tier 1 ISP</a:t>
              </a:r>
              <a:endParaRPr lang="en-US"/>
            </a:p>
          </p:txBody>
        </p:sp>
        <p:sp>
          <p:nvSpPr>
            <p:cNvPr id="102421" name="Oval 34"/>
            <p:cNvSpPr>
              <a:spLocks noChangeArrowheads="1"/>
            </p:cNvSpPr>
            <p:nvPr/>
          </p:nvSpPr>
          <p:spPr bwMode="auto">
            <a:xfrm>
              <a:off x="5638800" y="1592419"/>
              <a:ext cx="1828800" cy="772375"/>
            </a:xfrm>
            <a:prstGeom prst="ellipse">
              <a:avLst/>
            </a:prstGeom>
            <a:solidFill>
              <a:srgbClr val="00206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Google</a:t>
              </a:r>
              <a:endParaRPr lang="en-US"/>
            </a:p>
          </p:txBody>
        </p:sp>
        <p:cxnSp>
          <p:nvCxnSpPr>
            <p:cNvPr id="84" name="Straight Connector 83"/>
            <p:cNvCxnSpPr>
              <a:endCxn id="102408" idx="0"/>
            </p:cNvCxnSpPr>
            <p:nvPr/>
          </p:nvCxnSpPr>
          <p:spPr>
            <a:xfrm flipH="1">
              <a:off x="1463675" y="2394308"/>
              <a:ext cx="289173" cy="1895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102415" idx="4"/>
              <a:endCxn id="102412" idx="0"/>
            </p:cNvCxnSpPr>
            <p:nvPr/>
          </p:nvCxnSpPr>
          <p:spPr>
            <a:xfrm flipH="1">
              <a:off x="3292475" y="4002331"/>
              <a:ext cx="77787" cy="2873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102415" idx="3"/>
            </p:cNvCxnSpPr>
            <p:nvPr/>
          </p:nvCxnSpPr>
          <p:spPr>
            <a:xfrm flipH="1">
              <a:off x="2495196" y="3886554"/>
              <a:ext cx="216140" cy="4031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endCxn id="102407" idx="0"/>
            </p:cNvCxnSpPr>
            <p:nvPr/>
          </p:nvCxnSpPr>
          <p:spPr>
            <a:xfrm>
              <a:off x="1904971" y="2362201"/>
              <a:ext cx="473104" cy="19274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79" idx="2"/>
              <a:endCxn id="102408" idx="7"/>
            </p:cNvCxnSpPr>
            <p:nvPr/>
          </p:nvCxnSpPr>
          <p:spPr>
            <a:xfrm flipH="1">
              <a:off x="1744308" y="3003905"/>
              <a:ext cx="750889" cy="13782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Rectangle 88"/>
            <p:cNvSpPr/>
            <p:nvPr/>
          </p:nvSpPr>
          <p:spPr>
            <a:xfrm>
              <a:off x="7315796" y="2622906"/>
              <a:ext cx="709024" cy="3809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IXP</a:t>
              </a:r>
            </a:p>
          </p:txBody>
        </p:sp>
        <p:cxnSp>
          <p:nvCxnSpPr>
            <p:cNvPr id="90" name="Straight Connector 89"/>
            <p:cNvCxnSpPr>
              <a:stCxn id="102415" idx="5"/>
              <a:endCxn id="102411" idx="0"/>
            </p:cNvCxnSpPr>
            <p:nvPr/>
          </p:nvCxnSpPr>
          <p:spPr>
            <a:xfrm>
              <a:off x="4029188" y="3886554"/>
              <a:ext cx="177687" cy="4031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102416" idx="2"/>
              <a:endCxn id="102415" idx="6"/>
            </p:cNvCxnSpPr>
            <p:nvPr/>
          </p:nvCxnSpPr>
          <p:spPr>
            <a:xfrm flipH="1">
              <a:off x="4302124" y="3533437"/>
              <a:ext cx="498476" cy="736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endCxn id="102410" idx="0"/>
            </p:cNvCxnSpPr>
            <p:nvPr/>
          </p:nvCxnSpPr>
          <p:spPr>
            <a:xfrm flipH="1">
              <a:off x="5121275" y="3907295"/>
              <a:ext cx="257185" cy="3823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endCxn id="102409" idx="0"/>
            </p:cNvCxnSpPr>
            <p:nvPr/>
          </p:nvCxnSpPr>
          <p:spPr>
            <a:xfrm>
              <a:off x="5867640" y="3907295"/>
              <a:ext cx="168035" cy="3823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102416" idx="5"/>
              <a:endCxn id="102413" idx="1"/>
            </p:cNvCxnSpPr>
            <p:nvPr/>
          </p:nvCxnSpPr>
          <p:spPr>
            <a:xfrm>
              <a:off x="6391388" y="3812948"/>
              <a:ext cx="329038" cy="5692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102421" idx="4"/>
              <a:endCxn id="102413" idx="0"/>
            </p:cNvCxnSpPr>
            <p:nvPr/>
          </p:nvCxnSpPr>
          <p:spPr>
            <a:xfrm>
              <a:off x="6553200" y="2364794"/>
              <a:ext cx="447859" cy="19248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10800000">
              <a:off x="2971328" y="1981200"/>
              <a:ext cx="49962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10800000">
              <a:off x="5181593" y="1981200"/>
              <a:ext cx="4981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Arc 97"/>
            <p:cNvSpPr/>
            <p:nvPr/>
          </p:nvSpPr>
          <p:spPr>
            <a:xfrm>
              <a:off x="2133157" y="1438156"/>
              <a:ext cx="4190855" cy="457200"/>
            </a:xfrm>
            <a:prstGeom prst="arc">
              <a:avLst>
                <a:gd name="adj1" fmla="val 10872546"/>
                <a:gd name="adj2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99" name="Straight Connector 98"/>
            <p:cNvCxnSpPr>
              <a:endCxn id="89" idx="0"/>
            </p:cNvCxnSpPr>
            <p:nvPr/>
          </p:nvCxnSpPr>
          <p:spPr>
            <a:xfrm>
              <a:off x="7086121" y="2286000"/>
              <a:ext cx="584187" cy="3369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>
              <a:endCxn id="79" idx="0"/>
            </p:cNvCxnSpPr>
            <p:nvPr/>
          </p:nvCxnSpPr>
          <p:spPr>
            <a:xfrm>
              <a:off x="2352207" y="2394308"/>
              <a:ext cx="142989" cy="22859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endCxn id="102415" idx="1"/>
            </p:cNvCxnSpPr>
            <p:nvPr/>
          </p:nvCxnSpPr>
          <p:spPr>
            <a:xfrm>
              <a:off x="2680527" y="3009426"/>
              <a:ext cx="30809" cy="3181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endCxn id="79" idx="3"/>
            </p:cNvCxnSpPr>
            <p:nvPr/>
          </p:nvCxnSpPr>
          <p:spPr>
            <a:xfrm flipH="1">
              <a:off x="2857235" y="2186380"/>
              <a:ext cx="2935159" cy="6270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stCxn id="102420" idx="5"/>
              <a:endCxn id="80" idx="0"/>
            </p:cNvCxnSpPr>
            <p:nvPr/>
          </p:nvCxnSpPr>
          <p:spPr>
            <a:xfrm>
              <a:off x="4924564" y="2270863"/>
              <a:ext cx="235152" cy="3390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endCxn id="102415" idx="0"/>
            </p:cNvCxnSpPr>
            <p:nvPr/>
          </p:nvCxnSpPr>
          <p:spPr>
            <a:xfrm flipH="1">
              <a:off x="3370262" y="2362200"/>
              <a:ext cx="592852" cy="8495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80" idx="2"/>
            </p:cNvCxnSpPr>
            <p:nvPr/>
          </p:nvCxnSpPr>
          <p:spPr>
            <a:xfrm>
              <a:off x="5159716" y="2990937"/>
              <a:ext cx="270942" cy="17754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endCxn id="102415" idx="7"/>
            </p:cNvCxnSpPr>
            <p:nvPr/>
          </p:nvCxnSpPr>
          <p:spPr>
            <a:xfrm flipH="1">
              <a:off x="4029188" y="2988668"/>
              <a:ext cx="883765" cy="3388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102419" idx="5"/>
              <a:endCxn id="102416" idx="1"/>
            </p:cNvCxnSpPr>
            <p:nvPr/>
          </p:nvCxnSpPr>
          <p:spPr>
            <a:xfrm>
              <a:off x="2733788" y="2274998"/>
              <a:ext cx="2339748" cy="9789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stCxn id="89" idx="2"/>
              <a:endCxn id="102414" idx="0"/>
            </p:cNvCxnSpPr>
            <p:nvPr/>
          </p:nvCxnSpPr>
          <p:spPr>
            <a:xfrm>
              <a:off x="7670308" y="3003905"/>
              <a:ext cx="194167" cy="12857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endCxn id="102409" idx="7"/>
            </p:cNvCxnSpPr>
            <p:nvPr/>
          </p:nvCxnSpPr>
          <p:spPr>
            <a:xfrm flipH="1">
              <a:off x="6316308" y="2970760"/>
              <a:ext cx="1167320" cy="14114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89" idx="1"/>
              <a:endCxn id="102416" idx="7"/>
            </p:cNvCxnSpPr>
            <p:nvPr/>
          </p:nvCxnSpPr>
          <p:spPr>
            <a:xfrm flipH="1">
              <a:off x="6391388" y="2813405"/>
              <a:ext cx="924408" cy="4405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stCxn id="102421" idx="3"/>
              <a:endCxn id="80" idx="3"/>
            </p:cNvCxnSpPr>
            <p:nvPr/>
          </p:nvCxnSpPr>
          <p:spPr>
            <a:xfrm flipH="1">
              <a:off x="5518148" y="2251683"/>
              <a:ext cx="388474" cy="5487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endCxn id="89" idx="1"/>
            </p:cNvCxnSpPr>
            <p:nvPr/>
          </p:nvCxnSpPr>
          <p:spPr>
            <a:xfrm>
              <a:off x="5053332" y="2217738"/>
              <a:ext cx="2262464" cy="5956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Rectangle 2"/>
          <p:cNvSpPr txBox="1">
            <a:spLocks noChangeArrowheads="1"/>
          </p:cNvSpPr>
          <p:nvPr/>
        </p:nvSpPr>
        <p:spPr bwMode="white">
          <a:xfrm>
            <a:off x="255588" y="165100"/>
            <a:ext cx="80962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3600" dirty="0" smtClean="0">
                <a:ea typeface="ＭＳ Ｐゴシック" pitchFamily="34" charset="-128"/>
              </a:rPr>
              <a:t>Internet Structure:</a:t>
            </a:r>
            <a:br>
              <a:rPr lang="en-US" sz="3600" dirty="0" smtClean="0">
                <a:ea typeface="ＭＳ Ｐゴシック" pitchFamily="34" charset="-128"/>
              </a:rPr>
            </a:br>
            <a:r>
              <a:rPr lang="en-US" sz="3600" dirty="0" smtClean="0">
                <a:ea typeface="ＭＳ Ｐゴシック" pitchFamily="34" charset="-128"/>
              </a:rPr>
              <a:t> Network of Networks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6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65" name="Rectangle 6"/>
          <p:cNvSpPr>
            <a:spLocks noChangeArrowheads="1"/>
          </p:cNvSpPr>
          <p:nvPr/>
        </p:nvSpPr>
        <p:spPr bwMode="auto">
          <a:xfrm>
            <a:off x="67089" y="5827068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327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00600"/>
          </a:xfrm>
        </p:spPr>
        <p:txBody>
          <a:bodyPr/>
          <a:lstStyle/>
          <a:p>
            <a:r>
              <a:rPr lang="en-US" dirty="0" smtClean="0"/>
              <a:t>The Internet and IP</a:t>
            </a:r>
          </a:p>
          <a:p>
            <a:r>
              <a:rPr lang="en-US" dirty="0" smtClean="0"/>
              <a:t>Network Architecture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Protocols and Layers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Encapsulation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800000"/>
                </a:solidFill>
              </a:rPr>
              <a:t>OSI Reference Model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800000"/>
                </a:solidFill>
              </a:rPr>
              <a:t>Seven OSI Layers</a:t>
            </a:r>
          </a:p>
          <a:p>
            <a:r>
              <a:rPr lang="en-US" dirty="0" smtClean="0"/>
              <a:t>The TCP/IP Internet Stack</a:t>
            </a:r>
          </a:p>
          <a:p>
            <a:r>
              <a:rPr lang="en-US" dirty="0" smtClean="0"/>
              <a:t>Layering Example</a:t>
            </a:r>
          </a:p>
          <a:p>
            <a:r>
              <a:rPr lang="en-US" dirty="0" smtClean="0"/>
              <a:t>Tiered Internet Architecture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766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624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IP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980728"/>
            <a:ext cx="8784976" cy="45720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Currently IP provides </a:t>
            </a:r>
            <a:r>
              <a:rPr lang="en-US" b="1" dirty="0" smtClean="0">
                <a:solidFill>
                  <a:srgbClr val="800000"/>
                </a:solidFill>
              </a:rPr>
              <a:t>best-effort service</a:t>
            </a:r>
            <a:r>
              <a:rPr lang="en-US" dirty="0" smtClean="0">
                <a:solidFill>
                  <a:srgbClr val="800000"/>
                </a:solidFill>
              </a:rPr>
              <a:t>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ym typeface="Wingdings" pitchFamily="2" charset="2"/>
              </a:rPr>
              <a:t>packets may be lost  (i.e., IP is unreliable).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sym typeface="Wingdings" pitchFamily="2" charset="2"/>
              </a:rPr>
              <a:t>General IP design philosophy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ym typeface="Wingdings" pitchFamily="2" charset="2"/>
              </a:rPr>
              <a:t>Keep internal operations simple by relegating complex functions to the 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edge</a:t>
            </a:r>
            <a:r>
              <a:rPr lang="en-US" dirty="0" smtClean="0">
                <a:sym typeface="Wingdings" pitchFamily="2" charset="2"/>
              </a:rPr>
              <a:t> of the subnet.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ym typeface="Wingdings" pitchFamily="2" charset="2"/>
              </a:rPr>
              <a:t>IP can operate over </a:t>
            </a:r>
            <a:r>
              <a:rPr lang="en-US" dirty="0" smtClean="0">
                <a:solidFill>
                  <a:srgbClr val="800000"/>
                </a:solidFill>
                <a:sym typeface="Wingdings" pitchFamily="2" charset="2"/>
              </a:rPr>
              <a:t>any </a:t>
            </a:r>
            <a:r>
              <a:rPr lang="en-US" dirty="0" smtClean="0">
                <a:sym typeface="Wingdings" pitchFamily="2" charset="2"/>
              </a:rPr>
              <a:t>network.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ym typeface="Wingdings" pitchFamily="2" charset="2"/>
              </a:rPr>
              <a:t>This design allows IP to scale!!!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The </a:t>
            </a:r>
            <a:r>
              <a:rPr lang="en-US" b="1" dirty="0" smtClean="0">
                <a:solidFill>
                  <a:schemeClr val="accent1"/>
                </a:solidFill>
                <a:sym typeface="Wingdings" pitchFamily="2" charset="2"/>
              </a:rPr>
              <a:t>end-to-end mechanisms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 are responsible for recovery of packet losses and congestion control.</a:t>
            </a:r>
            <a:endParaRPr lang="en-US" sz="1200" dirty="0" smtClean="0">
              <a:solidFill>
                <a:schemeClr val="accent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086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97112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IPv4</a:t>
            </a:r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2895600" y="2852936"/>
            <a:ext cx="19812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>
                <a:solidFill>
                  <a:schemeClr val="tx2"/>
                </a:solidFill>
                <a:effectLst/>
              </a:rPr>
              <a:t>Network ID</a:t>
            </a:r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4876800" y="2852936"/>
            <a:ext cx="16002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>
                <a:solidFill>
                  <a:schemeClr val="tx2"/>
                </a:solidFill>
                <a:effectLst/>
              </a:rPr>
              <a:t>Host ID</a:t>
            </a:r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 flipV="1">
            <a:off x="2916238" y="3873698"/>
            <a:ext cx="3557587" cy="3016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272" name="Rectangle 9"/>
          <p:cNvSpPr>
            <a:spLocks noChangeArrowheads="1"/>
          </p:cNvSpPr>
          <p:nvPr/>
        </p:nvSpPr>
        <p:spPr bwMode="auto">
          <a:xfrm>
            <a:off x="3886200" y="3538736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FF"/>
                    </a:gs>
                    <a:gs pos="100000">
                      <a:srgbClr val="0000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effectLst/>
              </a:rPr>
              <a:t>4 bytes</a:t>
            </a:r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683568" y="1124744"/>
            <a:ext cx="7772400" cy="511256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Uses 32 bit </a:t>
            </a:r>
            <a:r>
              <a:rPr lang="en-US" i="1" dirty="0" smtClean="0">
                <a:solidFill>
                  <a:srgbClr val="800000"/>
                </a:solidFill>
              </a:rPr>
              <a:t>hierarchical address space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with location information embedded in the structure.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IPv4 address is usually expressed in </a:t>
            </a:r>
            <a:r>
              <a:rPr lang="en-US" i="1" dirty="0" smtClean="0">
                <a:solidFill>
                  <a:srgbClr val="800000"/>
                </a:solidFill>
              </a:rPr>
              <a:t>dotted-decimal notation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b="1" dirty="0" smtClean="0"/>
              <a:t>e.g.,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  </a:t>
            </a:r>
            <a:r>
              <a:rPr lang="en-US" b="1" dirty="0" smtClean="0"/>
              <a:t>128.100.11.56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894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016" y="1295400"/>
            <a:ext cx="9036496" cy="4800600"/>
          </a:xfrm>
        </p:spPr>
        <p:txBody>
          <a:bodyPr/>
          <a:lstStyle/>
          <a:p>
            <a:r>
              <a:rPr lang="en-US" dirty="0" smtClean="0"/>
              <a:t>IPv6 addresses are 128 bits long.</a:t>
            </a:r>
          </a:p>
          <a:p>
            <a:r>
              <a:rPr lang="en-US" dirty="0" smtClean="0"/>
              <a:t>16 bytes of IPv6 address are represented as a group of hexadecimal digits, separated by colons. e.g.</a:t>
            </a:r>
            <a:endParaRPr lang="en-US" dirty="0">
              <a:solidFill>
                <a:srgbClr val="0033CC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33CC"/>
                </a:solidFill>
              </a:rPr>
              <a:t>[D&amp;C]</a:t>
            </a:r>
          </a:p>
          <a:p>
            <a:pPr marL="0" indent="0">
              <a:buNone/>
            </a:pPr>
            <a:r>
              <a:rPr lang="en-US" sz="2800" dirty="0" smtClean="0"/>
              <a:t>   </a:t>
            </a:r>
            <a:r>
              <a:rPr lang="en-US" sz="2800" dirty="0" smtClean="0">
                <a:solidFill>
                  <a:srgbClr val="800000"/>
                </a:solidFill>
              </a:rPr>
              <a:t>2000:fdb8:0000:0000:0001:00ab:853c:39a1</a:t>
            </a:r>
          </a:p>
          <a:p>
            <a:r>
              <a:rPr lang="en-US" sz="2800" dirty="0" smtClean="0"/>
              <a:t>Shorthand – leave out groups of zeros and leading zeros.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800000"/>
                </a:solidFill>
              </a:rPr>
              <a:t>      2000:fdb8:::1:ab:853c:39a1</a:t>
            </a:r>
            <a:endParaRPr lang="en-US" sz="28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219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960438"/>
          </a:xfrm>
        </p:spPr>
        <p:txBody>
          <a:bodyPr/>
          <a:lstStyle/>
          <a:p>
            <a:r>
              <a:rPr lang="en-US"/>
              <a:t>Layering and Abstraction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497887" cy="1871662"/>
          </a:xfrm>
        </p:spPr>
        <p:txBody>
          <a:bodyPr/>
          <a:lstStyle/>
          <a:p>
            <a:r>
              <a:rPr lang="en-US" sz="2800" dirty="0"/>
              <a:t>Layering accommodates incremental changes.</a:t>
            </a:r>
          </a:p>
          <a:p>
            <a:r>
              <a:rPr lang="en-US" sz="2800" dirty="0"/>
              <a:t>It is possible to have alternative abstractions at each layer.</a:t>
            </a:r>
          </a:p>
        </p:txBody>
      </p:sp>
      <p:pic>
        <p:nvPicPr>
          <p:cNvPr id="65540" name="Picture 4" descr="01x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613" y="2564904"/>
            <a:ext cx="5672137" cy="290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590872" y="5517232"/>
            <a:ext cx="8229600" cy="720080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400" dirty="0" smtClean="0"/>
              <a:t>Figure 1.9 Layered system with alternate abstractions available at a given layer.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8244135" y="5899174"/>
            <a:ext cx="792361" cy="338138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008000"/>
                </a:solidFill>
                <a:latin typeface="Comic Sans MS" pitchFamily="66" charset="0"/>
              </a:rPr>
              <a:t> P&amp;D </a:t>
            </a:r>
            <a:endParaRPr lang="en-US" b="1" dirty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867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-684584" y="44624"/>
            <a:ext cx="9540552" cy="86409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    </a:t>
            </a:r>
            <a:r>
              <a:rPr lang="en-US" sz="3200" dirty="0" smtClean="0"/>
              <a:t>Applications and Layered Architectures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80728"/>
            <a:ext cx="8134672" cy="504056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 the 1970’s vendor companies (IBM and DEC) developed </a:t>
            </a:r>
            <a:r>
              <a:rPr lang="en-US" dirty="0" smtClean="0">
                <a:solidFill>
                  <a:schemeClr val="accent1"/>
                </a:solidFill>
              </a:rPr>
              <a:t>proprietary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networks </a:t>
            </a:r>
            <a:r>
              <a:rPr lang="en-US" dirty="0" smtClean="0"/>
              <a:t>with the common feature of grouping communication functions into related and manageable sets called </a:t>
            </a:r>
            <a:r>
              <a:rPr lang="en-US" b="1" dirty="0" smtClean="0">
                <a:solidFill>
                  <a:srgbClr val="800000"/>
                </a:solidFill>
                <a:latin typeface="Comic Sans MS" pitchFamily="66" charset="0"/>
              </a:rPr>
              <a:t>layers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rgbClr val="800000"/>
                </a:solidFill>
              </a:rPr>
              <a:t>network architecture :: </a:t>
            </a:r>
            <a:r>
              <a:rPr lang="en-US" dirty="0" smtClean="0"/>
              <a:t>a set of 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</a:rPr>
              <a:t>protocols</a:t>
            </a:r>
            <a:r>
              <a:rPr lang="en-US" dirty="0" smtClean="0"/>
              <a:t> that specify how every</a:t>
            </a:r>
            <a:r>
              <a:rPr lang="en-US" dirty="0" smtClean="0">
                <a:solidFill>
                  <a:srgbClr val="800000"/>
                </a:solidFill>
              </a:rPr>
              <a:t> layer </a:t>
            </a:r>
            <a:r>
              <a:rPr lang="en-US" dirty="0" smtClean="0"/>
              <a:t>is to function and the defined </a:t>
            </a:r>
            <a:r>
              <a:rPr lang="en-US" dirty="0" smtClean="0">
                <a:solidFill>
                  <a:srgbClr val="0033CC"/>
                </a:solidFill>
              </a:rPr>
              <a:t>interfaces</a:t>
            </a:r>
            <a:r>
              <a:rPr lang="en-US" dirty="0" smtClean="0"/>
              <a:t> between the</a:t>
            </a:r>
            <a:r>
              <a:rPr lang="en-US" dirty="0" smtClean="0">
                <a:solidFill>
                  <a:srgbClr val="800000"/>
                </a:solidFill>
              </a:rPr>
              <a:t> layers</a:t>
            </a:r>
            <a:r>
              <a:rPr lang="en-US" dirty="0" smtClean="0"/>
              <a:t>.  </a:t>
            </a:r>
            <a:r>
              <a:rPr lang="en-US" sz="2400" dirty="0" smtClean="0"/>
              <a:t>[LG&amp;W]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322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3528</TotalTime>
  <Words>2239</Words>
  <Application>Microsoft Office PowerPoint</Application>
  <PresentationFormat>On-screen Show (4:3)</PresentationFormat>
  <Paragraphs>776</Paragraphs>
  <Slides>42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Revised_Master</vt:lpstr>
      <vt:lpstr>Clip</vt:lpstr>
      <vt:lpstr> Network Architecture and the  OSI Reference Model  </vt:lpstr>
      <vt:lpstr>Architecture Outline</vt:lpstr>
      <vt:lpstr>The Internet versus an internet</vt:lpstr>
      <vt:lpstr>The Internet</vt:lpstr>
      <vt:lpstr>IP</vt:lpstr>
      <vt:lpstr>IPv4</vt:lpstr>
      <vt:lpstr>IPv6</vt:lpstr>
      <vt:lpstr>Layering and Abstraction</vt:lpstr>
      <vt:lpstr>     Applications and Layered Architectures</vt:lpstr>
      <vt:lpstr>Protocols</vt:lpstr>
      <vt:lpstr>Interfaces</vt:lpstr>
      <vt:lpstr>What’s a protocol?</vt:lpstr>
      <vt:lpstr>What’s a protocol?</vt:lpstr>
      <vt:lpstr>International Standards Organization Open Systems Interconnect (OSI) Reference Model</vt:lpstr>
      <vt:lpstr>ISO Architecture</vt:lpstr>
      <vt:lpstr>The OSI Model</vt:lpstr>
      <vt:lpstr> OSI Layer Encapsulation</vt:lpstr>
      <vt:lpstr>Seven Layer OSI Model</vt:lpstr>
      <vt:lpstr>ISO/OSI Reference Model</vt:lpstr>
      <vt:lpstr>Advantages of Layering Design</vt:lpstr>
      <vt:lpstr>Advantages of Layering Design</vt:lpstr>
      <vt:lpstr>TCP/IP Architectural Model</vt:lpstr>
      <vt:lpstr>OSI versus TCP/IP</vt:lpstr>
      <vt:lpstr>Internet Protocol Stack</vt:lpstr>
      <vt:lpstr>PowerPoint Presentation</vt:lpstr>
      <vt:lpstr>Alternate View</vt:lpstr>
      <vt:lpstr>Layering Example</vt:lpstr>
      <vt:lpstr>HTTP Example</vt:lpstr>
      <vt:lpstr>HTTP Client/Server Interaction</vt:lpstr>
      <vt:lpstr>PowerPoint Presentation</vt:lpstr>
      <vt:lpstr>PowerPoint Presentation</vt:lpstr>
      <vt:lpstr>Encapsulation Animation</vt:lpstr>
      <vt:lpstr>Internet Structure:  Network of Networks</vt:lpstr>
      <vt:lpstr>Tier-1 ISP: e.g., Sprint</vt:lpstr>
      <vt:lpstr>Internet Structure:  Network of Networks</vt:lpstr>
      <vt:lpstr>Internet Structure:  Network of Networks</vt:lpstr>
      <vt:lpstr>Internet Structure:  Network of Networks</vt:lpstr>
      <vt:lpstr>Internet Structure:  Network of Networks</vt:lpstr>
      <vt:lpstr>PowerPoint Presentation</vt:lpstr>
      <vt:lpstr>PowerPoint Presentation</vt:lpstr>
      <vt:lpstr>PowerPoint Presentation</vt:lpstr>
      <vt:lpstr>Architecture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185</cp:revision>
  <dcterms:created xsi:type="dcterms:W3CDTF">2004-01-21T20:05:10Z</dcterms:created>
  <dcterms:modified xsi:type="dcterms:W3CDTF">2013-01-15T01:13:39Z</dcterms:modified>
</cp:coreProperties>
</file>