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5"/>
  </p:notesMasterIdLst>
  <p:handoutMasterIdLst>
    <p:handoutMasterId r:id="rId36"/>
  </p:handoutMasterIdLst>
  <p:sldIdLst>
    <p:sldId id="256" r:id="rId2"/>
    <p:sldId id="368" r:id="rId3"/>
    <p:sldId id="369" r:id="rId4"/>
    <p:sldId id="370" r:id="rId5"/>
    <p:sldId id="371" r:id="rId6"/>
    <p:sldId id="376" r:id="rId7"/>
    <p:sldId id="372" r:id="rId8"/>
    <p:sldId id="377" r:id="rId9"/>
    <p:sldId id="373" r:id="rId10"/>
    <p:sldId id="406" r:id="rId11"/>
    <p:sldId id="407" r:id="rId12"/>
    <p:sldId id="399" r:id="rId13"/>
    <p:sldId id="397" r:id="rId14"/>
    <p:sldId id="400" r:id="rId15"/>
    <p:sldId id="401" r:id="rId16"/>
    <p:sldId id="402" r:id="rId17"/>
    <p:sldId id="404" r:id="rId18"/>
    <p:sldId id="405" r:id="rId19"/>
    <p:sldId id="378" r:id="rId20"/>
    <p:sldId id="392" r:id="rId21"/>
    <p:sldId id="379" r:id="rId22"/>
    <p:sldId id="380" r:id="rId23"/>
    <p:sldId id="382" r:id="rId24"/>
    <p:sldId id="393" r:id="rId25"/>
    <p:sldId id="384" r:id="rId26"/>
    <p:sldId id="385" r:id="rId27"/>
    <p:sldId id="386" r:id="rId28"/>
    <p:sldId id="387" r:id="rId29"/>
    <p:sldId id="388" r:id="rId30"/>
    <p:sldId id="389" r:id="rId31"/>
    <p:sldId id="390" r:id="rId32"/>
    <p:sldId id="394" r:id="rId33"/>
    <p:sldId id="396" r:id="rId34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0033CC"/>
    <a:srgbClr val="B2B2B2"/>
    <a:srgbClr val="990033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09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33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954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921F3A-8AEE-4447-B31A-78850273867B}" type="slidenum">
              <a:rPr lang="en-US"/>
              <a:pPr/>
              <a:t>3</a:t>
            </a:fld>
            <a:endParaRPr lang="en-US"/>
          </a:p>
        </p:txBody>
      </p:sp>
      <p:sp>
        <p:nvSpPr>
          <p:cNvPr id="49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88547-AB0A-476C-9417-097C1B0853F1}" type="slidenum">
              <a:rPr lang="en-US"/>
              <a:pPr/>
              <a:t>23</a:t>
            </a:fld>
            <a:endParaRPr lang="en-US"/>
          </a:p>
        </p:txBody>
      </p:sp>
      <p:sp>
        <p:nvSpPr>
          <p:cNvPr id="50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88547-AB0A-476C-9417-097C1B0853F1}" type="slidenum">
              <a:rPr lang="en-US"/>
              <a:pPr/>
              <a:t>24</a:t>
            </a:fld>
            <a:endParaRPr lang="en-US"/>
          </a:p>
        </p:txBody>
      </p:sp>
      <p:sp>
        <p:nvSpPr>
          <p:cNvPr id="50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ECB9AF-54FC-418F-ACE4-7550C2A2B16A}" type="slidenum">
              <a:rPr lang="en-US"/>
              <a:pPr/>
              <a:t>25</a:t>
            </a:fld>
            <a:endParaRPr lang="en-US"/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CDEE83-86C7-482A-92B8-BF7F2811E577}" type="slidenum">
              <a:rPr lang="en-US"/>
              <a:pPr/>
              <a:t>26</a:t>
            </a:fld>
            <a:endParaRPr lang="en-US"/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0126AF-3333-4C1B-BF8D-3FC8758202EF}" type="slidenum">
              <a:rPr lang="en-US"/>
              <a:pPr/>
              <a:t>27</a:t>
            </a:fld>
            <a:endParaRPr lang="en-US"/>
          </a:p>
        </p:txBody>
      </p:sp>
      <p:sp>
        <p:nvSpPr>
          <p:cNvPr id="50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1AC94-5DC9-40BB-82D8-8BC3D314E8EC}" type="slidenum">
              <a:rPr lang="en-US"/>
              <a:pPr/>
              <a:t>28</a:t>
            </a:fld>
            <a:endParaRPr lang="en-US"/>
          </a:p>
        </p:txBody>
      </p:sp>
      <p:sp>
        <p:nvSpPr>
          <p:cNvPr id="510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957DC-3DCB-4339-A82F-4CB15D892933}" type="slidenum">
              <a:rPr lang="en-US"/>
              <a:pPr/>
              <a:t>29</a:t>
            </a:fld>
            <a:endParaRPr lang="en-US"/>
          </a:p>
        </p:txBody>
      </p:sp>
      <p:sp>
        <p:nvSpPr>
          <p:cNvPr id="5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72B6E8-6DDA-48E9-A973-E8D205B1EDEB}" type="slidenum">
              <a:rPr lang="en-US"/>
              <a:pPr/>
              <a:t>30</a:t>
            </a:fld>
            <a:endParaRPr lang="en-US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68127-9CE4-405C-A4B7-03E9CD87FE20}" type="slidenum">
              <a:rPr lang="en-US"/>
              <a:pPr/>
              <a:t>31</a:t>
            </a:fld>
            <a:endParaRPr lang="en-US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67B2F2-9D9B-40B0-A910-86B193599798}" type="slidenum">
              <a:rPr lang="en-US"/>
              <a:pPr/>
              <a:t>4</a:t>
            </a:fld>
            <a:endParaRPr lang="en-US"/>
          </a:p>
        </p:txBody>
      </p:sp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7266E6-C96B-40CF-9EBE-5EFB65819EB5}" type="slidenum">
              <a:rPr lang="en-US"/>
              <a:pPr/>
              <a:t>5</a:t>
            </a:fld>
            <a:endParaRPr lang="en-US"/>
          </a:p>
        </p:txBody>
      </p:sp>
      <p:sp>
        <p:nvSpPr>
          <p:cNvPr id="49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2A932D-7F36-4157-9289-D8CF25F45919}" type="slidenum">
              <a:rPr lang="en-US"/>
              <a:pPr/>
              <a:t>7</a:t>
            </a:fld>
            <a:endParaRPr lang="en-US"/>
          </a:p>
        </p:txBody>
      </p:sp>
      <p:sp>
        <p:nvSpPr>
          <p:cNvPr id="49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066D0-27B0-431F-9BCC-EF58234D7B71}" type="slidenum">
              <a:rPr lang="en-US"/>
              <a:pPr/>
              <a:t>9</a:t>
            </a:fld>
            <a:endParaRPr lang="en-US"/>
          </a:p>
        </p:txBody>
      </p:sp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066D0-27B0-431F-9BCC-EF58234D7B71}" type="slidenum">
              <a:rPr lang="en-US"/>
              <a:pPr/>
              <a:t>10</a:t>
            </a:fld>
            <a:endParaRPr lang="en-US"/>
          </a:p>
        </p:txBody>
      </p:sp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541E09-2425-438F-AD0A-655D229FAE21}" type="slidenum">
              <a:rPr lang="en-US"/>
              <a:pPr/>
              <a:t>19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6A5235-AB9E-4164-A338-914B2347AAEF}" type="slidenum">
              <a:rPr lang="en-US"/>
              <a:pPr/>
              <a:t>21</a:t>
            </a:fld>
            <a:endParaRPr lang="en-US"/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A4565-01C8-42B9-AF89-F3D53975BF08}" type="slidenum">
              <a:rPr lang="en-US"/>
              <a:pPr/>
              <a:t>22</a:t>
            </a:fld>
            <a:endParaRPr lang="en-US"/>
          </a:p>
        </p:txBody>
      </p:sp>
      <p:sp>
        <p:nvSpPr>
          <p:cNvPr id="50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572293" y="2348880"/>
            <a:ext cx="8001000" cy="2160240"/>
          </a:xfrm>
          <a:effectLst/>
        </p:spPr>
        <p:txBody>
          <a:bodyPr/>
          <a:lstStyle>
            <a:lvl1pPr>
              <a:defRPr sz="4800"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A5A483E-2C16-4A7C-A450-A95C477578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  <a:cs typeface="Consolas" pitchFamily="49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C75B29D-399E-4EBE-B92E-E324310C2F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0558D4C7-A5ED-4B23-8CDE-2E50A8B2DA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6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6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7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6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6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6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15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500174"/>
            <a:ext cx="8462993" cy="392909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Cellular and Mobile Wireless Networks 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958975" y="6021288"/>
            <a:ext cx="6005513" cy="64807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Standards</a:t>
            </a:r>
            <a:r>
              <a:rPr lang="en-US" sz="4000" dirty="0"/>
              <a:t>: </a:t>
            </a:r>
            <a:r>
              <a:rPr lang="en-US" sz="4000" dirty="0" smtClean="0"/>
              <a:t>3G</a:t>
            </a:r>
            <a:endParaRPr lang="en-US" sz="4000" dirty="0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52736"/>
            <a:ext cx="8447088" cy="5184576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2. </a:t>
            </a:r>
            <a:r>
              <a:rPr lang="en-US" sz="2800" dirty="0" smtClean="0">
                <a:solidFill>
                  <a:srgbClr val="800000"/>
                </a:solidFill>
              </a:rPr>
              <a:t>CDMA-2000</a:t>
            </a:r>
            <a:r>
              <a:rPr lang="en-US" sz="2800" dirty="0"/>
              <a:t>: CDMA in TDMA </a:t>
            </a:r>
            <a:r>
              <a:rPr lang="en-US" sz="2800" dirty="0" smtClean="0"/>
              <a:t>slots</a:t>
            </a:r>
          </a:p>
          <a:p>
            <a:pPr marL="0" indent="0">
              <a:lnSpc>
                <a:spcPct val="80000"/>
              </a:lnSpc>
              <a:buNone/>
            </a:pP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data service: </a:t>
            </a:r>
            <a:r>
              <a:rPr lang="en-US" sz="2400" dirty="0" smtClean="0"/>
              <a:t>1x</a:t>
            </a:r>
            <a:r>
              <a:rPr lang="en-US" sz="2400" dirty="0" smtClean="0">
                <a:solidFill>
                  <a:srgbClr val="800000"/>
                </a:solidFill>
              </a:rPr>
              <a:t>EV</a:t>
            </a:r>
            <a:r>
              <a:rPr lang="en-US" sz="2400" dirty="0" smtClean="0"/>
              <a:t>olution </a:t>
            </a:r>
            <a:r>
              <a:rPr lang="en-US" sz="2400" dirty="0">
                <a:solidFill>
                  <a:srgbClr val="800000"/>
                </a:solidFill>
              </a:rPr>
              <a:t>D</a:t>
            </a:r>
            <a:r>
              <a:rPr lang="en-US" sz="2400" dirty="0"/>
              <a:t>ata </a:t>
            </a:r>
            <a:r>
              <a:rPr lang="en-US" sz="2400" dirty="0">
                <a:solidFill>
                  <a:srgbClr val="800000"/>
                </a:solidFill>
              </a:rPr>
              <a:t>O</a:t>
            </a:r>
            <a:r>
              <a:rPr lang="en-US" sz="2400" dirty="0"/>
              <a:t>ptimized (1x</a:t>
            </a:r>
            <a:r>
              <a:rPr lang="en-US" sz="2400" dirty="0">
                <a:solidFill>
                  <a:srgbClr val="800000"/>
                </a:solidFill>
              </a:rPr>
              <a:t>EVDO</a:t>
            </a:r>
            <a:r>
              <a:rPr lang="en-US" sz="2400" dirty="0"/>
              <a:t>)  up to 14 </a:t>
            </a:r>
            <a:r>
              <a:rPr lang="en-US" sz="2400" dirty="0" smtClean="0"/>
              <a:t>Mbps (Rev A – latest version)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DL layer =  Several sub-layers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Practical capacity 3.1 Mbps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1.67 </a:t>
            </a:r>
            <a:r>
              <a:rPr lang="en-US" sz="2000" dirty="0" err="1" smtClean="0"/>
              <a:t>ms</a:t>
            </a:r>
            <a:r>
              <a:rPr lang="en-US" sz="2000" dirty="0" smtClean="0"/>
              <a:t> slots  16 slots per frame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Wireless AT sends DRC indicator back to BS to dynamically adjust sending rate within the slot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Proportional Fair Scheduler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Uses ‘turbo code’ FEC on multiple slots with ‘early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en-US" sz="2000" dirty="0" smtClean="0"/>
              <a:t> completion’.  </a:t>
            </a:r>
            <a:r>
              <a:rPr lang="en-US" sz="2000" dirty="0" smtClean="0">
                <a:solidFill>
                  <a:srgbClr val="800000"/>
                </a:solidFill>
              </a:rPr>
              <a:t>Note – redundancy is on the same channel.</a:t>
            </a:r>
          </a:p>
          <a:p>
            <a:pPr marL="914400" lvl="2" indent="0">
              <a:lnSpc>
                <a:spcPct val="80000"/>
              </a:lnSpc>
              <a:buNone/>
            </a:pPr>
            <a:endParaRPr lang="en-US" sz="2000" dirty="0" smtClean="0"/>
          </a:p>
          <a:p>
            <a:pPr marL="342900" lvl="2" indent="-342900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8000"/>
                </a:solidFill>
                <a:latin typeface="+mn-lt"/>
              </a:rPr>
              <a:t>Multipath fading hurts EVDO performance across a single channel.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en-US" sz="2000" dirty="0"/>
              <a:t>	</a:t>
            </a: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71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EVDO DRC Table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077" y="1268760"/>
            <a:ext cx="6089227" cy="4841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9443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 in IEEE802.11a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521" y="4005064"/>
            <a:ext cx="8229600" cy="2160240"/>
          </a:xfrm>
        </p:spPr>
        <p:txBody>
          <a:bodyPr/>
          <a:lstStyle/>
          <a:p>
            <a:r>
              <a:rPr lang="en-US" dirty="0" smtClean="0"/>
              <a:t>PHY preamble is 20 </a:t>
            </a:r>
            <a:r>
              <a:rPr lang="en-US" dirty="0" err="1" smtClean="0"/>
              <a:t>microsec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Real-world efficiency is about 50%</a:t>
            </a:r>
          </a:p>
          <a:p>
            <a:r>
              <a:rPr lang="en-US" dirty="0" smtClean="0"/>
              <a:t>Randomized CSMA </a:t>
            </a:r>
            <a:r>
              <a:rPr lang="en-US" dirty="0" err="1" smtClean="0"/>
              <a:t>backoff</a:t>
            </a:r>
            <a:r>
              <a:rPr lang="en-US" dirty="0" smtClean="0"/>
              <a:t> period represents idle time.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62" y="1052736"/>
            <a:ext cx="8813634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7668344" y="5805264"/>
            <a:ext cx="1440160" cy="499492"/>
          </a:xfrm>
          <a:prstGeom prst="rect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800" b="1" dirty="0" err="1" smtClean="0">
                <a:solidFill>
                  <a:srgbClr val="FF3300"/>
                </a:solidFill>
              </a:rPr>
              <a:t>Freescale</a:t>
            </a:r>
            <a:endParaRPr lang="en-US" sz="18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93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dirty="0" smtClean="0"/>
              <a:t>3GPP LTE (Long Term Evolution)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18457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33CC"/>
                </a:solidFill>
              </a:rPr>
              <a:t>4G LTE </a:t>
            </a:r>
            <a:r>
              <a:rPr lang="en-US" dirty="0"/>
              <a:t>== </a:t>
            </a:r>
            <a:r>
              <a:rPr lang="en-US" dirty="0" smtClean="0"/>
              <a:t>3GPP LTE</a:t>
            </a:r>
          </a:p>
          <a:p>
            <a:pPr marL="0" indent="0">
              <a:buNone/>
            </a:pPr>
            <a:endParaRPr lang="en-US" dirty="0" smtClean="0">
              <a:solidFill>
                <a:srgbClr val="0033CC"/>
              </a:solidFill>
            </a:endParaRPr>
          </a:p>
          <a:p>
            <a:r>
              <a:rPr lang="en-US" dirty="0" smtClean="0"/>
              <a:t>Uses OFDM on downlink in cellular space. Uplink is </a:t>
            </a:r>
            <a:r>
              <a:rPr lang="en-US" dirty="0" smtClean="0">
                <a:solidFill>
                  <a:srgbClr val="800000"/>
                </a:solidFill>
              </a:rPr>
              <a:t>SC</a:t>
            </a:r>
            <a:r>
              <a:rPr lang="en-US" dirty="0" smtClean="0"/>
              <a:t>-FDMA (</a:t>
            </a:r>
            <a:r>
              <a:rPr lang="en-US" dirty="0" smtClean="0">
                <a:solidFill>
                  <a:srgbClr val="800000"/>
                </a:solidFill>
              </a:rPr>
              <a:t>S</a:t>
            </a:r>
            <a:r>
              <a:rPr lang="en-US" dirty="0" smtClean="0"/>
              <a:t>ingular </a:t>
            </a:r>
            <a:r>
              <a:rPr lang="en-US" dirty="0" smtClean="0">
                <a:solidFill>
                  <a:srgbClr val="800000"/>
                </a:solidFill>
              </a:rPr>
              <a:t>C</a:t>
            </a:r>
            <a:r>
              <a:rPr lang="en-US" dirty="0" smtClean="0"/>
              <a:t>arrier).</a:t>
            </a:r>
          </a:p>
          <a:p>
            <a:r>
              <a:rPr lang="en-US" dirty="0" smtClean="0"/>
              <a:t>Has a CP (cyclic prefix) to avoid symbol distortion over a ‘slot’.</a:t>
            </a:r>
          </a:p>
          <a:p>
            <a:r>
              <a:rPr lang="en-US" dirty="0" smtClean="0"/>
              <a:t>LTE frames (10 </a:t>
            </a:r>
            <a:r>
              <a:rPr lang="en-US" dirty="0" err="1" smtClean="0"/>
              <a:t>msec</a:t>
            </a:r>
            <a:r>
              <a:rPr lang="en-US" dirty="0" smtClean="0"/>
              <a:t>) are divided into 10 1msec </a:t>
            </a:r>
            <a:r>
              <a:rPr lang="en-US" dirty="0" err="1" smtClean="0"/>
              <a:t>subframes</a:t>
            </a:r>
            <a:r>
              <a:rPr lang="en-US" dirty="0" smtClean="0"/>
              <a:t> which in turn are divided into 2 two slots (0.5 </a:t>
            </a:r>
            <a:r>
              <a:rPr lang="en-US" dirty="0" err="1" smtClean="0"/>
              <a:t>msec</a:t>
            </a:r>
            <a:r>
              <a:rPr lang="en-US" dirty="0" smtClean="0"/>
              <a:t>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LTE Frame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70512"/>
            <a:ext cx="8229600" cy="578768"/>
          </a:xfrm>
        </p:spPr>
        <p:txBody>
          <a:bodyPr/>
          <a:lstStyle/>
          <a:p>
            <a:r>
              <a:rPr lang="en-US" dirty="0"/>
              <a:t>Slots consist of 6 or 7 ODFM symbols.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1124744"/>
            <a:ext cx="8220075" cy="4213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7241878" y="1127085"/>
            <a:ext cx="1440160" cy="499492"/>
          </a:xfrm>
          <a:prstGeom prst="rect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800" b="1" dirty="0" err="1" smtClean="0">
                <a:solidFill>
                  <a:srgbClr val="FF3300"/>
                </a:solidFill>
              </a:rPr>
              <a:t>Freescale</a:t>
            </a:r>
            <a:endParaRPr lang="en-US" sz="18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17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3008313" cy="814412"/>
          </a:xfrm>
        </p:spPr>
        <p:txBody>
          <a:bodyPr/>
          <a:lstStyle/>
          <a:p>
            <a:r>
              <a:rPr lang="en-US" dirty="0" smtClean="0"/>
              <a:t>LTE Physical Resource Block (PRB)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513" y="1435100"/>
            <a:ext cx="3456384" cy="4691063"/>
          </a:xfrm>
        </p:spPr>
        <p:txBody>
          <a:bodyPr/>
          <a:lstStyle/>
          <a:p>
            <a:r>
              <a:rPr lang="en-US" sz="2000" dirty="0"/>
              <a:t>OFDMA allocates a PRB (Physical Resource Block) to users. </a:t>
            </a:r>
            <a:endParaRPr lang="en-US" sz="2000" dirty="0" smtClean="0"/>
          </a:p>
          <a:p>
            <a:endParaRPr lang="en-US" sz="1800" dirty="0"/>
          </a:p>
          <a:p>
            <a:r>
              <a:rPr lang="en-US" sz="2000" dirty="0" smtClean="0"/>
              <a:t>A </a:t>
            </a:r>
            <a:r>
              <a:rPr lang="en-US" sz="2000" dirty="0"/>
              <a:t>PRB consists of 12 consecutive subcarriers (15 kHz bandwidth) for one slot</a:t>
            </a:r>
            <a:r>
              <a:rPr lang="en-US" sz="2000" dirty="0" smtClean="0"/>
              <a:t>.</a:t>
            </a:r>
          </a:p>
          <a:p>
            <a:endParaRPr lang="en-US" sz="1800" dirty="0"/>
          </a:p>
          <a:p>
            <a:r>
              <a:rPr lang="en-US" sz="2000" dirty="0"/>
              <a:t>PRB is then (6 or 7) symbols x 12 subcarriers.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75B29D-399E-4EBE-B92E-E324310C2F9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507" y="116632"/>
            <a:ext cx="5273005" cy="6264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7703840" y="5805264"/>
            <a:ext cx="1440160" cy="499492"/>
          </a:xfrm>
          <a:prstGeom prst="rect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800" b="1" dirty="0" err="1" smtClean="0">
                <a:solidFill>
                  <a:srgbClr val="FF3300"/>
                </a:solidFill>
              </a:rPr>
              <a:t>Freescale</a:t>
            </a:r>
            <a:endParaRPr lang="en-US" sz="18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38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6632"/>
            <a:ext cx="7776864" cy="792087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LTE Reference Symbols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0" y="1435100"/>
            <a:ext cx="3213993" cy="4691063"/>
          </a:xfrm>
        </p:spPr>
        <p:txBody>
          <a:bodyPr/>
          <a:lstStyle/>
          <a:p>
            <a:r>
              <a:rPr lang="en-US" sz="2400" dirty="0"/>
              <a:t>Instead of PHY preambles (802.11), reference symbols are embedded in the PRB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LTE also employs MIMO.</a:t>
            </a:r>
          </a:p>
          <a:p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75B29D-399E-4EBE-B92E-E324310C2F9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849" y="980728"/>
            <a:ext cx="5592663" cy="541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07504" y="5805264"/>
            <a:ext cx="1440160" cy="499492"/>
          </a:xfrm>
          <a:prstGeom prst="rect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800" b="1" dirty="0" err="1" smtClean="0">
                <a:solidFill>
                  <a:srgbClr val="FF3300"/>
                </a:solidFill>
              </a:rPr>
              <a:t>Freescale</a:t>
            </a:r>
            <a:endParaRPr lang="en-US" sz="18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96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LTE Layer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77" y="1052736"/>
            <a:ext cx="8490811" cy="5211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5496" y="5805264"/>
            <a:ext cx="1440160" cy="499492"/>
          </a:xfrm>
          <a:prstGeom prst="rect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800" b="1" dirty="0" err="1" smtClean="0">
                <a:solidFill>
                  <a:srgbClr val="FF3300"/>
                </a:solidFill>
              </a:rPr>
              <a:t>Freescale</a:t>
            </a:r>
            <a:endParaRPr lang="en-US" sz="18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29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500174"/>
            <a:ext cx="8462993" cy="392909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Mobile Wireless Networks 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958975" y="6021288"/>
            <a:ext cx="6005513" cy="64807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</a:t>
            </a:r>
          </a:p>
        </p:txBody>
      </p:sp>
    </p:spTree>
    <p:extLst>
      <p:ext uri="{BB962C8B-B14F-4D97-AF65-F5344CB8AC3E}">
        <p14:creationId xmlns:p14="http://schemas.microsoft.com/office/powerpoint/2010/main" val="405613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Mobility</a:t>
            </a:r>
            <a:r>
              <a:rPr lang="en-US" dirty="0"/>
              <a:t>?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8" y="1285860"/>
            <a:ext cx="7429520" cy="969956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Spectrum </a:t>
            </a:r>
            <a:r>
              <a:rPr lang="en-US" sz="2400" dirty="0"/>
              <a:t>of </a:t>
            </a:r>
            <a:r>
              <a:rPr lang="en-US" sz="2400" dirty="0" smtClean="0"/>
              <a:t>mobility, from </a:t>
            </a:r>
            <a:r>
              <a:rPr lang="en-US" sz="2400" dirty="0"/>
              <a:t>the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network layer</a:t>
            </a:r>
          </a:p>
          <a:p>
            <a:pPr>
              <a:buNone/>
            </a:pPr>
            <a:r>
              <a:rPr lang="en-US" sz="2400" dirty="0" smtClean="0"/>
              <a:t>perspective</a:t>
            </a:r>
            <a:r>
              <a:rPr lang="en-US" sz="2400" dirty="0"/>
              <a:t>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44525" y="2657475"/>
            <a:ext cx="7670800" cy="771525"/>
            <a:chOff x="390" y="890"/>
            <a:chExt cx="4832" cy="486"/>
          </a:xfrm>
        </p:grpSpPr>
        <p:sp>
          <p:nvSpPr>
            <p:cNvPr id="428037" name="Rectangle 5"/>
            <p:cNvSpPr>
              <a:spLocks noChangeArrowheads="1"/>
            </p:cNvSpPr>
            <p:nvPr/>
          </p:nvSpPr>
          <p:spPr bwMode="auto">
            <a:xfrm>
              <a:off x="392" y="1120"/>
              <a:ext cx="4800" cy="25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accent2"/>
                </a:gs>
              </a:gsLst>
              <a:lin ang="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8038" name="Text Box 6"/>
            <p:cNvSpPr txBox="1">
              <a:spLocks noChangeArrowheads="1"/>
            </p:cNvSpPr>
            <p:nvPr/>
          </p:nvSpPr>
          <p:spPr bwMode="auto">
            <a:xfrm>
              <a:off x="390" y="890"/>
              <a:ext cx="8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no mobility</a:t>
              </a:r>
            </a:p>
          </p:txBody>
        </p:sp>
        <p:sp>
          <p:nvSpPr>
            <p:cNvPr id="428039" name="Text Box 7"/>
            <p:cNvSpPr txBox="1">
              <a:spLocks noChangeArrowheads="1"/>
            </p:cNvSpPr>
            <p:nvPr/>
          </p:nvSpPr>
          <p:spPr bwMode="auto">
            <a:xfrm>
              <a:off x="4246" y="898"/>
              <a:ext cx="9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high mobility</a:t>
              </a:r>
            </a:p>
          </p:txBody>
        </p:sp>
      </p:grpSp>
      <p:sp>
        <p:nvSpPr>
          <p:cNvPr id="428040" name="Text Box 8"/>
          <p:cNvSpPr txBox="1">
            <a:spLocks noChangeArrowheads="1"/>
          </p:cNvSpPr>
          <p:nvPr/>
        </p:nvSpPr>
        <p:spPr bwMode="auto">
          <a:xfrm>
            <a:off x="214282" y="4199287"/>
            <a:ext cx="291297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dirty="0" smtClean="0"/>
              <a:t>User only moves within</a:t>
            </a:r>
          </a:p>
          <a:p>
            <a:pPr algn="l"/>
            <a:r>
              <a:rPr lang="en-US" sz="2000" dirty="0" smtClean="0"/>
              <a:t> the </a:t>
            </a:r>
            <a:r>
              <a:rPr lang="en-US" sz="2000" dirty="0"/>
              <a:t>same </a:t>
            </a:r>
            <a:r>
              <a:rPr lang="en-US" sz="2000" dirty="0" smtClean="0"/>
              <a:t>wireless </a:t>
            </a:r>
          </a:p>
          <a:p>
            <a:pPr algn="l"/>
            <a:r>
              <a:rPr lang="en-US" sz="2000" dirty="0" smtClean="0"/>
              <a:t>access  network.</a:t>
            </a:r>
            <a:endParaRPr lang="en-US" sz="2000" dirty="0"/>
          </a:p>
        </p:txBody>
      </p:sp>
      <p:sp>
        <p:nvSpPr>
          <p:cNvPr id="428041" name="Text Box 9"/>
          <p:cNvSpPr txBox="1">
            <a:spLocks noChangeArrowheads="1"/>
          </p:cNvSpPr>
          <p:nvPr/>
        </p:nvSpPr>
        <p:spPr bwMode="auto">
          <a:xfrm>
            <a:off x="5929354" y="4186016"/>
            <a:ext cx="328611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dirty="0" smtClean="0"/>
              <a:t>User passes </a:t>
            </a:r>
            <a:r>
              <a:rPr lang="en-US" sz="2000" dirty="0"/>
              <a:t>through multiple access </a:t>
            </a:r>
            <a:r>
              <a:rPr lang="en-US" sz="2000" dirty="0" smtClean="0"/>
              <a:t>networks </a:t>
            </a:r>
            <a:r>
              <a:rPr lang="en-US" sz="2000" dirty="0"/>
              <a:t>while maintaining ongoing connections </a:t>
            </a:r>
            <a:r>
              <a:rPr lang="en-US" sz="1800" dirty="0"/>
              <a:t>(like cell phone</a:t>
            </a:r>
            <a:r>
              <a:rPr lang="en-US" sz="1800" dirty="0" smtClean="0"/>
              <a:t>).</a:t>
            </a:r>
            <a:endParaRPr lang="en-US" sz="1800" dirty="0"/>
          </a:p>
        </p:txBody>
      </p:sp>
      <p:sp>
        <p:nvSpPr>
          <p:cNvPr id="428042" name="Text Box 10"/>
          <p:cNvSpPr txBox="1">
            <a:spLocks noChangeArrowheads="1"/>
          </p:cNvSpPr>
          <p:nvPr/>
        </p:nvSpPr>
        <p:spPr bwMode="auto">
          <a:xfrm>
            <a:off x="3214678" y="4214818"/>
            <a:ext cx="264320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dirty="0" smtClean="0"/>
              <a:t>User moves between access networks, </a:t>
            </a:r>
            <a:r>
              <a:rPr lang="en-US" sz="2000" dirty="0"/>
              <a:t>disconnecting </a:t>
            </a:r>
            <a:r>
              <a:rPr lang="en-US" sz="2000" dirty="0" smtClean="0"/>
              <a:t> while between networks.  </a:t>
            </a:r>
            <a:endParaRPr lang="en-US" sz="2000" dirty="0"/>
          </a:p>
        </p:txBody>
      </p:sp>
      <p:sp>
        <p:nvSpPr>
          <p:cNvPr id="428043" name="Line 11"/>
          <p:cNvSpPr>
            <a:spLocks noChangeShapeType="1"/>
          </p:cNvSpPr>
          <p:nvPr/>
        </p:nvSpPr>
        <p:spPr bwMode="auto">
          <a:xfrm flipV="1">
            <a:off x="1785918" y="3286124"/>
            <a:ext cx="241618" cy="92869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044" name="Line 12"/>
          <p:cNvSpPr>
            <a:spLocks noChangeShapeType="1"/>
          </p:cNvSpPr>
          <p:nvPr/>
        </p:nvSpPr>
        <p:spPr bwMode="auto">
          <a:xfrm flipV="1">
            <a:off x="7531100" y="3351218"/>
            <a:ext cx="215900" cy="8636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045" name="Line 13"/>
          <p:cNvSpPr>
            <a:spLocks noChangeShapeType="1"/>
          </p:cNvSpPr>
          <p:nvPr/>
        </p:nvSpPr>
        <p:spPr bwMode="auto">
          <a:xfrm flipV="1">
            <a:off x="4114800" y="3263900"/>
            <a:ext cx="25400" cy="8509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dirty="0" smtClean="0"/>
              <a:t>Cellular/Mobile Wireless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Cellular Architecture</a:t>
            </a:r>
          </a:p>
          <a:p>
            <a:r>
              <a:rPr lang="en-US" dirty="0" smtClean="0"/>
              <a:t>Cellular Standards</a:t>
            </a:r>
          </a:p>
          <a:p>
            <a:pPr lvl="1"/>
            <a:r>
              <a:rPr lang="en-US" dirty="0" smtClean="0"/>
              <a:t> GSM, 2G, 2.5G, 3G and 4G LTE</a:t>
            </a:r>
          </a:p>
          <a:p>
            <a:r>
              <a:rPr lang="en-US" dirty="0" smtClean="0"/>
              <a:t>Mobile Definitions</a:t>
            </a:r>
          </a:p>
          <a:p>
            <a:pPr lvl="1"/>
            <a:r>
              <a:rPr lang="en-US" dirty="0" smtClean="0"/>
              <a:t>Agents, addresses, correspondent</a:t>
            </a:r>
            <a:endParaRPr lang="en-US" dirty="0"/>
          </a:p>
          <a:p>
            <a:r>
              <a:rPr lang="en-US" dirty="0" smtClean="0"/>
              <a:t>Mobile Architecture</a:t>
            </a:r>
          </a:p>
          <a:p>
            <a:pPr lvl="1"/>
            <a:r>
              <a:rPr lang="en-US" dirty="0" smtClean="0"/>
              <a:t>Registering </a:t>
            </a:r>
          </a:p>
          <a:p>
            <a:pPr lvl="1"/>
            <a:r>
              <a:rPr lang="en-US" dirty="0" smtClean="0"/>
              <a:t>Indirect Routing</a:t>
            </a:r>
          </a:p>
          <a:p>
            <a:pPr lvl="1"/>
            <a:r>
              <a:rPr lang="en-US" dirty="0" smtClean="0"/>
              <a:t>Direct Routing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Human Analogy:  How to Contact </a:t>
            </a:r>
            <a:r>
              <a:rPr lang="en-US" sz="3200" dirty="0"/>
              <a:t>a </a:t>
            </a:r>
            <a:r>
              <a:rPr lang="en-US" sz="3200" dirty="0" smtClean="0"/>
              <a:t>Mobile Friend ?</a:t>
            </a:r>
            <a:endParaRPr lang="en-US" sz="32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57158" y="2884501"/>
            <a:ext cx="4000528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S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earch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all phone books?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C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all her parents or her friends?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E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xpect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her to let you know where he/she now </a:t>
            </a: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lives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4" descr="worldf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330700" y="3806595"/>
            <a:ext cx="4813300" cy="2489200"/>
          </a:xfrm>
          <a:prstGeom prst="rect">
            <a:avLst/>
          </a:prstGeom>
          <a:noFill/>
          <a:ln/>
        </p:spPr>
      </p:pic>
      <p:pic>
        <p:nvPicPr>
          <p:cNvPr id="9" name="Picture 5" descr="Ali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27688" y="5354638"/>
            <a:ext cx="561975" cy="693737"/>
          </a:xfrm>
          <a:prstGeom prst="rect">
            <a:avLst/>
          </a:prstGeom>
          <a:noFill/>
        </p:spPr>
      </p:pic>
      <p:pic>
        <p:nvPicPr>
          <p:cNvPr id="10" name="Picture 6" descr="Bo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5275" y="3151188"/>
            <a:ext cx="676275" cy="690562"/>
          </a:xfrm>
          <a:prstGeom prst="rect">
            <a:avLst/>
          </a:prstGeom>
          <a:noFill/>
        </p:spPr>
      </p:pic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381750" y="1616075"/>
            <a:ext cx="26447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I wonder where Alice moved to?</a:t>
            </a:r>
            <a:endParaRPr lang="en-US" sz="24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5975350" y="1528763"/>
            <a:ext cx="3168650" cy="9921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6473825" y="2420938"/>
            <a:ext cx="1387475" cy="2682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6405563" y="2760663"/>
            <a:ext cx="708025" cy="142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6557963" y="2960688"/>
            <a:ext cx="280987" cy="95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71406" y="1285860"/>
            <a:ext cx="5322887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b="1" dirty="0">
                <a:solidFill>
                  <a:srgbClr val="0033CC"/>
                </a:solidFill>
              </a:rPr>
              <a:t>Consider </a:t>
            </a:r>
            <a:r>
              <a:rPr lang="en-US" sz="2400" b="1" dirty="0" smtClean="0">
                <a:solidFill>
                  <a:srgbClr val="0033CC"/>
                </a:solidFill>
              </a:rPr>
              <a:t>a friend </a:t>
            </a:r>
            <a:r>
              <a:rPr lang="en-US" sz="2400" b="1" dirty="0">
                <a:solidFill>
                  <a:srgbClr val="0033CC"/>
                </a:solidFill>
              </a:rPr>
              <a:t>frequently changing </a:t>
            </a:r>
            <a:r>
              <a:rPr lang="en-US" sz="2400" b="1" dirty="0" smtClean="0">
                <a:solidFill>
                  <a:srgbClr val="0033CC"/>
                </a:solidFill>
              </a:rPr>
              <a:t>residence addresses. </a:t>
            </a:r>
            <a:r>
              <a:rPr lang="en-US" b="1" dirty="0" smtClean="0">
                <a:solidFill>
                  <a:srgbClr val="0033CC"/>
                </a:solidFill>
              </a:rPr>
              <a:t>H</a:t>
            </a:r>
            <a:r>
              <a:rPr lang="en-US" sz="2400" b="1" dirty="0" smtClean="0">
                <a:solidFill>
                  <a:srgbClr val="0033CC"/>
                </a:solidFill>
              </a:rPr>
              <a:t>ow do </a:t>
            </a:r>
            <a:r>
              <a:rPr lang="en-US" sz="2400" b="1" dirty="0">
                <a:solidFill>
                  <a:srgbClr val="0033CC"/>
                </a:solidFill>
              </a:rPr>
              <a:t>you find her?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Freeform 2"/>
          <p:cNvSpPr>
            <a:spLocks/>
          </p:cNvSpPr>
          <p:nvPr/>
        </p:nvSpPr>
        <p:spPr bwMode="auto">
          <a:xfrm>
            <a:off x="1612900" y="2616200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668588" y="3609975"/>
            <a:ext cx="501650" cy="233363"/>
            <a:chOff x="3600" y="219"/>
            <a:chExt cx="360" cy="175"/>
          </a:xfrm>
        </p:grpSpPr>
        <p:sp>
          <p:nvSpPr>
            <p:cNvPr id="429060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61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62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63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9064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29066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67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68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29070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1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2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771650" y="3263900"/>
            <a:ext cx="1333500" cy="342900"/>
            <a:chOff x="8025" y="5070"/>
            <a:chExt cx="2100" cy="540"/>
          </a:xfrm>
        </p:grpSpPr>
        <p:sp>
          <p:nvSpPr>
            <p:cNvPr id="429074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075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076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907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Network Architecture</a:t>
            </a:r>
            <a:endParaRPr lang="en-US" dirty="0"/>
          </a:p>
        </p:txBody>
      </p:sp>
      <p:sp>
        <p:nvSpPr>
          <p:cNvPr id="429078" name="Text Box 22"/>
          <p:cNvSpPr txBox="1">
            <a:spLocks noChangeArrowheads="1"/>
          </p:cNvSpPr>
          <p:nvPr/>
        </p:nvSpPr>
        <p:spPr bwMode="auto">
          <a:xfrm>
            <a:off x="500035" y="1350963"/>
            <a:ext cx="344331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Home </a:t>
            </a:r>
            <a:r>
              <a:rPr lang="en-US" sz="2000" b="1" dirty="0">
                <a:solidFill>
                  <a:schemeClr val="accent2"/>
                </a:solidFill>
              </a:rPr>
              <a:t>network: </a:t>
            </a:r>
            <a:r>
              <a:rPr lang="en-US" sz="2000" dirty="0"/>
              <a:t>permanent “home” of mobile</a:t>
            </a:r>
          </a:p>
          <a:p>
            <a:r>
              <a:rPr lang="en-US" sz="1600" dirty="0"/>
              <a:t>(e.g., 128.119.40/24)</a:t>
            </a:r>
          </a:p>
        </p:txBody>
      </p:sp>
      <p:sp>
        <p:nvSpPr>
          <p:cNvPr id="429079" name="Text Box 23"/>
          <p:cNvSpPr txBox="1">
            <a:spLocks noChangeArrowheads="1"/>
          </p:cNvSpPr>
          <p:nvPr/>
        </p:nvSpPr>
        <p:spPr bwMode="auto">
          <a:xfrm>
            <a:off x="320675" y="4257675"/>
            <a:ext cx="29051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Permanent address: </a:t>
            </a:r>
            <a:r>
              <a:rPr lang="en-US" sz="2000" dirty="0"/>
              <a:t>address in home network, </a:t>
            </a:r>
            <a:r>
              <a:rPr lang="en-US" sz="2000" i="1" dirty="0">
                <a:solidFill>
                  <a:srgbClr val="0033CC"/>
                </a:solidFill>
              </a:rPr>
              <a:t>can always</a:t>
            </a:r>
            <a:r>
              <a:rPr lang="en-US" sz="2000" dirty="0">
                <a:solidFill>
                  <a:srgbClr val="0033CC"/>
                </a:solidFill>
              </a:rPr>
              <a:t> </a:t>
            </a:r>
            <a:r>
              <a:rPr lang="en-US" sz="2000" dirty="0"/>
              <a:t>be used to reach </a:t>
            </a:r>
            <a:r>
              <a:rPr lang="en-US" sz="2000" dirty="0" smtClean="0"/>
              <a:t>mobile.</a:t>
            </a:r>
            <a:endParaRPr lang="en-US" sz="2000" dirty="0"/>
          </a:p>
          <a:p>
            <a:r>
              <a:rPr lang="en-US" sz="1600" dirty="0"/>
              <a:t>e.g., 128.119.40.186</a:t>
            </a:r>
          </a:p>
        </p:txBody>
      </p:sp>
      <p:sp>
        <p:nvSpPr>
          <p:cNvPr id="429080" name="Text Box 24"/>
          <p:cNvSpPr txBox="1">
            <a:spLocks noChangeArrowheads="1"/>
          </p:cNvSpPr>
          <p:nvPr/>
        </p:nvSpPr>
        <p:spPr bwMode="auto">
          <a:xfrm>
            <a:off x="4071934" y="1357298"/>
            <a:ext cx="39147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H</a:t>
            </a:r>
            <a:r>
              <a:rPr lang="en-US" sz="2000" b="1" dirty="0" smtClean="0">
                <a:solidFill>
                  <a:schemeClr val="accent2"/>
                </a:solidFill>
              </a:rPr>
              <a:t>ome </a:t>
            </a:r>
            <a:r>
              <a:rPr lang="en-US" sz="2000" b="1" dirty="0">
                <a:solidFill>
                  <a:schemeClr val="accent2"/>
                </a:solidFill>
              </a:rPr>
              <a:t>agent: </a:t>
            </a:r>
            <a:r>
              <a:rPr lang="en-US" sz="2000" dirty="0"/>
              <a:t>entity that will perform mobility functions on behalf of mobile, when mobile is </a:t>
            </a:r>
            <a:r>
              <a:rPr lang="en-US" sz="2000" dirty="0" smtClean="0"/>
              <a:t>remote.</a:t>
            </a:r>
            <a:endParaRPr lang="en-US" sz="2000" dirty="0"/>
          </a:p>
        </p:txBody>
      </p: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1520825" y="2822575"/>
            <a:ext cx="914400" cy="590550"/>
            <a:chOff x="10665" y="3225"/>
            <a:chExt cx="1440" cy="930"/>
          </a:xfrm>
        </p:grpSpPr>
        <p:sp>
          <p:nvSpPr>
            <p:cNvPr id="429082" name="Oval 26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29084" name="Freeform 28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5" name="Freeform 29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6" name="Freeform 30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7" name="Freeform 31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8" name="Freeform 32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9" name="Freeform 33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0" name="Freeform 34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1" name="Freeform 35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2" name="Freeform 36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3" name="Freeform 37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4" name="Freeform 38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5" name="Freeform 39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6" name="Freeform 40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7" name="Freeform 41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8" name="Freeform 42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9" name="Freeform 43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0" name="Freeform 44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1" name="Freeform 45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2" name="Freeform 46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3" name="Freeform 47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4" name="Freeform 48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5" name="Freeform 49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6" name="Freeform 50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7" name="Freeform 51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8" name="Freeform 52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9" name="Freeform 53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0" name="Freeform 54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1" name="Freeform 55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2" name="Freeform 56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3" name="Freeform 57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4" name="Freeform 58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5" name="Freeform 59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6" name="Freeform 60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7" name="Freeform 61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8" name="Freeform 62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9" name="Freeform 63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0" name="Freeform 64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1" name="Freeform 65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2" name="Freeform 66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3" name="Freeform 67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4" name="Freeform 68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5" name="Freeform 69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6" name="Freeform 70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7" name="Freeform 71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8" name="Freeform 72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9" name="Freeform 73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0" name="Freeform 74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1" name="Freeform 75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2" name="Freeform 76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3" name="Freeform 77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4" name="Freeform 78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5" name="Freeform 79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6" name="Freeform 80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7" name="Freeform 81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8" name="Freeform 82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9" name="Freeform 83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0" name="Freeform 84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1" name="Freeform 85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2" name="Freeform 86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3" name="Freeform 87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4" name="Freeform 88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5" name="Freeform 89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6" name="Freeform 90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7" name="Freeform 91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8" name="Freeform 92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9" name="Freeform 93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50" name="Freeform 94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51" name="Freeform 95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9152" name="Freeform 96"/>
          <p:cNvSpPr>
            <a:spLocks/>
          </p:cNvSpPr>
          <p:nvPr/>
        </p:nvSpPr>
        <p:spPr bwMode="auto">
          <a:xfrm>
            <a:off x="6413500" y="2486025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7"/>
          <p:cNvGrpSpPr>
            <a:grpSpLocks/>
          </p:cNvGrpSpPr>
          <p:nvPr/>
        </p:nvGrpSpPr>
        <p:grpSpPr bwMode="auto">
          <a:xfrm>
            <a:off x="6705600" y="3724275"/>
            <a:ext cx="501650" cy="233363"/>
            <a:chOff x="3600" y="219"/>
            <a:chExt cx="360" cy="175"/>
          </a:xfrm>
        </p:grpSpPr>
        <p:sp>
          <p:nvSpPr>
            <p:cNvPr id="429154" name="Oval 9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155" name="Line 9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156" name="Line 10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157" name="Rectangle 101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9158" name="Oval 10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29160" name="Line 10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1" name="Line 10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2" name="Line 10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29164" name="Line 10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5" name="Line 10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6" name="Line 11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29167" name="Line 111"/>
          <p:cNvSpPr>
            <a:spLocks noChangeShapeType="1"/>
          </p:cNvSpPr>
          <p:nvPr/>
        </p:nvSpPr>
        <p:spPr bwMode="auto">
          <a:xfrm>
            <a:off x="6735763" y="3552825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9168" name="Line 112"/>
          <p:cNvSpPr>
            <a:spLocks noChangeShapeType="1"/>
          </p:cNvSpPr>
          <p:nvPr/>
        </p:nvSpPr>
        <p:spPr bwMode="auto">
          <a:xfrm>
            <a:off x="6945313" y="35528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9169" name="Line 113"/>
          <p:cNvSpPr>
            <a:spLocks noChangeShapeType="1"/>
          </p:cNvSpPr>
          <p:nvPr/>
        </p:nvSpPr>
        <p:spPr bwMode="auto">
          <a:xfrm>
            <a:off x="7797800" y="338613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4"/>
          <p:cNvGrpSpPr>
            <a:grpSpLocks/>
          </p:cNvGrpSpPr>
          <p:nvPr/>
        </p:nvGrpSpPr>
        <p:grpSpPr bwMode="auto">
          <a:xfrm>
            <a:off x="7340600" y="2914650"/>
            <a:ext cx="914400" cy="590550"/>
            <a:chOff x="10665" y="3225"/>
            <a:chExt cx="1440" cy="930"/>
          </a:xfrm>
        </p:grpSpPr>
        <p:sp>
          <p:nvSpPr>
            <p:cNvPr id="429171" name="Oval 115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6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29173" name="Object 11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2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29174" name="Object 11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3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29175" name="Freeform 119"/>
          <p:cNvSpPr>
            <a:spLocks/>
          </p:cNvSpPr>
          <p:nvPr/>
        </p:nvSpPr>
        <p:spPr bwMode="auto">
          <a:xfrm>
            <a:off x="3954463" y="3432175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176" name="Text Box 120"/>
          <p:cNvSpPr txBox="1">
            <a:spLocks noChangeArrowheads="1"/>
          </p:cNvSpPr>
          <p:nvPr/>
        </p:nvSpPr>
        <p:spPr bwMode="auto">
          <a:xfrm>
            <a:off x="4129088" y="3729038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29177" name="Freeform 121"/>
          <p:cNvSpPr>
            <a:spLocks/>
          </p:cNvSpPr>
          <p:nvPr/>
        </p:nvSpPr>
        <p:spPr bwMode="auto">
          <a:xfrm>
            <a:off x="3259138" y="4995863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29178" name="Object 122"/>
          <p:cNvGraphicFramePr>
            <a:graphicFrameLocks noChangeAspect="1"/>
          </p:cNvGraphicFramePr>
          <p:nvPr/>
        </p:nvGraphicFramePr>
        <p:xfrm>
          <a:off x="4392613" y="5178425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3" y="5178425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180" name="Line 124"/>
          <p:cNvSpPr>
            <a:spLocks noChangeShapeType="1"/>
          </p:cNvSpPr>
          <p:nvPr/>
        </p:nvSpPr>
        <p:spPr bwMode="auto">
          <a:xfrm flipH="1">
            <a:off x="2428861" y="2285992"/>
            <a:ext cx="71438" cy="642942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9181" name="Line 125"/>
          <p:cNvSpPr>
            <a:spLocks noChangeShapeType="1"/>
          </p:cNvSpPr>
          <p:nvPr/>
        </p:nvSpPr>
        <p:spPr bwMode="auto">
          <a:xfrm flipV="1">
            <a:off x="757238" y="3216275"/>
            <a:ext cx="996950" cy="1103313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9182" name="Line 126"/>
          <p:cNvSpPr>
            <a:spLocks noChangeShapeType="1"/>
          </p:cNvSpPr>
          <p:nvPr/>
        </p:nvSpPr>
        <p:spPr bwMode="auto">
          <a:xfrm flipH="1">
            <a:off x="3003550" y="1711325"/>
            <a:ext cx="1263650" cy="1843088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9" name="Text Box 128"/>
          <p:cNvSpPr txBox="1">
            <a:spLocks noChangeArrowheads="1"/>
          </p:cNvSpPr>
          <p:nvPr/>
        </p:nvSpPr>
        <p:spPr bwMode="auto">
          <a:xfrm>
            <a:off x="6286544" y="5143512"/>
            <a:ext cx="292892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solidFill>
                  <a:srgbClr val="800000"/>
                </a:solidFill>
              </a:rPr>
              <a:t>C</a:t>
            </a:r>
            <a:r>
              <a:rPr lang="en-US" sz="2000" b="1" dirty="0" smtClean="0">
                <a:solidFill>
                  <a:srgbClr val="800000"/>
                </a:solidFill>
              </a:rPr>
              <a:t>orrespondent</a:t>
            </a:r>
            <a:r>
              <a:rPr lang="en-US" sz="2000" b="1" dirty="0">
                <a:solidFill>
                  <a:srgbClr val="800000"/>
                </a:solidFill>
              </a:rPr>
              <a:t>: </a:t>
            </a:r>
            <a:r>
              <a:rPr lang="en-US" sz="2000" dirty="0"/>
              <a:t>wants to communicate with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130" name="Line 129"/>
          <p:cNvSpPr>
            <a:spLocks noChangeShapeType="1"/>
          </p:cNvSpPr>
          <p:nvPr/>
        </p:nvSpPr>
        <p:spPr bwMode="auto">
          <a:xfrm flipH="1" flipV="1">
            <a:off x="5000628" y="5337504"/>
            <a:ext cx="1285884" cy="45719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Freeform 2"/>
          <p:cNvSpPr>
            <a:spLocks/>
          </p:cNvSpPr>
          <p:nvPr/>
        </p:nvSpPr>
        <p:spPr bwMode="auto">
          <a:xfrm>
            <a:off x="1112805" y="2571744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19301" y="3565519"/>
            <a:ext cx="501650" cy="233363"/>
            <a:chOff x="3600" y="219"/>
            <a:chExt cx="360" cy="175"/>
          </a:xfrm>
        </p:grpSpPr>
        <p:sp>
          <p:nvSpPr>
            <p:cNvPr id="430084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5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6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7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0088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0090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1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2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0094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5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6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322363" y="3219444"/>
            <a:ext cx="1333500" cy="342900"/>
            <a:chOff x="8025" y="5070"/>
            <a:chExt cx="2100" cy="540"/>
          </a:xfrm>
        </p:grpSpPr>
        <p:sp>
          <p:nvSpPr>
            <p:cNvPr id="430098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099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00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101" name="Rectangle 21"/>
          <p:cNvSpPr>
            <a:spLocks noGrp="1" noChangeArrowheads="1"/>
          </p:cNvSpPr>
          <p:nvPr>
            <p:ph type="title"/>
          </p:nvPr>
        </p:nvSpPr>
        <p:spPr>
          <a:xfrm>
            <a:off x="585814" y="-142900"/>
            <a:ext cx="7772400" cy="1143000"/>
          </a:xfrm>
        </p:spPr>
        <p:txBody>
          <a:bodyPr/>
          <a:lstStyle/>
          <a:p>
            <a:r>
              <a:rPr lang="en-US" dirty="0" smtClean="0"/>
              <a:t>More Mobility Vocabulary</a:t>
            </a:r>
            <a:endParaRPr lang="en-US" dirty="0"/>
          </a:p>
        </p:txBody>
      </p:sp>
      <p:sp>
        <p:nvSpPr>
          <p:cNvPr id="430102" name="Text Box 22"/>
          <p:cNvSpPr txBox="1">
            <a:spLocks noChangeArrowheads="1"/>
          </p:cNvSpPr>
          <p:nvPr/>
        </p:nvSpPr>
        <p:spPr bwMode="auto">
          <a:xfrm>
            <a:off x="2714612" y="2554288"/>
            <a:ext cx="35004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Care-of-address: </a:t>
            </a:r>
            <a:r>
              <a:rPr lang="en-US" sz="2000" dirty="0"/>
              <a:t>address in visited network.</a:t>
            </a:r>
          </a:p>
          <a:p>
            <a:r>
              <a:rPr lang="en-US" sz="1600" dirty="0"/>
              <a:t>(e.g., </a:t>
            </a:r>
            <a:r>
              <a:rPr lang="en-US" sz="1600" dirty="0" smtClean="0"/>
              <a:t>79.129.13.2</a:t>
            </a:r>
            <a:r>
              <a:rPr lang="en-US" sz="1600" dirty="0"/>
              <a:t>) 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071538" y="2778119"/>
            <a:ext cx="914400" cy="590550"/>
            <a:chOff x="10665" y="3225"/>
            <a:chExt cx="1440" cy="930"/>
          </a:xfrm>
        </p:grpSpPr>
        <p:sp>
          <p:nvSpPr>
            <p:cNvPr id="430104" name="Oval 24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0106" name="Freeform 26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07" name="Freeform 27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08" name="Freeform 28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09" name="Freeform 29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0" name="Freeform 30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1" name="Freeform 31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2" name="Freeform 32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3" name="Freeform 33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4" name="Freeform 34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5" name="Freeform 35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6" name="Freeform 36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7" name="Freeform 37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8" name="Freeform 38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9" name="Freeform 39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0" name="Freeform 40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1" name="Freeform 41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2" name="Freeform 42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3" name="Freeform 43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4" name="Freeform 44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5" name="Freeform 45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6" name="Freeform 46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7" name="Freeform 47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8" name="Freeform 48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9" name="Freeform 49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0" name="Freeform 50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1" name="Freeform 51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2" name="Freeform 52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3" name="Freeform 53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4" name="Freeform 54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5" name="Freeform 55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6" name="Freeform 56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7" name="Freeform 57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8" name="Freeform 58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9" name="Freeform 59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0" name="Freeform 60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1" name="Freeform 61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2" name="Freeform 62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3" name="Freeform 63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4" name="Freeform 64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5" name="Freeform 65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6" name="Freeform 66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7" name="Freeform 67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8" name="Freeform 68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9" name="Freeform 69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0" name="Freeform 70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1" name="Freeform 71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2" name="Freeform 72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3" name="Freeform 73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4" name="Freeform 74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5" name="Freeform 75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6" name="Freeform 76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7" name="Freeform 77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8" name="Freeform 78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9" name="Freeform 79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0" name="Freeform 80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1" name="Freeform 81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2" name="Freeform 82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3" name="Freeform 83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4" name="Freeform 84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5" name="Freeform 85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6" name="Freeform 86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7" name="Freeform 87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8" name="Freeform 88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9" name="Freeform 89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0" name="Freeform 90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1" name="Freeform 91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2" name="Freeform 92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3" name="Freeform 93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0174" name="Freeform 94"/>
          <p:cNvSpPr>
            <a:spLocks/>
          </p:cNvSpPr>
          <p:nvPr/>
        </p:nvSpPr>
        <p:spPr bwMode="auto">
          <a:xfrm>
            <a:off x="6413500" y="2708275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6705600" y="3946525"/>
            <a:ext cx="501650" cy="233363"/>
            <a:chOff x="3600" y="219"/>
            <a:chExt cx="360" cy="175"/>
          </a:xfrm>
        </p:grpSpPr>
        <p:sp>
          <p:nvSpPr>
            <p:cNvPr id="430176" name="Oval 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7" name="Line 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8" name="Line 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9" name="Rectangle 99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0180" name="Oval 1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0182" name="Line 1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3" name="Line 1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4" name="Line 1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0186" name="Line 1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7" name="Line 1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8" name="Line 1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0189" name="Line 109"/>
          <p:cNvSpPr>
            <a:spLocks noChangeShapeType="1"/>
          </p:cNvSpPr>
          <p:nvPr/>
        </p:nvSpPr>
        <p:spPr bwMode="auto">
          <a:xfrm>
            <a:off x="6735763" y="3775075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90" name="Line 110"/>
          <p:cNvSpPr>
            <a:spLocks noChangeShapeType="1"/>
          </p:cNvSpPr>
          <p:nvPr/>
        </p:nvSpPr>
        <p:spPr bwMode="auto">
          <a:xfrm>
            <a:off x="6945313" y="377507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91" name="Line 111"/>
          <p:cNvSpPr>
            <a:spLocks noChangeShapeType="1"/>
          </p:cNvSpPr>
          <p:nvPr/>
        </p:nvSpPr>
        <p:spPr bwMode="auto">
          <a:xfrm>
            <a:off x="7797800" y="360838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2"/>
          <p:cNvGrpSpPr>
            <a:grpSpLocks/>
          </p:cNvGrpSpPr>
          <p:nvPr/>
        </p:nvGrpSpPr>
        <p:grpSpPr bwMode="auto">
          <a:xfrm>
            <a:off x="7340600" y="3136900"/>
            <a:ext cx="914400" cy="590550"/>
            <a:chOff x="10665" y="3225"/>
            <a:chExt cx="1440" cy="930"/>
          </a:xfrm>
        </p:grpSpPr>
        <p:sp>
          <p:nvSpPr>
            <p:cNvPr id="430193" name="Oval 11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4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0195" name="Object 115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19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0196" name="Object 116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20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0197" name="Freeform 117"/>
          <p:cNvSpPr>
            <a:spLocks/>
          </p:cNvSpPr>
          <p:nvPr/>
        </p:nvSpPr>
        <p:spPr bwMode="auto">
          <a:xfrm>
            <a:off x="3571868" y="3654425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98" name="Text Box 118"/>
          <p:cNvSpPr txBox="1">
            <a:spLocks noChangeArrowheads="1"/>
          </p:cNvSpPr>
          <p:nvPr/>
        </p:nvSpPr>
        <p:spPr bwMode="auto">
          <a:xfrm>
            <a:off x="3714744" y="3951288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0199" name="Freeform 119"/>
          <p:cNvSpPr>
            <a:spLocks/>
          </p:cNvSpPr>
          <p:nvPr/>
        </p:nvSpPr>
        <p:spPr bwMode="auto">
          <a:xfrm>
            <a:off x="3259138" y="5218113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0200" name="Object 120"/>
          <p:cNvGraphicFramePr>
            <a:graphicFrameLocks noChangeAspect="1"/>
          </p:cNvGraphicFramePr>
          <p:nvPr/>
        </p:nvGraphicFramePr>
        <p:xfrm>
          <a:off x="4392613" y="5400675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3" y="5400675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01" name="Line 121"/>
          <p:cNvSpPr>
            <a:spLocks noChangeShapeType="1"/>
          </p:cNvSpPr>
          <p:nvPr/>
        </p:nvSpPr>
        <p:spPr bwMode="auto">
          <a:xfrm>
            <a:off x="5286380" y="2071678"/>
            <a:ext cx="2136770" cy="125413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02" name="Line 122"/>
          <p:cNvSpPr>
            <a:spLocks noChangeShapeType="1"/>
          </p:cNvSpPr>
          <p:nvPr/>
        </p:nvSpPr>
        <p:spPr bwMode="auto">
          <a:xfrm flipH="1" flipV="1">
            <a:off x="6916738" y="4244975"/>
            <a:ext cx="255587" cy="53975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03" name="Line 123"/>
          <p:cNvSpPr>
            <a:spLocks noChangeShapeType="1"/>
          </p:cNvSpPr>
          <p:nvPr/>
        </p:nvSpPr>
        <p:spPr bwMode="auto">
          <a:xfrm flipH="1">
            <a:off x="7951788" y="2243138"/>
            <a:ext cx="215900" cy="779462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04" name="Text Box 124"/>
          <p:cNvSpPr txBox="1">
            <a:spLocks noChangeArrowheads="1"/>
          </p:cNvSpPr>
          <p:nvPr/>
        </p:nvSpPr>
        <p:spPr bwMode="auto">
          <a:xfrm>
            <a:off x="5722969" y="1214422"/>
            <a:ext cx="33496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V</a:t>
            </a:r>
            <a:r>
              <a:rPr lang="en-US" sz="2000" b="1" dirty="0" smtClean="0">
                <a:solidFill>
                  <a:srgbClr val="800000"/>
                </a:solidFill>
              </a:rPr>
              <a:t>isited </a:t>
            </a:r>
            <a:r>
              <a:rPr lang="en-US" sz="2000" b="1" dirty="0">
                <a:solidFill>
                  <a:srgbClr val="800000"/>
                </a:solidFill>
              </a:rPr>
              <a:t>network: </a:t>
            </a:r>
            <a:r>
              <a:rPr lang="en-US" sz="2000" dirty="0"/>
              <a:t>network in which mobile currently resides </a:t>
            </a:r>
            <a:r>
              <a:rPr lang="en-US" sz="1600" dirty="0"/>
              <a:t>(e.g., 79.129.13/24)</a:t>
            </a:r>
          </a:p>
        </p:txBody>
      </p:sp>
      <p:sp>
        <p:nvSpPr>
          <p:cNvPr id="430205" name="Text Box 125"/>
          <p:cNvSpPr txBox="1">
            <a:spLocks noChangeArrowheads="1"/>
          </p:cNvSpPr>
          <p:nvPr/>
        </p:nvSpPr>
        <p:spPr bwMode="auto">
          <a:xfrm>
            <a:off x="1828807" y="1428736"/>
            <a:ext cx="3671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Permanent address: </a:t>
            </a:r>
            <a:r>
              <a:rPr lang="en-US" sz="2000" dirty="0"/>
              <a:t>remains constant (</a:t>
            </a:r>
            <a:r>
              <a:rPr lang="en-US" sz="1600" dirty="0"/>
              <a:t>e.g., 128.119.40.186)</a:t>
            </a:r>
          </a:p>
        </p:txBody>
      </p:sp>
      <p:sp>
        <p:nvSpPr>
          <p:cNvPr id="430206" name="Text Box 126"/>
          <p:cNvSpPr txBox="1">
            <a:spLocks noChangeArrowheads="1"/>
          </p:cNvSpPr>
          <p:nvPr/>
        </p:nvSpPr>
        <p:spPr bwMode="auto">
          <a:xfrm>
            <a:off x="6286512" y="4740275"/>
            <a:ext cx="285748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F</a:t>
            </a:r>
            <a:r>
              <a:rPr lang="en-US" sz="2000" b="1" dirty="0" smtClean="0">
                <a:solidFill>
                  <a:srgbClr val="800000"/>
                </a:solidFill>
              </a:rPr>
              <a:t>oreign </a:t>
            </a:r>
            <a:r>
              <a:rPr lang="en-US" sz="2000" b="1" dirty="0">
                <a:solidFill>
                  <a:srgbClr val="800000"/>
                </a:solidFill>
              </a:rPr>
              <a:t>agent: </a:t>
            </a:r>
            <a:r>
              <a:rPr lang="en-US" sz="2000" dirty="0"/>
              <a:t>entity in visited network that performs mobility functions on behalf of mobile. </a:t>
            </a:r>
          </a:p>
        </p:txBody>
      </p:sp>
      <p:sp>
        <p:nvSpPr>
          <p:cNvPr id="430207" name="Line 127"/>
          <p:cNvSpPr>
            <a:spLocks noChangeShapeType="1"/>
          </p:cNvSpPr>
          <p:nvPr/>
        </p:nvSpPr>
        <p:spPr bwMode="auto">
          <a:xfrm>
            <a:off x="5715008" y="3071810"/>
            <a:ext cx="1752592" cy="406403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2" name="Text Box 123"/>
          <p:cNvSpPr txBox="1">
            <a:spLocks noChangeArrowheads="1"/>
          </p:cNvSpPr>
          <p:nvPr/>
        </p:nvSpPr>
        <p:spPr bwMode="auto">
          <a:xfrm>
            <a:off x="3984625" y="5767406"/>
            <a:ext cx="14237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/>
              <a:t>C</a:t>
            </a:r>
            <a:r>
              <a:rPr lang="en-US" sz="1400" b="1" dirty="0" smtClean="0"/>
              <a:t>orrespondent</a:t>
            </a:r>
            <a:endParaRPr lang="en-US" b="1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Mobility Approaches</a:t>
            </a:r>
            <a:endParaRPr lang="en-US" dirty="0"/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5" y="928670"/>
            <a:ext cx="8270904" cy="4487863"/>
          </a:xfrm>
        </p:spPr>
        <p:txBody>
          <a:bodyPr/>
          <a:lstStyle/>
          <a:p>
            <a:r>
              <a:rPr lang="en-US" sz="2800" dirty="0">
                <a:solidFill>
                  <a:schemeClr val="accent2"/>
                </a:solidFill>
              </a:rPr>
              <a:t>Let routing handle it: </a:t>
            </a:r>
            <a:r>
              <a:rPr lang="en-US" sz="2800" dirty="0"/>
              <a:t>R</a:t>
            </a:r>
            <a:r>
              <a:rPr lang="en-US" sz="2800" dirty="0" smtClean="0"/>
              <a:t>outers </a:t>
            </a:r>
            <a:r>
              <a:rPr lang="en-US" sz="2800" dirty="0"/>
              <a:t>advertise permanent address of mobile-nodes-in-residence via usual routing table exchange.</a:t>
            </a:r>
          </a:p>
          <a:p>
            <a:pPr lvl="1"/>
            <a:r>
              <a:rPr lang="en-US" sz="2400" dirty="0"/>
              <a:t>routing tables indicate where each mobile </a:t>
            </a:r>
            <a:r>
              <a:rPr lang="en-US" sz="2400" dirty="0" smtClean="0"/>
              <a:t>node is located.</a:t>
            </a:r>
            <a:endParaRPr lang="en-US" sz="2400" dirty="0"/>
          </a:p>
          <a:p>
            <a:pPr lvl="1"/>
            <a:r>
              <a:rPr lang="en-US" sz="2400" dirty="0"/>
              <a:t>no changes to </a:t>
            </a:r>
            <a:r>
              <a:rPr lang="en-US" sz="2400" dirty="0" smtClean="0"/>
              <a:t>end-systems.</a:t>
            </a:r>
            <a:endParaRPr lang="en-US" sz="2400" dirty="0"/>
          </a:p>
          <a:p>
            <a:r>
              <a:rPr lang="en-US" sz="2800" dirty="0">
                <a:solidFill>
                  <a:schemeClr val="accent2"/>
                </a:solidFill>
              </a:rPr>
              <a:t>Let end-systems handle it: </a:t>
            </a:r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indirect routing: </a:t>
            </a:r>
            <a:r>
              <a:rPr lang="en-US" sz="2400" dirty="0"/>
              <a:t>communication from correspondent to mobile </a:t>
            </a:r>
            <a:r>
              <a:rPr lang="en-US" sz="2400" dirty="0" smtClean="0"/>
              <a:t>node goes </a:t>
            </a:r>
            <a:r>
              <a:rPr lang="en-US" sz="2400" dirty="0"/>
              <a:t>through home agent, then forwarded to </a:t>
            </a:r>
            <a:r>
              <a:rPr lang="en-US" sz="2400" dirty="0" smtClean="0"/>
              <a:t>remote network.</a:t>
            </a:r>
            <a:endParaRPr lang="en-US" sz="2400" dirty="0"/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direct routing: </a:t>
            </a:r>
            <a:r>
              <a:rPr lang="en-US" sz="2400" dirty="0"/>
              <a:t>correspondent gets foreign address of </a:t>
            </a:r>
            <a:r>
              <a:rPr lang="en-US" sz="2400" dirty="0" smtClean="0"/>
              <a:t>mobile node, </a:t>
            </a:r>
            <a:r>
              <a:rPr lang="en-US" sz="2400" dirty="0"/>
              <a:t>sends directly to </a:t>
            </a:r>
            <a:r>
              <a:rPr lang="en-US" sz="2400" dirty="0" smtClean="0"/>
              <a:t>mobile node.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Mobility Approaches</a:t>
            </a:r>
            <a:endParaRPr lang="en-US" dirty="0"/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5" y="928670"/>
            <a:ext cx="8270904" cy="4487863"/>
          </a:xfrm>
        </p:spPr>
        <p:txBody>
          <a:bodyPr/>
          <a:lstStyle/>
          <a:p>
            <a:r>
              <a:rPr lang="en-US" sz="2800" dirty="0">
                <a:solidFill>
                  <a:srgbClr val="B2B2B2"/>
                </a:solidFill>
              </a:rPr>
              <a:t>Let routing handle it: R</a:t>
            </a:r>
            <a:r>
              <a:rPr lang="en-US" sz="2800" dirty="0" smtClean="0">
                <a:solidFill>
                  <a:srgbClr val="B2B2B2"/>
                </a:solidFill>
              </a:rPr>
              <a:t>outers </a:t>
            </a:r>
            <a:r>
              <a:rPr lang="en-US" sz="2800" dirty="0">
                <a:solidFill>
                  <a:srgbClr val="B2B2B2"/>
                </a:solidFill>
              </a:rPr>
              <a:t>advertise permanent address of mobile-nodes-in-residence via usual routing table exchange.</a:t>
            </a:r>
          </a:p>
          <a:p>
            <a:pPr lvl="1"/>
            <a:r>
              <a:rPr lang="en-US" sz="2400" dirty="0">
                <a:solidFill>
                  <a:srgbClr val="B2B2B2"/>
                </a:solidFill>
              </a:rPr>
              <a:t>routing tables indicate where each mobile </a:t>
            </a:r>
            <a:r>
              <a:rPr lang="en-US" sz="2400" dirty="0" smtClean="0">
                <a:solidFill>
                  <a:srgbClr val="B2B2B2"/>
                </a:solidFill>
              </a:rPr>
              <a:t>node is located.</a:t>
            </a:r>
            <a:endParaRPr lang="en-US" sz="2400" dirty="0">
              <a:solidFill>
                <a:srgbClr val="B2B2B2"/>
              </a:solidFill>
            </a:endParaRPr>
          </a:p>
          <a:p>
            <a:pPr lvl="1"/>
            <a:r>
              <a:rPr lang="en-US" sz="2400" dirty="0">
                <a:solidFill>
                  <a:srgbClr val="B2B2B2"/>
                </a:solidFill>
              </a:rPr>
              <a:t>no changes to end-systems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Let end-systems handle it: </a:t>
            </a:r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indirect routing: </a:t>
            </a:r>
            <a:r>
              <a:rPr lang="en-US" sz="2400" dirty="0"/>
              <a:t>communication from correspondent to mobile </a:t>
            </a:r>
            <a:r>
              <a:rPr lang="en-US" sz="2400" dirty="0" smtClean="0"/>
              <a:t>node goes </a:t>
            </a:r>
            <a:r>
              <a:rPr lang="en-US" sz="2400" dirty="0"/>
              <a:t>through </a:t>
            </a:r>
            <a:r>
              <a:rPr lang="en-US" sz="2400" dirty="0">
                <a:solidFill>
                  <a:srgbClr val="008000"/>
                </a:solidFill>
              </a:rPr>
              <a:t>home agent</a:t>
            </a:r>
            <a:r>
              <a:rPr lang="en-US" sz="2400" dirty="0"/>
              <a:t>, then forwarded to </a:t>
            </a:r>
            <a:r>
              <a:rPr lang="en-US" sz="2400" dirty="0" smtClean="0"/>
              <a:t>remote network.</a:t>
            </a:r>
            <a:endParaRPr lang="en-US" sz="2400" dirty="0"/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direct routing: </a:t>
            </a:r>
            <a:r>
              <a:rPr lang="en-US" sz="2400" dirty="0"/>
              <a:t>correspondent gets foreign address of </a:t>
            </a:r>
            <a:r>
              <a:rPr lang="en-US" sz="2400" dirty="0" smtClean="0"/>
              <a:t>mobile node, </a:t>
            </a:r>
            <a:r>
              <a:rPr lang="en-US" sz="2400" dirty="0"/>
              <a:t>sends directly to </a:t>
            </a:r>
            <a:r>
              <a:rPr lang="en-US" sz="2400" dirty="0" smtClean="0"/>
              <a:t>mobile node.</a:t>
            </a:r>
            <a:endParaRPr lang="en-US" sz="2400" dirty="0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265488" y="1571612"/>
            <a:ext cx="1887537" cy="1743075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3700463" y="1746237"/>
            <a:ext cx="1133475" cy="13652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101975" y="1760524"/>
            <a:ext cx="22717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 dirty="0"/>
              <a:t>not </a:t>
            </a:r>
          </a:p>
          <a:p>
            <a:pPr algn="ctr"/>
            <a:r>
              <a:rPr lang="en-US" sz="2000" b="1" dirty="0"/>
              <a:t>scalable</a:t>
            </a:r>
          </a:p>
          <a:p>
            <a:pPr algn="ctr"/>
            <a:r>
              <a:rPr lang="en-US" sz="2000" b="1" dirty="0"/>
              <a:t> to millions of</a:t>
            </a:r>
          </a:p>
          <a:p>
            <a:pPr algn="ctr"/>
            <a:r>
              <a:rPr lang="en-US" sz="2000" b="1" dirty="0"/>
              <a:t>  mobiles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Freeform 2"/>
          <p:cNvSpPr>
            <a:spLocks/>
          </p:cNvSpPr>
          <p:nvPr/>
        </p:nvSpPr>
        <p:spPr bwMode="auto">
          <a:xfrm>
            <a:off x="1257300" y="1727200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12988" y="2708275"/>
            <a:ext cx="501650" cy="233363"/>
            <a:chOff x="3600" y="219"/>
            <a:chExt cx="360" cy="175"/>
          </a:xfrm>
        </p:grpSpPr>
        <p:sp>
          <p:nvSpPr>
            <p:cNvPr id="434180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1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2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3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4184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4186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87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88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4190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1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2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416050" y="2362200"/>
            <a:ext cx="1333500" cy="342900"/>
            <a:chOff x="8025" y="5070"/>
            <a:chExt cx="2100" cy="540"/>
          </a:xfrm>
        </p:grpSpPr>
        <p:sp>
          <p:nvSpPr>
            <p:cNvPr id="434194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195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196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419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Mobility Registration</a:t>
            </a:r>
            <a:endParaRPr lang="en-US" sz="3600" dirty="0"/>
          </a:p>
        </p:txBody>
      </p:sp>
      <p:sp>
        <p:nvSpPr>
          <p:cNvPr id="434198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714348" y="4929198"/>
            <a:ext cx="7772400" cy="1328758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0033CC"/>
                </a:solidFill>
              </a:rPr>
              <a:t>End result:</a:t>
            </a:r>
          </a:p>
          <a:p>
            <a:r>
              <a:rPr lang="en-US" sz="2400" dirty="0">
                <a:solidFill>
                  <a:srgbClr val="0033CC"/>
                </a:solidFill>
              </a:rPr>
              <a:t>Foreign agent knows about </a:t>
            </a:r>
            <a:r>
              <a:rPr lang="en-US" sz="2400" dirty="0" smtClean="0">
                <a:solidFill>
                  <a:srgbClr val="0033CC"/>
                </a:solidFill>
              </a:rPr>
              <a:t>mobile node.</a:t>
            </a:r>
            <a:endParaRPr lang="en-US" sz="2400" dirty="0">
              <a:solidFill>
                <a:srgbClr val="0033CC"/>
              </a:solidFill>
            </a:endParaRPr>
          </a:p>
          <a:p>
            <a:r>
              <a:rPr lang="en-US" sz="2400" dirty="0">
                <a:solidFill>
                  <a:srgbClr val="0033CC"/>
                </a:solidFill>
              </a:rPr>
              <a:t>Home agent knows location of </a:t>
            </a:r>
            <a:r>
              <a:rPr lang="en-US" sz="2400" dirty="0" smtClean="0">
                <a:solidFill>
                  <a:srgbClr val="0033CC"/>
                </a:solidFill>
              </a:rPr>
              <a:t>mobile node.</a:t>
            </a:r>
            <a:endParaRPr lang="en-US" sz="2400" dirty="0">
              <a:solidFill>
                <a:srgbClr val="0033CC"/>
              </a:solidFill>
            </a:endParaRP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165225" y="1920875"/>
            <a:ext cx="914400" cy="590550"/>
            <a:chOff x="10665" y="3225"/>
            <a:chExt cx="1440" cy="930"/>
          </a:xfrm>
        </p:grpSpPr>
        <p:sp>
          <p:nvSpPr>
            <p:cNvPr id="434200" name="Oval 24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4202" name="Freeform 26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3" name="Freeform 27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4" name="Freeform 28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5" name="Freeform 29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6" name="Freeform 30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7" name="Freeform 31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8" name="Freeform 32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9" name="Freeform 33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0" name="Freeform 34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1" name="Freeform 35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2" name="Freeform 36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3" name="Freeform 37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4" name="Freeform 38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5" name="Freeform 39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6" name="Freeform 40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7" name="Freeform 41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8" name="Freeform 42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9" name="Freeform 43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0" name="Freeform 44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1" name="Freeform 45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2" name="Freeform 46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3" name="Freeform 47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4" name="Freeform 48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5" name="Freeform 49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6" name="Freeform 50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7" name="Freeform 51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8" name="Freeform 52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9" name="Freeform 53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0" name="Freeform 54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1" name="Freeform 55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2" name="Freeform 56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3" name="Freeform 57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4" name="Freeform 58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5" name="Freeform 59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6" name="Freeform 60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7" name="Freeform 61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8" name="Freeform 62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9" name="Freeform 63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0" name="Freeform 64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1" name="Freeform 65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2" name="Freeform 66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3" name="Freeform 67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4" name="Freeform 68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5" name="Freeform 69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6" name="Freeform 70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7" name="Freeform 71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8" name="Freeform 72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9" name="Freeform 73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0" name="Freeform 74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1" name="Freeform 75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2" name="Freeform 76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3" name="Freeform 77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4" name="Freeform 78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5" name="Freeform 79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6" name="Freeform 80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7" name="Freeform 81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8" name="Freeform 82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9" name="Freeform 83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0" name="Freeform 84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1" name="Freeform 85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2" name="Freeform 86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3" name="Freeform 87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4" name="Freeform 88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5" name="Freeform 89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6" name="Freeform 90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7" name="Freeform 91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8" name="Freeform 92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9" name="Freeform 93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4270" name="Freeform 94"/>
          <p:cNvSpPr>
            <a:spLocks/>
          </p:cNvSpPr>
          <p:nvPr/>
        </p:nvSpPr>
        <p:spPr bwMode="auto">
          <a:xfrm>
            <a:off x="6057900" y="1584325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6350000" y="2822575"/>
            <a:ext cx="501650" cy="233363"/>
            <a:chOff x="3600" y="219"/>
            <a:chExt cx="360" cy="175"/>
          </a:xfrm>
        </p:grpSpPr>
        <p:sp>
          <p:nvSpPr>
            <p:cNvPr id="434272" name="Oval 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73" name="Line 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74" name="Line 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75" name="Rectangle 99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4276" name="Oval 1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4278" name="Line 1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79" name="Line 1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80" name="Line 1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4282" name="Line 1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83" name="Line 1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84" name="Line 1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4285" name="Line 109"/>
          <p:cNvSpPr>
            <a:spLocks noChangeShapeType="1"/>
          </p:cNvSpPr>
          <p:nvPr/>
        </p:nvSpPr>
        <p:spPr bwMode="auto">
          <a:xfrm>
            <a:off x="6380163" y="2651125"/>
            <a:ext cx="13335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286" name="Line 110"/>
          <p:cNvSpPr>
            <a:spLocks noChangeShapeType="1"/>
          </p:cNvSpPr>
          <p:nvPr/>
        </p:nvSpPr>
        <p:spPr bwMode="auto">
          <a:xfrm>
            <a:off x="6589713" y="26511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287" name="Line 111"/>
          <p:cNvSpPr>
            <a:spLocks noChangeShapeType="1"/>
          </p:cNvSpPr>
          <p:nvPr/>
        </p:nvSpPr>
        <p:spPr bwMode="auto">
          <a:xfrm>
            <a:off x="7442200" y="248443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2"/>
          <p:cNvGrpSpPr>
            <a:grpSpLocks/>
          </p:cNvGrpSpPr>
          <p:nvPr/>
        </p:nvGrpSpPr>
        <p:grpSpPr bwMode="auto">
          <a:xfrm>
            <a:off x="6985000" y="2012950"/>
            <a:ext cx="914400" cy="590550"/>
            <a:chOff x="10665" y="3225"/>
            <a:chExt cx="1440" cy="930"/>
          </a:xfrm>
        </p:grpSpPr>
        <p:sp>
          <p:nvSpPr>
            <p:cNvPr id="434289" name="Oval 11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4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4291" name="Object 115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20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4292" name="Object 116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21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4293" name="Freeform 117"/>
          <p:cNvSpPr>
            <a:spLocks/>
          </p:cNvSpPr>
          <p:nvPr/>
        </p:nvSpPr>
        <p:spPr bwMode="auto">
          <a:xfrm>
            <a:off x="3598863" y="2530475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4294" name="Text Box 118"/>
          <p:cNvSpPr txBox="1">
            <a:spLocks noChangeArrowheads="1"/>
          </p:cNvSpPr>
          <p:nvPr/>
        </p:nvSpPr>
        <p:spPr bwMode="auto">
          <a:xfrm>
            <a:off x="3773488" y="2827338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4295" name="Text Box 119"/>
          <p:cNvSpPr txBox="1">
            <a:spLocks noChangeArrowheads="1"/>
          </p:cNvSpPr>
          <p:nvPr/>
        </p:nvSpPr>
        <p:spPr bwMode="auto">
          <a:xfrm>
            <a:off x="1285852" y="1357298"/>
            <a:ext cx="1958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H</a:t>
            </a:r>
            <a:r>
              <a:rPr lang="en-US" sz="2000" b="1" dirty="0" smtClean="0">
                <a:solidFill>
                  <a:srgbClr val="800000"/>
                </a:solidFill>
              </a:rPr>
              <a:t>ome </a:t>
            </a:r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sp>
        <p:nvSpPr>
          <p:cNvPr id="434296" name="Text Box 120"/>
          <p:cNvSpPr txBox="1">
            <a:spLocks noChangeArrowheads="1"/>
          </p:cNvSpPr>
          <p:nvPr/>
        </p:nvSpPr>
        <p:spPr bwMode="auto">
          <a:xfrm>
            <a:off x="5861050" y="1214422"/>
            <a:ext cx="2265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V</a:t>
            </a:r>
            <a:r>
              <a:rPr lang="en-US" sz="2000" b="1" dirty="0" smtClean="0">
                <a:solidFill>
                  <a:srgbClr val="800000"/>
                </a:solidFill>
              </a:rPr>
              <a:t>isited </a:t>
            </a:r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grpSp>
        <p:nvGrpSpPr>
          <p:cNvPr id="13" name="Group 121"/>
          <p:cNvGrpSpPr>
            <a:grpSpLocks/>
          </p:cNvGrpSpPr>
          <p:nvPr/>
        </p:nvGrpSpPr>
        <p:grpSpPr bwMode="auto">
          <a:xfrm>
            <a:off x="6600825" y="2409825"/>
            <a:ext cx="2141538" cy="2662238"/>
            <a:chOff x="4158" y="1518"/>
            <a:chExt cx="1349" cy="1677"/>
          </a:xfrm>
        </p:grpSpPr>
        <p:sp>
          <p:nvSpPr>
            <p:cNvPr id="434298" name="Line 122"/>
            <p:cNvSpPr>
              <a:spLocks noChangeShapeType="1"/>
            </p:cNvSpPr>
            <p:nvPr/>
          </p:nvSpPr>
          <p:spPr bwMode="auto">
            <a:xfrm flipV="1">
              <a:off x="4261" y="1538"/>
              <a:ext cx="310" cy="25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4" name="Group 123"/>
            <p:cNvGrpSpPr>
              <a:grpSpLocks/>
            </p:cNvGrpSpPr>
            <p:nvPr/>
          </p:nvGrpSpPr>
          <p:grpSpPr bwMode="auto">
            <a:xfrm>
              <a:off x="4324" y="1518"/>
              <a:ext cx="202" cy="231"/>
              <a:chOff x="618" y="3500"/>
              <a:chExt cx="202" cy="231"/>
            </a:xfrm>
          </p:grpSpPr>
          <p:sp>
            <p:nvSpPr>
              <p:cNvPr id="434300" name="Oval 124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301" name="Text Box 125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1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  <p:sp>
          <p:nvSpPr>
            <p:cNvPr id="434302" name="Text Box 126"/>
            <p:cNvSpPr txBox="1">
              <a:spLocks noChangeArrowheads="1"/>
            </p:cNvSpPr>
            <p:nvPr/>
          </p:nvSpPr>
          <p:spPr bwMode="auto">
            <a:xfrm>
              <a:off x="4158" y="2167"/>
              <a:ext cx="1349" cy="1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/>
                <a:t>M</a:t>
              </a:r>
              <a:r>
                <a:rPr lang="en-US" sz="2000" dirty="0" smtClean="0"/>
                <a:t>obile node contacts </a:t>
              </a:r>
              <a:r>
                <a:rPr lang="en-US" sz="2000" dirty="0"/>
                <a:t>foreign agent </a:t>
              </a:r>
              <a:r>
                <a:rPr lang="en-US" sz="2000" dirty="0" smtClean="0"/>
                <a:t>upon </a:t>
              </a:r>
              <a:r>
                <a:rPr lang="en-US" sz="2000" dirty="0"/>
                <a:t>entering visited </a:t>
              </a:r>
              <a:r>
                <a:rPr lang="en-US" sz="2000" dirty="0" smtClean="0"/>
                <a:t>network.</a:t>
              </a:r>
              <a:endParaRPr lang="en-US" sz="2000" dirty="0"/>
            </a:p>
          </p:txBody>
        </p:sp>
      </p:grpSp>
      <p:grpSp>
        <p:nvGrpSpPr>
          <p:cNvPr id="15" name="Group 128"/>
          <p:cNvGrpSpPr>
            <a:grpSpLocks/>
          </p:cNvGrpSpPr>
          <p:nvPr/>
        </p:nvGrpSpPr>
        <p:grpSpPr bwMode="auto">
          <a:xfrm>
            <a:off x="2435225" y="2676525"/>
            <a:ext cx="4046538" cy="2087563"/>
            <a:chOff x="1534" y="1686"/>
            <a:chExt cx="2549" cy="1315"/>
          </a:xfrm>
        </p:grpSpPr>
        <p:sp>
          <p:nvSpPr>
            <p:cNvPr id="434305" name="Line 129"/>
            <p:cNvSpPr>
              <a:spLocks noChangeShapeType="1"/>
            </p:cNvSpPr>
            <p:nvPr/>
          </p:nvSpPr>
          <p:spPr bwMode="auto">
            <a:xfrm flipH="1" flipV="1">
              <a:off x="1801" y="1762"/>
              <a:ext cx="2167" cy="10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6" name="Group 130"/>
            <p:cNvGrpSpPr>
              <a:grpSpLocks/>
            </p:cNvGrpSpPr>
            <p:nvPr/>
          </p:nvGrpSpPr>
          <p:grpSpPr bwMode="auto">
            <a:xfrm>
              <a:off x="2724" y="1686"/>
              <a:ext cx="214" cy="231"/>
              <a:chOff x="618" y="3500"/>
              <a:chExt cx="214" cy="231"/>
            </a:xfrm>
          </p:grpSpPr>
          <p:sp>
            <p:nvSpPr>
              <p:cNvPr id="434307" name="Oval 131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308" name="Text Box 132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  <p:sp>
          <p:nvSpPr>
            <p:cNvPr id="434309" name="Text Box 133"/>
            <p:cNvSpPr txBox="1">
              <a:spLocks noChangeArrowheads="1"/>
            </p:cNvSpPr>
            <p:nvPr/>
          </p:nvSpPr>
          <p:spPr bwMode="auto">
            <a:xfrm>
              <a:off x="1534" y="2367"/>
              <a:ext cx="2549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/>
                <a:t>F</a:t>
              </a:r>
              <a:r>
                <a:rPr lang="en-US" sz="2000" dirty="0" smtClean="0"/>
                <a:t>oreign </a:t>
              </a:r>
              <a:r>
                <a:rPr lang="en-US" sz="2000" dirty="0"/>
                <a:t>agent contacts home agent home: </a:t>
              </a:r>
              <a:r>
                <a:rPr lang="en-US" sz="2000" dirty="0" smtClean="0"/>
                <a:t>“This </a:t>
              </a:r>
              <a:r>
                <a:rPr lang="en-US" sz="2000" dirty="0"/>
                <a:t>mobile </a:t>
              </a:r>
              <a:r>
                <a:rPr lang="en-US" sz="2000" dirty="0" smtClean="0"/>
                <a:t>node is </a:t>
              </a:r>
              <a:r>
                <a:rPr lang="en-US" sz="2000" dirty="0"/>
                <a:t>resident in my network</a:t>
              </a:r>
              <a:r>
                <a:rPr lang="en-US" sz="2000" dirty="0" smtClean="0"/>
                <a:t>”.</a:t>
              </a:r>
              <a:endParaRPr lang="en-US" sz="2000" dirty="0"/>
            </a:p>
          </p:txBody>
        </p:sp>
      </p:grpSp>
      <p:cxnSp>
        <p:nvCxnSpPr>
          <p:cNvPr id="140" name="Straight Arrow Connector 139"/>
          <p:cNvCxnSpPr/>
          <p:nvPr/>
        </p:nvCxnSpPr>
        <p:spPr bwMode="auto">
          <a:xfrm rot="16200000" flipV="1">
            <a:off x="7143768" y="2786058"/>
            <a:ext cx="571504" cy="5715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1" name="Straight Arrow Connector 140"/>
          <p:cNvCxnSpPr>
            <a:stCxn id="434309" idx="0"/>
          </p:cNvCxnSpPr>
          <p:nvPr/>
        </p:nvCxnSpPr>
        <p:spPr bwMode="auto">
          <a:xfrm rot="5400000" flipH="1" flipV="1">
            <a:off x="4172346" y="3429397"/>
            <a:ext cx="614365" cy="420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Footer Placeholder 1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9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Freeform 2"/>
          <p:cNvSpPr>
            <a:spLocks/>
          </p:cNvSpPr>
          <p:nvPr/>
        </p:nvSpPr>
        <p:spPr bwMode="auto">
          <a:xfrm>
            <a:off x="1419198" y="2228833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474886" y="3222608"/>
            <a:ext cx="501650" cy="233363"/>
            <a:chOff x="3600" y="219"/>
            <a:chExt cx="360" cy="175"/>
          </a:xfrm>
        </p:grpSpPr>
        <p:sp>
          <p:nvSpPr>
            <p:cNvPr id="435204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5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6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7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5208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5210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1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2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5214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5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6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577948" y="2876533"/>
            <a:ext cx="1333500" cy="342900"/>
            <a:chOff x="8025" y="5070"/>
            <a:chExt cx="2100" cy="540"/>
          </a:xfrm>
        </p:grpSpPr>
        <p:sp>
          <p:nvSpPr>
            <p:cNvPr id="435218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19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20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5221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Mobility via Indirect Routing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327123" y="2435208"/>
            <a:ext cx="914400" cy="590550"/>
            <a:chOff x="10665" y="3225"/>
            <a:chExt cx="1440" cy="930"/>
          </a:xfrm>
        </p:grpSpPr>
        <p:sp>
          <p:nvSpPr>
            <p:cNvPr id="435223" name="Oval 2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5225" name="Freeform 25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6" name="Freeform 26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7" name="Freeform 27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8" name="Freeform 28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9" name="Freeform 29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0" name="Freeform 30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1" name="Freeform 31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2" name="Freeform 32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3" name="Freeform 33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4" name="Freeform 34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5" name="Freeform 35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6" name="Freeform 36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7" name="Freeform 37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8" name="Freeform 38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9" name="Freeform 39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0" name="Freeform 40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1" name="Freeform 41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2" name="Freeform 42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3" name="Freeform 43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4" name="Freeform 44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5" name="Freeform 45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6" name="Freeform 46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7" name="Freeform 47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8" name="Freeform 48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9" name="Freeform 49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0" name="Freeform 50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1" name="Freeform 51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2" name="Freeform 52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3" name="Freeform 53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4" name="Freeform 54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5" name="Freeform 55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6" name="Freeform 56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7" name="Freeform 57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8" name="Freeform 58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9" name="Freeform 59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0" name="Freeform 60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1" name="Freeform 61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2" name="Freeform 62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3" name="Freeform 63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4" name="Freeform 64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5" name="Freeform 65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6" name="Freeform 66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7" name="Freeform 67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8" name="Freeform 68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9" name="Freeform 69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0" name="Freeform 70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1" name="Freeform 71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2" name="Freeform 72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3" name="Freeform 73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4" name="Freeform 74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5" name="Freeform 75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6" name="Freeform 76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7" name="Freeform 77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8" name="Freeform 78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9" name="Freeform 79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0" name="Freeform 80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1" name="Freeform 81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2" name="Freeform 82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3" name="Freeform 83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4" name="Freeform 84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5" name="Freeform 85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6" name="Freeform 86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7" name="Freeform 87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8" name="Freeform 88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9" name="Freeform 89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90" name="Freeform 90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91" name="Freeform 91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92" name="Freeform 92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5293" name="Freeform 93"/>
          <p:cNvSpPr>
            <a:spLocks/>
          </p:cNvSpPr>
          <p:nvPr/>
        </p:nvSpPr>
        <p:spPr bwMode="auto">
          <a:xfrm>
            <a:off x="6219798" y="2098658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4"/>
          <p:cNvGrpSpPr>
            <a:grpSpLocks/>
          </p:cNvGrpSpPr>
          <p:nvPr/>
        </p:nvGrpSpPr>
        <p:grpSpPr bwMode="auto">
          <a:xfrm>
            <a:off x="6511898" y="3336908"/>
            <a:ext cx="501650" cy="233363"/>
            <a:chOff x="3600" y="219"/>
            <a:chExt cx="360" cy="175"/>
          </a:xfrm>
        </p:grpSpPr>
        <p:sp>
          <p:nvSpPr>
            <p:cNvPr id="435295" name="Oval 9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96" name="Line 9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97" name="Line 9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98" name="Rectangle 98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5299" name="Oval 9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5301" name="Line 10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2" name="Line 10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3" name="Line 10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5305" name="Line 10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6" name="Line 10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7" name="Line 10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5308" name="Line 108"/>
          <p:cNvSpPr>
            <a:spLocks noChangeShapeType="1"/>
          </p:cNvSpPr>
          <p:nvPr/>
        </p:nvSpPr>
        <p:spPr bwMode="auto">
          <a:xfrm>
            <a:off x="6542061" y="3165458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5309" name="Line 109"/>
          <p:cNvSpPr>
            <a:spLocks noChangeShapeType="1"/>
          </p:cNvSpPr>
          <p:nvPr/>
        </p:nvSpPr>
        <p:spPr bwMode="auto">
          <a:xfrm>
            <a:off x="6751611" y="316545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5310" name="Line 110"/>
          <p:cNvSpPr>
            <a:spLocks noChangeShapeType="1"/>
          </p:cNvSpPr>
          <p:nvPr/>
        </p:nvSpPr>
        <p:spPr bwMode="auto">
          <a:xfrm>
            <a:off x="7604098" y="2998771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1"/>
          <p:cNvGrpSpPr>
            <a:grpSpLocks/>
          </p:cNvGrpSpPr>
          <p:nvPr/>
        </p:nvGrpSpPr>
        <p:grpSpPr bwMode="auto">
          <a:xfrm>
            <a:off x="7146898" y="2527283"/>
            <a:ext cx="914400" cy="590550"/>
            <a:chOff x="10665" y="3225"/>
            <a:chExt cx="1440" cy="930"/>
          </a:xfrm>
        </p:grpSpPr>
        <p:sp>
          <p:nvSpPr>
            <p:cNvPr id="435312" name="Oval 112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3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5314" name="Object 11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67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5315" name="Object 11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68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5316" name="Freeform 116"/>
          <p:cNvSpPr>
            <a:spLocks/>
          </p:cNvSpPr>
          <p:nvPr/>
        </p:nvSpPr>
        <p:spPr bwMode="auto">
          <a:xfrm>
            <a:off x="3760761" y="3044808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5317" name="Text Box 117"/>
          <p:cNvSpPr txBox="1">
            <a:spLocks noChangeArrowheads="1"/>
          </p:cNvSpPr>
          <p:nvPr/>
        </p:nvSpPr>
        <p:spPr bwMode="auto">
          <a:xfrm>
            <a:off x="3935386" y="3341671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5318" name="Freeform 118"/>
          <p:cNvSpPr>
            <a:spLocks/>
          </p:cNvSpPr>
          <p:nvPr/>
        </p:nvSpPr>
        <p:spPr bwMode="auto">
          <a:xfrm>
            <a:off x="3214678" y="4714884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5319" name="Object 119"/>
          <p:cNvGraphicFramePr>
            <a:graphicFrameLocks noChangeAspect="1"/>
          </p:cNvGraphicFramePr>
          <p:nvPr/>
        </p:nvGraphicFramePr>
        <p:xfrm>
          <a:off x="4198911" y="4791058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8911" y="4791058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5320" name="Text Box 120"/>
          <p:cNvSpPr txBox="1">
            <a:spLocks noChangeArrowheads="1"/>
          </p:cNvSpPr>
          <p:nvPr/>
        </p:nvSpPr>
        <p:spPr bwMode="auto">
          <a:xfrm>
            <a:off x="473075" y="1428736"/>
            <a:ext cx="1887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H</a:t>
            </a:r>
            <a:r>
              <a:rPr lang="en-US" sz="2000" b="1" dirty="0" smtClean="0">
                <a:solidFill>
                  <a:srgbClr val="800000"/>
                </a:solidFill>
              </a:rPr>
              <a:t>ome</a:t>
            </a:r>
            <a:endParaRPr lang="en-US" sz="2000" b="1" dirty="0">
              <a:solidFill>
                <a:srgbClr val="80000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sp>
        <p:nvSpPr>
          <p:cNvPr id="435321" name="Text Box 121"/>
          <p:cNvSpPr txBox="1">
            <a:spLocks noChangeArrowheads="1"/>
          </p:cNvSpPr>
          <p:nvPr/>
        </p:nvSpPr>
        <p:spPr bwMode="auto">
          <a:xfrm>
            <a:off x="7429520" y="1500174"/>
            <a:ext cx="127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V</a:t>
            </a:r>
            <a:r>
              <a:rPr lang="en-US" sz="2000" b="1" dirty="0" smtClean="0">
                <a:solidFill>
                  <a:srgbClr val="800000"/>
                </a:solidFill>
              </a:rPr>
              <a:t>isited</a:t>
            </a:r>
            <a:endParaRPr lang="en-US" sz="2000" b="1" dirty="0">
              <a:solidFill>
                <a:srgbClr val="80000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grpSp>
        <p:nvGrpSpPr>
          <p:cNvPr id="13" name="Group 122"/>
          <p:cNvGrpSpPr>
            <a:grpSpLocks/>
          </p:cNvGrpSpPr>
          <p:nvPr/>
        </p:nvGrpSpPr>
        <p:grpSpPr bwMode="auto">
          <a:xfrm>
            <a:off x="6926236" y="2938446"/>
            <a:ext cx="492125" cy="366712"/>
            <a:chOff x="4485" y="2095"/>
            <a:chExt cx="310" cy="231"/>
          </a:xfrm>
        </p:grpSpPr>
        <p:sp>
          <p:nvSpPr>
            <p:cNvPr id="435323" name="Line 123"/>
            <p:cNvSpPr>
              <a:spLocks noChangeShapeType="1"/>
            </p:cNvSpPr>
            <p:nvPr/>
          </p:nvSpPr>
          <p:spPr bwMode="auto">
            <a:xfrm flipV="1">
              <a:off x="4485" y="2106"/>
              <a:ext cx="310" cy="21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4" name="Group 124"/>
            <p:cNvGrpSpPr>
              <a:grpSpLocks/>
            </p:cNvGrpSpPr>
            <p:nvPr/>
          </p:nvGrpSpPr>
          <p:grpSpPr bwMode="auto">
            <a:xfrm>
              <a:off x="4530" y="2095"/>
              <a:ext cx="214" cy="231"/>
              <a:chOff x="618" y="3500"/>
              <a:chExt cx="214" cy="231"/>
            </a:xfrm>
          </p:grpSpPr>
          <p:sp>
            <p:nvSpPr>
              <p:cNvPr id="435325" name="Oval 125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26" name="Text Box 126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15" name="Group 127"/>
          <p:cNvGrpSpPr>
            <a:grpSpLocks/>
          </p:cNvGrpSpPr>
          <p:nvPr/>
        </p:nvGrpSpPr>
        <p:grpSpPr bwMode="auto">
          <a:xfrm>
            <a:off x="3000364" y="2714620"/>
            <a:ext cx="3714747" cy="571504"/>
            <a:chOff x="1689" y="2238"/>
            <a:chExt cx="2655" cy="405"/>
          </a:xfrm>
        </p:grpSpPr>
        <p:sp>
          <p:nvSpPr>
            <p:cNvPr id="435328" name="Freeform 128"/>
            <p:cNvSpPr>
              <a:spLocks/>
            </p:cNvSpPr>
            <p:nvPr/>
          </p:nvSpPr>
          <p:spPr bwMode="auto">
            <a:xfrm flipV="1">
              <a:off x="1689" y="2328"/>
              <a:ext cx="2655" cy="3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94" y="306"/>
                </a:cxn>
                <a:cxn ang="0">
                  <a:pos x="2196" y="30"/>
                </a:cxn>
              </a:cxnLst>
              <a:rect l="0" t="0" r="r" b="b"/>
              <a:pathLst>
                <a:path w="2196" h="318">
                  <a:moveTo>
                    <a:pt x="0" y="0"/>
                  </a:moveTo>
                  <a:cubicBezTo>
                    <a:pt x="199" y="51"/>
                    <a:pt x="828" y="301"/>
                    <a:pt x="1194" y="306"/>
                  </a:cubicBezTo>
                  <a:cubicBezTo>
                    <a:pt x="1536" y="318"/>
                    <a:pt x="1987" y="88"/>
                    <a:pt x="2196" y="3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6" name="Group 129"/>
            <p:cNvGrpSpPr>
              <a:grpSpLocks/>
            </p:cNvGrpSpPr>
            <p:nvPr/>
          </p:nvGrpSpPr>
          <p:grpSpPr bwMode="auto">
            <a:xfrm>
              <a:off x="3083" y="2238"/>
              <a:ext cx="214" cy="231"/>
              <a:chOff x="618" y="3149"/>
              <a:chExt cx="214" cy="231"/>
            </a:xfrm>
          </p:grpSpPr>
          <p:sp>
            <p:nvSpPr>
              <p:cNvPr id="435330" name="Oval 130"/>
              <p:cNvSpPr>
                <a:spLocks noChangeArrowheads="1"/>
              </p:cNvSpPr>
              <p:nvPr/>
            </p:nvSpPr>
            <p:spPr bwMode="auto">
              <a:xfrm>
                <a:off x="618" y="3173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31" name="Text Box 131"/>
              <p:cNvSpPr txBox="1">
                <a:spLocks noChangeArrowheads="1"/>
              </p:cNvSpPr>
              <p:nvPr/>
            </p:nvSpPr>
            <p:spPr bwMode="auto">
              <a:xfrm>
                <a:off x="628" y="3149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17" name="Group 132"/>
          <p:cNvGrpSpPr>
            <a:grpSpLocks/>
          </p:cNvGrpSpPr>
          <p:nvPr/>
        </p:nvGrpSpPr>
        <p:grpSpPr bwMode="auto">
          <a:xfrm>
            <a:off x="4632298" y="3036871"/>
            <a:ext cx="3103563" cy="2016125"/>
            <a:chOff x="3040" y="2157"/>
            <a:chExt cx="1955" cy="1270"/>
          </a:xfrm>
        </p:grpSpPr>
        <p:sp>
          <p:nvSpPr>
            <p:cNvPr id="435333" name="Freeform 133"/>
            <p:cNvSpPr>
              <a:spLocks/>
            </p:cNvSpPr>
            <p:nvPr/>
          </p:nvSpPr>
          <p:spPr bwMode="auto">
            <a:xfrm>
              <a:off x="3040" y="2157"/>
              <a:ext cx="1955" cy="1270"/>
            </a:xfrm>
            <a:custGeom>
              <a:avLst/>
              <a:gdLst/>
              <a:ahLst/>
              <a:cxnLst>
                <a:cxn ang="0">
                  <a:pos x="1955" y="0"/>
                </a:cxn>
                <a:cxn ang="0">
                  <a:pos x="1077" y="765"/>
                </a:cxn>
                <a:cxn ang="0">
                  <a:pos x="0" y="1270"/>
                </a:cxn>
              </a:cxnLst>
              <a:rect l="0" t="0" r="r" b="b"/>
              <a:pathLst>
                <a:path w="1955" h="1270">
                  <a:moveTo>
                    <a:pt x="1955" y="0"/>
                  </a:moveTo>
                  <a:cubicBezTo>
                    <a:pt x="1809" y="127"/>
                    <a:pt x="1425" y="536"/>
                    <a:pt x="1077" y="765"/>
                  </a:cubicBezTo>
                  <a:cubicBezTo>
                    <a:pt x="729" y="994"/>
                    <a:pt x="224" y="1165"/>
                    <a:pt x="0" y="127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8" name="Group 134"/>
            <p:cNvGrpSpPr>
              <a:grpSpLocks/>
            </p:cNvGrpSpPr>
            <p:nvPr/>
          </p:nvGrpSpPr>
          <p:grpSpPr bwMode="auto">
            <a:xfrm>
              <a:off x="3982" y="2835"/>
              <a:ext cx="214" cy="231"/>
              <a:chOff x="618" y="3500"/>
              <a:chExt cx="214" cy="231"/>
            </a:xfrm>
          </p:grpSpPr>
          <p:sp>
            <p:nvSpPr>
              <p:cNvPr id="435335" name="Oval 135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36" name="Text Box 136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19" name="Group 137"/>
          <p:cNvGrpSpPr>
            <a:grpSpLocks/>
          </p:cNvGrpSpPr>
          <p:nvPr/>
        </p:nvGrpSpPr>
        <p:grpSpPr bwMode="auto">
          <a:xfrm>
            <a:off x="2792386" y="3502008"/>
            <a:ext cx="1357312" cy="1298575"/>
            <a:chOff x="1881" y="2450"/>
            <a:chExt cx="855" cy="818"/>
          </a:xfrm>
        </p:grpSpPr>
        <p:sp>
          <p:nvSpPr>
            <p:cNvPr id="435338" name="Line 138"/>
            <p:cNvSpPr>
              <a:spLocks noChangeShapeType="1"/>
            </p:cNvSpPr>
            <p:nvPr/>
          </p:nvSpPr>
          <p:spPr bwMode="auto">
            <a:xfrm flipH="1" flipV="1">
              <a:off x="1881" y="2450"/>
              <a:ext cx="855" cy="81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0" name="Group 139"/>
            <p:cNvGrpSpPr>
              <a:grpSpLocks/>
            </p:cNvGrpSpPr>
            <p:nvPr/>
          </p:nvGrpSpPr>
          <p:grpSpPr bwMode="auto">
            <a:xfrm>
              <a:off x="2172" y="2702"/>
              <a:ext cx="202" cy="231"/>
              <a:chOff x="618" y="3500"/>
              <a:chExt cx="202" cy="231"/>
            </a:xfrm>
          </p:grpSpPr>
          <p:sp>
            <p:nvSpPr>
              <p:cNvPr id="435340" name="Oval 140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41" name="Text Box 141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1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  <p:sp>
        <p:nvSpPr>
          <p:cNvPr id="435343" name="Text Box 143"/>
          <p:cNvSpPr txBox="1">
            <a:spLocks noChangeArrowheads="1"/>
          </p:cNvSpPr>
          <p:nvPr/>
        </p:nvSpPr>
        <p:spPr bwMode="auto">
          <a:xfrm>
            <a:off x="500034" y="4105290"/>
            <a:ext cx="2535238" cy="1323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orrespondent </a:t>
            </a:r>
            <a:r>
              <a:rPr lang="en-US" sz="2000" dirty="0"/>
              <a:t>addresses packets using home address of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435346" name="Text Box 146"/>
          <p:cNvSpPr txBox="1">
            <a:spLocks noChangeArrowheads="1"/>
          </p:cNvSpPr>
          <p:nvPr/>
        </p:nvSpPr>
        <p:spPr bwMode="auto">
          <a:xfrm>
            <a:off x="2706664" y="1071546"/>
            <a:ext cx="279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H</a:t>
            </a:r>
            <a:r>
              <a:rPr lang="en-US" sz="2000" dirty="0" smtClean="0"/>
              <a:t>ome </a:t>
            </a:r>
            <a:r>
              <a:rPr lang="en-US" sz="2000" dirty="0"/>
              <a:t>agent intercepts packets, forwards to foreign </a:t>
            </a:r>
            <a:r>
              <a:rPr lang="en-US" sz="2000" dirty="0" smtClean="0"/>
              <a:t>agent.</a:t>
            </a:r>
            <a:endParaRPr lang="en-US" sz="2000" dirty="0"/>
          </a:p>
        </p:txBody>
      </p:sp>
      <p:sp>
        <p:nvSpPr>
          <p:cNvPr id="435349" name="Text Box 149"/>
          <p:cNvSpPr txBox="1">
            <a:spLocks noChangeArrowheads="1"/>
          </p:cNvSpPr>
          <p:nvPr/>
        </p:nvSpPr>
        <p:spPr bwMode="auto">
          <a:xfrm>
            <a:off x="5238723" y="1000108"/>
            <a:ext cx="23383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F</a:t>
            </a:r>
            <a:r>
              <a:rPr lang="en-US" sz="2000" dirty="0" smtClean="0"/>
              <a:t>oreign </a:t>
            </a:r>
            <a:r>
              <a:rPr lang="en-US" sz="2000" dirty="0"/>
              <a:t>agent receives packets, forwards to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435352" name="Text Box 152"/>
          <p:cNvSpPr txBox="1">
            <a:spLocks noChangeArrowheads="1"/>
          </p:cNvSpPr>
          <p:nvPr/>
        </p:nvSpPr>
        <p:spPr bwMode="auto">
          <a:xfrm>
            <a:off x="6715156" y="4770454"/>
            <a:ext cx="2357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dirty="0"/>
              <a:t>M</a:t>
            </a:r>
            <a:r>
              <a:rPr lang="en-US" sz="2000" dirty="0" smtClean="0"/>
              <a:t>obile node replies </a:t>
            </a:r>
            <a:r>
              <a:rPr lang="en-US" sz="2000" dirty="0"/>
              <a:t>directly to </a:t>
            </a:r>
            <a:r>
              <a:rPr lang="en-US" sz="2000" dirty="0" smtClean="0"/>
              <a:t>correspondent.</a:t>
            </a:r>
            <a:endParaRPr lang="en-US" sz="2000" dirty="0"/>
          </a:p>
        </p:txBody>
      </p:sp>
      <p:cxnSp>
        <p:nvCxnSpPr>
          <p:cNvPr id="159" name="Straight Arrow Connector 158"/>
          <p:cNvCxnSpPr/>
          <p:nvPr/>
        </p:nvCxnSpPr>
        <p:spPr bwMode="auto">
          <a:xfrm flipV="1">
            <a:off x="2786050" y="4214818"/>
            <a:ext cx="428628" cy="21431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2" name="Straight Arrow Connector 161"/>
          <p:cNvCxnSpPr>
            <a:stCxn id="435346" idx="2"/>
          </p:cNvCxnSpPr>
          <p:nvPr/>
        </p:nvCxnSpPr>
        <p:spPr bwMode="auto">
          <a:xfrm rot="16200000" flipH="1">
            <a:off x="3856812" y="2642373"/>
            <a:ext cx="819165" cy="3254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4" name="Straight Arrow Connector 163"/>
          <p:cNvCxnSpPr>
            <a:stCxn id="435349" idx="2"/>
          </p:cNvCxnSpPr>
          <p:nvPr/>
        </p:nvCxnSpPr>
        <p:spPr bwMode="auto">
          <a:xfrm rot="16200000" flipH="1">
            <a:off x="6437698" y="2294301"/>
            <a:ext cx="604851" cy="66441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 rot="10800000">
            <a:off x="6429388" y="4429132"/>
            <a:ext cx="571504" cy="3571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Footer Placeholder 2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71462"/>
            <a:ext cx="8120063" cy="1143000"/>
          </a:xfrm>
        </p:spPr>
        <p:txBody>
          <a:bodyPr/>
          <a:lstStyle/>
          <a:p>
            <a:r>
              <a:rPr lang="en-US" dirty="0"/>
              <a:t>Indirect </a:t>
            </a:r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000108"/>
            <a:ext cx="8456643" cy="4648200"/>
          </a:xfrm>
        </p:spPr>
        <p:txBody>
          <a:bodyPr/>
          <a:lstStyle/>
          <a:p>
            <a:r>
              <a:rPr lang="en-US" sz="2400" dirty="0"/>
              <a:t>Mobile uses two addresses: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permanent address:</a:t>
            </a:r>
            <a:r>
              <a:rPr lang="en-US" sz="2400" dirty="0"/>
              <a:t> used by correspondent </a:t>
            </a:r>
            <a:r>
              <a:rPr lang="en-US" sz="2400" dirty="0" smtClean="0"/>
              <a:t>(Hence, </a:t>
            </a:r>
            <a:r>
              <a:rPr lang="en-US" sz="2400" dirty="0"/>
              <a:t>mobile location is </a:t>
            </a:r>
            <a:r>
              <a:rPr lang="en-US" sz="24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transparent</a:t>
            </a:r>
            <a:r>
              <a:rPr lang="en-US" sz="2400" dirty="0"/>
              <a:t> to </a:t>
            </a:r>
            <a:r>
              <a:rPr lang="en-US" sz="2400" dirty="0" smtClean="0"/>
              <a:t>correspondent.)</a:t>
            </a:r>
            <a:endParaRPr lang="en-US" sz="2400" dirty="0"/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care-of-address:</a:t>
            </a:r>
            <a:r>
              <a:rPr lang="en-US" sz="2400" dirty="0"/>
              <a:t> used by home agent to forward </a:t>
            </a:r>
            <a:r>
              <a:rPr lang="en-US" sz="2400" dirty="0" err="1"/>
              <a:t>datagrams</a:t>
            </a:r>
            <a:r>
              <a:rPr lang="en-US" sz="2400" dirty="0"/>
              <a:t> to </a:t>
            </a:r>
            <a:r>
              <a:rPr lang="en-US" sz="2400" dirty="0" smtClean="0"/>
              <a:t>mobile node via foreign agent.</a:t>
            </a:r>
            <a:endParaRPr lang="en-US" sz="2400" dirty="0"/>
          </a:p>
          <a:p>
            <a:r>
              <a:rPr lang="en-US" sz="2400" dirty="0"/>
              <a:t>F</a:t>
            </a:r>
            <a:r>
              <a:rPr lang="en-US" sz="2400" dirty="0" smtClean="0"/>
              <a:t>oreign </a:t>
            </a:r>
            <a:r>
              <a:rPr lang="en-US" sz="2400" dirty="0"/>
              <a:t>agent functions may be done by mobile </a:t>
            </a:r>
            <a:r>
              <a:rPr lang="en-US" sz="2400" dirty="0" smtClean="0"/>
              <a:t>node itself (e.g., use DHCP).</a:t>
            </a:r>
            <a:endParaRPr lang="en-US" sz="2400" dirty="0"/>
          </a:p>
          <a:p>
            <a:r>
              <a:rPr lang="en-US" sz="2400" dirty="0">
                <a:solidFill>
                  <a:schemeClr val="accent2"/>
                </a:solidFill>
              </a:rPr>
              <a:t>T</a:t>
            </a:r>
            <a:r>
              <a:rPr lang="en-US" sz="2400" dirty="0" smtClean="0">
                <a:solidFill>
                  <a:schemeClr val="accent2"/>
                </a:solidFill>
              </a:rPr>
              <a:t>riangle </a:t>
            </a:r>
            <a:r>
              <a:rPr lang="en-US" sz="2400" dirty="0">
                <a:solidFill>
                  <a:schemeClr val="accent2"/>
                </a:solidFill>
              </a:rPr>
              <a:t>routing:</a:t>
            </a:r>
            <a:r>
              <a:rPr lang="en-US" sz="2400" dirty="0"/>
              <a:t> correspondent-home-network-mobile</a:t>
            </a:r>
          </a:p>
          <a:p>
            <a:pPr lvl="1"/>
            <a:r>
              <a:rPr lang="en-US" sz="2400" dirty="0"/>
              <a:t>inefficient when </a:t>
            </a:r>
            <a:r>
              <a:rPr lang="en-US" sz="2400" dirty="0" smtClean="0"/>
              <a:t>the</a:t>
            </a:r>
            <a:endParaRPr lang="en-US" sz="2400" dirty="0"/>
          </a:p>
          <a:p>
            <a:pPr lvl="1">
              <a:buFont typeface="ZapfDingbats" pitchFamily="82" charset="2"/>
              <a:buNone/>
            </a:pPr>
            <a:r>
              <a:rPr lang="en-US" sz="2400" dirty="0" smtClean="0"/>
              <a:t>correspondent and </a:t>
            </a:r>
            <a:r>
              <a:rPr lang="en-US" sz="2400" dirty="0"/>
              <a:t>mobile </a:t>
            </a:r>
          </a:p>
          <a:p>
            <a:pPr lvl="1">
              <a:buFont typeface="ZapfDingbats" pitchFamily="82" charset="2"/>
              <a:buNone/>
            </a:pPr>
            <a:r>
              <a:rPr lang="en-US" sz="2400" dirty="0"/>
              <a:t>are in </a:t>
            </a:r>
            <a:r>
              <a:rPr lang="en-US" sz="2400" dirty="0" smtClean="0"/>
              <a:t>the same network.</a:t>
            </a:r>
            <a:endParaRPr lang="en-US" sz="24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060976" y="4622819"/>
            <a:ext cx="3154362" cy="1449387"/>
            <a:chOff x="958" y="1566"/>
            <a:chExt cx="4242" cy="2155"/>
          </a:xfrm>
        </p:grpSpPr>
        <p:sp>
          <p:nvSpPr>
            <p:cNvPr id="436229" name="Freeform 5"/>
            <p:cNvSpPr>
              <a:spLocks/>
            </p:cNvSpPr>
            <p:nvPr/>
          </p:nvSpPr>
          <p:spPr bwMode="auto">
            <a:xfrm>
              <a:off x="1016" y="1648"/>
              <a:ext cx="1176" cy="1001"/>
            </a:xfrm>
            <a:custGeom>
              <a:avLst/>
              <a:gdLst/>
              <a:ahLst/>
              <a:cxnLst>
                <a:cxn ang="0">
                  <a:pos x="550" y="42"/>
                </a:cxn>
                <a:cxn ang="0">
                  <a:pos x="82" y="60"/>
                </a:cxn>
                <a:cxn ang="0">
                  <a:pos x="58" y="402"/>
                </a:cxn>
                <a:cxn ang="0">
                  <a:pos x="28" y="720"/>
                </a:cxn>
                <a:cxn ang="0">
                  <a:pos x="112" y="870"/>
                </a:cxn>
                <a:cxn ang="0">
                  <a:pos x="538" y="876"/>
                </a:cxn>
                <a:cxn ang="0">
                  <a:pos x="640" y="1128"/>
                </a:cxn>
                <a:cxn ang="0">
                  <a:pos x="1234" y="1098"/>
                </a:cxn>
                <a:cxn ang="0">
                  <a:pos x="1276" y="570"/>
                </a:cxn>
                <a:cxn ang="0">
                  <a:pos x="1204" y="342"/>
                </a:cxn>
                <a:cxn ang="0">
                  <a:pos x="760" y="288"/>
                </a:cxn>
                <a:cxn ang="0">
                  <a:pos x="550" y="42"/>
                </a:cxn>
              </a:cxnLst>
              <a:rect l="0" t="0" r="r" b="b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681" y="2274"/>
              <a:ext cx="316" cy="147"/>
              <a:chOff x="3600" y="219"/>
              <a:chExt cx="360" cy="175"/>
            </a:xfrm>
          </p:grpSpPr>
          <p:sp>
            <p:nvSpPr>
              <p:cNvPr id="436231" name="Oval 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32" name="Line 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33" name="Line 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34" name="Rectangle 1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36235" name="Oval 1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36237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238" name="Line 1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239" name="Line 1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36241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242" name="Line 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243" name="Line 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116" y="2056"/>
              <a:ext cx="840" cy="216"/>
              <a:chOff x="8025" y="5070"/>
              <a:chExt cx="2100" cy="540"/>
            </a:xfrm>
          </p:grpSpPr>
          <p:sp>
            <p:nvSpPr>
              <p:cNvPr id="436245" name="Line 21"/>
              <p:cNvSpPr>
                <a:spLocks noChangeShapeType="1"/>
              </p:cNvSpPr>
              <p:nvPr/>
            </p:nvSpPr>
            <p:spPr bwMode="auto">
              <a:xfrm>
                <a:off x="8025" y="5325"/>
                <a:ext cx="210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246" name="Line 22"/>
              <p:cNvSpPr>
                <a:spLocks noChangeShapeType="1"/>
              </p:cNvSpPr>
              <p:nvPr/>
            </p:nvSpPr>
            <p:spPr bwMode="auto">
              <a:xfrm>
                <a:off x="8355" y="507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247" name="Line 23"/>
              <p:cNvSpPr>
                <a:spLocks noChangeShapeType="1"/>
              </p:cNvSpPr>
              <p:nvPr/>
            </p:nvSpPr>
            <p:spPr bwMode="auto">
              <a:xfrm>
                <a:off x="9765" y="534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958" y="1778"/>
              <a:ext cx="576" cy="372"/>
              <a:chOff x="10665" y="3225"/>
              <a:chExt cx="1440" cy="930"/>
            </a:xfrm>
          </p:grpSpPr>
          <p:sp>
            <p:nvSpPr>
              <p:cNvPr id="436249" name="Oval 25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1038" y="3281"/>
                <a:ext cx="618" cy="667"/>
                <a:chOff x="8023" y="4451"/>
                <a:chExt cx="618" cy="667"/>
              </a:xfrm>
            </p:grpSpPr>
            <p:sp>
              <p:nvSpPr>
                <p:cNvPr id="436251" name="Freeform 27"/>
                <p:cNvSpPr>
                  <a:spLocks/>
                </p:cNvSpPr>
                <p:nvPr/>
              </p:nvSpPr>
              <p:spPr bwMode="auto">
                <a:xfrm>
                  <a:off x="8279" y="4653"/>
                  <a:ext cx="263" cy="380"/>
                </a:xfrm>
                <a:custGeom>
                  <a:avLst/>
                  <a:gdLst/>
                  <a:ahLst/>
                  <a:cxnLst>
                    <a:cxn ang="0">
                      <a:pos x="298" y="0"/>
                    </a:cxn>
                    <a:cxn ang="0">
                      <a:pos x="263" y="0"/>
                    </a:cxn>
                    <a:cxn ang="0">
                      <a:pos x="219" y="4"/>
                    </a:cxn>
                    <a:cxn ang="0">
                      <a:pos x="167" y="12"/>
                    </a:cxn>
                    <a:cxn ang="0">
                      <a:pos x="116" y="25"/>
                    </a:cxn>
                    <a:cxn ang="0">
                      <a:pos x="67" y="45"/>
                    </a:cxn>
                    <a:cxn ang="0">
                      <a:pos x="29" y="73"/>
                    </a:cxn>
                    <a:cxn ang="0">
                      <a:pos x="6" y="109"/>
                    </a:cxn>
                    <a:cxn ang="0">
                      <a:pos x="0" y="137"/>
                    </a:cxn>
                    <a:cxn ang="0">
                      <a:pos x="3" y="152"/>
                    </a:cxn>
                    <a:cxn ang="0">
                      <a:pos x="13" y="197"/>
                    </a:cxn>
                    <a:cxn ang="0">
                      <a:pos x="39" y="290"/>
                    </a:cxn>
                    <a:cxn ang="0">
                      <a:pos x="76" y="410"/>
                    </a:cxn>
                    <a:cxn ang="0">
                      <a:pos x="123" y="543"/>
                    </a:cxn>
                    <a:cxn ang="0">
                      <a:pos x="176" y="684"/>
                    </a:cxn>
                    <a:cxn ang="0">
                      <a:pos x="235" y="822"/>
                    </a:cxn>
                    <a:cxn ang="0">
                      <a:pos x="293" y="949"/>
                    </a:cxn>
                    <a:cxn ang="0">
                      <a:pos x="352" y="1055"/>
                    </a:cxn>
                    <a:cxn ang="0">
                      <a:pos x="389" y="1109"/>
                    </a:cxn>
                    <a:cxn ang="0">
                      <a:pos x="406" y="1130"/>
                    </a:cxn>
                    <a:cxn ang="0">
                      <a:pos x="436" y="1130"/>
                    </a:cxn>
                    <a:cxn ang="0">
                      <a:pos x="487" y="1111"/>
                    </a:cxn>
                    <a:cxn ang="0">
                      <a:pos x="547" y="1088"/>
                    </a:cxn>
                    <a:cxn ang="0">
                      <a:pos x="609" y="1062"/>
                    </a:cxn>
                    <a:cxn ang="0">
                      <a:pos x="669" y="1036"/>
                    </a:cxn>
                    <a:cxn ang="0">
                      <a:pos x="722" y="1012"/>
                    </a:cxn>
                    <a:cxn ang="0">
                      <a:pos x="762" y="987"/>
                    </a:cxn>
                    <a:cxn ang="0">
                      <a:pos x="785" y="967"/>
                    </a:cxn>
                    <a:cxn ang="0">
                      <a:pos x="756" y="915"/>
                    </a:cxn>
                    <a:cxn ang="0">
                      <a:pos x="687" y="813"/>
                    </a:cxn>
                    <a:cxn ang="0">
                      <a:pos x="612" y="693"/>
                    </a:cxn>
                    <a:cxn ang="0">
                      <a:pos x="537" y="561"/>
                    </a:cxn>
                    <a:cxn ang="0">
                      <a:pos x="467" y="423"/>
                    </a:cxn>
                    <a:cxn ang="0">
                      <a:pos x="404" y="287"/>
                    </a:cxn>
                    <a:cxn ang="0">
                      <a:pos x="352" y="161"/>
                    </a:cxn>
                    <a:cxn ang="0">
                      <a:pos x="318" y="49"/>
                    </a:cxn>
                  </a:cxnLst>
                  <a:rect l="0" t="0" r="r" b="b"/>
                  <a:pathLst>
                    <a:path w="788" h="1138">
                      <a:moveTo>
                        <a:pt x="310" y="2"/>
                      </a:moveTo>
                      <a:lnTo>
                        <a:pt x="298" y="0"/>
                      </a:lnTo>
                      <a:lnTo>
                        <a:pt x="282" y="0"/>
                      </a:lnTo>
                      <a:lnTo>
                        <a:pt x="263" y="0"/>
                      </a:lnTo>
                      <a:lnTo>
                        <a:pt x="242" y="2"/>
                      </a:lnTo>
                      <a:lnTo>
                        <a:pt x="219" y="4"/>
                      </a:lnTo>
                      <a:lnTo>
                        <a:pt x="192" y="7"/>
                      </a:lnTo>
                      <a:lnTo>
                        <a:pt x="167" y="12"/>
                      </a:lnTo>
                      <a:lnTo>
                        <a:pt x="141" y="17"/>
                      </a:lnTo>
                      <a:lnTo>
                        <a:pt x="116" y="25"/>
                      </a:lnTo>
                      <a:lnTo>
                        <a:pt x="91" y="35"/>
                      </a:lnTo>
                      <a:lnTo>
                        <a:pt x="67" y="45"/>
                      </a:lnTo>
                      <a:lnTo>
                        <a:pt x="47" y="58"/>
                      </a:lnTo>
                      <a:lnTo>
                        <a:pt x="29" y="73"/>
                      </a:lnTo>
                      <a:lnTo>
                        <a:pt x="16" y="91"/>
                      </a:lnTo>
                      <a:lnTo>
                        <a:pt x="6" y="109"/>
                      </a:lnTo>
                      <a:lnTo>
                        <a:pt x="0" y="131"/>
                      </a:lnTo>
                      <a:lnTo>
                        <a:pt x="0" y="137"/>
                      </a:lnTo>
                      <a:lnTo>
                        <a:pt x="1" y="144"/>
                      </a:lnTo>
                      <a:lnTo>
                        <a:pt x="3" y="152"/>
                      </a:lnTo>
                      <a:lnTo>
                        <a:pt x="4" y="162"/>
                      </a:lnTo>
                      <a:lnTo>
                        <a:pt x="13" y="197"/>
                      </a:lnTo>
                      <a:lnTo>
                        <a:pt x="25" y="240"/>
                      </a:lnTo>
                      <a:lnTo>
                        <a:pt x="39" y="290"/>
                      </a:lnTo>
                      <a:lnTo>
                        <a:pt x="57" y="348"/>
                      </a:lnTo>
                      <a:lnTo>
                        <a:pt x="76" y="410"/>
                      </a:lnTo>
                      <a:lnTo>
                        <a:pt x="100" y="474"/>
                      </a:lnTo>
                      <a:lnTo>
                        <a:pt x="123" y="543"/>
                      </a:lnTo>
                      <a:lnTo>
                        <a:pt x="150" y="612"/>
                      </a:lnTo>
                      <a:lnTo>
                        <a:pt x="176" y="684"/>
                      </a:lnTo>
                      <a:lnTo>
                        <a:pt x="205" y="753"/>
                      </a:lnTo>
                      <a:lnTo>
                        <a:pt x="235" y="822"/>
                      </a:lnTo>
                      <a:lnTo>
                        <a:pt x="264" y="887"/>
                      </a:lnTo>
                      <a:lnTo>
                        <a:pt x="293" y="949"/>
                      </a:lnTo>
                      <a:lnTo>
                        <a:pt x="323" y="1005"/>
                      </a:lnTo>
                      <a:lnTo>
                        <a:pt x="352" y="1055"/>
                      </a:lnTo>
                      <a:lnTo>
                        <a:pt x="381" y="1098"/>
                      </a:lnTo>
                      <a:lnTo>
                        <a:pt x="389" y="1109"/>
                      </a:lnTo>
                      <a:lnTo>
                        <a:pt x="398" y="1120"/>
                      </a:lnTo>
                      <a:lnTo>
                        <a:pt x="406" y="1130"/>
                      </a:lnTo>
                      <a:lnTo>
                        <a:pt x="414" y="1138"/>
                      </a:lnTo>
                      <a:lnTo>
                        <a:pt x="436" y="1130"/>
                      </a:lnTo>
                      <a:lnTo>
                        <a:pt x="461" y="1121"/>
                      </a:lnTo>
                      <a:lnTo>
                        <a:pt x="487" y="1111"/>
                      </a:lnTo>
                      <a:lnTo>
                        <a:pt x="517" y="1099"/>
                      </a:lnTo>
                      <a:lnTo>
                        <a:pt x="547" y="1088"/>
                      </a:lnTo>
                      <a:lnTo>
                        <a:pt x="578" y="1075"/>
                      </a:lnTo>
                      <a:lnTo>
                        <a:pt x="609" y="1062"/>
                      </a:lnTo>
                      <a:lnTo>
                        <a:pt x="640" y="1049"/>
                      </a:lnTo>
                      <a:lnTo>
                        <a:pt x="669" y="1036"/>
                      </a:lnTo>
                      <a:lnTo>
                        <a:pt x="697" y="1023"/>
                      </a:lnTo>
                      <a:lnTo>
                        <a:pt x="722" y="1012"/>
                      </a:lnTo>
                      <a:lnTo>
                        <a:pt x="744" y="999"/>
                      </a:lnTo>
                      <a:lnTo>
                        <a:pt x="762" y="987"/>
                      </a:lnTo>
                      <a:lnTo>
                        <a:pt x="775" y="977"/>
                      </a:lnTo>
                      <a:lnTo>
                        <a:pt x="785" y="967"/>
                      </a:lnTo>
                      <a:lnTo>
                        <a:pt x="788" y="959"/>
                      </a:lnTo>
                      <a:lnTo>
                        <a:pt x="756" y="915"/>
                      </a:lnTo>
                      <a:lnTo>
                        <a:pt x="722" y="868"/>
                      </a:lnTo>
                      <a:lnTo>
                        <a:pt x="687" y="813"/>
                      </a:lnTo>
                      <a:lnTo>
                        <a:pt x="650" y="755"/>
                      </a:lnTo>
                      <a:lnTo>
                        <a:pt x="612" y="693"/>
                      </a:lnTo>
                      <a:lnTo>
                        <a:pt x="575" y="627"/>
                      </a:lnTo>
                      <a:lnTo>
                        <a:pt x="537" y="561"/>
                      </a:lnTo>
                      <a:lnTo>
                        <a:pt x="500" y="492"/>
                      </a:lnTo>
                      <a:lnTo>
                        <a:pt x="467" y="423"/>
                      </a:lnTo>
                      <a:lnTo>
                        <a:pt x="433" y="354"/>
                      </a:lnTo>
                      <a:lnTo>
                        <a:pt x="404" y="287"/>
                      </a:lnTo>
                      <a:lnTo>
                        <a:pt x="376" y="223"/>
                      </a:lnTo>
                      <a:lnTo>
                        <a:pt x="352" y="161"/>
                      </a:lnTo>
                      <a:lnTo>
                        <a:pt x="333" y="102"/>
                      </a:lnTo>
                      <a:lnTo>
                        <a:pt x="318" y="49"/>
                      </a:lnTo>
                      <a:lnTo>
                        <a:pt x="310" y="2"/>
                      </a:lnTo>
                      <a:close/>
                    </a:path>
                  </a:pathLst>
                </a:custGeom>
                <a:solidFill>
                  <a:srgbClr val="F4FCEA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2" name="Freeform 28"/>
                <p:cNvSpPr>
                  <a:spLocks/>
                </p:cNvSpPr>
                <p:nvPr/>
              </p:nvSpPr>
              <p:spPr bwMode="auto">
                <a:xfrm>
                  <a:off x="8264" y="4707"/>
                  <a:ext cx="142" cy="312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48" y="2"/>
                    </a:cxn>
                    <a:cxn ang="0">
                      <a:pos x="48" y="5"/>
                    </a:cxn>
                    <a:cxn ang="0">
                      <a:pos x="47" y="11"/>
                    </a:cxn>
                    <a:cxn ang="0">
                      <a:pos x="44" y="19"/>
                    </a:cxn>
                    <a:cxn ang="0">
                      <a:pos x="39" y="35"/>
                    </a:cxn>
                    <a:cxn ang="0">
                      <a:pos x="32" y="55"/>
                    </a:cxn>
                    <a:cxn ang="0">
                      <a:pos x="20" y="82"/>
                    </a:cxn>
                    <a:cxn ang="0">
                      <a:pos x="6" y="117"/>
                    </a:cxn>
                    <a:cxn ang="0">
                      <a:pos x="0" y="141"/>
                    </a:cxn>
                    <a:cxn ang="0">
                      <a:pos x="0" y="177"/>
                    </a:cxn>
                    <a:cxn ang="0">
                      <a:pos x="4" y="220"/>
                    </a:cxn>
                    <a:cxn ang="0">
                      <a:pos x="13" y="271"/>
                    </a:cxn>
                    <a:cxn ang="0">
                      <a:pos x="26" y="325"/>
                    </a:cxn>
                    <a:cxn ang="0">
                      <a:pos x="41" y="386"/>
                    </a:cxn>
                    <a:cxn ang="0">
                      <a:pos x="58" y="446"/>
                    </a:cxn>
                    <a:cxn ang="0">
                      <a:pos x="78" y="509"/>
                    </a:cxn>
                    <a:cxn ang="0">
                      <a:pos x="98" y="570"/>
                    </a:cxn>
                    <a:cxn ang="0">
                      <a:pos x="119" y="628"/>
                    </a:cxn>
                    <a:cxn ang="0">
                      <a:pos x="138" y="683"/>
                    </a:cxn>
                    <a:cxn ang="0">
                      <a:pos x="157" y="733"/>
                    </a:cxn>
                    <a:cxn ang="0">
                      <a:pos x="174" y="775"/>
                    </a:cxn>
                    <a:cxn ang="0">
                      <a:pos x="189" y="808"/>
                    </a:cxn>
                    <a:cxn ang="0">
                      <a:pos x="201" y="831"/>
                    </a:cxn>
                    <a:cxn ang="0">
                      <a:pos x="210" y="843"/>
                    </a:cxn>
                    <a:cxn ang="0">
                      <a:pos x="223" y="853"/>
                    </a:cxn>
                    <a:cxn ang="0">
                      <a:pos x="239" y="861"/>
                    </a:cxn>
                    <a:cxn ang="0">
                      <a:pos x="258" y="873"/>
                    </a:cxn>
                    <a:cxn ang="0">
                      <a:pos x="282" y="883"/>
                    </a:cxn>
                    <a:cxn ang="0">
                      <a:pos x="310" y="896"/>
                    </a:cxn>
                    <a:cxn ang="0">
                      <a:pos x="342" y="907"/>
                    </a:cxn>
                    <a:cxn ang="0">
                      <a:pos x="380" y="922"/>
                    </a:cxn>
                    <a:cxn ang="0">
                      <a:pos x="425" y="936"/>
                    </a:cxn>
                    <a:cxn ang="0">
                      <a:pos x="396" y="893"/>
                    </a:cxn>
                    <a:cxn ang="0">
                      <a:pos x="367" y="843"/>
                    </a:cxn>
                    <a:cxn ang="0">
                      <a:pos x="337" y="787"/>
                    </a:cxn>
                    <a:cxn ang="0">
                      <a:pos x="308" y="725"/>
                    </a:cxn>
                    <a:cxn ang="0">
                      <a:pos x="279" y="660"/>
                    </a:cxn>
                    <a:cxn ang="0">
                      <a:pos x="249" y="591"/>
                    </a:cxn>
                    <a:cxn ang="0">
                      <a:pos x="220" y="522"/>
                    </a:cxn>
                    <a:cxn ang="0">
                      <a:pos x="194" y="450"/>
                    </a:cxn>
                    <a:cxn ang="0">
                      <a:pos x="167" y="381"/>
                    </a:cxn>
                    <a:cxn ang="0">
                      <a:pos x="144" y="312"/>
                    </a:cxn>
                    <a:cxn ang="0">
                      <a:pos x="120" y="248"/>
                    </a:cxn>
                    <a:cxn ang="0">
                      <a:pos x="101" y="186"/>
                    </a:cxn>
                    <a:cxn ang="0">
                      <a:pos x="83" y="128"/>
                    </a:cxn>
                    <a:cxn ang="0">
                      <a:pos x="69" y="78"/>
                    </a:cxn>
                    <a:cxn ang="0">
                      <a:pos x="57" y="35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425" h="936">
                      <a:moveTo>
                        <a:pt x="48" y="0"/>
                      </a:moveTo>
                      <a:lnTo>
                        <a:pt x="48" y="2"/>
                      </a:lnTo>
                      <a:lnTo>
                        <a:pt x="48" y="5"/>
                      </a:lnTo>
                      <a:lnTo>
                        <a:pt x="47" y="11"/>
                      </a:lnTo>
                      <a:lnTo>
                        <a:pt x="44" y="19"/>
                      </a:lnTo>
                      <a:lnTo>
                        <a:pt x="39" y="35"/>
                      </a:lnTo>
                      <a:lnTo>
                        <a:pt x="32" y="55"/>
                      </a:lnTo>
                      <a:lnTo>
                        <a:pt x="20" y="82"/>
                      </a:lnTo>
                      <a:lnTo>
                        <a:pt x="6" y="117"/>
                      </a:lnTo>
                      <a:lnTo>
                        <a:pt x="0" y="141"/>
                      </a:lnTo>
                      <a:lnTo>
                        <a:pt x="0" y="177"/>
                      </a:lnTo>
                      <a:lnTo>
                        <a:pt x="4" y="220"/>
                      </a:lnTo>
                      <a:lnTo>
                        <a:pt x="13" y="271"/>
                      </a:lnTo>
                      <a:lnTo>
                        <a:pt x="26" y="325"/>
                      </a:lnTo>
                      <a:lnTo>
                        <a:pt x="41" y="386"/>
                      </a:lnTo>
                      <a:lnTo>
                        <a:pt x="58" y="446"/>
                      </a:lnTo>
                      <a:lnTo>
                        <a:pt x="78" y="509"/>
                      </a:lnTo>
                      <a:lnTo>
                        <a:pt x="98" y="570"/>
                      </a:lnTo>
                      <a:lnTo>
                        <a:pt x="119" y="628"/>
                      </a:lnTo>
                      <a:lnTo>
                        <a:pt x="138" y="683"/>
                      </a:lnTo>
                      <a:lnTo>
                        <a:pt x="157" y="733"/>
                      </a:lnTo>
                      <a:lnTo>
                        <a:pt x="174" y="775"/>
                      </a:lnTo>
                      <a:lnTo>
                        <a:pt x="189" y="808"/>
                      </a:lnTo>
                      <a:lnTo>
                        <a:pt x="201" y="831"/>
                      </a:lnTo>
                      <a:lnTo>
                        <a:pt x="210" y="843"/>
                      </a:lnTo>
                      <a:lnTo>
                        <a:pt x="223" y="853"/>
                      </a:lnTo>
                      <a:lnTo>
                        <a:pt x="239" y="861"/>
                      </a:lnTo>
                      <a:lnTo>
                        <a:pt x="258" y="873"/>
                      </a:lnTo>
                      <a:lnTo>
                        <a:pt x="282" y="883"/>
                      </a:lnTo>
                      <a:lnTo>
                        <a:pt x="310" y="896"/>
                      </a:lnTo>
                      <a:lnTo>
                        <a:pt x="342" y="907"/>
                      </a:lnTo>
                      <a:lnTo>
                        <a:pt x="380" y="922"/>
                      </a:lnTo>
                      <a:lnTo>
                        <a:pt x="425" y="936"/>
                      </a:lnTo>
                      <a:lnTo>
                        <a:pt x="396" y="893"/>
                      </a:lnTo>
                      <a:lnTo>
                        <a:pt x="367" y="843"/>
                      </a:lnTo>
                      <a:lnTo>
                        <a:pt x="337" y="787"/>
                      </a:lnTo>
                      <a:lnTo>
                        <a:pt x="308" y="725"/>
                      </a:lnTo>
                      <a:lnTo>
                        <a:pt x="279" y="660"/>
                      </a:lnTo>
                      <a:lnTo>
                        <a:pt x="249" y="591"/>
                      </a:lnTo>
                      <a:lnTo>
                        <a:pt x="220" y="522"/>
                      </a:lnTo>
                      <a:lnTo>
                        <a:pt x="194" y="450"/>
                      </a:lnTo>
                      <a:lnTo>
                        <a:pt x="167" y="381"/>
                      </a:lnTo>
                      <a:lnTo>
                        <a:pt x="144" y="312"/>
                      </a:lnTo>
                      <a:lnTo>
                        <a:pt x="120" y="248"/>
                      </a:lnTo>
                      <a:lnTo>
                        <a:pt x="101" y="186"/>
                      </a:lnTo>
                      <a:lnTo>
                        <a:pt x="83" y="128"/>
                      </a:lnTo>
                      <a:lnTo>
                        <a:pt x="69" y="78"/>
                      </a:lnTo>
                      <a:lnTo>
                        <a:pt x="57" y="35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3" name="Freeform 29"/>
                <p:cNvSpPr>
                  <a:spLocks/>
                </p:cNvSpPr>
                <p:nvPr/>
              </p:nvSpPr>
              <p:spPr bwMode="auto">
                <a:xfrm>
                  <a:off x="8310" y="4696"/>
                  <a:ext cx="64" cy="69"/>
                </a:xfrm>
                <a:custGeom>
                  <a:avLst/>
                  <a:gdLst/>
                  <a:ahLst/>
                  <a:cxnLst>
                    <a:cxn ang="0">
                      <a:pos x="26" y="11"/>
                    </a:cxn>
                    <a:cxn ang="0">
                      <a:pos x="13" y="24"/>
                    </a:cxn>
                    <a:cxn ang="0">
                      <a:pos x="4" y="43"/>
                    </a:cxn>
                    <a:cxn ang="0">
                      <a:pos x="0" y="67"/>
                    </a:cxn>
                    <a:cxn ang="0">
                      <a:pos x="0" y="93"/>
                    </a:cxn>
                    <a:cxn ang="0">
                      <a:pos x="3" y="120"/>
                    </a:cxn>
                    <a:cxn ang="0">
                      <a:pos x="10" y="148"/>
                    </a:cxn>
                    <a:cxn ang="0">
                      <a:pos x="20" y="171"/>
                    </a:cxn>
                    <a:cxn ang="0">
                      <a:pos x="35" y="189"/>
                    </a:cxn>
                    <a:cxn ang="0">
                      <a:pos x="51" y="201"/>
                    </a:cxn>
                    <a:cxn ang="0">
                      <a:pos x="70" y="206"/>
                    </a:cxn>
                    <a:cxn ang="0">
                      <a:pos x="91" y="208"/>
                    </a:cxn>
                    <a:cxn ang="0">
                      <a:pos x="111" y="204"/>
                    </a:cxn>
                    <a:cxn ang="0">
                      <a:pos x="130" y="196"/>
                    </a:cxn>
                    <a:cxn ang="0">
                      <a:pos x="148" y="186"/>
                    </a:cxn>
                    <a:cxn ang="0">
                      <a:pos x="163" y="176"/>
                    </a:cxn>
                    <a:cxn ang="0">
                      <a:pos x="174" y="163"/>
                    </a:cxn>
                    <a:cxn ang="0">
                      <a:pos x="189" y="130"/>
                    </a:cxn>
                    <a:cxn ang="0">
                      <a:pos x="192" y="89"/>
                    </a:cxn>
                    <a:cxn ang="0">
                      <a:pos x="185" y="50"/>
                    </a:cxn>
                    <a:cxn ang="0">
                      <a:pos x="166" y="27"/>
                    </a:cxn>
                    <a:cxn ang="0">
                      <a:pos x="152" y="21"/>
                    </a:cxn>
                    <a:cxn ang="0">
                      <a:pos x="138" y="14"/>
                    </a:cxn>
                    <a:cxn ang="0">
                      <a:pos x="122" y="8"/>
                    </a:cxn>
                    <a:cxn ang="0">
                      <a:pos x="104" y="2"/>
                    </a:cxn>
                    <a:cxn ang="0">
                      <a:pos x="85" y="0"/>
                    </a:cxn>
                    <a:cxn ang="0">
                      <a:pos x="66" y="0"/>
                    </a:cxn>
                    <a:cxn ang="0">
                      <a:pos x="47" y="2"/>
                    </a:cxn>
                    <a:cxn ang="0">
                      <a:pos x="26" y="11"/>
                    </a:cxn>
                  </a:cxnLst>
                  <a:rect l="0" t="0" r="r" b="b"/>
                  <a:pathLst>
                    <a:path w="192" h="208">
                      <a:moveTo>
                        <a:pt x="26" y="11"/>
                      </a:moveTo>
                      <a:lnTo>
                        <a:pt x="13" y="24"/>
                      </a:lnTo>
                      <a:lnTo>
                        <a:pt x="4" y="43"/>
                      </a:lnTo>
                      <a:lnTo>
                        <a:pt x="0" y="67"/>
                      </a:lnTo>
                      <a:lnTo>
                        <a:pt x="0" y="93"/>
                      </a:lnTo>
                      <a:lnTo>
                        <a:pt x="3" y="120"/>
                      </a:lnTo>
                      <a:lnTo>
                        <a:pt x="10" y="148"/>
                      </a:lnTo>
                      <a:lnTo>
                        <a:pt x="20" y="171"/>
                      </a:lnTo>
                      <a:lnTo>
                        <a:pt x="35" y="189"/>
                      </a:lnTo>
                      <a:lnTo>
                        <a:pt x="51" y="201"/>
                      </a:lnTo>
                      <a:lnTo>
                        <a:pt x="70" y="206"/>
                      </a:lnTo>
                      <a:lnTo>
                        <a:pt x="91" y="208"/>
                      </a:lnTo>
                      <a:lnTo>
                        <a:pt x="111" y="204"/>
                      </a:lnTo>
                      <a:lnTo>
                        <a:pt x="130" y="196"/>
                      </a:lnTo>
                      <a:lnTo>
                        <a:pt x="148" y="186"/>
                      </a:lnTo>
                      <a:lnTo>
                        <a:pt x="163" y="176"/>
                      </a:lnTo>
                      <a:lnTo>
                        <a:pt x="174" y="163"/>
                      </a:lnTo>
                      <a:lnTo>
                        <a:pt x="189" y="130"/>
                      </a:lnTo>
                      <a:lnTo>
                        <a:pt x="192" y="89"/>
                      </a:lnTo>
                      <a:lnTo>
                        <a:pt x="185" y="50"/>
                      </a:lnTo>
                      <a:lnTo>
                        <a:pt x="166" y="27"/>
                      </a:lnTo>
                      <a:lnTo>
                        <a:pt x="152" y="21"/>
                      </a:lnTo>
                      <a:lnTo>
                        <a:pt x="138" y="14"/>
                      </a:lnTo>
                      <a:lnTo>
                        <a:pt x="122" y="8"/>
                      </a:lnTo>
                      <a:lnTo>
                        <a:pt x="104" y="2"/>
                      </a:lnTo>
                      <a:lnTo>
                        <a:pt x="85" y="0"/>
                      </a:lnTo>
                      <a:lnTo>
                        <a:pt x="66" y="0"/>
                      </a:lnTo>
                      <a:lnTo>
                        <a:pt x="47" y="2"/>
                      </a:lnTo>
                      <a:lnTo>
                        <a:pt x="26" y="11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4" name="Freeform 30"/>
                <p:cNvSpPr>
                  <a:spLocks/>
                </p:cNvSpPr>
                <p:nvPr/>
              </p:nvSpPr>
              <p:spPr bwMode="auto">
                <a:xfrm>
                  <a:off x="8406" y="4895"/>
                  <a:ext cx="82" cy="84"/>
                </a:xfrm>
                <a:custGeom>
                  <a:avLst/>
                  <a:gdLst/>
                  <a:ahLst/>
                  <a:cxnLst>
                    <a:cxn ang="0">
                      <a:pos x="33" y="29"/>
                    </a:cxn>
                    <a:cxn ang="0">
                      <a:pos x="21" y="44"/>
                    </a:cxn>
                    <a:cxn ang="0">
                      <a:pos x="12" y="60"/>
                    </a:cxn>
                    <a:cxn ang="0">
                      <a:pos x="5" y="79"/>
                    </a:cxn>
                    <a:cxn ang="0">
                      <a:pos x="0" y="97"/>
                    </a:cxn>
                    <a:cxn ang="0">
                      <a:pos x="0" y="116"/>
                    </a:cxn>
                    <a:cxn ang="0">
                      <a:pos x="5" y="135"/>
                    </a:cxn>
                    <a:cxn ang="0">
                      <a:pos x="12" y="152"/>
                    </a:cxn>
                    <a:cxn ang="0">
                      <a:pos x="25" y="169"/>
                    </a:cxn>
                    <a:cxn ang="0">
                      <a:pos x="42" y="187"/>
                    </a:cxn>
                    <a:cxn ang="0">
                      <a:pos x="58" y="202"/>
                    </a:cxn>
                    <a:cxn ang="0">
                      <a:pos x="77" y="220"/>
                    </a:cxn>
                    <a:cxn ang="0">
                      <a:pos x="96" y="233"/>
                    </a:cxn>
                    <a:cxn ang="0">
                      <a:pos x="114" y="244"/>
                    </a:cxn>
                    <a:cxn ang="0">
                      <a:pos x="133" y="251"/>
                    </a:cxn>
                    <a:cxn ang="0">
                      <a:pos x="149" y="251"/>
                    </a:cxn>
                    <a:cxn ang="0">
                      <a:pos x="165" y="246"/>
                    </a:cxn>
                    <a:cxn ang="0">
                      <a:pos x="180" y="237"/>
                    </a:cxn>
                    <a:cxn ang="0">
                      <a:pos x="196" y="228"/>
                    </a:cxn>
                    <a:cxn ang="0">
                      <a:pos x="209" y="220"/>
                    </a:cxn>
                    <a:cxn ang="0">
                      <a:pos x="222" y="212"/>
                    </a:cxn>
                    <a:cxn ang="0">
                      <a:pos x="232" y="202"/>
                    </a:cxn>
                    <a:cxn ang="0">
                      <a:pos x="240" y="191"/>
                    </a:cxn>
                    <a:cxn ang="0">
                      <a:pos x="246" y="178"/>
                    </a:cxn>
                    <a:cxn ang="0">
                      <a:pos x="247" y="162"/>
                    </a:cxn>
                    <a:cxn ang="0">
                      <a:pos x="244" y="142"/>
                    </a:cxn>
                    <a:cxn ang="0">
                      <a:pos x="238" y="120"/>
                    </a:cxn>
                    <a:cxn ang="0">
                      <a:pos x="228" y="96"/>
                    </a:cxn>
                    <a:cxn ang="0">
                      <a:pos x="215" y="72"/>
                    </a:cxn>
                    <a:cxn ang="0">
                      <a:pos x="200" y="50"/>
                    </a:cxn>
                    <a:cxn ang="0">
                      <a:pos x="184" y="30"/>
                    </a:cxn>
                    <a:cxn ang="0">
                      <a:pos x="165" y="16"/>
                    </a:cxn>
                    <a:cxn ang="0">
                      <a:pos x="147" y="7"/>
                    </a:cxn>
                    <a:cxn ang="0">
                      <a:pos x="130" y="3"/>
                    </a:cxn>
                    <a:cxn ang="0">
                      <a:pos x="112" y="0"/>
                    </a:cxn>
                    <a:cxn ang="0">
                      <a:pos x="94" y="1"/>
                    </a:cxn>
                    <a:cxn ang="0">
                      <a:pos x="80" y="3"/>
                    </a:cxn>
                    <a:cxn ang="0">
                      <a:pos x="65" y="7"/>
                    </a:cxn>
                    <a:cxn ang="0">
                      <a:pos x="52" y="13"/>
                    </a:cxn>
                    <a:cxn ang="0">
                      <a:pos x="42" y="20"/>
                    </a:cxn>
                    <a:cxn ang="0">
                      <a:pos x="33" y="29"/>
                    </a:cxn>
                  </a:cxnLst>
                  <a:rect l="0" t="0" r="r" b="b"/>
                  <a:pathLst>
                    <a:path w="247" h="251">
                      <a:moveTo>
                        <a:pt x="33" y="29"/>
                      </a:moveTo>
                      <a:lnTo>
                        <a:pt x="21" y="44"/>
                      </a:lnTo>
                      <a:lnTo>
                        <a:pt x="12" y="60"/>
                      </a:lnTo>
                      <a:lnTo>
                        <a:pt x="5" y="79"/>
                      </a:lnTo>
                      <a:lnTo>
                        <a:pt x="0" y="97"/>
                      </a:lnTo>
                      <a:lnTo>
                        <a:pt x="0" y="116"/>
                      </a:lnTo>
                      <a:lnTo>
                        <a:pt x="5" y="135"/>
                      </a:lnTo>
                      <a:lnTo>
                        <a:pt x="12" y="152"/>
                      </a:lnTo>
                      <a:lnTo>
                        <a:pt x="25" y="169"/>
                      </a:lnTo>
                      <a:lnTo>
                        <a:pt x="42" y="187"/>
                      </a:lnTo>
                      <a:lnTo>
                        <a:pt x="58" y="202"/>
                      </a:lnTo>
                      <a:lnTo>
                        <a:pt x="77" y="220"/>
                      </a:lnTo>
                      <a:lnTo>
                        <a:pt x="96" y="233"/>
                      </a:lnTo>
                      <a:lnTo>
                        <a:pt x="114" y="244"/>
                      </a:lnTo>
                      <a:lnTo>
                        <a:pt x="133" y="251"/>
                      </a:lnTo>
                      <a:lnTo>
                        <a:pt x="149" y="251"/>
                      </a:lnTo>
                      <a:lnTo>
                        <a:pt x="165" y="246"/>
                      </a:lnTo>
                      <a:lnTo>
                        <a:pt x="180" y="237"/>
                      </a:lnTo>
                      <a:lnTo>
                        <a:pt x="196" y="228"/>
                      </a:lnTo>
                      <a:lnTo>
                        <a:pt x="209" y="220"/>
                      </a:lnTo>
                      <a:lnTo>
                        <a:pt x="222" y="212"/>
                      </a:lnTo>
                      <a:lnTo>
                        <a:pt x="232" y="202"/>
                      </a:lnTo>
                      <a:lnTo>
                        <a:pt x="240" y="191"/>
                      </a:lnTo>
                      <a:lnTo>
                        <a:pt x="246" y="178"/>
                      </a:lnTo>
                      <a:lnTo>
                        <a:pt x="247" y="162"/>
                      </a:lnTo>
                      <a:lnTo>
                        <a:pt x="244" y="142"/>
                      </a:lnTo>
                      <a:lnTo>
                        <a:pt x="238" y="120"/>
                      </a:lnTo>
                      <a:lnTo>
                        <a:pt x="228" y="96"/>
                      </a:lnTo>
                      <a:lnTo>
                        <a:pt x="215" y="72"/>
                      </a:lnTo>
                      <a:lnTo>
                        <a:pt x="200" y="50"/>
                      </a:lnTo>
                      <a:lnTo>
                        <a:pt x="184" y="30"/>
                      </a:lnTo>
                      <a:lnTo>
                        <a:pt x="165" y="16"/>
                      </a:lnTo>
                      <a:lnTo>
                        <a:pt x="147" y="7"/>
                      </a:lnTo>
                      <a:lnTo>
                        <a:pt x="130" y="3"/>
                      </a:lnTo>
                      <a:lnTo>
                        <a:pt x="112" y="0"/>
                      </a:lnTo>
                      <a:lnTo>
                        <a:pt x="94" y="1"/>
                      </a:lnTo>
                      <a:lnTo>
                        <a:pt x="80" y="3"/>
                      </a:lnTo>
                      <a:lnTo>
                        <a:pt x="65" y="7"/>
                      </a:lnTo>
                      <a:lnTo>
                        <a:pt x="52" y="13"/>
                      </a:lnTo>
                      <a:lnTo>
                        <a:pt x="42" y="20"/>
                      </a:lnTo>
                      <a:lnTo>
                        <a:pt x="33" y="29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5" name="Freeform 31"/>
                <p:cNvSpPr>
                  <a:spLocks/>
                </p:cNvSpPr>
                <p:nvPr/>
              </p:nvSpPr>
              <p:spPr bwMode="auto">
                <a:xfrm>
                  <a:off x="8313" y="4687"/>
                  <a:ext cx="75" cy="80"/>
                </a:xfrm>
                <a:custGeom>
                  <a:avLst/>
                  <a:gdLst/>
                  <a:ahLst/>
                  <a:cxnLst>
                    <a:cxn ang="0">
                      <a:pos x="115" y="3"/>
                    </a:cxn>
                    <a:cxn ang="0">
                      <a:pos x="93" y="0"/>
                    </a:cxn>
                    <a:cxn ang="0">
                      <a:pos x="66" y="2"/>
                    </a:cxn>
                    <a:cxn ang="0">
                      <a:pos x="43" y="12"/>
                    </a:cxn>
                    <a:cxn ang="0">
                      <a:pos x="16" y="37"/>
                    </a:cxn>
                    <a:cxn ang="0">
                      <a:pos x="0" y="79"/>
                    </a:cxn>
                    <a:cxn ang="0">
                      <a:pos x="2" y="124"/>
                    </a:cxn>
                    <a:cxn ang="0">
                      <a:pos x="15" y="168"/>
                    </a:cxn>
                    <a:cxn ang="0">
                      <a:pos x="32" y="201"/>
                    </a:cxn>
                    <a:cxn ang="0">
                      <a:pos x="56" y="223"/>
                    </a:cxn>
                    <a:cxn ang="0">
                      <a:pos x="84" y="237"/>
                    </a:cxn>
                    <a:cxn ang="0">
                      <a:pos x="113" y="240"/>
                    </a:cxn>
                    <a:cxn ang="0">
                      <a:pos x="151" y="229"/>
                    </a:cxn>
                    <a:cxn ang="0">
                      <a:pos x="189" y="204"/>
                    </a:cxn>
                    <a:cxn ang="0">
                      <a:pos x="216" y="171"/>
                    </a:cxn>
                    <a:cxn ang="0">
                      <a:pos x="226" y="131"/>
                    </a:cxn>
                    <a:cxn ang="0">
                      <a:pos x="222" y="104"/>
                    </a:cxn>
                    <a:cxn ang="0">
                      <a:pos x="213" y="95"/>
                    </a:cxn>
                    <a:cxn ang="0">
                      <a:pos x="201" y="96"/>
                    </a:cxn>
                    <a:cxn ang="0">
                      <a:pos x="194" y="105"/>
                    </a:cxn>
                    <a:cxn ang="0">
                      <a:pos x="191" y="127"/>
                    </a:cxn>
                    <a:cxn ang="0">
                      <a:pos x="182" y="158"/>
                    </a:cxn>
                    <a:cxn ang="0">
                      <a:pos x="162" y="183"/>
                    </a:cxn>
                    <a:cxn ang="0">
                      <a:pos x="131" y="197"/>
                    </a:cxn>
                    <a:cxn ang="0">
                      <a:pos x="90" y="197"/>
                    </a:cxn>
                    <a:cxn ang="0">
                      <a:pos x="60" y="177"/>
                    </a:cxn>
                    <a:cxn ang="0">
                      <a:pos x="44" y="144"/>
                    </a:cxn>
                    <a:cxn ang="0">
                      <a:pos x="34" y="105"/>
                    </a:cxn>
                    <a:cxn ang="0">
                      <a:pos x="32" y="76"/>
                    </a:cxn>
                    <a:cxn ang="0">
                      <a:pos x="41" y="56"/>
                    </a:cxn>
                    <a:cxn ang="0">
                      <a:pos x="54" y="39"/>
                    </a:cxn>
                    <a:cxn ang="0">
                      <a:pos x="74" y="26"/>
                    </a:cxn>
                    <a:cxn ang="0">
                      <a:pos x="87" y="25"/>
                    </a:cxn>
                    <a:cxn ang="0">
                      <a:pos x="106" y="25"/>
                    </a:cxn>
                    <a:cxn ang="0">
                      <a:pos x="126" y="25"/>
                    </a:cxn>
                    <a:cxn ang="0">
                      <a:pos x="129" y="12"/>
                    </a:cxn>
                  </a:cxnLst>
                  <a:rect l="0" t="0" r="r" b="b"/>
                  <a:pathLst>
                    <a:path w="226" h="240">
                      <a:moveTo>
                        <a:pt x="125" y="6"/>
                      </a:moveTo>
                      <a:lnTo>
                        <a:pt x="115" y="3"/>
                      </a:lnTo>
                      <a:lnTo>
                        <a:pt x="104" y="0"/>
                      </a:lnTo>
                      <a:lnTo>
                        <a:pt x="93" y="0"/>
                      </a:lnTo>
                      <a:lnTo>
                        <a:pt x="79" y="0"/>
                      </a:lnTo>
                      <a:lnTo>
                        <a:pt x="66" y="2"/>
                      </a:lnTo>
                      <a:lnTo>
                        <a:pt x="54" y="6"/>
                      </a:lnTo>
                      <a:lnTo>
                        <a:pt x="43" y="12"/>
                      </a:lnTo>
                      <a:lnTo>
                        <a:pt x="32" y="19"/>
                      </a:lnTo>
                      <a:lnTo>
                        <a:pt x="16" y="37"/>
                      </a:lnTo>
                      <a:lnTo>
                        <a:pt x="6" y="58"/>
                      </a:lnTo>
                      <a:lnTo>
                        <a:pt x="0" y="79"/>
                      </a:lnTo>
                      <a:lnTo>
                        <a:pt x="0" y="101"/>
                      </a:lnTo>
                      <a:lnTo>
                        <a:pt x="2" y="124"/>
                      </a:lnTo>
                      <a:lnTo>
                        <a:pt x="7" y="145"/>
                      </a:lnTo>
                      <a:lnTo>
                        <a:pt x="15" y="168"/>
                      </a:lnTo>
                      <a:lnTo>
                        <a:pt x="24" y="188"/>
                      </a:lnTo>
                      <a:lnTo>
                        <a:pt x="32" y="201"/>
                      </a:lnTo>
                      <a:lnTo>
                        <a:pt x="43" y="213"/>
                      </a:lnTo>
                      <a:lnTo>
                        <a:pt x="56" y="223"/>
                      </a:lnTo>
                      <a:lnTo>
                        <a:pt x="69" y="231"/>
                      </a:lnTo>
                      <a:lnTo>
                        <a:pt x="84" y="237"/>
                      </a:lnTo>
                      <a:lnTo>
                        <a:pt x="98" y="240"/>
                      </a:lnTo>
                      <a:lnTo>
                        <a:pt x="113" y="240"/>
                      </a:lnTo>
                      <a:lnTo>
                        <a:pt x="129" y="237"/>
                      </a:lnTo>
                      <a:lnTo>
                        <a:pt x="151" y="229"/>
                      </a:lnTo>
                      <a:lnTo>
                        <a:pt x="172" y="219"/>
                      </a:lnTo>
                      <a:lnTo>
                        <a:pt x="189" y="204"/>
                      </a:lnTo>
                      <a:lnTo>
                        <a:pt x="206" y="188"/>
                      </a:lnTo>
                      <a:lnTo>
                        <a:pt x="216" y="171"/>
                      </a:lnTo>
                      <a:lnTo>
                        <a:pt x="223" y="152"/>
                      </a:lnTo>
                      <a:lnTo>
                        <a:pt x="226" y="131"/>
                      </a:lnTo>
                      <a:lnTo>
                        <a:pt x="223" y="109"/>
                      </a:lnTo>
                      <a:lnTo>
                        <a:pt x="222" y="104"/>
                      </a:lnTo>
                      <a:lnTo>
                        <a:pt x="219" y="98"/>
                      </a:lnTo>
                      <a:lnTo>
                        <a:pt x="213" y="95"/>
                      </a:lnTo>
                      <a:lnTo>
                        <a:pt x="207" y="95"/>
                      </a:lnTo>
                      <a:lnTo>
                        <a:pt x="201" y="96"/>
                      </a:lnTo>
                      <a:lnTo>
                        <a:pt x="197" y="99"/>
                      </a:lnTo>
                      <a:lnTo>
                        <a:pt x="194" y="105"/>
                      </a:lnTo>
                      <a:lnTo>
                        <a:pt x="192" y="111"/>
                      </a:lnTo>
                      <a:lnTo>
                        <a:pt x="191" y="127"/>
                      </a:lnTo>
                      <a:lnTo>
                        <a:pt x="188" y="142"/>
                      </a:lnTo>
                      <a:lnTo>
                        <a:pt x="182" y="158"/>
                      </a:lnTo>
                      <a:lnTo>
                        <a:pt x="173" y="171"/>
                      </a:lnTo>
                      <a:lnTo>
                        <a:pt x="162" y="183"/>
                      </a:lnTo>
                      <a:lnTo>
                        <a:pt x="147" y="191"/>
                      </a:lnTo>
                      <a:lnTo>
                        <a:pt x="131" y="197"/>
                      </a:lnTo>
                      <a:lnTo>
                        <a:pt x="110" y="200"/>
                      </a:lnTo>
                      <a:lnTo>
                        <a:pt x="90" y="197"/>
                      </a:lnTo>
                      <a:lnTo>
                        <a:pt x="74" y="190"/>
                      </a:lnTo>
                      <a:lnTo>
                        <a:pt x="60" y="177"/>
                      </a:lnTo>
                      <a:lnTo>
                        <a:pt x="51" y="161"/>
                      </a:lnTo>
                      <a:lnTo>
                        <a:pt x="44" y="144"/>
                      </a:lnTo>
                      <a:lnTo>
                        <a:pt x="38" y="124"/>
                      </a:lnTo>
                      <a:lnTo>
                        <a:pt x="34" y="105"/>
                      </a:lnTo>
                      <a:lnTo>
                        <a:pt x="32" y="86"/>
                      </a:lnTo>
                      <a:lnTo>
                        <a:pt x="32" y="76"/>
                      </a:lnTo>
                      <a:lnTo>
                        <a:pt x="35" y="66"/>
                      </a:lnTo>
                      <a:lnTo>
                        <a:pt x="41" y="56"/>
                      </a:lnTo>
                      <a:lnTo>
                        <a:pt x="47" y="46"/>
                      </a:lnTo>
                      <a:lnTo>
                        <a:pt x="54" y="39"/>
                      </a:lnTo>
                      <a:lnTo>
                        <a:pt x="63" y="32"/>
                      </a:lnTo>
                      <a:lnTo>
                        <a:pt x="74" y="26"/>
                      </a:lnTo>
                      <a:lnTo>
                        <a:pt x="84" y="25"/>
                      </a:lnTo>
                      <a:lnTo>
                        <a:pt x="87" y="25"/>
                      </a:lnTo>
                      <a:lnTo>
                        <a:pt x="94" y="23"/>
                      </a:lnTo>
                      <a:lnTo>
                        <a:pt x="106" y="25"/>
                      </a:lnTo>
                      <a:lnTo>
                        <a:pt x="119" y="26"/>
                      </a:lnTo>
                      <a:lnTo>
                        <a:pt x="126" y="25"/>
                      </a:lnTo>
                      <a:lnTo>
                        <a:pt x="131" y="19"/>
                      </a:lnTo>
                      <a:lnTo>
                        <a:pt x="129" y="12"/>
                      </a:lnTo>
                      <a:lnTo>
                        <a:pt x="125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6" name="Freeform 32"/>
                <p:cNvSpPr>
                  <a:spLocks/>
                </p:cNvSpPr>
                <p:nvPr/>
              </p:nvSpPr>
              <p:spPr bwMode="auto">
                <a:xfrm>
                  <a:off x="8412" y="4892"/>
                  <a:ext cx="93" cy="90"/>
                </a:xfrm>
                <a:custGeom>
                  <a:avLst/>
                  <a:gdLst/>
                  <a:ahLst/>
                  <a:cxnLst>
                    <a:cxn ang="0">
                      <a:pos x="60" y="8"/>
                    </a:cxn>
                    <a:cxn ang="0">
                      <a:pos x="34" y="27"/>
                    </a:cxn>
                    <a:cxn ang="0">
                      <a:pos x="15" y="50"/>
                    </a:cxn>
                    <a:cxn ang="0">
                      <a:pos x="3" y="80"/>
                    </a:cxn>
                    <a:cxn ang="0">
                      <a:pos x="0" y="112"/>
                    </a:cxn>
                    <a:cxn ang="0">
                      <a:pos x="6" y="145"/>
                    </a:cxn>
                    <a:cxn ang="0">
                      <a:pos x="18" y="175"/>
                    </a:cxn>
                    <a:cxn ang="0">
                      <a:pos x="37" y="204"/>
                    </a:cxn>
                    <a:cxn ang="0">
                      <a:pos x="65" y="231"/>
                    </a:cxn>
                    <a:cxn ang="0">
                      <a:pos x="101" y="257"/>
                    </a:cxn>
                    <a:cxn ang="0">
                      <a:pos x="142" y="270"/>
                    </a:cxn>
                    <a:cxn ang="0">
                      <a:pos x="185" y="263"/>
                    </a:cxn>
                    <a:cxn ang="0">
                      <a:pos x="219" y="240"/>
                    </a:cxn>
                    <a:cxn ang="0">
                      <a:pos x="244" y="215"/>
                    </a:cxn>
                    <a:cxn ang="0">
                      <a:pos x="263" y="188"/>
                    </a:cxn>
                    <a:cxn ang="0">
                      <a:pos x="276" y="158"/>
                    </a:cxn>
                    <a:cxn ang="0">
                      <a:pos x="279" y="133"/>
                    </a:cxn>
                    <a:cxn ang="0">
                      <a:pos x="273" y="120"/>
                    </a:cxn>
                    <a:cxn ang="0">
                      <a:pos x="258" y="116"/>
                    </a:cxn>
                    <a:cxn ang="0">
                      <a:pos x="245" y="122"/>
                    </a:cxn>
                    <a:cxn ang="0">
                      <a:pos x="241" y="132"/>
                    </a:cxn>
                    <a:cxn ang="0">
                      <a:pos x="235" y="151"/>
                    </a:cxn>
                    <a:cxn ang="0">
                      <a:pos x="220" y="176"/>
                    </a:cxn>
                    <a:cxn ang="0">
                      <a:pos x="198" y="201"/>
                    </a:cxn>
                    <a:cxn ang="0">
                      <a:pos x="154" y="211"/>
                    </a:cxn>
                    <a:cxn ang="0">
                      <a:pos x="100" y="197"/>
                    </a:cxn>
                    <a:cxn ang="0">
                      <a:pos x="59" y="162"/>
                    </a:cxn>
                    <a:cxn ang="0">
                      <a:pos x="40" y="113"/>
                    </a:cxn>
                    <a:cxn ang="0">
                      <a:pos x="44" y="73"/>
                    </a:cxn>
                    <a:cxn ang="0">
                      <a:pos x="60" y="50"/>
                    </a:cxn>
                    <a:cxn ang="0">
                      <a:pos x="81" y="30"/>
                    </a:cxn>
                    <a:cxn ang="0">
                      <a:pos x="103" y="16"/>
                    </a:cxn>
                    <a:cxn ang="0">
                      <a:pos x="109" y="4"/>
                    </a:cxn>
                    <a:cxn ang="0">
                      <a:pos x="88" y="0"/>
                    </a:cxn>
                  </a:cxnLst>
                  <a:rect l="0" t="0" r="r" b="b"/>
                  <a:pathLst>
                    <a:path w="279" h="270">
                      <a:moveTo>
                        <a:pt x="75" y="3"/>
                      </a:moveTo>
                      <a:lnTo>
                        <a:pt x="60" y="8"/>
                      </a:lnTo>
                      <a:lnTo>
                        <a:pt x="47" y="17"/>
                      </a:lnTo>
                      <a:lnTo>
                        <a:pt x="34" y="27"/>
                      </a:lnTo>
                      <a:lnTo>
                        <a:pt x="24" y="39"/>
                      </a:lnTo>
                      <a:lnTo>
                        <a:pt x="15" y="50"/>
                      </a:lnTo>
                      <a:lnTo>
                        <a:pt x="7" y="64"/>
                      </a:lnTo>
                      <a:lnTo>
                        <a:pt x="3" y="80"/>
                      </a:lnTo>
                      <a:lnTo>
                        <a:pt x="0" y="96"/>
                      </a:lnTo>
                      <a:lnTo>
                        <a:pt x="0" y="112"/>
                      </a:lnTo>
                      <a:lnTo>
                        <a:pt x="2" y="129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5"/>
                      </a:lnTo>
                      <a:lnTo>
                        <a:pt x="27" y="189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1"/>
                      </a:lnTo>
                      <a:lnTo>
                        <a:pt x="82" y="244"/>
                      </a:lnTo>
                      <a:lnTo>
                        <a:pt x="101" y="257"/>
                      </a:lnTo>
                      <a:lnTo>
                        <a:pt x="122" y="266"/>
                      </a:lnTo>
                      <a:lnTo>
                        <a:pt x="142" y="270"/>
                      </a:lnTo>
                      <a:lnTo>
                        <a:pt x="165" y="270"/>
                      </a:lnTo>
                      <a:lnTo>
                        <a:pt x="185" y="263"/>
                      </a:lnTo>
                      <a:lnTo>
                        <a:pt x="206" y="250"/>
                      </a:lnTo>
                      <a:lnTo>
                        <a:pt x="219" y="240"/>
                      </a:lnTo>
                      <a:lnTo>
                        <a:pt x="232" y="228"/>
                      </a:lnTo>
                      <a:lnTo>
                        <a:pt x="244" y="215"/>
                      </a:lnTo>
                      <a:lnTo>
                        <a:pt x="254" y="202"/>
                      </a:lnTo>
                      <a:lnTo>
                        <a:pt x="263" y="188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79" y="133"/>
                      </a:lnTo>
                      <a:lnTo>
                        <a:pt x="278" y="126"/>
                      </a:lnTo>
                      <a:lnTo>
                        <a:pt x="273" y="120"/>
                      </a:lnTo>
                      <a:lnTo>
                        <a:pt x="266" y="116"/>
                      </a:lnTo>
                      <a:lnTo>
                        <a:pt x="258" y="116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1" y="129"/>
                      </a:lnTo>
                      <a:lnTo>
                        <a:pt x="241" y="132"/>
                      </a:lnTo>
                      <a:lnTo>
                        <a:pt x="238" y="139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0" y="176"/>
                      </a:lnTo>
                      <a:lnTo>
                        <a:pt x="210" y="191"/>
                      </a:lnTo>
                      <a:lnTo>
                        <a:pt x="198" y="201"/>
                      </a:lnTo>
                      <a:lnTo>
                        <a:pt x="182" y="210"/>
                      </a:lnTo>
                      <a:lnTo>
                        <a:pt x="154" y="211"/>
                      </a:lnTo>
                      <a:lnTo>
                        <a:pt x="126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2"/>
                      </a:lnTo>
                      <a:lnTo>
                        <a:pt x="46" y="139"/>
                      </a:lnTo>
                      <a:lnTo>
                        <a:pt x="40" y="113"/>
                      </a:lnTo>
                      <a:lnTo>
                        <a:pt x="40" y="86"/>
                      </a:lnTo>
                      <a:lnTo>
                        <a:pt x="44" y="73"/>
                      </a:lnTo>
                      <a:lnTo>
                        <a:pt x="50" y="62"/>
                      </a:lnTo>
                      <a:lnTo>
                        <a:pt x="60" y="50"/>
                      </a:lnTo>
                      <a:lnTo>
                        <a:pt x="71" y="39"/>
                      </a:lnTo>
                      <a:lnTo>
                        <a:pt x="81" y="30"/>
                      </a:lnTo>
                      <a:lnTo>
                        <a:pt x="93" y="21"/>
                      </a:lnTo>
                      <a:lnTo>
                        <a:pt x="103" y="16"/>
                      </a:lnTo>
                      <a:lnTo>
                        <a:pt x="112" y="11"/>
                      </a:lnTo>
                      <a:lnTo>
                        <a:pt x="109" y="4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5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7" name="Freeform 33"/>
                <p:cNvSpPr>
                  <a:spLocks/>
                </p:cNvSpPr>
                <p:nvPr/>
              </p:nvSpPr>
              <p:spPr bwMode="auto">
                <a:xfrm>
                  <a:off x="8347" y="4786"/>
                  <a:ext cx="24" cy="25"/>
                </a:xfrm>
                <a:custGeom>
                  <a:avLst/>
                  <a:gdLst/>
                  <a:ahLst/>
                  <a:cxnLst>
                    <a:cxn ang="0">
                      <a:pos x="7" y="65"/>
                    </a:cxn>
                    <a:cxn ang="0">
                      <a:pos x="15" y="72"/>
                    </a:cxn>
                    <a:cxn ang="0">
                      <a:pos x="25" y="75"/>
                    </a:cxn>
                    <a:cxn ang="0">
                      <a:pos x="32" y="75"/>
                    </a:cxn>
                    <a:cxn ang="0">
                      <a:pos x="37" y="73"/>
                    </a:cxn>
                    <a:cxn ang="0">
                      <a:pos x="39" y="72"/>
                    </a:cxn>
                    <a:cxn ang="0">
                      <a:pos x="47" y="71"/>
                    </a:cxn>
                    <a:cxn ang="0">
                      <a:pos x="56" y="66"/>
                    </a:cxn>
                    <a:cxn ang="0">
                      <a:pos x="64" y="60"/>
                    </a:cxn>
                    <a:cxn ang="0">
                      <a:pos x="69" y="56"/>
                    </a:cxn>
                    <a:cxn ang="0">
                      <a:pos x="72" y="52"/>
                    </a:cxn>
                    <a:cxn ang="0">
                      <a:pos x="72" y="49"/>
                    </a:cxn>
                    <a:cxn ang="0">
                      <a:pos x="70" y="45"/>
                    </a:cxn>
                    <a:cxn ang="0">
                      <a:pos x="67" y="40"/>
                    </a:cxn>
                    <a:cxn ang="0">
                      <a:pos x="63" y="39"/>
                    </a:cxn>
                    <a:cxn ang="0">
                      <a:pos x="59" y="38"/>
                    </a:cxn>
                    <a:cxn ang="0">
                      <a:pos x="54" y="39"/>
                    </a:cxn>
                    <a:cxn ang="0">
                      <a:pos x="48" y="42"/>
                    </a:cxn>
                    <a:cxn ang="0">
                      <a:pos x="39" y="46"/>
                    </a:cxn>
                    <a:cxn ang="0">
                      <a:pos x="32" y="50"/>
                    </a:cxn>
                    <a:cxn ang="0">
                      <a:pos x="29" y="52"/>
                    </a:cxn>
                    <a:cxn ang="0">
                      <a:pos x="26" y="43"/>
                    </a:cxn>
                    <a:cxn ang="0">
                      <a:pos x="20" y="25"/>
                    </a:cxn>
                    <a:cxn ang="0">
                      <a:pos x="12" y="7"/>
                    </a:cxn>
                    <a:cxn ang="0">
                      <a:pos x="1" y="0"/>
                    </a:cxn>
                    <a:cxn ang="0">
                      <a:pos x="0" y="17"/>
                    </a:cxn>
                    <a:cxn ang="0">
                      <a:pos x="3" y="39"/>
                    </a:cxn>
                    <a:cxn ang="0">
                      <a:pos x="6" y="58"/>
                    </a:cxn>
                    <a:cxn ang="0">
                      <a:pos x="7" y="65"/>
                    </a:cxn>
                  </a:cxnLst>
                  <a:rect l="0" t="0" r="r" b="b"/>
                  <a:pathLst>
                    <a:path w="72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9" y="72"/>
                      </a:lnTo>
                      <a:lnTo>
                        <a:pt x="47" y="71"/>
                      </a:lnTo>
                      <a:lnTo>
                        <a:pt x="56" y="66"/>
                      </a:lnTo>
                      <a:lnTo>
                        <a:pt x="64" y="60"/>
                      </a:lnTo>
                      <a:lnTo>
                        <a:pt x="69" y="56"/>
                      </a:lnTo>
                      <a:lnTo>
                        <a:pt x="72" y="52"/>
                      </a:lnTo>
                      <a:lnTo>
                        <a:pt x="72" y="49"/>
                      </a:lnTo>
                      <a:lnTo>
                        <a:pt x="70" y="45"/>
                      </a:lnTo>
                      <a:lnTo>
                        <a:pt x="67" y="40"/>
                      </a:lnTo>
                      <a:lnTo>
                        <a:pt x="63" y="39"/>
                      </a:lnTo>
                      <a:lnTo>
                        <a:pt x="59" y="38"/>
                      </a:lnTo>
                      <a:lnTo>
                        <a:pt x="54" y="39"/>
                      </a:lnTo>
                      <a:lnTo>
                        <a:pt x="48" y="42"/>
                      </a:lnTo>
                      <a:lnTo>
                        <a:pt x="39" y="46"/>
                      </a:lnTo>
                      <a:lnTo>
                        <a:pt x="32" y="50"/>
                      </a:lnTo>
                      <a:lnTo>
                        <a:pt x="29" y="52"/>
                      </a:lnTo>
                      <a:lnTo>
                        <a:pt x="26" y="43"/>
                      </a:lnTo>
                      <a:lnTo>
                        <a:pt x="20" y="25"/>
                      </a:lnTo>
                      <a:lnTo>
                        <a:pt x="12" y="7"/>
                      </a:lnTo>
                      <a:lnTo>
                        <a:pt x="1" y="0"/>
                      </a:lnTo>
                      <a:lnTo>
                        <a:pt x="0" y="17"/>
                      </a:lnTo>
                      <a:lnTo>
                        <a:pt x="3" y="39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8" name="Freeform 34"/>
                <p:cNvSpPr>
                  <a:spLocks/>
                </p:cNvSpPr>
                <p:nvPr/>
              </p:nvSpPr>
              <p:spPr bwMode="auto">
                <a:xfrm>
                  <a:off x="8370" y="4780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15" y="53"/>
                    </a:cxn>
                    <a:cxn ang="0">
                      <a:pos x="16" y="55"/>
                    </a:cxn>
                    <a:cxn ang="0">
                      <a:pos x="20" y="57"/>
                    </a:cxn>
                    <a:cxn ang="0">
                      <a:pos x="25" y="59"/>
                    </a:cxn>
                    <a:cxn ang="0">
                      <a:pos x="26" y="59"/>
                    </a:cxn>
                    <a:cxn ang="0">
                      <a:pos x="35" y="59"/>
                    </a:cxn>
                    <a:cxn ang="0">
                      <a:pos x="45" y="56"/>
                    </a:cxn>
                    <a:cxn ang="0">
                      <a:pos x="54" y="55"/>
                    </a:cxn>
                    <a:cxn ang="0">
                      <a:pos x="63" y="50"/>
                    </a:cxn>
                    <a:cxn ang="0">
                      <a:pos x="66" y="47"/>
                    </a:cxn>
                    <a:cxn ang="0">
                      <a:pos x="69" y="44"/>
                    </a:cxn>
                    <a:cxn ang="0">
                      <a:pos x="70" y="40"/>
                    </a:cxn>
                    <a:cxn ang="0">
                      <a:pos x="69" y="37"/>
                    </a:cxn>
                    <a:cxn ang="0">
                      <a:pos x="56" y="32"/>
                    </a:cxn>
                    <a:cxn ang="0">
                      <a:pos x="42" y="33"/>
                    </a:cxn>
                    <a:cxn ang="0">
                      <a:pos x="32" y="37"/>
                    </a:cxn>
                    <a:cxn ang="0">
                      <a:pos x="28" y="40"/>
                    </a:cxn>
                    <a:cxn ang="0">
                      <a:pos x="20" y="30"/>
                    </a:cxn>
                    <a:cxn ang="0">
                      <a:pos x="16" y="14"/>
                    </a:cxn>
                    <a:cxn ang="0">
                      <a:pos x="10" y="3"/>
                    </a:cxn>
                    <a:cxn ang="0">
                      <a:pos x="3" y="0"/>
                    </a:cxn>
                    <a:cxn ang="0">
                      <a:pos x="0" y="19"/>
                    </a:cxn>
                    <a:cxn ang="0">
                      <a:pos x="4" y="36"/>
                    </a:cxn>
                    <a:cxn ang="0">
                      <a:pos x="12" y="49"/>
                    </a:cxn>
                    <a:cxn ang="0">
                      <a:pos x="15" y="53"/>
                    </a:cxn>
                  </a:cxnLst>
                  <a:rect l="0" t="0" r="r" b="b"/>
                  <a:pathLst>
                    <a:path w="70" h="59">
                      <a:moveTo>
                        <a:pt x="15" y="53"/>
                      </a:moveTo>
                      <a:lnTo>
                        <a:pt x="16" y="55"/>
                      </a:lnTo>
                      <a:lnTo>
                        <a:pt x="20" y="57"/>
                      </a:lnTo>
                      <a:lnTo>
                        <a:pt x="25" y="59"/>
                      </a:lnTo>
                      <a:lnTo>
                        <a:pt x="26" y="59"/>
                      </a:lnTo>
                      <a:lnTo>
                        <a:pt x="35" y="59"/>
                      </a:lnTo>
                      <a:lnTo>
                        <a:pt x="45" y="56"/>
                      </a:lnTo>
                      <a:lnTo>
                        <a:pt x="54" y="55"/>
                      </a:lnTo>
                      <a:lnTo>
                        <a:pt x="63" y="50"/>
                      </a:lnTo>
                      <a:lnTo>
                        <a:pt x="66" y="47"/>
                      </a:lnTo>
                      <a:lnTo>
                        <a:pt x="69" y="44"/>
                      </a:lnTo>
                      <a:lnTo>
                        <a:pt x="70" y="40"/>
                      </a:lnTo>
                      <a:lnTo>
                        <a:pt x="69" y="37"/>
                      </a:lnTo>
                      <a:lnTo>
                        <a:pt x="56" y="32"/>
                      </a:lnTo>
                      <a:lnTo>
                        <a:pt x="42" y="33"/>
                      </a:lnTo>
                      <a:lnTo>
                        <a:pt x="32" y="37"/>
                      </a:lnTo>
                      <a:lnTo>
                        <a:pt x="28" y="40"/>
                      </a:lnTo>
                      <a:lnTo>
                        <a:pt x="20" y="30"/>
                      </a:lnTo>
                      <a:lnTo>
                        <a:pt x="16" y="14"/>
                      </a:lnTo>
                      <a:lnTo>
                        <a:pt x="10" y="3"/>
                      </a:lnTo>
                      <a:lnTo>
                        <a:pt x="3" y="0"/>
                      </a:lnTo>
                      <a:lnTo>
                        <a:pt x="0" y="19"/>
                      </a:lnTo>
                      <a:lnTo>
                        <a:pt x="4" y="36"/>
                      </a:lnTo>
                      <a:lnTo>
                        <a:pt x="12" y="49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9" name="Freeform 35"/>
                <p:cNvSpPr>
                  <a:spLocks/>
                </p:cNvSpPr>
                <p:nvPr/>
              </p:nvSpPr>
              <p:spPr bwMode="auto">
                <a:xfrm>
                  <a:off x="8390" y="4771"/>
                  <a:ext cx="22" cy="20"/>
                </a:xfrm>
                <a:custGeom>
                  <a:avLst/>
                  <a:gdLst/>
                  <a:ahLst/>
                  <a:cxnLst>
                    <a:cxn ang="0">
                      <a:pos x="4" y="46"/>
                    </a:cxn>
                    <a:cxn ang="0">
                      <a:pos x="9" y="56"/>
                    </a:cxn>
                    <a:cxn ang="0">
                      <a:pos x="21" y="60"/>
                    </a:cxn>
                    <a:cxn ang="0">
                      <a:pos x="31" y="60"/>
                    </a:cxn>
                    <a:cxn ang="0">
                      <a:pos x="35" y="60"/>
                    </a:cxn>
                    <a:cxn ang="0">
                      <a:pos x="44" y="57"/>
                    </a:cxn>
                    <a:cxn ang="0">
                      <a:pos x="54" y="51"/>
                    </a:cxn>
                    <a:cxn ang="0">
                      <a:pos x="62" y="46"/>
                    </a:cxn>
                    <a:cxn ang="0">
                      <a:pos x="65" y="40"/>
                    </a:cxn>
                    <a:cxn ang="0">
                      <a:pos x="63" y="36"/>
                    </a:cxn>
                    <a:cxn ang="0">
                      <a:pos x="60" y="34"/>
                    </a:cxn>
                    <a:cxn ang="0">
                      <a:pos x="56" y="33"/>
                    </a:cxn>
                    <a:cxn ang="0">
                      <a:pos x="51" y="33"/>
                    </a:cxn>
                    <a:cxn ang="0">
                      <a:pos x="26" y="37"/>
                    </a:cxn>
                    <a:cxn ang="0">
                      <a:pos x="24" y="30"/>
                    </a:cxn>
                    <a:cxn ang="0">
                      <a:pos x="18" y="15"/>
                    </a:cxn>
                    <a:cxn ang="0">
                      <a:pos x="9" y="2"/>
                    </a:cxn>
                    <a:cxn ang="0">
                      <a:pos x="0" y="0"/>
                    </a:cxn>
                    <a:cxn ang="0">
                      <a:pos x="0" y="14"/>
                    </a:cxn>
                    <a:cxn ang="0">
                      <a:pos x="2" y="30"/>
                    </a:cxn>
                    <a:cxn ang="0">
                      <a:pos x="3" y="41"/>
                    </a:cxn>
                    <a:cxn ang="0">
                      <a:pos x="4" y="46"/>
                    </a:cxn>
                  </a:cxnLst>
                  <a:rect l="0" t="0" r="r" b="b"/>
                  <a:pathLst>
                    <a:path w="65" h="60">
                      <a:moveTo>
                        <a:pt x="4" y="46"/>
                      </a:moveTo>
                      <a:lnTo>
                        <a:pt x="9" y="56"/>
                      </a:lnTo>
                      <a:lnTo>
                        <a:pt x="21" y="60"/>
                      </a:lnTo>
                      <a:lnTo>
                        <a:pt x="31" y="60"/>
                      </a:lnTo>
                      <a:lnTo>
                        <a:pt x="35" y="60"/>
                      </a:lnTo>
                      <a:lnTo>
                        <a:pt x="44" y="57"/>
                      </a:lnTo>
                      <a:lnTo>
                        <a:pt x="54" y="51"/>
                      </a:lnTo>
                      <a:lnTo>
                        <a:pt x="62" y="46"/>
                      </a:lnTo>
                      <a:lnTo>
                        <a:pt x="65" y="40"/>
                      </a:lnTo>
                      <a:lnTo>
                        <a:pt x="63" y="36"/>
                      </a:lnTo>
                      <a:lnTo>
                        <a:pt x="60" y="34"/>
                      </a:lnTo>
                      <a:lnTo>
                        <a:pt x="56" y="33"/>
                      </a:lnTo>
                      <a:lnTo>
                        <a:pt x="51" y="33"/>
                      </a:lnTo>
                      <a:lnTo>
                        <a:pt x="26" y="37"/>
                      </a:lnTo>
                      <a:lnTo>
                        <a:pt x="24" y="30"/>
                      </a:lnTo>
                      <a:lnTo>
                        <a:pt x="18" y="15"/>
                      </a:lnTo>
                      <a:lnTo>
                        <a:pt x="9" y="2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2" y="30"/>
                      </a:lnTo>
                      <a:lnTo>
                        <a:pt x="3" y="41"/>
                      </a:lnTo>
                      <a:lnTo>
                        <a:pt x="4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0" name="Freeform 36"/>
                <p:cNvSpPr>
                  <a:spLocks/>
                </p:cNvSpPr>
                <p:nvPr/>
              </p:nvSpPr>
              <p:spPr bwMode="auto">
                <a:xfrm>
                  <a:off x="8362" y="4825"/>
                  <a:ext cx="23" cy="16"/>
                </a:xfrm>
                <a:custGeom>
                  <a:avLst/>
                  <a:gdLst/>
                  <a:ahLst/>
                  <a:cxnLst>
                    <a:cxn ang="0">
                      <a:pos x="9" y="46"/>
                    </a:cxn>
                    <a:cxn ang="0">
                      <a:pos x="12" y="47"/>
                    </a:cxn>
                    <a:cxn ang="0">
                      <a:pos x="16" y="47"/>
                    </a:cxn>
                    <a:cxn ang="0">
                      <a:pos x="22" y="47"/>
                    </a:cxn>
                    <a:cxn ang="0">
                      <a:pos x="23" y="47"/>
                    </a:cxn>
                    <a:cxn ang="0">
                      <a:pos x="31" y="46"/>
                    </a:cxn>
                    <a:cxn ang="0">
                      <a:pos x="40" y="45"/>
                    </a:cxn>
                    <a:cxn ang="0">
                      <a:pos x="48" y="42"/>
                    </a:cxn>
                    <a:cxn ang="0">
                      <a:pos x="56" y="37"/>
                    </a:cxn>
                    <a:cxn ang="0">
                      <a:pos x="63" y="34"/>
                    </a:cxn>
                    <a:cxn ang="0">
                      <a:pos x="67" y="30"/>
                    </a:cxn>
                    <a:cxn ang="0">
                      <a:pos x="69" y="26"/>
                    </a:cxn>
                    <a:cxn ang="0">
                      <a:pos x="66" y="20"/>
                    </a:cxn>
                    <a:cxn ang="0">
                      <a:pos x="62" y="17"/>
                    </a:cxn>
                    <a:cxn ang="0">
                      <a:pos x="56" y="17"/>
                    </a:cxn>
                    <a:cxn ang="0">
                      <a:pos x="48" y="17"/>
                    </a:cxn>
                    <a:cxn ang="0">
                      <a:pos x="40" y="19"/>
                    </a:cxn>
                    <a:cxn ang="0">
                      <a:pos x="32" y="22"/>
                    </a:cxn>
                    <a:cxn ang="0">
                      <a:pos x="26" y="23"/>
                    </a:cxn>
                    <a:cxn ang="0">
                      <a:pos x="22" y="26"/>
                    </a:cxn>
                    <a:cxn ang="0">
                      <a:pos x="20" y="26"/>
                    </a:cxn>
                    <a:cxn ang="0">
                      <a:pos x="19" y="22"/>
                    </a:cxn>
                    <a:cxn ang="0">
                      <a:pos x="16" y="14"/>
                    </a:cxn>
                    <a:cxn ang="0">
                      <a:pos x="12" y="7"/>
                    </a:cxn>
                    <a:cxn ang="0">
                      <a:pos x="10" y="4"/>
                    </a:cxn>
                    <a:cxn ang="0">
                      <a:pos x="7" y="1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0" y="3"/>
                    </a:cxn>
                    <a:cxn ang="0">
                      <a:pos x="0" y="11"/>
                    </a:cxn>
                    <a:cxn ang="0">
                      <a:pos x="3" y="26"/>
                    </a:cxn>
                    <a:cxn ang="0">
                      <a:pos x="7" y="40"/>
                    </a:cxn>
                    <a:cxn ang="0">
                      <a:pos x="9" y="46"/>
                    </a:cxn>
                  </a:cxnLst>
                  <a:rect l="0" t="0" r="r" b="b"/>
                  <a:pathLst>
                    <a:path w="69" h="47">
                      <a:moveTo>
                        <a:pt x="9" y="46"/>
                      </a:moveTo>
                      <a:lnTo>
                        <a:pt x="12" y="47"/>
                      </a:lnTo>
                      <a:lnTo>
                        <a:pt x="16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31" y="46"/>
                      </a:lnTo>
                      <a:lnTo>
                        <a:pt x="40" y="45"/>
                      </a:lnTo>
                      <a:lnTo>
                        <a:pt x="48" y="42"/>
                      </a:lnTo>
                      <a:lnTo>
                        <a:pt x="56" y="37"/>
                      </a:lnTo>
                      <a:lnTo>
                        <a:pt x="63" y="34"/>
                      </a:lnTo>
                      <a:lnTo>
                        <a:pt x="67" y="30"/>
                      </a:lnTo>
                      <a:lnTo>
                        <a:pt x="69" y="26"/>
                      </a:lnTo>
                      <a:lnTo>
                        <a:pt x="66" y="20"/>
                      </a:lnTo>
                      <a:lnTo>
                        <a:pt x="62" y="17"/>
                      </a:lnTo>
                      <a:lnTo>
                        <a:pt x="56" y="17"/>
                      </a:lnTo>
                      <a:lnTo>
                        <a:pt x="48" y="17"/>
                      </a:lnTo>
                      <a:lnTo>
                        <a:pt x="40" y="19"/>
                      </a:lnTo>
                      <a:lnTo>
                        <a:pt x="32" y="22"/>
                      </a:lnTo>
                      <a:lnTo>
                        <a:pt x="26" y="23"/>
                      </a:lnTo>
                      <a:lnTo>
                        <a:pt x="22" y="26"/>
                      </a:lnTo>
                      <a:lnTo>
                        <a:pt x="20" y="26"/>
                      </a:lnTo>
                      <a:lnTo>
                        <a:pt x="19" y="22"/>
                      </a:lnTo>
                      <a:lnTo>
                        <a:pt x="16" y="14"/>
                      </a:lnTo>
                      <a:lnTo>
                        <a:pt x="12" y="7"/>
                      </a:lnTo>
                      <a:lnTo>
                        <a:pt x="10" y="4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0" y="11"/>
                      </a:lnTo>
                      <a:lnTo>
                        <a:pt x="3" y="26"/>
                      </a:lnTo>
                      <a:lnTo>
                        <a:pt x="7" y="40"/>
                      </a:lnTo>
                      <a:lnTo>
                        <a:pt x="9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1" name="Freeform 37"/>
                <p:cNvSpPr>
                  <a:spLocks/>
                </p:cNvSpPr>
                <p:nvPr/>
              </p:nvSpPr>
              <p:spPr bwMode="auto">
                <a:xfrm>
                  <a:off x="8390" y="4813"/>
                  <a:ext cx="20" cy="20"/>
                </a:xfrm>
                <a:custGeom>
                  <a:avLst/>
                  <a:gdLst/>
                  <a:ahLst/>
                  <a:cxnLst>
                    <a:cxn ang="0">
                      <a:pos x="13" y="52"/>
                    </a:cxn>
                    <a:cxn ang="0">
                      <a:pos x="20" y="55"/>
                    </a:cxn>
                    <a:cxn ang="0">
                      <a:pos x="32" y="58"/>
                    </a:cxn>
                    <a:cxn ang="0">
                      <a:pos x="45" y="56"/>
                    </a:cxn>
                    <a:cxn ang="0">
                      <a:pos x="55" y="50"/>
                    </a:cxn>
                    <a:cxn ang="0">
                      <a:pos x="58" y="49"/>
                    </a:cxn>
                    <a:cxn ang="0">
                      <a:pos x="60" y="46"/>
                    </a:cxn>
                    <a:cxn ang="0">
                      <a:pos x="60" y="42"/>
                    </a:cxn>
                    <a:cxn ang="0">
                      <a:pos x="60" y="39"/>
                    </a:cxn>
                    <a:cxn ang="0">
                      <a:pos x="58" y="36"/>
                    </a:cxn>
                    <a:cxn ang="0">
                      <a:pos x="54" y="33"/>
                    </a:cxn>
                    <a:cxn ang="0">
                      <a:pos x="49" y="32"/>
                    </a:cxn>
                    <a:cxn ang="0">
                      <a:pos x="45" y="32"/>
                    </a:cxn>
                    <a:cxn ang="0">
                      <a:pos x="36" y="35"/>
                    </a:cxn>
                    <a:cxn ang="0">
                      <a:pos x="27" y="36"/>
                    </a:cxn>
                    <a:cxn ang="0">
                      <a:pos x="20" y="35"/>
                    </a:cxn>
                    <a:cxn ang="0">
                      <a:pos x="17" y="35"/>
                    </a:cxn>
                    <a:cxn ang="0">
                      <a:pos x="17" y="29"/>
                    </a:cxn>
                    <a:cxn ang="0">
                      <a:pos x="17" y="16"/>
                    </a:cxn>
                    <a:cxn ang="0">
                      <a:pos x="14" y="3"/>
                    </a:cxn>
                    <a:cxn ang="0">
                      <a:pos x="5" y="0"/>
                    </a:cxn>
                    <a:cxn ang="0">
                      <a:pos x="1" y="12"/>
                    </a:cxn>
                    <a:cxn ang="0">
                      <a:pos x="0" y="26"/>
                    </a:cxn>
                    <a:cxn ang="0">
                      <a:pos x="3" y="40"/>
                    </a:cxn>
                    <a:cxn ang="0">
                      <a:pos x="13" y="52"/>
                    </a:cxn>
                  </a:cxnLst>
                  <a:rect l="0" t="0" r="r" b="b"/>
                  <a:pathLst>
                    <a:path w="60" h="58">
                      <a:moveTo>
                        <a:pt x="13" y="52"/>
                      </a:moveTo>
                      <a:lnTo>
                        <a:pt x="20" y="55"/>
                      </a:lnTo>
                      <a:lnTo>
                        <a:pt x="32" y="58"/>
                      </a:lnTo>
                      <a:lnTo>
                        <a:pt x="45" y="56"/>
                      </a:lnTo>
                      <a:lnTo>
                        <a:pt x="55" y="50"/>
                      </a:lnTo>
                      <a:lnTo>
                        <a:pt x="58" y="49"/>
                      </a:lnTo>
                      <a:lnTo>
                        <a:pt x="60" y="46"/>
                      </a:lnTo>
                      <a:lnTo>
                        <a:pt x="60" y="42"/>
                      </a:lnTo>
                      <a:lnTo>
                        <a:pt x="60" y="39"/>
                      </a:lnTo>
                      <a:lnTo>
                        <a:pt x="58" y="36"/>
                      </a:lnTo>
                      <a:lnTo>
                        <a:pt x="54" y="33"/>
                      </a:lnTo>
                      <a:lnTo>
                        <a:pt x="49" y="32"/>
                      </a:lnTo>
                      <a:lnTo>
                        <a:pt x="45" y="32"/>
                      </a:lnTo>
                      <a:lnTo>
                        <a:pt x="36" y="35"/>
                      </a:lnTo>
                      <a:lnTo>
                        <a:pt x="27" y="36"/>
                      </a:lnTo>
                      <a:lnTo>
                        <a:pt x="20" y="35"/>
                      </a:lnTo>
                      <a:lnTo>
                        <a:pt x="17" y="35"/>
                      </a:lnTo>
                      <a:lnTo>
                        <a:pt x="17" y="29"/>
                      </a:lnTo>
                      <a:lnTo>
                        <a:pt x="17" y="16"/>
                      </a:lnTo>
                      <a:lnTo>
                        <a:pt x="14" y="3"/>
                      </a:lnTo>
                      <a:lnTo>
                        <a:pt x="5" y="0"/>
                      </a:lnTo>
                      <a:lnTo>
                        <a:pt x="1" y="12"/>
                      </a:lnTo>
                      <a:lnTo>
                        <a:pt x="0" y="26"/>
                      </a:lnTo>
                      <a:lnTo>
                        <a:pt x="3" y="40"/>
                      </a:lnTo>
                      <a:lnTo>
                        <a:pt x="13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2" name="Freeform 38"/>
                <p:cNvSpPr>
                  <a:spLocks/>
                </p:cNvSpPr>
                <p:nvPr/>
              </p:nvSpPr>
              <p:spPr bwMode="auto">
                <a:xfrm>
                  <a:off x="8411" y="4806"/>
                  <a:ext cx="20" cy="18"/>
                </a:xfrm>
                <a:custGeom>
                  <a:avLst/>
                  <a:gdLst/>
                  <a:ahLst/>
                  <a:cxnLst>
                    <a:cxn ang="0">
                      <a:pos x="19" y="52"/>
                    </a:cxn>
                    <a:cxn ang="0">
                      <a:pos x="31" y="55"/>
                    </a:cxn>
                    <a:cxn ang="0">
                      <a:pos x="43" y="54"/>
                    </a:cxn>
                    <a:cxn ang="0">
                      <a:pos x="53" y="46"/>
                    </a:cxn>
                    <a:cxn ang="0">
                      <a:pos x="59" y="35"/>
                    </a:cxn>
                    <a:cxn ang="0">
                      <a:pos x="57" y="31"/>
                    </a:cxn>
                    <a:cxn ang="0">
                      <a:pos x="54" y="29"/>
                    </a:cxn>
                    <a:cxn ang="0">
                      <a:pos x="49" y="28"/>
                    </a:cxn>
                    <a:cxn ang="0">
                      <a:pos x="44" y="29"/>
                    </a:cxn>
                    <a:cxn ang="0">
                      <a:pos x="41" y="32"/>
                    </a:cxn>
                    <a:cxn ang="0">
                      <a:pos x="38" y="35"/>
                    </a:cxn>
                    <a:cxn ang="0">
                      <a:pos x="34" y="36"/>
                    </a:cxn>
                    <a:cxn ang="0">
                      <a:pos x="31" y="39"/>
                    </a:cxn>
                    <a:cxn ang="0">
                      <a:pos x="28" y="32"/>
                    </a:cxn>
                    <a:cxn ang="0">
                      <a:pos x="21" y="18"/>
                    </a:cxn>
                    <a:cxn ang="0">
                      <a:pos x="10" y="5"/>
                    </a:cxn>
                    <a:cxn ang="0">
                      <a:pos x="0" y="0"/>
                    </a:cxn>
                    <a:cxn ang="0">
                      <a:pos x="2" y="18"/>
                    </a:cxn>
                    <a:cxn ang="0">
                      <a:pos x="9" y="35"/>
                    </a:cxn>
                    <a:cxn ang="0">
                      <a:pos x="16" y="46"/>
                    </a:cxn>
                    <a:cxn ang="0">
                      <a:pos x="19" y="52"/>
                    </a:cxn>
                  </a:cxnLst>
                  <a:rect l="0" t="0" r="r" b="b"/>
                  <a:pathLst>
                    <a:path w="59" h="55">
                      <a:moveTo>
                        <a:pt x="19" y="52"/>
                      </a:moveTo>
                      <a:lnTo>
                        <a:pt x="31" y="55"/>
                      </a:lnTo>
                      <a:lnTo>
                        <a:pt x="43" y="54"/>
                      </a:lnTo>
                      <a:lnTo>
                        <a:pt x="53" y="46"/>
                      </a:lnTo>
                      <a:lnTo>
                        <a:pt x="59" y="35"/>
                      </a:lnTo>
                      <a:lnTo>
                        <a:pt x="57" y="31"/>
                      </a:lnTo>
                      <a:lnTo>
                        <a:pt x="54" y="29"/>
                      </a:lnTo>
                      <a:lnTo>
                        <a:pt x="49" y="28"/>
                      </a:lnTo>
                      <a:lnTo>
                        <a:pt x="44" y="29"/>
                      </a:lnTo>
                      <a:lnTo>
                        <a:pt x="41" y="32"/>
                      </a:lnTo>
                      <a:lnTo>
                        <a:pt x="38" y="35"/>
                      </a:lnTo>
                      <a:lnTo>
                        <a:pt x="34" y="36"/>
                      </a:lnTo>
                      <a:lnTo>
                        <a:pt x="31" y="39"/>
                      </a:lnTo>
                      <a:lnTo>
                        <a:pt x="28" y="32"/>
                      </a:lnTo>
                      <a:lnTo>
                        <a:pt x="21" y="18"/>
                      </a:lnTo>
                      <a:lnTo>
                        <a:pt x="10" y="5"/>
                      </a:lnTo>
                      <a:lnTo>
                        <a:pt x="0" y="0"/>
                      </a:lnTo>
                      <a:lnTo>
                        <a:pt x="2" y="18"/>
                      </a:lnTo>
                      <a:lnTo>
                        <a:pt x="9" y="35"/>
                      </a:lnTo>
                      <a:lnTo>
                        <a:pt x="16" y="46"/>
                      </a:lnTo>
                      <a:lnTo>
                        <a:pt x="19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3" name="Freeform 39"/>
                <p:cNvSpPr>
                  <a:spLocks/>
                </p:cNvSpPr>
                <p:nvPr/>
              </p:nvSpPr>
              <p:spPr bwMode="auto">
                <a:xfrm>
                  <a:off x="8374" y="4857"/>
                  <a:ext cx="27" cy="25"/>
                </a:xfrm>
                <a:custGeom>
                  <a:avLst/>
                  <a:gdLst/>
                  <a:ahLst/>
                  <a:cxnLst>
                    <a:cxn ang="0">
                      <a:pos x="32" y="75"/>
                    </a:cxn>
                    <a:cxn ang="0">
                      <a:pos x="38" y="76"/>
                    </a:cxn>
                    <a:cxn ang="0">
                      <a:pos x="44" y="76"/>
                    </a:cxn>
                    <a:cxn ang="0">
                      <a:pos x="50" y="76"/>
                    </a:cxn>
                    <a:cxn ang="0">
                      <a:pos x="57" y="75"/>
                    </a:cxn>
                    <a:cxn ang="0">
                      <a:pos x="61" y="72"/>
                    </a:cxn>
                    <a:cxn ang="0">
                      <a:pos x="67" y="67"/>
                    </a:cxn>
                    <a:cxn ang="0">
                      <a:pos x="72" y="64"/>
                    </a:cxn>
                    <a:cxn ang="0">
                      <a:pos x="76" y="59"/>
                    </a:cxn>
                    <a:cxn ang="0">
                      <a:pos x="80" y="56"/>
                    </a:cxn>
                    <a:cxn ang="0">
                      <a:pos x="82" y="52"/>
                    </a:cxn>
                    <a:cxn ang="0">
                      <a:pos x="82" y="47"/>
                    </a:cxn>
                    <a:cxn ang="0">
                      <a:pos x="79" y="43"/>
                    </a:cxn>
                    <a:cxn ang="0">
                      <a:pos x="70" y="39"/>
                    </a:cxn>
                    <a:cxn ang="0">
                      <a:pos x="63" y="37"/>
                    </a:cxn>
                    <a:cxn ang="0">
                      <a:pos x="54" y="39"/>
                    </a:cxn>
                    <a:cxn ang="0">
                      <a:pos x="47" y="41"/>
                    </a:cxn>
                    <a:cxn ang="0">
                      <a:pos x="39" y="44"/>
                    </a:cxn>
                    <a:cxn ang="0">
                      <a:pos x="35" y="49"/>
                    </a:cxn>
                    <a:cxn ang="0">
                      <a:pos x="32" y="50"/>
                    </a:cxn>
                    <a:cxn ang="0">
                      <a:pos x="30" y="52"/>
                    </a:cxn>
                    <a:cxn ang="0">
                      <a:pos x="29" y="43"/>
                    </a:cxn>
                    <a:cxn ang="0">
                      <a:pos x="23" y="23"/>
                    </a:cxn>
                    <a:cxn ang="0">
                      <a:pos x="14" y="6"/>
                    </a:cxn>
                    <a:cxn ang="0">
                      <a:pos x="4" y="0"/>
                    </a:cxn>
                    <a:cxn ang="0">
                      <a:pos x="0" y="17"/>
                    </a:cxn>
                    <a:cxn ang="0">
                      <a:pos x="0" y="31"/>
                    </a:cxn>
                    <a:cxn ang="0">
                      <a:pos x="4" y="44"/>
                    </a:cxn>
                    <a:cxn ang="0">
                      <a:pos x="11" y="54"/>
                    </a:cxn>
                    <a:cxn ang="0">
                      <a:pos x="19" y="63"/>
                    </a:cxn>
                    <a:cxn ang="0">
                      <a:pos x="25" y="70"/>
                    </a:cxn>
                    <a:cxn ang="0">
                      <a:pos x="30" y="73"/>
                    </a:cxn>
                    <a:cxn ang="0">
                      <a:pos x="32" y="75"/>
                    </a:cxn>
                  </a:cxnLst>
                  <a:rect l="0" t="0" r="r" b="b"/>
                  <a:pathLst>
                    <a:path w="82" h="76">
                      <a:moveTo>
                        <a:pt x="32" y="75"/>
                      </a:moveTo>
                      <a:lnTo>
                        <a:pt x="38" y="76"/>
                      </a:lnTo>
                      <a:lnTo>
                        <a:pt x="44" y="76"/>
                      </a:lnTo>
                      <a:lnTo>
                        <a:pt x="50" y="76"/>
                      </a:lnTo>
                      <a:lnTo>
                        <a:pt x="57" y="75"/>
                      </a:lnTo>
                      <a:lnTo>
                        <a:pt x="61" y="72"/>
                      </a:lnTo>
                      <a:lnTo>
                        <a:pt x="67" y="67"/>
                      </a:lnTo>
                      <a:lnTo>
                        <a:pt x="72" y="64"/>
                      </a:lnTo>
                      <a:lnTo>
                        <a:pt x="76" y="59"/>
                      </a:lnTo>
                      <a:lnTo>
                        <a:pt x="80" y="56"/>
                      </a:lnTo>
                      <a:lnTo>
                        <a:pt x="82" y="52"/>
                      </a:lnTo>
                      <a:lnTo>
                        <a:pt x="82" y="47"/>
                      </a:lnTo>
                      <a:lnTo>
                        <a:pt x="79" y="43"/>
                      </a:lnTo>
                      <a:lnTo>
                        <a:pt x="70" y="39"/>
                      </a:lnTo>
                      <a:lnTo>
                        <a:pt x="63" y="37"/>
                      </a:lnTo>
                      <a:lnTo>
                        <a:pt x="54" y="39"/>
                      </a:lnTo>
                      <a:lnTo>
                        <a:pt x="47" y="41"/>
                      </a:lnTo>
                      <a:lnTo>
                        <a:pt x="39" y="44"/>
                      </a:lnTo>
                      <a:lnTo>
                        <a:pt x="35" y="49"/>
                      </a:lnTo>
                      <a:lnTo>
                        <a:pt x="32" y="50"/>
                      </a:lnTo>
                      <a:lnTo>
                        <a:pt x="30" y="52"/>
                      </a:lnTo>
                      <a:lnTo>
                        <a:pt x="29" y="43"/>
                      </a:lnTo>
                      <a:lnTo>
                        <a:pt x="23" y="23"/>
                      </a:lnTo>
                      <a:lnTo>
                        <a:pt x="14" y="6"/>
                      </a:lnTo>
                      <a:lnTo>
                        <a:pt x="4" y="0"/>
                      </a:lnTo>
                      <a:lnTo>
                        <a:pt x="0" y="17"/>
                      </a:lnTo>
                      <a:lnTo>
                        <a:pt x="0" y="31"/>
                      </a:lnTo>
                      <a:lnTo>
                        <a:pt x="4" y="44"/>
                      </a:lnTo>
                      <a:lnTo>
                        <a:pt x="11" y="54"/>
                      </a:lnTo>
                      <a:lnTo>
                        <a:pt x="19" y="63"/>
                      </a:lnTo>
                      <a:lnTo>
                        <a:pt x="25" y="70"/>
                      </a:lnTo>
                      <a:lnTo>
                        <a:pt x="30" y="73"/>
                      </a:lnTo>
                      <a:lnTo>
                        <a:pt x="32" y="7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4" name="Freeform 40"/>
                <p:cNvSpPr>
                  <a:spLocks/>
                </p:cNvSpPr>
                <p:nvPr/>
              </p:nvSpPr>
              <p:spPr bwMode="auto">
                <a:xfrm>
                  <a:off x="8404" y="4847"/>
                  <a:ext cx="25" cy="22"/>
                </a:xfrm>
                <a:custGeom>
                  <a:avLst/>
                  <a:gdLst/>
                  <a:ahLst/>
                  <a:cxnLst>
                    <a:cxn ang="0">
                      <a:pos x="12" y="53"/>
                    </a:cxn>
                    <a:cxn ang="0">
                      <a:pos x="15" y="56"/>
                    </a:cxn>
                    <a:cxn ang="0">
                      <a:pos x="19" y="60"/>
                    </a:cxn>
                    <a:cxn ang="0">
                      <a:pos x="25" y="62"/>
                    </a:cxn>
                    <a:cxn ang="0">
                      <a:pos x="27" y="63"/>
                    </a:cxn>
                    <a:cxn ang="0">
                      <a:pos x="32" y="65"/>
                    </a:cxn>
                    <a:cxn ang="0">
                      <a:pos x="40" y="65"/>
                    </a:cxn>
                    <a:cxn ang="0">
                      <a:pos x="49" y="66"/>
                    </a:cxn>
                    <a:cxn ang="0">
                      <a:pos x="57" y="65"/>
                    </a:cxn>
                    <a:cxn ang="0">
                      <a:pos x="65" y="63"/>
                    </a:cxn>
                    <a:cxn ang="0">
                      <a:pos x="71" y="60"/>
                    </a:cxn>
                    <a:cxn ang="0">
                      <a:pos x="75" y="55"/>
                    </a:cxn>
                    <a:cxn ang="0">
                      <a:pos x="75" y="46"/>
                    </a:cxn>
                    <a:cxn ang="0">
                      <a:pos x="72" y="39"/>
                    </a:cxn>
                    <a:cxn ang="0">
                      <a:pos x="66" y="35"/>
                    </a:cxn>
                    <a:cxn ang="0">
                      <a:pos x="59" y="33"/>
                    </a:cxn>
                    <a:cxn ang="0">
                      <a:pos x="50" y="33"/>
                    </a:cxn>
                    <a:cxn ang="0">
                      <a:pos x="41" y="35"/>
                    </a:cxn>
                    <a:cxn ang="0">
                      <a:pos x="34" y="36"/>
                    </a:cxn>
                    <a:cxn ang="0">
                      <a:pos x="28" y="39"/>
                    </a:cxn>
                    <a:cxn ang="0">
                      <a:pos x="27" y="39"/>
                    </a:cxn>
                    <a:cxn ang="0">
                      <a:pos x="25" y="32"/>
                    </a:cxn>
                    <a:cxn ang="0">
                      <a:pos x="19" y="16"/>
                    </a:cxn>
                    <a:cxn ang="0">
                      <a:pos x="10" y="3"/>
                    </a:cxn>
                    <a:cxn ang="0">
                      <a:pos x="0" y="0"/>
                    </a:cxn>
                    <a:cxn ang="0">
                      <a:pos x="0" y="22"/>
                    </a:cxn>
                    <a:cxn ang="0">
                      <a:pos x="5" y="39"/>
                    </a:cxn>
                    <a:cxn ang="0">
                      <a:pos x="9" y="49"/>
                    </a:cxn>
                    <a:cxn ang="0">
                      <a:pos x="12" y="53"/>
                    </a:cxn>
                  </a:cxnLst>
                  <a:rect l="0" t="0" r="r" b="b"/>
                  <a:pathLst>
                    <a:path w="75" h="66">
                      <a:moveTo>
                        <a:pt x="12" y="53"/>
                      </a:moveTo>
                      <a:lnTo>
                        <a:pt x="15" y="56"/>
                      </a:lnTo>
                      <a:lnTo>
                        <a:pt x="19" y="60"/>
                      </a:lnTo>
                      <a:lnTo>
                        <a:pt x="25" y="62"/>
                      </a:lnTo>
                      <a:lnTo>
                        <a:pt x="27" y="63"/>
                      </a:lnTo>
                      <a:lnTo>
                        <a:pt x="32" y="65"/>
                      </a:lnTo>
                      <a:lnTo>
                        <a:pt x="40" y="65"/>
                      </a:lnTo>
                      <a:lnTo>
                        <a:pt x="49" y="66"/>
                      </a:lnTo>
                      <a:lnTo>
                        <a:pt x="57" y="65"/>
                      </a:lnTo>
                      <a:lnTo>
                        <a:pt x="65" y="63"/>
                      </a:lnTo>
                      <a:lnTo>
                        <a:pt x="71" y="60"/>
                      </a:lnTo>
                      <a:lnTo>
                        <a:pt x="75" y="55"/>
                      </a:lnTo>
                      <a:lnTo>
                        <a:pt x="75" y="46"/>
                      </a:lnTo>
                      <a:lnTo>
                        <a:pt x="72" y="39"/>
                      </a:lnTo>
                      <a:lnTo>
                        <a:pt x="66" y="35"/>
                      </a:lnTo>
                      <a:lnTo>
                        <a:pt x="59" y="33"/>
                      </a:lnTo>
                      <a:lnTo>
                        <a:pt x="50" y="33"/>
                      </a:lnTo>
                      <a:lnTo>
                        <a:pt x="41" y="35"/>
                      </a:lnTo>
                      <a:lnTo>
                        <a:pt x="34" y="36"/>
                      </a:lnTo>
                      <a:lnTo>
                        <a:pt x="28" y="39"/>
                      </a:lnTo>
                      <a:lnTo>
                        <a:pt x="27" y="39"/>
                      </a:lnTo>
                      <a:lnTo>
                        <a:pt x="25" y="32"/>
                      </a:lnTo>
                      <a:lnTo>
                        <a:pt x="19" y="16"/>
                      </a:lnTo>
                      <a:lnTo>
                        <a:pt x="10" y="3"/>
                      </a:lnTo>
                      <a:lnTo>
                        <a:pt x="0" y="0"/>
                      </a:lnTo>
                      <a:lnTo>
                        <a:pt x="0" y="22"/>
                      </a:lnTo>
                      <a:lnTo>
                        <a:pt x="5" y="39"/>
                      </a:lnTo>
                      <a:lnTo>
                        <a:pt x="9" y="49"/>
                      </a:lnTo>
                      <a:lnTo>
                        <a:pt x="12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5" name="Freeform 41"/>
                <p:cNvSpPr>
                  <a:spLocks/>
                </p:cNvSpPr>
                <p:nvPr/>
              </p:nvSpPr>
              <p:spPr bwMode="auto">
                <a:xfrm>
                  <a:off x="8434" y="4844"/>
                  <a:ext cx="25" cy="21"/>
                </a:xfrm>
                <a:custGeom>
                  <a:avLst/>
                  <a:gdLst/>
                  <a:ahLst/>
                  <a:cxnLst>
                    <a:cxn ang="0">
                      <a:pos x="3" y="41"/>
                    </a:cxn>
                    <a:cxn ang="0">
                      <a:pos x="4" y="46"/>
                    </a:cxn>
                    <a:cxn ang="0">
                      <a:pos x="10" y="50"/>
                    </a:cxn>
                    <a:cxn ang="0">
                      <a:pos x="14" y="56"/>
                    </a:cxn>
                    <a:cxn ang="0">
                      <a:pos x="16" y="57"/>
                    </a:cxn>
                    <a:cxn ang="0">
                      <a:pos x="23" y="60"/>
                    </a:cxn>
                    <a:cxn ang="0">
                      <a:pos x="32" y="63"/>
                    </a:cxn>
                    <a:cxn ang="0">
                      <a:pos x="42" y="63"/>
                    </a:cxn>
                    <a:cxn ang="0">
                      <a:pos x="54" y="61"/>
                    </a:cxn>
                    <a:cxn ang="0">
                      <a:pos x="64" y="58"/>
                    </a:cxn>
                    <a:cxn ang="0">
                      <a:pos x="72" y="54"/>
                    </a:cxn>
                    <a:cxn ang="0">
                      <a:pos x="75" y="47"/>
                    </a:cxn>
                    <a:cxn ang="0">
                      <a:pos x="73" y="40"/>
                    </a:cxn>
                    <a:cxn ang="0">
                      <a:pos x="67" y="34"/>
                    </a:cxn>
                    <a:cxn ang="0">
                      <a:pos x="60" y="30"/>
                    </a:cxn>
                    <a:cxn ang="0">
                      <a:pos x="53" y="28"/>
                    </a:cxn>
                    <a:cxn ang="0">
                      <a:pos x="45" y="30"/>
                    </a:cxn>
                    <a:cxn ang="0">
                      <a:pos x="36" y="31"/>
                    </a:cxn>
                    <a:cxn ang="0">
                      <a:pos x="31" y="33"/>
                    </a:cxn>
                    <a:cxn ang="0">
                      <a:pos x="26" y="36"/>
                    </a:cxn>
                    <a:cxn ang="0">
                      <a:pos x="25" y="36"/>
                    </a:cxn>
                    <a:cxn ang="0">
                      <a:pos x="23" y="30"/>
                    </a:cxn>
                    <a:cxn ang="0">
                      <a:pos x="17" y="15"/>
                    </a:cxn>
                    <a:cxn ang="0">
                      <a:pos x="10" y="2"/>
                    </a:cxn>
                    <a:cxn ang="0">
                      <a:pos x="0" y="0"/>
                    </a:cxn>
                    <a:cxn ang="0">
                      <a:pos x="0" y="15"/>
                    </a:cxn>
                    <a:cxn ang="0">
                      <a:pos x="1" y="28"/>
                    </a:cxn>
                    <a:cxn ang="0">
                      <a:pos x="3" y="38"/>
                    </a:cxn>
                    <a:cxn ang="0">
                      <a:pos x="3" y="41"/>
                    </a:cxn>
                  </a:cxnLst>
                  <a:rect l="0" t="0" r="r" b="b"/>
                  <a:pathLst>
                    <a:path w="75" h="63">
                      <a:moveTo>
                        <a:pt x="3" y="41"/>
                      </a:moveTo>
                      <a:lnTo>
                        <a:pt x="4" y="46"/>
                      </a:lnTo>
                      <a:lnTo>
                        <a:pt x="10" y="50"/>
                      </a:lnTo>
                      <a:lnTo>
                        <a:pt x="14" y="56"/>
                      </a:lnTo>
                      <a:lnTo>
                        <a:pt x="16" y="57"/>
                      </a:lnTo>
                      <a:lnTo>
                        <a:pt x="23" y="60"/>
                      </a:lnTo>
                      <a:lnTo>
                        <a:pt x="32" y="63"/>
                      </a:lnTo>
                      <a:lnTo>
                        <a:pt x="42" y="63"/>
                      </a:lnTo>
                      <a:lnTo>
                        <a:pt x="54" y="61"/>
                      </a:lnTo>
                      <a:lnTo>
                        <a:pt x="64" y="58"/>
                      </a:lnTo>
                      <a:lnTo>
                        <a:pt x="72" y="54"/>
                      </a:lnTo>
                      <a:lnTo>
                        <a:pt x="75" y="47"/>
                      </a:lnTo>
                      <a:lnTo>
                        <a:pt x="73" y="40"/>
                      </a:lnTo>
                      <a:lnTo>
                        <a:pt x="67" y="34"/>
                      </a:lnTo>
                      <a:lnTo>
                        <a:pt x="60" y="30"/>
                      </a:lnTo>
                      <a:lnTo>
                        <a:pt x="53" y="28"/>
                      </a:lnTo>
                      <a:lnTo>
                        <a:pt x="45" y="30"/>
                      </a:lnTo>
                      <a:lnTo>
                        <a:pt x="36" y="31"/>
                      </a:lnTo>
                      <a:lnTo>
                        <a:pt x="31" y="33"/>
                      </a:lnTo>
                      <a:lnTo>
                        <a:pt x="26" y="36"/>
                      </a:lnTo>
                      <a:lnTo>
                        <a:pt x="25" y="36"/>
                      </a:lnTo>
                      <a:lnTo>
                        <a:pt x="23" y="30"/>
                      </a:lnTo>
                      <a:lnTo>
                        <a:pt x="17" y="15"/>
                      </a:lnTo>
                      <a:lnTo>
                        <a:pt x="10" y="2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" y="28"/>
                      </a:lnTo>
                      <a:lnTo>
                        <a:pt x="3" y="38"/>
                      </a:lnTo>
                      <a:lnTo>
                        <a:pt x="3" y="4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6" name="Freeform 42"/>
                <p:cNvSpPr>
                  <a:spLocks/>
                </p:cNvSpPr>
                <p:nvPr/>
              </p:nvSpPr>
              <p:spPr bwMode="auto">
                <a:xfrm>
                  <a:off x="8126" y="4482"/>
                  <a:ext cx="83" cy="97"/>
                </a:xfrm>
                <a:custGeom>
                  <a:avLst/>
                  <a:gdLst/>
                  <a:ahLst/>
                  <a:cxnLst>
                    <a:cxn ang="0">
                      <a:pos x="88" y="37"/>
                    </a:cxn>
                    <a:cxn ang="0">
                      <a:pos x="69" y="49"/>
                    </a:cxn>
                    <a:cxn ang="0">
                      <a:pos x="53" y="63"/>
                    </a:cxn>
                    <a:cxn ang="0">
                      <a:pos x="39" y="79"/>
                    </a:cxn>
                    <a:cxn ang="0">
                      <a:pos x="25" y="96"/>
                    </a:cxn>
                    <a:cxn ang="0">
                      <a:pos x="15" y="115"/>
                    </a:cxn>
                    <a:cxn ang="0">
                      <a:pos x="8" y="135"/>
                    </a:cxn>
                    <a:cxn ang="0">
                      <a:pos x="3" y="157"/>
                    </a:cxn>
                    <a:cxn ang="0">
                      <a:pos x="0" y="178"/>
                    </a:cxn>
                    <a:cxn ang="0">
                      <a:pos x="3" y="208"/>
                    </a:cxn>
                    <a:cxn ang="0">
                      <a:pos x="15" y="233"/>
                    </a:cxn>
                    <a:cxn ang="0">
                      <a:pos x="33" y="254"/>
                    </a:cxn>
                    <a:cxn ang="0">
                      <a:pos x="56" y="270"/>
                    </a:cxn>
                    <a:cxn ang="0">
                      <a:pos x="83" y="283"/>
                    </a:cxn>
                    <a:cxn ang="0">
                      <a:pos x="110" y="289"/>
                    </a:cxn>
                    <a:cxn ang="0">
                      <a:pos x="140" y="290"/>
                    </a:cxn>
                    <a:cxn ang="0">
                      <a:pos x="168" y="286"/>
                    </a:cxn>
                    <a:cxn ang="0">
                      <a:pos x="174" y="286"/>
                    </a:cxn>
                    <a:cxn ang="0">
                      <a:pos x="179" y="283"/>
                    </a:cxn>
                    <a:cxn ang="0">
                      <a:pos x="184" y="279"/>
                    </a:cxn>
                    <a:cxn ang="0">
                      <a:pos x="185" y="273"/>
                    </a:cxn>
                    <a:cxn ang="0">
                      <a:pos x="182" y="266"/>
                    </a:cxn>
                    <a:cxn ang="0">
                      <a:pos x="176" y="260"/>
                    </a:cxn>
                    <a:cxn ang="0">
                      <a:pos x="169" y="254"/>
                    </a:cxn>
                    <a:cxn ang="0">
                      <a:pos x="162" y="252"/>
                    </a:cxn>
                    <a:cxn ang="0">
                      <a:pos x="147" y="247"/>
                    </a:cxn>
                    <a:cxn ang="0">
                      <a:pos x="132" y="244"/>
                    </a:cxn>
                    <a:cxn ang="0">
                      <a:pos x="118" y="242"/>
                    </a:cxn>
                    <a:cxn ang="0">
                      <a:pos x="105" y="239"/>
                    </a:cxn>
                    <a:cxn ang="0">
                      <a:pos x="91" y="234"/>
                    </a:cxn>
                    <a:cxn ang="0">
                      <a:pos x="78" y="229"/>
                    </a:cxn>
                    <a:cxn ang="0">
                      <a:pos x="66" y="221"/>
                    </a:cxn>
                    <a:cxn ang="0">
                      <a:pos x="55" y="210"/>
                    </a:cxn>
                    <a:cxn ang="0">
                      <a:pos x="50" y="161"/>
                    </a:cxn>
                    <a:cxn ang="0">
                      <a:pos x="62" y="121"/>
                    </a:cxn>
                    <a:cxn ang="0">
                      <a:pos x="85" y="89"/>
                    </a:cxn>
                    <a:cxn ang="0">
                      <a:pos x="118" y="63"/>
                    </a:cxn>
                    <a:cxn ang="0">
                      <a:pos x="153" y="43"/>
                    </a:cxn>
                    <a:cxn ang="0">
                      <a:pos x="190" y="27"/>
                    </a:cxn>
                    <a:cxn ang="0">
                      <a:pos x="223" y="16"/>
                    </a:cxn>
                    <a:cxn ang="0">
                      <a:pos x="250" y="6"/>
                    </a:cxn>
                    <a:cxn ang="0">
                      <a:pos x="234" y="2"/>
                    </a:cxn>
                    <a:cxn ang="0">
                      <a:pos x="216" y="0"/>
                    </a:cxn>
                    <a:cxn ang="0">
                      <a:pos x="196" y="3"/>
                    </a:cxn>
                    <a:cxn ang="0">
                      <a:pos x="174" y="6"/>
                    </a:cxn>
                    <a:cxn ang="0">
                      <a:pos x="152" y="13"/>
                    </a:cxn>
                    <a:cxn ang="0">
                      <a:pos x="130" y="20"/>
                    </a:cxn>
                    <a:cxn ang="0">
                      <a:pos x="107" y="29"/>
                    </a:cxn>
                    <a:cxn ang="0">
                      <a:pos x="88" y="37"/>
                    </a:cxn>
                  </a:cxnLst>
                  <a:rect l="0" t="0" r="r" b="b"/>
                  <a:pathLst>
                    <a:path w="250" h="290">
                      <a:moveTo>
                        <a:pt x="88" y="37"/>
                      </a:moveTo>
                      <a:lnTo>
                        <a:pt x="69" y="49"/>
                      </a:lnTo>
                      <a:lnTo>
                        <a:pt x="53" y="63"/>
                      </a:lnTo>
                      <a:lnTo>
                        <a:pt x="39" y="79"/>
                      </a:lnTo>
                      <a:lnTo>
                        <a:pt x="25" y="96"/>
                      </a:lnTo>
                      <a:lnTo>
                        <a:pt x="15" y="115"/>
                      </a:lnTo>
                      <a:lnTo>
                        <a:pt x="8" y="135"/>
                      </a:lnTo>
                      <a:lnTo>
                        <a:pt x="3" y="157"/>
                      </a:lnTo>
                      <a:lnTo>
                        <a:pt x="0" y="178"/>
                      </a:lnTo>
                      <a:lnTo>
                        <a:pt x="3" y="208"/>
                      </a:lnTo>
                      <a:lnTo>
                        <a:pt x="15" y="233"/>
                      </a:lnTo>
                      <a:lnTo>
                        <a:pt x="33" y="254"/>
                      </a:lnTo>
                      <a:lnTo>
                        <a:pt x="56" y="270"/>
                      </a:lnTo>
                      <a:lnTo>
                        <a:pt x="83" y="283"/>
                      </a:lnTo>
                      <a:lnTo>
                        <a:pt x="110" y="289"/>
                      </a:lnTo>
                      <a:lnTo>
                        <a:pt x="140" y="290"/>
                      </a:lnTo>
                      <a:lnTo>
                        <a:pt x="168" y="286"/>
                      </a:lnTo>
                      <a:lnTo>
                        <a:pt x="174" y="286"/>
                      </a:lnTo>
                      <a:lnTo>
                        <a:pt x="179" y="283"/>
                      </a:lnTo>
                      <a:lnTo>
                        <a:pt x="184" y="279"/>
                      </a:lnTo>
                      <a:lnTo>
                        <a:pt x="185" y="273"/>
                      </a:lnTo>
                      <a:lnTo>
                        <a:pt x="182" y="266"/>
                      </a:lnTo>
                      <a:lnTo>
                        <a:pt x="176" y="260"/>
                      </a:lnTo>
                      <a:lnTo>
                        <a:pt x="169" y="254"/>
                      </a:lnTo>
                      <a:lnTo>
                        <a:pt x="162" y="252"/>
                      </a:lnTo>
                      <a:lnTo>
                        <a:pt x="147" y="247"/>
                      </a:lnTo>
                      <a:lnTo>
                        <a:pt x="132" y="244"/>
                      </a:lnTo>
                      <a:lnTo>
                        <a:pt x="118" y="242"/>
                      </a:lnTo>
                      <a:lnTo>
                        <a:pt x="105" y="239"/>
                      </a:lnTo>
                      <a:lnTo>
                        <a:pt x="91" y="234"/>
                      </a:lnTo>
                      <a:lnTo>
                        <a:pt x="78" y="229"/>
                      </a:lnTo>
                      <a:lnTo>
                        <a:pt x="66" y="221"/>
                      </a:lnTo>
                      <a:lnTo>
                        <a:pt x="55" y="210"/>
                      </a:lnTo>
                      <a:lnTo>
                        <a:pt x="50" y="161"/>
                      </a:lnTo>
                      <a:lnTo>
                        <a:pt x="62" y="121"/>
                      </a:lnTo>
                      <a:lnTo>
                        <a:pt x="85" y="89"/>
                      </a:lnTo>
                      <a:lnTo>
                        <a:pt x="118" y="63"/>
                      </a:lnTo>
                      <a:lnTo>
                        <a:pt x="153" y="43"/>
                      </a:lnTo>
                      <a:lnTo>
                        <a:pt x="190" y="27"/>
                      </a:lnTo>
                      <a:lnTo>
                        <a:pt x="223" y="16"/>
                      </a:lnTo>
                      <a:lnTo>
                        <a:pt x="250" y="6"/>
                      </a:lnTo>
                      <a:lnTo>
                        <a:pt x="234" y="2"/>
                      </a:lnTo>
                      <a:lnTo>
                        <a:pt x="216" y="0"/>
                      </a:lnTo>
                      <a:lnTo>
                        <a:pt x="196" y="3"/>
                      </a:lnTo>
                      <a:lnTo>
                        <a:pt x="174" y="6"/>
                      </a:lnTo>
                      <a:lnTo>
                        <a:pt x="152" y="13"/>
                      </a:lnTo>
                      <a:lnTo>
                        <a:pt x="130" y="20"/>
                      </a:lnTo>
                      <a:lnTo>
                        <a:pt x="107" y="29"/>
                      </a:lnTo>
                      <a:lnTo>
                        <a:pt x="88" y="3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7" name="Freeform 43"/>
                <p:cNvSpPr>
                  <a:spLocks/>
                </p:cNvSpPr>
                <p:nvPr/>
              </p:nvSpPr>
              <p:spPr bwMode="auto">
                <a:xfrm>
                  <a:off x="8268" y="4481"/>
                  <a:ext cx="53" cy="75"/>
                </a:xfrm>
                <a:custGeom>
                  <a:avLst/>
                  <a:gdLst/>
                  <a:ahLst/>
                  <a:cxnLst>
                    <a:cxn ang="0">
                      <a:pos x="135" y="73"/>
                    </a:cxn>
                    <a:cxn ang="0">
                      <a:pos x="141" y="96"/>
                    </a:cxn>
                    <a:cxn ang="0">
                      <a:pos x="140" y="118"/>
                    </a:cxn>
                    <a:cxn ang="0">
                      <a:pos x="129" y="135"/>
                    </a:cxn>
                    <a:cxn ang="0">
                      <a:pos x="115" y="151"/>
                    </a:cxn>
                    <a:cxn ang="0">
                      <a:pos x="97" y="165"/>
                    </a:cxn>
                    <a:cxn ang="0">
                      <a:pos x="76" y="179"/>
                    </a:cxn>
                    <a:cxn ang="0">
                      <a:pos x="56" y="192"/>
                    </a:cxn>
                    <a:cxn ang="0">
                      <a:pos x="38" y="205"/>
                    </a:cxn>
                    <a:cxn ang="0">
                      <a:pos x="35" y="210"/>
                    </a:cxn>
                    <a:cxn ang="0">
                      <a:pos x="34" y="212"/>
                    </a:cxn>
                    <a:cxn ang="0">
                      <a:pos x="34" y="217"/>
                    </a:cxn>
                    <a:cxn ang="0">
                      <a:pos x="35" y="221"/>
                    </a:cxn>
                    <a:cxn ang="0">
                      <a:pos x="40" y="224"/>
                    </a:cxn>
                    <a:cxn ang="0">
                      <a:pos x="44" y="225"/>
                    </a:cxn>
                    <a:cxn ang="0">
                      <a:pos x="47" y="225"/>
                    </a:cxn>
                    <a:cxn ang="0">
                      <a:pos x="51" y="224"/>
                    </a:cxn>
                    <a:cxn ang="0">
                      <a:pos x="75" y="211"/>
                    </a:cxn>
                    <a:cxn ang="0">
                      <a:pos x="97" y="197"/>
                    </a:cxn>
                    <a:cxn ang="0">
                      <a:pos x="117" y="181"/>
                    </a:cxn>
                    <a:cxn ang="0">
                      <a:pos x="137" y="162"/>
                    </a:cxn>
                    <a:cxn ang="0">
                      <a:pos x="150" y="142"/>
                    </a:cxn>
                    <a:cxn ang="0">
                      <a:pos x="159" y="119"/>
                    </a:cxn>
                    <a:cxn ang="0">
                      <a:pos x="160" y="95"/>
                    </a:cxn>
                    <a:cxn ang="0">
                      <a:pos x="154" y="69"/>
                    </a:cxn>
                    <a:cxn ang="0">
                      <a:pos x="141" y="49"/>
                    </a:cxn>
                    <a:cxn ang="0">
                      <a:pos x="122" y="31"/>
                    </a:cxn>
                    <a:cxn ang="0">
                      <a:pos x="98" y="18"/>
                    </a:cxn>
                    <a:cxn ang="0">
                      <a:pos x="72" y="8"/>
                    </a:cxn>
                    <a:cxn ang="0">
                      <a:pos x="46" y="3"/>
                    </a:cxn>
                    <a:cxn ang="0">
                      <a:pos x="24" y="0"/>
                    </a:cxn>
                    <a:cxn ang="0">
                      <a:pos x="7" y="0"/>
                    </a:cxn>
                    <a:cxn ang="0">
                      <a:pos x="0" y="4"/>
                    </a:cxn>
                    <a:cxn ang="0">
                      <a:pos x="18" y="11"/>
                    </a:cxn>
                    <a:cxn ang="0">
                      <a:pos x="37" y="17"/>
                    </a:cxn>
                    <a:cxn ang="0">
                      <a:pos x="57" y="23"/>
                    </a:cxn>
                    <a:cxn ang="0">
                      <a:pos x="76" y="29"/>
                    </a:cxn>
                    <a:cxn ang="0">
                      <a:pos x="95" y="36"/>
                    </a:cxn>
                    <a:cxn ang="0">
                      <a:pos x="112" y="46"/>
                    </a:cxn>
                    <a:cxn ang="0">
                      <a:pos x="125" y="57"/>
                    </a:cxn>
                    <a:cxn ang="0">
                      <a:pos x="135" y="73"/>
                    </a:cxn>
                  </a:cxnLst>
                  <a:rect l="0" t="0" r="r" b="b"/>
                  <a:pathLst>
                    <a:path w="160" h="225">
                      <a:moveTo>
                        <a:pt x="135" y="73"/>
                      </a:moveTo>
                      <a:lnTo>
                        <a:pt x="141" y="96"/>
                      </a:lnTo>
                      <a:lnTo>
                        <a:pt x="140" y="118"/>
                      </a:lnTo>
                      <a:lnTo>
                        <a:pt x="129" y="135"/>
                      </a:lnTo>
                      <a:lnTo>
                        <a:pt x="115" y="151"/>
                      </a:lnTo>
                      <a:lnTo>
                        <a:pt x="97" y="165"/>
                      </a:lnTo>
                      <a:lnTo>
                        <a:pt x="76" y="179"/>
                      </a:lnTo>
                      <a:lnTo>
                        <a:pt x="56" y="192"/>
                      </a:lnTo>
                      <a:lnTo>
                        <a:pt x="38" y="205"/>
                      </a:lnTo>
                      <a:lnTo>
                        <a:pt x="35" y="210"/>
                      </a:lnTo>
                      <a:lnTo>
                        <a:pt x="34" y="212"/>
                      </a:lnTo>
                      <a:lnTo>
                        <a:pt x="34" y="217"/>
                      </a:lnTo>
                      <a:lnTo>
                        <a:pt x="35" y="221"/>
                      </a:lnTo>
                      <a:lnTo>
                        <a:pt x="40" y="224"/>
                      </a:lnTo>
                      <a:lnTo>
                        <a:pt x="44" y="225"/>
                      </a:lnTo>
                      <a:lnTo>
                        <a:pt x="47" y="225"/>
                      </a:lnTo>
                      <a:lnTo>
                        <a:pt x="51" y="224"/>
                      </a:lnTo>
                      <a:lnTo>
                        <a:pt x="75" y="211"/>
                      </a:lnTo>
                      <a:lnTo>
                        <a:pt x="97" y="197"/>
                      </a:lnTo>
                      <a:lnTo>
                        <a:pt x="117" y="181"/>
                      </a:lnTo>
                      <a:lnTo>
                        <a:pt x="137" y="162"/>
                      </a:lnTo>
                      <a:lnTo>
                        <a:pt x="150" y="142"/>
                      </a:lnTo>
                      <a:lnTo>
                        <a:pt x="159" y="119"/>
                      </a:lnTo>
                      <a:lnTo>
                        <a:pt x="160" y="95"/>
                      </a:lnTo>
                      <a:lnTo>
                        <a:pt x="154" y="69"/>
                      </a:lnTo>
                      <a:lnTo>
                        <a:pt x="141" y="49"/>
                      </a:lnTo>
                      <a:lnTo>
                        <a:pt x="122" y="31"/>
                      </a:lnTo>
                      <a:lnTo>
                        <a:pt x="98" y="18"/>
                      </a:lnTo>
                      <a:lnTo>
                        <a:pt x="72" y="8"/>
                      </a:lnTo>
                      <a:lnTo>
                        <a:pt x="46" y="3"/>
                      </a:lnTo>
                      <a:lnTo>
                        <a:pt x="24" y="0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18" y="11"/>
                      </a:lnTo>
                      <a:lnTo>
                        <a:pt x="37" y="17"/>
                      </a:lnTo>
                      <a:lnTo>
                        <a:pt x="57" y="23"/>
                      </a:lnTo>
                      <a:lnTo>
                        <a:pt x="76" y="29"/>
                      </a:lnTo>
                      <a:lnTo>
                        <a:pt x="95" y="36"/>
                      </a:lnTo>
                      <a:lnTo>
                        <a:pt x="112" y="46"/>
                      </a:lnTo>
                      <a:lnTo>
                        <a:pt x="125" y="57"/>
                      </a:lnTo>
                      <a:lnTo>
                        <a:pt x="135" y="73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8" name="Freeform 44"/>
                <p:cNvSpPr>
                  <a:spLocks/>
                </p:cNvSpPr>
                <p:nvPr/>
              </p:nvSpPr>
              <p:spPr bwMode="auto">
                <a:xfrm>
                  <a:off x="8073" y="4463"/>
                  <a:ext cx="135" cy="158"/>
                </a:xfrm>
                <a:custGeom>
                  <a:avLst/>
                  <a:gdLst/>
                  <a:ahLst/>
                  <a:cxnLst>
                    <a:cxn ang="0">
                      <a:pos x="127" y="87"/>
                    </a:cxn>
                    <a:cxn ang="0">
                      <a:pos x="68" y="143"/>
                    </a:cxn>
                    <a:cxn ang="0">
                      <a:pos x="22" y="208"/>
                    </a:cxn>
                    <a:cxn ang="0">
                      <a:pos x="0" y="283"/>
                    </a:cxn>
                    <a:cxn ang="0">
                      <a:pos x="5" y="333"/>
                    </a:cxn>
                    <a:cxn ang="0">
                      <a:pos x="12" y="353"/>
                    </a:cxn>
                    <a:cxn ang="0">
                      <a:pos x="25" y="372"/>
                    </a:cxn>
                    <a:cxn ang="0">
                      <a:pos x="41" y="388"/>
                    </a:cxn>
                    <a:cxn ang="0">
                      <a:pos x="71" y="405"/>
                    </a:cxn>
                    <a:cxn ang="0">
                      <a:pos x="109" y="424"/>
                    </a:cxn>
                    <a:cxn ang="0">
                      <a:pos x="150" y="438"/>
                    </a:cxn>
                    <a:cxn ang="0">
                      <a:pos x="191" y="449"/>
                    </a:cxn>
                    <a:cxn ang="0">
                      <a:pos x="234" y="458"/>
                    </a:cxn>
                    <a:cxn ang="0">
                      <a:pos x="276" y="464"/>
                    </a:cxn>
                    <a:cxn ang="0">
                      <a:pos x="319" y="468"/>
                    </a:cxn>
                    <a:cxn ang="0">
                      <a:pos x="363" y="471"/>
                    </a:cxn>
                    <a:cxn ang="0">
                      <a:pos x="391" y="472"/>
                    </a:cxn>
                    <a:cxn ang="0">
                      <a:pos x="401" y="464"/>
                    </a:cxn>
                    <a:cxn ang="0">
                      <a:pos x="404" y="451"/>
                    </a:cxn>
                    <a:cxn ang="0">
                      <a:pos x="395" y="441"/>
                    </a:cxn>
                    <a:cxn ang="0">
                      <a:pos x="369" y="434"/>
                    </a:cxn>
                    <a:cxn ang="0">
                      <a:pos x="331" y="426"/>
                    </a:cxn>
                    <a:cxn ang="0">
                      <a:pos x="291" y="421"/>
                    </a:cxn>
                    <a:cxn ang="0">
                      <a:pos x="251" y="415"/>
                    </a:cxn>
                    <a:cxn ang="0">
                      <a:pos x="213" y="408"/>
                    </a:cxn>
                    <a:cxn ang="0">
                      <a:pos x="175" y="398"/>
                    </a:cxn>
                    <a:cxn ang="0">
                      <a:pos x="138" y="386"/>
                    </a:cxn>
                    <a:cxn ang="0">
                      <a:pos x="102" y="372"/>
                    </a:cxn>
                    <a:cxn ang="0">
                      <a:pos x="69" y="352"/>
                    </a:cxn>
                    <a:cxn ang="0">
                      <a:pos x="49" y="324"/>
                    </a:cxn>
                    <a:cxn ang="0">
                      <a:pos x="43" y="290"/>
                    </a:cxn>
                    <a:cxn ang="0">
                      <a:pos x="49" y="250"/>
                    </a:cxn>
                    <a:cxn ang="0">
                      <a:pos x="65" y="212"/>
                    </a:cxn>
                    <a:cxn ang="0">
                      <a:pos x="90" y="172"/>
                    </a:cxn>
                    <a:cxn ang="0">
                      <a:pos x="119" y="138"/>
                    </a:cxn>
                    <a:cxn ang="0">
                      <a:pos x="154" y="103"/>
                    </a:cxn>
                    <a:cxn ang="0">
                      <a:pos x="193" y="71"/>
                    </a:cxn>
                    <a:cxn ang="0">
                      <a:pos x="245" y="47"/>
                    </a:cxn>
                    <a:cxn ang="0">
                      <a:pos x="298" y="25"/>
                    </a:cxn>
                    <a:cxn ang="0">
                      <a:pos x="332" y="8"/>
                    </a:cxn>
                    <a:cxn ang="0">
                      <a:pos x="322" y="0"/>
                    </a:cxn>
                    <a:cxn ang="0">
                      <a:pos x="278" y="5"/>
                    </a:cxn>
                    <a:cxn ang="0">
                      <a:pos x="226" y="23"/>
                    </a:cxn>
                    <a:cxn ang="0">
                      <a:pos x="178" y="47"/>
                    </a:cxn>
                  </a:cxnLst>
                  <a:rect l="0" t="0" r="r" b="b"/>
                  <a:pathLst>
                    <a:path w="404" h="472">
                      <a:moveTo>
                        <a:pt x="157" y="61"/>
                      </a:moveTo>
                      <a:lnTo>
                        <a:pt x="127" y="87"/>
                      </a:lnTo>
                      <a:lnTo>
                        <a:pt x="96" y="113"/>
                      </a:lnTo>
                      <a:lnTo>
                        <a:pt x="68" y="143"/>
                      </a:lnTo>
                      <a:lnTo>
                        <a:pt x="43" y="175"/>
                      </a:lnTo>
                      <a:lnTo>
                        <a:pt x="22" y="208"/>
                      </a:lnTo>
                      <a:lnTo>
                        <a:pt x="8" y="244"/>
                      </a:lnTo>
                      <a:lnTo>
                        <a:pt x="0" y="283"/>
                      </a:lnTo>
                      <a:lnTo>
                        <a:pt x="2" y="323"/>
                      </a:lnTo>
                      <a:lnTo>
                        <a:pt x="5" y="333"/>
                      </a:lnTo>
                      <a:lnTo>
                        <a:pt x="8" y="344"/>
                      </a:lnTo>
                      <a:lnTo>
                        <a:pt x="12" y="353"/>
                      </a:lnTo>
                      <a:lnTo>
                        <a:pt x="18" y="363"/>
                      </a:lnTo>
                      <a:lnTo>
                        <a:pt x="25" y="372"/>
                      </a:lnTo>
                      <a:lnTo>
                        <a:pt x="34" y="380"/>
                      </a:lnTo>
                      <a:lnTo>
                        <a:pt x="41" y="388"/>
                      </a:lnTo>
                      <a:lnTo>
                        <a:pt x="52" y="393"/>
                      </a:lnTo>
                      <a:lnTo>
                        <a:pt x="71" y="405"/>
                      </a:lnTo>
                      <a:lnTo>
                        <a:pt x="90" y="415"/>
                      </a:lnTo>
                      <a:lnTo>
                        <a:pt x="109" y="424"/>
                      </a:lnTo>
                      <a:lnTo>
                        <a:pt x="129" y="431"/>
                      </a:lnTo>
                      <a:lnTo>
                        <a:pt x="150" y="438"/>
                      </a:lnTo>
                      <a:lnTo>
                        <a:pt x="171" y="444"/>
                      </a:lnTo>
                      <a:lnTo>
                        <a:pt x="191" y="449"/>
                      </a:lnTo>
                      <a:lnTo>
                        <a:pt x="212" y="454"/>
                      </a:lnTo>
                      <a:lnTo>
                        <a:pt x="234" y="458"/>
                      </a:lnTo>
                      <a:lnTo>
                        <a:pt x="254" y="461"/>
                      </a:lnTo>
                      <a:lnTo>
                        <a:pt x="276" y="464"/>
                      </a:lnTo>
                      <a:lnTo>
                        <a:pt x="298" y="467"/>
                      </a:lnTo>
                      <a:lnTo>
                        <a:pt x="319" y="468"/>
                      </a:lnTo>
                      <a:lnTo>
                        <a:pt x="341" y="470"/>
                      </a:lnTo>
                      <a:lnTo>
                        <a:pt x="363" y="471"/>
                      </a:lnTo>
                      <a:lnTo>
                        <a:pt x="383" y="472"/>
                      </a:lnTo>
                      <a:lnTo>
                        <a:pt x="391" y="472"/>
                      </a:lnTo>
                      <a:lnTo>
                        <a:pt x="397" y="470"/>
                      </a:lnTo>
                      <a:lnTo>
                        <a:pt x="401" y="464"/>
                      </a:lnTo>
                      <a:lnTo>
                        <a:pt x="404" y="458"/>
                      </a:lnTo>
                      <a:lnTo>
                        <a:pt x="404" y="451"/>
                      </a:lnTo>
                      <a:lnTo>
                        <a:pt x="401" y="445"/>
                      </a:lnTo>
                      <a:lnTo>
                        <a:pt x="395" y="441"/>
                      </a:lnTo>
                      <a:lnTo>
                        <a:pt x="388" y="438"/>
                      </a:lnTo>
                      <a:lnTo>
                        <a:pt x="369" y="434"/>
                      </a:lnTo>
                      <a:lnTo>
                        <a:pt x="350" y="431"/>
                      </a:lnTo>
                      <a:lnTo>
                        <a:pt x="331" y="426"/>
                      </a:lnTo>
                      <a:lnTo>
                        <a:pt x="310" y="424"/>
                      </a:lnTo>
                      <a:lnTo>
                        <a:pt x="291" y="421"/>
                      </a:lnTo>
                      <a:lnTo>
                        <a:pt x="272" y="418"/>
                      </a:lnTo>
                      <a:lnTo>
                        <a:pt x="251" y="415"/>
                      </a:lnTo>
                      <a:lnTo>
                        <a:pt x="232" y="411"/>
                      </a:lnTo>
                      <a:lnTo>
                        <a:pt x="213" y="408"/>
                      </a:lnTo>
                      <a:lnTo>
                        <a:pt x="194" y="403"/>
                      </a:lnTo>
                      <a:lnTo>
                        <a:pt x="175" y="398"/>
                      </a:lnTo>
                      <a:lnTo>
                        <a:pt x="156" y="393"/>
                      </a:lnTo>
                      <a:lnTo>
                        <a:pt x="138" y="386"/>
                      </a:lnTo>
                      <a:lnTo>
                        <a:pt x="119" y="379"/>
                      </a:lnTo>
                      <a:lnTo>
                        <a:pt x="102" y="372"/>
                      </a:lnTo>
                      <a:lnTo>
                        <a:pt x="84" y="362"/>
                      </a:lnTo>
                      <a:lnTo>
                        <a:pt x="69" y="352"/>
                      </a:lnTo>
                      <a:lnTo>
                        <a:pt x="58" y="339"/>
                      </a:lnTo>
                      <a:lnTo>
                        <a:pt x="49" y="324"/>
                      </a:lnTo>
                      <a:lnTo>
                        <a:pt x="44" y="307"/>
                      </a:lnTo>
                      <a:lnTo>
                        <a:pt x="43" y="290"/>
                      </a:lnTo>
                      <a:lnTo>
                        <a:pt x="44" y="270"/>
                      </a:lnTo>
                      <a:lnTo>
                        <a:pt x="49" y="250"/>
                      </a:lnTo>
                      <a:lnTo>
                        <a:pt x="55" y="234"/>
                      </a:lnTo>
                      <a:lnTo>
                        <a:pt x="65" y="212"/>
                      </a:lnTo>
                      <a:lnTo>
                        <a:pt x="77" y="191"/>
                      </a:lnTo>
                      <a:lnTo>
                        <a:pt x="90" y="172"/>
                      </a:lnTo>
                      <a:lnTo>
                        <a:pt x="104" y="155"/>
                      </a:lnTo>
                      <a:lnTo>
                        <a:pt x="119" y="138"/>
                      </a:lnTo>
                      <a:lnTo>
                        <a:pt x="135" y="120"/>
                      </a:lnTo>
                      <a:lnTo>
                        <a:pt x="154" y="103"/>
                      </a:lnTo>
                      <a:lnTo>
                        <a:pt x="173" y="86"/>
                      </a:lnTo>
                      <a:lnTo>
                        <a:pt x="193" y="71"/>
                      </a:lnTo>
                      <a:lnTo>
                        <a:pt x="218" y="59"/>
                      </a:lnTo>
                      <a:lnTo>
                        <a:pt x="245" y="47"/>
                      </a:lnTo>
                      <a:lnTo>
                        <a:pt x="273" y="36"/>
                      </a:lnTo>
                      <a:lnTo>
                        <a:pt x="298" y="25"/>
                      </a:lnTo>
                      <a:lnTo>
                        <a:pt x="319" y="17"/>
                      </a:lnTo>
                      <a:lnTo>
                        <a:pt x="332" y="8"/>
                      </a:lnTo>
                      <a:lnTo>
                        <a:pt x="336" y="2"/>
                      </a:lnTo>
                      <a:lnTo>
                        <a:pt x="322" y="0"/>
                      </a:lnTo>
                      <a:lnTo>
                        <a:pt x="301" y="1"/>
                      </a:lnTo>
                      <a:lnTo>
                        <a:pt x="278" y="5"/>
                      </a:lnTo>
                      <a:lnTo>
                        <a:pt x="253" y="13"/>
                      </a:lnTo>
                      <a:lnTo>
                        <a:pt x="226" y="23"/>
                      </a:lnTo>
                      <a:lnTo>
                        <a:pt x="201" y="34"/>
                      </a:lnTo>
                      <a:lnTo>
                        <a:pt x="178" y="47"/>
                      </a:lnTo>
                      <a:lnTo>
                        <a:pt x="157" y="61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9" name="Freeform 45"/>
                <p:cNvSpPr>
                  <a:spLocks/>
                </p:cNvSpPr>
                <p:nvPr/>
              </p:nvSpPr>
              <p:spPr bwMode="auto">
                <a:xfrm>
                  <a:off x="8263" y="4458"/>
                  <a:ext cx="118" cy="105"/>
                </a:xfrm>
                <a:custGeom>
                  <a:avLst/>
                  <a:gdLst/>
                  <a:ahLst/>
                  <a:cxnLst>
                    <a:cxn ang="0">
                      <a:pos x="294" y="96"/>
                    </a:cxn>
                    <a:cxn ang="0">
                      <a:pos x="310" y="113"/>
                    </a:cxn>
                    <a:cxn ang="0">
                      <a:pos x="320" y="133"/>
                    </a:cxn>
                    <a:cxn ang="0">
                      <a:pos x="325" y="155"/>
                    </a:cxn>
                    <a:cxn ang="0">
                      <a:pos x="325" y="178"/>
                    </a:cxn>
                    <a:cxn ang="0">
                      <a:pos x="322" y="197"/>
                    </a:cxn>
                    <a:cxn ang="0">
                      <a:pos x="316" y="212"/>
                    </a:cxn>
                    <a:cxn ang="0">
                      <a:pos x="306" y="228"/>
                    </a:cxn>
                    <a:cxn ang="0">
                      <a:pos x="295" y="241"/>
                    </a:cxn>
                    <a:cxn ang="0">
                      <a:pos x="282" y="256"/>
                    </a:cxn>
                    <a:cxn ang="0">
                      <a:pos x="269" y="267"/>
                    </a:cxn>
                    <a:cxn ang="0">
                      <a:pos x="256" y="280"/>
                    </a:cxn>
                    <a:cxn ang="0">
                      <a:pos x="243" y="293"/>
                    </a:cxn>
                    <a:cxn ang="0">
                      <a:pos x="240" y="297"/>
                    </a:cxn>
                    <a:cxn ang="0">
                      <a:pos x="240" y="302"/>
                    </a:cxn>
                    <a:cxn ang="0">
                      <a:pos x="240" y="306"/>
                    </a:cxn>
                    <a:cxn ang="0">
                      <a:pos x="243" y="310"/>
                    </a:cxn>
                    <a:cxn ang="0">
                      <a:pos x="247" y="313"/>
                    </a:cxn>
                    <a:cxn ang="0">
                      <a:pos x="253" y="315"/>
                    </a:cxn>
                    <a:cxn ang="0">
                      <a:pos x="257" y="313"/>
                    </a:cxn>
                    <a:cxn ang="0">
                      <a:pos x="262" y="310"/>
                    </a:cxn>
                    <a:cxn ang="0">
                      <a:pos x="291" y="292"/>
                    </a:cxn>
                    <a:cxn ang="0">
                      <a:pos x="316" y="267"/>
                    </a:cxn>
                    <a:cxn ang="0">
                      <a:pos x="335" y="240"/>
                    </a:cxn>
                    <a:cxn ang="0">
                      <a:pos x="348" y="208"/>
                    </a:cxn>
                    <a:cxn ang="0">
                      <a:pos x="354" y="177"/>
                    </a:cxn>
                    <a:cxn ang="0">
                      <a:pos x="351" y="143"/>
                    </a:cxn>
                    <a:cxn ang="0">
                      <a:pos x="339" y="113"/>
                    </a:cxn>
                    <a:cxn ang="0">
                      <a:pos x="316" y="86"/>
                    </a:cxn>
                    <a:cxn ang="0">
                      <a:pos x="298" y="72"/>
                    </a:cxn>
                    <a:cxn ang="0">
                      <a:pos x="278" y="60"/>
                    </a:cxn>
                    <a:cxn ang="0">
                      <a:pos x="256" y="49"/>
                    </a:cxn>
                    <a:cxn ang="0">
                      <a:pos x="231" y="39"/>
                    </a:cxn>
                    <a:cxn ang="0">
                      <a:pos x="206" y="29"/>
                    </a:cxn>
                    <a:cxn ang="0">
                      <a:pos x="181" y="21"/>
                    </a:cxn>
                    <a:cxn ang="0">
                      <a:pos x="155" y="16"/>
                    </a:cxn>
                    <a:cxn ang="0">
                      <a:pos x="130" y="10"/>
                    </a:cxn>
                    <a:cxn ang="0">
                      <a:pos x="105" y="6"/>
                    </a:cxn>
                    <a:cxn ang="0">
                      <a:pos x="83" y="3"/>
                    </a:cxn>
                    <a:cxn ang="0">
                      <a:pos x="61" y="0"/>
                    </a:cxn>
                    <a:cxn ang="0">
                      <a:pos x="43" y="0"/>
                    </a:cxn>
                    <a:cxn ang="0">
                      <a:pos x="27" y="0"/>
                    </a:cxn>
                    <a:cxn ang="0">
                      <a:pos x="14" y="0"/>
                    </a:cxn>
                    <a:cxn ang="0">
                      <a:pos x="5" y="3"/>
                    </a:cxn>
                    <a:cxn ang="0">
                      <a:pos x="0" y="6"/>
                    </a:cxn>
                    <a:cxn ang="0">
                      <a:pos x="15" y="8"/>
                    </a:cxn>
                    <a:cxn ang="0">
                      <a:pos x="30" y="10"/>
                    </a:cxn>
                    <a:cxn ang="0">
                      <a:pos x="47" y="13"/>
                    </a:cxn>
                    <a:cxn ang="0">
                      <a:pos x="65" y="16"/>
                    </a:cxn>
                    <a:cxn ang="0">
                      <a:pos x="83" y="20"/>
                    </a:cxn>
                    <a:cxn ang="0">
                      <a:pos x="103" y="23"/>
                    </a:cxn>
                    <a:cxn ang="0">
                      <a:pos x="122" y="27"/>
                    </a:cxn>
                    <a:cxn ang="0">
                      <a:pos x="143" y="31"/>
                    </a:cxn>
                    <a:cxn ang="0">
                      <a:pos x="162" y="37"/>
                    </a:cxn>
                    <a:cxn ang="0">
                      <a:pos x="182" y="43"/>
                    </a:cxn>
                    <a:cxn ang="0">
                      <a:pos x="203" y="49"/>
                    </a:cxn>
                    <a:cxn ang="0">
                      <a:pos x="222" y="56"/>
                    </a:cxn>
                    <a:cxn ang="0">
                      <a:pos x="241" y="64"/>
                    </a:cxn>
                    <a:cxn ang="0">
                      <a:pos x="260" y="75"/>
                    </a:cxn>
                    <a:cxn ang="0">
                      <a:pos x="278" y="85"/>
                    </a:cxn>
                    <a:cxn ang="0">
                      <a:pos x="294" y="96"/>
                    </a:cxn>
                  </a:cxnLst>
                  <a:rect l="0" t="0" r="r" b="b"/>
                  <a:pathLst>
                    <a:path w="354" h="315">
                      <a:moveTo>
                        <a:pt x="294" y="96"/>
                      </a:moveTo>
                      <a:lnTo>
                        <a:pt x="310" y="113"/>
                      </a:lnTo>
                      <a:lnTo>
                        <a:pt x="320" y="133"/>
                      </a:lnTo>
                      <a:lnTo>
                        <a:pt x="325" y="155"/>
                      </a:lnTo>
                      <a:lnTo>
                        <a:pt x="325" y="178"/>
                      </a:lnTo>
                      <a:lnTo>
                        <a:pt x="322" y="197"/>
                      </a:lnTo>
                      <a:lnTo>
                        <a:pt x="316" y="212"/>
                      </a:lnTo>
                      <a:lnTo>
                        <a:pt x="306" y="228"/>
                      </a:lnTo>
                      <a:lnTo>
                        <a:pt x="295" y="241"/>
                      </a:lnTo>
                      <a:lnTo>
                        <a:pt x="282" y="256"/>
                      </a:lnTo>
                      <a:lnTo>
                        <a:pt x="269" y="267"/>
                      </a:lnTo>
                      <a:lnTo>
                        <a:pt x="256" y="280"/>
                      </a:lnTo>
                      <a:lnTo>
                        <a:pt x="243" y="293"/>
                      </a:lnTo>
                      <a:lnTo>
                        <a:pt x="240" y="297"/>
                      </a:lnTo>
                      <a:lnTo>
                        <a:pt x="240" y="302"/>
                      </a:lnTo>
                      <a:lnTo>
                        <a:pt x="240" y="306"/>
                      </a:lnTo>
                      <a:lnTo>
                        <a:pt x="243" y="310"/>
                      </a:lnTo>
                      <a:lnTo>
                        <a:pt x="247" y="313"/>
                      </a:lnTo>
                      <a:lnTo>
                        <a:pt x="253" y="315"/>
                      </a:lnTo>
                      <a:lnTo>
                        <a:pt x="257" y="313"/>
                      </a:lnTo>
                      <a:lnTo>
                        <a:pt x="262" y="310"/>
                      </a:lnTo>
                      <a:lnTo>
                        <a:pt x="291" y="292"/>
                      </a:lnTo>
                      <a:lnTo>
                        <a:pt x="316" y="267"/>
                      </a:lnTo>
                      <a:lnTo>
                        <a:pt x="335" y="240"/>
                      </a:lnTo>
                      <a:lnTo>
                        <a:pt x="348" y="208"/>
                      </a:lnTo>
                      <a:lnTo>
                        <a:pt x="354" y="177"/>
                      </a:lnTo>
                      <a:lnTo>
                        <a:pt x="351" y="143"/>
                      </a:lnTo>
                      <a:lnTo>
                        <a:pt x="339" y="113"/>
                      </a:lnTo>
                      <a:lnTo>
                        <a:pt x="316" y="86"/>
                      </a:lnTo>
                      <a:lnTo>
                        <a:pt x="298" y="72"/>
                      </a:lnTo>
                      <a:lnTo>
                        <a:pt x="278" y="60"/>
                      </a:lnTo>
                      <a:lnTo>
                        <a:pt x="256" y="49"/>
                      </a:lnTo>
                      <a:lnTo>
                        <a:pt x="231" y="39"/>
                      </a:lnTo>
                      <a:lnTo>
                        <a:pt x="206" y="29"/>
                      </a:lnTo>
                      <a:lnTo>
                        <a:pt x="181" y="21"/>
                      </a:lnTo>
                      <a:lnTo>
                        <a:pt x="155" y="16"/>
                      </a:lnTo>
                      <a:lnTo>
                        <a:pt x="130" y="10"/>
                      </a:lnTo>
                      <a:lnTo>
                        <a:pt x="105" y="6"/>
                      </a:lnTo>
                      <a:lnTo>
                        <a:pt x="83" y="3"/>
                      </a:lnTo>
                      <a:lnTo>
                        <a:pt x="61" y="0"/>
                      </a:lnTo>
                      <a:lnTo>
                        <a:pt x="43" y="0"/>
                      </a:lnTo>
                      <a:lnTo>
                        <a:pt x="27" y="0"/>
                      </a:lnTo>
                      <a:lnTo>
                        <a:pt x="14" y="0"/>
                      </a:lnTo>
                      <a:lnTo>
                        <a:pt x="5" y="3"/>
                      </a:lnTo>
                      <a:lnTo>
                        <a:pt x="0" y="6"/>
                      </a:lnTo>
                      <a:lnTo>
                        <a:pt x="15" y="8"/>
                      </a:lnTo>
                      <a:lnTo>
                        <a:pt x="30" y="10"/>
                      </a:lnTo>
                      <a:lnTo>
                        <a:pt x="47" y="13"/>
                      </a:lnTo>
                      <a:lnTo>
                        <a:pt x="65" y="16"/>
                      </a:lnTo>
                      <a:lnTo>
                        <a:pt x="83" y="20"/>
                      </a:lnTo>
                      <a:lnTo>
                        <a:pt x="103" y="23"/>
                      </a:lnTo>
                      <a:lnTo>
                        <a:pt x="122" y="27"/>
                      </a:lnTo>
                      <a:lnTo>
                        <a:pt x="143" y="31"/>
                      </a:lnTo>
                      <a:lnTo>
                        <a:pt x="162" y="37"/>
                      </a:lnTo>
                      <a:lnTo>
                        <a:pt x="182" y="43"/>
                      </a:lnTo>
                      <a:lnTo>
                        <a:pt x="203" y="49"/>
                      </a:lnTo>
                      <a:lnTo>
                        <a:pt x="222" y="56"/>
                      </a:lnTo>
                      <a:lnTo>
                        <a:pt x="241" y="64"/>
                      </a:lnTo>
                      <a:lnTo>
                        <a:pt x="260" y="75"/>
                      </a:lnTo>
                      <a:lnTo>
                        <a:pt x="278" y="85"/>
                      </a:lnTo>
                      <a:lnTo>
                        <a:pt x="294" y="9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6350" cmpd="sng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0" name="Freeform 46"/>
                <p:cNvSpPr>
                  <a:spLocks/>
                </p:cNvSpPr>
                <p:nvPr/>
              </p:nvSpPr>
              <p:spPr bwMode="auto">
                <a:xfrm>
                  <a:off x="8023" y="4506"/>
                  <a:ext cx="47" cy="99"/>
                </a:xfrm>
                <a:custGeom>
                  <a:avLst/>
                  <a:gdLst/>
                  <a:ahLst/>
                  <a:cxnLst>
                    <a:cxn ang="0">
                      <a:pos x="0" y="162"/>
                    </a:cxn>
                    <a:cxn ang="0">
                      <a:pos x="0" y="187"/>
                    </a:cxn>
                    <a:cxn ang="0">
                      <a:pos x="5" y="210"/>
                    </a:cxn>
                    <a:cxn ang="0">
                      <a:pos x="16" y="231"/>
                    </a:cxn>
                    <a:cxn ang="0">
                      <a:pos x="30" y="250"/>
                    </a:cxn>
                    <a:cxn ang="0">
                      <a:pos x="48" y="266"/>
                    </a:cxn>
                    <a:cxn ang="0">
                      <a:pos x="69" y="280"/>
                    </a:cxn>
                    <a:cxn ang="0">
                      <a:pos x="92" y="290"/>
                    </a:cxn>
                    <a:cxn ang="0">
                      <a:pos x="116" y="296"/>
                    </a:cxn>
                    <a:cxn ang="0">
                      <a:pos x="123" y="297"/>
                    </a:cxn>
                    <a:cxn ang="0">
                      <a:pos x="130" y="295"/>
                    </a:cxn>
                    <a:cxn ang="0">
                      <a:pos x="136" y="290"/>
                    </a:cxn>
                    <a:cxn ang="0">
                      <a:pos x="139" y="284"/>
                    </a:cxn>
                    <a:cxn ang="0">
                      <a:pos x="139" y="277"/>
                    </a:cxn>
                    <a:cxn ang="0">
                      <a:pos x="138" y="270"/>
                    </a:cxn>
                    <a:cxn ang="0">
                      <a:pos x="133" y="264"/>
                    </a:cxn>
                    <a:cxn ang="0">
                      <a:pos x="126" y="261"/>
                    </a:cxn>
                    <a:cxn ang="0">
                      <a:pos x="102" y="253"/>
                    </a:cxn>
                    <a:cxn ang="0">
                      <a:pos x="80" y="241"/>
                    </a:cxn>
                    <a:cxn ang="0">
                      <a:pos x="63" y="226"/>
                    </a:cxn>
                    <a:cxn ang="0">
                      <a:pos x="50" y="208"/>
                    </a:cxn>
                    <a:cxn ang="0">
                      <a:pos x="41" y="187"/>
                    </a:cxn>
                    <a:cxn ang="0">
                      <a:pos x="36" y="164"/>
                    </a:cxn>
                    <a:cxn ang="0">
                      <a:pos x="36" y="139"/>
                    </a:cxn>
                    <a:cxn ang="0">
                      <a:pos x="44" y="113"/>
                    </a:cxn>
                    <a:cxn ang="0">
                      <a:pos x="52" y="95"/>
                    </a:cxn>
                    <a:cxn ang="0">
                      <a:pos x="64" y="78"/>
                    </a:cxn>
                    <a:cxn ang="0">
                      <a:pos x="77" y="62"/>
                    </a:cxn>
                    <a:cxn ang="0">
                      <a:pos x="92" y="47"/>
                    </a:cxn>
                    <a:cxn ang="0">
                      <a:pos x="105" y="34"/>
                    </a:cxn>
                    <a:cxn ang="0">
                      <a:pos x="120" y="23"/>
                    </a:cxn>
                    <a:cxn ang="0">
                      <a:pos x="133" y="11"/>
                    </a:cxn>
                    <a:cxn ang="0">
                      <a:pos x="143" y="1"/>
                    </a:cxn>
                    <a:cxn ang="0">
                      <a:pos x="133" y="0"/>
                    </a:cxn>
                    <a:cxn ang="0">
                      <a:pos x="117" y="7"/>
                    </a:cxn>
                    <a:cxn ang="0">
                      <a:pos x="95" y="23"/>
                    </a:cxn>
                    <a:cxn ang="0">
                      <a:pos x="70" y="44"/>
                    </a:cxn>
                    <a:cxn ang="0">
                      <a:pos x="47" y="72"/>
                    </a:cxn>
                    <a:cxn ang="0">
                      <a:pos x="25" y="101"/>
                    </a:cxn>
                    <a:cxn ang="0">
                      <a:pos x="8" y="132"/>
                    </a:cxn>
                    <a:cxn ang="0">
                      <a:pos x="0" y="162"/>
                    </a:cxn>
                  </a:cxnLst>
                  <a:rect l="0" t="0" r="r" b="b"/>
                  <a:pathLst>
                    <a:path w="143" h="297">
                      <a:moveTo>
                        <a:pt x="0" y="162"/>
                      </a:moveTo>
                      <a:lnTo>
                        <a:pt x="0" y="187"/>
                      </a:lnTo>
                      <a:lnTo>
                        <a:pt x="5" y="210"/>
                      </a:lnTo>
                      <a:lnTo>
                        <a:pt x="16" y="231"/>
                      </a:lnTo>
                      <a:lnTo>
                        <a:pt x="30" y="250"/>
                      </a:lnTo>
                      <a:lnTo>
                        <a:pt x="48" y="266"/>
                      </a:lnTo>
                      <a:lnTo>
                        <a:pt x="69" y="280"/>
                      </a:lnTo>
                      <a:lnTo>
                        <a:pt x="92" y="290"/>
                      </a:lnTo>
                      <a:lnTo>
                        <a:pt x="116" y="296"/>
                      </a:lnTo>
                      <a:lnTo>
                        <a:pt x="123" y="297"/>
                      </a:lnTo>
                      <a:lnTo>
                        <a:pt x="130" y="295"/>
                      </a:lnTo>
                      <a:lnTo>
                        <a:pt x="136" y="290"/>
                      </a:lnTo>
                      <a:lnTo>
                        <a:pt x="139" y="284"/>
                      </a:lnTo>
                      <a:lnTo>
                        <a:pt x="139" y="277"/>
                      </a:lnTo>
                      <a:lnTo>
                        <a:pt x="138" y="270"/>
                      </a:lnTo>
                      <a:lnTo>
                        <a:pt x="133" y="264"/>
                      </a:lnTo>
                      <a:lnTo>
                        <a:pt x="126" y="261"/>
                      </a:lnTo>
                      <a:lnTo>
                        <a:pt x="102" y="253"/>
                      </a:lnTo>
                      <a:lnTo>
                        <a:pt x="80" y="241"/>
                      </a:lnTo>
                      <a:lnTo>
                        <a:pt x="63" y="226"/>
                      </a:lnTo>
                      <a:lnTo>
                        <a:pt x="50" y="208"/>
                      </a:lnTo>
                      <a:lnTo>
                        <a:pt x="41" y="187"/>
                      </a:lnTo>
                      <a:lnTo>
                        <a:pt x="36" y="164"/>
                      </a:lnTo>
                      <a:lnTo>
                        <a:pt x="36" y="139"/>
                      </a:lnTo>
                      <a:lnTo>
                        <a:pt x="44" y="113"/>
                      </a:lnTo>
                      <a:lnTo>
                        <a:pt x="52" y="95"/>
                      </a:lnTo>
                      <a:lnTo>
                        <a:pt x="64" y="78"/>
                      </a:lnTo>
                      <a:lnTo>
                        <a:pt x="77" y="62"/>
                      </a:lnTo>
                      <a:lnTo>
                        <a:pt x="92" y="47"/>
                      </a:lnTo>
                      <a:lnTo>
                        <a:pt x="105" y="34"/>
                      </a:lnTo>
                      <a:lnTo>
                        <a:pt x="120" y="23"/>
                      </a:lnTo>
                      <a:lnTo>
                        <a:pt x="133" y="11"/>
                      </a:lnTo>
                      <a:lnTo>
                        <a:pt x="143" y="1"/>
                      </a:lnTo>
                      <a:lnTo>
                        <a:pt x="133" y="0"/>
                      </a:lnTo>
                      <a:lnTo>
                        <a:pt x="117" y="7"/>
                      </a:lnTo>
                      <a:lnTo>
                        <a:pt x="95" y="23"/>
                      </a:lnTo>
                      <a:lnTo>
                        <a:pt x="70" y="44"/>
                      </a:lnTo>
                      <a:lnTo>
                        <a:pt x="47" y="72"/>
                      </a:lnTo>
                      <a:lnTo>
                        <a:pt x="25" y="101"/>
                      </a:lnTo>
                      <a:lnTo>
                        <a:pt x="8" y="132"/>
                      </a:lnTo>
                      <a:lnTo>
                        <a:pt x="0" y="162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1" name="Freeform 47"/>
                <p:cNvSpPr>
                  <a:spLocks/>
                </p:cNvSpPr>
                <p:nvPr/>
              </p:nvSpPr>
              <p:spPr bwMode="auto">
                <a:xfrm>
                  <a:off x="8360" y="4451"/>
                  <a:ext cx="103" cy="129"/>
                </a:xfrm>
                <a:custGeom>
                  <a:avLst/>
                  <a:gdLst/>
                  <a:ahLst/>
                  <a:cxnLst>
                    <a:cxn ang="0">
                      <a:pos x="260" y="155"/>
                    </a:cxn>
                    <a:cxn ang="0">
                      <a:pos x="275" y="180"/>
                    </a:cxn>
                    <a:cxn ang="0">
                      <a:pos x="282" y="206"/>
                    </a:cxn>
                    <a:cxn ang="0">
                      <a:pos x="278" y="234"/>
                    </a:cxn>
                    <a:cxn ang="0">
                      <a:pos x="262" y="262"/>
                    </a:cxn>
                    <a:cxn ang="0">
                      <a:pos x="237" y="286"/>
                    </a:cxn>
                    <a:cxn ang="0">
                      <a:pos x="209" y="308"/>
                    </a:cxn>
                    <a:cxn ang="0">
                      <a:pos x="180" y="331"/>
                    </a:cxn>
                    <a:cxn ang="0">
                      <a:pos x="162" y="348"/>
                    </a:cxn>
                    <a:cxn ang="0">
                      <a:pos x="156" y="359"/>
                    </a:cxn>
                    <a:cxn ang="0">
                      <a:pos x="152" y="371"/>
                    </a:cxn>
                    <a:cxn ang="0">
                      <a:pos x="153" y="382"/>
                    </a:cxn>
                    <a:cxn ang="0">
                      <a:pos x="163" y="388"/>
                    </a:cxn>
                    <a:cxn ang="0">
                      <a:pos x="175" y="387"/>
                    </a:cxn>
                    <a:cxn ang="0">
                      <a:pos x="194" y="367"/>
                    </a:cxn>
                    <a:cxn ang="0">
                      <a:pos x="227" y="337"/>
                    </a:cxn>
                    <a:cxn ang="0">
                      <a:pos x="260" y="308"/>
                    </a:cxn>
                    <a:cxn ang="0">
                      <a:pos x="290" y="275"/>
                    </a:cxn>
                    <a:cxn ang="0">
                      <a:pos x="307" y="234"/>
                    </a:cxn>
                    <a:cxn ang="0">
                      <a:pos x="304" y="191"/>
                    </a:cxn>
                    <a:cxn ang="0">
                      <a:pos x="285" y="151"/>
                    </a:cxn>
                    <a:cxn ang="0">
                      <a:pos x="253" y="118"/>
                    </a:cxn>
                    <a:cxn ang="0">
                      <a:pos x="222" y="94"/>
                    </a:cxn>
                    <a:cxn ang="0">
                      <a:pos x="191" y="75"/>
                    </a:cxn>
                    <a:cxn ang="0">
                      <a:pos x="159" y="55"/>
                    </a:cxn>
                    <a:cxn ang="0">
                      <a:pos x="124" y="36"/>
                    </a:cxn>
                    <a:cxn ang="0">
                      <a:pos x="92" y="20"/>
                    </a:cxn>
                    <a:cxn ang="0">
                      <a:pos x="59" y="9"/>
                    </a:cxn>
                    <a:cxn ang="0">
                      <a:pos x="31" y="2"/>
                    </a:cxn>
                    <a:cxn ang="0">
                      <a:pos x="9" y="2"/>
                    </a:cxn>
                    <a:cxn ang="0">
                      <a:pos x="11" y="7"/>
                    </a:cxn>
                    <a:cxn ang="0">
                      <a:pos x="36" y="17"/>
                    </a:cxn>
                    <a:cxn ang="0">
                      <a:pos x="65" y="30"/>
                    </a:cxn>
                    <a:cxn ang="0">
                      <a:pos x="99" y="46"/>
                    </a:cxn>
                    <a:cxn ang="0">
                      <a:pos x="134" y="65"/>
                    </a:cxn>
                    <a:cxn ang="0">
                      <a:pos x="169" y="86"/>
                    </a:cxn>
                    <a:cxn ang="0">
                      <a:pos x="205" y="109"/>
                    </a:cxn>
                    <a:cxn ang="0">
                      <a:pos x="235" y="132"/>
                    </a:cxn>
                  </a:cxnLst>
                  <a:rect l="0" t="0" r="r" b="b"/>
                  <a:pathLst>
                    <a:path w="309" h="388">
                      <a:moveTo>
                        <a:pt x="250" y="145"/>
                      </a:moveTo>
                      <a:lnTo>
                        <a:pt x="260" y="155"/>
                      </a:lnTo>
                      <a:lnTo>
                        <a:pt x="269" y="167"/>
                      </a:lnTo>
                      <a:lnTo>
                        <a:pt x="275" y="180"/>
                      </a:lnTo>
                      <a:lnTo>
                        <a:pt x="281" y="193"/>
                      </a:lnTo>
                      <a:lnTo>
                        <a:pt x="282" y="206"/>
                      </a:lnTo>
                      <a:lnTo>
                        <a:pt x="282" y="220"/>
                      </a:lnTo>
                      <a:lnTo>
                        <a:pt x="278" y="234"/>
                      </a:lnTo>
                      <a:lnTo>
                        <a:pt x="272" y="247"/>
                      </a:lnTo>
                      <a:lnTo>
                        <a:pt x="262" y="262"/>
                      </a:lnTo>
                      <a:lnTo>
                        <a:pt x="250" y="275"/>
                      </a:lnTo>
                      <a:lnTo>
                        <a:pt x="237" y="286"/>
                      </a:lnTo>
                      <a:lnTo>
                        <a:pt x="222" y="298"/>
                      </a:lnTo>
                      <a:lnTo>
                        <a:pt x="209" y="308"/>
                      </a:lnTo>
                      <a:lnTo>
                        <a:pt x="194" y="319"/>
                      </a:lnTo>
                      <a:lnTo>
                        <a:pt x="180" y="331"/>
                      </a:lnTo>
                      <a:lnTo>
                        <a:pt x="166" y="344"/>
                      </a:lnTo>
                      <a:lnTo>
                        <a:pt x="162" y="348"/>
                      </a:lnTo>
                      <a:lnTo>
                        <a:pt x="159" y="354"/>
                      </a:lnTo>
                      <a:lnTo>
                        <a:pt x="156" y="359"/>
                      </a:lnTo>
                      <a:lnTo>
                        <a:pt x="153" y="365"/>
                      </a:lnTo>
                      <a:lnTo>
                        <a:pt x="152" y="371"/>
                      </a:lnTo>
                      <a:lnTo>
                        <a:pt x="152" y="377"/>
                      </a:lnTo>
                      <a:lnTo>
                        <a:pt x="153" y="382"/>
                      </a:lnTo>
                      <a:lnTo>
                        <a:pt x="158" y="387"/>
                      </a:lnTo>
                      <a:lnTo>
                        <a:pt x="163" y="388"/>
                      </a:lnTo>
                      <a:lnTo>
                        <a:pt x="169" y="388"/>
                      </a:lnTo>
                      <a:lnTo>
                        <a:pt x="175" y="387"/>
                      </a:lnTo>
                      <a:lnTo>
                        <a:pt x="180" y="382"/>
                      </a:lnTo>
                      <a:lnTo>
                        <a:pt x="194" y="367"/>
                      </a:lnTo>
                      <a:lnTo>
                        <a:pt x="210" y="351"/>
                      </a:lnTo>
                      <a:lnTo>
                        <a:pt x="227" y="337"/>
                      </a:lnTo>
                      <a:lnTo>
                        <a:pt x="244" y="322"/>
                      </a:lnTo>
                      <a:lnTo>
                        <a:pt x="260" y="308"/>
                      </a:lnTo>
                      <a:lnTo>
                        <a:pt x="275" y="292"/>
                      </a:lnTo>
                      <a:lnTo>
                        <a:pt x="290" y="275"/>
                      </a:lnTo>
                      <a:lnTo>
                        <a:pt x="300" y="256"/>
                      </a:lnTo>
                      <a:lnTo>
                        <a:pt x="307" y="234"/>
                      </a:lnTo>
                      <a:lnTo>
                        <a:pt x="309" y="213"/>
                      </a:lnTo>
                      <a:lnTo>
                        <a:pt x="304" y="191"/>
                      </a:lnTo>
                      <a:lnTo>
                        <a:pt x="297" y="171"/>
                      </a:lnTo>
                      <a:lnTo>
                        <a:pt x="285" y="151"/>
                      </a:lnTo>
                      <a:lnTo>
                        <a:pt x="271" y="134"/>
                      </a:lnTo>
                      <a:lnTo>
                        <a:pt x="253" y="118"/>
                      </a:lnTo>
                      <a:lnTo>
                        <a:pt x="235" y="104"/>
                      </a:lnTo>
                      <a:lnTo>
                        <a:pt x="222" y="94"/>
                      </a:lnTo>
                      <a:lnTo>
                        <a:pt x="207" y="85"/>
                      </a:lnTo>
                      <a:lnTo>
                        <a:pt x="191" y="75"/>
                      </a:lnTo>
                      <a:lnTo>
                        <a:pt x="175" y="65"/>
                      </a:lnTo>
                      <a:lnTo>
                        <a:pt x="159" y="55"/>
                      </a:lnTo>
                      <a:lnTo>
                        <a:pt x="141" y="45"/>
                      </a:lnTo>
                      <a:lnTo>
                        <a:pt x="124" y="36"/>
                      </a:lnTo>
                      <a:lnTo>
                        <a:pt x="108" y="28"/>
                      </a:lnTo>
                      <a:lnTo>
                        <a:pt x="92" y="20"/>
                      </a:lnTo>
                      <a:lnTo>
                        <a:pt x="75" y="13"/>
                      </a:lnTo>
                      <a:lnTo>
                        <a:pt x="59" y="9"/>
                      </a:lnTo>
                      <a:lnTo>
                        <a:pt x="45" y="5"/>
                      </a:lnTo>
                      <a:lnTo>
                        <a:pt x="31" y="2"/>
                      </a:lnTo>
                      <a:lnTo>
                        <a:pt x="20" y="0"/>
                      </a:lnTo>
                      <a:lnTo>
                        <a:pt x="9" y="2"/>
                      </a:lnTo>
                      <a:lnTo>
                        <a:pt x="0" y="5"/>
                      </a:lnTo>
                      <a:lnTo>
                        <a:pt x="11" y="7"/>
                      </a:lnTo>
                      <a:lnTo>
                        <a:pt x="23" y="12"/>
                      </a:lnTo>
                      <a:lnTo>
                        <a:pt x="36" y="17"/>
                      </a:lnTo>
                      <a:lnTo>
                        <a:pt x="49" y="23"/>
                      </a:lnTo>
                      <a:lnTo>
                        <a:pt x="65" y="30"/>
                      </a:lnTo>
                      <a:lnTo>
                        <a:pt x="81" y="38"/>
                      </a:lnTo>
                      <a:lnTo>
                        <a:pt x="99" y="46"/>
                      </a:lnTo>
                      <a:lnTo>
                        <a:pt x="116" y="55"/>
                      </a:lnTo>
                      <a:lnTo>
                        <a:pt x="134" y="65"/>
                      </a:lnTo>
                      <a:lnTo>
                        <a:pt x="152" y="75"/>
                      </a:lnTo>
                      <a:lnTo>
                        <a:pt x="169" y="86"/>
                      </a:lnTo>
                      <a:lnTo>
                        <a:pt x="187" y="98"/>
                      </a:lnTo>
                      <a:lnTo>
                        <a:pt x="205" y="109"/>
                      </a:lnTo>
                      <a:lnTo>
                        <a:pt x="221" y="121"/>
                      </a:lnTo>
                      <a:lnTo>
                        <a:pt x="235" y="132"/>
                      </a:lnTo>
                      <a:lnTo>
                        <a:pt x="250" y="145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2" name="Freeform 48"/>
                <p:cNvSpPr>
                  <a:spLocks/>
                </p:cNvSpPr>
                <p:nvPr/>
              </p:nvSpPr>
              <p:spPr bwMode="auto">
                <a:xfrm>
                  <a:off x="8279" y="4648"/>
                  <a:ext cx="135" cy="97"/>
                </a:xfrm>
                <a:custGeom>
                  <a:avLst/>
                  <a:gdLst/>
                  <a:ahLst/>
                  <a:cxnLst>
                    <a:cxn ang="0">
                      <a:pos x="332" y="65"/>
                    </a:cxn>
                    <a:cxn ang="0">
                      <a:pos x="351" y="123"/>
                    </a:cxn>
                    <a:cxn ang="0">
                      <a:pos x="373" y="181"/>
                    </a:cxn>
                    <a:cxn ang="0">
                      <a:pos x="395" y="237"/>
                    </a:cxn>
                    <a:cxn ang="0">
                      <a:pos x="406" y="273"/>
                    </a:cxn>
                    <a:cxn ang="0">
                      <a:pos x="404" y="284"/>
                    </a:cxn>
                    <a:cxn ang="0">
                      <a:pos x="393" y="292"/>
                    </a:cxn>
                    <a:cxn ang="0">
                      <a:pos x="381" y="289"/>
                    </a:cxn>
                    <a:cxn ang="0">
                      <a:pos x="364" y="251"/>
                    </a:cxn>
                    <a:cxn ang="0">
                      <a:pos x="339" y="171"/>
                    </a:cxn>
                    <a:cxn ang="0">
                      <a:pos x="318" y="93"/>
                    </a:cxn>
                    <a:cxn ang="0">
                      <a:pos x="307" y="42"/>
                    </a:cxn>
                    <a:cxn ang="0">
                      <a:pos x="283" y="34"/>
                    </a:cxn>
                    <a:cxn ang="0">
                      <a:pos x="239" y="39"/>
                    </a:cxn>
                    <a:cxn ang="0">
                      <a:pos x="192" y="50"/>
                    </a:cxn>
                    <a:cxn ang="0">
                      <a:pos x="148" y="65"/>
                    </a:cxn>
                    <a:cxn ang="0">
                      <a:pos x="106" y="83"/>
                    </a:cxn>
                    <a:cxn ang="0">
                      <a:pos x="67" y="103"/>
                    </a:cxn>
                    <a:cxn ang="0">
                      <a:pos x="34" y="122"/>
                    </a:cxn>
                    <a:cxn ang="0">
                      <a:pos x="9" y="141"/>
                    </a:cxn>
                    <a:cxn ang="0">
                      <a:pos x="0" y="133"/>
                    </a:cxn>
                    <a:cxn ang="0">
                      <a:pos x="19" y="102"/>
                    </a:cxn>
                    <a:cxn ang="0">
                      <a:pos x="53" y="70"/>
                    </a:cxn>
                    <a:cxn ang="0">
                      <a:pos x="92" y="43"/>
                    </a:cxn>
                    <a:cxn ang="0">
                      <a:pos x="139" y="23"/>
                    </a:cxn>
                    <a:cxn ang="0">
                      <a:pos x="210" y="8"/>
                    </a:cxn>
                    <a:cxn ang="0">
                      <a:pos x="277" y="1"/>
                    </a:cxn>
                    <a:cxn ang="0">
                      <a:pos x="321" y="0"/>
                    </a:cxn>
                    <a:cxn ang="0">
                      <a:pos x="336" y="1"/>
                    </a:cxn>
                    <a:cxn ang="0">
                      <a:pos x="345" y="11"/>
                    </a:cxn>
                    <a:cxn ang="0">
                      <a:pos x="345" y="26"/>
                    </a:cxn>
                    <a:cxn ang="0">
                      <a:pos x="335" y="34"/>
                    </a:cxn>
                  </a:cxnLst>
                  <a:rect l="0" t="0" r="r" b="b"/>
                  <a:pathLst>
                    <a:path w="406" h="292">
                      <a:moveTo>
                        <a:pt x="326" y="36"/>
                      </a:moveTo>
                      <a:lnTo>
                        <a:pt x="332" y="65"/>
                      </a:lnTo>
                      <a:lnTo>
                        <a:pt x="340" y="93"/>
                      </a:lnTo>
                      <a:lnTo>
                        <a:pt x="351" y="123"/>
                      </a:lnTo>
                      <a:lnTo>
                        <a:pt x="361" y="152"/>
                      </a:lnTo>
                      <a:lnTo>
                        <a:pt x="373" y="181"/>
                      </a:lnTo>
                      <a:lnTo>
                        <a:pt x="384" y="210"/>
                      </a:lnTo>
                      <a:lnTo>
                        <a:pt x="395" y="237"/>
                      </a:lnTo>
                      <a:lnTo>
                        <a:pt x="405" y="266"/>
                      </a:lnTo>
                      <a:lnTo>
                        <a:pt x="406" y="273"/>
                      </a:lnTo>
                      <a:lnTo>
                        <a:pt x="406" y="279"/>
                      </a:lnTo>
                      <a:lnTo>
                        <a:pt x="404" y="284"/>
                      </a:lnTo>
                      <a:lnTo>
                        <a:pt x="399" y="289"/>
                      </a:lnTo>
                      <a:lnTo>
                        <a:pt x="393" y="292"/>
                      </a:lnTo>
                      <a:lnTo>
                        <a:pt x="387" y="292"/>
                      </a:lnTo>
                      <a:lnTo>
                        <a:pt x="381" y="289"/>
                      </a:lnTo>
                      <a:lnTo>
                        <a:pt x="377" y="283"/>
                      </a:lnTo>
                      <a:lnTo>
                        <a:pt x="364" y="251"/>
                      </a:lnTo>
                      <a:lnTo>
                        <a:pt x="352" y="213"/>
                      </a:lnTo>
                      <a:lnTo>
                        <a:pt x="339" y="171"/>
                      </a:lnTo>
                      <a:lnTo>
                        <a:pt x="329" y="131"/>
                      </a:lnTo>
                      <a:lnTo>
                        <a:pt x="318" y="93"/>
                      </a:lnTo>
                      <a:lnTo>
                        <a:pt x="311" y="63"/>
                      </a:lnTo>
                      <a:lnTo>
                        <a:pt x="307" y="42"/>
                      </a:lnTo>
                      <a:lnTo>
                        <a:pt x="305" y="34"/>
                      </a:lnTo>
                      <a:lnTo>
                        <a:pt x="283" y="34"/>
                      </a:lnTo>
                      <a:lnTo>
                        <a:pt x="261" y="36"/>
                      </a:lnTo>
                      <a:lnTo>
                        <a:pt x="239" y="39"/>
                      </a:lnTo>
                      <a:lnTo>
                        <a:pt x="216" y="43"/>
                      </a:lnTo>
                      <a:lnTo>
                        <a:pt x="192" y="50"/>
                      </a:lnTo>
                      <a:lnTo>
                        <a:pt x="170" y="57"/>
                      </a:lnTo>
                      <a:lnTo>
                        <a:pt x="148" y="65"/>
                      </a:lnTo>
                      <a:lnTo>
                        <a:pt x="126" y="73"/>
                      </a:lnTo>
                      <a:lnTo>
                        <a:pt x="106" y="83"/>
                      </a:lnTo>
                      <a:lnTo>
                        <a:pt x="85" y="93"/>
                      </a:lnTo>
                      <a:lnTo>
                        <a:pt x="67" y="103"/>
                      </a:lnTo>
                      <a:lnTo>
                        <a:pt x="50" y="113"/>
                      </a:lnTo>
                      <a:lnTo>
                        <a:pt x="34" y="122"/>
                      </a:lnTo>
                      <a:lnTo>
                        <a:pt x="20" y="132"/>
                      </a:lnTo>
                      <a:lnTo>
                        <a:pt x="9" y="141"/>
                      </a:lnTo>
                      <a:lnTo>
                        <a:pt x="0" y="148"/>
                      </a:lnTo>
                      <a:lnTo>
                        <a:pt x="0" y="133"/>
                      </a:lnTo>
                      <a:lnTo>
                        <a:pt x="7" y="118"/>
                      </a:lnTo>
                      <a:lnTo>
                        <a:pt x="19" y="102"/>
                      </a:lnTo>
                      <a:lnTo>
                        <a:pt x="35" y="86"/>
                      </a:lnTo>
                      <a:lnTo>
                        <a:pt x="53" y="70"/>
                      </a:lnTo>
                      <a:lnTo>
                        <a:pt x="73" y="54"/>
                      </a:lnTo>
                      <a:lnTo>
                        <a:pt x="92" y="43"/>
                      </a:lnTo>
                      <a:lnTo>
                        <a:pt x="111" y="33"/>
                      </a:lnTo>
                      <a:lnTo>
                        <a:pt x="139" y="23"/>
                      </a:lnTo>
                      <a:lnTo>
                        <a:pt x="173" y="14"/>
                      </a:lnTo>
                      <a:lnTo>
                        <a:pt x="210" y="8"/>
                      </a:lnTo>
                      <a:lnTo>
                        <a:pt x="245" y="4"/>
                      </a:lnTo>
                      <a:lnTo>
                        <a:pt x="277" y="1"/>
                      </a:lnTo>
                      <a:lnTo>
                        <a:pt x="304" y="0"/>
                      </a:lnTo>
                      <a:lnTo>
                        <a:pt x="321" y="0"/>
                      </a:lnTo>
                      <a:lnTo>
                        <a:pt x="329" y="0"/>
                      </a:lnTo>
                      <a:lnTo>
                        <a:pt x="336" y="1"/>
                      </a:lnTo>
                      <a:lnTo>
                        <a:pt x="342" y="6"/>
                      </a:lnTo>
                      <a:lnTo>
                        <a:pt x="345" y="11"/>
                      </a:lnTo>
                      <a:lnTo>
                        <a:pt x="346" y="19"/>
                      </a:lnTo>
                      <a:lnTo>
                        <a:pt x="345" y="26"/>
                      </a:lnTo>
                      <a:lnTo>
                        <a:pt x="340" y="31"/>
                      </a:lnTo>
                      <a:lnTo>
                        <a:pt x="335" y="34"/>
                      </a:lnTo>
                      <a:lnTo>
                        <a:pt x="326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3" name="Freeform 49"/>
                <p:cNvSpPr>
                  <a:spLocks/>
                </p:cNvSpPr>
                <p:nvPr/>
              </p:nvSpPr>
              <p:spPr bwMode="auto">
                <a:xfrm>
                  <a:off x="8272" y="4697"/>
                  <a:ext cx="146" cy="320"/>
                </a:xfrm>
                <a:custGeom>
                  <a:avLst/>
                  <a:gdLst/>
                  <a:ahLst/>
                  <a:cxnLst>
                    <a:cxn ang="0">
                      <a:pos x="82" y="289"/>
                    </a:cxn>
                    <a:cxn ang="0">
                      <a:pos x="87" y="316"/>
                    </a:cxn>
                    <a:cxn ang="0">
                      <a:pos x="107" y="376"/>
                    </a:cxn>
                    <a:cxn ang="0">
                      <a:pos x="141" y="455"/>
                    </a:cxn>
                    <a:cxn ang="0">
                      <a:pos x="175" y="533"/>
                    </a:cxn>
                    <a:cxn ang="0">
                      <a:pos x="210" y="611"/>
                    </a:cxn>
                    <a:cxn ang="0">
                      <a:pos x="248" y="687"/>
                    </a:cxn>
                    <a:cxn ang="0">
                      <a:pos x="287" y="763"/>
                    </a:cxn>
                    <a:cxn ang="0">
                      <a:pos x="326" y="839"/>
                    </a:cxn>
                    <a:cxn ang="0">
                      <a:pos x="367" y="915"/>
                    </a:cxn>
                    <a:cxn ang="0">
                      <a:pos x="391" y="957"/>
                    </a:cxn>
                    <a:cxn ang="0">
                      <a:pos x="404" y="960"/>
                    </a:cxn>
                    <a:cxn ang="0">
                      <a:pos x="420" y="960"/>
                    </a:cxn>
                    <a:cxn ang="0">
                      <a:pos x="433" y="957"/>
                    </a:cxn>
                    <a:cxn ang="0">
                      <a:pos x="439" y="948"/>
                    </a:cxn>
                    <a:cxn ang="0">
                      <a:pos x="436" y="937"/>
                    </a:cxn>
                    <a:cxn ang="0">
                      <a:pos x="414" y="902"/>
                    </a:cxn>
                    <a:cxn ang="0">
                      <a:pos x="380" y="843"/>
                    </a:cxn>
                    <a:cxn ang="0">
                      <a:pos x="348" y="784"/>
                    </a:cxn>
                    <a:cxn ang="0">
                      <a:pos x="314" y="724"/>
                    </a:cxn>
                    <a:cxn ang="0">
                      <a:pos x="269" y="638"/>
                    </a:cxn>
                    <a:cxn ang="0">
                      <a:pos x="216" y="532"/>
                    </a:cxn>
                    <a:cxn ang="0">
                      <a:pos x="169" y="424"/>
                    </a:cxn>
                    <a:cxn ang="0">
                      <a:pos x="128" y="312"/>
                    </a:cxn>
                    <a:cxn ang="0">
                      <a:pos x="91" y="220"/>
                    </a:cxn>
                    <a:cxn ang="0">
                      <a:pos x="60" y="139"/>
                    </a:cxn>
                    <a:cxn ang="0">
                      <a:pos x="35" y="62"/>
                    </a:cxn>
                    <a:cxn ang="0">
                      <a:pos x="15" y="10"/>
                    </a:cxn>
                    <a:cxn ang="0">
                      <a:pos x="5" y="1"/>
                    </a:cxn>
                    <a:cxn ang="0">
                      <a:pos x="0" y="10"/>
                    </a:cxn>
                    <a:cxn ang="0">
                      <a:pos x="6" y="47"/>
                    </a:cxn>
                    <a:cxn ang="0">
                      <a:pos x="16" y="115"/>
                    </a:cxn>
                    <a:cxn ang="0">
                      <a:pos x="33" y="179"/>
                    </a:cxn>
                    <a:cxn ang="0">
                      <a:pos x="56" y="241"/>
                    </a:cxn>
                  </a:cxnLst>
                  <a:rect l="0" t="0" r="r" b="b"/>
                  <a:pathLst>
                    <a:path w="439" h="960">
                      <a:moveTo>
                        <a:pt x="72" y="270"/>
                      </a:moveTo>
                      <a:lnTo>
                        <a:pt x="82" y="289"/>
                      </a:lnTo>
                      <a:lnTo>
                        <a:pt x="85" y="302"/>
                      </a:lnTo>
                      <a:lnTo>
                        <a:pt x="87" y="316"/>
                      </a:lnTo>
                      <a:lnTo>
                        <a:pt x="93" y="336"/>
                      </a:lnTo>
                      <a:lnTo>
                        <a:pt x="107" y="376"/>
                      </a:lnTo>
                      <a:lnTo>
                        <a:pt x="124" y="417"/>
                      </a:lnTo>
                      <a:lnTo>
                        <a:pt x="141" y="455"/>
                      </a:lnTo>
                      <a:lnTo>
                        <a:pt x="157" y="494"/>
                      </a:lnTo>
                      <a:lnTo>
                        <a:pt x="175" y="533"/>
                      </a:lnTo>
                      <a:lnTo>
                        <a:pt x="193" y="572"/>
                      </a:lnTo>
                      <a:lnTo>
                        <a:pt x="210" y="611"/>
                      </a:lnTo>
                      <a:lnTo>
                        <a:pt x="229" y="649"/>
                      </a:lnTo>
                      <a:lnTo>
                        <a:pt x="248" y="687"/>
                      </a:lnTo>
                      <a:lnTo>
                        <a:pt x="267" y="726"/>
                      </a:lnTo>
                      <a:lnTo>
                        <a:pt x="287" y="763"/>
                      </a:lnTo>
                      <a:lnTo>
                        <a:pt x="307" y="802"/>
                      </a:lnTo>
                      <a:lnTo>
                        <a:pt x="326" y="839"/>
                      </a:lnTo>
                      <a:lnTo>
                        <a:pt x="347" y="878"/>
                      </a:lnTo>
                      <a:lnTo>
                        <a:pt x="367" y="915"/>
                      </a:lnTo>
                      <a:lnTo>
                        <a:pt x="388" y="954"/>
                      </a:lnTo>
                      <a:lnTo>
                        <a:pt x="391" y="957"/>
                      </a:lnTo>
                      <a:lnTo>
                        <a:pt x="397" y="958"/>
                      </a:lnTo>
                      <a:lnTo>
                        <a:pt x="404" y="960"/>
                      </a:lnTo>
                      <a:lnTo>
                        <a:pt x="413" y="960"/>
                      </a:lnTo>
                      <a:lnTo>
                        <a:pt x="420" y="960"/>
                      </a:lnTo>
                      <a:lnTo>
                        <a:pt x="427" y="958"/>
                      </a:lnTo>
                      <a:lnTo>
                        <a:pt x="433" y="957"/>
                      </a:lnTo>
                      <a:lnTo>
                        <a:pt x="436" y="954"/>
                      </a:lnTo>
                      <a:lnTo>
                        <a:pt x="439" y="948"/>
                      </a:lnTo>
                      <a:lnTo>
                        <a:pt x="439" y="943"/>
                      </a:lnTo>
                      <a:lnTo>
                        <a:pt x="436" y="937"/>
                      </a:lnTo>
                      <a:lnTo>
                        <a:pt x="432" y="932"/>
                      </a:lnTo>
                      <a:lnTo>
                        <a:pt x="414" y="902"/>
                      </a:lnTo>
                      <a:lnTo>
                        <a:pt x="398" y="874"/>
                      </a:lnTo>
                      <a:lnTo>
                        <a:pt x="380" y="843"/>
                      </a:lnTo>
                      <a:lnTo>
                        <a:pt x="364" y="813"/>
                      </a:lnTo>
                      <a:lnTo>
                        <a:pt x="348" y="784"/>
                      </a:lnTo>
                      <a:lnTo>
                        <a:pt x="332" y="754"/>
                      </a:lnTo>
                      <a:lnTo>
                        <a:pt x="314" y="724"/>
                      </a:lnTo>
                      <a:lnTo>
                        <a:pt x="298" y="694"/>
                      </a:lnTo>
                      <a:lnTo>
                        <a:pt x="269" y="638"/>
                      </a:lnTo>
                      <a:lnTo>
                        <a:pt x="242" y="585"/>
                      </a:lnTo>
                      <a:lnTo>
                        <a:pt x="216" y="532"/>
                      </a:lnTo>
                      <a:lnTo>
                        <a:pt x="193" y="477"/>
                      </a:lnTo>
                      <a:lnTo>
                        <a:pt x="169" y="424"/>
                      </a:lnTo>
                      <a:lnTo>
                        <a:pt x="149" y="369"/>
                      </a:lnTo>
                      <a:lnTo>
                        <a:pt x="128" y="312"/>
                      </a:lnTo>
                      <a:lnTo>
                        <a:pt x="107" y="253"/>
                      </a:lnTo>
                      <a:lnTo>
                        <a:pt x="91" y="220"/>
                      </a:lnTo>
                      <a:lnTo>
                        <a:pt x="75" y="181"/>
                      </a:lnTo>
                      <a:lnTo>
                        <a:pt x="60" y="139"/>
                      </a:lnTo>
                      <a:lnTo>
                        <a:pt x="47" y="99"/>
                      </a:lnTo>
                      <a:lnTo>
                        <a:pt x="35" y="62"/>
                      </a:lnTo>
                      <a:lnTo>
                        <a:pt x="25" y="31"/>
                      </a:lnTo>
                      <a:lnTo>
                        <a:pt x="15" y="10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0" y="14"/>
                      </a:lnTo>
                      <a:lnTo>
                        <a:pt x="6" y="47"/>
                      </a:lnTo>
                      <a:lnTo>
                        <a:pt x="11" y="82"/>
                      </a:lnTo>
                      <a:lnTo>
                        <a:pt x="16" y="115"/>
                      </a:lnTo>
                      <a:lnTo>
                        <a:pt x="24" y="146"/>
                      </a:lnTo>
                      <a:lnTo>
                        <a:pt x="33" y="179"/>
                      </a:lnTo>
                      <a:lnTo>
                        <a:pt x="43" y="211"/>
                      </a:lnTo>
                      <a:lnTo>
                        <a:pt x="56" y="241"/>
                      </a:lnTo>
                      <a:lnTo>
                        <a:pt x="72" y="27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4" name="Freeform 50"/>
                <p:cNvSpPr>
                  <a:spLocks/>
                </p:cNvSpPr>
                <p:nvPr/>
              </p:nvSpPr>
              <p:spPr bwMode="auto">
                <a:xfrm>
                  <a:off x="8416" y="4972"/>
                  <a:ext cx="128" cy="66"/>
                </a:xfrm>
                <a:custGeom>
                  <a:avLst/>
                  <a:gdLst/>
                  <a:ahLst/>
                  <a:cxnLst>
                    <a:cxn ang="0">
                      <a:pos x="2" y="182"/>
                    </a:cxn>
                    <a:cxn ang="0">
                      <a:pos x="0" y="187"/>
                    </a:cxn>
                    <a:cxn ang="0">
                      <a:pos x="0" y="191"/>
                    </a:cxn>
                    <a:cxn ang="0">
                      <a:pos x="2" y="195"/>
                    </a:cxn>
                    <a:cxn ang="0">
                      <a:pos x="6" y="198"/>
                    </a:cxn>
                    <a:cxn ang="0">
                      <a:pos x="30" y="187"/>
                    </a:cxn>
                    <a:cxn ang="0">
                      <a:pos x="52" y="176"/>
                    </a:cxn>
                    <a:cxn ang="0">
                      <a:pos x="75" y="166"/>
                    </a:cxn>
                    <a:cxn ang="0">
                      <a:pos x="99" y="156"/>
                    </a:cxn>
                    <a:cxn ang="0">
                      <a:pos x="124" y="146"/>
                    </a:cxn>
                    <a:cxn ang="0">
                      <a:pos x="147" y="138"/>
                    </a:cxn>
                    <a:cxn ang="0">
                      <a:pos x="171" y="128"/>
                    </a:cxn>
                    <a:cxn ang="0">
                      <a:pos x="194" y="119"/>
                    </a:cxn>
                    <a:cxn ang="0">
                      <a:pos x="218" y="109"/>
                    </a:cxn>
                    <a:cxn ang="0">
                      <a:pos x="241" y="99"/>
                    </a:cxn>
                    <a:cxn ang="0">
                      <a:pos x="265" y="89"/>
                    </a:cxn>
                    <a:cxn ang="0">
                      <a:pos x="287" y="77"/>
                    </a:cxn>
                    <a:cxn ang="0">
                      <a:pos x="310" y="66"/>
                    </a:cxn>
                    <a:cxn ang="0">
                      <a:pos x="332" y="54"/>
                    </a:cxn>
                    <a:cxn ang="0">
                      <a:pos x="354" y="41"/>
                    </a:cxn>
                    <a:cxn ang="0">
                      <a:pos x="376" y="27"/>
                    </a:cxn>
                    <a:cxn ang="0">
                      <a:pos x="381" y="23"/>
                    </a:cxn>
                    <a:cxn ang="0">
                      <a:pos x="382" y="17"/>
                    </a:cxn>
                    <a:cxn ang="0">
                      <a:pos x="382" y="11"/>
                    </a:cxn>
                    <a:cxn ang="0">
                      <a:pos x="379" y="7"/>
                    </a:cxn>
                    <a:cxn ang="0">
                      <a:pos x="375" y="3"/>
                    </a:cxn>
                    <a:cxn ang="0">
                      <a:pos x="369" y="0"/>
                    </a:cxn>
                    <a:cxn ang="0">
                      <a:pos x="363" y="0"/>
                    </a:cxn>
                    <a:cxn ang="0">
                      <a:pos x="359" y="3"/>
                    </a:cxn>
                    <a:cxn ang="0">
                      <a:pos x="335" y="16"/>
                    </a:cxn>
                    <a:cxn ang="0">
                      <a:pos x="309" y="28"/>
                    </a:cxn>
                    <a:cxn ang="0">
                      <a:pos x="281" y="41"/>
                    </a:cxn>
                    <a:cxn ang="0">
                      <a:pos x="253" y="56"/>
                    </a:cxn>
                    <a:cxn ang="0">
                      <a:pos x="223" y="70"/>
                    </a:cxn>
                    <a:cxn ang="0">
                      <a:pos x="193" y="84"/>
                    </a:cxn>
                    <a:cxn ang="0">
                      <a:pos x="163" y="97"/>
                    </a:cxn>
                    <a:cxn ang="0">
                      <a:pos x="135" y="112"/>
                    </a:cxn>
                    <a:cxn ang="0">
                      <a:pos x="107" y="125"/>
                    </a:cxn>
                    <a:cxn ang="0">
                      <a:pos x="83" y="136"/>
                    </a:cxn>
                    <a:cxn ang="0">
                      <a:pos x="61" y="148"/>
                    </a:cxn>
                    <a:cxn ang="0">
                      <a:pos x="40" y="158"/>
                    </a:cxn>
                    <a:cxn ang="0">
                      <a:pos x="24" y="166"/>
                    </a:cxn>
                    <a:cxn ang="0">
                      <a:pos x="12" y="174"/>
                    </a:cxn>
                    <a:cxn ang="0">
                      <a:pos x="5" y="179"/>
                    </a:cxn>
                    <a:cxn ang="0">
                      <a:pos x="2" y="182"/>
                    </a:cxn>
                    <a:cxn ang="0">
                      <a:pos x="2" y="182"/>
                    </a:cxn>
                  </a:cxnLst>
                  <a:rect l="0" t="0" r="r" b="b"/>
                  <a:pathLst>
                    <a:path w="382" h="198">
                      <a:moveTo>
                        <a:pt x="2" y="182"/>
                      </a:moveTo>
                      <a:lnTo>
                        <a:pt x="0" y="187"/>
                      </a:lnTo>
                      <a:lnTo>
                        <a:pt x="0" y="191"/>
                      </a:lnTo>
                      <a:lnTo>
                        <a:pt x="2" y="195"/>
                      </a:lnTo>
                      <a:lnTo>
                        <a:pt x="6" y="198"/>
                      </a:lnTo>
                      <a:lnTo>
                        <a:pt x="30" y="187"/>
                      </a:lnTo>
                      <a:lnTo>
                        <a:pt x="52" y="176"/>
                      </a:lnTo>
                      <a:lnTo>
                        <a:pt x="75" y="166"/>
                      </a:lnTo>
                      <a:lnTo>
                        <a:pt x="99" y="156"/>
                      </a:lnTo>
                      <a:lnTo>
                        <a:pt x="124" y="146"/>
                      </a:lnTo>
                      <a:lnTo>
                        <a:pt x="147" y="138"/>
                      </a:lnTo>
                      <a:lnTo>
                        <a:pt x="171" y="128"/>
                      </a:lnTo>
                      <a:lnTo>
                        <a:pt x="194" y="119"/>
                      </a:lnTo>
                      <a:lnTo>
                        <a:pt x="218" y="109"/>
                      </a:lnTo>
                      <a:lnTo>
                        <a:pt x="241" y="99"/>
                      </a:lnTo>
                      <a:lnTo>
                        <a:pt x="265" y="89"/>
                      </a:lnTo>
                      <a:lnTo>
                        <a:pt x="287" y="77"/>
                      </a:lnTo>
                      <a:lnTo>
                        <a:pt x="310" y="66"/>
                      </a:lnTo>
                      <a:lnTo>
                        <a:pt x="332" y="54"/>
                      </a:lnTo>
                      <a:lnTo>
                        <a:pt x="354" y="41"/>
                      </a:lnTo>
                      <a:lnTo>
                        <a:pt x="376" y="27"/>
                      </a:lnTo>
                      <a:lnTo>
                        <a:pt x="381" y="23"/>
                      </a:lnTo>
                      <a:lnTo>
                        <a:pt x="382" y="17"/>
                      </a:lnTo>
                      <a:lnTo>
                        <a:pt x="382" y="11"/>
                      </a:lnTo>
                      <a:lnTo>
                        <a:pt x="379" y="7"/>
                      </a:lnTo>
                      <a:lnTo>
                        <a:pt x="375" y="3"/>
                      </a:lnTo>
                      <a:lnTo>
                        <a:pt x="369" y="0"/>
                      </a:lnTo>
                      <a:lnTo>
                        <a:pt x="363" y="0"/>
                      </a:lnTo>
                      <a:lnTo>
                        <a:pt x="359" y="3"/>
                      </a:lnTo>
                      <a:lnTo>
                        <a:pt x="335" y="16"/>
                      </a:lnTo>
                      <a:lnTo>
                        <a:pt x="309" y="28"/>
                      </a:lnTo>
                      <a:lnTo>
                        <a:pt x="281" y="41"/>
                      </a:lnTo>
                      <a:lnTo>
                        <a:pt x="253" y="56"/>
                      </a:lnTo>
                      <a:lnTo>
                        <a:pt x="223" y="70"/>
                      </a:lnTo>
                      <a:lnTo>
                        <a:pt x="193" y="84"/>
                      </a:lnTo>
                      <a:lnTo>
                        <a:pt x="163" y="97"/>
                      </a:lnTo>
                      <a:lnTo>
                        <a:pt x="135" y="112"/>
                      </a:lnTo>
                      <a:lnTo>
                        <a:pt x="107" y="125"/>
                      </a:lnTo>
                      <a:lnTo>
                        <a:pt x="83" y="136"/>
                      </a:lnTo>
                      <a:lnTo>
                        <a:pt x="61" y="148"/>
                      </a:lnTo>
                      <a:lnTo>
                        <a:pt x="40" y="158"/>
                      </a:lnTo>
                      <a:lnTo>
                        <a:pt x="24" y="166"/>
                      </a:lnTo>
                      <a:lnTo>
                        <a:pt x="12" y="174"/>
                      </a:lnTo>
                      <a:lnTo>
                        <a:pt x="5" y="179"/>
                      </a:lnTo>
                      <a:lnTo>
                        <a:pt x="2" y="182"/>
                      </a:lnTo>
                      <a:lnTo>
                        <a:pt x="2" y="1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5" name="Freeform 51"/>
                <p:cNvSpPr>
                  <a:spLocks/>
                </p:cNvSpPr>
                <p:nvPr/>
              </p:nvSpPr>
              <p:spPr bwMode="auto">
                <a:xfrm>
                  <a:off x="8304" y="4693"/>
                  <a:ext cx="76" cy="80"/>
                </a:xfrm>
                <a:custGeom>
                  <a:avLst/>
                  <a:gdLst/>
                  <a:ahLst/>
                  <a:cxnLst>
                    <a:cxn ang="0">
                      <a:pos x="119" y="3"/>
                    </a:cxn>
                    <a:cxn ang="0">
                      <a:pos x="105" y="1"/>
                    </a:cxn>
                    <a:cxn ang="0">
                      <a:pos x="94" y="0"/>
                    </a:cxn>
                    <a:cxn ang="0">
                      <a:pos x="75" y="1"/>
                    </a:cxn>
                    <a:cxn ang="0">
                      <a:pos x="57" y="4"/>
                    </a:cxn>
                    <a:cxn ang="0">
                      <a:pos x="41" y="13"/>
                    </a:cxn>
                    <a:cxn ang="0">
                      <a:pos x="17" y="34"/>
                    </a:cxn>
                    <a:cxn ang="0">
                      <a:pos x="1" y="76"/>
                    </a:cxn>
                    <a:cxn ang="0">
                      <a:pos x="3" y="121"/>
                    </a:cxn>
                    <a:cxn ang="0">
                      <a:pos x="16" y="167"/>
                    </a:cxn>
                    <a:cxn ang="0">
                      <a:pos x="35" y="200"/>
                    </a:cxn>
                    <a:cxn ang="0">
                      <a:pos x="57" y="223"/>
                    </a:cxn>
                    <a:cxn ang="0">
                      <a:pos x="85" y="236"/>
                    </a:cxn>
                    <a:cxn ang="0">
                      <a:pos x="116" y="240"/>
                    </a:cxn>
                    <a:cxn ang="0">
                      <a:pos x="154" y="228"/>
                    </a:cxn>
                    <a:cxn ang="0">
                      <a:pos x="192" y="204"/>
                    </a:cxn>
                    <a:cxn ang="0">
                      <a:pos x="218" y="171"/>
                    </a:cxn>
                    <a:cxn ang="0">
                      <a:pos x="229" y="131"/>
                    </a:cxn>
                    <a:cxn ang="0">
                      <a:pos x="224" y="103"/>
                    </a:cxn>
                    <a:cxn ang="0">
                      <a:pos x="215" y="95"/>
                    </a:cxn>
                    <a:cxn ang="0">
                      <a:pos x="204" y="95"/>
                    </a:cxn>
                    <a:cxn ang="0">
                      <a:pos x="195" y="105"/>
                    </a:cxn>
                    <a:cxn ang="0">
                      <a:pos x="193" y="126"/>
                    </a:cxn>
                    <a:cxn ang="0">
                      <a:pos x="183" y="158"/>
                    </a:cxn>
                    <a:cxn ang="0">
                      <a:pos x="164" y="181"/>
                    </a:cxn>
                    <a:cxn ang="0">
                      <a:pos x="133" y="195"/>
                    </a:cxn>
                    <a:cxn ang="0">
                      <a:pos x="92" y="197"/>
                    </a:cxn>
                    <a:cxn ang="0">
                      <a:pos x="63" y="177"/>
                    </a:cxn>
                    <a:cxn ang="0">
                      <a:pos x="47" y="142"/>
                    </a:cxn>
                    <a:cxn ang="0">
                      <a:pos x="36" y="103"/>
                    </a:cxn>
                    <a:cxn ang="0">
                      <a:pos x="35" y="73"/>
                    </a:cxn>
                    <a:cxn ang="0">
                      <a:pos x="41" y="50"/>
                    </a:cxn>
                    <a:cxn ang="0">
                      <a:pos x="55" y="33"/>
                    </a:cxn>
                    <a:cxn ang="0">
                      <a:pos x="77" y="21"/>
                    </a:cxn>
                    <a:cxn ang="0">
                      <a:pos x="97" y="19"/>
                    </a:cxn>
                    <a:cxn ang="0">
                      <a:pos x="120" y="19"/>
                    </a:cxn>
                    <a:cxn ang="0">
                      <a:pos x="139" y="20"/>
                    </a:cxn>
                    <a:cxn ang="0">
                      <a:pos x="133" y="9"/>
                    </a:cxn>
                  </a:cxnLst>
                  <a:rect l="0" t="0" r="r" b="b"/>
                  <a:pathLst>
                    <a:path w="229" h="240">
                      <a:moveTo>
                        <a:pt x="126" y="4"/>
                      </a:moveTo>
                      <a:lnTo>
                        <a:pt x="119" y="3"/>
                      </a:lnTo>
                      <a:lnTo>
                        <a:pt x="111" y="3"/>
                      </a:lnTo>
                      <a:lnTo>
                        <a:pt x="105" y="1"/>
                      </a:lnTo>
                      <a:lnTo>
                        <a:pt x="102" y="1"/>
                      </a:lnTo>
                      <a:lnTo>
                        <a:pt x="94" y="0"/>
                      </a:lnTo>
                      <a:lnTo>
                        <a:pt x="83" y="0"/>
                      </a:lnTo>
                      <a:lnTo>
                        <a:pt x="75" y="1"/>
                      </a:lnTo>
                      <a:lnTo>
                        <a:pt x="66" y="3"/>
                      </a:lnTo>
                      <a:lnTo>
                        <a:pt x="57" y="4"/>
                      </a:lnTo>
                      <a:lnTo>
                        <a:pt x="48" y="9"/>
                      </a:lnTo>
                      <a:lnTo>
                        <a:pt x="41" y="13"/>
                      </a:lnTo>
                      <a:lnTo>
                        <a:pt x="33" y="17"/>
                      </a:lnTo>
                      <a:lnTo>
                        <a:pt x="17" y="34"/>
                      </a:lnTo>
                      <a:lnTo>
                        <a:pt x="6" y="55"/>
                      </a:lnTo>
                      <a:lnTo>
                        <a:pt x="1" y="76"/>
                      </a:lnTo>
                      <a:lnTo>
                        <a:pt x="0" y="98"/>
                      </a:lnTo>
                      <a:lnTo>
                        <a:pt x="3" y="121"/>
                      </a:lnTo>
                      <a:lnTo>
                        <a:pt x="8" y="144"/>
                      </a:lnTo>
                      <a:lnTo>
                        <a:pt x="16" y="167"/>
                      </a:lnTo>
                      <a:lnTo>
                        <a:pt x="26" y="187"/>
                      </a:lnTo>
                      <a:lnTo>
                        <a:pt x="35" y="200"/>
                      </a:lnTo>
                      <a:lnTo>
                        <a:pt x="45" y="213"/>
                      </a:lnTo>
                      <a:lnTo>
                        <a:pt x="57" y="223"/>
                      </a:lnTo>
                      <a:lnTo>
                        <a:pt x="70" y="230"/>
                      </a:lnTo>
                      <a:lnTo>
                        <a:pt x="85" y="236"/>
                      </a:lnTo>
                      <a:lnTo>
                        <a:pt x="101" y="240"/>
                      </a:lnTo>
                      <a:lnTo>
                        <a:pt x="116" y="240"/>
                      </a:lnTo>
                      <a:lnTo>
                        <a:pt x="132" y="237"/>
                      </a:lnTo>
                      <a:lnTo>
                        <a:pt x="154" y="228"/>
                      </a:lnTo>
                      <a:lnTo>
                        <a:pt x="174" y="218"/>
                      </a:lnTo>
                      <a:lnTo>
                        <a:pt x="192" y="204"/>
                      </a:lnTo>
                      <a:lnTo>
                        <a:pt x="208" y="188"/>
                      </a:lnTo>
                      <a:lnTo>
                        <a:pt x="218" y="171"/>
                      </a:lnTo>
                      <a:lnTo>
                        <a:pt x="226" y="151"/>
                      </a:lnTo>
                      <a:lnTo>
                        <a:pt x="229" y="131"/>
                      </a:lnTo>
                      <a:lnTo>
                        <a:pt x="226" y="109"/>
                      </a:lnTo>
                      <a:lnTo>
                        <a:pt x="224" y="103"/>
                      </a:lnTo>
                      <a:lnTo>
                        <a:pt x="221" y="98"/>
                      </a:lnTo>
                      <a:lnTo>
                        <a:pt x="215" y="95"/>
                      </a:lnTo>
                      <a:lnTo>
                        <a:pt x="210" y="93"/>
                      </a:lnTo>
                      <a:lnTo>
                        <a:pt x="204" y="95"/>
                      </a:lnTo>
                      <a:lnTo>
                        <a:pt x="198" y="99"/>
                      </a:lnTo>
                      <a:lnTo>
                        <a:pt x="195" y="105"/>
                      </a:lnTo>
                      <a:lnTo>
                        <a:pt x="195" y="111"/>
                      </a:lnTo>
                      <a:lnTo>
                        <a:pt x="193" y="126"/>
                      </a:lnTo>
                      <a:lnTo>
                        <a:pt x="189" y="142"/>
                      </a:lnTo>
                      <a:lnTo>
                        <a:pt x="183" y="158"/>
                      </a:lnTo>
                      <a:lnTo>
                        <a:pt x="174" y="171"/>
                      </a:lnTo>
                      <a:lnTo>
                        <a:pt x="164" y="181"/>
                      </a:lnTo>
                      <a:lnTo>
                        <a:pt x="149" y="190"/>
                      </a:lnTo>
                      <a:lnTo>
                        <a:pt x="133" y="195"/>
                      </a:lnTo>
                      <a:lnTo>
                        <a:pt x="113" y="198"/>
                      </a:lnTo>
                      <a:lnTo>
                        <a:pt x="92" y="197"/>
                      </a:lnTo>
                      <a:lnTo>
                        <a:pt x="76" y="188"/>
                      </a:lnTo>
                      <a:lnTo>
                        <a:pt x="63" y="177"/>
                      </a:lnTo>
                      <a:lnTo>
                        <a:pt x="54" y="161"/>
                      </a:lnTo>
                      <a:lnTo>
                        <a:pt x="47" y="142"/>
                      </a:lnTo>
                      <a:lnTo>
                        <a:pt x="41" y="124"/>
                      </a:lnTo>
                      <a:lnTo>
                        <a:pt x="36" y="103"/>
                      </a:lnTo>
                      <a:lnTo>
                        <a:pt x="35" y="85"/>
                      </a:lnTo>
                      <a:lnTo>
                        <a:pt x="35" y="73"/>
                      </a:lnTo>
                      <a:lnTo>
                        <a:pt x="36" y="62"/>
                      </a:lnTo>
                      <a:lnTo>
                        <a:pt x="41" y="50"/>
                      </a:lnTo>
                      <a:lnTo>
                        <a:pt x="48" y="40"/>
                      </a:lnTo>
                      <a:lnTo>
                        <a:pt x="55" y="33"/>
                      </a:lnTo>
                      <a:lnTo>
                        <a:pt x="66" y="26"/>
                      </a:lnTo>
                      <a:lnTo>
                        <a:pt x="77" y="21"/>
                      </a:lnTo>
                      <a:lnTo>
                        <a:pt x="92" y="19"/>
                      </a:lnTo>
                      <a:lnTo>
                        <a:pt x="97" y="19"/>
                      </a:lnTo>
                      <a:lnTo>
                        <a:pt x="105" y="19"/>
                      </a:lnTo>
                      <a:lnTo>
                        <a:pt x="120" y="19"/>
                      </a:lnTo>
                      <a:lnTo>
                        <a:pt x="135" y="21"/>
                      </a:lnTo>
                      <a:lnTo>
                        <a:pt x="139" y="20"/>
                      </a:lnTo>
                      <a:lnTo>
                        <a:pt x="139" y="14"/>
                      </a:lnTo>
                      <a:lnTo>
                        <a:pt x="133" y="9"/>
                      </a:lnTo>
                      <a:lnTo>
                        <a:pt x="126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6" name="Freeform 52"/>
                <p:cNvSpPr>
                  <a:spLocks/>
                </p:cNvSpPr>
                <p:nvPr/>
              </p:nvSpPr>
              <p:spPr bwMode="auto">
                <a:xfrm>
                  <a:off x="8401" y="4895"/>
                  <a:ext cx="93" cy="90"/>
                </a:xfrm>
                <a:custGeom>
                  <a:avLst/>
                  <a:gdLst/>
                  <a:ahLst/>
                  <a:cxnLst>
                    <a:cxn ang="0">
                      <a:pos x="61" y="10"/>
                    </a:cxn>
                    <a:cxn ang="0">
                      <a:pos x="34" y="28"/>
                    </a:cxn>
                    <a:cxn ang="0">
                      <a:pos x="15" y="52"/>
                    </a:cxn>
                    <a:cxn ang="0">
                      <a:pos x="3" y="81"/>
                    </a:cxn>
                    <a:cxn ang="0">
                      <a:pos x="0" y="114"/>
                    </a:cxn>
                    <a:cxn ang="0">
                      <a:pos x="6" y="145"/>
                    </a:cxn>
                    <a:cxn ang="0">
                      <a:pos x="18" y="176"/>
                    </a:cxn>
                    <a:cxn ang="0">
                      <a:pos x="37" y="204"/>
                    </a:cxn>
                    <a:cxn ang="0">
                      <a:pos x="65" y="232"/>
                    </a:cxn>
                    <a:cxn ang="0">
                      <a:pos x="102" y="258"/>
                    </a:cxn>
                    <a:cxn ang="0">
                      <a:pos x="143" y="270"/>
                    </a:cxn>
                    <a:cxn ang="0">
                      <a:pos x="185" y="265"/>
                    </a:cxn>
                    <a:cxn ang="0">
                      <a:pos x="219" y="240"/>
                    </a:cxn>
                    <a:cxn ang="0">
                      <a:pos x="244" y="216"/>
                    </a:cxn>
                    <a:cxn ang="0">
                      <a:pos x="263" y="189"/>
                    </a:cxn>
                    <a:cxn ang="0">
                      <a:pos x="276" y="158"/>
                    </a:cxn>
                    <a:cxn ang="0">
                      <a:pos x="281" y="134"/>
                    </a:cxn>
                    <a:cxn ang="0">
                      <a:pos x="275" y="121"/>
                    </a:cxn>
                    <a:cxn ang="0">
                      <a:pos x="259" y="117"/>
                    </a:cxn>
                    <a:cxn ang="0">
                      <a:pos x="245" y="122"/>
                    </a:cxn>
                    <a:cxn ang="0">
                      <a:pos x="243" y="133"/>
                    </a:cxn>
                    <a:cxn ang="0">
                      <a:pos x="235" y="151"/>
                    </a:cxn>
                    <a:cxn ang="0">
                      <a:pos x="222" y="179"/>
                    </a:cxn>
                    <a:cxn ang="0">
                      <a:pos x="199" y="203"/>
                    </a:cxn>
                    <a:cxn ang="0">
                      <a:pos x="154" y="212"/>
                    </a:cxn>
                    <a:cxn ang="0">
                      <a:pos x="100" y="197"/>
                    </a:cxn>
                    <a:cxn ang="0">
                      <a:pos x="59" y="163"/>
                    </a:cxn>
                    <a:cxn ang="0">
                      <a:pos x="40" y="114"/>
                    </a:cxn>
                    <a:cxn ang="0">
                      <a:pos x="44" y="74"/>
                    </a:cxn>
                    <a:cxn ang="0">
                      <a:pos x="59" y="51"/>
                    </a:cxn>
                    <a:cxn ang="0">
                      <a:pos x="80" y="31"/>
                    </a:cxn>
                    <a:cxn ang="0">
                      <a:pos x="102" y="19"/>
                    </a:cxn>
                    <a:cxn ang="0">
                      <a:pos x="110" y="5"/>
                    </a:cxn>
                    <a:cxn ang="0">
                      <a:pos x="88" y="2"/>
                    </a:cxn>
                  </a:cxnLst>
                  <a:rect l="0" t="0" r="r" b="b"/>
                  <a:pathLst>
                    <a:path w="281" h="270">
                      <a:moveTo>
                        <a:pt x="75" y="5"/>
                      </a:moveTo>
                      <a:lnTo>
                        <a:pt x="61" y="10"/>
                      </a:lnTo>
                      <a:lnTo>
                        <a:pt x="47" y="19"/>
                      </a:lnTo>
                      <a:lnTo>
                        <a:pt x="34" y="28"/>
                      </a:lnTo>
                      <a:lnTo>
                        <a:pt x="24" y="39"/>
                      </a:lnTo>
                      <a:lnTo>
                        <a:pt x="15" y="52"/>
                      </a:lnTo>
                      <a:lnTo>
                        <a:pt x="8" y="65"/>
                      </a:lnTo>
                      <a:lnTo>
                        <a:pt x="3" y="81"/>
                      </a:lnTo>
                      <a:lnTo>
                        <a:pt x="0" y="97"/>
                      </a:lnTo>
                      <a:lnTo>
                        <a:pt x="0" y="114"/>
                      </a:lnTo>
                      <a:lnTo>
                        <a:pt x="2" y="130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6"/>
                      </a:lnTo>
                      <a:lnTo>
                        <a:pt x="27" y="191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2"/>
                      </a:lnTo>
                      <a:lnTo>
                        <a:pt x="83" y="245"/>
                      </a:lnTo>
                      <a:lnTo>
                        <a:pt x="102" y="258"/>
                      </a:lnTo>
                      <a:lnTo>
                        <a:pt x="122" y="266"/>
                      </a:lnTo>
                      <a:lnTo>
                        <a:pt x="143" y="270"/>
                      </a:lnTo>
                      <a:lnTo>
                        <a:pt x="165" y="270"/>
                      </a:lnTo>
                      <a:lnTo>
                        <a:pt x="185" y="265"/>
                      </a:lnTo>
                      <a:lnTo>
                        <a:pt x="206" y="252"/>
                      </a:lnTo>
                      <a:lnTo>
                        <a:pt x="219" y="240"/>
                      </a:lnTo>
                      <a:lnTo>
                        <a:pt x="232" y="229"/>
                      </a:lnTo>
                      <a:lnTo>
                        <a:pt x="244" y="216"/>
                      </a:lnTo>
                      <a:lnTo>
                        <a:pt x="254" y="203"/>
                      </a:lnTo>
                      <a:lnTo>
                        <a:pt x="263" y="189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81" y="134"/>
                      </a:lnTo>
                      <a:lnTo>
                        <a:pt x="279" y="127"/>
                      </a:lnTo>
                      <a:lnTo>
                        <a:pt x="275" y="121"/>
                      </a:lnTo>
                      <a:lnTo>
                        <a:pt x="268" y="117"/>
                      </a:lnTo>
                      <a:lnTo>
                        <a:pt x="259" y="117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3" y="130"/>
                      </a:lnTo>
                      <a:lnTo>
                        <a:pt x="243" y="133"/>
                      </a:lnTo>
                      <a:lnTo>
                        <a:pt x="240" y="140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2" y="179"/>
                      </a:lnTo>
                      <a:lnTo>
                        <a:pt x="210" y="191"/>
                      </a:lnTo>
                      <a:lnTo>
                        <a:pt x="199" y="203"/>
                      </a:lnTo>
                      <a:lnTo>
                        <a:pt x="182" y="210"/>
                      </a:lnTo>
                      <a:lnTo>
                        <a:pt x="154" y="212"/>
                      </a:lnTo>
                      <a:lnTo>
                        <a:pt x="127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3"/>
                      </a:lnTo>
                      <a:lnTo>
                        <a:pt x="46" y="140"/>
                      </a:lnTo>
                      <a:lnTo>
                        <a:pt x="40" y="114"/>
                      </a:lnTo>
                      <a:lnTo>
                        <a:pt x="40" y="87"/>
                      </a:lnTo>
                      <a:lnTo>
                        <a:pt x="44" y="74"/>
                      </a:lnTo>
                      <a:lnTo>
                        <a:pt x="50" y="62"/>
                      </a:lnTo>
                      <a:lnTo>
                        <a:pt x="59" y="51"/>
                      </a:lnTo>
                      <a:lnTo>
                        <a:pt x="69" y="41"/>
                      </a:lnTo>
                      <a:lnTo>
                        <a:pt x="80" y="31"/>
                      </a:lnTo>
                      <a:lnTo>
                        <a:pt x="91" y="23"/>
                      </a:lnTo>
                      <a:lnTo>
                        <a:pt x="102" y="19"/>
                      </a:lnTo>
                      <a:lnTo>
                        <a:pt x="112" y="16"/>
                      </a:lnTo>
                      <a:lnTo>
                        <a:pt x="110" y="5"/>
                      </a:lnTo>
                      <a:lnTo>
                        <a:pt x="102" y="0"/>
                      </a:lnTo>
                      <a:lnTo>
                        <a:pt x="88" y="2"/>
                      </a:lnTo>
                      <a:lnTo>
                        <a:pt x="75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7" name="Freeform 53"/>
                <p:cNvSpPr>
                  <a:spLocks/>
                </p:cNvSpPr>
                <p:nvPr/>
              </p:nvSpPr>
              <p:spPr bwMode="auto">
                <a:xfrm>
                  <a:off x="8431" y="4921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2" y="9"/>
                    </a:cxn>
                    <a:cxn ang="0">
                      <a:pos x="3" y="11"/>
                    </a:cxn>
                    <a:cxn ang="0">
                      <a:pos x="5" y="13"/>
                    </a:cxn>
                    <a:cxn ang="0">
                      <a:pos x="8" y="13"/>
                    </a:cxn>
                    <a:cxn ang="0">
                      <a:pos x="11" y="13"/>
                    </a:cxn>
                    <a:cxn ang="0">
                      <a:pos x="14" y="11"/>
                    </a:cxn>
                    <a:cxn ang="0">
                      <a:pos x="15" y="9"/>
                    </a:cxn>
                    <a:cxn ang="0">
                      <a:pos x="15" y="6"/>
                    </a:cxn>
                    <a:cxn ang="0">
                      <a:pos x="15" y="4"/>
                    </a:cxn>
                    <a:cxn ang="0">
                      <a:pos x="14" y="1"/>
                    </a:cxn>
                    <a:cxn ang="0">
                      <a:pos x="11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3" y="1"/>
                    </a:cxn>
                    <a:cxn ang="0">
                      <a:pos x="2" y="4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5" h="13">
                      <a:moveTo>
                        <a:pt x="0" y="6"/>
                      </a:moveTo>
                      <a:lnTo>
                        <a:pt x="2" y="9"/>
                      </a:lnTo>
                      <a:lnTo>
                        <a:pt x="3" y="11"/>
                      </a:lnTo>
                      <a:lnTo>
                        <a:pt x="5" y="13"/>
                      </a:lnTo>
                      <a:lnTo>
                        <a:pt x="8" y="13"/>
                      </a:lnTo>
                      <a:lnTo>
                        <a:pt x="11" y="13"/>
                      </a:lnTo>
                      <a:lnTo>
                        <a:pt x="14" y="11"/>
                      </a:lnTo>
                      <a:lnTo>
                        <a:pt x="15" y="9"/>
                      </a:lnTo>
                      <a:lnTo>
                        <a:pt x="15" y="6"/>
                      </a:lnTo>
                      <a:lnTo>
                        <a:pt x="15" y="4"/>
                      </a:lnTo>
                      <a:lnTo>
                        <a:pt x="14" y="1"/>
                      </a:lnTo>
                      <a:lnTo>
                        <a:pt x="11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2" y="4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8" name="Freeform 54"/>
                <p:cNvSpPr>
                  <a:spLocks/>
                </p:cNvSpPr>
                <p:nvPr/>
              </p:nvSpPr>
              <p:spPr bwMode="auto">
                <a:xfrm>
                  <a:off x="8447" y="4911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1" y="13"/>
                    </a:cxn>
                    <a:cxn ang="0">
                      <a:pos x="3" y="15"/>
                    </a:cxn>
                    <a:cxn ang="0">
                      <a:pos x="6" y="17"/>
                    </a:cxn>
                    <a:cxn ang="0">
                      <a:pos x="9" y="17"/>
                    </a:cxn>
                    <a:cxn ang="0">
                      <a:pos x="13" y="17"/>
                    </a:cxn>
                    <a:cxn ang="0">
                      <a:pos x="16" y="15"/>
                    </a:cxn>
                    <a:cxn ang="0">
                      <a:pos x="17" y="13"/>
                    </a:cxn>
                    <a:cxn ang="0">
                      <a:pos x="17" y="9"/>
                    </a:cxn>
                    <a:cxn ang="0">
                      <a:pos x="17" y="6"/>
                    </a:cxn>
                    <a:cxn ang="0">
                      <a:pos x="16" y="3"/>
                    </a:cxn>
                    <a:cxn ang="0">
                      <a:pos x="13" y="2"/>
                    </a:cxn>
                    <a:cxn ang="0">
                      <a:pos x="9" y="0"/>
                    </a:cxn>
                    <a:cxn ang="0">
                      <a:pos x="6" y="2"/>
                    </a:cxn>
                    <a:cxn ang="0">
                      <a:pos x="3" y="3"/>
                    </a:cxn>
                    <a:cxn ang="0">
                      <a:pos x="1" y="6"/>
                    </a:cxn>
                    <a:cxn ang="0">
                      <a:pos x="0" y="9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7" h="17">
                      <a:moveTo>
                        <a:pt x="0" y="9"/>
                      </a:moveTo>
                      <a:lnTo>
                        <a:pt x="1" y="13"/>
                      </a:lnTo>
                      <a:lnTo>
                        <a:pt x="3" y="15"/>
                      </a:lnTo>
                      <a:lnTo>
                        <a:pt x="6" y="17"/>
                      </a:lnTo>
                      <a:lnTo>
                        <a:pt x="9" y="17"/>
                      </a:lnTo>
                      <a:lnTo>
                        <a:pt x="13" y="17"/>
                      </a:lnTo>
                      <a:lnTo>
                        <a:pt x="16" y="15"/>
                      </a:lnTo>
                      <a:lnTo>
                        <a:pt x="17" y="13"/>
                      </a:lnTo>
                      <a:lnTo>
                        <a:pt x="17" y="9"/>
                      </a:lnTo>
                      <a:lnTo>
                        <a:pt x="17" y="6"/>
                      </a:lnTo>
                      <a:lnTo>
                        <a:pt x="16" y="3"/>
                      </a:lnTo>
                      <a:lnTo>
                        <a:pt x="13" y="2"/>
                      </a:lnTo>
                      <a:lnTo>
                        <a:pt x="9" y="0"/>
                      </a:lnTo>
                      <a:lnTo>
                        <a:pt x="6" y="2"/>
                      </a:lnTo>
                      <a:lnTo>
                        <a:pt x="3" y="3"/>
                      </a:lnTo>
                      <a:lnTo>
                        <a:pt x="1" y="6"/>
                      </a:lnTo>
                      <a:lnTo>
                        <a:pt x="0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9" name="Freeform 55"/>
                <p:cNvSpPr>
                  <a:spLocks/>
                </p:cNvSpPr>
                <p:nvPr/>
              </p:nvSpPr>
              <p:spPr bwMode="auto">
                <a:xfrm>
                  <a:off x="8468" y="4904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4" y="9"/>
                    </a:cxn>
                    <a:cxn ang="0">
                      <a:pos x="6" y="9"/>
                    </a:cxn>
                    <a:cxn ang="0">
                      <a:pos x="7" y="7"/>
                    </a:cxn>
                    <a:cxn ang="0">
                      <a:pos x="9" y="6"/>
                    </a:cxn>
                    <a:cxn ang="0">
                      <a:pos x="9" y="4"/>
                    </a:cxn>
                    <a:cxn ang="0">
                      <a:pos x="9" y="3"/>
                    </a:cxn>
                    <a:cxn ang="0">
                      <a:pos x="7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9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6" y="9"/>
                      </a:lnTo>
                      <a:lnTo>
                        <a:pt x="7" y="7"/>
                      </a:lnTo>
                      <a:lnTo>
                        <a:pt x="9" y="6"/>
                      </a:lnTo>
                      <a:lnTo>
                        <a:pt x="9" y="4"/>
                      </a:lnTo>
                      <a:lnTo>
                        <a:pt x="9" y="3"/>
                      </a:lnTo>
                      <a:lnTo>
                        <a:pt x="7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0" name="Freeform 56"/>
                <p:cNvSpPr>
                  <a:spLocks/>
                </p:cNvSpPr>
                <p:nvPr/>
              </p:nvSpPr>
              <p:spPr bwMode="auto">
                <a:xfrm>
                  <a:off x="8459" y="4927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" y="7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6" y="7"/>
                    </a:cxn>
                    <a:cxn ang="0">
                      <a:pos x="7" y="5"/>
                    </a:cxn>
                    <a:cxn ang="0">
                      <a:pos x="7" y="4"/>
                    </a:cxn>
                    <a:cxn ang="0">
                      <a:pos x="7" y="2"/>
                    </a:cxn>
                    <a:cxn ang="0">
                      <a:pos x="6" y="1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2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8">
                      <a:moveTo>
                        <a:pt x="0" y="4"/>
                      </a:moveTo>
                      <a:lnTo>
                        <a:pt x="0" y="5"/>
                      </a:lnTo>
                      <a:lnTo>
                        <a:pt x="1" y="7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7"/>
                      </a:lnTo>
                      <a:lnTo>
                        <a:pt x="7" y="5"/>
                      </a:lnTo>
                      <a:lnTo>
                        <a:pt x="7" y="4"/>
                      </a:lnTo>
                      <a:lnTo>
                        <a:pt x="7" y="2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1" name="Freeform 57"/>
                <p:cNvSpPr>
                  <a:spLocks/>
                </p:cNvSpPr>
                <p:nvPr/>
              </p:nvSpPr>
              <p:spPr bwMode="auto">
                <a:xfrm>
                  <a:off x="8443" y="4936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4" y="9"/>
                    </a:cxn>
                    <a:cxn ang="0">
                      <a:pos x="5" y="9"/>
                    </a:cxn>
                    <a:cxn ang="0">
                      <a:pos x="5" y="7"/>
                    </a:cxn>
                    <a:cxn ang="0">
                      <a:pos x="7" y="6"/>
                    </a:cxn>
                    <a:cxn ang="0">
                      <a:pos x="7" y="4"/>
                    </a:cxn>
                    <a:cxn ang="0">
                      <a:pos x="7" y="3"/>
                    </a:cxn>
                    <a:cxn ang="0">
                      <a:pos x="5" y="1"/>
                    </a:cxn>
                    <a:cxn ang="0">
                      <a:pos x="5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5" y="9"/>
                      </a:lnTo>
                      <a:lnTo>
                        <a:pt x="5" y="7"/>
                      </a:lnTo>
                      <a:lnTo>
                        <a:pt x="7" y="6"/>
                      </a:lnTo>
                      <a:lnTo>
                        <a:pt x="7" y="4"/>
                      </a:lnTo>
                      <a:lnTo>
                        <a:pt x="7" y="3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2" name="Freeform 58"/>
                <p:cNvSpPr>
                  <a:spLocks/>
                </p:cNvSpPr>
                <p:nvPr/>
              </p:nvSpPr>
              <p:spPr bwMode="auto">
                <a:xfrm>
                  <a:off x="8474" y="4919"/>
                  <a:ext cx="7" cy="6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0" y="15"/>
                    </a:cxn>
                    <a:cxn ang="0">
                      <a:pos x="2" y="17"/>
                    </a:cxn>
                    <a:cxn ang="0">
                      <a:pos x="5" y="20"/>
                    </a:cxn>
                    <a:cxn ang="0">
                      <a:pos x="10" y="20"/>
                    </a:cxn>
                    <a:cxn ang="0">
                      <a:pos x="14" y="20"/>
                    </a:cxn>
                    <a:cxn ang="0">
                      <a:pos x="17" y="17"/>
                    </a:cxn>
                    <a:cxn ang="0">
                      <a:pos x="20" y="15"/>
                    </a:cxn>
                    <a:cxn ang="0">
                      <a:pos x="20" y="10"/>
                    </a:cxn>
                    <a:cxn ang="0">
                      <a:pos x="20" y="6"/>
                    </a:cxn>
                    <a:cxn ang="0">
                      <a:pos x="17" y="3"/>
                    </a:cxn>
                    <a:cxn ang="0">
                      <a:pos x="14" y="0"/>
                    </a:cxn>
                    <a:cxn ang="0">
                      <a:pos x="10" y="0"/>
                    </a:cxn>
                    <a:cxn ang="0">
                      <a:pos x="5" y="0"/>
                    </a:cxn>
                    <a:cxn ang="0">
                      <a:pos x="2" y="3"/>
                    </a:cxn>
                    <a:cxn ang="0">
                      <a:pos x="0" y="6"/>
                    </a:cxn>
                    <a:cxn ang="0">
                      <a:pos x="0" y="10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20" h="20">
                      <a:moveTo>
                        <a:pt x="0" y="10"/>
                      </a:moveTo>
                      <a:lnTo>
                        <a:pt x="0" y="15"/>
                      </a:lnTo>
                      <a:lnTo>
                        <a:pt x="2" y="17"/>
                      </a:lnTo>
                      <a:lnTo>
                        <a:pt x="5" y="20"/>
                      </a:lnTo>
                      <a:lnTo>
                        <a:pt x="10" y="20"/>
                      </a:lnTo>
                      <a:lnTo>
                        <a:pt x="14" y="20"/>
                      </a:lnTo>
                      <a:lnTo>
                        <a:pt x="17" y="17"/>
                      </a:lnTo>
                      <a:lnTo>
                        <a:pt x="20" y="15"/>
                      </a:lnTo>
                      <a:lnTo>
                        <a:pt x="20" y="10"/>
                      </a:lnTo>
                      <a:lnTo>
                        <a:pt x="20" y="6"/>
                      </a:lnTo>
                      <a:lnTo>
                        <a:pt x="17" y="3"/>
                      </a:ln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2" y="3"/>
                      </a:lnTo>
                      <a:lnTo>
                        <a:pt x="0" y="6"/>
                      </a:lnTo>
                      <a:lnTo>
                        <a:pt x="0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3" name="Freeform 59"/>
                <p:cNvSpPr>
                  <a:spLocks/>
                </p:cNvSpPr>
                <p:nvPr/>
              </p:nvSpPr>
              <p:spPr bwMode="auto">
                <a:xfrm>
                  <a:off x="8332" y="4713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9"/>
                    </a:cxn>
                    <a:cxn ang="0">
                      <a:pos x="2" y="12"/>
                    </a:cxn>
                    <a:cxn ang="0">
                      <a:pos x="3" y="13"/>
                    </a:cxn>
                    <a:cxn ang="0">
                      <a:pos x="6" y="13"/>
                    </a:cxn>
                    <a:cxn ang="0">
                      <a:pos x="9" y="13"/>
                    </a:cxn>
                    <a:cxn ang="0">
                      <a:pos x="11" y="12"/>
                    </a:cxn>
                    <a:cxn ang="0">
                      <a:pos x="12" y="9"/>
                    </a:cxn>
                    <a:cxn ang="0">
                      <a:pos x="12" y="7"/>
                    </a:cxn>
                    <a:cxn ang="0">
                      <a:pos x="12" y="5"/>
                    </a:cxn>
                    <a:cxn ang="0">
                      <a:pos x="11" y="2"/>
                    </a:cxn>
                    <a:cxn ang="0">
                      <a:pos x="9" y="0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2" y="2"/>
                    </a:cxn>
                    <a:cxn ang="0">
                      <a:pos x="0" y="5"/>
                    </a:cxn>
                    <a:cxn ang="0">
                      <a:pos x="0" y="7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2" h="13">
                      <a:moveTo>
                        <a:pt x="0" y="7"/>
                      </a:moveTo>
                      <a:lnTo>
                        <a:pt x="0" y="9"/>
                      </a:lnTo>
                      <a:lnTo>
                        <a:pt x="2" y="12"/>
                      </a:lnTo>
                      <a:lnTo>
                        <a:pt x="3" y="13"/>
                      </a:lnTo>
                      <a:lnTo>
                        <a:pt x="6" y="13"/>
                      </a:lnTo>
                      <a:lnTo>
                        <a:pt x="9" y="13"/>
                      </a:lnTo>
                      <a:lnTo>
                        <a:pt x="11" y="12"/>
                      </a:lnTo>
                      <a:lnTo>
                        <a:pt x="12" y="9"/>
                      </a:lnTo>
                      <a:lnTo>
                        <a:pt x="12" y="7"/>
                      </a:lnTo>
                      <a:lnTo>
                        <a:pt x="12" y="5"/>
                      </a:lnTo>
                      <a:lnTo>
                        <a:pt x="11" y="2"/>
                      </a:lnTo>
                      <a:lnTo>
                        <a:pt x="9" y="0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0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4" name="Freeform 60"/>
                <p:cNvSpPr>
                  <a:spLocks/>
                </p:cNvSpPr>
                <p:nvPr/>
              </p:nvSpPr>
              <p:spPr bwMode="auto">
                <a:xfrm>
                  <a:off x="8349" y="4708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8"/>
                    </a:cxn>
                    <a:cxn ang="0">
                      <a:pos x="2" y="10"/>
                    </a:cxn>
                    <a:cxn ang="0">
                      <a:pos x="5" y="12"/>
                    </a:cxn>
                    <a:cxn ang="0">
                      <a:pos x="8" y="12"/>
                    </a:cxn>
                    <a:cxn ang="0">
                      <a:pos x="9" y="12"/>
                    </a:cxn>
                    <a:cxn ang="0">
                      <a:pos x="12" y="10"/>
                    </a:cxn>
                    <a:cxn ang="0">
                      <a:pos x="13" y="8"/>
                    </a:cxn>
                    <a:cxn ang="0">
                      <a:pos x="13" y="6"/>
                    </a:cxn>
                    <a:cxn ang="0">
                      <a:pos x="13" y="3"/>
                    </a:cxn>
                    <a:cxn ang="0">
                      <a:pos x="12" y="2"/>
                    </a:cxn>
                    <a:cxn ang="0">
                      <a:pos x="9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2" y="2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3" h="12">
                      <a:moveTo>
                        <a:pt x="0" y="6"/>
                      </a:moveTo>
                      <a:lnTo>
                        <a:pt x="0" y="8"/>
                      </a:lnTo>
                      <a:lnTo>
                        <a:pt x="2" y="10"/>
                      </a:lnTo>
                      <a:lnTo>
                        <a:pt x="5" y="12"/>
                      </a:lnTo>
                      <a:lnTo>
                        <a:pt x="8" y="12"/>
                      </a:lnTo>
                      <a:lnTo>
                        <a:pt x="9" y="12"/>
                      </a:lnTo>
                      <a:lnTo>
                        <a:pt x="12" y="10"/>
                      </a:lnTo>
                      <a:lnTo>
                        <a:pt x="13" y="8"/>
                      </a:lnTo>
                      <a:lnTo>
                        <a:pt x="13" y="6"/>
                      </a:lnTo>
                      <a:lnTo>
                        <a:pt x="13" y="3"/>
                      </a:lnTo>
                      <a:lnTo>
                        <a:pt x="12" y="2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5" name="Freeform 61"/>
                <p:cNvSpPr>
                  <a:spLocks/>
                </p:cNvSpPr>
                <p:nvPr/>
              </p:nvSpPr>
              <p:spPr bwMode="auto">
                <a:xfrm>
                  <a:off x="8366" y="4704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1" y="6"/>
                    </a:cxn>
                    <a:cxn ang="0">
                      <a:pos x="3" y="7"/>
                    </a:cxn>
                    <a:cxn ang="0">
                      <a:pos x="4" y="7"/>
                    </a:cxn>
                    <a:cxn ang="0">
                      <a:pos x="6" y="7"/>
                    </a:cxn>
                    <a:cxn ang="0">
                      <a:pos x="7" y="6"/>
                    </a:cxn>
                    <a:cxn ang="0">
                      <a:pos x="8" y="4"/>
                    </a:cxn>
                    <a:cxn ang="0">
                      <a:pos x="8" y="3"/>
                    </a:cxn>
                    <a:cxn ang="0">
                      <a:pos x="8" y="1"/>
                    </a:cxn>
                    <a:cxn ang="0">
                      <a:pos x="7" y="1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1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8" h="7">
                      <a:moveTo>
                        <a:pt x="0" y="3"/>
                      </a:moveTo>
                      <a:lnTo>
                        <a:pt x="0" y="4"/>
                      </a:lnTo>
                      <a:lnTo>
                        <a:pt x="1" y="6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4"/>
                      </a:lnTo>
                      <a:lnTo>
                        <a:pt x="8" y="3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6" name="Freeform 62"/>
                <p:cNvSpPr>
                  <a:spLocks/>
                </p:cNvSpPr>
                <p:nvPr/>
              </p:nvSpPr>
              <p:spPr bwMode="auto">
                <a:xfrm>
                  <a:off x="8338" y="4730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5"/>
                    </a:cxn>
                    <a:cxn ang="0">
                      <a:pos x="1" y="6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6" y="6"/>
                    </a:cxn>
                    <a:cxn ang="0">
                      <a:pos x="7" y="5"/>
                    </a:cxn>
                    <a:cxn ang="0">
                      <a:pos x="7" y="3"/>
                    </a:cxn>
                    <a:cxn ang="0">
                      <a:pos x="7" y="2"/>
                    </a:cxn>
                    <a:cxn ang="0">
                      <a:pos x="6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2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7" h="8">
                      <a:moveTo>
                        <a:pt x="0" y="3"/>
                      </a:move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6"/>
                      </a:lnTo>
                      <a:lnTo>
                        <a:pt x="7" y="5"/>
                      </a:lnTo>
                      <a:lnTo>
                        <a:pt x="7" y="3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7" name="Freeform 63"/>
                <p:cNvSpPr>
                  <a:spLocks/>
                </p:cNvSpPr>
                <p:nvPr/>
              </p:nvSpPr>
              <p:spPr bwMode="auto">
                <a:xfrm>
                  <a:off x="8370" y="4713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0" y="11"/>
                    </a:cxn>
                    <a:cxn ang="0">
                      <a:pos x="3" y="14"/>
                    </a:cxn>
                    <a:cxn ang="0">
                      <a:pos x="5" y="16"/>
                    </a:cxn>
                    <a:cxn ang="0">
                      <a:pos x="9" y="17"/>
                    </a:cxn>
                    <a:cxn ang="0">
                      <a:pos x="12" y="16"/>
                    </a:cxn>
                    <a:cxn ang="0">
                      <a:pos x="15" y="14"/>
                    </a:cxn>
                    <a:cxn ang="0">
                      <a:pos x="16" y="11"/>
                    </a:cxn>
                    <a:cxn ang="0">
                      <a:pos x="16" y="8"/>
                    </a:cxn>
                    <a:cxn ang="0">
                      <a:pos x="16" y="5"/>
                    </a:cxn>
                    <a:cxn ang="0">
                      <a:pos x="15" y="3"/>
                    </a:cxn>
                    <a:cxn ang="0">
                      <a:pos x="12" y="1"/>
                    </a:cxn>
                    <a:cxn ang="0">
                      <a:pos x="9" y="0"/>
                    </a:cxn>
                    <a:cxn ang="0">
                      <a:pos x="5" y="1"/>
                    </a:cxn>
                    <a:cxn ang="0">
                      <a:pos x="3" y="3"/>
                    </a:cxn>
                    <a:cxn ang="0">
                      <a:pos x="0" y="5"/>
                    </a:cxn>
                    <a:cxn ang="0">
                      <a:pos x="0" y="8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" h="17">
                      <a:moveTo>
                        <a:pt x="0" y="8"/>
                      </a:moveTo>
                      <a:lnTo>
                        <a:pt x="0" y="11"/>
                      </a:lnTo>
                      <a:lnTo>
                        <a:pt x="3" y="14"/>
                      </a:lnTo>
                      <a:lnTo>
                        <a:pt x="5" y="16"/>
                      </a:lnTo>
                      <a:lnTo>
                        <a:pt x="9" y="17"/>
                      </a:lnTo>
                      <a:lnTo>
                        <a:pt x="12" y="16"/>
                      </a:lnTo>
                      <a:lnTo>
                        <a:pt x="15" y="14"/>
                      </a:lnTo>
                      <a:lnTo>
                        <a:pt x="16" y="11"/>
                      </a:lnTo>
                      <a:lnTo>
                        <a:pt x="16" y="8"/>
                      </a:lnTo>
                      <a:lnTo>
                        <a:pt x="16" y="5"/>
                      </a:lnTo>
                      <a:lnTo>
                        <a:pt x="15" y="3"/>
                      </a:lnTo>
                      <a:lnTo>
                        <a:pt x="12" y="1"/>
                      </a:lnTo>
                      <a:lnTo>
                        <a:pt x="9" y="0"/>
                      </a:lnTo>
                      <a:lnTo>
                        <a:pt x="5" y="1"/>
                      </a:lnTo>
                      <a:lnTo>
                        <a:pt x="3" y="3"/>
                      </a:lnTo>
                      <a:lnTo>
                        <a:pt x="0" y="5"/>
                      </a:lnTo>
                      <a:lnTo>
                        <a:pt x="0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8" name="Freeform 64"/>
                <p:cNvSpPr>
                  <a:spLocks/>
                </p:cNvSpPr>
                <p:nvPr/>
              </p:nvSpPr>
              <p:spPr bwMode="auto">
                <a:xfrm>
                  <a:off x="8353" y="4721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7"/>
                    </a:cxn>
                    <a:cxn ang="0">
                      <a:pos x="1" y="10"/>
                    </a:cxn>
                    <a:cxn ang="0">
                      <a:pos x="4" y="12"/>
                    </a:cxn>
                    <a:cxn ang="0">
                      <a:pos x="6" y="12"/>
                    </a:cxn>
                    <a:cxn ang="0">
                      <a:pos x="7" y="12"/>
                    </a:cxn>
                    <a:cxn ang="0">
                      <a:pos x="10" y="10"/>
                    </a:cxn>
                    <a:cxn ang="0">
                      <a:pos x="12" y="7"/>
                    </a:cxn>
                    <a:cxn ang="0">
                      <a:pos x="12" y="6"/>
                    </a:cxn>
                    <a:cxn ang="0">
                      <a:pos x="12" y="4"/>
                    </a:cxn>
                    <a:cxn ang="0">
                      <a:pos x="10" y="2"/>
                    </a:cxn>
                    <a:cxn ang="0">
                      <a:pos x="7" y="0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1" y="2"/>
                    </a:cxn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2" h="12">
                      <a:moveTo>
                        <a:pt x="0" y="6"/>
                      </a:moveTo>
                      <a:lnTo>
                        <a:pt x="0" y="7"/>
                      </a:lnTo>
                      <a:lnTo>
                        <a:pt x="1" y="10"/>
                      </a:lnTo>
                      <a:lnTo>
                        <a:pt x="4" y="12"/>
                      </a:lnTo>
                      <a:lnTo>
                        <a:pt x="6" y="12"/>
                      </a:lnTo>
                      <a:lnTo>
                        <a:pt x="7" y="12"/>
                      </a:lnTo>
                      <a:lnTo>
                        <a:pt x="10" y="10"/>
                      </a:lnTo>
                      <a:lnTo>
                        <a:pt x="12" y="7"/>
                      </a:lnTo>
                      <a:lnTo>
                        <a:pt x="12" y="6"/>
                      </a:lnTo>
                      <a:lnTo>
                        <a:pt x="12" y="4"/>
                      </a:lnTo>
                      <a:lnTo>
                        <a:pt x="10" y="2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1" y="2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9" name="Freeform 65"/>
                <p:cNvSpPr>
                  <a:spLocks/>
                </p:cNvSpPr>
                <p:nvPr/>
              </p:nvSpPr>
              <p:spPr bwMode="auto">
                <a:xfrm>
                  <a:off x="8343" y="4794"/>
                  <a:ext cx="25" cy="25"/>
                </a:xfrm>
                <a:custGeom>
                  <a:avLst/>
                  <a:gdLst/>
                  <a:ahLst/>
                  <a:cxnLst>
                    <a:cxn ang="0">
                      <a:pos x="7" y="65"/>
                    </a:cxn>
                    <a:cxn ang="0">
                      <a:pos x="15" y="72"/>
                    </a:cxn>
                    <a:cxn ang="0">
                      <a:pos x="25" y="75"/>
                    </a:cxn>
                    <a:cxn ang="0">
                      <a:pos x="32" y="75"/>
                    </a:cxn>
                    <a:cxn ang="0">
                      <a:pos x="37" y="73"/>
                    </a:cxn>
                    <a:cxn ang="0">
                      <a:pos x="38" y="73"/>
                    </a:cxn>
                    <a:cxn ang="0">
                      <a:pos x="44" y="71"/>
                    </a:cxn>
                    <a:cxn ang="0">
                      <a:pos x="50" y="69"/>
                    </a:cxn>
                    <a:cxn ang="0">
                      <a:pos x="59" y="65"/>
                    </a:cxn>
                    <a:cxn ang="0">
                      <a:pos x="65" y="60"/>
                    </a:cxn>
                    <a:cxn ang="0">
                      <a:pos x="71" y="56"/>
                    </a:cxn>
                    <a:cxn ang="0">
                      <a:pos x="74" y="50"/>
                    </a:cxn>
                    <a:cxn ang="0">
                      <a:pos x="72" y="45"/>
                    </a:cxn>
                    <a:cxn ang="0">
                      <a:pos x="59" y="35"/>
                    </a:cxn>
                    <a:cxn ang="0">
                      <a:pos x="46" y="39"/>
                    </a:cxn>
                    <a:cxn ang="0">
                      <a:pos x="35" y="48"/>
                    </a:cxn>
                    <a:cxn ang="0">
                      <a:pos x="31" y="52"/>
                    </a:cxn>
                    <a:cxn ang="0">
                      <a:pos x="29" y="43"/>
                    </a:cxn>
                    <a:cxn ang="0">
                      <a:pos x="24" y="26"/>
                    </a:cxn>
                    <a:cxn ang="0">
                      <a:pos x="13" y="7"/>
                    </a:cxn>
                    <a:cxn ang="0">
                      <a:pos x="2" y="0"/>
                    </a:cxn>
                    <a:cxn ang="0">
                      <a:pos x="0" y="19"/>
                    </a:cxn>
                    <a:cxn ang="0">
                      <a:pos x="3" y="40"/>
                    </a:cxn>
                    <a:cxn ang="0">
                      <a:pos x="6" y="58"/>
                    </a:cxn>
                    <a:cxn ang="0">
                      <a:pos x="7" y="65"/>
                    </a:cxn>
                  </a:cxnLst>
                  <a:rect l="0" t="0" r="r" b="b"/>
                  <a:pathLst>
                    <a:path w="74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8" y="73"/>
                      </a:lnTo>
                      <a:lnTo>
                        <a:pt x="44" y="71"/>
                      </a:lnTo>
                      <a:lnTo>
                        <a:pt x="50" y="69"/>
                      </a:lnTo>
                      <a:lnTo>
                        <a:pt x="59" y="65"/>
                      </a:lnTo>
                      <a:lnTo>
                        <a:pt x="65" y="60"/>
                      </a:lnTo>
                      <a:lnTo>
                        <a:pt x="71" y="56"/>
                      </a:lnTo>
                      <a:lnTo>
                        <a:pt x="74" y="50"/>
                      </a:lnTo>
                      <a:lnTo>
                        <a:pt x="72" y="45"/>
                      </a:lnTo>
                      <a:lnTo>
                        <a:pt x="59" y="35"/>
                      </a:lnTo>
                      <a:lnTo>
                        <a:pt x="46" y="39"/>
                      </a:lnTo>
                      <a:lnTo>
                        <a:pt x="35" y="48"/>
                      </a:lnTo>
                      <a:lnTo>
                        <a:pt x="31" y="52"/>
                      </a:lnTo>
                      <a:lnTo>
                        <a:pt x="29" y="43"/>
                      </a:lnTo>
                      <a:lnTo>
                        <a:pt x="24" y="26"/>
                      </a:lnTo>
                      <a:lnTo>
                        <a:pt x="13" y="7"/>
                      </a:lnTo>
                      <a:lnTo>
                        <a:pt x="2" y="0"/>
                      </a:lnTo>
                      <a:lnTo>
                        <a:pt x="0" y="19"/>
                      </a:lnTo>
                      <a:lnTo>
                        <a:pt x="3" y="40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0" name="Freeform 66"/>
                <p:cNvSpPr>
                  <a:spLocks/>
                </p:cNvSpPr>
                <p:nvPr/>
              </p:nvSpPr>
              <p:spPr bwMode="auto">
                <a:xfrm>
                  <a:off x="8367" y="4788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24" y="59"/>
                    </a:cxn>
                    <a:cxn ang="0">
                      <a:pos x="29" y="59"/>
                    </a:cxn>
                    <a:cxn ang="0">
                      <a:pos x="38" y="57"/>
                    </a:cxn>
                    <a:cxn ang="0">
                      <a:pos x="47" y="56"/>
                    </a:cxn>
                    <a:cxn ang="0">
                      <a:pos x="56" y="54"/>
                    </a:cxn>
                    <a:cxn ang="0">
                      <a:pos x="63" y="52"/>
                    </a:cxn>
                    <a:cxn ang="0">
                      <a:pos x="68" y="47"/>
                    </a:cxn>
                    <a:cxn ang="0">
                      <a:pos x="69" y="43"/>
                    </a:cxn>
                    <a:cxn ang="0">
                      <a:pos x="66" y="37"/>
                    </a:cxn>
                    <a:cxn ang="0">
                      <a:pos x="54" y="32"/>
                    </a:cxn>
                    <a:cxn ang="0">
                      <a:pos x="41" y="33"/>
                    </a:cxn>
                    <a:cxn ang="0">
                      <a:pos x="29" y="37"/>
                    </a:cxn>
                    <a:cxn ang="0">
                      <a:pos x="25" y="40"/>
                    </a:cxn>
                    <a:cxn ang="0">
                      <a:pos x="21" y="29"/>
                    </a:cxn>
                    <a:cxn ang="0">
                      <a:pos x="19" y="13"/>
                    </a:cxn>
                    <a:cxn ang="0">
                      <a:pos x="15" y="1"/>
                    </a:cxn>
                    <a:cxn ang="0">
                      <a:pos x="0" y="0"/>
                    </a:cxn>
                    <a:cxn ang="0">
                      <a:pos x="0" y="27"/>
                    </a:cxn>
                    <a:cxn ang="0">
                      <a:pos x="9" y="44"/>
                    </a:cxn>
                    <a:cxn ang="0">
                      <a:pos x="19" y="56"/>
                    </a:cxn>
                    <a:cxn ang="0">
                      <a:pos x="24" y="59"/>
                    </a:cxn>
                  </a:cxnLst>
                  <a:rect l="0" t="0" r="r" b="b"/>
                  <a:pathLst>
                    <a:path w="69" h="59">
                      <a:moveTo>
                        <a:pt x="24" y="59"/>
                      </a:moveTo>
                      <a:lnTo>
                        <a:pt x="29" y="59"/>
                      </a:lnTo>
                      <a:lnTo>
                        <a:pt x="38" y="57"/>
                      </a:lnTo>
                      <a:lnTo>
                        <a:pt x="47" y="56"/>
                      </a:lnTo>
                      <a:lnTo>
                        <a:pt x="56" y="54"/>
                      </a:lnTo>
                      <a:lnTo>
                        <a:pt x="63" y="52"/>
                      </a:lnTo>
                      <a:lnTo>
                        <a:pt x="68" y="47"/>
                      </a:lnTo>
                      <a:lnTo>
                        <a:pt x="69" y="43"/>
                      </a:lnTo>
                      <a:lnTo>
                        <a:pt x="66" y="37"/>
                      </a:lnTo>
                      <a:lnTo>
                        <a:pt x="54" y="32"/>
                      </a:lnTo>
                      <a:lnTo>
                        <a:pt x="41" y="33"/>
                      </a:lnTo>
                      <a:lnTo>
                        <a:pt x="29" y="37"/>
                      </a:lnTo>
                      <a:lnTo>
                        <a:pt x="25" y="40"/>
                      </a:lnTo>
                      <a:lnTo>
                        <a:pt x="21" y="29"/>
                      </a:lnTo>
                      <a:lnTo>
                        <a:pt x="19" y="13"/>
                      </a:lnTo>
                      <a:lnTo>
                        <a:pt x="15" y="1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9" y="44"/>
                      </a:lnTo>
                      <a:lnTo>
                        <a:pt x="19" y="56"/>
                      </a:lnTo>
                      <a:lnTo>
                        <a:pt x="24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1" name="Freeform 67"/>
                <p:cNvSpPr>
                  <a:spLocks/>
                </p:cNvSpPr>
                <p:nvPr/>
              </p:nvSpPr>
              <p:spPr bwMode="auto">
                <a:xfrm>
                  <a:off x="8386" y="4779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6" y="46"/>
                    </a:cxn>
                    <a:cxn ang="0">
                      <a:pos x="15" y="54"/>
                    </a:cxn>
                    <a:cxn ang="0">
                      <a:pos x="22" y="59"/>
                    </a:cxn>
                    <a:cxn ang="0">
                      <a:pos x="31" y="60"/>
                    </a:cxn>
                    <a:cxn ang="0">
                      <a:pos x="38" y="60"/>
                    </a:cxn>
                    <a:cxn ang="0">
                      <a:pos x="45" y="59"/>
                    </a:cxn>
                    <a:cxn ang="0">
                      <a:pos x="51" y="56"/>
                    </a:cxn>
                    <a:cxn ang="0">
                      <a:pos x="57" y="53"/>
                    </a:cxn>
                    <a:cxn ang="0">
                      <a:pos x="60" y="51"/>
                    </a:cxn>
                    <a:cxn ang="0">
                      <a:pos x="64" y="50"/>
                    </a:cxn>
                    <a:cxn ang="0">
                      <a:pos x="67" y="47"/>
                    </a:cxn>
                    <a:cxn ang="0">
                      <a:pos x="69" y="43"/>
                    </a:cxn>
                    <a:cxn ang="0">
                      <a:pos x="67" y="40"/>
                    </a:cxn>
                    <a:cxn ang="0">
                      <a:pos x="54" y="31"/>
                    </a:cxn>
                    <a:cxn ang="0">
                      <a:pos x="41" y="31"/>
                    </a:cxn>
                    <a:cxn ang="0">
                      <a:pos x="32" y="34"/>
                    </a:cxn>
                    <a:cxn ang="0">
                      <a:pos x="28" y="37"/>
                    </a:cxn>
                    <a:cxn ang="0">
                      <a:pos x="26" y="30"/>
                    </a:cxn>
                    <a:cxn ang="0">
                      <a:pos x="20" y="15"/>
                    </a:cxn>
                    <a:cxn ang="0">
                      <a:pos x="12" y="2"/>
                    </a:cxn>
                    <a:cxn ang="0">
                      <a:pos x="1" y="0"/>
                    </a:cxn>
                    <a:cxn ang="0">
                      <a:pos x="0" y="14"/>
                    </a:cxn>
                    <a:cxn ang="0">
                      <a:pos x="1" y="30"/>
                    </a:cxn>
                    <a:cxn ang="0">
                      <a:pos x="4" y="41"/>
                    </a:cxn>
                    <a:cxn ang="0">
                      <a:pos x="6" y="46"/>
                    </a:cxn>
                  </a:cxnLst>
                  <a:rect l="0" t="0" r="r" b="b"/>
                  <a:pathLst>
                    <a:path w="69" h="60">
                      <a:moveTo>
                        <a:pt x="6" y="46"/>
                      </a:moveTo>
                      <a:lnTo>
                        <a:pt x="15" y="54"/>
                      </a:lnTo>
                      <a:lnTo>
                        <a:pt x="22" y="59"/>
                      </a:lnTo>
                      <a:lnTo>
                        <a:pt x="31" y="60"/>
                      </a:lnTo>
                      <a:lnTo>
                        <a:pt x="38" y="60"/>
                      </a:lnTo>
                      <a:lnTo>
                        <a:pt x="45" y="59"/>
                      </a:lnTo>
                      <a:lnTo>
                        <a:pt x="51" y="56"/>
                      </a:lnTo>
                      <a:lnTo>
                        <a:pt x="57" y="53"/>
                      </a:lnTo>
                      <a:lnTo>
                        <a:pt x="60" y="51"/>
                      </a:lnTo>
                      <a:lnTo>
                        <a:pt x="64" y="50"/>
                      </a:lnTo>
                      <a:lnTo>
                        <a:pt x="67" y="47"/>
                      </a:lnTo>
                      <a:lnTo>
                        <a:pt x="69" y="43"/>
                      </a:lnTo>
                      <a:lnTo>
                        <a:pt x="67" y="40"/>
                      </a:lnTo>
                      <a:lnTo>
                        <a:pt x="54" y="31"/>
                      </a:lnTo>
                      <a:lnTo>
                        <a:pt x="41" y="31"/>
                      </a:lnTo>
                      <a:lnTo>
                        <a:pt x="32" y="34"/>
                      </a:lnTo>
                      <a:lnTo>
                        <a:pt x="28" y="37"/>
                      </a:lnTo>
                      <a:lnTo>
                        <a:pt x="26" y="30"/>
                      </a:lnTo>
                      <a:lnTo>
                        <a:pt x="20" y="15"/>
                      </a:lnTo>
                      <a:lnTo>
                        <a:pt x="12" y="2"/>
                      </a:lnTo>
                      <a:lnTo>
                        <a:pt x="1" y="0"/>
                      </a:lnTo>
                      <a:lnTo>
                        <a:pt x="0" y="14"/>
                      </a:lnTo>
                      <a:lnTo>
                        <a:pt x="1" y="30"/>
                      </a:lnTo>
                      <a:lnTo>
                        <a:pt x="4" y="41"/>
                      </a:lnTo>
                      <a:lnTo>
                        <a:pt x="6" y="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2" name="Freeform 68"/>
                <p:cNvSpPr>
                  <a:spLocks/>
                </p:cNvSpPr>
                <p:nvPr/>
              </p:nvSpPr>
              <p:spPr bwMode="auto">
                <a:xfrm>
                  <a:off x="8357" y="4833"/>
                  <a:ext cx="25" cy="16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19" y="46"/>
                    </a:cxn>
                    <a:cxn ang="0">
                      <a:pos x="31" y="48"/>
                    </a:cxn>
                    <a:cxn ang="0">
                      <a:pos x="43" y="48"/>
                    </a:cxn>
                    <a:cxn ang="0">
                      <a:pos x="56" y="46"/>
                    </a:cxn>
                    <a:cxn ang="0">
                      <a:pos x="66" y="42"/>
                    </a:cxn>
                    <a:cxn ang="0">
                      <a:pos x="74" y="36"/>
                    </a:cxn>
                    <a:cxn ang="0">
                      <a:pos x="75" y="29"/>
                    </a:cxn>
                    <a:cxn ang="0">
                      <a:pos x="71" y="19"/>
                    </a:cxn>
                    <a:cxn ang="0">
                      <a:pos x="66" y="16"/>
                    </a:cxn>
                    <a:cxn ang="0">
                      <a:pos x="59" y="15"/>
                    </a:cxn>
                    <a:cxn ang="0">
                      <a:pos x="52" y="15"/>
                    </a:cxn>
                    <a:cxn ang="0">
                      <a:pos x="43" y="18"/>
                    </a:cxn>
                    <a:cxn ang="0">
                      <a:pos x="35" y="19"/>
                    </a:cxn>
                    <a:cxn ang="0">
                      <a:pos x="30" y="22"/>
                    </a:cxn>
                    <a:cxn ang="0">
                      <a:pos x="25" y="23"/>
                    </a:cxn>
                    <a:cxn ang="0">
                      <a:pos x="24" y="25"/>
                    </a:cxn>
                    <a:cxn ang="0">
                      <a:pos x="22" y="21"/>
                    </a:cxn>
                    <a:cxn ang="0">
                      <a:pos x="19" y="13"/>
                    </a:cxn>
                    <a:cxn ang="0">
                      <a:pos x="16" y="5"/>
                    </a:cxn>
                    <a:cxn ang="0">
                      <a:pos x="15" y="2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3" y="2"/>
                    </a:cxn>
                    <a:cxn ang="0">
                      <a:pos x="0" y="5"/>
                    </a:cxn>
                    <a:cxn ang="0">
                      <a:pos x="0" y="13"/>
                    </a:cxn>
                    <a:cxn ang="0">
                      <a:pos x="5" y="26"/>
                    </a:cxn>
                    <a:cxn ang="0">
                      <a:pos x="9" y="38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75" h="48">
                      <a:moveTo>
                        <a:pt x="12" y="44"/>
                      </a:moveTo>
                      <a:lnTo>
                        <a:pt x="19" y="46"/>
                      </a:lnTo>
                      <a:lnTo>
                        <a:pt x="31" y="48"/>
                      </a:lnTo>
                      <a:lnTo>
                        <a:pt x="43" y="48"/>
                      </a:lnTo>
                      <a:lnTo>
                        <a:pt x="56" y="46"/>
                      </a:lnTo>
                      <a:lnTo>
                        <a:pt x="66" y="42"/>
                      </a:lnTo>
                      <a:lnTo>
                        <a:pt x="74" y="36"/>
                      </a:lnTo>
                      <a:lnTo>
                        <a:pt x="75" y="29"/>
                      </a:lnTo>
                      <a:lnTo>
                        <a:pt x="71" y="19"/>
                      </a:lnTo>
                      <a:lnTo>
                        <a:pt x="66" y="16"/>
                      </a:lnTo>
                      <a:lnTo>
                        <a:pt x="59" y="15"/>
                      </a:lnTo>
                      <a:lnTo>
                        <a:pt x="52" y="15"/>
                      </a:lnTo>
                      <a:lnTo>
                        <a:pt x="43" y="18"/>
                      </a:lnTo>
                      <a:lnTo>
                        <a:pt x="35" y="19"/>
                      </a:lnTo>
                      <a:lnTo>
                        <a:pt x="30" y="22"/>
                      </a:lnTo>
                      <a:lnTo>
                        <a:pt x="25" y="23"/>
                      </a:lnTo>
                      <a:lnTo>
                        <a:pt x="24" y="25"/>
                      </a:lnTo>
                      <a:lnTo>
                        <a:pt x="22" y="21"/>
                      </a:lnTo>
                      <a:lnTo>
                        <a:pt x="19" y="13"/>
                      </a:lnTo>
                      <a:lnTo>
                        <a:pt x="16" y="5"/>
                      </a:lnTo>
                      <a:lnTo>
                        <a:pt x="15" y="2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3" y="2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5" y="26"/>
                      </a:lnTo>
                      <a:lnTo>
                        <a:pt x="9" y="38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3" name="Freeform 69"/>
                <p:cNvSpPr>
                  <a:spLocks/>
                </p:cNvSpPr>
                <p:nvPr/>
              </p:nvSpPr>
              <p:spPr bwMode="auto">
                <a:xfrm>
                  <a:off x="8385" y="4821"/>
                  <a:ext cx="21" cy="19"/>
                </a:xfrm>
                <a:custGeom>
                  <a:avLst/>
                  <a:gdLst/>
                  <a:ahLst/>
                  <a:cxnLst>
                    <a:cxn ang="0">
                      <a:pos x="15" y="53"/>
                    </a:cxn>
                    <a:cxn ang="0">
                      <a:pos x="22" y="54"/>
                    </a:cxn>
                    <a:cxn ang="0">
                      <a:pos x="34" y="57"/>
                    </a:cxn>
                    <a:cxn ang="0">
                      <a:pos x="47" y="56"/>
                    </a:cxn>
                    <a:cxn ang="0">
                      <a:pos x="58" y="50"/>
                    </a:cxn>
                    <a:cxn ang="0">
                      <a:pos x="61" y="48"/>
                    </a:cxn>
                    <a:cxn ang="0">
                      <a:pos x="62" y="46"/>
                    </a:cxn>
                    <a:cxn ang="0">
                      <a:pos x="63" y="43"/>
                    </a:cxn>
                    <a:cxn ang="0">
                      <a:pos x="62" y="40"/>
                    </a:cxn>
                    <a:cxn ang="0">
                      <a:pos x="61" y="36"/>
                    </a:cxn>
                    <a:cxn ang="0">
                      <a:pos x="58" y="33"/>
                    </a:cxn>
                    <a:cxn ang="0">
                      <a:pos x="53" y="31"/>
                    </a:cxn>
                    <a:cxn ang="0">
                      <a:pos x="47" y="33"/>
                    </a:cxn>
                    <a:cxn ang="0">
                      <a:pos x="39" y="36"/>
                    </a:cxn>
                    <a:cxn ang="0">
                      <a:pos x="30" y="36"/>
                    </a:cxn>
                    <a:cxn ang="0">
                      <a:pos x="24" y="36"/>
                    </a:cxn>
                    <a:cxn ang="0">
                      <a:pos x="21" y="36"/>
                    </a:cxn>
                    <a:cxn ang="0">
                      <a:pos x="21" y="30"/>
                    </a:cxn>
                    <a:cxn ang="0">
                      <a:pos x="21" y="17"/>
                    </a:cxn>
                    <a:cxn ang="0">
                      <a:pos x="17" y="4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0" y="34"/>
                    </a:cxn>
                    <a:cxn ang="0">
                      <a:pos x="6" y="46"/>
                    </a:cxn>
                    <a:cxn ang="0">
                      <a:pos x="15" y="53"/>
                    </a:cxn>
                  </a:cxnLst>
                  <a:rect l="0" t="0" r="r" b="b"/>
                  <a:pathLst>
                    <a:path w="63" h="57">
                      <a:moveTo>
                        <a:pt x="15" y="53"/>
                      </a:moveTo>
                      <a:lnTo>
                        <a:pt x="22" y="54"/>
                      </a:lnTo>
                      <a:lnTo>
                        <a:pt x="34" y="57"/>
                      </a:lnTo>
                      <a:lnTo>
                        <a:pt x="47" y="56"/>
                      </a:lnTo>
                      <a:lnTo>
                        <a:pt x="58" y="50"/>
                      </a:lnTo>
                      <a:lnTo>
                        <a:pt x="61" y="48"/>
                      </a:lnTo>
                      <a:lnTo>
                        <a:pt x="62" y="46"/>
                      </a:lnTo>
                      <a:lnTo>
                        <a:pt x="63" y="43"/>
                      </a:lnTo>
                      <a:lnTo>
                        <a:pt x="62" y="40"/>
                      </a:lnTo>
                      <a:lnTo>
                        <a:pt x="61" y="36"/>
                      </a:lnTo>
                      <a:lnTo>
                        <a:pt x="58" y="33"/>
                      </a:lnTo>
                      <a:lnTo>
                        <a:pt x="53" y="31"/>
                      </a:lnTo>
                      <a:lnTo>
                        <a:pt x="47" y="33"/>
                      </a:lnTo>
                      <a:lnTo>
                        <a:pt x="39" y="36"/>
                      </a:lnTo>
                      <a:lnTo>
                        <a:pt x="30" y="36"/>
                      </a:lnTo>
                      <a:lnTo>
                        <a:pt x="24" y="36"/>
                      </a:lnTo>
                      <a:lnTo>
                        <a:pt x="21" y="36"/>
                      </a:lnTo>
                      <a:lnTo>
                        <a:pt x="21" y="30"/>
                      </a:lnTo>
                      <a:lnTo>
                        <a:pt x="21" y="17"/>
                      </a:lnTo>
                      <a:lnTo>
                        <a:pt x="17" y="4"/>
                      </a:ln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0" y="34"/>
                      </a:lnTo>
                      <a:lnTo>
                        <a:pt x="6" y="46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4" name="Freeform 70"/>
                <p:cNvSpPr>
                  <a:spLocks/>
                </p:cNvSpPr>
                <p:nvPr/>
              </p:nvSpPr>
              <p:spPr bwMode="auto">
                <a:xfrm>
                  <a:off x="8406" y="4814"/>
                  <a:ext cx="21" cy="19"/>
                </a:xfrm>
                <a:custGeom>
                  <a:avLst/>
                  <a:gdLst/>
                  <a:ahLst/>
                  <a:cxnLst>
                    <a:cxn ang="0">
                      <a:pos x="24" y="52"/>
                    </a:cxn>
                    <a:cxn ang="0">
                      <a:pos x="32" y="57"/>
                    </a:cxn>
                    <a:cxn ang="0">
                      <a:pos x="41" y="55"/>
                    </a:cxn>
                    <a:cxn ang="0">
                      <a:pos x="50" y="52"/>
                    </a:cxn>
                    <a:cxn ang="0">
                      <a:pos x="59" y="48"/>
                    </a:cxn>
                    <a:cxn ang="0">
                      <a:pos x="63" y="45"/>
                    </a:cxn>
                    <a:cxn ang="0">
                      <a:pos x="65" y="42"/>
                    </a:cxn>
                    <a:cxn ang="0">
                      <a:pos x="65" y="38"/>
                    </a:cxn>
                    <a:cxn ang="0">
                      <a:pos x="63" y="34"/>
                    </a:cxn>
                    <a:cxn ang="0">
                      <a:pos x="53" y="28"/>
                    </a:cxn>
                    <a:cxn ang="0">
                      <a:pos x="46" y="29"/>
                    </a:cxn>
                    <a:cxn ang="0">
                      <a:pos x="40" y="35"/>
                    </a:cxn>
                    <a:cxn ang="0">
                      <a:pos x="35" y="39"/>
                    </a:cxn>
                    <a:cxn ang="0">
                      <a:pos x="32" y="32"/>
                    </a:cxn>
                    <a:cxn ang="0">
                      <a:pos x="25" y="18"/>
                    </a:cxn>
                    <a:cxn ang="0">
                      <a:pos x="16" y="5"/>
                    </a:cxn>
                    <a:cxn ang="0">
                      <a:pos x="6" y="0"/>
                    </a:cxn>
                    <a:cxn ang="0">
                      <a:pos x="0" y="21"/>
                    </a:cxn>
                    <a:cxn ang="0">
                      <a:pos x="7" y="36"/>
                    </a:cxn>
                    <a:cxn ang="0">
                      <a:pos x="18" y="48"/>
                    </a:cxn>
                    <a:cxn ang="0">
                      <a:pos x="24" y="52"/>
                    </a:cxn>
                  </a:cxnLst>
                  <a:rect l="0" t="0" r="r" b="b"/>
                  <a:pathLst>
                    <a:path w="65" h="57">
                      <a:moveTo>
                        <a:pt x="24" y="52"/>
                      </a:moveTo>
                      <a:lnTo>
                        <a:pt x="32" y="57"/>
                      </a:lnTo>
                      <a:lnTo>
                        <a:pt x="41" y="55"/>
                      </a:lnTo>
                      <a:lnTo>
                        <a:pt x="50" y="52"/>
                      </a:lnTo>
                      <a:lnTo>
                        <a:pt x="59" y="48"/>
                      </a:lnTo>
                      <a:lnTo>
                        <a:pt x="63" y="45"/>
                      </a:lnTo>
                      <a:lnTo>
                        <a:pt x="65" y="42"/>
                      </a:lnTo>
                      <a:lnTo>
                        <a:pt x="65" y="38"/>
                      </a:lnTo>
                      <a:lnTo>
                        <a:pt x="63" y="34"/>
                      </a:lnTo>
                      <a:lnTo>
                        <a:pt x="53" y="28"/>
                      </a:lnTo>
                      <a:lnTo>
                        <a:pt x="46" y="29"/>
                      </a:lnTo>
                      <a:lnTo>
                        <a:pt x="40" y="35"/>
                      </a:lnTo>
                      <a:lnTo>
                        <a:pt x="35" y="39"/>
                      </a:lnTo>
                      <a:lnTo>
                        <a:pt x="32" y="32"/>
                      </a:lnTo>
                      <a:lnTo>
                        <a:pt x="25" y="18"/>
                      </a:lnTo>
                      <a:lnTo>
                        <a:pt x="16" y="5"/>
                      </a:lnTo>
                      <a:lnTo>
                        <a:pt x="6" y="0"/>
                      </a:lnTo>
                      <a:lnTo>
                        <a:pt x="0" y="21"/>
                      </a:lnTo>
                      <a:lnTo>
                        <a:pt x="7" y="36"/>
                      </a:lnTo>
                      <a:lnTo>
                        <a:pt x="18" y="48"/>
                      </a:lnTo>
                      <a:lnTo>
                        <a:pt x="24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5" name="Freeform 71"/>
                <p:cNvSpPr>
                  <a:spLocks/>
                </p:cNvSpPr>
                <p:nvPr/>
              </p:nvSpPr>
              <p:spPr bwMode="auto">
                <a:xfrm>
                  <a:off x="8371" y="4865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16" y="67"/>
                    </a:cxn>
                    <a:cxn ang="0">
                      <a:pos x="19" y="70"/>
                    </a:cxn>
                    <a:cxn ang="0">
                      <a:pos x="23" y="73"/>
                    </a:cxn>
                    <a:cxn ang="0">
                      <a:pos x="31" y="77"/>
                    </a:cxn>
                    <a:cxn ang="0">
                      <a:pos x="38" y="79"/>
                    </a:cxn>
                    <a:cxn ang="0">
                      <a:pos x="47" y="80"/>
                    </a:cxn>
                    <a:cxn ang="0">
                      <a:pos x="57" y="77"/>
                    </a:cxn>
                    <a:cxn ang="0">
                      <a:pos x="66" y="70"/>
                    </a:cxn>
                    <a:cxn ang="0">
                      <a:pos x="73" y="59"/>
                    </a:cxn>
                    <a:cxn ang="0">
                      <a:pos x="76" y="54"/>
                    </a:cxn>
                    <a:cxn ang="0">
                      <a:pos x="78" y="50"/>
                    </a:cxn>
                    <a:cxn ang="0">
                      <a:pos x="79" y="46"/>
                    </a:cxn>
                    <a:cxn ang="0">
                      <a:pos x="78" y="43"/>
                    </a:cxn>
                    <a:cxn ang="0">
                      <a:pos x="70" y="39"/>
                    </a:cxn>
                    <a:cxn ang="0">
                      <a:pos x="61" y="37"/>
                    </a:cxn>
                    <a:cxn ang="0">
                      <a:pos x="53" y="39"/>
                    </a:cxn>
                    <a:cxn ang="0">
                      <a:pos x="45" y="40"/>
                    </a:cxn>
                    <a:cxn ang="0">
                      <a:pos x="39" y="44"/>
                    </a:cxn>
                    <a:cxn ang="0">
                      <a:pos x="34" y="47"/>
                    </a:cxn>
                    <a:cxn ang="0">
                      <a:pos x="31" y="50"/>
                    </a:cxn>
                    <a:cxn ang="0">
                      <a:pos x="29" y="52"/>
                    </a:cxn>
                    <a:cxn ang="0">
                      <a:pos x="28" y="43"/>
                    </a:cxn>
                    <a:cxn ang="0">
                      <a:pos x="22" y="24"/>
                    </a:cxn>
                    <a:cxn ang="0">
                      <a:pos x="13" y="6"/>
                    </a:cxn>
                    <a:cxn ang="0">
                      <a:pos x="1" y="0"/>
                    </a:cxn>
                    <a:cxn ang="0">
                      <a:pos x="0" y="24"/>
                    </a:cxn>
                    <a:cxn ang="0">
                      <a:pos x="6" y="46"/>
                    </a:cxn>
                    <a:cxn ang="0">
                      <a:pos x="13" y="62"/>
                    </a:cxn>
                    <a:cxn ang="0">
                      <a:pos x="16" y="67"/>
                    </a:cxn>
                  </a:cxnLst>
                  <a:rect l="0" t="0" r="r" b="b"/>
                  <a:pathLst>
                    <a:path w="79" h="80">
                      <a:moveTo>
                        <a:pt x="16" y="67"/>
                      </a:moveTo>
                      <a:lnTo>
                        <a:pt x="19" y="70"/>
                      </a:lnTo>
                      <a:lnTo>
                        <a:pt x="23" y="73"/>
                      </a:lnTo>
                      <a:lnTo>
                        <a:pt x="31" y="77"/>
                      </a:lnTo>
                      <a:lnTo>
                        <a:pt x="38" y="79"/>
                      </a:lnTo>
                      <a:lnTo>
                        <a:pt x="47" y="80"/>
                      </a:lnTo>
                      <a:lnTo>
                        <a:pt x="57" y="77"/>
                      </a:lnTo>
                      <a:lnTo>
                        <a:pt x="66" y="70"/>
                      </a:lnTo>
                      <a:lnTo>
                        <a:pt x="73" y="59"/>
                      </a:lnTo>
                      <a:lnTo>
                        <a:pt x="76" y="54"/>
                      </a:lnTo>
                      <a:lnTo>
                        <a:pt x="78" y="50"/>
                      </a:lnTo>
                      <a:lnTo>
                        <a:pt x="79" y="46"/>
                      </a:lnTo>
                      <a:lnTo>
                        <a:pt x="78" y="43"/>
                      </a:lnTo>
                      <a:lnTo>
                        <a:pt x="70" y="39"/>
                      </a:lnTo>
                      <a:lnTo>
                        <a:pt x="61" y="37"/>
                      </a:lnTo>
                      <a:lnTo>
                        <a:pt x="53" y="39"/>
                      </a:lnTo>
                      <a:lnTo>
                        <a:pt x="45" y="40"/>
                      </a:lnTo>
                      <a:lnTo>
                        <a:pt x="39" y="44"/>
                      </a:lnTo>
                      <a:lnTo>
                        <a:pt x="34" y="47"/>
                      </a:lnTo>
                      <a:lnTo>
                        <a:pt x="31" y="50"/>
                      </a:lnTo>
                      <a:lnTo>
                        <a:pt x="29" y="52"/>
                      </a:lnTo>
                      <a:lnTo>
                        <a:pt x="28" y="43"/>
                      </a:lnTo>
                      <a:lnTo>
                        <a:pt x="22" y="24"/>
                      </a:lnTo>
                      <a:lnTo>
                        <a:pt x="13" y="6"/>
                      </a:lnTo>
                      <a:lnTo>
                        <a:pt x="1" y="0"/>
                      </a:lnTo>
                      <a:lnTo>
                        <a:pt x="0" y="24"/>
                      </a:lnTo>
                      <a:lnTo>
                        <a:pt x="6" y="46"/>
                      </a:lnTo>
                      <a:lnTo>
                        <a:pt x="13" y="62"/>
                      </a:lnTo>
                      <a:lnTo>
                        <a:pt x="16" y="6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6" name="Freeform 72"/>
                <p:cNvSpPr>
                  <a:spLocks/>
                </p:cNvSpPr>
                <p:nvPr/>
              </p:nvSpPr>
              <p:spPr bwMode="auto">
                <a:xfrm>
                  <a:off x="8399" y="4855"/>
                  <a:ext cx="27" cy="22"/>
                </a:xfrm>
                <a:custGeom>
                  <a:avLst/>
                  <a:gdLst/>
                  <a:ahLst/>
                  <a:cxnLst>
                    <a:cxn ang="0">
                      <a:pos x="13" y="54"/>
                    </a:cxn>
                    <a:cxn ang="0">
                      <a:pos x="16" y="56"/>
                    </a:cxn>
                    <a:cxn ang="0">
                      <a:pos x="20" y="59"/>
                    </a:cxn>
                    <a:cxn ang="0">
                      <a:pos x="26" y="61"/>
                    </a:cxn>
                    <a:cxn ang="0">
                      <a:pos x="34" y="64"/>
                    </a:cxn>
                    <a:cxn ang="0">
                      <a:pos x="41" y="67"/>
                    </a:cxn>
                    <a:cxn ang="0">
                      <a:pos x="50" y="67"/>
                    </a:cxn>
                    <a:cxn ang="0">
                      <a:pos x="59" y="67"/>
                    </a:cxn>
                    <a:cxn ang="0">
                      <a:pos x="66" y="64"/>
                    </a:cxn>
                    <a:cxn ang="0">
                      <a:pos x="72" y="61"/>
                    </a:cxn>
                    <a:cxn ang="0">
                      <a:pos x="76" y="57"/>
                    </a:cxn>
                    <a:cxn ang="0">
                      <a:pos x="79" y="53"/>
                    </a:cxn>
                    <a:cxn ang="0">
                      <a:pos x="78" y="47"/>
                    </a:cxn>
                    <a:cxn ang="0">
                      <a:pos x="72" y="41"/>
                    </a:cxn>
                    <a:cxn ang="0">
                      <a:pos x="65" y="37"/>
                    </a:cxn>
                    <a:cxn ang="0">
                      <a:pos x="56" y="36"/>
                    </a:cxn>
                    <a:cxn ang="0">
                      <a:pos x="48" y="36"/>
                    </a:cxn>
                    <a:cxn ang="0">
                      <a:pos x="40" y="37"/>
                    </a:cxn>
                    <a:cxn ang="0">
                      <a:pos x="34" y="38"/>
                    </a:cxn>
                    <a:cxn ang="0">
                      <a:pos x="29" y="40"/>
                    </a:cxn>
                    <a:cxn ang="0">
                      <a:pos x="28" y="40"/>
                    </a:cxn>
                    <a:cxn ang="0">
                      <a:pos x="26" y="33"/>
                    </a:cxn>
                    <a:cxn ang="0">
                      <a:pos x="22" y="17"/>
                    </a:cxn>
                    <a:cxn ang="0">
                      <a:pos x="15" y="4"/>
                    </a:cxn>
                    <a:cxn ang="0">
                      <a:pos x="3" y="0"/>
                    </a:cxn>
                    <a:cxn ang="0">
                      <a:pos x="0" y="21"/>
                    </a:cxn>
                    <a:cxn ang="0">
                      <a:pos x="4" y="38"/>
                    </a:cxn>
                    <a:cxn ang="0">
                      <a:pos x="10" y="50"/>
                    </a:cxn>
                    <a:cxn ang="0">
                      <a:pos x="13" y="54"/>
                    </a:cxn>
                  </a:cxnLst>
                  <a:rect l="0" t="0" r="r" b="b"/>
                  <a:pathLst>
                    <a:path w="79" h="67">
                      <a:moveTo>
                        <a:pt x="13" y="54"/>
                      </a:moveTo>
                      <a:lnTo>
                        <a:pt x="16" y="56"/>
                      </a:lnTo>
                      <a:lnTo>
                        <a:pt x="20" y="59"/>
                      </a:lnTo>
                      <a:lnTo>
                        <a:pt x="26" y="61"/>
                      </a:lnTo>
                      <a:lnTo>
                        <a:pt x="34" y="64"/>
                      </a:lnTo>
                      <a:lnTo>
                        <a:pt x="41" y="67"/>
                      </a:lnTo>
                      <a:lnTo>
                        <a:pt x="50" y="67"/>
                      </a:lnTo>
                      <a:lnTo>
                        <a:pt x="59" y="67"/>
                      </a:lnTo>
                      <a:lnTo>
                        <a:pt x="66" y="64"/>
                      </a:lnTo>
                      <a:lnTo>
                        <a:pt x="72" y="61"/>
                      </a:lnTo>
                      <a:lnTo>
                        <a:pt x="76" y="57"/>
                      </a:lnTo>
                      <a:lnTo>
                        <a:pt x="79" y="53"/>
                      </a:lnTo>
                      <a:lnTo>
                        <a:pt x="78" y="47"/>
                      </a:lnTo>
                      <a:lnTo>
                        <a:pt x="72" y="41"/>
                      </a:lnTo>
                      <a:lnTo>
                        <a:pt x="65" y="37"/>
                      </a:lnTo>
                      <a:lnTo>
                        <a:pt x="56" y="36"/>
                      </a:lnTo>
                      <a:lnTo>
                        <a:pt x="48" y="36"/>
                      </a:lnTo>
                      <a:lnTo>
                        <a:pt x="40" y="37"/>
                      </a:lnTo>
                      <a:lnTo>
                        <a:pt x="34" y="38"/>
                      </a:lnTo>
                      <a:lnTo>
                        <a:pt x="29" y="40"/>
                      </a:lnTo>
                      <a:lnTo>
                        <a:pt x="28" y="40"/>
                      </a:lnTo>
                      <a:lnTo>
                        <a:pt x="26" y="33"/>
                      </a:lnTo>
                      <a:lnTo>
                        <a:pt x="22" y="17"/>
                      </a:lnTo>
                      <a:lnTo>
                        <a:pt x="15" y="4"/>
                      </a:lnTo>
                      <a:lnTo>
                        <a:pt x="3" y="0"/>
                      </a:lnTo>
                      <a:lnTo>
                        <a:pt x="0" y="21"/>
                      </a:lnTo>
                      <a:lnTo>
                        <a:pt x="4" y="38"/>
                      </a:lnTo>
                      <a:lnTo>
                        <a:pt x="10" y="50"/>
                      </a:lnTo>
                      <a:lnTo>
                        <a:pt x="13" y="5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7" name="Freeform 73"/>
                <p:cNvSpPr>
                  <a:spLocks/>
                </p:cNvSpPr>
                <p:nvPr/>
              </p:nvSpPr>
              <p:spPr bwMode="auto">
                <a:xfrm>
                  <a:off x="8429" y="4851"/>
                  <a:ext cx="26" cy="20"/>
                </a:xfrm>
                <a:custGeom>
                  <a:avLst/>
                  <a:gdLst/>
                  <a:ahLst/>
                  <a:cxnLst>
                    <a:cxn ang="0">
                      <a:pos x="9" y="58"/>
                    </a:cxn>
                    <a:cxn ang="0">
                      <a:pos x="17" y="60"/>
                    </a:cxn>
                    <a:cxn ang="0">
                      <a:pos x="27" y="62"/>
                    </a:cxn>
                    <a:cxn ang="0">
                      <a:pos x="40" y="62"/>
                    </a:cxn>
                    <a:cxn ang="0">
                      <a:pos x="53" y="60"/>
                    </a:cxn>
                    <a:cxn ang="0">
                      <a:pos x="65" y="58"/>
                    </a:cxn>
                    <a:cxn ang="0">
                      <a:pos x="72" y="55"/>
                    </a:cxn>
                    <a:cxn ang="0">
                      <a:pos x="77" y="49"/>
                    </a:cxn>
                    <a:cxn ang="0">
                      <a:pos x="75" y="42"/>
                    </a:cxn>
                    <a:cxn ang="0">
                      <a:pos x="69" y="36"/>
                    </a:cxn>
                    <a:cxn ang="0">
                      <a:pos x="62" y="33"/>
                    </a:cxn>
                    <a:cxn ang="0">
                      <a:pos x="53" y="32"/>
                    </a:cxn>
                    <a:cxn ang="0">
                      <a:pos x="46" y="32"/>
                    </a:cxn>
                    <a:cxn ang="0">
                      <a:pos x="39" y="33"/>
                    </a:cxn>
                    <a:cxn ang="0">
                      <a:pos x="33" y="35"/>
                    </a:cxn>
                    <a:cxn ang="0">
                      <a:pos x="28" y="37"/>
                    </a:cxn>
                    <a:cxn ang="0">
                      <a:pos x="27" y="37"/>
                    </a:cxn>
                    <a:cxn ang="0">
                      <a:pos x="25" y="30"/>
                    </a:cxn>
                    <a:cxn ang="0">
                      <a:pos x="21" y="16"/>
                    </a:cxn>
                    <a:cxn ang="0">
                      <a:pos x="14" y="3"/>
                    </a:cxn>
                    <a:cxn ang="0">
                      <a:pos x="2" y="0"/>
                    </a:cxn>
                    <a:cxn ang="0">
                      <a:pos x="0" y="17"/>
                    </a:cxn>
                    <a:cxn ang="0">
                      <a:pos x="3" y="36"/>
                    </a:cxn>
                    <a:cxn ang="0">
                      <a:pos x="8" y="52"/>
                    </a:cxn>
                    <a:cxn ang="0">
                      <a:pos x="9" y="58"/>
                    </a:cxn>
                  </a:cxnLst>
                  <a:rect l="0" t="0" r="r" b="b"/>
                  <a:pathLst>
                    <a:path w="77" h="62">
                      <a:moveTo>
                        <a:pt x="9" y="58"/>
                      </a:moveTo>
                      <a:lnTo>
                        <a:pt x="17" y="60"/>
                      </a:lnTo>
                      <a:lnTo>
                        <a:pt x="27" y="62"/>
                      </a:lnTo>
                      <a:lnTo>
                        <a:pt x="40" y="62"/>
                      </a:lnTo>
                      <a:lnTo>
                        <a:pt x="53" y="60"/>
                      </a:lnTo>
                      <a:lnTo>
                        <a:pt x="65" y="58"/>
                      </a:lnTo>
                      <a:lnTo>
                        <a:pt x="72" y="55"/>
                      </a:lnTo>
                      <a:lnTo>
                        <a:pt x="77" y="49"/>
                      </a:lnTo>
                      <a:lnTo>
                        <a:pt x="75" y="42"/>
                      </a:lnTo>
                      <a:lnTo>
                        <a:pt x="69" y="36"/>
                      </a:lnTo>
                      <a:lnTo>
                        <a:pt x="62" y="33"/>
                      </a:lnTo>
                      <a:lnTo>
                        <a:pt x="53" y="32"/>
                      </a:lnTo>
                      <a:lnTo>
                        <a:pt x="46" y="32"/>
                      </a:lnTo>
                      <a:lnTo>
                        <a:pt x="39" y="33"/>
                      </a:lnTo>
                      <a:lnTo>
                        <a:pt x="33" y="35"/>
                      </a:lnTo>
                      <a:lnTo>
                        <a:pt x="28" y="37"/>
                      </a:lnTo>
                      <a:lnTo>
                        <a:pt x="27" y="37"/>
                      </a:lnTo>
                      <a:lnTo>
                        <a:pt x="25" y="30"/>
                      </a:lnTo>
                      <a:lnTo>
                        <a:pt x="21" y="16"/>
                      </a:lnTo>
                      <a:lnTo>
                        <a:pt x="14" y="3"/>
                      </a:lnTo>
                      <a:lnTo>
                        <a:pt x="2" y="0"/>
                      </a:lnTo>
                      <a:lnTo>
                        <a:pt x="0" y="17"/>
                      </a:lnTo>
                      <a:lnTo>
                        <a:pt x="3" y="36"/>
                      </a:lnTo>
                      <a:lnTo>
                        <a:pt x="8" y="52"/>
                      </a:lnTo>
                      <a:lnTo>
                        <a:pt x="9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8" name="Freeform 74"/>
                <p:cNvSpPr>
                  <a:spLocks/>
                </p:cNvSpPr>
                <p:nvPr/>
              </p:nvSpPr>
              <p:spPr bwMode="auto">
                <a:xfrm>
                  <a:off x="8258" y="4730"/>
                  <a:ext cx="122" cy="281"/>
                </a:xfrm>
                <a:custGeom>
                  <a:avLst/>
                  <a:gdLst/>
                  <a:ahLst/>
                  <a:cxnLst>
                    <a:cxn ang="0">
                      <a:pos x="12" y="150"/>
                    </a:cxn>
                    <a:cxn ang="0">
                      <a:pos x="16" y="241"/>
                    </a:cxn>
                    <a:cxn ang="0">
                      <a:pos x="46" y="346"/>
                    </a:cxn>
                    <a:cxn ang="0">
                      <a:pos x="84" y="465"/>
                    </a:cxn>
                    <a:cxn ang="0">
                      <a:pos x="122" y="583"/>
                    </a:cxn>
                    <a:cxn ang="0">
                      <a:pos x="163" y="699"/>
                    </a:cxn>
                    <a:cxn ang="0">
                      <a:pos x="195" y="778"/>
                    </a:cxn>
                    <a:cxn ang="0">
                      <a:pos x="228" y="810"/>
                    </a:cxn>
                    <a:cxn ang="0">
                      <a:pos x="269" y="830"/>
                    </a:cxn>
                    <a:cxn ang="0">
                      <a:pos x="316" y="842"/>
                    </a:cxn>
                    <a:cxn ang="0">
                      <a:pos x="348" y="843"/>
                    </a:cxn>
                    <a:cxn ang="0">
                      <a:pos x="361" y="833"/>
                    </a:cxn>
                    <a:cxn ang="0">
                      <a:pos x="366" y="816"/>
                    </a:cxn>
                    <a:cxn ang="0">
                      <a:pos x="354" y="803"/>
                    </a:cxn>
                    <a:cxn ang="0">
                      <a:pos x="329" y="796"/>
                    </a:cxn>
                    <a:cxn ang="0">
                      <a:pos x="295" y="788"/>
                    </a:cxn>
                    <a:cxn ang="0">
                      <a:pos x="264" y="778"/>
                    </a:cxn>
                    <a:cxn ang="0">
                      <a:pos x="239" y="757"/>
                    </a:cxn>
                    <a:cxn ang="0">
                      <a:pos x="217" y="708"/>
                    </a:cxn>
                    <a:cxn ang="0">
                      <a:pos x="194" y="643"/>
                    </a:cxn>
                    <a:cxn ang="0">
                      <a:pos x="172" y="577"/>
                    </a:cxn>
                    <a:cxn ang="0">
                      <a:pos x="151" y="511"/>
                    </a:cxn>
                    <a:cxn ang="0">
                      <a:pos x="126" y="435"/>
                    </a:cxn>
                    <a:cxn ang="0">
                      <a:pos x="94" y="349"/>
                    </a:cxn>
                    <a:cxn ang="0">
                      <a:pos x="65" y="263"/>
                    </a:cxn>
                    <a:cxn ang="0">
                      <a:pos x="49" y="175"/>
                    </a:cxn>
                    <a:cxn ang="0">
                      <a:pos x="46" y="110"/>
                    </a:cxn>
                    <a:cxn ang="0">
                      <a:pos x="35" y="67"/>
                    </a:cxn>
                    <a:cxn ang="0">
                      <a:pos x="21" y="27"/>
                    </a:cxn>
                    <a:cxn ang="0">
                      <a:pos x="6" y="1"/>
                    </a:cxn>
                    <a:cxn ang="0">
                      <a:pos x="5" y="17"/>
                    </a:cxn>
                    <a:cxn ang="0">
                      <a:pos x="13" y="76"/>
                    </a:cxn>
                  </a:cxnLst>
                  <a:rect l="0" t="0" r="r" b="b"/>
                  <a:pathLst>
                    <a:path w="366" h="845">
                      <a:moveTo>
                        <a:pt x="15" y="104"/>
                      </a:moveTo>
                      <a:lnTo>
                        <a:pt x="12" y="150"/>
                      </a:lnTo>
                      <a:lnTo>
                        <a:pt x="12" y="196"/>
                      </a:lnTo>
                      <a:lnTo>
                        <a:pt x="16" y="241"/>
                      </a:lnTo>
                      <a:lnTo>
                        <a:pt x="27" y="286"/>
                      </a:lnTo>
                      <a:lnTo>
                        <a:pt x="46" y="346"/>
                      </a:lnTo>
                      <a:lnTo>
                        <a:pt x="65" y="406"/>
                      </a:lnTo>
                      <a:lnTo>
                        <a:pt x="84" y="465"/>
                      </a:lnTo>
                      <a:lnTo>
                        <a:pt x="103" y="524"/>
                      </a:lnTo>
                      <a:lnTo>
                        <a:pt x="122" y="583"/>
                      </a:lnTo>
                      <a:lnTo>
                        <a:pt x="143" y="640"/>
                      </a:lnTo>
                      <a:lnTo>
                        <a:pt x="163" y="699"/>
                      </a:lnTo>
                      <a:lnTo>
                        <a:pt x="185" y="758"/>
                      </a:lnTo>
                      <a:lnTo>
                        <a:pt x="195" y="778"/>
                      </a:lnTo>
                      <a:lnTo>
                        <a:pt x="210" y="796"/>
                      </a:lnTo>
                      <a:lnTo>
                        <a:pt x="228" y="810"/>
                      </a:lnTo>
                      <a:lnTo>
                        <a:pt x="247" y="822"/>
                      </a:lnTo>
                      <a:lnTo>
                        <a:pt x="269" y="830"/>
                      </a:lnTo>
                      <a:lnTo>
                        <a:pt x="292" y="837"/>
                      </a:lnTo>
                      <a:lnTo>
                        <a:pt x="316" y="842"/>
                      </a:lnTo>
                      <a:lnTo>
                        <a:pt x="339" y="845"/>
                      </a:lnTo>
                      <a:lnTo>
                        <a:pt x="348" y="843"/>
                      </a:lnTo>
                      <a:lnTo>
                        <a:pt x="355" y="840"/>
                      </a:lnTo>
                      <a:lnTo>
                        <a:pt x="361" y="833"/>
                      </a:lnTo>
                      <a:lnTo>
                        <a:pt x="366" y="824"/>
                      </a:lnTo>
                      <a:lnTo>
                        <a:pt x="366" y="816"/>
                      </a:lnTo>
                      <a:lnTo>
                        <a:pt x="361" y="809"/>
                      </a:lnTo>
                      <a:lnTo>
                        <a:pt x="354" y="803"/>
                      </a:lnTo>
                      <a:lnTo>
                        <a:pt x="345" y="800"/>
                      </a:lnTo>
                      <a:lnTo>
                        <a:pt x="329" y="796"/>
                      </a:lnTo>
                      <a:lnTo>
                        <a:pt x="313" y="793"/>
                      </a:lnTo>
                      <a:lnTo>
                        <a:pt x="295" y="788"/>
                      </a:lnTo>
                      <a:lnTo>
                        <a:pt x="279" y="784"/>
                      </a:lnTo>
                      <a:lnTo>
                        <a:pt x="264" y="778"/>
                      </a:lnTo>
                      <a:lnTo>
                        <a:pt x="251" y="768"/>
                      </a:lnTo>
                      <a:lnTo>
                        <a:pt x="239" y="757"/>
                      </a:lnTo>
                      <a:lnTo>
                        <a:pt x="231" y="741"/>
                      </a:lnTo>
                      <a:lnTo>
                        <a:pt x="217" y="708"/>
                      </a:lnTo>
                      <a:lnTo>
                        <a:pt x="206" y="676"/>
                      </a:lnTo>
                      <a:lnTo>
                        <a:pt x="194" y="643"/>
                      </a:lnTo>
                      <a:lnTo>
                        <a:pt x="184" y="610"/>
                      </a:lnTo>
                      <a:lnTo>
                        <a:pt x="172" y="577"/>
                      </a:lnTo>
                      <a:lnTo>
                        <a:pt x="162" y="544"/>
                      </a:lnTo>
                      <a:lnTo>
                        <a:pt x="151" y="511"/>
                      </a:lnTo>
                      <a:lnTo>
                        <a:pt x="141" y="478"/>
                      </a:lnTo>
                      <a:lnTo>
                        <a:pt x="126" y="435"/>
                      </a:lnTo>
                      <a:lnTo>
                        <a:pt x="110" y="392"/>
                      </a:lnTo>
                      <a:lnTo>
                        <a:pt x="94" y="349"/>
                      </a:lnTo>
                      <a:lnTo>
                        <a:pt x="79" y="306"/>
                      </a:lnTo>
                      <a:lnTo>
                        <a:pt x="65" y="263"/>
                      </a:lnTo>
                      <a:lnTo>
                        <a:pt x="54" y="219"/>
                      </a:lnTo>
                      <a:lnTo>
                        <a:pt x="49" y="175"/>
                      </a:lnTo>
                      <a:lnTo>
                        <a:pt x="47" y="129"/>
                      </a:lnTo>
                      <a:lnTo>
                        <a:pt x="46" y="110"/>
                      </a:lnTo>
                      <a:lnTo>
                        <a:pt x="41" y="89"/>
                      </a:lnTo>
                      <a:lnTo>
                        <a:pt x="35" y="67"/>
                      </a:lnTo>
                      <a:lnTo>
                        <a:pt x="28" y="46"/>
                      </a:lnTo>
                      <a:lnTo>
                        <a:pt x="21" y="27"/>
                      </a:lnTo>
                      <a:lnTo>
                        <a:pt x="13" y="11"/>
                      </a:lnTo>
                      <a:lnTo>
                        <a:pt x="6" y="1"/>
                      </a:lnTo>
                      <a:lnTo>
                        <a:pt x="0" y="0"/>
                      </a:lnTo>
                      <a:lnTo>
                        <a:pt x="5" y="17"/>
                      </a:lnTo>
                      <a:lnTo>
                        <a:pt x="10" y="44"/>
                      </a:lnTo>
                      <a:lnTo>
                        <a:pt x="13" y="76"/>
                      </a:lnTo>
                      <a:lnTo>
                        <a:pt x="15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9" name="Freeform 75"/>
                <p:cNvSpPr>
                  <a:spLocks/>
                </p:cNvSpPr>
                <p:nvPr/>
              </p:nvSpPr>
              <p:spPr bwMode="auto">
                <a:xfrm>
                  <a:off x="8517" y="4850"/>
                  <a:ext cx="29" cy="29"/>
                </a:xfrm>
                <a:custGeom>
                  <a:avLst/>
                  <a:gdLst/>
                  <a:ahLst/>
                  <a:cxnLst>
                    <a:cxn ang="0">
                      <a:pos x="84" y="23"/>
                    </a:cxn>
                    <a:cxn ang="0">
                      <a:pos x="88" y="18"/>
                    </a:cxn>
                    <a:cxn ang="0">
                      <a:pos x="87" y="13"/>
                    </a:cxn>
                    <a:cxn ang="0">
                      <a:pos x="84" y="7"/>
                    </a:cxn>
                    <a:cxn ang="0">
                      <a:pos x="77" y="3"/>
                    </a:cxn>
                    <a:cxn ang="0">
                      <a:pos x="71" y="0"/>
                    </a:cxn>
                    <a:cxn ang="0">
                      <a:pos x="62" y="0"/>
                    </a:cxn>
                    <a:cxn ang="0">
                      <a:pos x="55" y="1"/>
                    </a:cxn>
                    <a:cxn ang="0">
                      <a:pos x="47" y="5"/>
                    </a:cxn>
                    <a:cxn ang="0">
                      <a:pos x="41" y="11"/>
                    </a:cxn>
                    <a:cxn ang="0">
                      <a:pos x="34" y="20"/>
                    </a:cxn>
                    <a:cxn ang="0">
                      <a:pos x="25" y="31"/>
                    </a:cxn>
                    <a:cxn ang="0">
                      <a:pos x="16" y="43"/>
                    </a:cxn>
                    <a:cxn ang="0">
                      <a:pos x="9" y="56"/>
                    </a:cxn>
                    <a:cxn ang="0">
                      <a:pos x="3" y="69"/>
                    </a:cxn>
                    <a:cxn ang="0">
                      <a:pos x="0" y="79"/>
                    </a:cxn>
                    <a:cxn ang="0">
                      <a:pos x="3" y="87"/>
                    </a:cxn>
                    <a:cxn ang="0">
                      <a:pos x="15" y="80"/>
                    </a:cxn>
                    <a:cxn ang="0">
                      <a:pos x="27" y="70"/>
                    </a:cxn>
                    <a:cxn ang="0">
                      <a:pos x="40" y="60"/>
                    </a:cxn>
                    <a:cxn ang="0">
                      <a:pos x="52" y="50"/>
                    </a:cxn>
                    <a:cxn ang="0">
                      <a:pos x="63" y="41"/>
                    </a:cxn>
                    <a:cxn ang="0">
                      <a:pos x="72" y="33"/>
                    </a:cxn>
                    <a:cxn ang="0">
                      <a:pos x="80" y="27"/>
                    </a:cxn>
                    <a:cxn ang="0">
                      <a:pos x="84" y="23"/>
                    </a:cxn>
                  </a:cxnLst>
                  <a:rect l="0" t="0" r="r" b="b"/>
                  <a:pathLst>
                    <a:path w="88" h="87">
                      <a:moveTo>
                        <a:pt x="84" y="23"/>
                      </a:moveTo>
                      <a:lnTo>
                        <a:pt x="88" y="18"/>
                      </a:lnTo>
                      <a:lnTo>
                        <a:pt x="87" y="13"/>
                      </a:lnTo>
                      <a:lnTo>
                        <a:pt x="84" y="7"/>
                      </a:lnTo>
                      <a:lnTo>
                        <a:pt x="77" y="3"/>
                      </a:lnTo>
                      <a:lnTo>
                        <a:pt x="71" y="0"/>
                      </a:lnTo>
                      <a:lnTo>
                        <a:pt x="62" y="0"/>
                      </a:lnTo>
                      <a:lnTo>
                        <a:pt x="55" y="1"/>
                      </a:lnTo>
                      <a:lnTo>
                        <a:pt x="47" y="5"/>
                      </a:lnTo>
                      <a:lnTo>
                        <a:pt x="41" y="11"/>
                      </a:lnTo>
                      <a:lnTo>
                        <a:pt x="34" y="20"/>
                      </a:lnTo>
                      <a:lnTo>
                        <a:pt x="25" y="31"/>
                      </a:lnTo>
                      <a:lnTo>
                        <a:pt x="16" y="43"/>
                      </a:lnTo>
                      <a:lnTo>
                        <a:pt x="9" y="56"/>
                      </a:lnTo>
                      <a:lnTo>
                        <a:pt x="3" y="69"/>
                      </a:lnTo>
                      <a:lnTo>
                        <a:pt x="0" y="79"/>
                      </a:lnTo>
                      <a:lnTo>
                        <a:pt x="3" y="87"/>
                      </a:lnTo>
                      <a:lnTo>
                        <a:pt x="15" y="80"/>
                      </a:lnTo>
                      <a:lnTo>
                        <a:pt x="27" y="70"/>
                      </a:lnTo>
                      <a:lnTo>
                        <a:pt x="40" y="60"/>
                      </a:lnTo>
                      <a:lnTo>
                        <a:pt x="52" y="50"/>
                      </a:lnTo>
                      <a:lnTo>
                        <a:pt x="63" y="41"/>
                      </a:lnTo>
                      <a:lnTo>
                        <a:pt x="72" y="33"/>
                      </a:lnTo>
                      <a:lnTo>
                        <a:pt x="80" y="27"/>
                      </a:lnTo>
                      <a:lnTo>
                        <a:pt x="84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0" name="Freeform 76"/>
                <p:cNvSpPr>
                  <a:spLocks/>
                </p:cNvSpPr>
                <p:nvPr/>
              </p:nvSpPr>
              <p:spPr bwMode="auto">
                <a:xfrm>
                  <a:off x="8536" y="4890"/>
                  <a:ext cx="34" cy="9"/>
                </a:xfrm>
                <a:custGeom>
                  <a:avLst/>
                  <a:gdLst/>
                  <a:ahLst/>
                  <a:cxnLst>
                    <a:cxn ang="0">
                      <a:pos x="92" y="23"/>
                    </a:cxn>
                    <a:cxn ang="0">
                      <a:pos x="96" y="21"/>
                    </a:cxn>
                    <a:cxn ang="0">
                      <a:pos x="99" y="18"/>
                    </a:cxn>
                    <a:cxn ang="0">
                      <a:pos x="101" y="14"/>
                    </a:cxn>
                    <a:cxn ang="0">
                      <a:pos x="102" y="10"/>
                    </a:cxn>
                    <a:cxn ang="0">
                      <a:pos x="101" y="5"/>
                    </a:cxn>
                    <a:cxn ang="0">
                      <a:pos x="98" y="1"/>
                    </a:cxn>
                    <a:cxn ang="0">
                      <a:pos x="93" y="0"/>
                    </a:cxn>
                    <a:cxn ang="0">
                      <a:pos x="88" y="0"/>
                    </a:cxn>
                    <a:cxn ang="0">
                      <a:pos x="76" y="2"/>
                    </a:cxn>
                    <a:cxn ang="0">
                      <a:pos x="61" y="7"/>
                    </a:cxn>
                    <a:cxn ang="0">
                      <a:pos x="46" y="10"/>
                    </a:cxn>
                    <a:cxn ang="0">
                      <a:pos x="33" y="11"/>
                    </a:cxn>
                    <a:cxn ang="0">
                      <a:pos x="20" y="15"/>
                    </a:cxn>
                    <a:cxn ang="0">
                      <a:pos x="10" y="18"/>
                    </a:cxn>
                    <a:cxn ang="0">
                      <a:pos x="2" y="23"/>
                    </a:cxn>
                    <a:cxn ang="0">
                      <a:pos x="0" y="28"/>
                    </a:cxn>
                    <a:cxn ang="0">
                      <a:pos x="10" y="28"/>
                    </a:cxn>
                    <a:cxn ang="0">
                      <a:pos x="20" y="28"/>
                    </a:cxn>
                    <a:cxn ang="0">
                      <a:pos x="32" y="27"/>
                    </a:cxn>
                    <a:cxn ang="0">
                      <a:pos x="44" y="27"/>
                    </a:cxn>
                    <a:cxn ang="0">
                      <a:pos x="55" y="25"/>
                    </a:cxn>
                    <a:cxn ang="0">
                      <a:pos x="67" y="24"/>
                    </a:cxn>
                    <a:cxn ang="0">
                      <a:pos x="80" y="24"/>
                    </a:cxn>
                    <a:cxn ang="0">
                      <a:pos x="92" y="23"/>
                    </a:cxn>
                  </a:cxnLst>
                  <a:rect l="0" t="0" r="r" b="b"/>
                  <a:pathLst>
                    <a:path w="102" h="28">
                      <a:moveTo>
                        <a:pt x="92" y="23"/>
                      </a:moveTo>
                      <a:lnTo>
                        <a:pt x="96" y="21"/>
                      </a:lnTo>
                      <a:lnTo>
                        <a:pt x="99" y="18"/>
                      </a:lnTo>
                      <a:lnTo>
                        <a:pt x="101" y="14"/>
                      </a:lnTo>
                      <a:lnTo>
                        <a:pt x="102" y="10"/>
                      </a:lnTo>
                      <a:lnTo>
                        <a:pt x="101" y="5"/>
                      </a:lnTo>
                      <a:lnTo>
                        <a:pt x="98" y="1"/>
                      </a:lnTo>
                      <a:lnTo>
                        <a:pt x="93" y="0"/>
                      </a:lnTo>
                      <a:lnTo>
                        <a:pt x="88" y="0"/>
                      </a:lnTo>
                      <a:lnTo>
                        <a:pt x="76" y="2"/>
                      </a:lnTo>
                      <a:lnTo>
                        <a:pt x="61" y="7"/>
                      </a:lnTo>
                      <a:lnTo>
                        <a:pt x="46" y="10"/>
                      </a:lnTo>
                      <a:lnTo>
                        <a:pt x="33" y="11"/>
                      </a:lnTo>
                      <a:lnTo>
                        <a:pt x="20" y="15"/>
                      </a:lnTo>
                      <a:lnTo>
                        <a:pt x="10" y="18"/>
                      </a:lnTo>
                      <a:lnTo>
                        <a:pt x="2" y="23"/>
                      </a:lnTo>
                      <a:lnTo>
                        <a:pt x="0" y="28"/>
                      </a:lnTo>
                      <a:lnTo>
                        <a:pt x="10" y="28"/>
                      </a:lnTo>
                      <a:lnTo>
                        <a:pt x="20" y="28"/>
                      </a:lnTo>
                      <a:lnTo>
                        <a:pt x="32" y="27"/>
                      </a:lnTo>
                      <a:lnTo>
                        <a:pt x="44" y="27"/>
                      </a:lnTo>
                      <a:lnTo>
                        <a:pt x="55" y="25"/>
                      </a:lnTo>
                      <a:lnTo>
                        <a:pt x="67" y="24"/>
                      </a:lnTo>
                      <a:lnTo>
                        <a:pt x="80" y="24"/>
                      </a:lnTo>
                      <a:lnTo>
                        <a:pt x="92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1" name="Freeform 77"/>
                <p:cNvSpPr>
                  <a:spLocks/>
                </p:cNvSpPr>
                <p:nvPr/>
              </p:nvSpPr>
              <p:spPr bwMode="auto">
                <a:xfrm>
                  <a:off x="8550" y="4921"/>
                  <a:ext cx="47" cy="12"/>
                </a:xfrm>
                <a:custGeom>
                  <a:avLst/>
                  <a:gdLst/>
                  <a:ahLst/>
                  <a:cxnLst>
                    <a:cxn ang="0">
                      <a:pos x="123" y="36"/>
                    </a:cxn>
                    <a:cxn ang="0">
                      <a:pos x="129" y="36"/>
                    </a:cxn>
                    <a:cxn ang="0">
                      <a:pos x="135" y="32"/>
                    </a:cxn>
                    <a:cxn ang="0">
                      <a:pos x="139" y="28"/>
                    </a:cxn>
                    <a:cxn ang="0">
                      <a:pos x="142" y="20"/>
                    </a:cxn>
                    <a:cxn ang="0">
                      <a:pos x="141" y="15"/>
                    </a:cxn>
                    <a:cxn ang="0">
                      <a:pos x="138" y="9"/>
                    </a:cxn>
                    <a:cxn ang="0">
                      <a:pos x="133" y="5"/>
                    </a:cxn>
                    <a:cxn ang="0">
                      <a:pos x="126" y="3"/>
                    </a:cxn>
                    <a:cxn ang="0">
                      <a:pos x="108" y="3"/>
                    </a:cxn>
                    <a:cxn ang="0">
                      <a:pos x="88" y="3"/>
                    </a:cxn>
                    <a:cxn ang="0">
                      <a:pos x="67" y="2"/>
                    </a:cxn>
                    <a:cxn ang="0">
                      <a:pos x="47" y="2"/>
                    </a:cxn>
                    <a:cxn ang="0">
                      <a:pos x="29" y="0"/>
                    </a:cxn>
                    <a:cxn ang="0">
                      <a:pos x="13" y="2"/>
                    </a:cxn>
                    <a:cxn ang="0">
                      <a:pos x="4" y="5"/>
                    </a:cxn>
                    <a:cxn ang="0">
                      <a:pos x="0" y="9"/>
                    </a:cxn>
                    <a:cxn ang="0">
                      <a:pos x="10" y="12"/>
                    </a:cxn>
                    <a:cxn ang="0">
                      <a:pos x="22" y="16"/>
                    </a:cxn>
                    <a:cxn ang="0">
                      <a:pos x="38" y="19"/>
                    </a:cxn>
                    <a:cxn ang="0">
                      <a:pos x="54" y="22"/>
                    </a:cxn>
                    <a:cxn ang="0">
                      <a:pos x="72" y="25"/>
                    </a:cxn>
                    <a:cxn ang="0">
                      <a:pos x="89" y="29"/>
                    </a:cxn>
                    <a:cxn ang="0">
                      <a:pos x="107" y="32"/>
                    </a:cxn>
                    <a:cxn ang="0">
                      <a:pos x="123" y="36"/>
                    </a:cxn>
                  </a:cxnLst>
                  <a:rect l="0" t="0" r="r" b="b"/>
                  <a:pathLst>
                    <a:path w="142" h="36">
                      <a:moveTo>
                        <a:pt x="123" y="36"/>
                      </a:moveTo>
                      <a:lnTo>
                        <a:pt x="129" y="36"/>
                      </a:lnTo>
                      <a:lnTo>
                        <a:pt x="135" y="32"/>
                      </a:lnTo>
                      <a:lnTo>
                        <a:pt x="139" y="28"/>
                      </a:lnTo>
                      <a:lnTo>
                        <a:pt x="142" y="20"/>
                      </a:lnTo>
                      <a:lnTo>
                        <a:pt x="141" y="15"/>
                      </a:lnTo>
                      <a:lnTo>
                        <a:pt x="138" y="9"/>
                      </a:lnTo>
                      <a:lnTo>
                        <a:pt x="133" y="5"/>
                      </a:lnTo>
                      <a:lnTo>
                        <a:pt x="126" y="3"/>
                      </a:lnTo>
                      <a:lnTo>
                        <a:pt x="108" y="3"/>
                      </a:lnTo>
                      <a:lnTo>
                        <a:pt x="88" y="3"/>
                      </a:lnTo>
                      <a:lnTo>
                        <a:pt x="67" y="2"/>
                      </a:lnTo>
                      <a:lnTo>
                        <a:pt x="47" y="2"/>
                      </a:lnTo>
                      <a:lnTo>
                        <a:pt x="29" y="0"/>
                      </a:lnTo>
                      <a:lnTo>
                        <a:pt x="13" y="2"/>
                      </a:lnTo>
                      <a:lnTo>
                        <a:pt x="4" y="5"/>
                      </a:lnTo>
                      <a:lnTo>
                        <a:pt x="0" y="9"/>
                      </a:lnTo>
                      <a:lnTo>
                        <a:pt x="10" y="12"/>
                      </a:lnTo>
                      <a:lnTo>
                        <a:pt x="22" y="16"/>
                      </a:lnTo>
                      <a:lnTo>
                        <a:pt x="38" y="19"/>
                      </a:lnTo>
                      <a:lnTo>
                        <a:pt x="54" y="22"/>
                      </a:lnTo>
                      <a:lnTo>
                        <a:pt x="72" y="25"/>
                      </a:lnTo>
                      <a:lnTo>
                        <a:pt x="89" y="29"/>
                      </a:lnTo>
                      <a:lnTo>
                        <a:pt x="107" y="32"/>
                      </a:lnTo>
                      <a:lnTo>
                        <a:pt x="12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2" name="Freeform 78"/>
                <p:cNvSpPr>
                  <a:spLocks/>
                </p:cNvSpPr>
                <p:nvPr/>
              </p:nvSpPr>
              <p:spPr bwMode="auto">
                <a:xfrm>
                  <a:off x="8416" y="4751"/>
                  <a:ext cx="117" cy="200"/>
                </a:xfrm>
                <a:custGeom>
                  <a:avLst/>
                  <a:gdLst/>
                  <a:ahLst/>
                  <a:cxnLst>
                    <a:cxn ang="0">
                      <a:pos x="108" y="298"/>
                    </a:cxn>
                    <a:cxn ang="0">
                      <a:pos x="132" y="338"/>
                    </a:cxn>
                    <a:cxn ang="0">
                      <a:pos x="157" y="377"/>
                    </a:cxn>
                    <a:cxn ang="0">
                      <a:pos x="182" y="414"/>
                    </a:cxn>
                    <a:cxn ang="0">
                      <a:pos x="208" y="451"/>
                    </a:cxn>
                    <a:cxn ang="0">
                      <a:pos x="235" y="487"/>
                    </a:cxn>
                    <a:cxn ang="0">
                      <a:pos x="263" y="523"/>
                    </a:cxn>
                    <a:cxn ang="0">
                      <a:pos x="292" y="559"/>
                    </a:cxn>
                    <a:cxn ang="0">
                      <a:pos x="321" y="594"/>
                    </a:cxn>
                    <a:cxn ang="0">
                      <a:pos x="326" y="598"/>
                    </a:cxn>
                    <a:cxn ang="0">
                      <a:pos x="332" y="601"/>
                    </a:cxn>
                    <a:cxn ang="0">
                      <a:pos x="337" y="601"/>
                    </a:cxn>
                    <a:cxn ang="0">
                      <a:pos x="343" y="598"/>
                    </a:cxn>
                    <a:cxn ang="0">
                      <a:pos x="349" y="594"/>
                    </a:cxn>
                    <a:cxn ang="0">
                      <a:pos x="351" y="588"/>
                    </a:cxn>
                    <a:cxn ang="0">
                      <a:pos x="351" y="582"/>
                    </a:cxn>
                    <a:cxn ang="0">
                      <a:pos x="349" y="576"/>
                    </a:cxn>
                    <a:cxn ang="0">
                      <a:pos x="327" y="538"/>
                    </a:cxn>
                    <a:cxn ang="0">
                      <a:pos x="304" y="499"/>
                    </a:cxn>
                    <a:cxn ang="0">
                      <a:pos x="279" y="463"/>
                    </a:cxn>
                    <a:cxn ang="0">
                      <a:pos x="252" y="427"/>
                    </a:cxn>
                    <a:cxn ang="0">
                      <a:pos x="224" y="391"/>
                    </a:cxn>
                    <a:cxn ang="0">
                      <a:pos x="198" y="355"/>
                    </a:cxn>
                    <a:cxn ang="0">
                      <a:pos x="172" y="319"/>
                    </a:cxn>
                    <a:cxn ang="0">
                      <a:pos x="147" y="280"/>
                    </a:cxn>
                    <a:cxn ang="0">
                      <a:pos x="125" y="242"/>
                    </a:cxn>
                    <a:cxn ang="0">
                      <a:pos x="101" y="197"/>
                    </a:cxn>
                    <a:cxn ang="0">
                      <a:pos x="79" y="150"/>
                    </a:cxn>
                    <a:cxn ang="0">
                      <a:pos x="59" y="104"/>
                    </a:cxn>
                    <a:cxn ang="0">
                      <a:pos x="38" y="62"/>
                    </a:cxn>
                    <a:cxn ang="0">
                      <a:pos x="22" y="29"/>
                    </a:cxn>
                    <a:cxn ang="0">
                      <a:pos x="9" y="7"/>
                    </a:cxn>
                    <a:cxn ang="0">
                      <a:pos x="0" y="0"/>
                    </a:cxn>
                    <a:cxn ang="0">
                      <a:pos x="4" y="17"/>
                    </a:cxn>
                    <a:cxn ang="0">
                      <a:pos x="13" y="45"/>
                    </a:cxn>
                    <a:cxn ang="0">
                      <a:pos x="23" y="82"/>
                    </a:cxn>
                    <a:cxn ang="0">
                      <a:pos x="38" y="124"/>
                    </a:cxn>
                    <a:cxn ang="0">
                      <a:pos x="54" y="170"/>
                    </a:cxn>
                    <a:cxn ang="0">
                      <a:pos x="70" y="216"/>
                    </a:cxn>
                    <a:cxn ang="0">
                      <a:pos x="89" y="259"/>
                    </a:cxn>
                    <a:cxn ang="0">
                      <a:pos x="108" y="298"/>
                    </a:cxn>
                  </a:cxnLst>
                  <a:rect l="0" t="0" r="r" b="b"/>
                  <a:pathLst>
                    <a:path w="351" h="601">
                      <a:moveTo>
                        <a:pt x="108" y="298"/>
                      </a:moveTo>
                      <a:lnTo>
                        <a:pt x="132" y="338"/>
                      </a:lnTo>
                      <a:lnTo>
                        <a:pt x="157" y="377"/>
                      </a:lnTo>
                      <a:lnTo>
                        <a:pt x="182" y="414"/>
                      </a:lnTo>
                      <a:lnTo>
                        <a:pt x="208" y="451"/>
                      </a:lnTo>
                      <a:lnTo>
                        <a:pt x="235" y="487"/>
                      </a:lnTo>
                      <a:lnTo>
                        <a:pt x="263" y="523"/>
                      </a:lnTo>
                      <a:lnTo>
                        <a:pt x="292" y="559"/>
                      </a:lnTo>
                      <a:lnTo>
                        <a:pt x="321" y="594"/>
                      </a:lnTo>
                      <a:lnTo>
                        <a:pt x="326" y="598"/>
                      </a:lnTo>
                      <a:lnTo>
                        <a:pt x="332" y="601"/>
                      </a:lnTo>
                      <a:lnTo>
                        <a:pt x="337" y="601"/>
                      </a:lnTo>
                      <a:lnTo>
                        <a:pt x="343" y="598"/>
                      </a:lnTo>
                      <a:lnTo>
                        <a:pt x="349" y="594"/>
                      </a:lnTo>
                      <a:lnTo>
                        <a:pt x="351" y="588"/>
                      </a:lnTo>
                      <a:lnTo>
                        <a:pt x="351" y="582"/>
                      </a:lnTo>
                      <a:lnTo>
                        <a:pt x="349" y="576"/>
                      </a:lnTo>
                      <a:lnTo>
                        <a:pt x="327" y="538"/>
                      </a:lnTo>
                      <a:lnTo>
                        <a:pt x="304" y="499"/>
                      </a:lnTo>
                      <a:lnTo>
                        <a:pt x="279" y="463"/>
                      </a:lnTo>
                      <a:lnTo>
                        <a:pt x="252" y="427"/>
                      </a:lnTo>
                      <a:lnTo>
                        <a:pt x="224" y="391"/>
                      </a:lnTo>
                      <a:lnTo>
                        <a:pt x="198" y="355"/>
                      </a:lnTo>
                      <a:lnTo>
                        <a:pt x="172" y="319"/>
                      </a:lnTo>
                      <a:lnTo>
                        <a:pt x="147" y="280"/>
                      </a:lnTo>
                      <a:lnTo>
                        <a:pt x="125" y="242"/>
                      </a:lnTo>
                      <a:lnTo>
                        <a:pt x="101" y="197"/>
                      </a:lnTo>
                      <a:lnTo>
                        <a:pt x="79" y="150"/>
                      </a:lnTo>
                      <a:lnTo>
                        <a:pt x="59" y="104"/>
                      </a:lnTo>
                      <a:lnTo>
                        <a:pt x="38" y="62"/>
                      </a:lnTo>
                      <a:lnTo>
                        <a:pt x="22" y="29"/>
                      </a:lnTo>
                      <a:lnTo>
                        <a:pt x="9" y="7"/>
                      </a:lnTo>
                      <a:lnTo>
                        <a:pt x="0" y="0"/>
                      </a:lnTo>
                      <a:lnTo>
                        <a:pt x="4" y="17"/>
                      </a:lnTo>
                      <a:lnTo>
                        <a:pt x="13" y="45"/>
                      </a:lnTo>
                      <a:lnTo>
                        <a:pt x="23" y="82"/>
                      </a:lnTo>
                      <a:lnTo>
                        <a:pt x="38" y="124"/>
                      </a:lnTo>
                      <a:lnTo>
                        <a:pt x="54" y="170"/>
                      </a:lnTo>
                      <a:lnTo>
                        <a:pt x="70" y="216"/>
                      </a:lnTo>
                      <a:lnTo>
                        <a:pt x="89" y="259"/>
                      </a:lnTo>
                      <a:lnTo>
                        <a:pt x="108" y="2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3" name="Freeform 79"/>
                <p:cNvSpPr>
                  <a:spLocks/>
                </p:cNvSpPr>
                <p:nvPr/>
              </p:nvSpPr>
              <p:spPr bwMode="auto">
                <a:xfrm>
                  <a:off x="8100" y="4623"/>
                  <a:ext cx="541" cy="495"/>
                </a:xfrm>
                <a:custGeom>
                  <a:avLst/>
                  <a:gdLst/>
                  <a:ahLst/>
                  <a:cxnLst>
                    <a:cxn ang="0">
                      <a:pos x="746" y="0"/>
                    </a:cxn>
                    <a:cxn ang="0">
                      <a:pos x="763" y="0"/>
                    </a:cxn>
                    <a:cxn ang="0">
                      <a:pos x="798" y="1"/>
                    </a:cxn>
                    <a:cxn ang="0">
                      <a:pos x="848" y="2"/>
                    </a:cxn>
                    <a:cxn ang="0">
                      <a:pos x="912" y="5"/>
                    </a:cxn>
                    <a:cxn ang="0">
                      <a:pos x="987" y="10"/>
                    </a:cxn>
                    <a:cxn ang="0">
                      <a:pos x="1074" y="16"/>
                    </a:cxn>
                    <a:cxn ang="0">
                      <a:pos x="1171" y="27"/>
                    </a:cxn>
                    <a:cxn ang="0">
                      <a:pos x="1275" y="39"/>
                    </a:cxn>
                    <a:cxn ang="0">
                      <a:pos x="1386" y="56"/>
                    </a:cxn>
                    <a:cxn ang="0">
                      <a:pos x="1502" y="75"/>
                    </a:cxn>
                    <a:cxn ang="0">
                      <a:pos x="1620" y="100"/>
                    </a:cxn>
                    <a:cxn ang="0">
                      <a:pos x="1742" y="129"/>
                    </a:cxn>
                    <a:cxn ang="0">
                      <a:pos x="1865" y="164"/>
                    </a:cxn>
                    <a:cxn ang="0">
                      <a:pos x="1987" y="204"/>
                    </a:cxn>
                    <a:cxn ang="0">
                      <a:pos x="2105" y="250"/>
                    </a:cxn>
                    <a:cxn ang="0">
                      <a:pos x="1975" y="1184"/>
                    </a:cxn>
                    <a:cxn ang="0">
                      <a:pos x="1990" y="1191"/>
                    </a:cxn>
                    <a:cxn ang="0">
                      <a:pos x="2020" y="1219"/>
                    </a:cxn>
                    <a:cxn ang="0">
                      <a:pos x="2035" y="1282"/>
                    </a:cxn>
                    <a:cxn ang="0">
                      <a:pos x="2011" y="1394"/>
                    </a:cxn>
                    <a:cxn ang="0">
                      <a:pos x="1636" y="1835"/>
                    </a:cxn>
                    <a:cxn ang="0">
                      <a:pos x="1510" y="1979"/>
                    </a:cxn>
                    <a:cxn ang="0">
                      <a:pos x="1490" y="1977"/>
                    </a:cxn>
                    <a:cxn ang="0">
                      <a:pos x="1451" y="1972"/>
                    </a:cxn>
                    <a:cxn ang="0">
                      <a:pos x="1397" y="1965"/>
                    </a:cxn>
                    <a:cxn ang="0">
                      <a:pos x="1328" y="1955"/>
                    </a:cxn>
                    <a:cxn ang="0">
                      <a:pos x="1246" y="1943"/>
                    </a:cxn>
                    <a:cxn ang="0">
                      <a:pos x="1152" y="1927"/>
                    </a:cxn>
                    <a:cxn ang="0">
                      <a:pos x="1049" y="1907"/>
                    </a:cxn>
                    <a:cxn ang="0">
                      <a:pos x="937" y="1884"/>
                    </a:cxn>
                    <a:cxn ang="0">
                      <a:pos x="818" y="1856"/>
                    </a:cxn>
                    <a:cxn ang="0">
                      <a:pos x="696" y="1824"/>
                    </a:cxn>
                    <a:cxn ang="0">
                      <a:pos x="572" y="1787"/>
                    </a:cxn>
                    <a:cxn ang="0">
                      <a:pos x="445" y="1747"/>
                    </a:cxn>
                    <a:cxn ang="0">
                      <a:pos x="319" y="1700"/>
                    </a:cxn>
                    <a:cxn ang="0">
                      <a:pos x="196" y="1647"/>
                    </a:cxn>
                    <a:cxn ang="0">
                      <a:pos x="76" y="1590"/>
                    </a:cxn>
                    <a:cxn ang="0">
                      <a:pos x="18" y="1554"/>
                    </a:cxn>
                    <a:cxn ang="0">
                      <a:pos x="8" y="1514"/>
                    </a:cxn>
                    <a:cxn ang="0">
                      <a:pos x="0" y="1456"/>
                    </a:cxn>
                    <a:cxn ang="0">
                      <a:pos x="3" y="1396"/>
                    </a:cxn>
                    <a:cxn ang="0">
                      <a:pos x="443" y="1002"/>
                    </a:cxn>
                    <a:cxn ang="0">
                      <a:pos x="440" y="989"/>
                    </a:cxn>
                    <a:cxn ang="0">
                      <a:pos x="445" y="953"/>
                    </a:cxn>
                    <a:cxn ang="0">
                      <a:pos x="471" y="902"/>
                    </a:cxn>
                    <a:cxn ang="0">
                      <a:pos x="534" y="845"/>
                    </a:cxn>
                  </a:cxnLst>
                  <a:rect l="0" t="0" r="r" b="b"/>
                  <a:pathLst>
                    <a:path w="2164" h="1979">
                      <a:moveTo>
                        <a:pt x="743" y="0"/>
                      </a:moveTo>
                      <a:lnTo>
                        <a:pt x="746" y="0"/>
                      </a:lnTo>
                      <a:lnTo>
                        <a:pt x="753" y="0"/>
                      </a:lnTo>
                      <a:lnTo>
                        <a:pt x="763" y="0"/>
                      </a:lnTo>
                      <a:lnTo>
                        <a:pt x="778" y="0"/>
                      </a:lnTo>
                      <a:lnTo>
                        <a:pt x="798" y="1"/>
                      </a:lnTo>
                      <a:lnTo>
                        <a:pt x="822" y="1"/>
                      </a:lnTo>
                      <a:lnTo>
                        <a:pt x="848" y="2"/>
                      </a:lnTo>
                      <a:lnTo>
                        <a:pt x="878" y="3"/>
                      </a:lnTo>
                      <a:lnTo>
                        <a:pt x="912" y="5"/>
                      </a:lnTo>
                      <a:lnTo>
                        <a:pt x="949" y="7"/>
                      </a:lnTo>
                      <a:lnTo>
                        <a:pt x="987" y="10"/>
                      </a:lnTo>
                      <a:lnTo>
                        <a:pt x="1030" y="13"/>
                      </a:lnTo>
                      <a:lnTo>
                        <a:pt x="1074" y="16"/>
                      </a:lnTo>
                      <a:lnTo>
                        <a:pt x="1121" y="21"/>
                      </a:lnTo>
                      <a:lnTo>
                        <a:pt x="1171" y="27"/>
                      </a:lnTo>
                      <a:lnTo>
                        <a:pt x="1222" y="32"/>
                      </a:lnTo>
                      <a:lnTo>
                        <a:pt x="1275" y="39"/>
                      </a:lnTo>
                      <a:lnTo>
                        <a:pt x="1329" y="47"/>
                      </a:lnTo>
                      <a:lnTo>
                        <a:pt x="1386" y="56"/>
                      </a:lnTo>
                      <a:lnTo>
                        <a:pt x="1443" y="65"/>
                      </a:lnTo>
                      <a:lnTo>
                        <a:pt x="1502" y="75"/>
                      </a:lnTo>
                      <a:lnTo>
                        <a:pt x="1560" y="87"/>
                      </a:lnTo>
                      <a:lnTo>
                        <a:pt x="1620" y="100"/>
                      </a:lnTo>
                      <a:lnTo>
                        <a:pt x="1681" y="115"/>
                      </a:lnTo>
                      <a:lnTo>
                        <a:pt x="1742" y="129"/>
                      </a:lnTo>
                      <a:lnTo>
                        <a:pt x="1804" y="146"/>
                      </a:lnTo>
                      <a:lnTo>
                        <a:pt x="1865" y="164"/>
                      </a:lnTo>
                      <a:lnTo>
                        <a:pt x="1926" y="183"/>
                      </a:lnTo>
                      <a:lnTo>
                        <a:pt x="1987" y="204"/>
                      </a:lnTo>
                      <a:lnTo>
                        <a:pt x="2047" y="226"/>
                      </a:lnTo>
                      <a:lnTo>
                        <a:pt x="2105" y="250"/>
                      </a:lnTo>
                      <a:lnTo>
                        <a:pt x="2164" y="276"/>
                      </a:lnTo>
                      <a:lnTo>
                        <a:pt x="1975" y="1184"/>
                      </a:lnTo>
                      <a:lnTo>
                        <a:pt x="1980" y="1185"/>
                      </a:lnTo>
                      <a:lnTo>
                        <a:pt x="1990" y="1191"/>
                      </a:lnTo>
                      <a:lnTo>
                        <a:pt x="2005" y="1201"/>
                      </a:lnTo>
                      <a:lnTo>
                        <a:pt x="2020" y="1219"/>
                      </a:lnTo>
                      <a:lnTo>
                        <a:pt x="2031" y="1246"/>
                      </a:lnTo>
                      <a:lnTo>
                        <a:pt x="2035" y="1282"/>
                      </a:lnTo>
                      <a:lnTo>
                        <a:pt x="2030" y="1332"/>
                      </a:lnTo>
                      <a:lnTo>
                        <a:pt x="2011" y="1394"/>
                      </a:lnTo>
                      <a:lnTo>
                        <a:pt x="1681" y="1835"/>
                      </a:lnTo>
                      <a:lnTo>
                        <a:pt x="1636" y="1835"/>
                      </a:lnTo>
                      <a:lnTo>
                        <a:pt x="1512" y="1979"/>
                      </a:lnTo>
                      <a:lnTo>
                        <a:pt x="1510" y="1979"/>
                      </a:lnTo>
                      <a:lnTo>
                        <a:pt x="1502" y="1978"/>
                      </a:lnTo>
                      <a:lnTo>
                        <a:pt x="1490" y="1977"/>
                      </a:lnTo>
                      <a:lnTo>
                        <a:pt x="1474" y="1974"/>
                      </a:lnTo>
                      <a:lnTo>
                        <a:pt x="1451" y="1972"/>
                      </a:lnTo>
                      <a:lnTo>
                        <a:pt x="1427" y="1969"/>
                      </a:lnTo>
                      <a:lnTo>
                        <a:pt x="1397" y="1965"/>
                      </a:lnTo>
                      <a:lnTo>
                        <a:pt x="1364" y="1961"/>
                      </a:lnTo>
                      <a:lnTo>
                        <a:pt x="1328" y="1955"/>
                      </a:lnTo>
                      <a:lnTo>
                        <a:pt x="1288" y="1950"/>
                      </a:lnTo>
                      <a:lnTo>
                        <a:pt x="1246" y="1943"/>
                      </a:lnTo>
                      <a:lnTo>
                        <a:pt x="1200" y="1935"/>
                      </a:lnTo>
                      <a:lnTo>
                        <a:pt x="1152" y="1927"/>
                      </a:lnTo>
                      <a:lnTo>
                        <a:pt x="1101" y="1918"/>
                      </a:lnTo>
                      <a:lnTo>
                        <a:pt x="1049" y="1907"/>
                      </a:lnTo>
                      <a:lnTo>
                        <a:pt x="993" y="1896"/>
                      </a:lnTo>
                      <a:lnTo>
                        <a:pt x="937" y="1884"/>
                      </a:lnTo>
                      <a:lnTo>
                        <a:pt x="878" y="1871"/>
                      </a:lnTo>
                      <a:lnTo>
                        <a:pt x="818" y="1856"/>
                      </a:lnTo>
                      <a:lnTo>
                        <a:pt x="758" y="1841"/>
                      </a:lnTo>
                      <a:lnTo>
                        <a:pt x="696" y="1824"/>
                      </a:lnTo>
                      <a:lnTo>
                        <a:pt x="634" y="1806"/>
                      </a:lnTo>
                      <a:lnTo>
                        <a:pt x="572" y="1787"/>
                      </a:lnTo>
                      <a:lnTo>
                        <a:pt x="508" y="1768"/>
                      </a:lnTo>
                      <a:lnTo>
                        <a:pt x="445" y="1747"/>
                      </a:lnTo>
                      <a:lnTo>
                        <a:pt x="382" y="1724"/>
                      </a:lnTo>
                      <a:lnTo>
                        <a:pt x="319" y="1700"/>
                      </a:lnTo>
                      <a:lnTo>
                        <a:pt x="257" y="1674"/>
                      </a:lnTo>
                      <a:lnTo>
                        <a:pt x="196" y="1647"/>
                      </a:lnTo>
                      <a:lnTo>
                        <a:pt x="135" y="1620"/>
                      </a:lnTo>
                      <a:lnTo>
                        <a:pt x="76" y="1590"/>
                      </a:lnTo>
                      <a:lnTo>
                        <a:pt x="19" y="1559"/>
                      </a:lnTo>
                      <a:lnTo>
                        <a:pt x="18" y="1554"/>
                      </a:lnTo>
                      <a:lnTo>
                        <a:pt x="13" y="1538"/>
                      </a:lnTo>
                      <a:lnTo>
                        <a:pt x="8" y="1514"/>
                      </a:lnTo>
                      <a:lnTo>
                        <a:pt x="3" y="1486"/>
                      </a:lnTo>
                      <a:lnTo>
                        <a:pt x="0" y="1456"/>
                      </a:lnTo>
                      <a:lnTo>
                        <a:pt x="0" y="1424"/>
                      </a:lnTo>
                      <a:lnTo>
                        <a:pt x="3" y="1396"/>
                      </a:lnTo>
                      <a:lnTo>
                        <a:pt x="13" y="1371"/>
                      </a:lnTo>
                      <a:lnTo>
                        <a:pt x="443" y="1002"/>
                      </a:lnTo>
                      <a:lnTo>
                        <a:pt x="441" y="999"/>
                      </a:lnTo>
                      <a:lnTo>
                        <a:pt x="440" y="989"/>
                      </a:lnTo>
                      <a:lnTo>
                        <a:pt x="440" y="973"/>
                      </a:lnTo>
                      <a:lnTo>
                        <a:pt x="445" y="953"/>
                      </a:lnTo>
                      <a:lnTo>
                        <a:pt x="453" y="928"/>
                      </a:lnTo>
                      <a:lnTo>
                        <a:pt x="471" y="902"/>
                      </a:lnTo>
                      <a:lnTo>
                        <a:pt x="497" y="874"/>
                      </a:lnTo>
                      <a:lnTo>
                        <a:pt x="534" y="845"/>
                      </a:lnTo>
                      <a:lnTo>
                        <a:pt x="743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4" name="Freeform 80"/>
                <p:cNvSpPr>
                  <a:spLocks/>
                </p:cNvSpPr>
                <p:nvPr/>
              </p:nvSpPr>
              <p:spPr bwMode="auto">
                <a:xfrm>
                  <a:off x="8279" y="4656"/>
                  <a:ext cx="311" cy="233"/>
                </a:xfrm>
                <a:custGeom>
                  <a:avLst/>
                  <a:gdLst/>
                  <a:ahLst/>
                  <a:cxnLst>
                    <a:cxn ang="0">
                      <a:pos x="164" y="0"/>
                    </a:cxn>
                    <a:cxn ang="0">
                      <a:pos x="1244" y="214"/>
                    </a:cxn>
                    <a:cxn ang="0">
                      <a:pos x="1067" y="930"/>
                    </a:cxn>
                    <a:cxn ang="0">
                      <a:pos x="0" y="688"/>
                    </a:cxn>
                    <a:cxn ang="0">
                      <a:pos x="164" y="0"/>
                    </a:cxn>
                  </a:cxnLst>
                  <a:rect l="0" t="0" r="r" b="b"/>
                  <a:pathLst>
                    <a:path w="1244" h="930">
                      <a:moveTo>
                        <a:pt x="164" y="0"/>
                      </a:moveTo>
                      <a:lnTo>
                        <a:pt x="1244" y="214"/>
                      </a:lnTo>
                      <a:lnTo>
                        <a:pt x="1067" y="930"/>
                      </a:lnTo>
                      <a:lnTo>
                        <a:pt x="0" y="688"/>
                      </a:lnTo>
                      <a:lnTo>
                        <a:pt x="164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5" name="Freeform 81"/>
                <p:cNvSpPr>
                  <a:spLocks/>
                </p:cNvSpPr>
                <p:nvPr/>
              </p:nvSpPr>
              <p:spPr bwMode="auto">
                <a:xfrm>
                  <a:off x="8300" y="4672"/>
                  <a:ext cx="237" cy="91"/>
                </a:xfrm>
                <a:custGeom>
                  <a:avLst/>
                  <a:gdLst/>
                  <a:ahLst/>
                  <a:cxnLst>
                    <a:cxn ang="0">
                      <a:pos x="112" y="0"/>
                    </a:cxn>
                    <a:cxn ang="0">
                      <a:pos x="952" y="153"/>
                    </a:cxn>
                    <a:cxn ang="0">
                      <a:pos x="200" y="108"/>
                    </a:cxn>
                    <a:cxn ang="0">
                      <a:pos x="0" y="366"/>
                    </a:cxn>
                    <a:cxn ang="0">
                      <a:pos x="112" y="0"/>
                    </a:cxn>
                  </a:cxnLst>
                  <a:rect l="0" t="0" r="r" b="b"/>
                  <a:pathLst>
                    <a:path w="952" h="366">
                      <a:moveTo>
                        <a:pt x="112" y="0"/>
                      </a:moveTo>
                      <a:lnTo>
                        <a:pt x="952" y="153"/>
                      </a:lnTo>
                      <a:lnTo>
                        <a:pt x="200" y="108"/>
                      </a:lnTo>
                      <a:lnTo>
                        <a:pt x="0" y="366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6" name="Freeform 82"/>
                <p:cNvSpPr>
                  <a:spLocks/>
                </p:cNvSpPr>
                <p:nvPr/>
              </p:nvSpPr>
              <p:spPr bwMode="auto">
                <a:xfrm>
                  <a:off x="8222" y="4885"/>
                  <a:ext cx="315" cy="84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1259" y="288"/>
                    </a:cxn>
                    <a:cxn ang="0">
                      <a:pos x="1226" y="337"/>
                    </a:cxn>
                    <a:cxn ang="0">
                      <a:pos x="0" y="32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1259" h="337">
                      <a:moveTo>
                        <a:pt x="40" y="0"/>
                      </a:moveTo>
                      <a:lnTo>
                        <a:pt x="1259" y="288"/>
                      </a:lnTo>
                      <a:lnTo>
                        <a:pt x="1226" y="337"/>
                      </a:lnTo>
                      <a:lnTo>
                        <a:pt x="0" y="32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7" name="Freeform 83"/>
                <p:cNvSpPr>
                  <a:spLocks/>
                </p:cNvSpPr>
                <p:nvPr/>
              </p:nvSpPr>
              <p:spPr bwMode="auto">
                <a:xfrm>
                  <a:off x="8193" y="4910"/>
                  <a:ext cx="316" cy="86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1265" y="286"/>
                    </a:cxn>
                    <a:cxn ang="0">
                      <a:pos x="1226" y="342"/>
                    </a:cxn>
                    <a:cxn ang="0">
                      <a:pos x="0" y="37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1265" h="342">
                      <a:moveTo>
                        <a:pt x="46" y="0"/>
                      </a:moveTo>
                      <a:lnTo>
                        <a:pt x="1265" y="286"/>
                      </a:lnTo>
                      <a:lnTo>
                        <a:pt x="1226" y="342"/>
                      </a:lnTo>
                      <a:lnTo>
                        <a:pt x="0" y="37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8" name="Freeform 84"/>
                <p:cNvSpPr>
                  <a:spLocks/>
                </p:cNvSpPr>
                <p:nvPr/>
              </p:nvSpPr>
              <p:spPr bwMode="auto">
                <a:xfrm>
                  <a:off x="8165" y="4936"/>
                  <a:ext cx="316" cy="86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1264" y="287"/>
                    </a:cxn>
                    <a:cxn ang="0">
                      <a:pos x="1224" y="344"/>
                    </a:cxn>
                    <a:cxn ang="0">
                      <a:pos x="0" y="37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1264" h="344">
                      <a:moveTo>
                        <a:pt x="45" y="0"/>
                      </a:moveTo>
                      <a:lnTo>
                        <a:pt x="1264" y="287"/>
                      </a:lnTo>
                      <a:lnTo>
                        <a:pt x="1224" y="344"/>
                      </a:lnTo>
                      <a:lnTo>
                        <a:pt x="0" y="37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9" name="Freeform 85"/>
                <p:cNvSpPr>
                  <a:spLocks/>
                </p:cNvSpPr>
                <p:nvPr/>
              </p:nvSpPr>
              <p:spPr bwMode="auto">
                <a:xfrm>
                  <a:off x="8243" y="4989"/>
                  <a:ext cx="48" cy="19"/>
                </a:xfrm>
                <a:custGeom>
                  <a:avLst/>
                  <a:gdLst/>
                  <a:ahLst/>
                  <a:cxnLst>
                    <a:cxn ang="0">
                      <a:pos x="18" y="1"/>
                    </a:cxn>
                    <a:cxn ang="0">
                      <a:pos x="23" y="1"/>
                    </a:cxn>
                    <a:cxn ang="0">
                      <a:pos x="40" y="0"/>
                    </a:cxn>
                    <a:cxn ang="0">
                      <a:pos x="62" y="0"/>
                    </a:cxn>
                    <a:cxn ang="0">
                      <a:pos x="90" y="3"/>
                    </a:cxn>
                    <a:cxn ang="0">
                      <a:pos x="120" y="8"/>
                    </a:cxn>
                    <a:cxn ang="0">
                      <a:pos x="148" y="18"/>
                    </a:cxn>
                    <a:cxn ang="0">
                      <a:pos x="173" y="34"/>
                    </a:cxn>
                    <a:cxn ang="0">
                      <a:pos x="190" y="57"/>
                    </a:cxn>
                    <a:cxn ang="0">
                      <a:pos x="190" y="58"/>
                    </a:cxn>
                    <a:cxn ang="0">
                      <a:pos x="190" y="62"/>
                    </a:cxn>
                    <a:cxn ang="0">
                      <a:pos x="189" y="68"/>
                    </a:cxn>
                    <a:cxn ang="0">
                      <a:pos x="187" y="74"/>
                    </a:cxn>
                    <a:cxn ang="0">
                      <a:pos x="181" y="78"/>
                    </a:cxn>
                    <a:cxn ang="0">
                      <a:pos x="173" y="79"/>
                    </a:cxn>
                    <a:cxn ang="0">
                      <a:pos x="160" y="78"/>
                    </a:cxn>
                    <a:cxn ang="0">
                      <a:pos x="143" y="71"/>
                    </a:cxn>
                    <a:cxn ang="0">
                      <a:pos x="143" y="69"/>
                    </a:cxn>
                    <a:cxn ang="0">
                      <a:pos x="142" y="65"/>
                    </a:cxn>
                    <a:cxn ang="0">
                      <a:pos x="139" y="58"/>
                    </a:cxn>
                    <a:cxn ang="0">
                      <a:pos x="130" y="50"/>
                    </a:cxn>
                    <a:cxn ang="0">
                      <a:pos x="116" y="42"/>
                    </a:cxn>
                    <a:cxn ang="0">
                      <a:pos x="94" y="35"/>
                    </a:cxn>
                    <a:cxn ang="0">
                      <a:pos x="63" y="32"/>
                    </a:cxn>
                    <a:cxn ang="0">
                      <a:pos x="22" y="32"/>
                    </a:cxn>
                    <a:cxn ang="0">
                      <a:pos x="20" y="32"/>
                    </a:cxn>
                    <a:cxn ang="0">
                      <a:pos x="15" y="30"/>
                    </a:cxn>
                    <a:cxn ang="0">
                      <a:pos x="9" y="27"/>
                    </a:cxn>
                    <a:cxn ang="0">
                      <a:pos x="5" y="24"/>
                    </a:cxn>
                    <a:cxn ang="0">
                      <a:pos x="0" y="19"/>
                    </a:cxn>
                    <a:cxn ang="0">
                      <a:pos x="0" y="15"/>
                    </a:cxn>
                    <a:cxn ang="0">
                      <a:pos x="6" y="8"/>
                    </a:cxn>
                    <a:cxn ang="0">
                      <a:pos x="18" y="1"/>
                    </a:cxn>
                  </a:cxnLst>
                  <a:rect l="0" t="0" r="r" b="b"/>
                  <a:pathLst>
                    <a:path w="190" h="79">
                      <a:moveTo>
                        <a:pt x="18" y="1"/>
                      </a:moveTo>
                      <a:lnTo>
                        <a:pt x="23" y="1"/>
                      </a:lnTo>
                      <a:lnTo>
                        <a:pt x="40" y="0"/>
                      </a:lnTo>
                      <a:lnTo>
                        <a:pt x="62" y="0"/>
                      </a:lnTo>
                      <a:lnTo>
                        <a:pt x="90" y="3"/>
                      </a:lnTo>
                      <a:lnTo>
                        <a:pt x="120" y="8"/>
                      </a:lnTo>
                      <a:lnTo>
                        <a:pt x="148" y="18"/>
                      </a:lnTo>
                      <a:lnTo>
                        <a:pt x="173" y="34"/>
                      </a:lnTo>
                      <a:lnTo>
                        <a:pt x="190" y="57"/>
                      </a:lnTo>
                      <a:lnTo>
                        <a:pt x="190" y="58"/>
                      </a:lnTo>
                      <a:lnTo>
                        <a:pt x="190" y="62"/>
                      </a:lnTo>
                      <a:lnTo>
                        <a:pt x="189" y="68"/>
                      </a:lnTo>
                      <a:lnTo>
                        <a:pt x="187" y="74"/>
                      </a:lnTo>
                      <a:lnTo>
                        <a:pt x="181" y="78"/>
                      </a:lnTo>
                      <a:lnTo>
                        <a:pt x="173" y="79"/>
                      </a:lnTo>
                      <a:lnTo>
                        <a:pt x="160" y="78"/>
                      </a:lnTo>
                      <a:lnTo>
                        <a:pt x="143" y="71"/>
                      </a:lnTo>
                      <a:lnTo>
                        <a:pt x="143" y="69"/>
                      </a:lnTo>
                      <a:lnTo>
                        <a:pt x="142" y="65"/>
                      </a:lnTo>
                      <a:lnTo>
                        <a:pt x="139" y="58"/>
                      </a:lnTo>
                      <a:lnTo>
                        <a:pt x="130" y="50"/>
                      </a:lnTo>
                      <a:lnTo>
                        <a:pt x="116" y="42"/>
                      </a:lnTo>
                      <a:lnTo>
                        <a:pt x="94" y="35"/>
                      </a:lnTo>
                      <a:lnTo>
                        <a:pt x="63" y="32"/>
                      </a:lnTo>
                      <a:lnTo>
                        <a:pt x="22" y="32"/>
                      </a:lnTo>
                      <a:lnTo>
                        <a:pt x="20" y="32"/>
                      </a:lnTo>
                      <a:lnTo>
                        <a:pt x="15" y="30"/>
                      </a:lnTo>
                      <a:lnTo>
                        <a:pt x="9" y="27"/>
                      </a:lnTo>
                      <a:lnTo>
                        <a:pt x="5" y="24"/>
                      </a:ln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6" y="8"/>
                      </a:lnTo>
                      <a:lnTo>
                        <a:pt x="18" y="1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0" name="Freeform 86"/>
                <p:cNvSpPr>
                  <a:spLocks/>
                </p:cNvSpPr>
                <p:nvPr/>
              </p:nvSpPr>
              <p:spPr bwMode="auto">
                <a:xfrm>
                  <a:off x="8246" y="5003"/>
                  <a:ext cx="27" cy="15"/>
                </a:xfrm>
                <a:custGeom>
                  <a:avLst/>
                  <a:gdLst/>
                  <a:ahLst/>
                  <a:cxnLst>
                    <a:cxn ang="0">
                      <a:pos x="43" y="58"/>
                    </a:cxn>
                    <a:cxn ang="0">
                      <a:pos x="54" y="61"/>
                    </a:cxn>
                    <a:cxn ang="0">
                      <a:pos x="64" y="63"/>
                    </a:cxn>
                    <a:cxn ang="0">
                      <a:pos x="74" y="63"/>
                    </a:cxn>
                    <a:cxn ang="0">
                      <a:pos x="83" y="63"/>
                    </a:cxn>
                    <a:cxn ang="0">
                      <a:pos x="91" y="61"/>
                    </a:cxn>
                    <a:cxn ang="0">
                      <a:pos x="97" y="57"/>
                    </a:cxn>
                    <a:cxn ang="0">
                      <a:pos x="102" y="54"/>
                    </a:cxn>
                    <a:cxn ang="0">
                      <a:pos x="106" y="48"/>
                    </a:cxn>
                    <a:cxn ang="0">
                      <a:pos x="107" y="43"/>
                    </a:cxn>
                    <a:cxn ang="0">
                      <a:pos x="106" y="37"/>
                    </a:cxn>
                    <a:cxn ang="0">
                      <a:pos x="102" y="30"/>
                    </a:cxn>
                    <a:cxn ang="0">
                      <a:pos x="97" y="24"/>
                    </a:cxn>
                    <a:cxn ang="0">
                      <a:pos x="90" y="19"/>
                    </a:cxn>
                    <a:cxn ang="0">
                      <a:pos x="82" y="13"/>
                    </a:cxn>
                    <a:cxn ang="0">
                      <a:pos x="74" y="9"/>
                    </a:cxn>
                    <a:cxn ang="0">
                      <a:pos x="63" y="4"/>
                    </a:cxn>
                    <a:cxn ang="0">
                      <a:pos x="53" y="2"/>
                    </a:cxn>
                    <a:cxn ang="0">
                      <a:pos x="42" y="0"/>
                    </a:cxn>
                    <a:cxn ang="0">
                      <a:pos x="32" y="0"/>
                    </a:cxn>
                    <a:cxn ang="0">
                      <a:pos x="23" y="1"/>
                    </a:cxn>
                    <a:cxn ang="0">
                      <a:pos x="15" y="2"/>
                    </a:cxn>
                    <a:cxn ang="0">
                      <a:pos x="8" y="5"/>
                    </a:cxn>
                    <a:cxn ang="0">
                      <a:pos x="3" y="10"/>
                    </a:cxn>
                    <a:cxn ang="0">
                      <a:pos x="1" y="14"/>
                    </a:cxn>
                    <a:cxn ang="0">
                      <a:pos x="0" y="20"/>
                    </a:cxn>
                    <a:cxn ang="0">
                      <a:pos x="1" y="26"/>
                    </a:cxn>
                    <a:cxn ang="0">
                      <a:pos x="5" y="32"/>
                    </a:cxn>
                    <a:cxn ang="0">
                      <a:pos x="9" y="38"/>
                    </a:cxn>
                    <a:cxn ang="0">
                      <a:pos x="16" y="44"/>
                    </a:cxn>
                    <a:cxn ang="0">
                      <a:pos x="25" y="49"/>
                    </a:cxn>
                    <a:cxn ang="0">
                      <a:pos x="33" y="54"/>
                    </a:cxn>
                    <a:cxn ang="0">
                      <a:pos x="43" y="58"/>
                    </a:cxn>
                  </a:cxnLst>
                  <a:rect l="0" t="0" r="r" b="b"/>
                  <a:pathLst>
                    <a:path w="107" h="63">
                      <a:moveTo>
                        <a:pt x="43" y="58"/>
                      </a:moveTo>
                      <a:lnTo>
                        <a:pt x="54" y="61"/>
                      </a:lnTo>
                      <a:lnTo>
                        <a:pt x="64" y="63"/>
                      </a:lnTo>
                      <a:lnTo>
                        <a:pt x="74" y="63"/>
                      </a:lnTo>
                      <a:lnTo>
                        <a:pt x="83" y="63"/>
                      </a:lnTo>
                      <a:lnTo>
                        <a:pt x="91" y="61"/>
                      </a:lnTo>
                      <a:lnTo>
                        <a:pt x="97" y="57"/>
                      </a:lnTo>
                      <a:lnTo>
                        <a:pt x="102" y="54"/>
                      </a:lnTo>
                      <a:lnTo>
                        <a:pt x="106" y="48"/>
                      </a:lnTo>
                      <a:lnTo>
                        <a:pt x="107" y="43"/>
                      </a:lnTo>
                      <a:lnTo>
                        <a:pt x="106" y="37"/>
                      </a:lnTo>
                      <a:lnTo>
                        <a:pt x="102" y="30"/>
                      </a:lnTo>
                      <a:lnTo>
                        <a:pt x="97" y="24"/>
                      </a:lnTo>
                      <a:lnTo>
                        <a:pt x="90" y="19"/>
                      </a:lnTo>
                      <a:lnTo>
                        <a:pt x="82" y="13"/>
                      </a:lnTo>
                      <a:lnTo>
                        <a:pt x="74" y="9"/>
                      </a:lnTo>
                      <a:lnTo>
                        <a:pt x="63" y="4"/>
                      </a:lnTo>
                      <a:lnTo>
                        <a:pt x="53" y="2"/>
                      </a:lnTo>
                      <a:lnTo>
                        <a:pt x="42" y="0"/>
                      </a:lnTo>
                      <a:lnTo>
                        <a:pt x="32" y="0"/>
                      </a:lnTo>
                      <a:lnTo>
                        <a:pt x="23" y="1"/>
                      </a:lnTo>
                      <a:lnTo>
                        <a:pt x="15" y="2"/>
                      </a:lnTo>
                      <a:lnTo>
                        <a:pt x="8" y="5"/>
                      </a:lnTo>
                      <a:lnTo>
                        <a:pt x="3" y="10"/>
                      </a:lnTo>
                      <a:lnTo>
                        <a:pt x="1" y="14"/>
                      </a:lnTo>
                      <a:lnTo>
                        <a:pt x="0" y="20"/>
                      </a:lnTo>
                      <a:lnTo>
                        <a:pt x="1" y="26"/>
                      </a:lnTo>
                      <a:lnTo>
                        <a:pt x="5" y="32"/>
                      </a:lnTo>
                      <a:lnTo>
                        <a:pt x="9" y="38"/>
                      </a:lnTo>
                      <a:lnTo>
                        <a:pt x="16" y="44"/>
                      </a:lnTo>
                      <a:lnTo>
                        <a:pt x="25" y="49"/>
                      </a:lnTo>
                      <a:lnTo>
                        <a:pt x="33" y="54"/>
                      </a:lnTo>
                      <a:lnTo>
                        <a:pt x="43" y="58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1" name="Freeform 87"/>
                <p:cNvSpPr>
                  <a:spLocks/>
                </p:cNvSpPr>
                <p:nvPr/>
              </p:nvSpPr>
              <p:spPr bwMode="auto">
                <a:xfrm>
                  <a:off x="8113" y="4974"/>
                  <a:ext cx="367" cy="131"/>
                </a:xfrm>
                <a:custGeom>
                  <a:avLst/>
                  <a:gdLst/>
                  <a:ahLst/>
                  <a:cxnLst>
                    <a:cxn ang="0">
                      <a:pos x="1466" y="407"/>
                    </a:cxn>
                    <a:cxn ang="0">
                      <a:pos x="1446" y="405"/>
                    </a:cxn>
                    <a:cxn ang="0">
                      <a:pos x="1408" y="400"/>
                    </a:cxn>
                    <a:cxn ang="0">
                      <a:pos x="1353" y="393"/>
                    </a:cxn>
                    <a:cxn ang="0">
                      <a:pos x="1285" y="383"/>
                    </a:cxn>
                    <a:cxn ang="0">
                      <a:pos x="1203" y="370"/>
                    </a:cxn>
                    <a:cxn ang="0">
                      <a:pos x="1110" y="354"/>
                    </a:cxn>
                    <a:cxn ang="0">
                      <a:pos x="1008" y="335"/>
                    </a:cxn>
                    <a:cxn ang="0">
                      <a:pos x="898" y="311"/>
                    </a:cxn>
                    <a:cxn ang="0">
                      <a:pos x="782" y="284"/>
                    </a:cxn>
                    <a:cxn ang="0">
                      <a:pos x="663" y="253"/>
                    </a:cxn>
                    <a:cxn ang="0">
                      <a:pos x="541" y="217"/>
                    </a:cxn>
                    <a:cxn ang="0">
                      <a:pos x="417" y="178"/>
                    </a:cxn>
                    <a:cxn ang="0">
                      <a:pos x="296" y="133"/>
                    </a:cxn>
                    <a:cxn ang="0">
                      <a:pos x="178" y="84"/>
                    </a:cxn>
                    <a:cxn ang="0">
                      <a:pos x="64" y="29"/>
                    </a:cxn>
                    <a:cxn ang="0">
                      <a:pos x="7" y="4"/>
                    </a:cxn>
                    <a:cxn ang="0">
                      <a:pos x="3" y="33"/>
                    </a:cxn>
                    <a:cxn ang="0">
                      <a:pos x="0" y="79"/>
                    </a:cxn>
                    <a:cxn ang="0">
                      <a:pos x="10" y="125"/>
                    </a:cxn>
                    <a:cxn ang="0">
                      <a:pos x="23" y="144"/>
                    </a:cxn>
                    <a:cxn ang="0">
                      <a:pos x="33" y="150"/>
                    </a:cxn>
                    <a:cxn ang="0">
                      <a:pos x="54" y="161"/>
                    </a:cxn>
                    <a:cxn ang="0">
                      <a:pos x="86" y="177"/>
                    </a:cxn>
                    <a:cxn ang="0">
                      <a:pos x="128" y="197"/>
                    </a:cxn>
                    <a:cxn ang="0">
                      <a:pos x="182" y="221"/>
                    </a:cxn>
                    <a:cxn ang="0">
                      <a:pos x="247" y="248"/>
                    </a:cxn>
                    <a:cxn ang="0">
                      <a:pos x="322" y="277"/>
                    </a:cxn>
                    <a:cxn ang="0">
                      <a:pos x="410" y="308"/>
                    </a:cxn>
                    <a:cxn ang="0">
                      <a:pos x="508" y="339"/>
                    </a:cxn>
                    <a:cxn ang="0">
                      <a:pos x="618" y="371"/>
                    </a:cxn>
                    <a:cxn ang="0">
                      <a:pos x="740" y="402"/>
                    </a:cxn>
                    <a:cxn ang="0">
                      <a:pos x="874" y="433"/>
                    </a:cxn>
                    <a:cxn ang="0">
                      <a:pos x="1018" y="462"/>
                    </a:cxn>
                    <a:cxn ang="0">
                      <a:pos x="1176" y="490"/>
                    </a:cxn>
                    <a:cxn ang="0">
                      <a:pos x="1346" y="514"/>
                    </a:cxn>
                    <a:cxn ang="0">
                      <a:pos x="1436" y="523"/>
                    </a:cxn>
                    <a:cxn ang="0">
                      <a:pos x="1447" y="506"/>
                    </a:cxn>
                    <a:cxn ang="0">
                      <a:pos x="1461" y="474"/>
                    </a:cxn>
                    <a:cxn ang="0">
                      <a:pos x="1469" y="432"/>
                    </a:cxn>
                  </a:cxnLst>
                  <a:rect l="0" t="0" r="r" b="b"/>
                  <a:pathLst>
                    <a:path w="1469" h="525">
                      <a:moveTo>
                        <a:pt x="1468" y="407"/>
                      </a:moveTo>
                      <a:lnTo>
                        <a:pt x="1466" y="407"/>
                      </a:lnTo>
                      <a:lnTo>
                        <a:pt x="1458" y="406"/>
                      </a:lnTo>
                      <a:lnTo>
                        <a:pt x="1446" y="405"/>
                      </a:lnTo>
                      <a:lnTo>
                        <a:pt x="1429" y="402"/>
                      </a:lnTo>
                      <a:lnTo>
                        <a:pt x="1408" y="400"/>
                      </a:lnTo>
                      <a:lnTo>
                        <a:pt x="1382" y="397"/>
                      </a:lnTo>
                      <a:lnTo>
                        <a:pt x="1353" y="393"/>
                      </a:lnTo>
                      <a:lnTo>
                        <a:pt x="1321" y="389"/>
                      </a:lnTo>
                      <a:lnTo>
                        <a:pt x="1285" y="383"/>
                      </a:lnTo>
                      <a:lnTo>
                        <a:pt x="1245" y="376"/>
                      </a:lnTo>
                      <a:lnTo>
                        <a:pt x="1203" y="370"/>
                      </a:lnTo>
                      <a:lnTo>
                        <a:pt x="1158" y="363"/>
                      </a:lnTo>
                      <a:lnTo>
                        <a:pt x="1110" y="354"/>
                      </a:lnTo>
                      <a:lnTo>
                        <a:pt x="1060" y="345"/>
                      </a:lnTo>
                      <a:lnTo>
                        <a:pt x="1008" y="335"/>
                      </a:lnTo>
                      <a:lnTo>
                        <a:pt x="954" y="323"/>
                      </a:lnTo>
                      <a:lnTo>
                        <a:pt x="898" y="311"/>
                      </a:lnTo>
                      <a:lnTo>
                        <a:pt x="841" y="299"/>
                      </a:lnTo>
                      <a:lnTo>
                        <a:pt x="782" y="284"/>
                      </a:lnTo>
                      <a:lnTo>
                        <a:pt x="723" y="269"/>
                      </a:lnTo>
                      <a:lnTo>
                        <a:pt x="663" y="253"/>
                      </a:lnTo>
                      <a:lnTo>
                        <a:pt x="602" y="236"/>
                      </a:lnTo>
                      <a:lnTo>
                        <a:pt x="541" y="217"/>
                      </a:lnTo>
                      <a:lnTo>
                        <a:pt x="480" y="198"/>
                      </a:lnTo>
                      <a:lnTo>
                        <a:pt x="417" y="178"/>
                      </a:lnTo>
                      <a:lnTo>
                        <a:pt x="356" y="156"/>
                      </a:lnTo>
                      <a:lnTo>
                        <a:pt x="296" y="133"/>
                      </a:lnTo>
                      <a:lnTo>
                        <a:pt x="236" y="109"/>
                      </a:lnTo>
                      <a:lnTo>
                        <a:pt x="178" y="84"/>
                      </a:lnTo>
                      <a:lnTo>
                        <a:pt x="120" y="57"/>
                      </a:lnTo>
                      <a:lnTo>
                        <a:pt x="64" y="29"/>
                      </a:lnTo>
                      <a:lnTo>
                        <a:pt x="9" y="0"/>
                      </a:lnTo>
                      <a:lnTo>
                        <a:pt x="7" y="4"/>
                      </a:lnTo>
                      <a:lnTo>
                        <a:pt x="5" y="15"/>
                      </a:lnTo>
                      <a:lnTo>
                        <a:pt x="3" y="33"/>
                      </a:lnTo>
                      <a:lnTo>
                        <a:pt x="0" y="55"/>
                      </a:lnTo>
                      <a:lnTo>
                        <a:pt x="0" y="79"/>
                      </a:lnTo>
                      <a:lnTo>
                        <a:pt x="3" y="102"/>
                      </a:lnTo>
                      <a:lnTo>
                        <a:pt x="10" y="125"/>
                      </a:lnTo>
                      <a:lnTo>
                        <a:pt x="22" y="143"/>
                      </a:lnTo>
                      <a:lnTo>
                        <a:pt x="23" y="144"/>
                      </a:lnTo>
                      <a:lnTo>
                        <a:pt x="26" y="146"/>
                      </a:lnTo>
                      <a:lnTo>
                        <a:pt x="33" y="150"/>
                      </a:lnTo>
                      <a:lnTo>
                        <a:pt x="43" y="154"/>
                      </a:lnTo>
                      <a:lnTo>
                        <a:pt x="54" y="161"/>
                      </a:lnTo>
                      <a:lnTo>
                        <a:pt x="69" y="169"/>
                      </a:lnTo>
                      <a:lnTo>
                        <a:pt x="86" y="177"/>
                      </a:lnTo>
                      <a:lnTo>
                        <a:pt x="106" y="187"/>
                      </a:lnTo>
                      <a:lnTo>
                        <a:pt x="128" y="197"/>
                      </a:lnTo>
                      <a:lnTo>
                        <a:pt x="154" y="208"/>
                      </a:lnTo>
                      <a:lnTo>
                        <a:pt x="182" y="221"/>
                      </a:lnTo>
                      <a:lnTo>
                        <a:pt x="213" y="234"/>
                      </a:lnTo>
                      <a:lnTo>
                        <a:pt x="247" y="248"/>
                      </a:lnTo>
                      <a:lnTo>
                        <a:pt x="283" y="262"/>
                      </a:lnTo>
                      <a:lnTo>
                        <a:pt x="322" y="277"/>
                      </a:lnTo>
                      <a:lnTo>
                        <a:pt x="364" y="292"/>
                      </a:lnTo>
                      <a:lnTo>
                        <a:pt x="410" y="308"/>
                      </a:lnTo>
                      <a:lnTo>
                        <a:pt x="457" y="323"/>
                      </a:lnTo>
                      <a:lnTo>
                        <a:pt x="508" y="339"/>
                      </a:lnTo>
                      <a:lnTo>
                        <a:pt x="562" y="355"/>
                      </a:lnTo>
                      <a:lnTo>
                        <a:pt x="618" y="371"/>
                      </a:lnTo>
                      <a:lnTo>
                        <a:pt x="678" y="387"/>
                      </a:lnTo>
                      <a:lnTo>
                        <a:pt x="740" y="402"/>
                      </a:lnTo>
                      <a:lnTo>
                        <a:pt x="805" y="418"/>
                      </a:lnTo>
                      <a:lnTo>
                        <a:pt x="874" y="433"/>
                      </a:lnTo>
                      <a:lnTo>
                        <a:pt x="945" y="449"/>
                      </a:lnTo>
                      <a:lnTo>
                        <a:pt x="1018" y="462"/>
                      </a:lnTo>
                      <a:lnTo>
                        <a:pt x="1096" y="477"/>
                      </a:lnTo>
                      <a:lnTo>
                        <a:pt x="1176" y="490"/>
                      </a:lnTo>
                      <a:lnTo>
                        <a:pt x="1259" y="503"/>
                      </a:lnTo>
                      <a:lnTo>
                        <a:pt x="1346" y="514"/>
                      </a:lnTo>
                      <a:lnTo>
                        <a:pt x="1435" y="525"/>
                      </a:lnTo>
                      <a:lnTo>
                        <a:pt x="1436" y="523"/>
                      </a:lnTo>
                      <a:lnTo>
                        <a:pt x="1441" y="516"/>
                      </a:lnTo>
                      <a:lnTo>
                        <a:pt x="1447" y="506"/>
                      </a:lnTo>
                      <a:lnTo>
                        <a:pt x="1454" y="491"/>
                      </a:lnTo>
                      <a:lnTo>
                        <a:pt x="1461" y="474"/>
                      </a:lnTo>
                      <a:lnTo>
                        <a:pt x="1466" y="454"/>
                      </a:lnTo>
                      <a:lnTo>
                        <a:pt x="1469" y="432"/>
                      </a:lnTo>
                      <a:lnTo>
                        <a:pt x="1468" y="407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2" name="Freeform 88"/>
                <p:cNvSpPr>
                  <a:spLocks/>
                </p:cNvSpPr>
                <p:nvPr/>
              </p:nvSpPr>
              <p:spPr bwMode="auto">
                <a:xfrm>
                  <a:off x="8253" y="4846"/>
                  <a:ext cx="42" cy="29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9" y="0"/>
                    </a:cxn>
                    <a:cxn ang="0">
                      <a:pos x="41" y="3"/>
                    </a:cxn>
                    <a:cxn ang="0">
                      <a:pos x="30" y="7"/>
                    </a:cxn>
                    <a:cxn ang="0">
                      <a:pos x="17" y="15"/>
                    </a:cxn>
                    <a:cxn ang="0">
                      <a:pos x="7" y="26"/>
                    </a:cxn>
                    <a:cxn ang="0">
                      <a:pos x="1" y="43"/>
                    </a:cxn>
                    <a:cxn ang="0">
                      <a:pos x="0" y="65"/>
                    </a:cxn>
                    <a:cxn ang="0">
                      <a:pos x="7" y="94"/>
                    </a:cxn>
                    <a:cxn ang="0">
                      <a:pos x="98" y="120"/>
                    </a:cxn>
                    <a:cxn ang="0">
                      <a:pos x="97" y="114"/>
                    </a:cxn>
                    <a:cxn ang="0">
                      <a:pos x="97" y="102"/>
                    </a:cxn>
                    <a:cxn ang="0">
                      <a:pos x="97" y="84"/>
                    </a:cxn>
                    <a:cxn ang="0">
                      <a:pos x="101" y="64"/>
                    </a:cxn>
                    <a:cxn ang="0">
                      <a:pos x="108" y="44"/>
                    </a:cxn>
                    <a:cxn ang="0">
                      <a:pos x="121" y="30"/>
                    </a:cxn>
                    <a:cxn ang="0">
                      <a:pos x="141" y="22"/>
                    </a:cxn>
                    <a:cxn ang="0">
                      <a:pos x="170" y="25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170" h="120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30" y="7"/>
                      </a:lnTo>
                      <a:lnTo>
                        <a:pt x="17" y="15"/>
                      </a:lnTo>
                      <a:lnTo>
                        <a:pt x="7" y="26"/>
                      </a:lnTo>
                      <a:lnTo>
                        <a:pt x="1" y="43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8" y="120"/>
                      </a:lnTo>
                      <a:lnTo>
                        <a:pt x="97" y="114"/>
                      </a:lnTo>
                      <a:lnTo>
                        <a:pt x="97" y="102"/>
                      </a:lnTo>
                      <a:lnTo>
                        <a:pt x="97" y="84"/>
                      </a:lnTo>
                      <a:lnTo>
                        <a:pt x="101" y="64"/>
                      </a:lnTo>
                      <a:lnTo>
                        <a:pt x="108" y="44"/>
                      </a:lnTo>
                      <a:lnTo>
                        <a:pt x="121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3" name="Freeform 89"/>
                <p:cNvSpPr>
                  <a:spLocks/>
                </p:cNvSpPr>
                <p:nvPr/>
              </p:nvSpPr>
              <p:spPr bwMode="auto">
                <a:xfrm>
                  <a:off x="8494" y="4901"/>
                  <a:ext cx="43" cy="29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9" y="0"/>
                    </a:cxn>
                    <a:cxn ang="0">
                      <a:pos x="41" y="3"/>
                    </a:cxn>
                    <a:cxn ang="0">
                      <a:pos x="29" y="7"/>
                    </a:cxn>
                    <a:cxn ang="0">
                      <a:pos x="18" y="14"/>
                    </a:cxn>
                    <a:cxn ang="0">
                      <a:pos x="7" y="25"/>
                    </a:cxn>
                    <a:cxn ang="0">
                      <a:pos x="0" y="42"/>
                    </a:cxn>
                    <a:cxn ang="0">
                      <a:pos x="0" y="65"/>
                    </a:cxn>
                    <a:cxn ang="0">
                      <a:pos x="7" y="94"/>
                    </a:cxn>
                    <a:cxn ang="0">
                      <a:pos x="97" y="119"/>
                    </a:cxn>
                    <a:cxn ang="0">
                      <a:pos x="96" y="114"/>
                    </a:cxn>
                    <a:cxn ang="0">
                      <a:pos x="96" y="101"/>
                    </a:cxn>
                    <a:cxn ang="0">
                      <a:pos x="96" y="83"/>
                    </a:cxn>
                    <a:cxn ang="0">
                      <a:pos x="100" y="62"/>
                    </a:cxn>
                    <a:cxn ang="0">
                      <a:pos x="107" y="44"/>
                    </a:cxn>
                    <a:cxn ang="0">
                      <a:pos x="120" y="30"/>
                    </a:cxn>
                    <a:cxn ang="0">
                      <a:pos x="141" y="22"/>
                    </a:cxn>
                    <a:cxn ang="0">
                      <a:pos x="170" y="25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170" h="119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29" y="7"/>
                      </a:lnTo>
                      <a:lnTo>
                        <a:pt x="18" y="14"/>
                      </a:lnTo>
                      <a:lnTo>
                        <a:pt x="7" y="25"/>
                      </a:lnTo>
                      <a:lnTo>
                        <a:pt x="0" y="42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7" y="119"/>
                      </a:lnTo>
                      <a:lnTo>
                        <a:pt x="96" y="114"/>
                      </a:lnTo>
                      <a:lnTo>
                        <a:pt x="96" y="101"/>
                      </a:lnTo>
                      <a:lnTo>
                        <a:pt x="96" y="83"/>
                      </a:lnTo>
                      <a:lnTo>
                        <a:pt x="100" y="62"/>
                      </a:lnTo>
                      <a:lnTo>
                        <a:pt x="107" y="44"/>
                      </a:lnTo>
                      <a:lnTo>
                        <a:pt x="120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4" name="Freeform 90"/>
                <p:cNvSpPr>
                  <a:spLocks/>
                </p:cNvSpPr>
                <p:nvPr/>
              </p:nvSpPr>
              <p:spPr bwMode="auto">
                <a:xfrm>
                  <a:off x="8299" y="4855"/>
                  <a:ext cx="182" cy="50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697" y="200"/>
                    </a:cxn>
                    <a:cxn ang="0">
                      <a:pos x="730" y="156"/>
                    </a:cxn>
                    <a:cxn ang="0">
                      <a:pos x="33" y="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730" h="200">
                      <a:moveTo>
                        <a:pt x="0" y="44"/>
                      </a:moveTo>
                      <a:lnTo>
                        <a:pt x="697" y="200"/>
                      </a:lnTo>
                      <a:lnTo>
                        <a:pt x="730" y="156"/>
                      </a:lnTo>
                      <a:lnTo>
                        <a:pt x="33" y="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5" name="Freeform 91"/>
                <p:cNvSpPr>
                  <a:spLocks/>
                </p:cNvSpPr>
                <p:nvPr/>
              </p:nvSpPr>
              <p:spPr bwMode="auto">
                <a:xfrm>
                  <a:off x="8297" y="4875"/>
                  <a:ext cx="176" cy="47"/>
                </a:xfrm>
                <a:custGeom>
                  <a:avLst/>
                  <a:gdLst/>
                  <a:ahLst/>
                  <a:cxnLst>
                    <a:cxn ang="0">
                      <a:pos x="0" y="30"/>
                    </a:cxn>
                    <a:cxn ang="0">
                      <a:pos x="696" y="187"/>
                    </a:cxn>
                    <a:cxn ang="0">
                      <a:pos x="703" y="157"/>
                    </a:cxn>
                    <a:cxn ang="0">
                      <a:pos x="6" y="0"/>
                    </a:cxn>
                    <a:cxn ang="0">
                      <a:pos x="0" y="30"/>
                    </a:cxn>
                  </a:cxnLst>
                  <a:rect l="0" t="0" r="r" b="b"/>
                  <a:pathLst>
                    <a:path w="703" h="187">
                      <a:moveTo>
                        <a:pt x="0" y="30"/>
                      </a:moveTo>
                      <a:lnTo>
                        <a:pt x="696" y="187"/>
                      </a:lnTo>
                      <a:lnTo>
                        <a:pt x="703" y="157"/>
                      </a:lnTo>
                      <a:lnTo>
                        <a:pt x="6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6" name="Freeform 92"/>
                <p:cNvSpPr>
                  <a:spLocks/>
                </p:cNvSpPr>
                <p:nvPr/>
              </p:nvSpPr>
              <p:spPr bwMode="auto">
                <a:xfrm>
                  <a:off x="8486" y="4969"/>
                  <a:ext cx="106" cy="127"/>
                </a:xfrm>
                <a:custGeom>
                  <a:avLst/>
                  <a:gdLst/>
                  <a:ahLst/>
                  <a:cxnLst>
                    <a:cxn ang="0">
                      <a:pos x="0" y="508"/>
                    </a:cxn>
                    <a:cxn ang="0">
                      <a:pos x="86" y="388"/>
                    </a:cxn>
                    <a:cxn ang="0">
                      <a:pos x="124" y="388"/>
                    </a:cxn>
                    <a:cxn ang="0">
                      <a:pos x="424" y="0"/>
                    </a:cxn>
                    <a:cxn ang="0">
                      <a:pos x="130" y="282"/>
                    </a:cxn>
                    <a:cxn ang="0">
                      <a:pos x="66" y="289"/>
                    </a:cxn>
                    <a:cxn ang="0">
                      <a:pos x="0" y="358"/>
                    </a:cxn>
                    <a:cxn ang="0">
                      <a:pos x="0" y="508"/>
                    </a:cxn>
                  </a:cxnLst>
                  <a:rect l="0" t="0" r="r" b="b"/>
                  <a:pathLst>
                    <a:path w="424" h="508">
                      <a:moveTo>
                        <a:pt x="0" y="508"/>
                      </a:moveTo>
                      <a:lnTo>
                        <a:pt x="86" y="388"/>
                      </a:lnTo>
                      <a:lnTo>
                        <a:pt x="124" y="388"/>
                      </a:lnTo>
                      <a:lnTo>
                        <a:pt x="424" y="0"/>
                      </a:lnTo>
                      <a:lnTo>
                        <a:pt x="130" y="282"/>
                      </a:lnTo>
                      <a:lnTo>
                        <a:pt x="66" y="289"/>
                      </a:lnTo>
                      <a:lnTo>
                        <a:pt x="0" y="358"/>
                      </a:lnTo>
                      <a:lnTo>
                        <a:pt x="0" y="508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7" name="Freeform 93"/>
                <p:cNvSpPr>
                  <a:spLocks/>
                </p:cNvSpPr>
                <p:nvPr/>
              </p:nvSpPr>
              <p:spPr bwMode="auto">
                <a:xfrm>
                  <a:off x="8312" y="4637"/>
                  <a:ext cx="296" cy="6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86" y="245"/>
                    </a:cxn>
                    <a:cxn ang="0">
                      <a:pos x="1184" y="244"/>
                    </a:cxn>
                    <a:cxn ang="0">
                      <a:pos x="1180" y="242"/>
                    </a:cxn>
                    <a:cxn ang="0">
                      <a:pos x="1172" y="239"/>
                    </a:cxn>
                    <a:cxn ang="0">
                      <a:pos x="1161" y="233"/>
                    </a:cxn>
                    <a:cxn ang="0">
                      <a:pos x="1147" y="228"/>
                    </a:cxn>
                    <a:cxn ang="0">
                      <a:pos x="1130" y="222"/>
                    </a:cxn>
                    <a:cxn ang="0">
                      <a:pos x="1112" y="214"/>
                    </a:cxn>
                    <a:cxn ang="0">
                      <a:pos x="1091" y="205"/>
                    </a:cxn>
                    <a:cxn ang="0">
                      <a:pos x="1066" y="196"/>
                    </a:cxn>
                    <a:cxn ang="0">
                      <a:pos x="1039" y="187"/>
                    </a:cxn>
                    <a:cxn ang="0">
                      <a:pos x="1010" y="177"/>
                    </a:cxn>
                    <a:cxn ang="0">
                      <a:pos x="979" y="166"/>
                    </a:cxn>
                    <a:cxn ang="0">
                      <a:pos x="945" y="154"/>
                    </a:cxn>
                    <a:cxn ang="0">
                      <a:pos x="910" y="143"/>
                    </a:cxn>
                    <a:cxn ang="0">
                      <a:pos x="871" y="132"/>
                    </a:cxn>
                    <a:cxn ang="0">
                      <a:pos x="832" y="121"/>
                    </a:cxn>
                    <a:cxn ang="0">
                      <a:pos x="790" y="108"/>
                    </a:cxn>
                    <a:cxn ang="0">
                      <a:pos x="747" y="97"/>
                    </a:cxn>
                    <a:cxn ang="0">
                      <a:pos x="702" y="86"/>
                    </a:cxn>
                    <a:cxn ang="0">
                      <a:pos x="655" y="74"/>
                    </a:cxn>
                    <a:cxn ang="0">
                      <a:pos x="607" y="64"/>
                    </a:cxn>
                    <a:cxn ang="0">
                      <a:pos x="557" y="54"/>
                    </a:cxn>
                    <a:cxn ang="0">
                      <a:pos x="506" y="45"/>
                    </a:cxn>
                    <a:cxn ang="0">
                      <a:pos x="454" y="36"/>
                    </a:cxn>
                    <a:cxn ang="0">
                      <a:pos x="400" y="28"/>
                    </a:cxn>
                    <a:cxn ang="0">
                      <a:pos x="346" y="20"/>
                    </a:cxn>
                    <a:cxn ang="0">
                      <a:pos x="290" y="15"/>
                    </a:cxn>
                    <a:cxn ang="0">
                      <a:pos x="233" y="9"/>
                    </a:cxn>
                    <a:cxn ang="0">
                      <a:pos x="176" y="4"/>
                    </a:cxn>
                    <a:cxn ang="0">
                      <a:pos x="118" y="2"/>
                    </a:cxn>
                    <a:cxn ang="0">
                      <a:pos x="6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86" h="245">
                      <a:moveTo>
                        <a:pt x="0" y="0"/>
                      </a:moveTo>
                      <a:lnTo>
                        <a:pt x="1186" y="245"/>
                      </a:lnTo>
                      <a:lnTo>
                        <a:pt x="1184" y="244"/>
                      </a:lnTo>
                      <a:lnTo>
                        <a:pt x="1180" y="242"/>
                      </a:lnTo>
                      <a:lnTo>
                        <a:pt x="1172" y="239"/>
                      </a:lnTo>
                      <a:lnTo>
                        <a:pt x="1161" y="233"/>
                      </a:lnTo>
                      <a:lnTo>
                        <a:pt x="1147" y="228"/>
                      </a:lnTo>
                      <a:lnTo>
                        <a:pt x="1130" y="222"/>
                      </a:lnTo>
                      <a:lnTo>
                        <a:pt x="1112" y="214"/>
                      </a:lnTo>
                      <a:lnTo>
                        <a:pt x="1091" y="205"/>
                      </a:lnTo>
                      <a:lnTo>
                        <a:pt x="1066" y="196"/>
                      </a:lnTo>
                      <a:lnTo>
                        <a:pt x="1039" y="187"/>
                      </a:lnTo>
                      <a:lnTo>
                        <a:pt x="1010" y="177"/>
                      </a:lnTo>
                      <a:lnTo>
                        <a:pt x="979" y="166"/>
                      </a:lnTo>
                      <a:lnTo>
                        <a:pt x="945" y="154"/>
                      </a:lnTo>
                      <a:lnTo>
                        <a:pt x="910" y="143"/>
                      </a:lnTo>
                      <a:lnTo>
                        <a:pt x="871" y="132"/>
                      </a:lnTo>
                      <a:lnTo>
                        <a:pt x="832" y="121"/>
                      </a:lnTo>
                      <a:lnTo>
                        <a:pt x="790" y="108"/>
                      </a:lnTo>
                      <a:lnTo>
                        <a:pt x="747" y="97"/>
                      </a:lnTo>
                      <a:lnTo>
                        <a:pt x="702" y="86"/>
                      </a:lnTo>
                      <a:lnTo>
                        <a:pt x="655" y="74"/>
                      </a:lnTo>
                      <a:lnTo>
                        <a:pt x="607" y="64"/>
                      </a:lnTo>
                      <a:lnTo>
                        <a:pt x="557" y="54"/>
                      </a:lnTo>
                      <a:lnTo>
                        <a:pt x="506" y="45"/>
                      </a:lnTo>
                      <a:lnTo>
                        <a:pt x="454" y="36"/>
                      </a:lnTo>
                      <a:lnTo>
                        <a:pt x="400" y="28"/>
                      </a:lnTo>
                      <a:lnTo>
                        <a:pt x="346" y="20"/>
                      </a:lnTo>
                      <a:lnTo>
                        <a:pt x="290" y="15"/>
                      </a:lnTo>
                      <a:lnTo>
                        <a:pt x="233" y="9"/>
                      </a:lnTo>
                      <a:lnTo>
                        <a:pt x="176" y="4"/>
                      </a:lnTo>
                      <a:lnTo>
                        <a:pt x="118" y="2"/>
                      </a:lnTo>
                      <a:lnTo>
                        <a:pt x="6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8" name="Freeform 94"/>
                <p:cNvSpPr>
                  <a:spLocks/>
                </p:cNvSpPr>
                <p:nvPr/>
              </p:nvSpPr>
              <p:spPr bwMode="auto">
                <a:xfrm>
                  <a:off x="8250" y="4639"/>
                  <a:ext cx="60" cy="185"/>
                </a:xfrm>
                <a:custGeom>
                  <a:avLst/>
                  <a:gdLst/>
                  <a:ahLst/>
                  <a:cxnLst>
                    <a:cxn ang="0">
                      <a:pos x="241" y="0"/>
                    </a:cxn>
                    <a:cxn ang="0">
                      <a:pos x="52" y="738"/>
                    </a:cxn>
                    <a:cxn ang="0">
                      <a:pos x="0" y="726"/>
                    </a:cxn>
                    <a:cxn ang="0">
                      <a:pos x="169" y="0"/>
                    </a:cxn>
                    <a:cxn ang="0">
                      <a:pos x="241" y="0"/>
                    </a:cxn>
                  </a:cxnLst>
                  <a:rect l="0" t="0" r="r" b="b"/>
                  <a:pathLst>
                    <a:path w="241" h="738">
                      <a:moveTo>
                        <a:pt x="241" y="0"/>
                      </a:moveTo>
                      <a:lnTo>
                        <a:pt x="52" y="738"/>
                      </a:lnTo>
                      <a:lnTo>
                        <a:pt x="0" y="726"/>
                      </a:lnTo>
                      <a:lnTo>
                        <a:pt x="169" y="0"/>
                      </a:lnTo>
                      <a:lnTo>
                        <a:pt x="241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36319" name="Freeform 95"/>
            <p:cNvSpPr>
              <a:spLocks/>
            </p:cNvSpPr>
            <p:nvPr/>
          </p:nvSpPr>
          <p:spPr bwMode="auto">
            <a:xfrm>
              <a:off x="4040" y="1566"/>
              <a:ext cx="1158" cy="1078"/>
            </a:xfrm>
            <a:custGeom>
              <a:avLst/>
              <a:gdLst/>
              <a:ahLst/>
              <a:cxnLst>
                <a:cxn ang="0">
                  <a:pos x="4" y="1331"/>
                </a:cxn>
                <a:cxn ang="0">
                  <a:pos x="349" y="509"/>
                </a:cxn>
                <a:cxn ang="0">
                  <a:pos x="1384" y="344"/>
                </a:cxn>
                <a:cxn ang="0">
                  <a:pos x="2596" y="170"/>
                </a:cxn>
                <a:cxn ang="0">
                  <a:pos x="2884" y="1364"/>
                </a:cxn>
                <a:cxn ang="0">
                  <a:pos x="2659" y="2144"/>
                </a:cxn>
                <a:cxn ang="0">
                  <a:pos x="2104" y="2504"/>
                </a:cxn>
                <a:cxn ang="0">
                  <a:pos x="1639" y="2579"/>
                </a:cxn>
                <a:cxn ang="0">
                  <a:pos x="1044" y="2630"/>
                </a:cxn>
                <a:cxn ang="0">
                  <a:pos x="346" y="2201"/>
                </a:cxn>
                <a:cxn ang="0">
                  <a:pos x="4" y="1331"/>
                </a:cxn>
              </a:cxnLst>
              <a:rect l="0" t="0" r="r" b="b"/>
              <a:pathLst>
                <a:path w="2894" h="2693">
                  <a:moveTo>
                    <a:pt x="4" y="1331"/>
                  </a:moveTo>
                  <a:cubicBezTo>
                    <a:pt x="4" y="1049"/>
                    <a:pt x="119" y="673"/>
                    <a:pt x="349" y="509"/>
                  </a:cubicBezTo>
                  <a:cubicBezTo>
                    <a:pt x="579" y="345"/>
                    <a:pt x="1010" y="400"/>
                    <a:pt x="1384" y="344"/>
                  </a:cubicBezTo>
                  <a:cubicBezTo>
                    <a:pt x="1758" y="288"/>
                    <a:pt x="2346" y="0"/>
                    <a:pt x="2596" y="170"/>
                  </a:cubicBezTo>
                  <a:cubicBezTo>
                    <a:pt x="2846" y="340"/>
                    <a:pt x="2874" y="1035"/>
                    <a:pt x="2884" y="1364"/>
                  </a:cubicBezTo>
                  <a:cubicBezTo>
                    <a:pt x="2894" y="1693"/>
                    <a:pt x="2789" y="1954"/>
                    <a:pt x="2659" y="2144"/>
                  </a:cubicBezTo>
                  <a:cubicBezTo>
                    <a:pt x="2529" y="2334"/>
                    <a:pt x="2274" y="2432"/>
                    <a:pt x="2104" y="2504"/>
                  </a:cubicBezTo>
                  <a:cubicBezTo>
                    <a:pt x="1934" y="2576"/>
                    <a:pt x="1816" y="2558"/>
                    <a:pt x="1639" y="2579"/>
                  </a:cubicBezTo>
                  <a:cubicBezTo>
                    <a:pt x="1462" y="2600"/>
                    <a:pt x="1259" y="2693"/>
                    <a:pt x="1044" y="2630"/>
                  </a:cubicBezTo>
                  <a:cubicBezTo>
                    <a:pt x="829" y="2567"/>
                    <a:pt x="520" y="2418"/>
                    <a:pt x="346" y="2201"/>
                  </a:cubicBezTo>
                  <a:cubicBezTo>
                    <a:pt x="173" y="1985"/>
                    <a:pt x="0" y="1682"/>
                    <a:pt x="4" y="1331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96"/>
            <p:cNvGrpSpPr>
              <a:grpSpLocks/>
            </p:cNvGrpSpPr>
            <p:nvPr/>
          </p:nvGrpSpPr>
          <p:grpSpPr bwMode="auto">
            <a:xfrm>
              <a:off x="4224" y="2346"/>
              <a:ext cx="316" cy="147"/>
              <a:chOff x="3600" y="219"/>
              <a:chExt cx="360" cy="175"/>
            </a:xfrm>
          </p:grpSpPr>
          <p:sp>
            <p:nvSpPr>
              <p:cNvPr id="436321" name="Oval 9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22" name="Line 9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23" name="Line 9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24" name="Rectangle 10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36325" name="Oval 10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10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36327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28" name="Line 1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29" name="Line 1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0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36331" name="Line 10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32" name="Line 10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33" name="Line 10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36334" name="Line 110"/>
            <p:cNvSpPr>
              <a:spLocks noChangeShapeType="1"/>
            </p:cNvSpPr>
            <p:nvPr/>
          </p:nvSpPr>
          <p:spPr bwMode="auto">
            <a:xfrm>
              <a:off x="4243" y="2238"/>
              <a:ext cx="84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335" name="Line 111"/>
            <p:cNvSpPr>
              <a:spLocks noChangeShapeType="1"/>
            </p:cNvSpPr>
            <p:nvPr/>
          </p:nvSpPr>
          <p:spPr bwMode="auto">
            <a:xfrm>
              <a:off x="4375" y="2238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336" name="Line 112"/>
            <p:cNvSpPr>
              <a:spLocks noChangeShapeType="1"/>
            </p:cNvSpPr>
            <p:nvPr/>
          </p:nvSpPr>
          <p:spPr bwMode="auto">
            <a:xfrm>
              <a:off x="4912" y="2133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3"/>
            <p:cNvGrpSpPr>
              <a:grpSpLocks/>
            </p:cNvGrpSpPr>
            <p:nvPr/>
          </p:nvGrpSpPr>
          <p:grpSpPr bwMode="auto">
            <a:xfrm>
              <a:off x="4624" y="1836"/>
              <a:ext cx="576" cy="372"/>
              <a:chOff x="10665" y="3225"/>
              <a:chExt cx="1440" cy="930"/>
            </a:xfrm>
          </p:grpSpPr>
          <p:sp>
            <p:nvSpPr>
              <p:cNvPr id="436338" name="Oval 114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" name="Group 115"/>
              <p:cNvGrpSpPr>
                <a:grpSpLocks/>
              </p:cNvGrpSpPr>
              <p:nvPr/>
            </p:nvGrpSpPr>
            <p:grpSpPr bwMode="auto">
              <a:xfrm>
                <a:off x="11031" y="3335"/>
                <a:ext cx="565" cy="643"/>
                <a:chOff x="2870" y="1518"/>
                <a:chExt cx="292" cy="320"/>
              </a:xfrm>
            </p:grpSpPr>
            <p:graphicFrame>
              <p:nvGraphicFramePr>
                <p:cNvPr id="436340" name="Object 116"/>
                <p:cNvGraphicFramePr>
                  <a:graphicFrameLocks noChangeAspect="1"/>
                </p:cNvGraphicFramePr>
                <p:nvPr/>
              </p:nvGraphicFramePr>
              <p:xfrm>
                <a:off x="2870" y="1518"/>
                <a:ext cx="272" cy="28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191" r:id="rId4" imgW="819000" imgH="847800" progId="">
                        <p:embed/>
                      </p:oleObj>
                    </mc:Choice>
                    <mc:Fallback>
                      <p:oleObj r:id="rId4" imgW="819000" imgH="847800" progId="">
                        <p:embed/>
                        <p:pic>
                          <p:nvPicPr>
                            <p:cNvPr id="0" name="Picture 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70" y="1518"/>
                              <a:ext cx="272" cy="28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36341" name="Object 117"/>
                <p:cNvGraphicFramePr>
                  <a:graphicFrameLocks noChangeAspect="1"/>
                </p:cNvGraphicFramePr>
                <p:nvPr/>
              </p:nvGraphicFramePr>
              <p:xfrm>
                <a:off x="2913" y="1602"/>
                <a:ext cx="249" cy="23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192" r:id="rId6" imgW="1266840" imgH="1200240" progId="">
                        <p:embed/>
                      </p:oleObj>
                    </mc:Choice>
                    <mc:Fallback>
                      <p:oleObj r:id="rId6" imgW="1266840" imgH="1200240" progId="">
                        <p:embed/>
                        <p:pic>
                          <p:nvPicPr>
                            <p:cNvPr id="0" name="Picture 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13" y="1602"/>
                              <a:ext cx="249" cy="23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436342" name="Freeform 118"/>
            <p:cNvSpPr>
              <a:spLocks/>
            </p:cNvSpPr>
            <p:nvPr/>
          </p:nvSpPr>
          <p:spPr bwMode="auto">
            <a:xfrm>
              <a:off x="2491" y="2162"/>
              <a:ext cx="1329" cy="788"/>
            </a:xfrm>
            <a:custGeom>
              <a:avLst/>
              <a:gdLst/>
              <a:ahLst/>
              <a:cxnLst>
                <a:cxn ang="0">
                  <a:pos x="596" y="15"/>
                </a:cxn>
                <a:cxn ang="0">
                  <a:pos x="149" y="330"/>
                </a:cxn>
                <a:cxn ang="0">
                  <a:pos x="3" y="1066"/>
                </a:cxn>
                <a:cxn ang="0">
                  <a:pos x="168" y="1606"/>
                </a:cxn>
                <a:cxn ang="0">
                  <a:pos x="609" y="1831"/>
                </a:cxn>
                <a:cxn ang="0">
                  <a:pos x="1083" y="1726"/>
                </a:cxn>
                <a:cxn ang="0">
                  <a:pos x="1548" y="1876"/>
                </a:cxn>
                <a:cxn ang="0">
                  <a:pos x="2373" y="1921"/>
                </a:cxn>
                <a:cxn ang="0">
                  <a:pos x="3243" y="1576"/>
                </a:cxn>
                <a:cxn ang="0">
                  <a:pos x="2859" y="935"/>
                </a:cxn>
                <a:cxn ang="0">
                  <a:pos x="2714" y="444"/>
                </a:cxn>
                <a:cxn ang="0">
                  <a:pos x="1714" y="242"/>
                </a:cxn>
                <a:cxn ang="0">
                  <a:pos x="596" y="15"/>
                </a:cxn>
              </a:cxnLst>
              <a:rect l="0" t="0" r="r" b="b"/>
              <a:pathLst>
                <a:path w="3324" h="1971">
                  <a:moveTo>
                    <a:pt x="596" y="15"/>
                  </a:moveTo>
                  <a:cubicBezTo>
                    <a:pt x="335" y="29"/>
                    <a:pt x="248" y="155"/>
                    <a:pt x="149" y="330"/>
                  </a:cubicBezTo>
                  <a:cubicBezTo>
                    <a:pt x="50" y="505"/>
                    <a:pt x="0" y="853"/>
                    <a:pt x="3" y="1066"/>
                  </a:cubicBezTo>
                  <a:cubicBezTo>
                    <a:pt x="6" y="1279"/>
                    <a:pt x="67" y="1478"/>
                    <a:pt x="168" y="1606"/>
                  </a:cubicBezTo>
                  <a:cubicBezTo>
                    <a:pt x="269" y="1734"/>
                    <a:pt x="457" y="1811"/>
                    <a:pt x="609" y="1831"/>
                  </a:cubicBezTo>
                  <a:cubicBezTo>
                    <a:pt x="761" y="1851"/>
                    <a:pt x="927" y="1719"/>
                    <a:pt x="1083" y="1726"/>
                  </a:cubicBezTo>
                  <a:cubicBezTo>
                    <a:pt x="1239" y="1733"/>
                    <a:pt x="1333" y="1844"/>
                    <a:pt x="1548" y="1876"/>
                  </a:cubicBezTo>
                  <a:cubicBezTo>
                    <a:pt x="1763" y="1908"/>
                    <a:pt x="2091" y="1971"/>
                    <a:pt x="2373" y="1921"/>
                  </a:cubicBezTo>
                  <a:cubicBezTo>
                    <a:pt x="2655" y="1871"/>
                    <a:pt x="3162" y="1740"/>
                    <a:pt x="3243" y="1576"/>
                  </a:cubicBezTo>
                  <a:cubicBezTo>
                    <a:pt x="3324" y="1412"/>
                    <a:pt x="2947" y="1124"/>
                    <a:pt x="2859" y="935"/>
                  </a:cubicBezTo>
                  <a:cubicBezTo>
                    <a:pt x="2771" y="746"/>
                    <a:pt x="2905" y="559"/>
                    <a:pt x="2714" y="444"/>
                  </a:cubicBezTo>
                  <a:cubicBezTo>
                    <a:pt x="2523" y="328"/>
                    <a:pt x="2063" y="315"/>
                    <a:pt x="1714" y="242"/>
                  </a:cubicBezTo>
                  <a:cubicBezTo>
                    <a:pt x="1366" y="168"/>
                    <a:pt x="857" y="0"/>
                    <a:pt x="596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43" name="Freeform 119"/>
            <p:cNvSpPr>
              <a:spLocks/>
            </p:cNvSpPr>
            <p:nvPr/>
          </p:nvSpPr>
          <p:spPr bwMode="auto">
            <a:xfrm>
              <a:off x="2053" y="3147"/>
              <a:ext cx="1855" cy="574"/>
            </a:xfrm>
            <a:custGeom>
              <a:avLst/>
              <a:gdLst/>
              <a:ahLst/>
              <a:cxnLst>
                <a:cxn ang="0">
                  <a:pos x="339" y="15"/>
                </a:cxn>
                <a:cxn ang="0">
                  <a:pos x="189" y="645"/>
                </a:cxn>
                <a:cxn ang="0">
                  <a:pos x="804" y="1260"/>
                </a:cxn>
                <a:cxn ang="0">
                  <a:pos x="1959" y="1425"/>
                </a:cxn>
                <a:cxn ang="0">
                  <a:pos x="3519" y="1320"/>
                </a:cxn>
                <a:cxn ang="0">
                  <a:pos x="3924" y="975"/>
                </a:cxn>
                <a:cxn ang="0">
                  <a:pos x="4543" y="769"/>
                </a:cxn>
                <a:cxn ang="0">
                  <a:pos x="4249" y="278"/>
                </a:cxn>
                <a:cxn ang="0">
                  <a:pos x="2222" y="76"/>
                </a:cxn>
                <a:cxn ang="0">
                  <a:pos x="339" y="15"/>
                </a:cxn>
              </a:cxnLst>
              <a:rect l="0" t="0" r="r" b="b"/>
              <a:pathLst>
                <a:path w="4636" h="1435">
                  <a:moveTo>
                    <a:pt x="339" y="15"/>
                  </a:moveTo>
                  <a:cubicBezTo>
                    <a:pt x="0" y="110"/>
                    <a:pt x="112" y="438"/>
                    <a:pt x="189" y="645"/>
                  </a:cubicBezTo>
                  <a:cubicBezTo>
                    <a:pt x="266" y="852"/>
                    <a:pt x="509" y="1130"/>
                    <a:pt x="804" y="1260"/>
                  </a:cubicBezTo>
                  <a:cubicBezTo>
                    <a:pt x="1099" y="1390"/>
                    <a:pt x="1507" y="1415"/>
                    <a:pt x="1959" y="1425"/>
                  </a:cubicBezTo>
                  <a:cubicBezTo>
                    <a:pt x="2411" y="1435"/>
                    <a:pt x="3192" y="1395"/>
                    <a:pt x="3519" y="1320"/>
                  </a:cubicBezTo>
                  <a:cubicBezTo>
                    <a:pt x="3846" y="1245"/>
                    <a:pt x="3753" y="1067"/>
                    <a:pt x="3924" y="975"/>
                  </a:cubicBezTo>
                  <a:cubicBezTo>
                    <a:pt x="4095" y="883"/>
                    <a:pt x="4489" y="885"/>
                    <a:pt x="4543" y="769"/>
                  </a:cubicBezTo>
                  <a:cubicBezTo>
                    <a:pt x="4597" y="653"/>
                    <a:pt x="4636" y="393"/>
                    <a:pt x="4249" y="278"/>
                  </a:cubicBezTo>
                  <a:cubicBezTo>
                    <a:pt x="3863" y="162"/>
                    <a:pt x="2874" y="120"/>
                    <a:pt x="2222" y="76"/>
                  </a:cubicBezTo>
                  <a:cubicBezTo>
                    <a:pt x="1570" y="32"/>
                    <a:pt x="868" y="0"/>
                    <a:pt x="339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36344" name="Object 120"/>
            <p:cNvGraphicFramePr>
              <a:graphicFrameLocks noChangeAspect="1"/>
            </p:cNvGraphicFramePr>
            <p:nvPr/>
          </p:nvGraphicFramePr>
          <p:xfrm>
            <a:off x="2767" y="3262"/>
            <a:ext cx="26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3" r:id="rId8" imgW="1305000" imgH="1085760" progId="">
                    <p:embed/>
                  </p:oleObj>
                </mc:Choice>
                <mc:Fallback>
                  <p:oleObj r:id="rId8" imgW="1305000" imgH="108576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7" y="3262"/>
                          <a:ext cx="262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4" name="Group 121"/>
            <p:cNvGrpSpPr>
              <a:grpSpLocks/>
            </p:cNvGrpSpPr>
            <p:nvPr/>
          </p:nvGrpSpPr>
          <p:grpSpPr bwMode="auto">
            <a:xfrm>
              <a:off x="4475" y="2095"/>
              <a:ext cx="320" cy="545"/>
              <a:chOff x="4475" y="2095"/>
              <a:chExt cx="320" cy="545"/>
            </a:xfrm>
          </p:grpSpPr>
          <p:sp>
            <p:nvSpPr>
              <p:cNvPr id="436346" name="Line 122"/>
              <p:cNvSpPr>
                <a:spLocks noChangeShapeType="1"/>
              </p:cNvSpPr>
              <p:nvPr/>
            </p:nvSpPr>
            <p:spPr bwMode="auto">
              <a:xfrm flipV="1">
                <a:off x="4485" y="2106"/>
                <a:ext cx="310" cy="21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5" name="Group 123"/>
              <p:cNvGrpSpPr>
                <a:grpSpLocks/>
              </p:cNvGrpSpPr>
              <p:nvPr/>
            </p:nvGrpSpPr>
            <p:grpSpPr bwMode="auto">
              <a:xfrm>
                <a:off x="4475" y="2095"/>
                <a:ext cx="257" cy="545"/>
                <a:chOff x="563" y="3500"/>
                <a:chExt cx="257" cy="545"/>
              </a:xfrm>
            </p:grpSpPr>
            <p:sp>
              <p:nvSpPr>
                <p:cNvPr id="436348" name="Oval 124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49" name="Text Box 125"/>
                <p:cNvSpPr txBox="1">
                  <a:spLocks noChangeArrowheads="1"/>
                </p:cNvSpPr>
                <p:nvPr/>
              </p:nvSpPr>
              <p:spPr bwMode="auto">
                <a:xfrm>
                  <a:off x="563" y="3500"/>
                  <a:ext cx="246" cy="5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16" name="Group 126"/>
            <p:cNvGrpSpPr>
              <a:grpSpLocks/>
            </p:cNvGrpSpPr>
            <p:nvPr/>
          </p:nvGrpSpPr>
          <p:grpSpPr bwMode="auto">
            <a:xfrm>
              <a:off x="2004" y="2418"/>
              <a:ext cx="2196" cy="716"/>
              <a:chOff x="2004" y="2418"/>
              <a:chExt cx="2196" cy="716"/>
            </a:xfrm>
          </p:grpSpPr>
          <p:sp>
            <p:nvSpPr>
              <p:cNvPr id="436351" name="Freeform 127"/>
              <p:cNvSpPr>
                <a:spLocks/>
              </p:cNvSpPr>
              <p:nvPr/>
            </p:nvSpPr>
            <p:spPr bwMode="auto">
              <a:xfrm>
                <a:off x="2004" y="2418"/>
                <a:ext cx="2196" cy="3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94" y="306"/>
                  </a:cxn>
                  <a:cxn ang="0">
                    <a:pos x="2196" y="30"/>
                  </a:cxn>
                </a:cxnLst>
                <a:rect l="0" t="0" r="r" b="b"/>
                <a:pathLst>
                  <a:path w="2196" h="318">
                    <a:moveTo>
                      <a:pt x="0" y="0"/>
                    </a:moveTo>
                    <a:cubicBezTo>
                      <a:pt x="199" y="51"/>
                      <a:pt x="828" y="301"/>
                      <a:pt x="1194" y="306"/>
                    </a:cubicBezTo>
                    <a:cubicBezTo>
                      <a:pt x="1536" y="318"/>
                      <a:pt x="1987" y="88"/>
                      <a:pt x="2196" y="3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7" name="Group 128"/>
              <p:cNvGrpSpPr>
                <a:grpSpLocks/>
              </p:cNvGrpSpPr>
              <p:nvPr/>
            </p:nvGrpSpPr>
            <p:grpSpPr bwMode="auto">
              <a:xfrm>
                <a:off x="3027" y="2589"/>
                <a:ext cx="258" cy="545"/>
                <a:chOff x="562" y="3500"/>
                <a:chExt cx="258" cy="545"/>
              </a:xfrm>
            </p:grpSpPr>
            <p:sp>
              <p:nvSpPr>
                <p:cNvPr id="436353" name="Oval 129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54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562" y="3500"/>
                  <a:ext cx="249" cy="5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18" name="Group 131"/>
            <p:cNvGrpSpPr>
              <a:grpSpLocks/>
            </p:cNvGrpSpPr>
            <p:nvPr/>
          </p:nvGrpSpPr>
          <p:grpSpPr bwMode="auto">
            <a:xfrm>
              <a:off x="3040" y="2157"/>
              <a:ext cx="1955" cy="1270"/>
              <a:chOff x="3040" y="2157"/>
              <a:chExt cx="1955" cy="1270"/>
            </a:xfrm>
          </p:grpSpPr>
          <p:sp>
            <p:nvSpPr>
              <p:cNvPr id="436356" name="Freeform 132"/>
              <p:cNvSpPr>
                <a:spLocks/>
              </p:cNvSpPr>
              <p:nvPr/>
            </p:nvSpPr>
            <p:spPr bwMode="auto">
              <a:xfrm>
                <a:off x="3040" y="2157"/>
                <a:ext cx="1955" cy="1270"/>
              </a:xfrm>
              <a:custGeom>
                <a:avLst/>
                <a:gdLst/>
                <a:ahLst/>
                <a:cxnLst>
                  <a:cxn ang="0">
                    <a:pos x="1955" y="0"/>
                  </a:cxn>
                  <a:cxn ang="0">
                    <a:pos x="1077" y="765"/>
                  </a:cxn>
                  <a:cxn ang="0">
                    <a:pos x="0" y="1270"/>
                  </a:cxn>
                </a:cxnLst>
                <a:rect l="0" t="0" r="r" b="b"/>
                <a:pathLst>
                  <a:path w="1955" h="1270">
                    <a:moveTo>
                      <a:pt x="1955" y="0"/>
                    </a:moveTo>
                    <a:cubicBezTo>
                      <a:pt x="1809" y="127"/>
                      <a:pt x="1425" y="536"/>
                      <a:pt x="1077" y="765"/>
                    </a:cubicBezTo>
                    <a:cubicBezTo>
                      <a:pt x="729" y="994"/>
                      <a:pt x="224" y="1165"/>
                      <a:pt x="0" y="127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9" name="Group 133"/>
              <p:cNvGrpSpPr>
                <a:grpSpLocks/>
              </p:cNvGrpSpPr>
              <p:nvPr/>
            </p:nvGrpSpPr>
            <p:grpSpPr bwMode="auto">
              <a:xfrm>
                <a:off x="3927" y="2835"/>
                <a:ext cx="257" cy="545"/>
                <a:chOff x="563" y="3500"/>
                <a:chExt cx="257" cy="545"/>
              </a:xfrm>
            </p:grpSpPr>
            <p:sp>
              <p:nvSpPr>
                <p:cNvPr id="436358" name="Oval 134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59" name="Text Box 135"/>
                <p:cNvSpPr txBox="1">
                  <a:spLocks noChangeArrowheads="1"/>
                </p:cNvSpPr>
                <p:nvPr/>
              </p:nvSpPr>
              <p:spPr bwMode="auto">
                <a:xfrm>
                  <a:off x="563" y="3500"/>
                  <a:ext cx="246" cy="5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20" name="Group 136"/>
            <p:cNvGrpSpPr>
              <a:grpSpLocks/>
            </p:cNvGrpSpPr>
            <p:nvPr/>
          </p:nvGrpSpPr>
          <p:grpSpPr bwMode="auto">
            <a:xfrm>
              <a:off x="1881" y="2450"/>
              <a:ext cx="855" cy="818"/>
              <a:chOff x="1881" y="2450"/>
              <a:chExt cx="855" cy="818"/>
            </a:xfrm>
          </p:grpSpPr>
          <p:sp>
            <p:nvSpPr>
              <p:cNvPr id="436361" name="Line 137"/>
              <p:cNvSpPr>
                <a:spLocks noChangeShapeType="1"/>
              </p:cNvSpPr>
              <p:nvPr/>
            </p:nvSpPr>
            <p:spPr bwMode="auto">
              <a:xfrm flipH="1" flipV="1">
                <a:off x="1881" y="2450"/>
                <a:ext cx="855" cy="81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1" name="Group 138"/>
              <p:cNvGrpSpPr>
                <a:grpSpLocks/>
              </p:cNvGrpSpPr>
              <p:nvPr/>
            </p:nvGrpSpPr>
            <p:grpSpPr bwMode="auto">
              <a:xfrm>
                <a:off x="2117" y="2702"/>
                <a:ext cx="257" cy="550"/>
                <a:chOff x="563" y="3500"/>
                <a:chExt cx="257" cy="550"/>
              </a:xfrm>
            </p:grpSpPr>
            <p:sp>
              <p:nvSpPr>
                <p:cNvPr id="436363" name="Oval 139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64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563" y="3500"/>
                  <a:ext cx="246" cy="5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  <p:sp>
        <p:nvSpPr>
          <p:cNvPr id="24" name="Footer Placeholder 2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60363" y="-71462"/>
            <a:ext cx="8561387" cy="1143000"/>
          </a:xfrm>
        </p:spPr>
        <p:txBody>
          <a:bodyPr/>
          <a:lstStyle/>
          <a:p>
            <a:r>
              <a:rPr lang="en-US" sz="3200" dirty="0"/>
              <a:t>Indirect </a:t>
            </a:r>
            <a:r>
              <a:rPr lang="en-US" sz="3200" dirty="0" smtClean="0"/>
              <a:t>Routing</a:t>
            </a:r>
            <a:br>
              <a:rPr lang="en-US" sz="3200" dirty="0" smtClean="0"/>
            </a:br>
            <a:r>
              <a:rPr lang="en-US" sz="3200" dirty="0" smtClean="0"/>
              <a:t>Moving </a:t>
            </a:r>
            <a:r>
              <a:rPr lang="en-US" sz="3200" dirty="0"/>
              <a:t>between </a:t>
            </a:r>
            <a:r>
              <a:rPr lang="en-US" sz="3200" dirty="0" smtClean="0"/>
              <a:t>Networks</a:t>
            </a:r>
            <a:endParaRPr lang="en-US" sz="3200" dirty="0"/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0108"/>
            <a:ext cx="9001156" cy="5357850"/>
          </a:xfrm>
        </p:spPr>
        <p:txBody>
          <a:bodyPr/>
          <a:lstStyle/>
          <a:p>
            <a:r>
              <a:rPr lang="en-US" sz="2800" dirty="0"/>
              <a:t>S</a:t>
            </a:r>
            <a:r>
              <a:rPr lang="en-US" sz="2800" dirty="0" smtClean="0"/>
              <a:t>uppose the mobile node </a:t>
            </a:r>
            <a:r>
              <a:rPr lang="en-US" sz="2800" dirty="0"/>
              <a:t>moves to another </a:t>
            </a:r>
            <a:r>
              <a:rPr lang="en-US" sz="2800" dirty="0" smtClean="0"/>
              <a:t>network:</a:t>
            </a:r>
            <a:endParaRPr lang="en-US" sz="2800" dirty="0"/>
          </a:p>
          <a:p>
            <a:pPr lvl="1"/>
            <a:r>
              <a:rPr lang="en-US" sz="2400" dirty="0"/>
              <a:t>registers with new foreign </a:t>
            </a:r>
            <a:r>
              <a:rPr lang="en-US" sz="2400" dirty="0" smtClean="0"/>
              <a:t>agent.</a:t>
            </a:r>
            <a:endParaRPr lang="en-US" sz="2400" dirty="0"/>
          </a:p>
          <a:p>
            <a:pPr lvl="1"/>
            <a:r>
              <a:rPr lang="en-US" sz="2400" dirty="0"/>
              <a:t>new foreign agent registers with home </a:t>
            </a:r>
            <a:r>
              <a:rPr lang="en-US" sz="2400" dirty="0" smtClean="0"/>
              <a:t>agent.</a:t>
            </a:r>
            <a:endParaRPr lang="en-US" sz="2400" dirty="0"/>
          </a:p>
          <a:p>
            <a:pPr lvl="1"/>
            <a:r>
              <a:rPr lang="en-US" sz="2400" dirty="0"/>
              <a:t>home agent </a:t>
            </a:r>
            <a:r>
              <a:rPr lang="en-US" sz="2400" dirty="0" smtClean="0"/>
              <a:t>updates COA </a:t>
            </a:r>
            <a:r>
              <a:rPr lang="en-US" sz="2400" dirty="0"/>
              <a:t>for </a:t>
            </a:r>
            <a:r>
              <a:rPr lang="en-US" sz="2400" dirty="0" smtClean="0"/>
              <a:t>mobile node.</a:t>
            </a:r>
            <a:endParaRPr lang="en-US" sz="2400" dirty="0"/>
          </a:p>
          <a:p>
            <a:pPr lvl="1"/>
            <a:r>
              <a:rPr lang="en-US" sz="2400" dirty="0"/>
              <a:t>packets continue to be forwarded to </a:t>
            </a:r>
            <a:r>
              <a:rPr lang="en-US" sz="2400" dirty="0" smtClean="0"/>
              <a:t>mobile node</a:t>
            </a:r>
          </a:p>
          <a:p>
            <a:pPr lvl="1">
              <a:buNone/>
            </a:pPr>
            <a:r>
              <a:rPr lang="en-US" sz="2400" dirty="0" smtClean="0"/>
              <a:t>    (but </a:t>
            </a:r>
            <a:r>
              <a:rPr lang="en-US" sz="2400" dirty="0"/>
              <a:t>with new care-of-address</a:t>
            </a:r>
            <a:r>
              <a:rPr lang="en-US" sz="2400" dirty="0" smtClean="0"/>
              <a:t>).</a:t>
            </a:r>
            <a:endParaRPr lang="en-US" sz="2400" dirty="0"/>
          </a:p>
          <a:p>
            <a:r>
              <a:rPr lang="en-US" sz="2800" dirty="0" smtClean="0"/>
              <a:t>Mobility</a:t>
            </a:r>
            <a:r>
              <a:rPr lang="en-US" sz="2800" dirty="0"/>
              <a:t> </a:t>
            </a:r>
            <a:r>
              <a:rPr lang="en-US" sz="2800" dirty="0" smtClean="0"/>
              <a:t>involving multiple </a:t>
            </a:r>
            <a:r>
              <a:rPr lang="en-US" sz="2800" dirty="0"/>
              <a:t>foreign networks </a:t>
            </a:r>
            <a:r>
              <a:rPr lang="en-US" sz="2800" dirty="0" smtClean="0"/>
              <a:t>is transparent.</a:t>
            </a:r>
          </a:p>
          <a:p>
            <a:pPr lvl="1"/>
            <a:r>
              <a:rPr lang="en-US" sz="2400" dirty="0" smtClean="0">
                <a:solidFill>
                  <a:schemeClr val="accent1"/>
                </a:solidFill>
              </a:rPr>
              <a:t>On-going </a:t>
            </a:r>
            <a:r>
              <a:rPr lang="en-US" sz="2400" dirty="0">
                <a:solidFill>
                  <a:schemeClr val="accent1"/>
                </a:solidFill>
              </a:rPr>
              <a:t>connections can be maintained</a:t>
            </a:r>
            <a:r>
              <a:rPr lang="en-US" sz="2400" dirty="0" smtClean="0">
                <a:solidFill>
                  <a:schemeClr val="accent1"/>
                </a:solidFill>
              </a:rPr>
              <a:t>!</a:t>
            </a:r>
          </a:p>
          <a:p>
            <a:pPr lvl="1"/>
            <a:r>
              <a:rPr lang="en-US" sz="2400" dirty="0" smtClean="0">
                <a:solidFill>
                  <a:srgbClr val="800000"/>
                </a:solidFill>
              </a:rPr>
              <a:t>However, potential for datagram loss when disconnection/reattachment time is not short.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Freeform 2"/>
          <p:cNvSpPr>
            <a:spLocks/>
          </p:cNvSpPr>
          <p:nvPr/>
        </p:nvSpPr>
        <p:spPr bwMode="auto">
          <a:xfrm>
            <a:off x="1612900" y="2228833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668588" y="3222608"/>
            <a:ext cx="501650" cy="233363"/>
            <a:chOff x="3600" y="219"/>
            <a:chExt cx="360" cy="175"/>
          </a:xfrm>
        </p:grpSpPr>
        <p:sp>
          <p:nvSpPr>
            <p:cNvPr id="439300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1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2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3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9304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9306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07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08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9310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11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12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771650" y="2876533"/>
            <a:ext cx="1333500" cy="342900"/>
            <a:chOff x="8025" y="5070"/>
            <a:chExt cx="2100" cy="540"/>
          </a:xfrm>
        </p:grpSpPr>
        <p:sp>
          <p:nvSpPr>
            <p:cNvPr id="439314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315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316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931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Mobility via Direct Routing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520825" y="2435208"/>
            <a:ext cx="914400" cy="590550"/>
            <a:chOff x="10665" y="3225"/>
            <a:chExt cx="1440" cy="930"/>
          </a:xfrm>
        </p:grpSpPr>
        <p:sp>
          <p:nvSpPr>
            <p:cNvPr id="439319" name="Oval 2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9321" name="Freeform 25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2" name="Freeform 26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3" name="Freeform 27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4" name="Freeform 28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5" name="Freeform 29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6" name="Freeform 30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7" name="Freeform 31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8" name="Freeform 32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9" name="Freeform 33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0" name="Freeform 34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1" name="Freeform 35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2" name="Freeform 36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3" name="Freeform 37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4" name="Freeform 38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5" name="Freeform 39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6" name="Freeform 40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7" name="Freeform 41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8" name="Freeform 42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9" name="Freeform 43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0" name="Freeform 44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1" name="Freeform 45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2" name="Freeform 46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3" name="Freeform 47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4" name="Freeform 48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5" name="Freeform 49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6" name="Freeform 50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7" name="Freeform 51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8" name="Freeform 52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9" name="Freeform 53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0" name="Freeform 54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1" name="Freeform 55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2" name="Freeform 56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3" name="Freeform 57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4" name="Freeform 58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5" name="Freeform 59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6" name="Freeform 60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7" name="Freeform 61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8" name="Freeform 62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9" name="Freeform 63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0" name="Freeform 64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1" name="Freeform 65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2" name="Freeform 66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3" name="Freeform 67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4" name="Freeform 68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5" name="Freeform 69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6" name="Freeform 70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7" name="Freeform 71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8" name="Freeform 72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9" name="Freeform 73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0" name="Freeform 74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1" name="Freeform 75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2" name="Freeform 76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3" name="Freeform 77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4" name="Freeform 78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5" name="Freeform 79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6" name="Freeform 80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7" name="Freeform 81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8" name="Freeform 82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9" name="Freeform 83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0" name="Freeform 84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1" name="Freeform 85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2" name="Freeform 86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3" name="Freeform 87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4" name="Freeform 88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5" name="Freeform 89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6" name="Freeform 90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7" name="Freeform 91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8" name="Freeform 92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9389" name="Freeform 93"/>
          <p:cNvSpPr>
            <a:spLocks/>
          </p:cNvSpPr>
          <p:nvPr/>
        </p:nvSpPr>
        <p:spPr bwMode="auto">
          <a:xfrm>
            <a:off x="6413500" y="2098658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4"/>
          <p:cNvGrpSpPr>
            <a:grpSpLocks/>
          </p:cNvGrpSpPr>
          <p:nvPr/>
        </p:nvGrpSpPr>
        <p:grpSpPr bwMode="auto">
          <a:xfrm>
            <a:off x="6689725" y="3305158"/>
            <a:ext cx="501650" cy="233363"/>
            <a:chOff x="3600" y="219"/>
            <a:chExt cx="360" cy="175"/>
          </a:xfrm>
        </p:grpSpPr>
        <p:sp>
          <p:nvSpPr>
            <p:cNvPr id="439391" name="Oval 9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92" name="Line 9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93" name="Line 9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94" name="Rectangle 98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9395" name="Oval 9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9397" name="Line 10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98" name="Line 10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99" name="Line 10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9401" name="Line 10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402" name="Line 10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403" name="Line 10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9404" name="Line 108"/>
          <p:cNvSpPr>
            <a:spLocks noChangeShapeType="1"/>
          </p:cNvSpPr>
          <p:nvPr/>
        </p:nvSpPr>
        <p:spPr bwMode="auto">
          <a:xfrm>
            <a:off x="6735763" y="3165458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9405" name="Line 109"/>
          <p:cNvSpPr>
            <a:spLocks noChangeShapeType="1"/>
          </p:cNvSpPr>
          <p:nvPr/>
        </p:nvSpPr>
        <p:spPr bwMode="auto">
          <a:xfrm>
            <a:off x="6945313" y="316545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9406" name="Line 110"/>
          <p:cNvSpPr>
            <a:spLocks noChangeShapeType="1"/>
          </p:cNvSpPr>
          <p:nvPr/>
        </p:nvSpPr>
        <p:spPr bwMode="auto">
          <a:xfrm>
            <a:off x="7797800" y="2998771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1"/>
          <p:cNvGrpSpPr>
            <a:grpSpLocks/>
          </p:cNvGrpSpPr>
          <p:nvPr/>
        </p:nvGrpSpPr>
        <p:grpSpPr bwMode="auto">
          <a:xfrm>
            <a:off x="7340600" y="2527283"/>
            <a:ext cx="914400" cy="590550"/>
            <a:chOff x="10665" y="3225"/>
            <a:chExt cx="1440" cy="930"/>
          </a:xfrm>
        </p:grpSpPr>
        <p:sp>
          <p:nvSpPr>
            <p:cNvPr id="439408" name="Oval 112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3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9410" name="Object 11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15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9411" name="Object 11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16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9412" name="Freeform 116"/>
          <p:cNvSpPr>
            <a:spLocks/>
          </p:cNvSpPr>
          <p:nvPr/>
        </p:nvSpPr>
        <p:spPr bwMode="auto">
          <a:xfrm>
            <a:off x="3954463" y="3044808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9413" name="Text Box 117"/>
          <p:cNvSpPr txBox="1">
            <a:spLocks noChangeArrowheads="1"/>
          </p:cNvSpPr>
          <p:nvPr/>
        </p:nvSpPr>
        <p:spPr bwMode="auto">
          <a:xfrm>
            <a:off x="4129088" y="3341671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9414" name="Freeform 118"/>
          <p:cNvSpPr>
            <a:spLocks/>
          </p:cNvSpPr>
          <p:nvPr/>
        </p:nvSpPr>
        <p:spPr bwMode="auto">
          <a:xfrm>
            <a:off x="3321024" y="4799947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9415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570632"/>
              </p:ext>
            </p:extLst>
          </p:nvPr>
        </p:nvGraphicFramePr>
        <p:xfrm>
          <a:off x="3491880" y="4869160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4869160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9416" name="Text Box 120"/>
          <p:cNvSpPr txBox="1">
            <a:spLocks noChangeArrowheads="1"/>
          </p:cNvSpPr>
          <p:nvPr/>
        </p:nvSpPr>
        <p:spPr bwMode="auto">
          <a:xfrm>
            <a:off x="473075" y="1500174"/>
            <a:ext cx="1887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H</a:t>
            </a:r>
            <a:r>
              <a:rPr lang="en-US" sz="2000" b="1" dirty="0" smtClean="0">
                <a:solidFill>
                  <a:srgbClr val="800000"/>
                </a:solidFill>
              </a:rPr>
              <a:t>ome</a:t>
            </a:r>
            <a:endParaRPr lang="en-US" sz="2000" b="1" dirty="0">
              <a:solidFill>
                <a:srgbClr val="80000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sp>
        <p:nvSpPr>
          <p:cNvPr id="439417" name="Text Box 121"/>
          <p:cNvSpPr txBox="1">
            <a:spLocks noChangeArrowheads="1"/>
          </p:cNvSpPr>
          <p:nvPr/>
        </p:nvSpPr>
        <p:spPr bwMode="auto">
          <a:xfrm>
            <a:off x="7715272" y="1500174"/>
            <a:ext cx="127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V</a:t>
            </a:r>
            <a:r>
              <a:rPr lang="en-US" sz="2000" b="1" dirty="0" smtClean="0">
                <a:solidFill>
                  <a:srgbClr val="800000"/>
                </a:solidFill>
              </a:rPr>
              <a:t>isited</a:t>
            </a:r>
            <a:endParaRPr lang="en-US" sz="2000" b="1" dirty="0">
              <a:solidFill>
                <a:srgbClr val="80000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sp>
        <p:nvSpPr>
          <p:cNvPr id="439418" name="Line 122"/>
          <p:cNvSpPr>
            <a:spLocks noChangeShapeType="1"/>
          </p:cNvSpPr>
          <p:nvPr/>
        </p:nvSpPr>
        <p:spPr bwMode="auto">
          <a:xfrm flipV="1">
            <a:off x="7056438" y="2955908"/>
            <a:ext cx="555625" cy="301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3" name="Group 123"/>
          <p:cNvGrpSpPr>
            <a:grpSpLocks/>
          </p:cNvGrpSpPr>
          <p:nvPr/>
        </p:nvGrpSpPr>
        <p:grpSpPr bwMode="auto">
          <a:xfrm>
            <a:off x="7191375" y="2890821"/>
            <a:ext cx="339725" cy="366712"/>
            <a:chOff x="618" y="3500"/>
            <a:chExt cx="214" cy="231"/>
          </a:xfrm>
        </p:grpSpPr>
        <p:sp>
          <p:nvSpPr>
            <p:cNvPr id="439420" name="Oval 124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21" name="Text Box 125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439422" name="Freeform 126"/>
          <p:cNvSpPr>
            <a:spLocks/>
          </p:cNvSpPr>
          <p:nvPr/>
        </p:nvSpPr>
        <p:spPr bwMode="auto">
          <a:xfrm>
            <a:off x="3181350" y="3451208"/>
            <a:ext cx="1311275" cy="1238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26" y="780"/>
              </a:cxn>
            </a:cxnLst>
            <a:rect l="0" t="0" r="r" b="b"/>
            <a:pathLst>
              <a:path w="826" h="780">
                <a:moveTo>
                  <a:pt x="0" y="0"/>
                </a:moveTo>
                <a:cubicBezTo>
                  <a:pt x="138" y="130"/>
                  <a:pt x="654" y="618"/>
                  <a:pt x="826" y="78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4" name="Group 127"/>
          <p:cNvGrpSpPr>
            <a:grpSpLocks/>
          </p:cNvGrpSpPr>
          <p:nvPr/>
        </p:nvGrpSpPr>
        <p:grpSpPr bwMode="auto">
          <a:xfrm>
            <a:off x="3460750" y="3611546"/>
            <a:ext cx="339725" cy="366712"/>
            <a:chOff x="618" y="3500"/>
            <a:chExt cx="214" cy="231"/>
          </a:xfrm>
        </p:grpSpPr>
        <p:sp>
          <p:nvSpPr>
            <p:cNvPr id="439424" name="Oval 128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25" name="Text Box 129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439426" name="Freeform 130"/>
          <p:cNvSpPr>
            <a:spLocks/>
          </p:cNvSpPr>
          <p:nvPr/>
        </p:nvSpPr>
        <p:spPr bwMode="auto">
          <a:xfrm>
            <a:off x="4826000" y="3036871"/>
            <a:ext cx="3103563" cy="2016125"/>
          </a:xfrm>
          <a:custGeom>
            <a:avLst/>
            <a:gdLst/>
            <a:ahLst/>
            <a:cxnLst>
              <a:cxn ang="0">
                <a:pos x="1955" y="0"/>
              </a:cxn>
              <a:cxn ang="0">
                <a:pos x="634" y="653"/>
              </a:cxn>
              <a:cxn ang="0">
                <a:pos x="0" y="1270"/>
              </a:cxn>
            </a:cxnLst>
            <a:rect l="0" t="0" r="r" b="b"/>
            <a:pathLst>
              <a:path w="1955" h="1270">
                <a:moveTo>
                  <a:pt x="1955" y="0"/>
                </a:moveTo>
                <a:cubicBezTo>
                  <a:pt x="1735" y="109"/>
                  <a:pt x="982" y="424"/>
                  <a:pt x="634" y="653"/>
                </a:cubicBezTo>
                <a:cubicBezTo>
                  <a:pt x="286" y="882"/>
                  <a:pt x="132" y="1142"/>
                  <a:pt x="0" y="127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5" name="Group 131"/>
          <p:cNvGrpSpPr>
            <a:grpSpLocks/>
          </p:cNvGrpSpPr>
          <p:nvPr/>
        </p:nvGrpSpPr>
        <p:grpSpPr bwMode="auto">
          <a:xfrm>
            <a:off x="6072198" y="3929068"/>
            <a:ext cx="387350" cy="461962"/>
            <a:chOff x="618" y="3500"/>
            <a:chExt cx="244" cy="291"/>
          </a:xfrm>
        </p:grpSpPr>
        <p:sp>
          <p:nvSpPr>
            <p:cNvPr id="439428" name="Oval 132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29" name="Text Box 133"/>
            <p:cNvSpPr txBox="1">
              <a:spLocks noChangeArrowheads="1"/>
            </p:cNvSpPr>
            <p:nvPr/>
          </p:nvSpPr>
          <p:spPr bwMode="auto">
            <a:xfrm>
              <a:off x="628" y="3500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439430" name="Line 134"/>
          <p:cNvSpPr>
            <a:spLocks noChangeShapeType="1"/>
          </p:cNvSpPr>
          <p:nvPr/>
        </p:nvSpPr>
        <p:spPr bwMode="auto">
          <a:xfrm flipH="1" flipV="1">
            <a:off x="2986088" y="3502008"/>
            <a:ext cx="1357312" cy="1298575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6" name="Group 135"/>
          <p:cNvGrpSpPr>
            <a:grpSpLocks/>
          </p:cNvGrpSpPr>
          <p:nvPr/>
        </p:nvGrpSpPr>
        <p:grpSpPr bwMode="auto">
          <a:xfrm>
            <a:off x="3668713" y="4154471"/>
            <a:ext cx="320675" cy="366712"/>
            <a:chOff x="618" y="3500"/>
            <a:chExt cx="202" cy="231"/>
          </a:xfrm>
        </p:grpSpPr>
        <p:sp>
          <p:nvSpPr>
            <p:cNvPr id="439432" name="Oval 136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33" name="Text Box 137"/>
            <p:cNvSpPr txBox="1">
              <a:spLocks noChangeArrowheads="1"/>
            </p:cNvSpPr>
            <p:nvPr/>
          </p:nvSpPr>
          <p:spPr bwMode="auto">
            <a:xfrm>
              <a:off x="628" y="350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439434" name="Text Box 138"/>
          <p:cNvSpPr txBox="1">
            <a:spLocks noChangeArrowheads="1"/>
          </p:cNvSpPr>
          <p:nvPr/>
        </p:nvSpPr>
        <p:spPr bwMode="auto">
          <a:xfrm>
            <a:off x="785786" y="4369552"/>
            <a:ext cx="253523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orrespondent requests and receives </a:t>
            </a:r>
            <a:r>
              <a:rPr lang="en-US" sz="2000" dirty="0"/>
              <a:t>foreign address of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439436" name="Text Box 140"/>
          <p:cNvSpPr txBox="1">
            <a:spLocks noChangeArrowheads="1"/>
          </p:cNvSpPr>
          <p:nvPr/>
        </p:nvSpPr>
        <p:spPr bwMode="auto">
          <a:xfrm>
            <a:off x="2706694" y="1698957"/>
            <a:ext cx="279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orrespondent </a:t>
            </a:r>
            <a:r>
              <a:rPr lang="en-US" sz="2000" dirty="0"/>
              <a:t>forwards to foreign </a:t>
            </a:r>
            <a:r>
              <a:rPr lang="en-US" sz="2000" dirty="0" smtClean="0"/>
              <a:t>agent.</a:t>
            </a:r>
            <a:endParaRPr lang="en-US" sz="2000" dirty="0"/>
          </a:p>
        </p:txBody>
      </p:sp>
      <p:sp>
        <p:nvSpPr>
          <p:cNvPr id="439439" name="Text Box 143"/>
          <p:cNvSpPr txBox="1">
            <a:spLocks noChangeArrowheads="1"/>
          </p:cNvSpPr>
          <p:nvPr/>
        </p:nvSpPr>
        <p:spPr bwMode="auto">
          <a:xfrm>
            <a:off x="5432425" y="1000108"/>
            <a:ext cx="23383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F</a:t>
            </a:r>
            <a:r>
              <a:rPr lang="en-US" sz="2000" dirty="0" smtClean="0"/>
              <a:t>oreign </a:t>
            </a:r>
            <a:r>
              <a:rPr lang="en-US" sz="2000" dirty="0"/>
              <a:t>agent receives packets, forwards to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439442" name="Text Box 146"/>
          <p:cNvSpPr txBox="1">
            <a:spLocks noChangeArrowheads="1"/>
          </p:cNvSpPr>
          <p:nvPr/>
        </p:nvSpPr>
        <p:spPr bwMode="auto">
          <a:xfrm>
            <a:off x="6643689" y="4638661"/>
            <a:ext cx="2357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M</a:t>
            </a:r>
            <a:r>
              <a:rPr lang="en-US" sz="2000" dirty="0" smtClean="0"/>
              <a:t>obile node replies </a:t>
            </a:r>
            <a:r>
              <a:rPr lang="en-US" sz="2000" dirty="0"/>
              <a:t>directly to </a:t>
            </a:r>
            <a:r>
              <a:rPr lang="en-US" sz="2000" dirty="0" smtClean="0"/>
              <a:t>correspondent.</a:t>
            </a:r>
            <a:endParaRPr lang="en-US" sz="2000" dirty="0"/>
          </a:p>
        </p:txBody>
      </p:sp>
      <p:sp>
        <p:nvSpPr>
          <p:cNvPr id="439445" name="Freeform 149"/>
          <p:cNvSpPr>
            <a:spLocks/>
          </p:cNvSpPr>
          <p:nvPr/>
        </p:nvSpPr>
        <p:spPr bwMode="auto">
          <a:xfrm>
            <a:off x="4695825" y="3443271"/>
            <a:ext cx="1909763" cy="1416050"/>
          </a:xfrm>
          <a:custGeom>
            <a:avLst/>
            <a:gdLst/>
            <a:ahLst/>
            <a:cxnLst>
              <a:cxn ang="0">
                <a:pos x="0" y="892"/>
              </a:cxn>
              <a:cxn ang="0">
                <a:pos x="548" y="358"/>
              </a:cxn>
              <a:cxn ang="0">
                <a:pos x="1203" y="0"/>
              </a:cxn>
            </a:cxnLst>
            <a:rect l="0" t="0" r="r" b="b"/>
            <a:pathLst>
              <a:path w="1203" h="892">
                <a:moveTo>
                  <a:pt x="0" y="892"/>
                </a:moveTo>
                <a:cubicBezTo>
                  <a:pt x="91" y="803"/>
                  <a:pt x="348" y="507"/>
                  <a:pt x="548" y="358"/>
                </a:cubicBezTo>
                <a:cubicBezTo>
                  <a:pt x="816" y="202"/>
                  <a:pt x="1067" y="75"/>
                  <a:pt x="1203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9" name="Group 150"/>
          <p:cNvGrpSpPr>
            <a:grpSpLocks/>
          </p:cNvGrpSpPr>
          <p:nvPr/>
        </p:nvGrpSpPr>
        <p:grpSpPr bwMode="auto">
          <a:xfrm>
            <a:off x="5356225" y="3800458"/>
            <a:ext cx="339725" cy="366713"/>
            <a:chOff x="618" y="3500"/>
            <a:chExt cx="214" cy="231"/>
          </a:xfrm>
        </p:grpSpPr>
        <p:sp>
          <p:nvSpPr>
            <p:cNvPr id="439447" name="Oval 151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48" name="Text Box 152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3</a:t>
              </a:r>
            </a:p>
          </p:txBody>
        </p:sp>
      </p:grpSp>
      <p:cxnSp>
        <p:nvCxnSpPr>
          <p:cNvPr id="158" name="Straight Arrow Connector 157"/>
          <p:cNvCxnSpPr/>
          <p:nvPr/>
        </p:nvCxnSpPr>
        <p:spPr bwMode="auto">
          <a:xfrm flipV="1">
            <a:off x="3071802" y="4429132"/>
            <a:ext cx="571504" cy="21431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0" name="Straight Arrow Connector 159"/>
          <p:cNvCxnSpPr/>
          <p:nvPr/>
        </p:nvCxnSpPr>
        <p:spPr bwMode="auto">
          <a:xfrm flipV="1">
            <a:off x="2928926" y="3929066"/>
            <a:ext cx="571504" cy="42862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2" name="Straight Arrow Connector 161"/>
          <p:cNvCxnSpPr/>
          <p:nvPr/>
        </p:nvCxnSpPr>
        <p:spPr bwMode="auto">
          <a:xfrm rot="16200000" flipH="1">
            <a:off x="4214810" y="2714620"/>
            <a:ext cx="1214446" cy="107157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4" name="Straight Arrow Connector 163"/>
          <p:cNvCxnSpPr/>
          <p:nvPr/>
        </p:nvCxnSpPr>
        <p:spPr bwMode="auto">
          <a:xfrm rot="16200000" flipH="1">
            <a:off x="6715140" y="2357430"/>
            <a:ext cx="571504" cy="42862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 rot="10800000">
            <a:off x="6429388" y="4286256"/>
            <a:ext cx="642942" cy="42862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3" name="Oval 152"/>
          <p:cNvSpPr/>
          <p:nvPr/>
        </p:nvSpPr>
        <p:spPr bwMode="auto">
          <a:xfrm>
            <a:off x="4217660" y="4800582"/>
            <a:ext cx="641670" cy="485805"/>
          </a:xfrm>
          <a:prstGeom prst="ellipse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 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75" name="Text Box 252"/>
          <p:cNvSpPr txBox="1">
            <a:spLocks noChangeArrowheads="1"/>
          </p:cNvSpPr>
          <p:nvPr/>
        </p:nvSpPr>
        <p:spPr bwMode="auto">
          <a:xfrm>
            <a:off x="3428992" y="5286388"/>
            <a:ext cx="1430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C</a:t>
            </a:r>
            <a:r>
              <a:rPr lang="en-US" sz="1400" b="1" dirty="0" smtClean="0">
                <a:latin typeface="+mn-lt"/>
              </a:rPr>
              <a:t>orrespondent</a:t>
            </a:r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agent</a:t>
            </a:r>
          </a:p>
        </p:txBody>
      </p:sp>
      <p:sp>
        <p:nvSpPr>
          <p:cNvPr id="157" name="Line 18"/>
          <p:cNvSpPr>
            <a:spLocks noChangeShapeType="1"/>
          </p:cNvSpPr>
          <p:nvPr/>
        </p:nvSpPr>
        <p:spPr bwMode="auto">
          <a:xfrm>
            <a:off x="3836987" y="5007783"/>
            <a:ext cx="38067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2"/>
          <p:cNvGrpSpPr>
            <a:grpSpLocks/>
          </p:cNvGrpSpPr>
          <p:nvPr/>
        </p:nvGrpSpPr>
        <p:grpSpPr bwMode="auto">
          <a:xfrm>
            <a:off x="3357554" y="2628920"/>
            <a:ext cx="5368925" cy="3657600"/>
            <a:chOff x="1820" y="1536"/>
            <a:chExt cx="3382" cy="2304"/>
          </a:xfrm>
        </p:grpSpPr>
        <p:sp>
          <p:nvSpPr>
            <p:cNvPr id="418818" name="AutoShape 2"/>
            <p:cNvSpPr>
              <a:spLocks noChangeArrowheads="1"/>
            </p:cNvSpPr>
            <p:nvPr/>
          </p:nvSpPr>
          <p:spPr bwMode="auto">
            <a:xfrm>
              <a:off x="1820" y="1536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0" name="AutoShape 4"/>
            <p:cNvSpPr>
              <a:spLocks noChangeArrowheads="1"/>
            </p:cNvSpPr>
            <p:nvPr/>
          </p:nvSpPr>
          <p:spPr bwMode="auto">
            <a:xfrm>
              <a:off x="2328" y="1823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1" name="AutoShape 5"/>
            <p:cNvSpPr>
              <a:spLocks noChangeArrowheads="1"/>
            </p:cNvSpPr>
            <p:nvPr/>
          </p:nvSpPr>
          <p:spPr bwMode="auto">
            <a:xfrm>
              <a:off x="1840" y="2699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3" name="AutoShape 7"/>
            <p:cNvSpPr>
              <a:spLocks noChangeArrowheads="1"/>
            </p:cNvSpPr>
            <p:nvPr/>
          </p:nvSpPr>
          <p:spPr bwMode="auto">
            <a:xfrm>
              <a:off x="2340" y="2971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4" name="AutoShape 8"/>
            <p:cNvSpPr>
              <a:spLocks noChangeArrowheads="1"/>
            </p:cNvSpPr>
            <p:nvPr/>
          </p:nvSpPr>
          <p:spPr bwMode="auto">
            <a:xfrm>
              <a:off x="1829" y="2118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5" name="AutoShape 9"/>
            <p:cNvSpPr>
              <a:spLocks noChangeArrowheads="1"/>
            </p:cNvSpPr>
            <p:nvPr/>
          </p:nvSpPr>
          <p:spPr bwMode="auto">
            <a:xfrm>
              <a:off x="2340" y="2397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6" name="AutoShape 10"/>
            <p:cNvSpPr>
              <a:spLocks noChangeArrowheads="1"/>
            </p:cNvSpPr>
            <p:nvPr/>
          </p:nvSpPr>
          <p:spPr bwMode="auto">
            <a:xfrm>
              <a:off x="2845" y="3264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3110" y="3346"/>
              <a:ext cx="153" cy="306"/>
              <a:chOff x="3796" y="1043"/>
              <a:chExt cx="865" cy="1237"/>
            </a:xfrm>
          </p:grpSpPr>
          <p:sp>
            <p:nvSpPr>
              <p:cNvPr id="418828" name="Line 12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29" name="Line 13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0" name="Line 14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1" name="Line 15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2" name="Line 16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3" name="Line 17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4" name="Line 18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5" name="Line 19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6" name="Line 20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7" name="Line 21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8" name="Line 22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9" name="Line 23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40" name="Line 24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41" name="Line 25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42" name="Line 26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" name="Group 27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8844" name="Line 28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45" name="Line 2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46" name="Line 30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47" name="Line 3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32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8849" name="Line 33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0" name="Line 3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1" name="Line 35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2" name="Line 3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37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8854" name="Line 38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5" name="Line 3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6" name="Line 40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7" name="Line 4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42"/>
            <p:cNvGrpSpPr>
              <a:grpSpLocks/>
            </p:cNvGrpSpPr>
            <p:nvPr/>
          </p:nvGrpSpPr>
          <p:grpSpPr bwMode="auto">
            <a:xfrm>
              <a:off x="2590" y="2509"/>
              <a:ext cx="153" cy="306"/>
              <a:chOff x="3796" y="1043"/>
              <a:chExt cx="865" cy="1237"/>
            </a:xfrm>
          </p:grpSpPr>
          <p:sp>
            <p:nvSpPr>
              <p:cNvPr id="418859" name="Line 43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0" name="Line 44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1" name="Line 45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2" name="Line 46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3" name="Line 47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4" name="Line 48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5" name="Line 49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6" name="Line 50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7" name="Line 51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8" name="Line 52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9" name="Line 53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70" name="Line 54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71" name="Line 55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72" name="Line 56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73" name="Line 57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8" name="Group 58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8875" name="Line 5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76" name="Line 6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77" name="Line 6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78" name="Line 6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63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8880" name="Line 6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1" name="Line 6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2" name="Line 6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3" name="Line 6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68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8885" name="Line 6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6" name="Line 7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7" name="Line 7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8" name="Line 7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73"/>
            <p:cNvGrpSpPr>
              <a:grpSpLocks/>
            </p:cNvGrpSpPr>
            <p:nvPr/>
          </p:nvGrpSpPr>
          <p:grpSpPr bwMode="auto">
            <a:xfrm>
              <a:off x="2596" y="3076"/>
              <a:ext cx="153" cy="306"/>
              <a:chOff x="3796" y="1043"/>
              <a:chExt cx="865" cy="1237"/>
            </a:xfrm>
          </p:grpSpPr>
          <p:sp>
            <p:nvSpPr>
              <p:cNvPr id="418890" name="Line 74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1" name="Line 75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2" name="Line 76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3" name="Line 77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4" name="Line 78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5" name="Line 79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6" name="Line 80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7" name="Line 81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8" name="Line 82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9" name="Line 83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0" name="Line 84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1" name="Line 85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2" name="Line 86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3" name="Line 87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4" name="Line 88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2" name="Group 89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8906" name="Line 9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07" name="Line 9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08" name="Line 9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09" name="Line 9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94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8911" name="Line 9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2" name="Line 9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3" name="Line 9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4" name="Line 9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99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8916" name="Line 10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7" name="Line 10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8" name="Line 10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9" name="Line 10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" name="Group 135"/>
            <p:cNvGrpSpPr>
              <a:grpSpLocks/>
            </p:cNvGrpSpPr>
            <p:nvPr/>
          </p:nvGrpSpPr>
          <p:grpSpPr bwMode="auto">
            <a:xfrm>
              <a:off x="2095" y="1649"/>
              <a:ext cx="153" cy="306"/>
              <a:chOff x="3796" y="1043"/>
              <a:chExt cx="865" cy="1237"/>
            </a:xfrm>
          </p:grpSpPr>
          <p:sp>
            <p:nvSpPr>
              <p:cNvPr id="418952" name="Line 136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3" name="Line 137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4" name="Line 138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5" name="Line 139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6" name="Line 140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7" name="Line 141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8" name="Line 142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9" name="Line 143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0" name="Line 144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1" name="Line 145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2" name="Line 146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3" name="Line 147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4" name="Line 148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5" name="Line 149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6" name="Line 150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6" name="Group 151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8968" name="Line 15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69" name="Line 15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0" name="Line 15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1" name="Line 15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156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8973" name="Line 15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4" name="Line 15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5" name="Line 15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6" name="Line 16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161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8978" name="Line 16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9" name="Line 16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80" name="Line 16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81" name="Line 16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9" name="Group 197"/>
            <p:cNvGrpSpPr>
              <a:grpSpLocks/>
            </p:cNvGrpSpPr>
            <p:nvPr/>
          </p:nvGrpSpPr>
          <p:grpSpPr bwMode="auto">
            <a:xfrm>
              <a:off x="2579" y="1941"/>
              <a:ext cx="153" cy="306"/>
              <a:chOff x="3796" y="1043"/>
              <a:chExt cx="865" cy="1237"/>
            </a:xfrm>
          </p:grpSpPr>
          <p:sp>
            <p:nvSpPr>
              <p:cNvPr id="419014" name="Line 198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5" name="Line 199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6" name="Line 200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7" name="Line 201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8" name="Line 202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9" name="Line 203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0" name="Line 204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1" name="Line 205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2" name="Line 206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3" name="Line 207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4" name="Line 208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5" name="Line 209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6" name="Line 210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7" name="Line 211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8" name="Line 212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0" name="Group 213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9030" name="Line 21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1" name="Line 21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2" name="Line 21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3" name="Line 21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218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9035" name="Line 21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6" name="Line 22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7" name="Line 22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8" name="Line 22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223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9040" name="Line 22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41" name="Line 22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42" name="Line 22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43" name="Line 22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" name="Group 228"/>
            <p:cNvGrpSpPr>
              <a:grpSpLocks/>
            </p:cNvGrpSpPr>
            <p:nvPr/>
          </p:nvGrpSpPr>
          <p:grpSpPr bwMode="auto">
            <a:xfrm>
              <a:off x="2108" y="2790"/>
              <a:ext cx="153" cy="306"/>
              <a:chOff x="3796" y="1043"/>
              <a:chExt cx="865" cy="1237"/>
            </a:xfrm>
          </p:grpSpPr>
          <p:sp>
            <p:nvSpPr>
              <p:cNvPr id="419045" name="Line 229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46" name="Line 230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47" name="Line 231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48" name="Line 232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49" name="Line 233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0" name="Line 234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1" name="Line 235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2" name="Line 236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3" name="Line 237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4" name="Line 238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5" name="Line 239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6" name="Line 240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7" name="Line 241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8" name="Line 242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9" name="Line 243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4" name="Group 244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9061" name="Line 24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2" name="Line 24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3" name="Line 24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4" name="Line 24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249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9066" name="Line 25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7" name="Line 25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8" name="Line 25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9" name="Line 25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254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9071" name="Line 25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72" name="Line 25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73" name="Line 25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74" name="Line 25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7" name="Group 259"/>
            <p:cNvGrpSpPr>
              <a:grpSpLocks/>
            </p:cNvGrpSpPr>
            <p:nvPr/>
          </p:nvGrpSpPr>
          <p:grpSpPr bwMode="auto">
            <a:xfrm>
              <a:off x="2091" y="2221"/>
              <a:ext cx="153" cy="306"/>
              <a:chOff x="3796" y="1043"/>
              <a:chExt cx="865" cy="1237"/>
            </a:xfrm>
          </p:grpSpPr>
          <p:sp>
            <p:nvSpPr>
              <p:cNvPr id="419076" name="Line 260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77" name="Line 261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78" name="Line 262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79" name="Line 263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0" name="Line 264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1" name="Line 265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2" name="Line 266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3" name="Line 267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4" name="Line 268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5" name="Line 269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6" name="Line 270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7" name="Line 271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8" name="Line 272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9" name="Line 273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90" name="Line 274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8" name="Group 275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9092" name="Line 27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3" name="Line 27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4" name="Line 27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5" name="Line 27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280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9097" name="Line 281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8" name="Line 28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9" name="Line 283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100" name="Line 28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285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9102" name="Line 28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103" name="Line 28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104" name="Line 28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105" name="Line 28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419106" name="Line 290"/>
            <p:cNvSpPr>
              <a:spLocks noChangeShapeType="1"/>
            </p:cNvSpPr>
            <p:nvPr/>
          </p:nvSpPr>
          <p:spPr bwMode="auto">
            <a:xfrm flipV="1">
              <a:off x="3223" y="3069"/>
              <a:ext cx="31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08" name="Line 292"/>
            <p:cNvSpPr>
              <a:spLocks noChangeShapeType="1"/>
            </p:cNvSpPr>
            <p:nvPr/>
          </p:nvSpPr>
          <p:spPr bwMode="auto">
            <a:xfrm flipV="1">
              <a:off x="2712" y="3069"/>
              <a:ext cx="519" cy="2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09" name="Line 293"/>
            <p:cNvSpPr>
              <a:spLocks noChangeShapeType="1"/>
            </p:cNvSpPr>
            <p:nvPr/>
          </p:nvSpPr>
          <p:spPr bwMode="auto">
            <a:xfrm flipV="1">
              <a:off x="2225" y="2948"/>
              <a:ext cx="957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10" name="Line 294"/>
            <p:cNvSpPr>
              <a:spLocks noChangeShapeType="1"/>
            </p:cNvSpPr>
            <p:nvPr/>
          </p:nvSpPr>
          <p:spPr bwMode="auto">
            <a:xfrm flipV="1">
              <a:off x="2704" y="2128"/>
              <a:ext cx="568" cy="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11" name="Line 295"/>
            <p:cNvSpPr>
              <a:spLocks noChangeShapeType="1"/>
            </p:cNvSpPr>
            <p:nvPr/>
          </p:nvSpPr>
          <p:spPr bwMode="auto">
            <a:xfrm flipV="1">
              <a:off x="2193" y="2047"/>
              <a:ext cx="1079" cy="4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12" name="Line 296"/>
            <p:cNvSpPr>
              <a:spLocks noChangeShapeType="1"/>
            </p:cNvSpPr>
            <p:nvPr/>
          </p:nvSpPr>
          <p:spPr bwMode="auto">
            <a:xfrm flipV="1">
              <a:off x="2696" y="1950"/>
              <a:ext cx="584" cy="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13" name="Line 297"/>
            <p:cNvSpPr>
              <a:spLocks noChangeShapeType="1"/>
            </p:cNvSpPr>
            <p:nvPr/>
          </p:nvSpPr>
          <p:spPr bwMode="auto">
            <a:xfrm>
              <a:off x="2209" y="1885"/>
              <a:ext cx="10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" name="Group 299"/>
            <p:cNvGrpSpPr>
              <a:grpSpLocks/>
            </p:cNvGrpSpPr>
            <p:nvPr/>
          </p:nvGrpSpPr>
          <p:grpSpPr bwMode="auto">
            <a:xfrm>
              <a:off x="3215" y="2670"/>
              <a:ext cx="675" cy="465"/>
              <a:chOff x="2238" y="1171"/>
              <a:chExt cx="675" cy="465"/>
            </a:xfrm>
          </p:grpSpPr>
          <p:sp>
            <p:nvSpPr>
              <p:cNvPr id="419117" name="Rectangle 301"/>
              <p:cNvSpPr>
                <a:spLocks noChangeArrowheads="1"/>
              </p:cNvSpPr>
              <p:nvPr/>
            </p:nvSpPr>
            <p:spPr bwMode="auto">
              <a:xfrm>
                <a:off x="2238" y="1195"/>
                <a:ext cx="621" cy="42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119" name="Text Box 303"/>
              <p:cNvSpPr txBox="1">
                <a:spLocks noChangeArrowheads="1"/>
              </p:cNvSpPr>
              <p:nvPr/>
            </p:nvSpPr>
            <p:spPr bwMode="auto">
              <a:xfrm>
                <a:off x="2242" y="1171"/>
                <a:ext cx="671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Mobile </a:t>
                </a:r>
              </a:p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Switching </a:t>
                </a:r>
              </a:p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Center</a:t>
                </a:r>
              </a:p>
            </p:txBody>
          </p:sp>
        </p:grpSp>
        <p:sp>
          <p:nvSpPr>
            <p:cNvPr id="419120" name="Freeform 304"/>
            <p:cNvSpPr>
              <a:spLocks/>
            </p:cNvSpPr>
            <p:nvPr/>
          </p:nvSpPr>
          <p:spPr bwMode="auto">
            <a:xfrm>
              <a:off x="4092" y="1783"/>
              <a:ext cx="1078" cy="1430"/>
            </a:xfrm>
            <a:custGeom>
              <a:avLst/>
              <a:gdLst/>
              <a:ahLst/>
              <a:cxnLst>
                <a:cxn ang="0">
                  <a:pos x="239" y="7"/>
                </a:cxn>
                <a:cxn ang="0">
                  <a:pos x="35" y="157"/>
                </a:cxn>
                <a:cxn ang="0">
                  <a:pos x="29" y="523"/>
                </a:cxn>
                <a:cxn ang="0">
                  <a:pos x="53" y="829"/>
                </a:cxn>
                <a:cxn ang="0">
                  <a:pos x="245" y="871"/>
                </a:cxn>
                <a:cxn ang="0">
                  <a:pos x="647" y="1129"/>
                </a:cxn>
                <a:cxn ang="0">
                  <a:pos x="995" y="1237"/>
                </a:cxn>
                <a:cxn ang="0">
                  <a:pos x="1199" y="1021"/>
                </a:cxn>
                <a:cxn ang="0">
                  <a:pos x="1271" y="445"/>
                </a:cxn>
                <a:cxn ang="0">
                  <a:pos x="1205" y="211"/>
                </a:cxn>
                <a:cxn ang="0">
                  <a:pos x="749" y="115"/>
                </a:cxn>
                <a:cxn ang="0">
                  <a:pos x="239" y="7"/>
                </a:cxn>
              </a:cxnLst>
              <a:rect l="0" t="0" r="r" b="b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121" name="Text Box 305"/>
            <p:cNvSpPr txBox="1">
              <a:spLocks noChangeArrowheads="1"/>
            </p:cNvSpPr>
            <p:nvPr/>
          </p:nvSpPr>
          <p:spPr bwMode="auto">
            <a:xfrm>
              <a:off x="4120" y="2100"/>
              <a:ext cx="1082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/>
                <a:t>Public telephone</a:t>
              </a:r>
            </a:p>
            <a:p>
              <a:pPr eaLnBrk="1" hangingPunct="1"/>
              <a:r>
                <a:rPr lang="en-US" sz="1600"/>
                <a:t>network, and</a:t>
              </a:r>
            </a:p>
            <a:p>
              <a:pPr eaLnBrk="1" hangingPunct="1"/>
              <a:r>
                <a:rPr lang="en-US" sz="1600"/>
                <a:t>Internet</a:t>
              </a:r>
            </a:p>
          </p:txBody>
        </p:sp>
        <p:pic>
          <p:nvPicPr>
            <p:cNvPr id="419125" name="Picture 309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90" y="2039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26" name="Picture 310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86" y="2351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27" name="Picture 311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06" y="2551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28" name="Picture 312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82" y="2615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29" name="Picture 313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26" y="3087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32" name="Picture 316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98" y="3215"/>
              <a:ext cx="159" cy="115"/>
            </a:xfrm>
            <a:prstGeom prst="rect">
              <a:avLst/>
            </a:prstGeom>
            <a:noFill/>
          </p:spPr>
        </p:pic>
        <p:grpSp>
          <p:nvGrpSpPr>
            <p:cNvPr id="418817" name="Group 317"/>
            <p:cNvGrpSpPr>
              <a:grpSpLocks/>
            </p:cNvGrpSpPr>
            <p:nvPr/>
          </p:nvGrpSpPr>
          <p:grpSpPr bwMode="auto">
            <a:xfrm>
              <a:off x="2249" y="2806"/>
              <a:ext cx="524" cy="114"/>
              <a:chOff x="3072" y="739"/>
              <a:chExt cx="652" cy="146"/>
            </a:xfrm>
          </p:grpSpPr>
          <p:pic>
            <p:nvPicPr>
              <p:cNvPr id="419134" name="Picture 318" descr="lgv_fqmg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</p:spPr>
          </p:pic>
          <p:sp>
            <p:nvSpPr>
              <p:cNvPr id="419135" name="Line 319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136" name="Line 320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8819" name="Group 321"/>
            <p:cNvGrpSpPr>
              <a:grpSpLocks/>
            </p:cNvGrpSpPr>
            <p:nvPr/>
          </p:nvGrpSpPr>
          <p:grpSpPr bwMode="auto">
            <a:xfrm>
              <a:off x="3270" y="1758"/>
              <a:ext cx="692" cy="465"/>
              <a:chOff x="2197" y="1155"/>
              <a:chExt cx="692" cy="465"/>
            </a:xfrm>
          </p:grpSpPr>
          <p:grpSp>
            <p:nvGrpSpPr>
              <p:cNvPr id="418822" name="Group 322"/>
              <p:cNvGrpSpPr>
                <a:grpSpLocks/>
              </p:cNvGrpSpPr>
              <p:nvPr/>
            </p:nvGrpSpPr>
            <p:grpSpPr bwMode="auto">
              <a:xfrm>
                <a:off x="2198" y="1176"/>
                <a:ext cx="621" cy="426"/>
                <a:chOff x="3164" y="2556"/>
                <a:chExt cx="901" cy="338"/>
              </a:xfrm>
            </p:grpSpPr>
            <p:sp>
              <p:nvSpPr>
                <p:cNvPr id="419139" name="Rectangle 323"/>
                <p:cNvSpPr>
                  <a:spLocks noChangeArrowheads="1"/>
                </p:cNvSpPr>
                <p:nvPr/>
              </p:nvSpPr>
              <p:spPr bwMode="auto">
                <a:xfrm>
                  <a:off x="3164" y="2556"/>
                  <a:ext cx="901" cy="33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9140" name="Text Box 324"/>
                <p:cNvSpPr txBox="1">
                  <a:spLocks noChangeArrowheads="1"/>
                </p:cNvSpPr>
                <p:nvPr/>
              </p:nvSpPr>
              <p:spPr bwMode="auto">
                <a:xfrm>
                  <a:off x="3212" y="2573"/>
                  <a:ext cx="168" cy="18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endParaRPr lang="en-US">
                    <a:latin typeface="Arial" charset="0"/>
                  </a:endParaRPr>
                </a:p>
              </p:txBody>
            </p:sp>
          </p:grpSp>
          <p:sp>
            <p:nvSpPr>
              <p:cNvPr id="419141" name="Text Box 325"/>
              <p:cNvSpPr txBox="1">
                <a:spLocks noChangeArrowheads="1"/>
              </p:cNvSpPr>
              <p:nvPr/>
            </p:nvSpPr>
            <p:spPr bwMode="auto">
              <a:xfrm>
                <a:off x="2197" y="1155"/>
                <a:ext cx="692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Mobile </a:t>
                </a:r>
              </a:p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Switching </a:t>
                </a:r>
              </a:p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Center</a:t>
                </a:r>
              </a:p>
            </p:txBody>
          </p:sp>
        </p:grpSp>
        <p:sp>
          <p:nvSpPr>
            <p:cNvPr id="419142" name="Line 326"/>
            <p:cNvSpPr>
              <a:spLocks noChangeShapeType="1"/>
            </p:cNvSpPr>
            <p:nvPr/>
          </p:nvSpPr>
          <p:spPr bwMode="auto">
            <a:xfrm>
              <a:off x="3897" y="2011"/>
              <a:ext cx="232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43" name="Line 327"/>
            <p:cNvSpPr>
              <a:spLocks noChangeShapeType="1"/>
            </p:cNvSpPr>
            <p:nvPr/>
          </p:nvSpPr>
          <p:spPr bwMode="auto">
            <a:xfrm flipV="1">
              <a:off x="3845" y="2715"/>
              <a:ext cx="268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180" name="Rectangle 364"/>
          <p:cNvSpPr>
            <a:spLocks noChangeArrowheads="1"/>
          </p:cNvSpPr>
          <p:nvPr/>
        </p:nvSpPr>
        <p:spPr bwMode="auto">
          <a:xfrm>
            <a:off x="285720" y="71414"/>
            <a:ext cx="857798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Cellular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etwork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rchitecture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18827" name="Group 381"/>
          <p:cNvGrpSpPr>
            <a:grpSpLocks/>
          </p:cNvGrpSpPr>
          <p:nvPr/>
        </p:nvGrpSpPr>
        <p:grpSpPr bwMode="auto">
          <a:xfrm>
            <a:off x="4495800" y="1050925"/>
            <a:ext cx="4022725" cy="1936750"/>
            <a:chOff x="2380" y="662"/>
            <a:chExt cx="2534" cy="1220"/>
          </a:xfrm>
        </p:grpSpPr>
        <p:sp>
          <p:nvSpPr>
            <p:cNvPr id="419182" name="Text Box 366"/>
            <p:cNvSpPr txBox="1">
              <a:spLocks noChangeArrowheads="1"/>
            </p:cNvSpPr>
            <p:nvPr/>
          </p:nvSpPr>
          <p:spPr bwMode="auto">
            <a:xfrm>
              <a:off x="2457" y="843"/>
              <a:ext cx="2423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dirty="0"/>
                <a:t> </a:t>
              </a:r>
              <a:r>
                <a:rPr lang="en-US" sz="1800" dirty="0"/>
                <a:t>connects cells to wide area net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manages call setup 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handles </a:t>
              </a:r>
              <a:r>
                <a:rPr lang="en-US" sz="1800" dirty="0" smtClean="0"/>
                <a:t>mobility</a:t>
              </a:r>
              <a:endParaRPr lang="en-US" sz="1800" dirty="0"/>
            </a:p>
          </p:txBody>
        </p:sp>
        <p:sp>
          <p:nvSpPr>
            <p:cNvPr id="419184" name="Rectangle 368"/>
            <p:cNvSpPr>
              <a:spLocks noChangeArrowheads="1"/>
            </p:cNvSpPr>
            <p:nvPr/>
          </p:nvSpPr>
          <p:spPr bwMode="auto">
            <a:xfrm>
              <a:off x="2380" y="855"/>
              <a:ext cx="2534" cy="662"/>
            </a:xfrm>
            <a:prstGeom prst="rect">
              <a:avLst/>
            </a:prstGeom>
            <a:noFill/>
            <a:ln w="2857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8843" name="Group 371"/>
            <p:cNvGrpSpPr>
              <a:grpSpLocks/>
            </p:cNvGrpSpPr>
            <p:nvPr/>
          </p:nvGrpSpPr>
          <p:grpSpPr bwMode="auto">
            <a:xfrm>
              <a:off x="2544" y="662"/>
              <a:ext cx="550" cy="304"/>
              <a:chOff x="442" y="3321"/>
              <a:chExt cx="550" cy="304"/>
            </a:xfrm>
          </p:grpSpPr>
          <p:sp>
            <p:nvSpPr>
              <p:cNvPr id="419186" name="Rectangle 370"/>
              <p:cNvSpPr>
                <a:spLocks noChangeArrowheads="1"/>
              </p:cNvSpPr>
              <p:nvPr/>
            </p:nvSpPr>
            <p:spPr bwMode="auto">
              <a:xfrm>
                <a:off x="442" y="3321"/>
                <a:ext cx="547" cy="22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185" name="Text Box 369"/>
              <p:cNvSpPr txBox="1">
                <a:spLocks noChangeArrowheads="1"/>
              </p:cNvSpPr>
              <p:nvPr/>
            </p:nvSpPr>
            <p:spPr bwMode="auto">
              <a:xfrm>
                <a:off x="450" y="3334"/>
                <a:ext cx="54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solidFill>
                      <a:srgbClr val="800000"/>
                    </a:solidFill>
                  </a:rPr>
                  <a:t>MSC</a:t>
                </a:r>
              </a:p>
            </p:txBody>
          </p:sp>
        </p:grpSp>
        <p:sp>
          <p:nvSpPr>
            <p:cNvPr id="419190" name="Line 374"/>
            <p:cNvSpPr>
              <a:spLocks noChangeShapeType="1"/>
            </p:cNvSpPr>
            <p:nvPr/>
          </p:nvSpPr>
          <p:spPr bwMode="auto">
            <a:xfrm>
              <a:off x="3293" y="1450"/>
              <a:ext cx="278" cy="432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18848" name="Group 383"/>
          <p:cNvGrpSpPr>
            <a:grpSpLocks/>
          </p:cNvGrpSpPr>
          <p:nvPr/>
        </p:nvGrpSpPr>
        <p:grpSpPr bwMode="auto">
          <a:xfrm>
            <a:off x="274638" y="2000263"/>
            <a:ext cx="3170237" cy="3286125"/>
            <a:chOff x="173" y="1305"/>
            <a:chExt cx="1997" cy="2070"/>
          </a:xfrm>
        </p:grpSpPr>
        <p:sp>
          <p:nvSpPr>
            <p:cNvPr id="419192" name="Text Box 376"/>
            <p:cNvSpPr txBox="1">
              <a:spLocks noChangeArrowheads="1"/>
            </p:cNvSpPr>
            <p:nvPr/>
          </p:nvSpPr>
          <p:spPr bwMode="auto">
            <a:xfrm>
              <a:off x="250" y="1514"/>
              <a:ext cx="1662" cy="1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covers geographical region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</a:t>
              </a:r>
              <a:r>
                <a:rPr lang="en-US" sz="1800" b="1" dirty="0">
                  <a:solidFill>
                    <a:srgbClr val="800000"/>
                  </a:solidFill>
                </a:rPr>
                <a:t>base station </a:t>
              </a:r>
              <a:r>
                <a:rPr lang="en-US" sz="1800" dirty="0"/>
                <a:t>(BS) analogous to 802.11 AP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</a:t>
              </a:r>
              <a:r>
                <a:rPr lang="en-US" sz="1800" b="1" dirty="0">
                  <a:solidFill>
                    <a:srgbClr val="800000"/>
                  </a:solidFill>
                </a:rPr>
                <a:t>mobile users </a:t>
              </a:r>
              <a:r>
                <a:rPr lang="en-US" sz="1800" dirty="0"/>
                <a:t>attach to network through BS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</a:t>
              </a:r>
              <a:r>
                <a:rPr lang="en-US" sz="1800" b="1" dirty="0">
                  <a:solidFill>
                    <a:srgbClr val="800000"/>
                  </a:solidFill>
                </a:rPr>
                <a:t>air-interface</a:t>
              </a:r>
              <a:r>
                <a:rPr lang="en-US" sz="1800" i="1" dirty="0">
                  <a:solidFill>
                    <a:srgbClr val="FF0000"/>
                  </a:solidFill>
                </a:rPr>
                <a:t>:</a:t>
              </a:r>
              <a:r>
                <a:rPr lang="en-US" sz="1800" dirty="0"/>
                <a:t> physical and link layer protocol between mobile and BS</a:t>
              </a:r>
            </a:p>
          </p:txBody>
        </p:sp>
        <p:sp>
          <p:nvSpPr>
            <p:cNvPr id="419193" name="Rectangle 377"/>
            <p:cNvSpPr>
              <a:spLocks noChangeArrowheads="1"/>
            </p:cNvSpPr>
            <p:nvPr/>
          </p:nvSpPr>
          <p:spPr bwMode="auto">
            <a:xfrm>
              <a:off x="173" y="1448"/>
              <a:ext cx="1727" cy="1900"/>
            </a:xfrm>
            <a:prstGeom prst="rect">
              <a:avLst/>
            </a:prstGeom>
            <a:noFill/>
            <a:ln w="2857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8853" name="Group 378"/>
            <p:cNvGrpSpPr>
              <a:grpSpLocks/>
            </p:cNvGrpSpPr>
            <p:nvPr/>
          </p:nvGrpSpPr>
          <p:grpSpPr bwMode="auto">
            <a:xfrm>
              <a:off x="337" y="1305"/>
              <a:ext cx="547" cy="291"/>
              <a:chOff x="442" y="3293"/>
              <a:chExt cx="547" cy="291"/>
            </a:xfrm>
          </p:grpSpPr>
          <p:sp>
            <p:nvSpPr>
              <p:cNvPr id="419195" name="Rectangle 379"/>
              <p:cNvSpPr>
                <a:spLocks noChangeArrowheads="1"/>
              </p:cNvSpPr>
              <p:nvPr/>
            </p:nvSpPr>
            <p:spPr bwMode="auto">
              <a:xfrm>
                <a:off x="442" y="3321"/>
                <a:ext cx="547" cy="22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196" name="Text Box 380"/>
              <p:cNvSpPr txBox="1">
                <a:spLocks noChangeArrowheads="1"/>
              </p:cNvSpPr>
              <p:nvPr/>
            </p:nvSpPr>
            <p:spPr bwMode="auto">
              <a:xfrm>
                <a:off x="450" y="3293"/>
                <a:ext cx="43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solidFill>
                      <a:srgbClr val="800000"/>
                    </a:solidFill>
                  </a:rPr>
                  <a:t>cell</a:t>
                </a:r>
              </a:p>
            </p:txBody>
          </p:sp>
        </p:grpSp>
        <p:sp>
          <p:nvSpPr>
            <p:cNvPr id="419198" name="Line 382"/>
            <p:cNvSpPr>
              <a:spLocks noChangeShapeType="1"/>
            </p:cNvSpPr>
            <p:nvPr/>
          </p:nvSpPr>
          <p:spPr bwMode="auto">
            <a:xfrm>
              <a:off x="1891" y="1622"/>
              <a:ext cx="279" cy="183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18858" name="Group 386"/>
          <p:cNvGrpSpPr>
            <a:grpSpLocks/>
          </p:cNvGrpSpPr>
          <p:nvPr/>
        </p:nvGrpSpPr>
        <p:grpSpPr bwMode="auto">
          <a:xfrm>
            <a:off x="6567489" y="4556127"/>
            <a:ext cx="2278063" cy="1406526"/>
            <a:chOff x="4137" y="2870"/>
            <a:chExt cx="1435" cy="886"/>
          </a:xfrm>
        </p:grpSpPr>
        <p:sp>
          <p:nvSpPr>
            <p:cNvPr id="419200" name="Text Box 384"/>
            <p:cNvSpPr txBox="1">
              <a:spLocks noChangeArrowheads="1"/>
            </p:cNvSpPr>
            <p:nvPr/>
          </p:nvSpPr>
          <p:spPr bwMode="auto">
            <a:xfrm>
              <a:off x="4137" y="3465"/>
              <a:ext cx="14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800000"/>
                  </a:solidFill>
                </a:rPr>
                <a:t>wired network</a:t>
              </a:r>
            </a:p>
          </p:txBody>
        </p:sp>
        <p:sp>
          <p:nvSpPr>
            <p:cNvPr id="419201" name="Line 385"/>
            <p:cNvSpPr>
              <a:spLocks noChangeShapeType="1"/>
            </p:cNvSpPr>
            <p:nvPr/>
          </p:nvSpPr>
          <p:spPr bwMode="auto">
            <a:xfrm flipV="1">
              <a:off x="4560" y="2870"/>
              <a:ext cx="384" cy="6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58" name="Footer Placeholder 25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9" name="Slide Number Placeholder 25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4"/>
            <a:ext cx="8120063" cy="1143000"/>
          </a:xfrm>
        </p:spPr>
        <p:txBody>
          <a:bodyPr/>
          <a:lstStyle/>
          <a:p>
            <a:r>
              <a:rPr lang="en-US" dirty="0"/>
              <a:t>Mobility via Direct </a:t>
            </a:r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071546"/>
            <a:ext cx="8715436" cy="4648200"/>
          </a:xfrm>
        </p:spPr>
        <p:txBody>
          <a:bodyPr/>
          <a:lstStyle/>
          <a:p>
            <a:r>
              <a:rPr lang="en-US" dirty="0" smtClean="0"/>
              <a:t>Overcomes the </a:t>
            </a:r>
            <a:r>
              <a:rPr lang="en-US" dirty="0"/>
              <a:t>triangle routing </a:t>
            </a:r>
            <a:r>
              <a:rPr lang="en-US" dirty="0" smtClean="0"/>
              <a:t>problem.</a:t>
            </a:r>
            <a:endParaRPr lang="en-US" dirty="0"/>
          </a:p>
          <a:p>
            <a:r>
              <a:rPr lang="en-US" dirty="0" smtClean="0">
                <a:solidFill>
                  <a:srgbClr val="0033CC"/>
                </a:solidFill>
              </a:rPr>
              <a:t>Non-transparent </a:t>
            </a:r>
            <a:r>
              <a:rPr lang="en-US" dirty="0">
                <a:solidFill>
                  <a:srgbClr val="0033CC"/>
                </a:solidFill>
              </a:rPr>
              <a:t>to correspondent: </a:t>
            </a:r>
            <a:r>
              <a:rPr lang="en-US" dirty="0"/>
              <a:t>C</a:t>
            </a:r>
            <a:r>
              <a:rPr lang="en-US" dirty="0" smtClean="0"/>
              <a:t>orrespondent </a:t>
            </a:r>
            <a:r>
              <a:rPr lang="en-US" dirty="0"/>
              <a:t>must get care-of-address from home </a:t>
            </a:r>
            <a:r>
              <a:rPr lang="en-US" dirty="0" smtClean="0"/>
              <a:t>agent.</a:t>
            </a:r>
          </a:p>
          <a:p>
            <a:r>
              <a:rPr lang="en-US" dirty="0" smtClean="0"/>
              <a:t>What </a:t>
            </a:r>
            <a:r>
              <a:rPr lang="en-US" dirty="0"/>
              <a:t>if mobile </a:t>
            </a:r>
            <a:r>
              <a:rPr lang="en-US" dirty="0" smtClean="0"/>
              <a:t>node changes </a:t>
            </a:r>
            <a:r>
              <a:rPr lang="en-US" dirty="0"/>
              <a:t>visited network?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05108" y="4133868"/>
            <a:ext cx="4967288" cy="1938338"/>
            <a:chOff x="958" y="1566"/>
            <a:chExt cx="4242" cy="2155"/>
          </a:xfrm>
        </p:grpSpPr>
        <p:sp>
          <p:nvSpPr>
            <p:cNvPr id="440325" name="Freeform 5"/>
            <p:cNvSpPr>
              <a:spLocks/>
            </p:cNvSpPr>
            <p:nvPr/>
          </p:nvSpPr>
          <p:spPr bwMode="auto">
            <a:xfrm>
              <a:off x="1016" y="1648"/>
              <a:ext cx="1176" cy="1001"/>
            </a:xfrm>
            <a:custGeom>
              <a:avLst/>
              <a:gdLst/>
              <a:ahLst/>
              <a:cxnLst>
                <a:cxn ang="0">
                  <a:pos x="550" y="42"/>
                </a:cxn>
                <a:cxn ang="0">
                  <a:pos x="82" y="60"/>
                </a:cxn>
                <a:cxn ang="0">
                  <a:pos x="58" y="402"/>
                </a:cxn>
                <a:cxn ang="0">
                  <a:pos x="28" y="720"/>
                </a:cxn>
                <a:cxn ang="0">
                  <a:pos x="112" y="870"/>
                </a:cxn>
                <a:cxn ang="0">
                  <a:pos x="538" y="876"/>
                </a:cxn>
                <a:cxn ang="0">
                  <a:pos x="640" y="1128"/>
                </a:cxn>
                <a:cxn ang="0">
                  <a:pos x="1234" y="1098"/>
                </a:cxn>
                <a:cxn ang="0">
                  <a:pos x="1276" y="570"/>
                </a:cxn>
                <a:cxn ang="0">
                  <a:pos x="1204" y="342"/>
                </a:cxn>
                <a:cxn ang="0">
                  <a:pos x="760" y="288"/>
                </a:cxn>
                <a:cxn ang="0">
                  <a:pos x="550" y="42"/>
                </a:cxn>
              </a:cxnLst>
              <a:rect l="0" t="0" r="r" b="b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681" y="2274"/>
              <a:ext cx="316" cy="147"/>
              <a:chOff x="3600" y="219"/>
              <a:chExt cx="360" cy="175"/>
            </a:xfrm>
          </p:grpSpPr>
          <p:sp>
            <p:nvSpPr>
              <p:cNvPr id="440327" name="Oval 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28" name="Line 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29" name="Line 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30" name="Rectangle 1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40331" name="Oval 1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0333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34" name="Line 1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35" name="Line 1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0337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38" name="Line 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39" name="Line 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116" y="2056"/>
              <a:ext cx="840" cy="216"/>
              <a:chOff x="8025" y="5070"/>
              <a:chExt cx="2100" cy="540"/>
            </a:xfrm>
          </p:grpSpPr>
          <p:sp>
            <p:nvSpPr>
              <p:cNvPr id="440341" name="Line 21"/>
              <p:cNvSpPr>
                <a:spLocks noChangeShapeType="1"/>
              </p:cNvSpPr>
              <p:nvPr/>
            </p:nvSpPr>
            <p:spPr bwMode="auto">
              <a:xfrm>
                <a:off x="8025" y="5325"/>
                <a:ext cx="210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342" name="Line 22"/>
              <p:cNvSpPr>
                <a:spLocks noChangeShapeType="1"/>
              </p:cNvSpPr>
              <p:nvPr/>
            </p:nvSpPr>
            <p:spPr bwMode="auto">
              <a:xfrm>
                <a:off x="8355" y="507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343" name="Line 23"/>
              <p:cNvSpPr>
                <a:spLocks noChangeShapeType="1"/>
              </p:cNvSpPr>
              <p:nvPr/>
            </p:nvSpPr>
            <p:spPr bwMode="auto">
              <a:xfrm>
                <a:off x="9765" y="534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958" y="1778"/>
              <a:ext cx="576" cy="372"/>
              <a:chOff x="10665" y="3225"/>
              <a:chExt cx="1440" cy="930"/>
            </a:xfrm>
          </p:grpSpPr>
          <p:sp>
            <p:nvSpPr>
              <p:cNvPr id="440345" name="Oval 25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1038" y="3281"/>
                <a:ext cx="618" cy="667"/>
                <a:chOff x="8023" y="4451"/>
                <a:chExt cx="618" cy="667"/>
              </a:xfrm>
            </p:grpSpPr>
            <p:sp>
              <p:nvSpPr>
                <p:cNvPr id="440347" name="Freeform 27"/>
                <p:cNvSpPr>
                  <a:spLocks/>
                </p:cNvSpPr>
                <p:nvPr/>
              </p:nvSpPr>
              <p:spPr bwMode="auto">
                <a:xfrm>
                  <a:off x="8279" y="4653"/>
                  <a:ext cx="263" cy="380"/>
                </a:xfrm>
                <a:custGeom>
                  <a:avLst/>
                  <a:gdLst/>
                  <a:ahLst/>
                  <a:cxnLst>
                    <a:cxn ang="0">
                      <a:pos x="298" y="0"/>
                    </a:cxn>
                    <a:cxn ang="0">
                      <a:pos x="263" y="0"/>
                    </a:cxn>
                    <a:cxn ang="0">
                      <a:pos x="219" y="4"/>
                    </a:cxn>
                    <a:cxn ang="0">
                      <a:pos x="167" y="12"/>
                    </a:cxn>
                    <a:cxn ang="0">
                      <a:pos x="116" y="25"/>
                    </a:cxn>
                    <a:cxn ang="0">
                      <a:pos x="67" y="45"/>
                    </a:cxn>
                    <a:cxn ang="0">
                      <a:pos x="29" y="73"/>
                    </a:cxn>
                    <a:cxn ang="0">
                      <a:pos x="6" y="109"/>
                    </a:cxn>
                    <a:cxn ang="0">
                      <a:pos x="0" y="137"/>
                    </a:cxn>
                    <a:cxn ang="0">
                      <a:pos x="3" y="152"/>
                    </a:cxn>
                    <a:cxn ang="0">
                      <a:pos x="13" y="197"/>
                    </a:cxn>
                    <a:cxn ang="0">
                      <a:pos x="39" y="290"/>
                    </a:cxn>
                    <a:cxn ang="0">
                      <a:pos x="76" y="410"/>
                    </a:cxn>
                    <a:cxn ang="0">
                      <a:pos x="123" y="543"/>
                    </a:cxn>
                    <a:cxn ang="0">
                      <a:pos x="176" y="684"/>
                    </a:cxn>
                    <a:cxn ang="0">
                      <a:pos x="235" y="822"/>
                    </a:cxn>
                    <a:cxn ang="0">
                      <a:pos x="293" y="949"/>
                    </a:cxn>
                    <a:cxn ang="0">
                      <a:pos x="352" y="1055"/>
                    </a:cxn>
                    <a:cxn ang="0">
                      <a:pos x="389" y="1109"/>
                    </a:cxn>
                    <a:cxn ang="0">
                      <a:pos x="406" y="1130"/>
                    </a:cxn>
                    <a:cxn ang="0">
                      <a:pos x="436" y="1130"/>
                    </a:cxn>
                    <a:cxn ang="0">
                      <a:pos x="487" y="1111"/>
                    </a:cxn>
                    <a:cxn ang="0">
                      <a:pos x="547" y="1088"/>
                    </a:cxn>
                    <a:cxn ang="0">
                      <a:pos x="609" y="1062"/>
                    </a:cxn>
                    <a:cxn ang="0">
                      <a:pos x="669" y="1036"/>
                    </a:cxn>
                    <a:cxn ang="0">
                      <a:pos x="722" y="1012"/>
                    </a:cxn>
                    <a:cxn ang="0">
                      <a:pos x="762" y="987"/>
                    </a:cxn>
                    <a:cxn ang="0">
                      <a:pos x="785" y="967"/>
                    </a:cxn>
                    <a:cxn ang="0">
                      <a:pos x="756" y="915"/>
                    </a:cxn>
                    <a:cxn ang="0">
                      <a:pos x="687" y="813"/>
                    </a:cxn>
                    <a:cxn ang="0">
                      <a:pos x="612" y="693"/>
                    </a:cxn>
                    <a:cxn ang="0">
                      <a:pos x="537" y="561"/>
                    </a:cxn>
                    <a:cxn ang="0">
                      <a:pos x="467" y="423"/>
                    </a:cxn>
                    <a:cxn ang="0">
                      <a:pos x="404" y="287"/>
                    </a:cxn>
                    <a:cxn ang="0">
                      <a:pos x="352" y="161"/>
                    </a:cxn>
                    <a:cxn ang="0">
                      <a:pos x="318" y="49"/>
                    </a:cxn>
                  </a:cxnLst>
                  <a:rect l="0" t="0" r="r" b="b"/>
                  <a:pathLst>
                    <a:path w="788" h="1138">
                      <a:moveTo>
                        <a:pt x="310" y="2"/>
                      </a:moveTo>
                      <a:lnTo>
                        <a:pt x="298" y="0"/>
                      </a:lnTo>
                      <a:lnTo>
                        <a:pt x="282" y="0"/>
                      </a:lnTo>
                      <a:lnTo>
                        <a:pt x="263" y="0"/>
                      </a:lnTo>
                      <a:lnTo>
                        <a:pt x="242" y="2"/>
                      </a:lnTo>
                      <a:lnTo>
                        <a:pt x="219" y="4"/>
                      </a:lnTo>
                      <a:lnTo>
                        <a:pt x="192" y="7"/>
                      </a:lnTo>
                      <a:lnTo>
                        <a:pt x="167" y="12"/>
                      </a:lnTo>
                      <a:lnTo>
                        <a:pt x="141" y="17"/>
                      </a:lnTo>
                      <a:lnTo>
                        <a:pt x="116" y="25"/>
                      </a:lnTo>
                      <a:lnTo>
                        <a:pt x="91" y="35"/>
                      </a:lnTo>
                      <a:lnTo>
                        <a:pt x="67" y="45"/>
                      </a:lnTo>
                      <a:lnTo>
                        <a:pt x="47" y="58"/>
                      </a:lnTo>
                      <a:lnTo>
                        <a:pt x="29" y="73"/>
                      </a:lnTo>
                      <a:lnTo>
                        <a:pt x="16" y="91"/>
                      </a:lnTo>
                      <a:lnTo>
                        <a:pt x="6" y="109"/>
                      </a:lnTo>
                      <a:lnTo>
                        <a:pt x="0" y="131"/>
                      </a:lnTo>
                      <a:lnTo>
                        <a:pt x="0" y="137"/>
                      </a:lnTo>
                      <a:lnTo>
                        <a:pt x="1" y="144"/>
                      </a:lnTo>
                      <a:lnTo>
                        <a:pt x="3" y="152"/>
                      </a:lnTo>
                      <a:lnTo>
                        <a:pt x="4" y="162"/>
                      </a:lnTo>
                      <a:lnTo>
                        <a:pt x="13" y="197"/>
                      </a:lnTo>
                      <a:lnTo>
                        <a:pt x="25" y="240"/>
                      </a:lnTo>
                      <a:lnTo>
                        <a:pt x="39" y="290"/>
                      </a:lnTo>
                      <a:lnTo>
                        <a:pt x="57" y="348"/>
                      </a:lnTo>
                      <a:lnTo>
                        <a:pt x="76" y="410"/>
                      </a:lnTo>
                      <a:lnTo>
                        <a:pt x="100" y="474"/>
                      </a:lnTo>
                      <a:lnTo>
                        <a:pt x="123" y="543"/>
                      </a:lnTo>
                      <a:lnTo>
                        <a:pt x="150" y="612"/>
                      </a:lnTo>
                      <a:lnTo>
                        <a:pt x="176" y="684"/>
                      </a:lnTo>
                      <a:lnTo>
                        <a:pt x="205" y="753"/>
                      </a:lnTo>
                      <a:lnTo>
                        <a:pt x="235" y="822"/>
                      </a:lnTo>
                      <a:lnTo>
                        <a:pt x="264" y="887"/>
                      </a:lnTo>
                      <a:lnTo>
                        <a:pt x="293" y="949"/>
                      </a:lnTo>
                      <a:lnTo>
                        <a:pt x="323" y="1005"/>
                      </a:lnTo>
                      <a:lnTo>
                        <a:pt x="352" y="1055"/>
                      </a:lnTo>
                      <a:lnTo>
                        <a:pt x="381" y="1098"/>
                      </a:lnTo>
                      <a:lnTo>
                        <a:pt x="389" y="1109"/>
                      </a:lnTo>
                      <a:lnTo>
                        <a:pt x="398" y="1120"/>
                      </a:lnTo>
                      <a:lnTo>
                        <a:pt x="406" y="1130"/>
                      </a:lnTo>
                      <a:lnTo>
                        <a:pt x="414" y="1138"/>
                      </a:lnTo>
                      <a:lnTo>
                        <a:pt x="436" y="1130"/>
                      </a:lnTo>
                      <a:lnTo>
                        <a:pt x="461" y="1121"/>
                      </a:lnTo>
                      <a:lnTo>
                        <a:pt x="487" y="1111"/>
                      </a:lnTo>
                      <a:lnTo>
                        <a:pt x="517" y="1099"/>
                      </a:lnTo>
                      <a:lnTo>
                        <a:pt x="547" y="1088"/>
                      </a:lnTo>
                      <a:lnTo>
                        <a:pt x="578" y="1075"/>
                      </a:lnTo>
                      <a:lnTo>
                        <a:pt x="609" y="1062"/>
                      </a:lnTo>
                      <a:lnTo>
                        <a:pt x="640" y="1049"/>
                      </a:lnTo>
                      <a:lnTo>
                        <a:pt x="669" y="1036"/>
                      </a:lnTo>
                      <a:lnTo>
                        <a:pt x="697" y="1023"/>
                      </a:lnTo>
                      <a:lnTo>
                        <a:pt x="722" y="1012"/>
                      </a:lnTo>
                      <a:lnTo>
                        <a:pt x="744" y="999"/>
                      </a:lnTo>
                      <a:lnTo>
                        <a:pt x="762" y="987"/>
                      </a:lnTo>
                      <a:lnTo>
                        <a:pt x="775" y="977"/>
                      </a:lnTo>
                      <a:lnTo>
                        <a:pt x="785" y="967"/>
                      </a:lnTo>
                      <a:lnTo>
                        <a:pt x="788" y="959"/>
                      </a:lnTo>
                      <a:lnTo>
                        <a:pt x="756" y="915"/>
                      </a:lnTo>
                      <a:lnTo>
                        <a:pt x="722" y="868"/>
                      </a:lnTo>
                      <a:lnTo>
                        <a:pt x="687" y="813"/>
                      </a:lnTo>
                      <a:lnTo>
                        <a:pt x="650" y="755"/>
                      </a:lnTo>
                      <a:lnTo>
                        <a:pt x="612" y="693"/>
                      </a:lnTo>
                      <a:lnTo>
                        <a:pt x="575" y="627"/>
                      </a:lnTo>
                      <a:lnTo>
                        <a:pt x="537" y="561"/>
                      </a:lnTo>
                      <a:lnTo>
                        <a:pt x="500" y="492"/>
                      </a:lnTo>
                      <a:lnTo>
                        <a:pt x="467" y="423"/>
                      </a:lnTo>
                      <a:lnTo>
                        <a:pt x="433" y="354"/>
                      </a:lnTo>
                      <a:lnTo>
                        <a:pt x="404" y="287"/>
                      </a:lnTo>
                      <a:lnTo>
                        <a:pt x="376" y="223"/>
                      </a:lnTo>
                      <a:lnTo>
                        <a:pt x="352" y="161"/>
                      </a:lnTo>
                      <a:lnTo>
                        <a:pt x="333" y="102"/>
                      </a:lnTo>
                      <a:lnTo>
                        <a:pt x="318" y="49"/>
                      </a:lnTo>
                      <a:lnTo>
                        <a:pt x="310" y="2"/>
                      </a:lnTo>
                      <a:close/>
                    </a:path>
                  </a:pathLst>
                </a:custGeom>
                <a:solidFill>
                  <a:srgbClr val="F4FCEA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48" name="Freeform 28"/>
                <p:cNvSpPr>
                  <a:spLocks/>
                </p:cNvSpPr>
                <p:nvPr/>
              </p:nvSpPr>
              <p:spPr bwMode="auto">
                <a:xfrm>
                  <a:off x="8264" y="4707"/>
                  <a:ext cx="142" cy="312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48" y="2"/>
                    </a:cxn>
                    <a:cxn ang="0">
                      <a:pos x="48" y="5"/>
                    </a:cxn>
                    <a:cxn ang="0">
                      <a:pos x="47" y="11"/>
                    </a:cxn>
                    <a:cxn ang="0">
                      <a:pos x="44" y="19"/>
                    </a:cxn>
                    <a:cxn ang="0">
                      <a:pos x="39" y="35"/>
                    </a:cxn>
                    <a:cxn ang="0">
                      <a:pos x="32" y="55"/>
                    </a:cxn>
                    <a:cxn ang="0">
                      <a:pos x="20" y="82"/>
                    </a:cxn>
                    <a:cxn ang="0">
                      <a:pos x="6" y="117"/>
                    </a:cxn>
                    <a:cxn ang="0">
                      <a:pos x="0" y="141"/>
                    </a:cxn>
                    <a:cxn ang="0">
                      <a:pos x="0" y="177"/>
                    </a:cxn>
                    <a:cxn ang="0">
                      <a:pos x="4" y="220"/>
                    </a:cxn>
                    <a:cxn ang="0">
                      <a:pos x="13" y="271"/>
                    </a:cxn>
                    <a:cxn ang="0">
                      <a:pos x="26" y="325"/>
                    </a:cxn>
                    <a:cxn ang="0">
                      <a:pos x="41" y="386"/>
                    </a:cxn>
                    <a:cxn ang="0">
                      <a:pos x="58" y="446"/>
                    </a:cxn>
                    <a:cxn ang="0">
                      <a:pos x="78" y="509"/>
                    </a:cxn>
                    <a:cxn ang="0">
                      <a:pos x="98" y="570"/>
                    </a:cxn>
                    <a:cxn ang="0">
                      <a:pos x="119" y="628"/>
                    </a:cxn>
                    <a:cxn ang="0">
                      <a:pos x="138" y="683"/>
                    </a:cxn>
                    <a:cxn ang="0">
                      <a:pos x="157" y="733"/>
                    </a:cxn>
                    <a:cxn ang="0">
                      <a:pos x="174" y="775"/>
                    </a:cxn>
                    <a:cxn ang="0">
                      <a:pos x="189" y="808"/>
                    </a:cxn>
                    <a:cxn ang="0">
                      <a:pos x="201" y="831"/>
                    </a:cxn>
                    <a:cxn ang="0">
                      <a:pos x="210" y="843"/>
                    </a:cxn>
                    <a:cxn ang="0">
                      <a:pos x="223" y="853"/>
                    </a:cxn>
                    <a:cxn ang="0">
                      <a:pos x="239" y="861"/>
                    </a:cxn>
                    <a:cxn ang="0">
                      <a:pos x="258" y="873"/>
                    </a:cxn>
                    <a:cxn ang="0">
                      <a:pos x="282" y="883"/>
                    </a:cxn>
                    <a:cxn ang="0">
                      <a:pos x="310" y="896"/>
                    </a:cxn>
                    <a:cxn ang="0">
                      <a:pos x="342" y="907"/>
                    </a:cxn>
                    <a:cxn ang="0">
                      <a:pos x="380" y="922"/>
                    </a:cxn>
                    <a:cxn ang="0">
                      <a:pos x="425" y="936"/>
                    </a:cxn>
                    <a:cxn ang="0">
                      <a:pos x="396" y="893"/>
                    </a:cxn>
                    <a:cxn ang="0">
                      <a:pos x="367" y="843"/>
                    </a:cxn>
                    <a:cxn ang="0">
                      <a:pos x="337" y="787"/>
                    </a:cxn>
                    <a:cxn ang="0">
                      <a:pos x="308" y="725"/>
                    </a:cxn>
                    <a:cxn ang="0">
                      <a:pos x="279" y="660"/>
                    </a:cxn>
                    <a:cxn ang="0">
                      <a:pos x="249" y="591"/>
                    </a:cxn>
                    <a:cxn ang="0">
                      <a:pos x="220" y="522"/>
                    </a:cxn>
                    <a:cxn ang="0">
                      <a:pos x="194" y="450"/>
                    </a:cxn>
                    <a:cxn ang="0">
                      <a:pos x="167" y="381"/>
                    </a:cxn>
                    <a:cxn ang="0">
                      <a:pos x="144" y="312"/>
                    </a:cxn>
                    <a:cxn ang="0">
                      <a:pos x="120" y="248"/>
                    </a:cxn>
                    <a:cxn ang="0">
                      <a:pos x="101" y="186"/>
                    </a:cxn>
                    <a:cxn ang="0">
                      <a:pos x="83" y="128"/>
                    </a:cxn>
                    <a:cxn ang="0">
                      <a:pos x="69" y="78"/>
                    </a:cxn>
                    <a:cxn ang="0">
                      <a:pos x="57" y="35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425" h="936">
                      <a:moveTo>
                        <a:pt x="48" y="0"/>
                      </a:moveTo>
                      <a:lnTo>
                        <a:pt x="48" y="2"/>
                      </a:lnTo>
                      <a:lnTo>
                        <a:pt x="48" y="5"/>
                      </a:lnTo>
                      <a:lnTo>
                        <a:pt x="47" y="11"/>
                      </a:lnTo>
                      <a:lnTo>
                        <a:pt x="44" y="19"/>
                      </a:lnTo>
                      <a:lnTo>
                        <a:pt x="39" y="35"/>
                      </a:lnTo>
                      <a:lnTo>
                        <a:pt x="32" y="55"/>
                      </a:lnTo>
                      <a:lnTo>
                        <a:pt x="20" y="82"/>
                      </a:lnTo>
                      <a:lnTo>
                        <a:pt x="6" y="117"/>
                      </a:lnTo>
                      <a:lnTo>
                        <a:pt x="0" y="141"/>
                      </a:lnTo>
                      <a:lnTo>
                        <a:pt x="0" y="177"/>
                      </a:lnTo>
                      <a:lnTo>
                        <a:pt x="4" y="220"/>
                      </a:lnTo>
                      <a:lnTo>
                        <a:pt x="13" y="271"/>
                      </a:lnTo>
                      <a:lnTo>
                        <a:pt x="26" y="325"/>
                      </a:lnTo>
                      <a:lnTo>
                        <a:pt x="41" y="386"/>
                      </a:lnTo>
                      <a:lnTo>
                        <a:pt x="58" y="446"/>
                      </a:lnTo>
                      <a:lnTo>
                        <a:pt x="78" y="509"/>
                      </a:lnTo>
                      <a:lnTo>
                        <a:pt x="98" y="570"/>
                      </a:lnTo>
                      <a:lnTo>
                        <a:pt x="119" y="628"/>
                      </a:lnTo>
                      <a:lnTo>
                        <a:pt x="138" y="683"/>
                      </a:lnTo>
                      <a:lnTo>
                        <a:pt x="157" y="733"/>
                      </a:lnTo>
                      <a:lnTo>
                        <a:pt x="174" y="775"/>
                      </a:lnTo>
                      <a:lnTo>
                        <a:pt x="189" y="808"/>
                      </a:lnTo>
                      <a:lnTo>
                        <a:pt x="201" y="831"/>
                      </a:lnTo>
                      <a:lnTo>
                        <a:pt x="210" y="843"/>
                      </a:lnTo>
                      <a:lnTo>
                        <a:pt x="223" y="853"/>
                      </a:lnTo>
                      <a:lnTo>
                        <a:pt x="239" y="861"/>
                      </a:lnTo>
                      <a:lnTo>
                        <a:pt x="258" y="873"/>
                      </a:lnTo>
                      <a:lnTo>
                        <a:pt x="282" y="883"/>
                      </a:lnTo>
                      <a:lnTo>
                        <a:pt x="310" y="896"/>
                      </a:lnTo>
                      <a:lnTo>
                        <a:pt x="342" y="907"/>
                      </a:lnTo>
                      <a:lnTo>
                        <a:pt x="380" y="922"/>
                      </a:lnTo>
                      <a:lnTo>
                        <a:pt x="425" y="936"/>
                      </a:lnTo>
                      <a:lnTo>
                        <a:pt x="396" y="893"/>
                      </a:lnTo>
                      <a:lnTo>
                        <a:pt x="367" y="843"/>
                      </a:lnTo>
                      <a:lnTo>
                        <a:pt x="337" y="787"/>
                      </a:lnTo>
                      <a:lnTo>
                        <a:pt x="308" y="725"/>
                      </a:lnTo>
                      <a:lnTo>
                        <a:pt x="279" y="660"/>
                      </a:lnTo>
                      <a:lnTo>
                        <a:pt x="249" y="591"/>
                      </a:lnTo>
                      <a:lnTo>
                        <a:pt x="220" y="522"/>
                      </a:lnTo>
                      <a:lnTo>
                        <a:pt x="194" y="450"/>
                      </a:lnTo>
                      <a:lnTo>
                        <a:pt x="167" y="381"/>
                      </a:lnTo>
                      <a:lnTo>
                        <a:pt x="144" y="312"/>
                      </a:lnTo>
                      <a:lnTo>
                        <a:pt x="120" y="248"/>
                      </a:lnTo>
                      <a:lnTo>
                        <a:pt x="101" y="186"/>
                      </a:lnTo>
                      <a:lnTo>
                        <a:pt x="83" y="128"/>
                      </a:lnTo>
                      <a:lnTo>
                        <a:pt x="69" y="78"/>
                      </a:lnTo>
                      <a:lnTo>
                        <a:pt x="57" y="35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49" name="Freeform 29"/>
                <p:cNvSpPr>
                  <a:spLocks/>
                </p:cNvSpPr>
                <p:nvPr/>
              </p:nvSpPr>
              <p:spPr bwMode="auto">
                <a:xfrm>
                  <a:off x="8310" y="4696"/>
                  <a:ext cx="64" cy="69"/>
                </a:xfrm>
                <a:custGeom>
                  <a:avLst/>
                  <a:gdLst/>
                  <a:ahLst/>
                  <a:cxnLst>
                    <a:cxn ang="0">
                      <a:pos x="26" y="11"/>
                    </a:cxn>
                    <a:cxn ang="0">
                      <a:pos x="13" y="24"/>
                    </a:cxn>
                    <a:cxn ang="0">
                      <a:pos x="4" y="43"/>
                    </a:cxn>
                    <a:cxn ang="0">
                      <a:pos x="0" y="67"/>
                    </a:cxn>
                    <a:cxn ang="0">
                      <a:pos x="0" y="93"/>
                    </a:cxn>
                    <a:cxn ang="0">
                      <a:pos x="3" y="120"/>
                    </a:cxn>
                    <a:cxn ang="0">
                      <a:pos x="10" y="148"/>
                    </a:cxn>
                    <a:cxn ang="0">
                      <a:pos x="20" y="171"/>
                    </a:cxn>
                    <a:cxn ang="0">
                      <a:pos x="35" y="189"/>
                    </a:cxn>
                    <a:cxn ang="0">
                      <a:pos x="51" y="201"/>
                    </a:cxn>
                    <a:cxn ang="0">
                      <a:pos x="70" y="206"/>
                    </a:cxn>
                    <a:cxn ang="0">
                      <a:pos x="91" y="208"/>
                    </a:cxn>
                    <a:cxn ang="0">
                      <a:pos x="111" y="204"/>
                    </a:cxn>
                    <a:cxn ang="0">
                      <a:pos x="130" y="196"/>
                    </a:cxn>
                    <a:cxn ang="0">
                      <a:pos x="148" y="186"/>
                    </a:cxn>
                    <a:cxn ang="0">
                      <a:pos x="163" y="176"/>
                    </a:cxn>
                    <a:cxn ang="0">
                      <a:pos x="174" y="163"/>
                    </a:cxn>
                    <a:cxn ang="0">
                      <a:pos x="189" y="130"/>
                    </a:cxn>
                    <a:cxn ang="0">
                      <a:pos x="192" y="89"/>
                    </a:cxn>
                    <a:cxn ang="0">
                      <a:pos x="185" y="50"/>
                    </a:cxn>
                    <a:cxn ang="0">
                      <a:pos x="166" y="27"/>
                    </a:cxn>
                    <a:cxn ang="0">
                      <a:pos x="152" y="21"/>
                    </a:cxn>
                    <a:cxn ang="0">
                      <a:pos x="138" y="14"/>
                    </a:cxn>
                    <a:cxn ang="0">
                      <a:pos x="122" y="8"/>
                    </a:cxn>
                    <a:cxn ang="0">
                      <a:pos x="104" y="2"/>
                    </a:cxn>
                    <a:cxn ang="0">
                      <a:pos x="85" y="0"/>
                    </a:cxn>
                    <a:cxn ang="0">
                      <a:pos x="66" y="0"/>
                    </a:cxn>
                    <a:cxn ang="0">
                      <a:pos x="47" y="2"/>
                    </a:cxn>
                    <a:cxn ang="0">
                      <a:pos x="26" y="11"/>
                    </a:cxn>
                  </a:cxnLst>
                  <a:rect l="0" t="0" r="r" b="b"/>
                  <a:pathLst>
                    <a:path w="192" h="208">
                      <a:moveTo>
                        <a:pt x="26" y="11"/>
                      </a:moveTo>
                      <a:lnTo>
                        <a:pt x="13" y="24"/>
                      </a:lnTo>
                      <a:lnTo>
                        <a:pt x="4" y="43"/>
                      </a:lnTo>
                      <a:lnTo>
                        <a:pt x="0" y="67"/>
                      </a:lnTo>
                      <a:lnTo>
                        <a:pt x="0" y="93"/>
                      </a:lnTo>
                      <a:lnTo>
                        <a:pt x="3" y="120"/>
                      </a:lnTo>
                      <a:lnTo>
                        <a:pt x="10" y="148"/>
                      </a:lnTo>
                      <a:lnTo>
                        <a:pt x="20" y="171"/>
                      </a:lnTo>
                      <a:lnTo>
                        <a:pt x="35" y="189"/>
                      </a:lnTo>
                      <a:lnTo>
                        <a:pt x="51" y="201"/>
                      </a:lnTo>
                      <a:lnTo>
                        <a:pt x="70" y="206"/>
                      </a:lnTo>
                      <a:lnTo>
                        <a:pt x="91" y="208"/>
                      </a:lnTo>
                      <a:lnTo>
                        <a:pt x="111" y="204"/>
                      </a:lnTo>
                      <a:lnTo>
                        <a:pt x="130" y="196"/>
                      </a:lnTo>
                      <a:lnTo>
                        <a:pt x="148" y="186"/>
                      </a:lnTo>
                      <a:lnTo>
                        <a:pt x="163" y="176"/>
                      </a:lnTo>
                      <a:lnTo>
                        <a:pt x="174" y="163"/>
                      </a:lnTo>
                      <a:lnTo>
                        <a:pt x="189" y="130"/>
                      </a:lnTo>
                      <a:lnTo>
                        <a:pt x="192" y="89"/>
                      </a:lnTo>
                      <a:lnTo>
                        <a:pt x="185" y="50"/>
                      </a:lnTo>
                      <a:lnTo>
                        <a:pt x="166" y="27"/>
                      </a:lnTo>
                      <a:lnTo>
                        <a:pt x="152" y="21"/>
                      </a:lnTo>
                      <a:lnTo>
                        <a:pt x="138" y="14"/>
                      </a:lnTo>
                      <a:lnTo>
                        <a:pt x="122" y="8"/>
                      </a:lnTo>
                      <a:lnTo>
                        <a:pt x="104" y="2"/>
                      </a:lnTo>
                      <a:lnTo>
                        <a:pt x="85" y="0"/>
                      </a:lnTo>
                      <a:lnTo>
                        <a:pt x="66" y="0"/>
                      </a:lnTo>
                      <a:lnTo>
                        <a:pt x="47" y="2"/>
                      </a:lnTo>
                      <a:lnTo>
                        <a:pt x="26" y="11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0" name="Freeform 30"/>
                <p:cNvSpPr>
                  <a:spLocks/>
                </p:cNvSpPr>
                <p:nvPr/>
              </p:nvSpPr>
              <p:spPr bwMode="auto">
                <a:xfrm>
                  <a:off x="8406" y="4895"/>
                  <a:ext cx="82" cy="84"/>
                </a:xfrm>
                <a:custGeom>
                  <a:avLst/>
                  <a:gdLst/>
                  <a:ahLst/>
                  <a:cxnLst>
                    <a:cxn ang="0">
                      <a:pos x="33" y="29"/>
                    </a:cxn>
                    <a:cxn ang="0">
                      <a:pos x="21" y="44"/>
                    </a:cxn>
                    <a:cxn ang="0">
                      <a:pos x="12" y="60"/>
                    </a:cxn>
                    <a:cxn ang="0">
                      <a:pos x="5" y="79"/>
                    </a:cxn>
                    <a:cxn ang="0">
                      <a:pos x="0" y="97"/>
                    </a:cxn>
                    <a:cxn ang="0">
                      <a:pos x="0" y="116"/>
                    </a:cxn>
                    <a:cxn ang="0">
                      <a:pos x="5" y="135"/>
                    </a:cxn>
                    <a:cxn ang="0">
                      <a:pos x="12" y="152"/>
                    </a:cxn>
                    <a:cxn ang="0">
                      <a:pos x="25" y="169"/>
                    </a:cxn>
                    <a:cxn ang="0">
                      <a:pos x="42" y="187"/>
                    </a:cxn>
                    <a:cxn ang="0">
                      <a:pos x="58" y="202"/>
                    </a:cxn>
                    <a:cxn ang="0">
                      <a:pos x="77" y="220"/>
                    </a:cxn>
                    <a:cxn ang="0">
                      <a:pos x="96" y="233"/>
                    </a:cxn>
                    <a:cxn ang="0">
                      <a:pos x="114" y="244"/>
                    </a:cxn>
                    <a:cxn ang="0">
                      <a:pos x="133" y="251"/>
                    </a:cxn>
                    <a:cxn ang="0">
                      <a:pos x="149" y="251"/>
                    </a:cxn>
                    <a:cxn ang="0">
                      <a:pos x="165" y="246"/>
                    </a:cxn>
                    <a:cxn ang="0">
                      <a:pos x="180" y="237"/>
                    </a:cxn>
                    <a:cxn ang="0">
                      <a:pos x="196" y="228"/>
                    </a:cxn>
                    <a:cxn ang="0">
                      <a:pos x="209" y="220"/>
                    </a:cxn>
                    <a:cxn ang="0">
                      <a:pos x="222" y="212"/>
                    </a:cxn>
                    <a:cxn ang="0">
                      <a:pos x="232" y="202"/>
                    </a:cxn>
                    <a:cxn ang="0">
                      <a:pos x="240" y="191"/>
                    </a:cxn>
                    <a:cxn ang="0">
                      <a:pos x="246" y="178"/>
                    </a:cxn>
                    <a:cxn ang="0">
                      <a:pos x="247" y="162"/>
                    </a:cxn>
                    <a:cxn ang="0">
                      <a:pos x="244" y="142"/>
                    </a:cxn>
                    <a:cxn ang="0">
                      <a:pos x="238" y="120"/>
                    </a:cxn>
                    <a:cxn ang="0">
                      <a:pos x="228" y="96"/>
                    </a:cxn>
                    <a:cxn ang="0">
                      <a:pos x="215" y="72"/>
                    </a:cxn>
                    <a:cxn ang="0">
                      <a:pos x="200" y="50"/>
                    </a:cxn>
                    <a:cxn ang="0">
                      <a:pos x="184" y="30"/>
                    </a:cxn>
                    <a:cxn ang="0">
                      <a:pos x="165" y="16"/>
                    </a:cxn>
                    <a:cxn ang="0">
                      <a:pos x="147" y="7"/>
                    </a:cxn>
                    <a:cxn ang="0">
                      <a:pos x="130" y="3"/>
                    </a:cxn>
                    <a:cxn ang="0">
                      <a:pos x="112" y="0"/>
                    </a:cxn>
                    <a:cxn ang="0">
                      <a:pos x="94" y="1"/>
                    </a:cxn>
                    <a:cxn ang="0">
                      <a:pos x="80" y="3"/>
                    </a:cxn>
                    <a:cxn ang="0">
                      <a:pos x="65" y="7"/>
                    </a:cxn>
                    <a:cxn ang="0">
                      <a:pos x="52" y="13"/>
                    </a:cxn>
                    <a:cxn ang="0">
                      <a:pos x="42" y="20"/>
                    </a:cxn>
                    <a:cxn ang="0">
                      <a:pos x="33" y="29"/>
                    </a:cxn>
                  </a:cxnLst>
                  <a:rect l="0" t="0" r="r" b="b"/>
                  <a:pathLst>
                    <a:path w="247" h="251">
                      <a:moveTo>
                        <a:pt x="33" y="29"/>
                      </a:moveTo>
                      <a:lnTo>
                        <a:pt x="21" y="44"/>
                      </a:lnTo>
                      <a:lnTo>
                        <a:pt x="12" y="60"/>
                      </a:lnTo>
                      <a:lnTo>
                        <a:pt x="5" y="79"/>
                      </a:lnTo>
                      <a:lnTo>
                        <a:pt x="0" y="97"/>
                      </a:lnTo>
                      <a:lnTo>
                        <a:pt x="0" y="116"/>
                      </a:lnTo>
                      <a:lnTo>
                        <a:pt x="5" y="135"/>
                      </a:lnTo>
                      <a:lnTo>
                        <a:pt x="12" y="152"/>
                      </a:lnTo>
                      <a:lnTo>
                        <a:pt x="25" y="169"/>
                      </a:lnTo>
                      <a:lnTo>
                        <a:pt x="42" y="187"/>
                      </a:lnTo>
                      <a:lnTo>
                        <a:pt x="58" y="202"/>
                      </a:lnTo>
                      <a:lnTo>
                        <a:pt x="77" y="220"/>
                      </a:lnTo>
                      <a:lnTo>
                        <a:pt x="96" y="233"/>
                      </a:lnTo>
                      <a:lnTo>
                        <a:pt x="114" y="244"/>
                      </a:lnTo>
                      <a:lnTo>
                        <a:pt x="133" y="251"/>
                      </a:lnTo>
                      <a:lnTo>
                        <a:pt x="149" y="251"/>
                      </a:lnTo>
                      <a:lnTo>
                        <a:pt x="165" y="246"/>
                      </a:lnTo>
                      <a:lnTo>
                        <a:pt x="180" y="237"/>
                      </a:lnTo>
                      <a:lnTo>
                        <a:pt x="196" y="228"/>
                      </a:lnTo>
                      <a:lnTo>
                        <a:pt x="209" y="220"/>
                      </a:lnTo>
                      <a:lnTo>
                        <a:pt x="222" y="212"/>
                      </a:lnTo>
                      <a:lnTo>
                        <a:pt x="232" y="202"/>
                      </a:lnTo>
                      <a:lnTo>
                        <a:pt x="240" y="191"/>
                      </a:lnTo>
                      <a:lnTo>
                        <a:pt x="246" y="178"/>
                      </a:lnTo>
                      <a:lnTo>
                        <a:pt x="247" y="162"/>
                      </a:lnTo>
                      <a:lnTo>
                        <a:pt x="244" y="142"/>
                      </a:lnTo>
                      <a:lnTo>
                        <a:pt x="238" y="120"/>
                      </a:lnTo>
                      <a:lnTo>
                        <a:pt x="228" y="96"/>
                      </a:lnTo>
                      <a:lnTo>
                        <a:pt x="215" y="72"/>
                      </a:lnTo>
                      <a:lnTo>
                        <a:pt x="200" y="50"/>
                      </a:lnTo>
                      <a:lnTo>
                        <a:pt x="184" y="30"/>
                      </a:lnTo>
                      <a:lnTo>
                        <a:pt x="165" y="16"/>
                      </a:lnTo>
                      <a:lnTo>
                        <a:pt x="147" y="7"/>
                      </a:lnTo>
                      <a:lnTo>
                        <a:pt x="130" y="3"/>
                      </a:lnTo>
                      <a:lnTo>
                        <a:pt x="112" y="0"/>
                      </a:lnTo>
                      <a:lnTo>
                        <a:pt x="94" y="1"/>
                      </a:lnTo>
                      <a:lnTo>
                        <a:pt x="80" y="3"/>
                      </a:lnTo>
                      <a:lnTo>
                        <a:pt x="65" y="7"/>
                      </a:lnTo>
                      <a:lnTo>
                        <a:pt x="52" y="13"/>
                      </a:lnTo>
                      <a:lnTo>
                        <a:pt x="42" y="20"/>
                      </a:lnTo>
                      <a:lnTo>
                        <a:pt x="33" y="29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1" name="Freeform 31"/>
                <p:cNvSpPr>
                  <a:spLocks/>
                </p:cNvSpPr>
                <p:nvPr/>
              </p:nvSpPr>
              <p:spPr bwMode="auto">
                <a:xfrm>
                  <a:off x="8313" y="4687"/>
                  <a:ext cx="75" cy="80"/>
                </a:xfrm>
                <a:custGeom>
                  <a:avLst/>
                  <a:gdLst/>
                  <a:ahLst/>
                  <a:cxnLst>
                    <a:cxn ang="0">
                      <a:pos x="115" y="3"/>
                    </a:cxn>
                    <a:cxn ang="0">
                      <a:pos x="93" y="0"/>
                    </a:cxn>
                    <a:cxn ang="0">
                      <a:pos x="66" y="2"/>
                    </a:cxn>
                    <a:cxn ang="0">
                      <a:pos x="43" y="12"/>
                    </a:cxn>
                    <a:cxn ang="0">
                      <a:pos x="16" y="37"/>
                    </a:cxn>
                    <a:cxn ang="0">
                      <a:pos x="0" y="79"/>
                    </a:cxn>
                    <a:cxn ang="0">
                      <a:pos x="2" y="124"/>
                    </a:cxn>
                    <a:cxn ang="0">
                      <a:pos x="15" y="168"/>
                    </a:cxn>
                    <a:cxn ang="0">
                      <a:pos x="32" y="201"/>
                    </a:cxn>
                    <a:cxn ang="0">
                      <a:pos x="56" y="223"/>
                    </a:cxn>
                    <a:cxn ang="0">
                      <a:pos x="84" y="237"/>
                    </a:cxn>
                    <a:cxn ang="0">
                      <a:pos x="113" y="240"/>
                    </a:cxn>
                    <a:cxn ang="0">
                      <a:pos x="151" y="229"/>
                    </a:cxn>
                    <a:cxn ang="0">
                      <a:pos x="189" y="204"/>
                    </a:cxn>
                    <a:cxn ang="0">
                      <a:pos x="216" y="171"/>
                    </a:cxn>
                    <a:cxn ang="0">
                      <a:pos x="226" y="131"/>
                    </a:cxn>
                    <a:cxn ang="0">
                      <a:pos x="222" y="104"/>
                    </a:cxn>
                    <a:cxn ang="0">
                      <a:pos x="213" y="95"/>
                    </a:cxn>
                    <a:cxn ang="0">
                      <a:pos x="201" y="96"/>
                    </a:cxn>
                    <a:cxn ang="0">
                      <a:pos x="194" y="105"/>
                    </a:cxn>
                    <a:cxn ang="0">
                      <a:pos x="191" y="127"/>
                    </a:cxn>
                    <a:cxn ang="0">
                      <a:pos x="182" y="158"/>
                    </a:cxn>
                    <a:cxn ang="0">
                      <a:pos x="162" y="183"/>
                    </a:cxn>
                    <a:cxn ang="0">
                      <a:pos x="131" y="197"/>
                    </a:cxn>
                    <a:cxn ang="0">
                      <a:pos x="90" y="197"/>
                    </a:cxn>
                    <a:cxn ang="0">
                      <a:pos x="60" y="177"/>
                    </a:cxn>
                    <a:cxn ang="0">
                      <a:pos x="44" y="144"/>
                    </a:cxn>
                    <a:cxn ang="0">
                      <a:pos x="34" y="105"/>
                    </a:cxn>
                    <a:cxn ang="0">
                      <a:pos x="32" y="76"/>
                    </a:cxn>
                    <a:cxn ang="0">
                      <a:pos x="41" y="56"/>
                    </a:cxn>
                    <a:cxn ang="0">
                      <a:pos x="54" y="39"/>
                    </a:cxn>
                    <a:cxn ang="0">
                      <a:pos x="74" y="26"/>
                    </a:cxn>
                    <a:cxn ang="0">
                      <a:pos x="87" y="25"/>
                    </a:cxn>
                    <a:cxn ang="0">
                      <a:pos x="106" y="25"/>
                    </a:cxn>
                    <a:cxn ang="0">
                      <a:pos x="126" y="25"/>
                    </a:cxn>
                    <a:cxn ang="0">
                      <a:pos x="129" y="12"/>
                    </a:cxn>
                  </a:cxnLst>
                  <a:rect l="0" t="0" r="r" b="b"/>
                  <a:pathLst>
                    <a:path w="226" h="240">
                      <a:moveTo>
                        <a:pt x="125" y="6"/>
                      </a:moveTo>
                      <a:lnTo>
                        <a:pt x="115" y="3"/>
                      </a:lnTo>
                      <a:lnTo>
                        <a:pt x="104" y="0"/>
                      </a:lnTo>
                      <a:lnTo>
                        <a:pt x="93" y="0"/>
                      </a:lnTo>
                      <a:lnTo>
                        <a:pt x="79" y="0"/>
                      </a:lnTo>
                      <a:lnTo>
                        <a:pt x="66" y="2"/>
                      </a:lnTo>
                      <a:lnTo>
                        <a:pt x="54" y="6"/>
                      </a:lnTo>
                      <a:lnTo>
                        <a:pt x="43" y="12"/>
                      </a:lnTo>
                      <a:lnTo>
                        <a:pt x="32" y="19"/>
                      </a:lnTo>
                      <a:lnTo>
                        <a:pt x="16" y="37"/>
                      </a:lnTo>
                      <a:lnTo>
                        <a:pt x="6" y="58"/>
                      </a:lnTo>
                      <a:lnTo>
                        <a:pt x="0" y="79"/>
                      </a:lnTo>
                      <a:lnTo>
                        <a:pt x="0" y="101"/>
                      </a:lnTo>
                      <a:lnTo>
                        <a:pt x="2" y="124"/>
                      </a:lnTo>
                      <a:lnTo>
                        <a:pt x="7" y="145"/>
                      </a:lnTo>
                      <a:lnTo>
                        <a:pt x="15" y="168"/>
                      </a:lnTo>
                      <a:lnTo>
                        <a:pt x="24" y="188"/>
                      </a:lnTo>
                      <a:lnTo>
                        <a:pt x="32" y="201"/>
                      </a:lnTo>
                      <a:lnTo>
                        <a:pt x="43" y="213"/>
                      </a:lnTo>
                      <a:lnTo>
                        <a:pt x="56" y="223"/>
                      </a:lnTo>
                      <a:lnTo>
                        <a:pt x="69" y="231"/>
                      </a:lnTo>
                      <a:lnTo>
                        <a:pt x="84" y="237"/>
                      </a:lnTo>
                      <a:lnTo>
                        <a:pt x="98" y="240"/>
                      </a:lnTo>
                      <a:lnTo>
                        <a:pt x="113" y="240"/>
                      </a:lnTo>
                      <a:lnTo>
                        <a:pt x="129" y="237"/>
                      </a:lnTo>
                      <a:lnTo>
                        <a:pt x="151" y="229"/>
                      </a:lnTo>
                      <a:lnTo>
                        <a:pt x="172" y="219"/>
                      </a:lnTo>
                      <a:lnTo>
                        <a:pt x="189" y="204"/>
                      </a:lnTo>
                      <a:lnTo>
                        <a:pt x="206" y="188"/>
                      </a:lnTo>
                      <a:lnTo>
                        <a:pt x="216" y="171"/>
                      </a:lnTo>
                      <a:lnTo>
                        <a:pt x="223" y="152"/>
                      </a:lnTo>
                      <a:lnTo>
                        <a:pt x="226" y="131"/>
                      </a:lnTo>
                      <a:lnTo>
                        <a:pt x="223" y="109"/>
                      </a:lnTo>
                      <a:lnTo>
                        <a:pt x="222" y="104"/>
                      </a:lnTo>
                      <a:lnTo>
                        <a:pt x="219" y="98"/>
                      </a:lnTo>
                      <a:lnTo>
                        <a:pt x="213" y="95"/>
                      </a:lnTo>
                      <a:lnTo>
                        <a:pt x="207" y="95"/>
                      </a:lnTo>
                      <a:lnTo>
                        <a:pt x="201" y="96"/>
                      </a:lnTo>
                      <a:lnTo>
                        <a:pt x="197" y="99"/>
                      </a:lnTo>
                      <a:lnTo>
                        <a:pt x="194" y="105"/>
                      </a:lnTo>
                      <a:lnTo>
                        <a:pt x="192" y="111"/>
                      </a:lnTo>
                      <a:lnTo>
                        <a:pt x="191" y="127"/>
                      </a:lnTo>
                      <a:lnTo>
                        <a:pt x="188" y="142"/>
                      </a:lnTo>
                      <a:lnTo>
                        <a:pt x="182" y="158"/>
                      </a:lnTo>
                      <a:lnTo>
                        <a:pt x="173" y="171"/>
                      </a:lnTo>
                      <a:lnTo>
                        <a:pt x="162" y="183"/>
                      </a:lnTo>
                      <a:lnTo>
                        <a:pt x="147" y="191"/>
                      </a:lnTo>
                      <a:lnTo>
                        <a:pt x="131" y="197"/>
                      </a:lnTo>
                      <a:lnTo>
                        <a:pt x="110" y="200"/>
                      </a:lnTo>
                      <a:lnTo>
                        <a:pt x="90" y="197"/>
                      </a:lnTo>
                      <a:lnTo>
                        <a:pt x="74" y="190"/>
                      </a:lnTo>
                      <a:lnTo>
                        <a:pt x="60" y="177"/>
                      </a:lnTo>
                      <a:lnTo>
                        <a:pt x="51" y="161"/>
                      </a:lnTo>
                      <a:lnTo>
                        <a:pt x="44" y="144"/>
                      </a:lnTo>
                      <a:lnTo>
                        <a:pt x="38" y="124"/>
                      </a:lnTo>
                      <a:lnTo>
                        <a:pt x="34" y="105"/>
                      </a:lnTo>
                      <a:lnTo>
                        <a:pt x="32" y="86"/>
                      </a:lnTo>
                      <a:lnTo>
                        <a:pt x="32" y="76"/>
                      </a:lnTo>
                      <a:lnTo>
                        <a:pt x="35" y="66"/>
                      </a:lnTo>
                      <a:lnTo>
                        <a:pt x="41" y="56"/>
                      </a:lnTo>
                      <a:lnTo>
                        <a:pt x="47" y="46"/>
                      </a:lnTo>
                      <a:lnTo>
                        <a:pt x="54" y="39"/>
                      </a:lnTo>
                      <a:lnTo>
                        <a:pt x="63" y="32"/>
                      </a:lnTo>
                      <a:lnTo>
                        <a:pt x="74" y="26"/>
                      </a:lnTo>
                      <a:lnTo>
                        <a:pt x="84" y="25"/>
                      </a:lnTo>
                      <a:lnTo>
                        <a:pt x="87" y="25"/>
                      </a:lnTo>
                      <a:lnTo>
                        <a:pt x="94" y="23"/>
                      </a:lnTo>
                      <a:lnTo>
                        <a:pt x="106" y="25"/>
                      </a:lnTo>
                      <a:lnTo>
                        <a:pt x="119" y="26"/>
                      </a:lnTo>
                      <a:lnTo>
                        <a:pt x="126" y="25"/>
                      </a:lnTo>
                      <a:lnTo>
                        <a:pt x="131" y="19"/>
                      </a:lnTo>
                      <a:lnTo>
                        <a:pt x="129" y="12"/>
                      </a:lnTo>
                      <a:lnTo>
                        <a:pt x="125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2" name="Freeform 32"/>
                <p:cNvSpPr>
                  <a:spLocks/>
                </p:cNvSpPr>
                <p:nvPr/>
              </p:nvSpPr>
              <p:spPr bwMode="auto">
                <a:xfrm>
                  <a:off x="8412" y="4892"/>
                  <a:ext cx="93" cy="90"/>
                </a:xfrm>
                <a:custGeom>
                  <a:avLst/>
                  <a:gdLst/>
                  <a:ahLst/>
                  <a:cxnLst>
                    <a:cxn ang="0">
                      <a:pos x="60" y="8"/>
                    </a:cxn>
                    <a:cxn ang="0">
                      <a:pos x="34" y="27"/>
                    </a:cxn>
                    <a:cxn ang="0">
                      <a:pos x="15" y="50"/>
                    </a:cxn>
                    <a:cxn ang="0">
                      <a:pos x="3" y="80"/>
                    </a:cxn>
                    <a:cxn ang="0">
                      <a:pos x="0" y="112"/>
                    </a:cxn>
                    <a:cxn ang="0">
                      <a:pos x="6" y="145"/>
                    </a:cxn>
                    <a:cxn ang="0">
                      <a:pos x="18" y="175"/>
                    </a:cxn>
                    <a:cxn ang="0">
                      <a:pos x="37" y="204"/>
                    </a:cxn>
                    <a:cxn ang="0">
                      <a:pos x="65" y="231"/>
                    </a:cxn>
                    <a:cxn ang="0">
                      <a:pos x="101" y="257"/>
                    </a:cxn>
                    <a:cxn ang="0">
                      <a:pos x="142" y="270"/>
                    </a:cxn>
                    <a:cxn ang="0">
                      <a:pos x="185" y="263"/>
                    </a:cxn>
                    <a:cxn ang="0">
                      <a:pos x="219" y="240"/>
                    </a:cxn>
                    <a:cxn ang="0">
                      <a:pos x="244" y="215"/>
                    </a:cxn>
                    <a:cxn ang="0">
                      <a:pos x="263" y="188"/>
                    </a:cxn>
                    <a:cxn ang="0">
                      <a:pos x="276" y="158"/>
                    </a:cxn>
                    <a:cxn ang="0">
                      <a:pos x="279" y="133"/>
                    </a:cxn>
                    <a:cxn ang="0">
                      <a:pos x="273" y="120"/>
                    </a:cxn>
                    <a:cxn ang="0">
                      <a:pos x="258" y="116"/>
                    </a:cxn>
                    <a:cxn ang="0">
                      <a:pos x="245" y="122"/>
                    </a:cxn>
                    <a:cxn ang="0">
                      <a:pos x="241" y="132"/>
                    </a:cxn>
                    <a:cxn ang="0">
                      <a:pos x="235" y="151"/>
                    </a:cxn>
                    <a:cxn ang="0">
                      <a:pos x="220" y="176"/>
                    </a:cxn>
                    <a:cxn ang="0">
                      <a:pos x="198" y="201"/>
                    </a:cxn>
                    <a:cxn ang="0">
                      <a:pos x="154" y="211"/>
                    </a:cxn>
                    <a:cxn ang="0">
                      <a:pos x="100" y="197"/>
                    </a:cxn>
                    <a:cxn ang="0">
                      <a:pos x="59" y="162"/>
                    </a:cxn>
                    <a:cxn ang="0">
                      <a:pos x="40" y="113"/>
                    </a:cxn>
                    <a:cxn ang="0">
                      <a:pos x="44" y="73"/>
                    </a:cxn>
                    <a:cxn ang="0">
                      <a:pos x="60" y="50"/>
                    </a:cxn>
                    <a:cxn ang="0">
                      <a:pos x="81" y="30"/>
                    </a:cxn>
                    <a:cxn ang="0">
                      <a:pos x="103" y="16"/>
                    </a:cxn>
                    <a:cxn ang="0">
                      <a:pos x="109" y="4"/>
                    </a:cxn>
                    <a:cxn ang="0">
                      <a:pos x="88" y="0"/>
                    </a:cxn>
                  </a:cxnLst>
                  <a:rect l="0" t="0" r="r" b="b"/>
                  <a:pathLst>
                    <a:path w="279" h="270">
                      <a:moveTo>
                        <a:pt x="75" y="3"/>
                      </a:moveTo>
                      <a:lnTo>
                        <a:pt x="60" y="8"/>
                      </a:lnTo>
                      <a:lnTo>
                        <a:pt x="47" y="17"/>
                      </a:lnTo>
                      <a:lnTo>
                        <a:pt x="34" y="27"/>
                      </a:lnTo>
                      <a:lnTo>
                        <a:pt x="24" y="39"/>
                      </a:lnTo>
                      <a:lnTo>
                        <a:pt x="15" y="50"/>
                      </a:lnTo>
                      <a:lnTo>
                        <a:pt x="7" y="64"/>
                      </a:lnTo>
                      <a:lnTo>
                        <a:pt x="3" y="80"/>
                      </a:lnTo>
                      <a:lnTo>
                        <a:pt x="0" y="96"/>
                      </a:lnTo>
                      <a:lnTo>
                        <a:pt x="0" y="112"/>
                      </a:lnTo>
                      <a:lnTo>
                        <a:pt x="2" y="129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5"/>
                      </a:lnTo>
                      <a:lnTo>
                        <a:pt x="27" y="189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1"/>
                      </a:lnTo>
                      <a:lnTo>
                        <a:pt x="82" y="244"/>
                      </a:lnTo>
                      <a:lnTo>
                        <a:pt x="101" y="257"/>
                      </a:lnTo>
                      <a:lnTo>
                        <a:pt x="122" y="266"/>
                      </a:lnTo>
                      <a:lnTo>
                        <a:pt x="142" y="270"/>
                      </a:lnTo>
                      <a:lnTo>
                        <a:pt x="165" y="270"/>
                      </a:lnTo>
                      <a:lnTo>
                        <a:pt x="185" y="263"/>
                      </a:lnTo>
                      <a:lnTo>
                        <a:pt x="206" y="250"/>
                      </a:lnTo>
                      <a:lnTo>
                        <a:pt x="219" y="240"/>
                      </a:lnTo>
                      <a:lnTo>
                        <a:pt x="232" y="228"/>
                      </a:lnTo>
                      <a:lnTo>
                        <a:pt x="244" y="215"/>
                      </a:lnTo>
                      <a:lnTo>
                        <a:pt x="254" y="202"/>
                      </a:lnTo>
                      <a:lnTo>
                        <a:pt x="263" y="188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79" y="133"/>
                      </a:lnTo>
                      <a:lnTo>
                        <a:pt x="278" y="126"/>
                      </a:lnTo>
                      <a:lnTo>
                        <a:pt x="273" y="120"/>
                      </a:lnTo>
                      <a:lnTo>
                        <a:pt x="266" y="116"/>
                      </a:lnTo>
                      <a:lnTo>
                        <a:pt x="258" y="116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1" y="129"/>
                      </a:lnTo>
                      <a:lnTo>
                        <a:pt x="241" y="132"/>
                      </a:lnTo>
                      <a:lnTo>
                        <a:pt x="238" y="139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0" y="176"/>
                      </a:lnTo>
                      <a:lnTo>
                        <a:pt x="210" y="191"/>
                      </a:lnTo>
                      <a:lnTo>
                        <a:pt x="198" y="201"/>
                      </a:lnTo>
                      <a:lnTo>
                        <a:pt x="182" y="210"/>
                      </a:lnTo>
                      <a:lnTo>
                        <a:pt x="154" y="211"/>
                      </a:lnTo>
                      <a:lnTo>
                        <a:pt x="126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2"/>
                      </a:lnTo>
                      <a:lnTo>
                        <a:pt x="46" y="139"/>
                      </a:lnTo>
                      <a:lnTo>
                        <a:pt x="40" y="113"/>
                      </a:lnTo>
                      <a:lnTo>
                        <a:pt x="40" y="86"/>
                      </a:lnTo>
                      <a:lnTo>
                        <a:pt x="44" y="73"/>
                      </a:lnTo>
                      <a:lnTo>
                        <a:pt x="50" y="62"/>
                      </a:lnTo>
                      <a:lnTo>
                        <a:pt x="60" y="50"/>
                      </a:lnTo>
                      <a:lnTo>
                        <a:pt x="71" y="39"/>
                      </a:lnTo>
                      <a:lnTo>
                        <a:pt x="81" y="30"/>
                      </a:lnTo>
                      <a:lnTo>
                        <a:pt x="93" y="21"/>
                      </a:lnTo>
                      <a:lnTo>
                        <a:pt x="103" y="16"/>
                      </a:lnTo>
                      <a:lnTo>
                        <a:pt x="112" y="11"/>
                      </a:lnTo>
                      <a:lnTo>
                        <a:pt x="109" y="4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5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3" name="Freeform 33"/>
                <p:cNvSpPr>
                  <a:spLocks/>
                </p:cNvSpPr>
                <p:nvPr/>
              </p:nvSpPr>
              <p:spPr bwMode="auto">
                <a:xfrm>
                  <a:off x="8347" y="4786"/>
                  <a:ext cx="24" cy="25"/>
                </a:xfrm>
                <a:custGeom>
                  <a:avLst/>
                  <a:gdLst/>
                  <a:ahLst/>
                  <a:cxnLst>
                    <a:cxn ang="0">
                      <a:pos x="7" y="65"/>
                    </a:cxn>
                    <a:cxn ang="0">
                      <a:pos x="15" y="72"/>
                    </a:cxn>
                    <a:cxn ang="0">
                      <a:pos x="25" y="75"/>
                    </a:cxn>
                    <a:cxn ang="0">
                      <a:pos x="32" y="75"/>
                    </a:cxn>
                    <a:cxn ang="0">
                      <a:pos x="37" y="73"/>
                    </a:cxn>
                    <a:cxn ang="0">
                      <a:pos x="39" y="72"/>
                    </a:cxn>
                    <a:cxn ang="0">
                      <a:pos x="47" y="71"/>
                    </a:cxn>
                    <a:cxn ang="0">
                      <a:pos x="56" y="66"/>
                    </a:cxn>
                    <a:cxn ang="0">
                      <a:pos x="64" y="60"/>
                    </a:cxn>
                    <a:cxn ang="0">
                      <a:pos x="69" y="56"/>
                    </a:cxn>
                    <a:cxn ang="0">
                      <a:pos x="72" y="52"/>
                    </a:cxn>
                    <a:cxn ang="0">
                      <a:pos x="72" y="49"/>
                    </a:cxn>
                    <a:cxn ang="0">
                      <a:pos x="70" y="45"/>
                    </a:cxn>
                    <a:cxn ang="0">
                      <a:pos x="67" y="40"/>
                    </a:cxn>
                    <a:cxn ang="0">
                      <a:pos x="63" y="39"/>
                    </a:cxn>
                    <a:cxn ang="0">
                      <a:pos x="59" y="38"/>
                    </a:cxn>
                    <a:cxn ang="0">
                      <a:pos x="54" y="39"/>
                    </a:cxn>
                    <a:cxn ang="0">
                      <a:pos x="48" y="42"/>
                    </a:cxn>
                    <a:cxn ang="0">
                      <a:pos x="39" y="46"/>
                    </a:cxn>
                    <a:cxn ang="0">
                      <a:pos x="32" y="50"/>
                    </a:cxn>
                    <a:cxn ang="0">
                      <a:pos x="29" y="52"/>
                    </a:cxn>
                    <a:cxn ang="0">
                      <a:pos x="26" y="43"/>
                    </a:cxn>
                    <a:cxn ang="0">
                      <a:pos x="20" y="25"/>
                    </a:cxn>
                    <a:cxn ang="0">
                      <a:pos x="12" y="7"/>
                    </a:cxn>
                    <a:cxn ang="0">
                      <a:pos x="1" y="0"/>
                    </a:cxn>
                    <a:cxn ang="0">
                      <a:pos x="0" y="17"/>
                    </a:cxn>
                    <a:cxn ang="0">
                      <a:pos x="3" y="39"/>
                    </a:cxn>
                    <a:cxn ang="0">
                      <a:pos x="6" y="58"/>
                    </a:cxn>
                    <a:cxn ang="0">
                      <a:pos x="7" y="65"/>
                    </a:cxn>
                  </a:cxnLst>
                  <a:rect l="0" t="0" r="r" b="b"/>
                  <a:pathLst>
                    <a:path w="72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9" y="72"/>
                      </a:lnTo>
                      <a:lnTo>
                        <a:pt x="47" y="71"/>
                      </a:lnTo>
                      <a:lnTo>
                        <a:pt x="56" y="66"/>
                      </a:lnTo>
                      <a:lnTo>
                        <a:pt x="64" y="60"/>
                      </a:lnTo>
                      <a:lnTo>
                        <a:pt x="69" y="56"/>
                      </a:lnTo>
                      <a:lnTo>
                        <a:pt x="72" y="52"/>
                      </a:lnTo>
                      <a:lnTo>
                        <a:pt x="72" y="49"/>
                      </a:lnTo>
                      <a:lnTo>
                        <a:pt x="70" y="45"/>
                      </a:lnTo>
                      <a:lnTo>
                        <a:pt x="67" y="40"/>
                      </a:lnTo>
                      <a:lnTo>
                        <a:pt x="63" y="39"/>
                      </a:lnTo>
                      <a:lnTo>
                        <a:pt x="59" y="38"/>
                      </a:lnTo>
                      <a:lnTo>
                        <a:pt x="54" y="39"/>
                      </a:lnTo>
                      <a:lnTo>
                        <a:pt x="48" y="42"/>
                      </a:lnTo>
                      <a:lnTo>
                        <a:pt x="39" y="46"/>
                      </a:lnTo>
                      <a:lnTo>
                        <a:pt x="32" y="50"/>
                      </a:lnTo>
                      <a:lnTo>
                        <a:pt x="29" y="52"/>
                      </a:lnTo>
                      <a:lnTo>
                        <a:pt x="26" y="43"/>
                      </a:lnTo>
                      <a:lnTo>
                        <a:pt x="20" y="25"/>
                      </a:lnTo>
                      <a:lnTo>
                        <a:pt x="12" y="7"/>
                      </a:lnTo>
                      <a:lnTo>
                        <a:pt x="1" y="0"/>
                      </a:lnTo>
                      <a:lnTo>
                        <a:pt x="0" y="17"/>
                      </a:lnTo>
                      <a:lnTo>
                        <a:pt x="3" y="39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4" name="Freeform 34"/>
                <p:cNvSpPr>
                  <a:spLocks/>
                </p:cNvSpPr>
                <p:nvPr/>
              </p:nvSpPr>
              <p:spPr bwMode="auto">
                <a:xfrm>
                  <a:off x="8370" y="4780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15" y="53"/>
                    </a:cxn>
                    <a:cxn ang="0">
                      <a:pos x="16" y="55"/>
                    </a:cxn>
                    <a:cxn ang="0">
                      <a:pos x="20" y="57"/>
                    </a:cxn>
                    <a:cxn ang="0">
                      <a:pos x="25" y="59"/>
                    </a:cxn>
                    <a:cxn ang="0">
                      <a:pos x="26" y="59"/>
                    </a:cxn>
                    <a:cxn ang="0">
                      <a:pos x="35" y="59"/>
                    </a:cxn>
                    <a:cxn ang="0">
                      <a:pos x="45" y="56"/>
                    </a:cxn>
                    <a:cxn ang="0">
                      <a:pos x="54" y="55"/>
                    </a:cxn>
                    <a:cxn ang="0">
                      <a:pos x="63" y="50"/>
                    </a:cxn>
                    <a:cxn ang="0">
                      <a:pos x="66" y="47"/>
                    </a:cxn>
                    <a:cxn ang="0">
                      <a:pos x="69" y="44"/>
                    </a:cxn>
                    <a:cxn ang="0">
                      <a:pos x="70" y="40"/>
                    </a:cxn>
                    <a:cxn ang="0">
                      <a:pos x="69" y="37"/>
                    </a:cxn>
                    <a:cxn ang="0">
                      <a:pos x="56" y="32"/>
                    </a:cxn>
                    <a:cxn ang="0">
                      <a:pos x="42" y="33"/>
                    </a:cxn>
                    <a:cxn ang="0">
                      <a:pos x="32" y="37"/>
                    </a:cxn>
                    <a:cxn ang="0">
                      <a:pos x="28" y="40"/>
                    </a:cxn>
                    <a:cxn ang="0">
                      <a:pos x="20" y="30"/>
                    </a:cxn>
                    <a:cxn ang="0">
                      <a:pos x="16" y="14"/>
                    </a:cxn>
                    <a:cxn ang="0">
                      <a:pos x="10" y="3"/>
                    </a:cxn>
                    <a:cxn ang="0">
                      <a:pos x="3" y="0"/>
                    </a:cxn>
                    <a:cxn ang="0">
                      <a:pos x="0" y="19"/>
                    </a:cxn>
                    <a:cxn ang="0">
                      <a:pos x="4" y="36"/>
                    </a:cxn>
                    <a:cxn ang="0">
                      <a:pos x="12" y="49"/>
                    </a:cxn>
                    <a:cxn ang="0">
                      <a:pos x="15" y="53"/>
                    </a:cxn>
                  </a:cxnLst>
                  <a:rect l="0" t="0" r="r" b="b"/>
                  <a:pathLst>
                    <a:path w="70" h="59">
                      <a:moveTo>
                        <a:pt x="15" y="53"/>
                      </a:moveTo>
                      <a:lnTo>
                        <a:pt x="16" y="55"/>
                      </a:lnTo>
                      <a:lnTo>
                        <a:pt x="20" y="57"/>
                      </a:lnTo>
                      <a:lnTo>
                        <a:pt x="25" y="59"/>
                      </a:lnTo>
                      <a:lnTo>
                        <a:pt x="26" y="59"/>
                      </a:lnTo>
                      <a:lnTo>
                        <a:pt x="35" y="59"/>
                      </a:lnTo>
                      <a:lnTo>
                        <a:pt x="45" y="56"/>
                      </a:lnTo>
                      <a:lnTo>
                        <a:pt x="54" y="55"/>
                      </a:lnTo>
                      <a:lnTo>
                        <a:pt x="63" y="50"/>
                      </a:lnTo>
                      <a:lnTo>
                        <a:pt x="66" y="47"/>
                      </a:lnTo>
                      <a:lnTo>
                        <a:pt x="69" y="44"/>
                      </a:lnTo>
                      <a:lnTo>
                        <a:pt x="70" y="40"/>
                      </a:lnTo>
                      <a:lnTo>
                        <a:pt x="69" y="37"/>
                      </a:lnTo>
                      <a:lnTo>
                        <a:pt x="56" y="32"/>
                      </a:lnTo>
                      <a:lnTo>
                        <a:pt x="42" y="33"/>
                      </a:lnTo>
                      <a:lnTo>
                        <a:pt x="32" y="37"/>
                      </a:lnTo>
                      <a:lnTo>
                        <a:pt x="28" y="40"/>
                      </a:lnTo>
                      <a:lnTo>
                        <a:pt x="20" y="30"/>
                      </a:lnTo>
                      <a:lnTo>
                        <a:pt x="16" y="14"/>
                      </a:lnTo>
                      <a:lnTo>
                        <a:pt x="10" y="3"/>
                      </a:lnTo>
                      <a:lnTo>
                        <a:pt x="3" y="0"/>
                      </a:lnTo>
                      <a:lnTo>
                        <a:pt x="0" y="19"/>
                      </a:lnTo>
                      <a:lnTo>
                        <a:pt x="4" y="36"/>
                      </a:lnTo>
                      <a:lnTo>
                        <a:pt x="12" y="49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5" name="Freeform 35"/>
                <p:cNvSpPr>
                  <a:spLocks/>
                </p:cNvSpPr>
                <p:nvPr/>
              </p:nvSpPr>
              <p:spPr bwMode="auto">
                <a:xfrm>
                  <a:off x="8390" y="4771"/>
                  <a:ext cx="22" cy="20"/>
                </a:xfrm>
                <a:custGeom>
                  <a:avLst/>
                  <a:gdLst/>
                  <a:ahLst/>
                  <a:cxnLst>
                    <a:cxn ang="0">
                      <a:pos x="4" y="46"/>
                    </a:cxn>
                    <a:cxn ang="0">
                      <a:pos x="9" y="56"/>
                    </a:cxn>
                    <a:cxn ang="0">
                      <a:pos x="21" y="60"/>
                    </a:cxn>
                    <a:cxn ang="0">
                      <a:pos x="31" y="60"/>
                    </a:cxn>
                    <a:cxn ang="0">
                      <a:pos x="35" y="60"/>
                    </a:cxn>
                    <a:cxn ang="0">
                      <a:pos x="44" y="57"/>
                    </a:cxn>
                    <a:cxn ang="0">
                      <a:pos x="54" y="51"/>
                    </a:cxn>
                    <a:cxn ang="0">
                      <a:pos x="62" y="46"/>
                    </a:cxn>
                    <a:cxn ang="0">
                      <a:pos x="65" y="40"/>
                    </a:cxn>
                    <a:cxn ang="0">
                      <a:pos x="63" y="36"/>
                    </a:cxn>
                    <a:cxn ang="0">
                      <a:pos x="60" y="34"/>
                    </a:cxn>
                    <a:cxn ang="0">
                      <a:pos x="56" y="33"/>
                    </a:cxn>
                    <a:cxn ang="0">
                      <a:pos x="51" y="33"/>
                    </a:cxn>
                    <a:cxn ang="0">
                      <a:pos x="26" y="37"/>
                    </a:cxn>
                    <a:cxn ang="0">
                      <a:pos x="24" y="30"/>
                    </a:cxn>
                    <a:cxn ang="0">
                      <a:pos x="18" y="15"/>
                    </a:cxn>
                    <a:cxn ang="0">
                      <a:pos x="9" y="2"/>
                    </a:cxn>
                    <a:cxn ang="0">
                      <a:pos x="0" y="0"/>
                    </a:cxn>
                    <a:cxn ang="0">
                      <a:pos x="0" y="14"/>
                    </a:cxn>
                    <a:cxn ang="0">
                      <a:pos x="2" y="30"/>
                    </a:cxn>
                    <a:cxn ang="0">
                      <a:pos x="3" y="41"/>
                    </a:cxn>
                    <a:cxn ang="0">
                      <a:pos x="4" y="46"/>
                    </a:cxn>
                  </a:cxnLst>
                  <a:rect l="0" t="0" r="r" b="b"/>
                  <a:pathLst>
                    <a:path w="65" h="60">
                      <a:moveTo>
                        <a:pt x="4" y="46"/>
                      </a:moveTo>
                      <a:lnTo>
                        <a:pt x="9" y="56"/>
                      </a:lnTo>
                      <a:lnTo>
                        <a:pt x="21" y="60"/>
                      </a:lnTo>
                      <a:lnTo>
                        <a:pt x="31" y="60"/>
                      </a:lnTo>
                      <a:lnTo>
                        <a:pt x="35" y="60"/>
                      </a:lnTo>
                      <a:lnTo>
                        <a:pt x="44" y="57"/>
                      </a:lnTo>
                      <a:lnTo>
                        <a:pt x="54" y="51"/>
                      </a:lnTo>
                      <a:lnTo>
                        <a:pt x="62" y="46"/>
                      </a:lnTo>
                      <a:lnTo>
                        <a:pt x="65" y="40"/>
                      </a:lnTo>
                      <a:lnTo>
                        <a:pt x="63" y="36"/>
                      </a:lnTo>
                      <a:lnTo>
                        <a:pt x="60" y="34"/>
                      </a:lnTo>
                      <a:lnTo>
                        <a:pt x="56" y="33"/>
                      </a:lnTo>
                      <a:lnTo>
                        <a:pt x="51" y="33"/>
                      </a:lnTo>
                      <a:lnTo>
                        <a:pt x="26" y="37"/>
                      </a:lnTo>
                      <a:lnTo>
                        <a:pt x="24" y="30"/>
                      </a:lnTo>
                      <a:lnTo>
                        <a:pt x="18" y="15"/>
                      </a:lnTo>
                      <a:lnTo>
                        <a:pt x="9" y="2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2" y="30"/>
                      </a:lnTo>
                      <a:lnTo>
                        <a:pt x="3" y="41"/>
                      </a:lnTo>
                      <a:lnTo>
                        <a:pt x="4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6" name="Freeform 36"/>
                <p:cNvSpPr>
                  <a:spLocks/>
                </p:cNvSpPr>
                <p:nvPr/>
              </p:nvSpPr>
              <p:spPr bwMode="auto">
                <a:xfrm>
                  <a:off x="8362" y="4825"/>
                  <a:ext cx="23" cy="16"/>
                </a:xfrm>
                <a:custGeom>
                  <a:avLst/>
                  <a:gdLst/>
                  <a:ahLst/>
                  <a:cxnLst>
                    <a:cxn ang="0">
                      <a:pos x="9" y="46"/>
                    </a:cxn>
                    <a:cxn ang="0">
                      <a:pos x="12" y="47"/>
                    </a:cxn>
                    <a:cxn ang="0">
                      <a:pos x="16" y="47"/>
                    </a:cxn>
                    <a:cxn ang="0">
                      <a:pos x="22" y="47"/>
                    </a:cxn>
                    <a:cxn ang="0">
                      <a:pos x="23" y="47"/>
                    </a:cxn>
                    <a:cxn ang="0">
                      <a:pos x="31" y="46"/>
                    </a:cxn>
                    <a:cxn ang="0">
                      <a:pos x="40" y="45"/>
                    </a:cxn>
                    <a:cxn ang="0">
                      <a:pos x="48" y="42"/>
                    </a:cxn>
                    <a:cxn ang="0">
                      <a:pos x="56" y="37"/>
                    </a:cxn>
                    <a:cxn ang="0">
                      <a:pos x="63" y="34"/>
                    </a:cxn>
                    <a:cxn ang="0">
                      <a:pos x="67" y="30"/>
                    </a:cxn>
                    <a:cxn ang="0">
                      <a:pos x="69" y="26"/>
                    </a:cxn>
                    <a:cxn ang="0">
                      <a:pos x="66" y="20"/>
                    </a:cxn>
                    <a:cxn ang="0">
                      <a:pos x="62" y="17"/>
                    </a:cxn>
                    <a:cxn ang="0">
                      <a:pos x="56" y="17"/>
                    </a:cxn>
                    <a:cxn ang="0">
                      <a:pos x="48" y="17"/>
                    </a:cxn>
                    <a:cxn ang="0">
                      <a:pos x="40" y="19"/>
                    </a:cxn>
                    <a:cxn ang="0">
                      <a:pos x="32" y="22"/>
                    </a:cxn>
                    <a:cxn ang="0">
                      <a:pos x="26" y="23"/>
                    </a:cxn>
                    <a:cxn ang="0">
                      <a:pos x="22" y="26"/>
                    </a:cxn>
                    <a:cxn ang="0">
                      <a:pos x="20" y="26"/>
                    </a:cxn>
                    <a:cxn ang="0">
                      <a:pos x="19" y="22"/>
                    </a:cxn>
                    <a:cxn ang="0">
                      <a:pos x="16" y="14"/>
                    </a:cxn>
                    <a:cxn ang="0">
                      <a:pos x="12" y="7"/>
                    </a:cxn>
                    <a:cxn ang="0">
                      <a:pos x="10" y="4"/>
                    </a:cxn>
                    <a:cxn ang="0">
                      <a:pos x="7" y="1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0" y="3"/>
                    </a:cxn>
                    <a:cxn ang="0">
                      <a:pos x="0" y="11"/>
                    </a:cxn>
                    <a:cxn ang="0">
                      <a:pos x="3" y="26"/>
                    </a:cxn>
                    <a:cxn ang="0">
                      <a:pos x="7" y="40"/>
                    </a:cxn>
                    <a:cxn ang="0">
                      <a:pos x="9" y="46"/>
                    </a:cxn>
                  </a:cxnLst>
                  <a:rect l="0" t="0" r="r" b="b"/>
                  <a:pathLst>
                    <a:path w="69" h="47">
                      <a:moveTo>
                        <a:pt x="9" y="46"/>
                      </a:moveTo>
                      <a:lnTo>
                        <a:pt x="12" y="47"/>
                      </a:lnTo>
                      <a:lnTo>
                        <a:pt x="16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31" y="46"/>
                      </a:lnTo>
                      <a:lnTo>
                        <a:pt x="40" y="45"/>
                      </a:lnTo>
                      <a:lnTo>
                        <a:pt x="48" y="42"/>
                      </a:lnTo>
                      <a:lnTo>
                        <a:pt x="56" y="37"/>
                      </a:lnTo>
                      <a:lnTo>
                        <a:pt x="63" y="34"/>
                      </a:lnTo>
                      <a:lnTo>
                        <a:pt x="67" y="30"/>
                      </a:lnTo>
                      <a:lnTo>
                        <a:pt x="69" y="26"/>
                      </a:lnTo>
                      <a:lnTo>
                        <a:pt x="66" y="20"/>
                      </a:lnTo>
                      <a:lnTo>
                        <a:pt x="62" y="17"/>
                      </a:lnTo>
                      <a:lnTo>
                        <a:pt x="56" y="17"/>
                      </a:lnTo>
                      <a:lnTo>
                        <a:pt x="48" y="17"/>
                      </a:lnTo>
                      <a:lnTo>
                        <a:pt x="40" y="19"/>
                      </a:lnTo>
                      <a:lnTo>
                        <a:pt x="32" y="22"/>
                      </a:lnTo>
                      <a:lnTo>
                        <a:pt x="26" y="23"/>
                      </a:lnTo>
                      <a:lnTo>
                        <a:pt x="22" y="26"/>
                      </a:lnTo>
                      <a:lnTo>
                        <a:pt x="20" y="26"/>
                      </a:lnTo>
                      <a:lnTo>
                        <a:pt x="19" y="22"/>
                      </a:lnTo>
                      <a:lnTo>
                        <a:pt x="16" y="14"/>
                      </a:lnTo>
                      <a:lnTo>
                        <a:pt x="12" y="7"/>
                      </a:lnTo>
                      <a:lnTo>
                        <a:pt x="10" y="4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0" y="11"/>
                      </a:lnTo>
                      <a:lnTo>
                        <a:pt x="3" y="26"/>
                      </a:lnTo>
                      <a:lnTo>
                        <a:pt x="7" y="40"/>
                      </a:lnTo>
                      <a:lnTo>
                        <a:pt x="9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7" name="Freeform 37"/>
                <p:cNvSpPr>
                  <a:spLocks/>
                </p:cNvSpPr>
                <p:nvPr/>
              </p:nvSpPr>
              <p:spPr bwMode="auto">
                <a:xfrm>
                  <a:off x="8390" y="4813"/>
                  <a:ext cx="20" cy="20"/>
                </a:xfrm>
                <a:custGeom>
                  <a:avLst/>
                  <a:gdLst/>
                  <a:ahLst/>
                  <a:cxnLst>
                    <a:cxn ang="0">
                      <a:pos x="13" y="52"/>
                    </a:cxn>
                    <a:cxn ang="0">
                      <a:pos x="20" y="55"/>
                    </a:cxn>
                    <a:cxn ang="0">
                      <a:pos x="32" y="58"/>
                    </a:cxn>
                    <a:cxn ang="0">
                      <a:pos x="45" y="56"/>
                    </a:cxn>
                    <a:cxn ang="0">
                      <a:pos x="55" y="50"/>
                    </a:cxn>
                    <a:cxn ang="0">
                      <a:pos x="58" y="49"/>
                    </a:cxn>
                    <a:cxn ang="0">
                      <a:pos x="60" y="46"/>
                    </a:cxn>
                    <a:cxn ang="0">
                      <a:pos x="60" y="42"/>
                    </a:cxn>
                    <a:cxn ang="0">
                      <a:pos x="60" y="39"/>
                    </a:cxn>
                    <a:cxn ang="0">
                      <a:pos x="58" y="36"/>
                    </a:cxn>
                    <a:cxn ang="0">
                      <a:pos x="54" y="33"/>
                    </a:cxn>
                    <a:cxn ang="0">
                      <a:pos x="49" y="32"/>
                    </a:cxn>
                    <a:cxn ang="0">
                      <a:pos x="45" y="32"/>
                    </a:cxn>
                    <a:cxn ang="0">
                      <a:pos x="36" y="35"/>
                    </a:cxn>
                    <a:cxn ang="0">
                      <a:pos x="27" y="36"/>
                    </a:cxn>
                    <a:cxn ang="0">
                      <a:pos x="20" y="35"/>
                    </a:cxn>
                    <a:cxn ang="0">
                      <a:pos x="17" y="35"/>
                    </a:cxn>
                    <a:cxn ang="0">
                      <a:pos x="17" y="29"/>
                    </a:cxn>
                    <a:cxn ang="0">
                      <a:pos x="17" y="16"/>
                    </a:cxn>
                    <a:cxn ang="0">
                      <a:pos x="14" y="3"/>
                    </a:cxn>
                    <a:cxn ang="0">
                      <a:pos x="5" y="0"/>
                    </a:cxn>
                    <a:cxn ang="0">
                      <a:pos x="1" y="12"/>
                    </a:cxn>
                    <a:cxn ang="0">
                      <a:pos x="0" y="26"/>
                    </a:cxn>
                    <a:cxn ang="0">
                      <a:pos x="3" y="40"/>
                    </a:cxn>
                    <a:cxn ang="0">
                      <a:pos x="13" y="52"/>
                    </a:cxn>
                  </a:cxnLst>
                  <a:rect l="0" t="0" r="r" b="b"/>
                  <a:pathLst>
                    <a:path w="60" h="58">
                      <a:moveTo>
                        <a:pt x="13" y="52"/>
                      </a:moveTo>
                      <a:lnTo>
                        <a:pt x="20" y="55"/>
                      </a:lnTo>
                      <a:lnTo>
                        <a:pt x="32" y="58"/>
                      </a:lnTo>
                      <a:lnTo>
                        <a:pt x="45" y="56"/>
                      </a:lnTo>
                      <a:lnTo>
                        <a:pt x="55" y="50"/>
                      </a:lnTo>
                      <a:lnTo>
                        <a:pt x="58" y="49"/>
                      </a:lnTo>
                      <a:lnTo>
                        <a:pt x="60" y="46"/>
                      </a:lnTo>
                      <a:lnTo>
                        <a:pt x="60" y="42"/>
                      </a:lnTo>
                      <a:lnTo>
                        <a:pt x="60" y="39"/>
                      </a:lnTo>
                      <a:lnTo>
                        <a:pt x="58" y="36"/>
                      </a:lnTo>
                      <a:lnTo>
                        <a:pt x="54" y="33"/>
                      </a:lnTo>
                      <a:lnTo>
                        <a:pt x="49" y="32"/>
                      </a:lnTo>
                      <a:lnTo>
                        <a:pt x="45" y="32"/>
                      </a:lnTo>
                      <a:lnTo>
                        <a:pt x="36" y="35"/>
                      </a:lnTo>
                      <a:lnTo>
                        <a:pt x="27" y="36"/>
                      </a:lnTo>
                      <a:lnTo>
                        <a:pt x="20" y="35"/>
                      </a:lnTo>
                      <a:lnTo>
                        <a:pt x="17" y="35"/>
                      </a:lnTo>
                      <a:lnTo>
                        <a:pt x="17" y="29"/>
                      </a:lnTo>
                      <a:lnTo>
                        <a:pt x="17" y="16"/>
                      </a:lnTo>
                      <a:lnTo>
                        <a:pt x="14" y="3"/>
                      </a:lnTo>
                      <a:lnTo>
                        <a:pt x="5" y="0"/>
                      </a:lnTo>
                      <a:lnTo>
                        <a:pt x="1" y="12"/>
                      </a:lnTo>
                      <a:lnTo>
                        <a:pt x="0" y="26"/>
                      </a:lnTo>
                      <a:lnTo>
                        <a:pt x="3" y="40"/>
                      </a:lnTo>
                      <a:lnTo>
                        <a:pt x="13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8" name="Freeform 38"/>
                <p:cNvSpPr>
                  <a:spLocks/>
                </p:cNvSpPr>
                <p:nvPr/>
              </p:nvSpPr>
              <p:spPr bwMode="auto">
                <a:xfrm>
                  <a:off x="8411" y="4806"/>
                  <a:ext cx="20" cy="18"/>
                </a:xfrm>
                <a:custGeom>
                  <a:avLst/>
                  <a:gdLst/>
                  <a:ahLst/>
                  <a:cxnLst>
                    <a:cxn ang="0">
                      <a:pos x="19" y="52"/>
                    </a:cxn>
                    <a:cxn ang="0">
                      <a:pos x="31" y="55"/>
                    </a:cxn>
                    <a:cxn ang="0">
                      <a:pos x="43" y="54"/>
                    </a:cxn>
                    <a:cxn ang="0">
                      <a:pos x="53" y="46"/>
                    </a:cxn>
                    <a:cxn ang="0">
                      <a:pos x="59" y="35"/>
                    </a:cxn>
                    <a:cxn ang="0">
                      <a:pos x="57" y="31"/>
                    </a:cxn>
                    <a:cxn ang="0">
                      <a:pos x="54" y="29"/>
                    </a:cxn>
                    <a:cxn ang="0">
                      <a:pos x="49" y="28"/>
                    </a:cxn>
                    <a:cxn ang="0">
                      <a:pos x="44" y="29"/>
                    </a:cxn>
                    <a:cxn ang="0">
                      <a:pos x="41" y="32"/>
                    </a:cxn>
                    <a:cxn ang="0">
                      <a:pos x="38" y="35"/>
                    </a:cxn>
                    <a:cxn ang="0">
                      <a:pos x="34" y="36"/>
                    </a:cxn>
                    <a:cxn ang="0">
                      <a:pos x="31" y="39"/>
                    </a:cxn>
                    <a:cxn ang="0">
                      <a:pos x="28" y="32"/>
                    </a:cxn>
                    <a:cxn ang="0">
                      <a:pos x="21" y="18"/>
                    </a:cxn>
                    <a:cxn ang="0">
                      <a:pos x="10" y="5"/>
                    </a:cxn>
                    <a:cxn ang="0">
                      <a:pos x="0" y="0"/>
                    </a:cxn>
                    <a:cxn ang="0">
                      <a:pos x="2" y="18"/>
                    </a:cxn>
                    <a:cxn ang="0">
                      <a:pos x="9" y="35"/>
                    </a:cxn>
                    <a:cxn ang="0">
                      <a:pos x="16" y="46"/>
                    </a:cxn>
                    <a:cxn ang="0">
                      <a:pos x="19" y="52"/>
                    </a:cxn>
                  </a:cxnLst>
                  <a:rect l="0" t="0" r="r" b="b"/>
                  <a:pathLst>
                    <a:path w="59" h="55">
                      <a:moveTo>
                        <a:pt x="19" y="52"/>
                      </a:moveTo>
                      <a:lnTo>
                        <a:pt x="31" y="55"/>
                      </a:lnTo>
                      <a:lnTo>
                        <a:pt x="43" y="54"/>
                      </a:lnTo>
                      <a:lnTo>
                        <a:pt x="53" y="46"/>
                      </a:lnTo>
                      <a:lnTo>
                        <a:pt x="59" y="35"/>
                      </a:lnTo>
                      <a:lnTo>
                        <a:pt x="57" y="31"/>
                      </a:lnTo>
                      <a:lnTo>
                        <a:pt x="54" y="29"/>
                      </a:lnTo>
                      <a:lnTo>
                        <a:pt x="49" y="28"/>
                      </a:lnTo>
                      <a:lnTo>
                        <a:pt x="44" y="29"/>
                      </a:lnTo>
                      <a:lnTo>
                        <a:pt x="41" y="32"/>
                      </a:lnTo>
                      <a:lnTo>
                        <a:pt x="38" y="35"/>
                      </a:lnTo>
                      <a:lnTo>
                        <a:pt x="34" y="36"/>
                      </a:lnTo>
                      <a:lnTo>
                        <a:pt x="31" y="39"/>
                      </a:lnTo>
                      <a:lnTo>
                        <a:pt x="28" y="32"/>
                      </a:lnTo>
                      <a:lnTo>
                        <a:pt x="21" y="18"/>
                      </a:lnTo>
                      <a:lnTo>
                        <a:pt x="10" y="5"/>
                      </a:lnTo>
                      <a:lnTo>
                        <a:pt x="0" y="0"/>
                      </a:lnTo>
                      <a:lnTo>
                        <a:pt x="2" y="18"/>
                      </a:lnTo>
                      <a:lnTo>
                        <a:pt x="9" y="35"/>
                      </a:lnTo>
                      <a:lnTo>
                        <a:pt x="16" y="46"/>
                      </a:lnTo>
                      <a:lnTo>
                        <a:pt x="19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9" name="Freeform 39"/>
                <p:cNvSpPr>
                  <a:spLocks/>
                </p:cNvSpPr>
                <p:nvPr/>
              </p:nvSpPr>
              <p:spPr bwMode="auto">
                <a:xfrm>
                  <a:off x="8374" y="4857"/>
                  <a:ext cx="27" cy="25"/>
                </a:xfrm>
                <a:custGeom>
                  <a:avLst/>
                  <a:gdLst/>
                  <a:ahLst/>
                  <a:cxnLst>
                    <a:cxn ang="0">
                      <a:pos x="32" y="75"/>
                    </a:cxn>
                    <a:cxn ang="0">
                      <a:pos x="38" y="76"/>
                    </a:cxn>
                    <a:cxn ang="0">
                      <a:pos x="44" y="76"/>
                    </a:cxn>
                    <a:cxn ang="0">
                      <a:pos x="50" y="76"/>
                    </a:cxn>
                    <a:cxn ang="0">
                      <a:pos x="57" y="75"/>
                    </a:cxn>
                    <a:cxn ang="0">
                      <a:pos x="61" y="72"/>
                    </a:cxn>
                    <a:cxn ang="0">
                      <a:pos x="67" y="67"/>
                    </a:cxn>
                    <a:cxn ang="0">
                      <a:pos x="72" y="64"/>
                    </a:cxn>
                    <a:cxn ang="0">
                      <a:pos x="76" y="59"/>
                    </a:cxn>
                    <a:cxn ang="0">
                      <a:pos x="80" y="56"/>
                    </a:cxn>
                    <a:cxn ang="0">
                      <a:pos x="82" y="52"/>
                    </a:cxn>
                    <a:cxn ang="0">
                      <a:pos x="82" y="47"/>
                    </a:cxn>
                    <a:cxn ang="0">
                      <a:pos x="79" y="43"/>
                    </a:cxn>
                    <a:cxn ang="0">
                      <a:pos x="70" y="39"/>
                    </a:cxn>
                    <a:cxn ang="0">
                      <a:pos x="63" y="37"/>
                    </a:cxn>
                    <a:cxn ang="0">
                      <a:pos x="54" y="39"/>
                    </a:cxn>
                    <a:cxn ang="0">
                      <a:pos x="47" y="41"/>
                    </a:cxn>
                    <a:cxn ang="0">
                      <a:pos x="39" y="44"/>
                    </a:cxn>
                    <a:cxn ang="0">
                      <a:pos x="35" y="49"/>
                    </a:cxn>
                    <a:cxn ang="0">
                      <a:pos x="32" y="50"/>
                    </a:cxn>
                    <a:cxn ang="0">
                      <a:pos x="30" y="52"/>
                    </a:cxn>
                    <a:cxn ang="0">
                      <a:pos x="29" y="43"/>
                    </a:cxn>
                    <a:cxn ang="0">
                      <a:pos x="23" y="23"/>
                    </a:cxn>
                    <a:cxn ang="0">
                      <a:pos x="14" y="6"/>
                    </a:cxn>
                    <a:cxn ang="0">
                      <a:pos x="4" y="0"/>
                    </a:cxn>
                    <a:cxn ang="0">
                      <a:pos x="0" y="17"/>
                    </a:cxn>
                    <a:cxn ang="0">
                      <a:pos x="0" y="31"/>
                    </a:cxn>
                    <a:cxn ang="0">
                      <a:pos x="4" y="44"/>
                    </a:cxn>
                    <a:cxn ang="0">
                      <a:pos x="11" y="54"/>
                    </a:cxn>
                    <a:cxn ang="0">
                      <a:pos x="19" y="63"/>
                    </a:cxn>
                    <a:cxn ang="0">
                      <a:pos x="25" y="70"/>
                    </a:cxn>
                    <a:cxn ang="0">
                      <a:pos x="30" y="73"/>
                    </a:cxn>
                    <a:cxn ang="0">
                      <a:pos x="32" y="75"/>
                    </a:cxn>
                  </a:cxnLst>
                  <a:rect l="0" t="0" r="r" b="b"/>
                  <a:pathLst>
                    <a:path w="82" h="76">
                      <a:moveTo>
                        <a:pt x="32" y="75"/>
                      </a:moveTo>
                      <a:lnTo>
                        <a:pt x="38" y="76"/>
                      </a:lnTo>
                      <a:lnTo>
                        <a:pt x="44" y="76"/>
                      </a:lnTo>
                      <a:lnTo>
                        <a:pt x="50" y="76"/>
                      </a:lnTo>
                      <a:lnTo>
                        <a:pt x="57" y="75"/>
                      </a:lnTo>
                      <a:lnTo>
                        <a:pt x="61" y="72"/>
                      </a:lnTo>
                      <a:lnTo>
                        <a:pt x="67" y="67"/>
                      </a:lnTo>
                      <a:lnTo>
                        <a:pt x="72" y="64"/>
                      </a:lnTo>
                      <a:lnTo>
                        <a:pt x="76" y="59"/>
                      </a:lnTo>
                      <a:lnTo>
                        <a:pt x="80" y="56"/>
                      </a:lnTo>
                      <a:lnTo>
                        <a:pt x="82" y="52"/>
                      </a:lnTo>
                      <a:lnTo>
                        <a:pt x="82" y="47"/>
                      </a:lnTo>
                      <a:lnTo>
                        <a:pt x="79" y="43"/>
                      </a:lnTo>
                      <a:lnTo>
                        <a:pt x="70" y="39"/>
                      </a:lnTo>
                      <a:lnTo>
                        <a:pt x="63" y="37"/>
                      </a:lnTo>
                      <a:lnTo>
                        <a:pt x="54" y="39"/>
                      </a:lnTo>
                      <a:lnTo>
                        <a:pt x="47" y="41"/>
                      </a:lnTo>
                      <a:lnTo>
                        <a:pt x="39" y="44"/>
                      </a:lnTo>
                      <a:lnTo>
                        <a:pt x="35" y="49"/>
                      </a:lnTo>
                      <a:lnTo>
                        <a:pt x="32" y="50"/>
                      </a:lnTo>
                      <a:lnTo>
                        <a:pt x="30" y="52"/>
                      </a:lnTo>
                      <a:lnTo>
                        <a:pt x="29" y="43"/>
                      </a:lnTo>
                      <a:lnTo>
                        <a:pt x="23" y="23"/>
                      </a:lnTo>
                      <a:lnTo>
                        <a:pt x="14" y="6"/>
                      </a:lnTo>
                      <a:lnTo>
                        <a:pt x="4" y="0"/>
                      </a:lnTo>
                      <a:lnTo>
                        <a:pt x="0" y="17"/>
                      </a:lnTo>
                      <a:lnTo>
                        <a:pt x="0" y="31"/>
                      </a:lnTo>
                      <a:lnTo>
                        <a:pt x="4" y="44"/>
                      </a:lnTo>
                      <a:lnTo>
                        <a:pt x="11" y="54"/>
                      </a:lnTo>
                      <a:lnTo>
                        <a:pt x="19" y="63"/>
                      </a:lnTo>
                      <a:lnTo>
                        <a:pt x="25" y="70"/>
                      </a:lnTo>
                      <a:lnTo>
                        <a:pt x="30" y="73"/>
                      </a:lnTo>
                      <a:lnTo>
                        <a:pt x="32" y="7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0" name="Freeform 40"/>
                <p:cNvSpPr>
                  <a:spLocks/>
                </p:cNvSpPr>
                <p:nvPr/>
              </p:nvSpPr>
              <p:spPr bwMode="auto">
                <a:xfrm>
                  <a:off x="8404" y="4847"/>
                  <a:ext cx="25" cy="22"/>
                </a:xfrm>
                <a:custGeom>
                  <a:avLst/>
                  <a:gdLst/>
                  <a:ahLst/>
                  <a:cxnLst>
                    <a:cxn ang="0">
                      <a:pos x="12" y="53"/>
                    </a:cxn>
                    <a:cxn ang="0">
                      <a:pos x="15" y="56"/>
                    </a:cxn>
                    <a:cxn ang="0">
                      <a:pos x="19" y="60"/>
                    </a:cxn>
                    <a:cxn ang="0">
                      <a:pos x="25" y="62"/>
                    </a:cxn>
                    <a:cxn ang="0">
                      <a:pos x="27" y="63"/>
                    </a:cxn>
                    <a:cxn ang="0">
                      <a:pos x="32" y="65"/>
                    </a:cxn>
                    <a:cxn ang="0">
                      <a:pos x="40" y="65"/>
                    </a:cxn>
                    <a:cxn ang="0">
                      <a:pos x="49" y="66"/>
                    </a:cxn>
                    <a:cxn ang="0">
                      <a:pos x="57" y="65"/>
                    </a:cxn>
                    <a:cxn ang="0">
                      <a:pos x="65" y="63"/>
                    </a:cxn>
                    <a:cxn ang="0">
                      <a:pos x="71" y="60"/>
                    </a:cxn>
                    <a:cxn ang="0">
                      <a:pos x="75" y="55"/>
                    </a:cxn>
                    <a:cxn ang="0">
                      <a:pos x="75" y="46"/>
                    </a:cxn>
                    <a:cxn ang="0">
                      <a:pos x="72" y="39"/>
                    </a:cxn>
                    <a:cxn ang="0">
                      <a:pos x="66" y="35"/>
                    </a:cxn>
                    <a:cxn ang="0">
                      <a:pos x="59" y="33"/>
                    </a:cxn>
                    <a:cxn ang="0">
                      <a:pos x="50" y="33"/>
                    </a:cxn>
                    <a:cxn ang="0">
                      <a:pos x="41" y="35"/>
                    </a:cxn>
                    <a:cxn ang="0">
                      <a:pos x="34" y="36"/>
                    </a:cxn>
                    <a:cxn ang="0">
                      <a:pos x="28" y="39"/>
                    </a:cxn>
                    <a:cxn ang="0">
                      <a:pos x="27" y="39"/>
                    </a:cxn>
                    <a:cxn ang="0">
                      <a:pos x="25" y="32"/>
                    </a:cxn>
                    <a:cxn ang="0">
                      <a:pos x="19" y="16"/>
                    </a:cxn>
                    <a:cxn ang="0">
                      <a:pos x="10" y="3"/>
                    </a:cxn>
                    <a:cxn ang="0">
                      <a:pos x="0" y="0"/>
                    </a:cxn>
                    <a:cxn ang="0">
                      <a:pos x="0" y="22"/>
                    </a:cxn>
                    <a:cxn ang="0">
                      <a:pos x="5" y="39"/>
                    </a:cxn>
                    <a:cxn ang="0">
                      <a:pos x="9" y="49"/>
                    </a:cxn>
                    <a:cxn ang="0">
                      <a:pos x="12" y="53"/>
                    </a:cxn>
                  </a:cxnLst>
                  <a:rect l="0" t="0" r="r" b="b"/>
                  <a:pathLst>
                    <a:path w="75" h="66">
                      <a:moveTo>
                        <a:pt x="12" y="53"/>
                      </a:moveTo>
                      <a:lnTo>
                        <a:pt x="15" y="56"/>
                      </a:lnTo>
                      <a:lnTo>
                        <a:pt x="19" y="60"/>
                      </a:lnTo>
                      <a:lnTo>
                        <a:pt x="25" y="62"/>
                      </a:lnTo>
                      <a:lnTo>
                        <a:pt x="27" y="63"/>
                      </a:lnTo>
                      <a:lnTo>
                        <a:pt x="32" y="65"/>
                      </a:lnTo>
                      <a:lnTo>
                        <a:pt x="40" y="65"/>
                      </a:lnTo>
                      <a:lnTo>
                        <a:pt x="49" y="66"/>
                      </a:lnTo>
                      <a:lnTo>
                        <a:pt x="57" y="65"/>
                      </a:lnTo>
                      <a:lnTo>
                        <a:pt x="65" y="63"/>
                      </a:lnTo>
                      <a:lnTo>
                        <a:pt x="71" y="60"/>
                      </a:lnTo>
                      <a:lnTo>
                        <a:pt x="75" y="55"/>
                      </a:lnTo>
                      <a:lnTo>
                        <a:pt x="75" y="46"/>
                      </a:lnTo>
                      <a:lnTo>
                        <a:pt x="72" y="39"/>
                      </a:lnTo>
                      <a:lnTo>
                        <a:pt x="66" y="35"/>
                      </a:lnTo>
                      <a:lnTo>
                        <a:pt x="59" y="33"/>
                      </a:lnTo>
                      <a:lnTo>
                        <a:pt x="50" y="33"/>
                      </a:lnTo>
                      <a:lnTo>
                        <a:pt x="41" y="35"/>
                      </a:lnTo>
                      <a:lnTo>
                        <a:pt x="34" y="36"/>
                      </a:lnTo>
                      <a:lnTo>
                        <a:pt x="28" y="39"/>
                      </a:lnTo>
                      <a:lnTo>
                        <a:pt x="27" y="39"/>
                      </a:lnTo>
                      <a:lnTo>
                        <a:pt x="25" y="32"/>
                      </a:lnTo>
                      <a:lnTo>
                        <a:pt x="19" y="16"/>
                      </a:lnTo>
                      <a:lnTo>
                        <a:pt x="10" y="3"/>
                      </a:lnTo>
                      <a:lnTo>
                        <a:pt x="0" y="0"/>
                      </a:lnTo>
                      <a:lnTo>
                        <a:pt x="0" y="22"/>
                      </a:lnTo>
                      <a:lnTo>
                        <a:pt x="5" y="39"/>
                      </a:lnTo>
                      <a:lnTo>
                        <a:pt x="9" y="49"/>
                      </a:lnTo>
                      <a:lnTo>
                        <a:pt x="12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1" name="Freeform 41"/>
                <p:cNvSpPr>
                  <a:spLocks/>
                </p:cNvSpPr>
                <p:nvPr/>
              </p:nvSpPr>
              <p:spPr bwMode="auto">
                <a:xfrm>
                  <a:off x="8434" y="4844"/>
                  <a:ext cx="25" cy="21"/>
                </a:xfrm>
                <a:custGeom>
                  <a:avLst/>
                  <a:gdLst/>
                  <a:ahLst/>
                  <a:cxnLst>
                    <a:cxn ang="0">
                      <a:pos x="3" y="41"/>
                    </a:cxn>
                    <a:cxn ang="0">
                      <a:pos x="4" y="46"/>
                    </a:cxn>
                    <a:cxn ang="0">
                      <a:pos x="10" y="50"/>
                    </a:cxn>
                    <a:cxn ang="0">
                      <a:pos x="14" y="56"/>
                    </a:cxn>
                    <a:cxn ang="0">
                      <a:pos x="16" y="57"/>
                    </a:cxn>
                    <a:cxn ang="0">
                      <a:pos x="23" y="60"/>
                    </a:cxn>
                    <a:cxn ang="0">
                      <a:pos x="32" y="63"/>
                    </a:cxn>
                    <a:cxn ang="0">
                      <a:pos x="42" y="63"/>
                    </a:cxn>
                    <a:cxn ang="0">
                      <a:pos x="54" y="61"/>
                    </a:cxn>
                    <a:cxn ang="0">
                      <a:pos x="64" y="58"/>
                    </a:cxn>
                    <a:cxn ang="0">
                      <a:pos x="72" y="54"/>
                    </a:cxn>
                    <a:cxn ang="0">
                      <a:pos x="75" y="47"/>
                    </a:cxn>
                    <a:cxn ang="0">
                      <a:pos x="73" y="40"/>
                    </a:cxn>
                    <a:cxn ang="0">
                      <a:pos x="67" y="34"/>
                    </a:cxn>
                    <a:cxn ang="0">
                      <a:pos x="60" y="30"/>
                    </a:cxn>
                    <a:cxn ang="0">
                      <a:pos x="53" y="28"/>
                    </a:cxn>
                    <a:cxn ang="0">
                      <a:pos x="45" y="30"/>
                    </a:cxn>
                    <a:cxn ang="0">
                      <a:pos x="36" y="31"/>
                    </a:cxn>
                    <a:cxn ang="0">
                      <a:pos x="31" y="33"/>
                    </a:cxn>
                    <a:cxn ang="0">
                      <a:pos x="26" y="36"/>
                    </a:cxn>
                    <a:cxn ang="0">
                      <a:pos x="25" y="36"/>
                    </a:cxn>
                    <a:cxn ang="0">
                      <a:pos x="23" y="30"/>
                    </a:cxn>
                    <a:cxn ang="0">
                      <a:pos x="17" y="15"/>
                    </a:cxn>
                    <a:cxn ang="0">
                      <a:pos x="10" y="2"/>
                    </a:cxn>
                    <a:cxn ang="0">
                      <a:pos x="0" y="0"/>
                    </a:cxn>
                    <a:cxn ang="0">
                      <a:pos x="0" y="15"/>
                    </a:cxn>
                    <a:cxn ang="0">
                      <a:pos x="1" y="28"/>
                    </a:cxn>
                    <a:cxn ang="0">
                      <a:pos x="3" y="38"/>
                    </a:cxn>
                    <a:cxn ang="0">
                      <a:pos x="3" y="41"/>
                    </a:cxn>
                  </a:cxnLst>
                  <a:rect l="0" t="0" r="r" b="b"/>
                  <a:pathLst>
                    <a:path w="75" h="63">
                      <a:moveTo>
                        <a:pt x="3" y="41"/>
                      </a:moveTo>
                      <a:lnTo>
                        <a:pt x="4" y="46"/>
                      </a:lnTo>
                      <a:lnTo>
                        <a:pt x="10" y="50"/>
                      </a:lnTo>
                      <a:lnTo>
                        <a:pt x="14" y="56"/>
                      </a:lnTo>
                      <a:lnTo>
                        <a:pt x="16" y="57"/>
                      </a:lnTo>
                      <a:lnTo>
                        <a:pt x="23" y="60"/>
                      </a:lnTo>
                      <a:lnTo>
                        <a:pt x="32" y="63"/>
                      </a:lnTo>
                      <a:lnTo>
                        <a:pt x="42" y="63"/>
                      </a:lnTo>
                      <a:lnTo>
                        <a:pt x="54" y="61"/>
                      </a:lnTo>
                      <a:lnTo>
                        <a:pt x="64" y="58"/>
                      </a:lnTo>
                      <a:lnTo>
                        <a:pt x="72" y="54"/>
                      </a:lnTo>
                      <a:lnTo>
                        <a:pt x="75" y="47"/>
                      </a:lnTo>
                      <a:lnTo>
                        <a:pt x="73" y="40"/>
                      </a:lnTo>
                      <a:lnTo>
                        <a:pt x="67" y="34"/>
                      </a:lnTo>
                      <a:lnTo>
                        <a:pt x="60" y="30"/>
                      </a:lnTo>
                      <a:lnTo>
                        <a:pt x="53" y="28"/>
                      </a:lnTo>
                      <a:lnTo>
                        <a:pt x="45" y="30"/>
                      </a:lnTo>
                      <a:lnTo>
                        <a:pt x="36" y="31"/>
                      </a:lnTo>
                      <a:lnTo>
                        <a:pt x="31" y="33"/>
                      </a:lnTo>
                      <a:lnTo>
                        <a:pt x="26" y="36"/>
                      </a:lnTo>
                      <a:lnTo>
                        <a:pt x="25" y="36"/>
                      </a:lnTo>
                      <a:lnTo>
                        <a:pt x="23" y="30"/>
                      </a:lnTo>
                      <a:lnTo>
                        <a:pt x="17" y="15"/>
                      </a:lnTo>
                      <a:lnTo>
                        <a:pt x="10" y="2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" y="28"/>
                      </a:lnTo>
                      <a:lnTo>
                        <a:pt x="3" y="38"/>
                      </a:lnTo>
                      <a:lnTo>
                        <a:pt x="3" y="4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2" name="Freeform 42"/>
                <p:cNvSpPr>
                  <a:spLocks/>
                </p:cNvSpPr>
                <p:nvPr/>
              </p:nvSpPr>
              <p:spPr bwMode="auto">
                <a:xfrm>
                  <a:off x="8126" y="4482"/>
                  <a:ext cx="83" cy="97"/>
                </a:xfrm>
                <a:custGeom>
                  <a:avLst/>
                  <a:gdLst/>
                  <a:ahLst/>
                  <a:cxnLst>
                    <a:cxn ang="0">
                      <a:pos x="88" y="37"/>
                    </a:cxn>
                    <a:cxn ang="0">
                      <a:pos x="69" y="49"/>
                    </a:cxn>
                    <a:cxn ang="0">
                      <a:pos x="53" y="63"/>
                    </a:cxn>
                    <a:cxn ang="0">
                      <a:pos x="39" y="79"/>
                    </a:cxn>
                    <a:cxn ang="0">
                      <a:pos x="25" y="96"/>
                    </a:cxn>
                    <a:cxn ang="0">
                      <a:pos x="15" y="115"/>
                    </a:cxn>
                    <a:cxn ang="0">
                      <a:pos x="8" y="135"/>
                    </a:cxn>
                    <a:cxn ang="0">
                      <a:pos x="3" y="157"/>
                    </a:cxn>
                    <a:cxn ang="0">
                      <a:pos x="0" y="178"/>
                    </a:cxn>
                    <a:cxn ang="0">
                      <a:pos x="3" y="208"/>
                    </a:cxn>
                    <a:cxn ang="0">
                      <a:pos x="15" y="233"/>
                    </a:cxn>
                    <a:cxn ang="0">
                      <a:pos x="33" y="254"/>
                    </a:cxn>
                    <a:cxn ang="0">
                      <a:pos x="56" y="270"/>
                    </a:cxn>
                    <a:cxn ang="0">
                      <a:pos x="83" y="283"/>
                    </a:cxn>
                    <a:cxn ang="0">
                      <a:pos x="110" y="289"/>
                    </a:cxn>
                    <a:cxn ang="0">
                      <a:pos x="140" y="290"/>
                    </a:cxn>
                    <a:cxn ang="0">
                      <a:pos x="168" y="286"/>
                    </a:cxn>
                    <a:cxn ang="0">
                      <a:pos x="174" y="286"/>
                    </a:cxn>
                    <a:cxn ang="0">
                      <a:pos x="179" y="283"/>
                    </a:cxn>
                    <a:cxn ang="0">
                      <a:pos x="184" y="279"/>
                    </a:cxn>
                    <a:cxn ang="0">
                      <a:pos x="185" y="273"/>
                    </a:cxn>
                    <a:cxn ang="0">
                      <a:pos x="182" y="266"/>
                    </a:cxn>
                    <a:cxn ang="0">
                      <a:pos x="176" y="260"/>
                    </a:cxn>
                    <a:cxn ang="0">
                      <a:pos x="169" y="254"/>
                    </a:cxn>
                    <a:cxn ang="0">
                      <a:pos x="162" y="252"/>
                    </a:cxn>
                    <a:cxn ang="0">
                      <a:pos x="147" y="247"/>
                    </a:cxn>
                    <a:cxn ang="0">
                      <a:pos x="132" y="244"/>
                    </a:cxn>
                    <a:cxn ang="0">
                      <a:pos x="118" y="242"/>
                    </a:cxn>
                    <a:cxn ang="0">
                      <a:pos x="105" y="239"/>
                    </a:cxn>
                    <a:cxn ang="0">
                      <a:pos x="91" y="234"/>
                    </a:cxn>
                    <a:cxn ang="0">
                      <a:pos x="78" y="229"/>
                    </a:cxn>
                    <a:cxn ang="0">
                      <a:pos x="66" y="221"/>
                    </a:cxn>
                    <a:cxn ang="0">
                      <a:pos x="55" y="210"/>
                    </a:cxn>
                    <a:cxn ang="0">
                      <a:pos x="50" y="161"/>
                    </a:cxn>
                    <a:cxn ang="0">
                      <a:pos x="62" y="121"/>
                    </a:cxn>
                    <a:cxn ang="0">
                      <a:pos x="85" y="89"/>
                    </a:cxn>
                    <a:cxn ang="0">
                      <a:pos x="118" y="63"/>
                    </a:cxn>
                    <a:cxn ang="0">
                      <a:pos x="153" y="43"/>
                    </a:cxn>
                    <a:cxn ang="0">
                      <a:pos x="190" y="27"/>
                    </a:cxn>
                    <a:cxn ang="0">
                      <a:pos x="223" y="16"/>
                    </a:cxn>
                    <a:cxn ang="0">
                      <a:pos x="250" y="6"/>
                    </a:cxn>
                    <a:cxn ang="0">
                      <a:pos x="234" y="2"/>
                    </a:cxn>
                    <a:cxn ang="0">
                      <a:pos x="216" y="0"/>
                    </a:cxn>
                    <a:cxn ang="0">
                      <a:pos x="196" y="3"/>
                    </a:cxn>
                    <a:cxn ang="0">
                      <a:pos x="174" y="6"/>
                    </a:cxn>
                    <a:cxn ang="0">
                      <a:pos x="152" y="13"/>
                    </a:cxn>
                    <a:cxn ang="0">
                      <a:pos x="130" y="20"/>
                    </a:cxn>
                    <a:cxn ang="0">
                      <a:pos x="107" y="29"/>
                    </a:cxn>
                    <a:cxn ang="0">
                      <a:pos x="88" y="37"/>
                    </a:cxn>
                  </a:cxnLst>
                  <a:rect l="0" t="0" r="r" b="b"/>
                  <a:pathLst>
                    <a:path w="250" h="290">
                      <a:moveTo>
                        <a:pt x="88" y="37"/>
                      </a:moveTo>
                      <a:lnTo>
                        <a:pt x="69" y="49"/>
                      </a:lnTo>
                      <a:lnTo>
                        <a:pt x="53" y="63"/>
                      </a:lnTo>
                      <a:lnTo>
                        <a:pt x="39" y="79"/>
                      </a:lnTo>
                      <a:lnTo>
                        <a:pt x="25" y="96"/>
                      </a:lnTo>
                      <a:lnTo>
                        <a:pt x="15" y="115"/>
                      </a:lnTo>
                      <a:lnTo>
                        <a:pt x="8" y="135"/>
                      </a:lnTo>
                      <a:lnTo>
                        <a:pt x="3" y="157"/>
                      </a:lnTo>
                      <a:lnTo>
                        <a:pt x="0" y="178"/>
                      </a:lnTo>
                      <a:lnTo>
                        <a:pt x="3" y="208"/>
                      </a:lnTo>
                      <a:lnTo>
                        <a:pt x="15" y="233"/>
                      </a:lnTo>
                      <a:lnTo>
                        <a:pt x="33" y="254"/>
                      </a:lnTo>
                      <a:lnTo>
                        <a:pt x="56" y="270"/>
                      </a:lnTo>
                      <a:lnTo>
                        <a:pt x="83" y="283"/>
                      </a:lnTo>
                      <a:lnTo>
                        <a:pt x="110" y="289"/>
                      </a:lnTo>
                      <a:lnTo>
                        <a:pt x="140" y="290"/>
                      </a:lnTo>
                      <a:lnTo>
                        <a:pt x="168" y="286"/>
                      </a:lnTo>
                      <a:lnTo>
                        <a:pt x="174" y="286"/>
                      </a:lnTo>
                      <a:lnTo>
                        <a:pt x="179" y="283"/>
                      </a:lnTo>
                      <a:lnTo>
                        <a:pt x="184" y="279"/>
                      </a:lnTo>
                      <a:lnTo>
                        <a:pt x="185" y="273"/>
                      </a:lnTo>
                      <a:lnTo>
                        <a:pt x="182" y="266"/>
                      </a:lnTo>
                      <a:lnTo>
                        <a:pt x="176" y="260"/>
                      </a:lnTo>
                      <a:lnTo>
                        <a:pt x="169" y="254"/>
                      </a:lnTo>
                      <a:lnTo>
                        <a:pt x="162" y="252"/>
                      </a:lnTo>
                      <a:lnTo>
                        <a:pt x="147" y="247"/>
                      </a:lnTo>
                      <a:lnTo>
                        <a:pt x="132" y="244"/>
                      </a:lnTo>
                      <a:lnTo>
                        <a:pt x="118" y="242"/>
                      </a:lnTo>
                      <a:lnTo>
                        <a:pt x="105" y="239"/>
                      </a:lnTo>
                      <a:lnTo>
                        <a:pt x="91" y="234"/>
                      </a:lnTo>
                      <a:lnTo>
                        <a:pt x="78" y="229"/>
                      </a:lnTo>
                      <a:lnTo>
                        <a:pt x="66" y="221"/>
                      </a:lnTo>
                      <a:lnTo>
                        <a:pt x="55" y="210"/>
                      </a:lnTo>
                      <a:lnTo>
                        <a:pt x="50" y="161"/>
                      </a:lnTo>
                      <a:lnTo>
                        <a:pt x="62" y="121"/>
                      </a:lnTo>
                      <a:lnTo>
                        <a:pt x="85" y="89"/>
                      </a:lnTo>
                      <a:lnTo>
                        <a:pt x="118" y="63"/>
                      </a:lnTo>
                      <a:lnTo>
                        <a:pt x="153" y="43"/>
                      </a:lnTo>
                      <a:lnTo>
                        <a:pt x="190" y="27"/>
                      </a:lnTo>
                      <a:lnTo>
                        <a:pt x="223" y="16"/>
                      </a:lnTo>
                      <a:lnTo>
                        <a:pt x="250" y="6"/>
                      </a:lnTo>
                      <a:lnTo>
                        <a:pt x="234" y="2"/>
                      </a:lnTo>
                      <a:lnTo>
                        <a:pt x="216" y="0"/>
                      </a:lnTo>
                      <a:lnTo>
                        <a:pt x="196" y="3"/>
                      </a:lnTo>
                      <a:lnTo>
                        <a:pt x="174" y="6"/>
                      </a:lnTo>
                      <a:lnTo>
                        <a:pt x="152" y="13"/>
                      </a:lnTo>
                      <a:lnTo>
                        <a:pt x="130" y="20"/>
                      </a:lnTo>
                      <a:lnTo>
                        <a:pt x="107" y="29"/>
                      </a:lnTo>
                      <a:lnTo>
                        <a:pt x="88" y="3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3" name="Freeform 43"/>
                <p:cNvSpPr>
                  <a:spLocks/>
                </p:cNvSpPr>
                <p:nvPr/>
              </p:nvSpPr>
              <p:spPr bwMode="auto">
                <a:xfrm>
                  <a:off x="8268" y="4481"/>
                  <a:ext cx="53" cy="75"/>
                </a:xfrm>
                <a:custGeom>
                  <a:avLst/>
                  <a:gdLst/>
                  <a:ahLst/>
                  <a:cxnLst>
                    <a:cxn ang="0">
                      <a:pos x="135" y="73"/>
                    </a:cxn>
                    <a:cxn ang="0">
                      <a:pos x="141" y="96"/>
                    </a:cxn>
                    <a:cxn ang="0">
                      <a:pos x="140" y="118"/>
                    </a:cxn>
                    <a:cxn ang="0">
                      <a:pos x="129" y="135"/>
                    </a:cxn>
                    <a:cxn ang="0">
                      <a:pos x="115" y="151"/>
                    </a:cxn>
                    <a:cxn ang="0">
                      <a:pos x="97" y="165"/>
                    </a:cxn>
                    <a:cxn ang="0">
                      <a:pos x="76" y="179"/>
                    </a:cxn>
                    <a:cxn ang="0">
                      <a:pos x="56" y="192"/>
                    </a:cxn>
                    <a:cxn ang="0">
                      <a:pos x="38" y="205"/>
                    </a:cxn>
                    <a:cxn ang="0">
                      <a:pos x="35" y="210"/>
                    </a:cxn>
                    <a:cxn ang="0">
                      <a:pos x="34" y="212"/>
                    </a:cxn>
                    <a:cxn ang="0">
                      <a:pos x="34" y="217"/>
                    </a:cxn>
                    <a:cxn ang="0">
                      <a:pos x="35" y="221"/>
                    </a:cxn>
                    <a:cxn ang="0">
                      <a:pos x="40" y="224"/>
                    </a:cxn>
                    <a:cxn ang="0">
                      <a:pos x="44" y="225"/>
                    </a:cxn>
                    <a:cxn ang="0">
                      <a:pos x="47" y="225"/>
                    </a:cxn>
                    <a:cxn ang="0">
                      <a:pos x="51" y="224"/>
                    </a:cxn>
                    <a:cxn ang="0">
                      <a:pos x="75" y="211"/>
                    </a:cxn>
                    <a:cxn ang="0">
                      <a:pos x="97" y="197"/>
                    </a:cxn>
                    <a:cxn ang="0">
                      <a:pos x="117" y="181"/>
                    </a:cxn>
                    <a:cxn ang="0">
                      <a:pos x="137" y="162"/>
                    </a:cxn>
                    <a:cxn ang="0">
                      <a:pos x="150" y="142"/>
                    </a:cxn>
                    <a:cxn ang="0">
                      <a:pos x="159" y="119"/>
                    </a:cxn>
                    <a:cxn ang="0">
                      <a:pos x="160" y="95"/>
                    </a:cxn>
                    <a:cxn ang="0">
                      <a:pos x="154" y="69"/>
                    </a:cxn>
                    <a:cxn ang="0">
                      <a:pos x="141" y="49"/>
                    </a:cxn>
                    <a:cxn ang="0">
                      <a:pos x="122" y="31"/>
                    </a:cxn>
                    <a:cxn ang="0">
                      <a:pos x="98" y="18"/>
                    </a:cxn>
                    <a:cxn ang="0">
                      <a:pos x="72" y="8"/>
                    </a:cxn>
                    <a:cxn ang="0">
                      <a:pos x="46" y="3"/>
                    </a:cxn>
                    <a:cxn ang="0">
                      <a:pos x="24" y="0"/>
                    </a:cxn>
                    <a:cxn ang="0">
                      <a:pos x="7" y="0"/>
                    </a:cxn>
                    <a:cxn ang="0">
                      <a:pos x="0" y="4"/>
                    </a:cxn>
                    <a:cxn ang="0">
                      <a:pos x="18" y="11"/>
                    </a:cxn>
                    <a:cxn ang="0">
                      <a:pos x="37" y="17"/>
                    </a:cxn>
                    <a:cxn ang="0">
                      <a:pos x="57" y="23"/>
                    </a:cxn>
                    <a:cxn ang="0">
                      <a:pos x="76" y="29"/>
                    </a:cxn>
                    <a:cxn ang="0">
                      <a:pos x="95" y="36"/>
                    </a:cxn>
                    <a:cxn ang="0">
                      <a:pos x="112" y="46"/>
                    </a:cxn>
                    <a:cxn ang="0">
                      <a:pos x="125" y="57"/>
                    </a:cxn>
                    <a:cxn ang="0">
                      <a:pos x="135" y="73"/>
                    </a:cxn>
                  </a:cxnLst>
                  <a:rect l="0" t="0" r="r" b="b"/>
                  <a:pathLst>
                    <a:path w="160" h="225">
                      <a:moveTo>
                        <a:pt x="135" y="73"/>
                      </a:moveTo>
                      <a:lnTo>
                        <a:pt x="141" y="96"/>
                      </a:lnTo>
                      <a:lnTo>
                        <a:pt x="140" y="118"/>
                      </a:lnTo>
                      <a:lnTo>
                        <a:pt x="129" y="135"/>
                      </a:lnTo>
                      <a:lnTo>
                        <a:pt x="115" y="151"/>
                      </a:lnTo>
                      <a:lnTo>
                        <a:pt x="97" y="165"/>
                      </a:lnTo>
                      <a:lnTo>
                        <a:pt x="76" y="179"/>
                      </a:lnTo>
                      <a:lnTo>
                        <a:pt x="56" y="192"/>
                      </a:lnTo>
                      <a:lnTo>
                        <a:pt x="38" y="205"/>
                      </a:lnTo>
                      <a:lnTo>
                        <a:pt x="35" y="210"/>
                      </a:lnTo>
                      <a:lnTo>
                        <a:pt x="34" y="212"/>
                      </a:lnTo>
                      <a:lnTo>
                        <a:pt x="34" y="217"/>
                      </a:lnTo>
                      <a:lnTo>
                        <a:pt x="35" y="221"/>
                      </a:lnTo>
                      <a:lnTo>
                        <a:pt x="40" y="224"/>
                      </a:lnTo>
                      <a:lnTo>
                        <a:pt x="44" y="225"/>
                      </a:lnTo>
                      <a:lnTo>
                        <a:pt x="47" y="225"/>
                      </a:lnTo>
                      <a:lnTo>
                        <a:pt x="51" y="224"/>
                      </a:lnTo>
                      <a:lnTo>
                        <a:pt x="75" y="211"/>
                      </a:lnTo>
                      <a:lnTo>
                        <a:pt x="97" y="197"/>
                      </a:lnTo>
                      <a:lnTo>
                        <a:pt x="117" y="181"/>
                      </a:lnTo>
                      <a:lnTo>
                        <a:pt x="137" y="162"/>
                      </a:lnTo>
                      <a:lnTo>
                        <a:pt x="150" y="142"/>
                      </a:lnTo>
                      <a:lnTo>
                        <a:pt x="159" y="119"/>
                      </a:lnTo>
                      <a:lnTo>
                        <a:pt x="160" y="95"/>
                      </a:lnTo>
                      <a:lnTo>
                        <a:pt x="154" y="69"/>
                      </a:lnTo>
                      <a:lnTo>
                        <a:pt x="141" y="49"/>
                      </a:lnTo>
                      <a:lnTo>
                        <a:pt x="122" y="31"/>
                      </a:lnTo>
                      <a:lnTo>
                        <a:pt x="98" y="18"/>
                      </a:lnTo>
                      <a:lnTo>
                        <a:pt x="72" y="8"/>
                      </a:lnTo>
                      <a:lnTo>
                        <a:pt x="46" y="3"/>
                      </a:lnTo>
                      <a:lnTo>
                        <a:pt x="24" y="0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18" y="11"/>
                      </a:lnTo>
                      <a:lnTo>
                        <a:pt x="37" y="17"/>
                      </a:lnTo>
                      <a:lnTo>
                        <a:pt x="57" y="23"/>
                      </a:lnTo>
                      <a:lnTo>
                        <a:pt x="76" y="29"/>
                      </a:lnTo>
                      <a:lnTo>
                        <a:pt x="95" y="36"/>
                      </a:lnTo>
                      <a:lnTo>
                        <a:pt x="112" y="46"/>
                      </a:lnTo>
                      <a:lnTo>
                        <a:pt x="125" y="57"/>
                      </a:lnTo>
                      <a:lnTo>
                        <a:pt x="135" y="73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4" name="Freeform 44"/>
                <p:cNvSpPr>
                  <a:spLocks/>
                </p:cNvSpPr>
                <p:nvPr/>
              </p:nvSpPr>
              <p:spPr bwMode="auto">
                <a:xfrm>
                  <a:off x="8073" y="4463"/>
                  <a:ext cx="135" cy="158"/>
                </a:xfrm>
                <a:custGeom>
                  <a:avLst/>
                  <a:gdLst/>
                  <a:ahLst/>
                  <a:cxnLst>
                    <a:cxn ang="0">
                      <a:pos x="127" y="87"/>
                    </a:cxn>
                    <a:cxn ang="0">
                      <a:pos x="68" y="143"/>
                    </a:cxn>
                    <a:cxn ang="0">
                      <a:pos x="22" y="208"/>
                    </a:cxn>
                    <a:cxn ang="0">
                      <a:pos x="0" y="283"/>
                    </a:cxn>
                    <a:cxn ang="0">
                      <a:pos x="5" y="333"/>
                    </a:cxn>
                    <a:cxn ang="0">
                      <a:pos x="12" y="353"/>
                    </a:cxn>
                    <a:cxn ang="0">
                      <a:pos x="25" y="372"/>
                    </a:cxn>
                    <a:cxn ang="0">
                      <a:pos x="41" y="388"/>
                    </a:cxn>
                    <a:cxn ang="0">
                      <a:pos x="71" y="405"/>
                    </a:cxn>
                    <a:cxn ang="0">
                      <a:pos x="109" y="424"/>
                    </a:cxn>
                    <a:cxn ang="0">
                      <a:pos x="150" y="438"/>
                    </a:cxn>
                    <a:cxn ang="0">
                      <a:pos x="191" y="449"/>
                    </a:cxn>
                    <a:cxn ang="0">
                      <a:pos x="234" y="458"/>
                    </a:cxn>
                    <a:cxn ang="0">
                      <a:pos x="276" y="464"/>
                    </a:cxn>
                    <a:cxn ang="0">
                      <a:pos x="319" y="468"/>
                    </a:cxn>
                    <a:cxn ang="0">
                      <a:pos x="363" y="471"/>
                    </a:cxn>
                    <a:cxn ang="0">
                      <a:pos x="391" y="472"/>
                    </a:cxn>
                    <a:cxn ang="0">
                      <a:pos x="401" y="464"/>
                    </a:cxn>
                    <a:cxn ang="0">
                      <a:pos x="404" y="451"/>
                    </a:cxn>
                    <a:cxn ang="0">
                      <a:pos x="395" y="441"/>
                    </a:cxn>
                    <a:cxn ang="0">
                      <a:pos x="369" y="434"/>
                    </a:cxn>
                    <a:cxn ang="0">
                      <a:pos x="331" y="426"/>
                    </a:cxn>
                    <a:cxn ang="0">
                      <a:pos x="291" y="421"/>
                    </a:cxn>
                    <a:cxn ang="0">
                      <a:pos x="251" y="415"/>
                    </a:cxn>
                    <a:cxn ang="0">
                      <a:pos x="213" y="408"/>
                    </a:cxn>
                    <a:cxn ang="0">
                      <a:pos x="175" y="398"/>
                    </a:cxn>
                    <a:cxn ang="0">
                      <a:pos x="138" y="386"/>
                    </a:cxn>
                    <a:cxn ang="0">
                      <a:pos x="102" y="372"/>
                    </a:cxn>
                    <a:cxn ang="0">
                      <a:pos x="69" y="352"/>
                    </a:cxn>
                    <a:cxn ang="0">
                      <a:pos x="49" y="324"/>
                    </a:cxn>
                    <a:cxn ang="0">
                      <a:pos x="43" y="290"/>
                    </a:cxn>
                    <a:cxn ang="0">
                      <a:pos x="49" y="250"/>
                    </a:cxn>
                    <a:cxn ang="0">
                      <a:pos x="65" y="212"/>
                    </a:cxn>
                    <a:cxn ang="0">
                      <a:pos x="90" y="172"/>
                    </a:cxn>
                    <a:cxn ang="0">
                      <a:pos x="119" y="138"/>
                    </a:cxn>
                    <a:cxn ang="0">
                      <a:pos x="154" y="103"/>
                    </a:cxn>
                    <a:cxn ang="0">
                      <a:pos x="193" y="71"/>
                    </a:cxn>
                    <a:cxn ang="0">
                      <a:pos x="245" y="47"/>
                    </a:cxn>
                    <a:cxn ang="0">
                      <a:pos x="298" y="25"/>
                    </a:cxn>
                    <a:cxn ang="0">
                      <a:pos x="332" y="8"/>
                    </a:cxn>
                    <a:cxn ang="0">
                      <a:pos x="322" y="0"/>
                    </a:cxn>
                    <a:cxn ang="0">
                      <a:pos x="278" y="5"/>
                    </a:cxn>
                    <a:cxn ang="0">
                      <a:pos x="226" y="23"/>
                    </a:cxn>
                    <a:cxn ang="0">
                      <a:pos x="178" y="47"/>
                    </a:cxn>
                  </a:cxnLst>
                  <a:rect l="0" t="0" r="r" b="b"/>
                  <a:pathLst>
                    <a:path w="404" h="472">
                      <a:moveTo>
                        <a:pt x="157" y="61"/>
                      </a:moveTo>
                      <a:lnTo>
                        <a:pt x="127" y="87"/>
                      </a:lnTo>
                      <a:lnTo>
                        <a:pt x="96" y="113"/>
                      </a:lnTo>
                      <a:lnTo>
                        <a:pt x="68" y="143"/>
                      </a:lnTo>
                      <a:lnTo>
                        <a:pt x="43" y="175"/>
                      </a:lnTo>
                      <a:lnTo>
                        <a:pt x="22" y="208"/>
                      </a:lnTo>
                      <a:lnTo>
                        <a:pt x="8" y="244"/>
                      </a:lnTo>
                      <a:lnTo>
                        <a:pt x="0" y="283"/>
                      </a:lnTo>
                      <a:lnTo>
                        <a:pt x="2" y="323"/>
                      </a:lnTo>
                      <a:lnTo>
                        <a:pt x="5" y="333"/>
                      </a:lnTo>
                      <a:lnTo>
                        <a:pt x="8" y="344"/>
                      </a:lnTo>
                      <a:lnTo>
                        <a:pt x="12" y="353"/>
                      </a:lnTo>
                      <a:lnTo>
                        <a:pt x="18" y="363"/>
                      </a:lnTo>
                      <a:lnTo>
                        <a:pt x="25" y="372"/>
                      </a:lnTo>
                      <a:lnTo>
                        <a:pt x="34" y="380"/>
                      </a:lnTo>
                      <a:lnTo>
                        <a:pt x="41" y="388"/>
                      </a:lnTo>
                      <a:lnTo>
                        <a:pt x="52" y="393"/>
                      </a:lnTo>
                      <a:lnTo>
                        <a:pt x="71" y="405"/>
                      </a:lnTo>
                      <a:lnTo>
                        <a:pt x="90" y="415"/>
                      </a:lnTo>
                      <a:lnTo>
                        <a:pt x="109" y="424"/>
                      </a:lnTo>
                      <a:lnTo>
                        <a:pt x="129" y="431"/>
                      </a:lnTo>
                      <a:lnTo>
                        <a:pt x="150" y="438"/>
                      </a:lnTo>
                      <a:lnTo>
                        <a:pt x="171" y="444"/>
                      </a:lnTo>
                      <a:lnTo>
                        <a:pt x="191" y="449"/>
                      </a:lnTo>
                      <a:lnTo>
                        <a:pt x="212" y="454"/>
                      </a:lnTo>
                      <a:lnTo>
                        <a:pt x="234" y="458"/>
                      </a:lnTo>
                      <a:lnTo>
                        <a:pt x="254" y="461"/>
                      </a:lnTo>
                      <a:lnTo>
                        <a:pt x="276" y="464"/>
                      </a:lnTo>
                      <a:lnTo>
                        <a:pt x="298" y="467"/>
                      </a:lnTo>
                      <a:lnTo>
                        <a:pt x="319" y="468"/>
                      </a:lnTo>
                      <a:lnTo>
                        <a:pt x="341" y="470"/>
                      </a:lnTo>
                      <a:lnTo>
                        <a:pt x="363" y="471"/>
                      </a:lnTo>
                      <a:lnTo>
                        <a:pt x="383" y="472"/>
                      </a:lnTo>
                      <a:lnTo>
                        <a:pt x="391" y="472"/>
                      </a:lnTo>
                      <a:lnTo>
                        <a:pt x="397" y="470"/>
                      </a:lnTo>
                      <a:lnTo>
                        <a:pt x="401" y="464"/>
                      </a:lnTo>
                      <a:lnTo>
                        <a:pt x="404" y="458"/>
                      </a:lnTo>
                      <a:lnTo>
                        <a:pt x="404" y="451"/>
                      </a:lnTo>
                      <a:lnTo>
                        <a:pt x="401" y="445"/>
                      </a:lnTo>
                      <a:lnTo>
                        <a:pt x="395" y="441"/>
                      </a:lnTo>
                      <a:lnTo>
                        <a:pt x="388" y="438"/>
                      </a:lnTo>
                      <a:lnTo>
                        <a:pt x="369" y="434"/>
                      </a:lnTo>
                      <a:lnTo>
                        <a:pt x="350" y="431"/>
                      </a:lnTo>
                      <a:lnTo>
                        <a:pt x="331" y="426"/>
                      </a:lnTo>
                      <a:lnTo>
                        <a:pt x="310" y="424"/>
                      </a:lnTo>
                      <a:lnTo>
                        <a:pt x="291" y="421"/>
                      </a:lnTo>
                      <a:lnTo>
                        <a:pt x="272" y="418"/>
                      </a:lnTo>
                      <a:lnTo>
                        <a:pt x="251" y="415"/>
                      </a:lnTo>
                      <a:lnTo>
                        <a:pt x="232" y="411"/>
                      </a:lnTo>
                      <a:lnTo>
                        <a:pt x="213" y="408"/>
                      </a:lnTo>
                      <a:lnTo>
                        <a:pt x="194" y="403"/>
                      </a:lnTo>
                      <a:lnTo>
                        <a:pt x="175" y="398"/>
                      </a:lnTo>
                      <a:lnTo>
                        <a:pt x="156" y="393"/>
                      </a:lnTo>
                      <a:lnTo>
                        <a:pt x="138" y="386"/>
                      </a:lnTo>
                      <a:lnTo>
                        <a:pt x="119" y="379"/>
                      </a:lnTo>
                      <a:lnTo>
                        <a:pt x="102" y="372"/>
                      </a:lnTo>
                      <a:lnTo>
                        <a:pt x="84" y="362"/>
                      </a:lnTo>
                      <a:lnTo>
                        <a:pt x="69" y="352"/>
                      </a:lnTo>
                      <a:lnTo>
                        <a:pt x="58" y="339"/>
                      </a:lnTo>
                      <a:lnTo>
                        <a:pt x="49" y="324"/>
                      </a:lnTo>
                      <a:lnTo>
                        <a:pt x="44" y="307"/>
                      </a:lnTo>
                      <a:lnTo>
                        <a:pt x="43" y="290"/>
                      </a:lnTo>
                      <a:lnTo>
                        <a:pt x="44" y="270"/>
                      </a:lnTo>
                      <a:lnTo>
                        <a:pt x="49" y="250"/>
                      </a:lnTo>
                      <a:lnTo>
                        <a:pt x="55" y="234"/>
                      </a:lnTo>
                      <a:lnTo>
                        <a:pt x="65" y="212"/>
                      </a:lnTo>
                      <a:lnTo>
                        <a:pt x="77" y="191"/>
                      </a:lnTo>
                      <a:lnTo>
                        <a:pt x="90" y="172"/>
                      </a:lnTo>
                      <a:lnTo>
                        <a:pt x="104" y="155"/>
                      </a:lnTo>
                      <a:lnTo>
                        <a:pt x="119" y="138"/>
                      </a:lnTo>
                      <a:lnTo>
                        <a:pt x="135" y="120"/>
                      </a:lnTo>
                      <a:lnTo>
                        <a:pt x="154" y="103"/>
                      </a:lnTo>
                      <a:lnTo>
                        <a:pt x="173" y="86"/>
                      </a:lnTo>
                      <a:lnTo>
                        <a:pt x="193" y="71"/>
                      </a:lnTo>
                      <a:lnTo>
                        <a:pt x="218" y="59"/>
                      </a:lnTo>
                      <a:lnTo>
                        <a:pt x="245" y="47"/>
                      </a:lnTo>
                      <a:lnTo>
                        <a:pt x="273" y="36"/>
                      </a:lnTo>
                      <a:lnTo>
                        <a:pt x="298" y="25"/>
                      </a:lnTo>
                      <a:lnTo>
                        <a:pt x="319" y="17"/>
                      </a:lnTo>
                      <a:lnTo>
                        <a:pt x="332" y="8"/>
                      </a:lnTo>
                      <a:lnTo>
                        <a:pt x="336" y="2"/>
                      </a:lnTo>
                      <a:lnTo>
                        <a:pt x="322" y="0"/>
                      </a:lnTo>
                      <a:lnTo>
                        <a:pt x="301" y="1"/>
                      </a:lnTo>
                      <a:lnTo>
                        <a:pt x="278" y="5"/>
                      </a:lnTo>
                      <a:lnTo>
                        <a:pt x="253" y="13"/>
                      </a:lnTo>
                      <a:lnTo>
                        <a:pt x="226" y="23"/>
                      </a:lnTo>
                      <a:lnTo>
                        <a:pt x="201" y="34"/>
                      </a:lnTo>
                      <a:lnTo>
                        <a:pt x="178" y="47"/>
                      </a:lnTo>
                      <a:lnTo>
                        <a:pt x="157" y="61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5" name="Freeform 45"/>
                <p:cNvSpPr>
                  <a:spLocks/>
                </p:cNvSpPr>
                <p:nvPr/>
              </p:nvSpPr>
              <p:spPr bwMode="auto">
                <a:xfrm>
                  <a:off x="8263" y="4458"/>
                  <a:ext cx="118" cy="105"/>
                </a:xfrm>
                <a:custGeom>
                  <a:avLst/>
                  <a:gdLst/>
                  <a:ahLst/>
                  <a:cxnLst>
                    <a:cxn ang="0">
                      <a:pos x="294" y="96"/>
                    </a:cxn>
                    <a:cxn ang="0">
                      <a:pos x="310" y="113"/>
                    </a:cxn>
                    <a:cxn ang="0">
                      <a:pos x="320" y="133"/>
                    </a:cxn>
                    <a:cxn ang="0">
                      <a:pos x="325" y="155"/>
                    </a:cxn>
                    <a:cxn ang="0">
                      <a:pos x="325" y="178"/>
                    </a:cxn>
                    <a:cxn ang="0">
                      <a:pos x="322" y="197"/>
                    </a:cxn>
                    <a:cxn ang="0">
                      <a:pos x="316" y="212"/>
                    </a:cxn>
                    <a:cxn ang="0">
                      <a:pos x="306" y="228"/>
                    </a:cxn>
                    <a:cxn ang="0">
                      <a:pos x="295" y="241"/>
                    </a:cxn>
                    <a:cxn ang="0">
                      <a:pos x="282" y="256"/>
                    </a:cxn>
                    <a:cxn ang="0">
                      <a:pos x="269" y="267"/>
                    </a:cxn>
                    <a:cxn ang="0">
                      <a:pos x="256" y="280"/>
                    </a:cxn>
                    <a:cxn ang="0">
                      <a:pos x="243" y="293"/>
                    </a:cxn>
                    <a:cxn ang="0">
                      <a:pos x="240" y="297"/>
                    </a:cxn>
                    <a:cxn ang="0">
                      <a:pos x="240" y="302"/>
                    </a:cxn>
                    <a:cxn ang="0">
                      <a:pos x="240" y="306"/>
                    </a:cxn>
                    <a:cxn ang="0">
                      <a:pos x="243" y="310"/>
                    </a:cxn>
                    <a:cxn ang="0">
                      <a:pos x="247" y="313"/>
                    </a:cxn>
                    <a:cxn ang="0">
                      <a:pos x="253" y="315"/>
                    </a:cxn>
                    <a:cxn ang="0">
                      <a:pos x="257" y="313"/>
                    </a:cxn>
                    <a:cxn ang="0">
                      <a:pos x="262" y="310"/>
                    </a:cxn>
                    <a:cxn ang="0">
                      <a:pos x="291" y="292"/>
                    </a:cxn>
                    <a:cxn ang="0">
                      <a:pos x="316" y="267"/>
                    </a:cxn>
                    <a:cxn ang="0">
                      <a:pos x="335" y="240"/>
                    </a:cxn>
                    <a:cxn ang="0">
                      <a:pos x="348" y="208"/>
                    </a:cxn>
                    <a:cxn ang="0">
                      <a:pos x="354" y="177"/>
                    </a:cxn>
                    <a:cxn ang="0">
                      <a:pos x="351" y="143"/>
                    </a:cxn>
                    <a:cxn ang="0">
                      <a:pos x="339" y="113"/>
                    </a:cxn>
                    <a:cxn ang="0">
                      <a:pos x="316" y="86"/>
                    </a:cxn>
                    <a:cxn ang="0">
                      <a:pos x="298" y="72"/>
                    </a:cxn>
                    <a:cxn ang="0">
                      <a:pos x="278" y="60"/>
                    </a:cxn>
                    <a:cxn ang="0">
                      <a:pos x="256" y="49"/>
                    </a:cxn>
                    <a:cxn ang="0">
                      <a:pos x="231" y="39"/>
                    </a:cxn>
                    <a:cxn ang="0">
                      <a:pos x="206" y="29"/>
                    </a:cxn>
                    <a:cxn ang="0">
                      <a:pos x="181" y="21"/>
                    </a:cxn>
                    <a:cxn ang="0">
                      <a:pos x="155" y="16"/>
                    </a:cxn>
                    <a:cxn ang="0">
                      <a:pos x="130" y="10"/>
                    </a:cxn>
                    <a:cxn ang="0">
                      <a:pos x="105" y="6"/>
                    </a:cxn>
                    <a:cxn ang="0">
                      <a:pos x="83" y="3"/>
                    </a:cxn>
                    <a:cxn ang="0">
                      <a:pos x="61" y="0"/>
                    </a:cxn>
                    <a:cxn ang="0">
                      <a:pos x="43" y="0"/>
                    </a:cxn>
                    <a:cxn ang="0">
                      <a:pos x="27" y="0"/>
                    </a:cxn>
                    <a:cxn ang="0">
                      <a:pos x="14" y="0"/>
                    </a:cxn>
                    <a:cxn ang="0">
                      <a:pos x="5" y="3"/>
                    </a:cxn>
                    <a:cxn ang="0">
                      <a:pos x="0" y="6"/>
                    </a:cxn>
                    <a:cxn ang="0">
                      <a:pos x="15" y="8"/>
                    </a:cxn>
                    <a:cxn ang="0">
                      <a:pos x="30" y="10"/>
                    </a:cxn>
                    <a:cxn ang="0">
                      <a:pos x="47" y="13"/>
                    </a:cxn>
                    <a:cxn ang="0">
                      <a:pos x="65" y="16"/>
                    </a:cxn>
                    <a:cxn ang="0">
                      <a:pos x="83" y="20"/>
                    </a:cxn>
                    <a:cxn ang="0">
                      <a:pos x="103" y="23"/>
                    </a:cxn>
                    <a:cxn ang="0">
                      <a:pos x="122" y="27"/>
                    </a:cxn>
                    <a:cxn ang="0">
                      <a:pos x="143" y="31"/>
                    </a:cxn>
                    <a:cxn ang="0">
                      <a:pos x="162" y="37"/>
                    </a:cxn>
                    <a:cxn ang="0">
                      <a:pos x="182" y="43"/>
                    </a:cxn>
                    <a:cxn ang="0">
                      <a:pos x="203" y="49"/>
                    </a:cxn>
                    <a:cxn ang="0">
                      <a:pos x="222" y="56"/>
                    </a:cxn>
                    <a:cxn ang="0">
                      <a:pos x="241" y="64"/>
                    </a:cxn>
                    <a:cxn ang="0">
                      <a:pos x="260" y="75"/>
                    </a:cxn>
                    <a:cxn ang="0">
                      <a:pos x="278" y="85"/>
                    </a:cxn>
                    <a:cxn ang="0">
                      <a:pos x="294" y="96"/>
                    </a:cxn>
                  </a:cxnLst>
                  <a:rect l="0" t="0" r="r" b="b"/>
                  <a:pathLst>
                    <a:path w="354" h="315">
                      <a:moveTo>
                        <a:pt x="294" y="96"/>
                      </a:moveTo>
                      <a:lnTo>
                        <a:pt x="310" y="113"/>
                      </a:lnTo>
                      <a:lnTo>
                        <a:pt x="320" y="133"/>
                      </a:lnTo>
                      <a:lnTo>
                        <a:pt x="325" y="155"/>
                      </a:lnTo>
                      <a:lnTo>
                        <a:pt x="325" y="178"/>
                      </a:lnTo>
                      <a:lnTo>
                        <a:pt x="322" y="197"/>
                      </a:lnTo>
                      <a:lnTo>
                        <a:pt x="316" y="212"/>
                      </a:lnTo>
                      <a:lnTo>
                        <a:pt x="306" y="228"/>
                      </a:lnTo>
                      <a:lnTo>
                        <a:pt x="295" y="241"/>
                      </a:lnTo>
                      <a:lnTo>
                        <a:pt x="282" y="256"/>
                      </a:lnTo>
                      <a:lnTo>
                        <a:pt x="269" y="267"/>
                      </a:lnTo>
                      <a:lnTo>
                        <a:pt x="256" y="280"/>
                      </a:lnTo>
                      <a:lnTo>
                        <a:pt x="243" y="293"/>
                      </a:lnTo>
                      <a:lnTo>
                        <a:pt x="240" y="297"/>
                      </a:lnTo>
                      <a:lnTo>
                        <a:pt x="240" y="302"/>
                      </a:lnTo>
                      <a:lnTo>
                        <a:pt x="240" y="306"/>
                      </a:lnTo>
                      <a:lnTo>
                        <a:pt x="243" y="310"/>
                      </a:lnTo>
                      <a:lnTo>
                        <a:pt x="247" y="313"/>
                      </a:lnTo>
                      <a:lnTo>
                        <a:pt x="253" y="315"/>
                      </a:lnTo>
                      <a:lnTo>
                        <a:pt x="257" y="313"/>
                      </a:lnTo>
                      <a:lnTo>
                        <a:pt x="262" y="310"/>
                      </a:lnTo>
                      <a:lnTo>
                        <a:pt x="291" y="292"/>
                      </a:lnTo>
                      <a:lnTo>
                        <a:pt x="316" y="267"/>
                      </a:lnTo>
                      <a:lnTo>
                        <a:pt x="335" y="240"/>
                      </a:lnTo>
                      <a:lnTo>
                        <a:pt x="348" y="208"/>
                      </a:lnTo>
                      <a:lnTo>
                        <a:pt x="354" y="177"/>
                      </a:lnTo>
                      <a:lnTo>
                        <a:pt x="351" y="143"/>
                      </a:lnTo>
                      <a:lnTo>
                        <a:pt x="339" y="113"/>
                      </a:lnTo>
                      <a:lnTo>
                        <a:pt x="316" y="86"/>
                      </a:lnTo>
                      <a:lnTo>
                        <a:pt x="298" y="72"/>
                      </a:lnTo>
                      <a:lnTo>
                        <a:pt x="278" y="60"/>
                      </a:lnTo>
                      <a:lnTo>
                        <a:pt x="256" y="49"/>
                      </a:lnTo>
                      <a:lnTo>
                        <a:pt x="231" y="39"/>
                      </a:lnTo>
                      <a:lnTo>
                        <a:pt x="206" y="29"/>
                      </a:lnTo>
                      <a:lnTo>
                        <a:pt x="181" y="21"/>
                      </a:lnTo>
                      <a:lnTo>
                        <a:pt x="155" y="16"/>
                      </a:lnTo>
                      <a:lnTo>
                        <a:pt x="130" y="10"/>
                      </a:lnTo>
                      <a:lnTo>
                        <a:pt x="105" y="6"/>
                      </a:lnTo>
                      <a:lnTo>
                        <a:pt x="83" y="3"/>
                      </a:lnTo>
                      <a:lnTo>
                        <a:pt x="61" y="0"/>
                      </a:lnTo>
                      <a:lnTo>
                        <a:pt x="43" y="0"/>
                      </a:lnTo>
                      <a:lnTo>
                        <a:pt x="27" y="0"/>
                      </a:lnTo>
                      <a:lnTo>
                        <a:pt x="14" y="0"/>
                      </a:lnTo>
                      <a:lnTo>
                        <a:pt x="5" y="3"/>
                      </a:lnTo>
                      <a:lnTo>
                        <a:pt x="0" y="6"/>
                      </a:lnTo>
                      <a:lnTo>
                        <a:pt x="15" y="8"/>
                      </a:lnTo>
                      <a:lnTo>
                        <a:pt x="30" y="10"/>
                      </a:lnTo>
                      <a:lnTo>
                        <a:pt x="47" y="13"/>
                      </a:lnTo>
                      <a:lnTo>
                        <a:pt x="65" y="16"/>
                      </a:lnTo>
                      <a:lnTo>
                        <a:pt x="83" y="20"/>
                      </a:lnTo>
                      <a:lnTo>
                        <a:pt x="103" y="23"/>
                      </a:lnTo>
                      <a:lnTo>
                        <a:pt x="122" y="27"/>
                      </a:lnTo>
                      <a:lnTo>
                        <a:pt x="143" y="31"/>
                      </a:lnTo>
                      <a:lnTo>
                        <a:pt x="162" y="37"/>
                      </a:lnTo>
                      <a:lnTo>
                        <a:pt x="182" y="43"/>
                      </a:lnTo>
                      <a:lnTo>
                        <a:pt x="203" y="49"/>
                      </a:lnTo>
                      <a:lnTo>
                        <a:pt x="222" y="56"/>
                      </a:lnTo>
                      <a:lnTo>
                        <a:pt x="241" y="64"/>
                      </a:lnTo>
                      <a:lnTo>
                        <a:pt x="260" y="75"/>
                      </a:lnTo>
                      <a:lnTo>
                        <a:pt x="278" y="85"/>
                      </a:lnTo>
                      <a:lnTo>
                        <a:pt x="294" y="9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6350" cmpd="sng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6" name="Freeform 46"/>
                <p:cNvSpPr>
                  <a:spLocks/>
                </p:cNvSpPr>
                <p:nvPr/>
              </p:nvSpPr>
              <p:spPr bwMode="auto">
                <a:xfrm>
                  <a:off x="8023" y="4506"/>
                  <a:ext cx="47" cy="99"/>
                </a:xfrm>
                <a:custGeom>
                  <a:avLst/>
                  <a:gdLst/>
                  <a:ahLst/>
                  <a:cxnLst>
                    <a:cxn ang="0">
                      <a:pos x="0" y="162"/>
                    </a:cxn>
                    <a:cxn ang="0">
                      <a:pos x="0" y="187"/>
                    </a:cxn>
                    <a:cxn ang="0">
                      <a:pos x="5" y="210"/>
                    </a:cxn>
                    <a:cxn ang="0">
                      <a:pos x="16" y="231"/>
                    </a:cxn>
                    <a:cxn ang="0">
                      <a:pos x="30" y="250"/>
                    </a:cxn>
                    <a:cxn ang="0">
                      <a:pos x="48" y="266"/>
                    </a:cxn>
                    <a:cxn ang="0">
                      <a:pos x="69" y="280"/>
                    </a:cxn>
                    <a:cxn ang="0">
                      <a:pos x="92" y="290"/>
                    </a:cxn>
                    <a:cxn ang="0">
                      <a:pos x="116" y="296"/>
                    </a:cxn>
                    <a:cxn ang="0">
                      <a:pos x="123" y="297"/>
                    </a:cxn>
                    <a:cxn ang="0">
                      <a:pos x="130" y="295"/>
                    </a:cxn>
                    <a:cxn ang="0">
                      <a:pos x="136" y="290"/>
                    </a:cxn>
                    <a:cxn ang="0">
                      <a:pos x="139" y="284"/>
                    </a:cxn>
                    <a:cxn ang="0">
                      <a:pos x="139" y="277"/>
                    </a:cxn>
                    <a:cxn ang="0">
                      <a:pos x="138" y="270"/>
                    </a:cxn>
                    <a:cxn ang="0">
                      <a:pos x="133" y="264"/>
                    </a:cxn>
                    <a:cxn ang="0">
                      <a:pos x="126" y="261"/>
                    </a:cxn>
                    <a:cxn ang="0">
                      <a:pos x="102" y="253"/>
                    </a:cxn>
                    <a:cxn ang="0">
                      <a:pos x="80" y="241"/>
                    </a:cxn>
                    <a:cxn ang="0">
                      <a:pos x="63" y="226"/>
                    </a:cxn>
                    <a:cxn ang="0">
                      <a:pos x="50" y="208"/>
                    </a:cxn>
                    <a:cxn ang="0">
                      <a:pos x="41" y="187"/>
                    </a:cxn>
                    <a:cxn ang="0">
                      <a:pos x="36" y="164"/>
                    </a:cxn>
                    <a:cxn ang="0">
                      <a:pos x="36" y="139"/>
                    </a:cxn>
                    <a:cxn ang="0">
                      <a:pos x="44" y="113"/>
                    </a:cxn>
                    <a:cxn ang="0">
                      <a:pos x="52" y="95"/>
                    </a:cxn>
                    <a:cxn ang="0">
                      <a:pos x="64" y="78"/>
                    </a:cxn>
                    <a:cxn ang="0">
                      <a:pos x="77" y="62"/>
                    </a:cxn>
                    <a:cxn ang="0">
                      <a:pos x="92" y="47"/>
                    </a:cxn>
                    <a:cxn ang="0">
                      <a:pos x="105" y="34"/>
                    </a:cxn>
                    <a:cxn ang="0">
                      <a:pos x="120" y="23"/>
                    </a:cxn>
                    <a:cxn ang="0">
                      <a:pos x="133" y="11"/>
                    </a:cxn>
                    <a:cxn ang="0">
                      <a:pos x="143" y="1"/>
                    </a:cxn>
                    <a:cxn ang="0">
                      <a:pos x="133" y="0"/>
                    </a:cxn>
                    <a:cxn ang="0">
                      <a:pos x="117" y="7"/>
                    </a:cxn>
                    <a:cxn ang="0">
                      <a:pos x="95" y="23"/>
                    </a:cxn>
                    <a:cxn ang="0">
                      <a:pos x="70" y="44"/>
                    </a:cxn>
                    <a:cxn ang="0">
                      <a:pos x="47" y="72"/>
                    </a:cxn>
                    <a:cxn ang="0">
                      <a:pos x="25" y="101"/>
                    </a:cxn>
                    <a:cxn ang="0">
                      <a:pos x="8" y="132"/>
                    </a:cxn>
                    <a:cxn ang="0">
                      <a:pos x="0" y="162"/>
                    </a:cxn>
                  </a:cxnLst>
                  <a:rect l="0" t="0" r="r" b="b"/>
                  <a:pathLst>
                    <a:path w="143" h="297">
                      <a:moveTo>
                        <a:pt x="0" y="162"/>
                      </a:moveTo>
                      <a:lnTo>
                        <a:pt x="0" y="187"/>
                      </a:lnTo>
                      <a:lnTo>
                        <a:pt x="5" y="210"/>
                      </a:lnTo>
                      <a:lnTo>
                        <a:pt x="16" y="231"/>
                      </a:lnTo>
                      <a:lnTo>
                        <a:pt x="30" y="250"/>
                      </a:lnTo>
                      <a:lnTo>
                        <a:pt x="48" y="266"/>
                      </a:lnTo>
                      <a:lnTo>
                        <a:pt x="69" y="280"/>
                      </a:lnTo>
                      <a:lnTo>
                        <a:pt x="92" y="290"/>
                      </a:lnTo>
                      <a:lnTo>
                        <a:pt x="116" y="296"/>
                      </a:lnTo>
                      <a:lnTo>
                        <a:pt x="123" y="297"/>
                      </a:lnTo>
                      <a:lnTo>
                        <a:pt x="130" y="295"/>
                      </a:lnTo>
                      <a:lnTo>
                        <a:pt x="136" y="290"/>
                      </a:lnTo>
                      <a:lnTo>
                        <a:pt x="139" y="284"/>
                      </a:lnTo>
                      <a:lnTo>
                        <a:pt x="139" y="277"/>
                      </a:lnTo>
                      <a:lnTo>
                        <a:pt x="138" y="270"/>
                      </a:lnTo>
                      <a:lnTo>
                        <a:pt x="133" y="264"/>
                      </a:lnTo>
                      <a:lnTo>
                        <a:pt x="126" y="261"/>
                      </a:lnTo>
                      <a:lnTo>
                        <a:pt x="102" y="253"/>
                      </a:lnTo>
                      <a:lnTo>
                        <a:pt x="80" y="241"/>
                      </a:lnTo>
                      <a:lnTo>
                        <a:pt x="63" y="226"/>
                      </a:lnTo>
                      <a:lnTo>
                        <a:pt x="50" y="208"/>
                      </a:lnTo>
                      <a:lnTo>
                        <a:pt x="41" y="187"/>
                      </a:lnTo>
                      <a:lnTo>
                        <a:pt x="36" y="164"/>
                      </a:lnTo>
                      <a:lnTo>
                        <a:pt x="36" y="139"/>
                      </a:lnTo>
                      <a:lnTo>
                        <a:pt x="44" y="113"/>
                      </a:lnTo>
                      <a:lnTo>
                        <a:pt x="52" y="95"/>
                      </a:lnTo>
                      <a:lnTo>
                        <a:pt x="64" y="78"/>
                      </a:lnTo>
                      <a:lnTo>
                        <a:pt x="77" y="62"/>
                      </a:lnTo>
                      <a:lnTo>
                        <a:pt x="92" y="47"/>
                      </a:lnTo>
                      <a:lnTo>
                        <a:pt x="105" y="34"/>
                      </a:lnTo>
                      <a:lnTo>
                        <a:pt x="120" y="23"/>
                      </a:lnTo>
                      <a:lnTo>
                        <a:pt x="133" y="11"/>
                      </a:lnTo>
                      <a:lnTo>
                        <a:pt x="143" y="1"/>
                      </a:lnTo>
                      <a:lnTo>
                        <a:pt x="133" y="0"/>
                      </a:lnTo>
                      <a:lnTo>
                        <a:pt x="117" y="7"/>
                      </a:lnTo>
                      <a:lnTo>
                        <a:pt x="95" y="23"/>
                      </a:lnTo>
                      <a:lnTo>
                        <a:pt x="70" y="44"/>
                      </a:lnTo>
                      <a:lnTo>
                        <a:pt x="47" y="72"/>
                      </a:lnTo>
                      <a:lnTo>
                        <a:pt x="25" y="101"/>
                      </a:lnTo>
                      <a:lnTo>
                        <a:pt x="8" y="132"/>
                      </a:lnTo>
                      <a:lnTo>
                        <a:pt x="0" y="162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7" name="Freeform 47"/>
                <p:cNvSpPr>
                  <a:spLocks/>
                </p:cNvSpPr>
                <p:nvPr/>
              </p:nvSpPr>
              <p:spPr bwMode="auto">
                <a:xfrm>
                  <a:off x="8360" y="4451"/>
                  <a:ext cx="103" cy="129"/>
                </a:xfrm>
                <a:custGeom>
                  <a:avLst/>
                  <a:gdLst/>
                  <a:ahLst/>
                  <a:cxnLst>
                    <a:cxn ang="0">
                      <a:pos x="260" y="155"/>
                    </a:cxn>
                    <a:cxn ang="0">
                      <a:pos x="275" y="180"/>
                    </a:cxn>
                    <a:cxn ang="0">
                      <a:pos x="282" y="206"/>
                    </a:cxn>
                    <a:cxn ang="0">
                      <a:pos x="278" y="234"/>
                    </a:cxn>
                    <a:cxn ang="0">
                      <a:pos x="262" y="262"/>
                    </a:cxn>
                    <a:cxn ang="0">
                      <a:pos x="237" y="286"/>
                    </a:cxn>
                    <a:cxn ang="0">
                      <a:pos x="209" y="308"/>
                    </a:cxn>
                    <a:cxn ang="0">
                      <a:pos x="180" y="331"/>
                    </a:cxn>
                    <a:cxn ang="0">
                      <a:pos x="162" y="348"/>
                    </a:cxn>
                    <a:cxn ang="0">
                      <a:pos x="156" y="359"/>
                    </a:cxn>
                    <a:cxn ang="0">
                      <a:pos x="152" y="371"/>
                    </a:cxn>
                    <a:cxn ang="0">
                      <a:pos x="153" y="382"/>
                    </a:cxn>
                    <a:cxn ang="0">
                      <a:pos x="163" y="388"/>
                    </a:cxn>
                    <a:cxn ang="0">
                      <a:pos x="175" y="387"/>
                    </a:cxn>
                    <a:cxn ang="0">
                      <a:pos x="194" y="367"/>
                    </a:cxn>
                    <a:cxn ang="0">
                      <a:pos x="227" y="337"/>
                    </a:cxn>
                    <a:cxn ang="0">
                      <a:pos x="260" y="308"/>
                    </a:cxn>
                    <a:cxn ang="0">
                      <a:pos x="290" y="275"/>
                    </a:cxn>
                    <a:cxn ang="0">
                      <a:pos x="307" y="234"/>
                    </a:cxn>
                    <a:cxn ang="0">
                      <a:pos x="304" y="191"/>
                    </a:cxn>
                    <a:cxn ang="0">
                      <a:pos x="285" y="151"/>
                    </a:cxn>
                    <a:cxn ang="0">
                      <a:pos x="253" y="118"/>
                    </a:cxn>
                    <a:cxn ang="0">
                      <a:pos x="222" y="94"/>
                    </a:cxn>
                    <a:cxn ang="0">
                      <a:pos x="191" y="75"/>
                    </a:cxn>
                    <a:cxn ang="0">
                      <a:pos x="159" y="55"/>
                    </a:cxn>
                    <a:cxn ang="0">
                      <a:pos x="124" y="36"/>
                    </a:cxn>
                    <a:cxn ang="0">
                      <a:pos x="92" y="20"/>
                    </a:cxn>
                    <a:cxn ang="0">
                      <a:pos x="59" y="9"/>
                    </a:cxn>
                    <a:cxn ang="0">
                      <a:pos x="31" y="2"/>
                    </a:cxn>
                    <a:cxn ang="0">
                      <a:pos x="9" y="2"/>
                    </a:cxn>
                    <a:cxn ang="0">
                      <a:pos x="11" y="7"/>
                    </a:cxn>
                    <a:cxn ang="0">
                      <a:pos x="36" y="17"/>
                    </a:cxn>
                    <a:cxn ang="0">
                      <a:pos x="65" y="30"/>
                    </a:cxn>
                    <a:cxn ang="0">
                      <a:pos x="99" y="46"/>
                    </a:cxn>
                    <a:cxn ang="0">
                      <a:pos x="134" y="65"/>
                    </a:cxn>
                    <a:cxn ang="0">
                      <a:pos x="169" y="86"/>
                    </a:cxn>
                    <a:cxn ang="0">
                      <a:pos x="205" y="109"/>
                    </a:cxn>
                    <a:cxn ang="0">
                      <a:pos x="235" y="132"/>
                    </a:cxn>
                  </a:cxnLst>
                  <a:rect l="0" t="0" r="r" b="b"/>
                  <a:pathLst>
                    <a:path w="309" h="388">
                      <a:moveTo>
                        <a:pt x="250" y="145"/>
                      </a:moveTo>
                      <a:lnTo>
                        <a:pt x="260" y="155"/>
                      </a:lnTo>
                      <a:lnTo>
                        <a:pt x="269" y="167"/>
                      </a:lnTo>
                      <a:lnTo>
                        <a:pt x="275" y="180"/>
                      </a:lnTo>
                      <a:lnTo>
                        <a:pt x="281" y="193"/>
                      </a:lnTo>
                      <a:lnTo>
                        <a:pt x="282" y="206"/>
                      </a:lnTo>
                      <a:lnTo>
                        <a:pt x="282" y="220"/>
                      </a:lnTo>
                      <a:lnTo>
                        <a:pt x="278" y="234"/>
                      </a:lnTo>
                      <a:lnTo>
                        <a:pt x="272" y="247"/>
                      </a:lnTo>
                      <a:lnTo>
                        <a:pt x="262" y="262"/>
                      </a:lnTo>
                      <a:lnTo>
                        <a:pt x="250" y="275"/>
                      </a:lnTo>
                      <a:lnTo>
                        <a:pt x="237" y="286"/>
                      </a:lnTo>
                      <a:lnTo>
                        <a:pt x="222" y="298"/>
                      </a:lnTo>
                      <a:lnTo>
                        <a:pt x="209" y="308"/>
                      </a:lnTo>
                      <a:lnTo>
                        <a:pt x="194" y="319"/>
                      </a:lnTo>
                      <a:lnTo>
                        <a:pt x="180" y="331"/>
                      </a:lnTo>
                      <a:lnTo>
                        <a:pt x="166" y="344"/>
                      </a:lnTo>
                      <a:lnTo>
                        <a:pt x="162" y="348"/>
                      </a:lnTo>
                      <a:lnTo>
                        <a:pt x="159" y="354"/>
                      </a:lnTo>
                      <a:lnTo>
                        <a:pt x="156" y="359"/>
                      </a:lnTo>
                      <a:lnTo>
                        <a:pt x="153" y="365"/>
                      </a:lnTo>
                      <a:lnTo>
                        <a:pt x="152" y="371"/>
                      </a:lnTo>
                      <a:lnTo>
                        <a:pt x="152" y="377"/>
                      </a:lnTo>
                      <a:lnTo>
                        <a:pt x="153" y="382"/>
                      </a:lnTo>
                      <a:lnTo>
                        <a:pt x="158" y="387"/>
                      </a:lnTo>
                      <a:lnTo>
                        <a:pt x="163" y="388"/>
                      </a:lnTo>
                      <a:lnTo>
                        <a:pt x="169" y="388"/>
                      </a:lnTo>
                      <a:lnTo>
                        <a:pt x="175" y="387"/>
                      </a:lnTo>
                      <a:lnTo>
                        <a:pt x="180" y="382"/>
                      </a:lnTo>
                      <a:lnTo>
                        <a:pt x="194" y="367"/>
                      </a:lnTo>
                      <a:lnTo>
                        <a:pt x="210" y="351"/>
                      </a:lnTo>
                      <a:lnTo>
                        <a:pt x="227" y="337"/>
                      </a:lnTo>
                      <a:lnTo>
                        <a:pt x="244" y="322"/>
                      </a:lnTo>
                      <a:lnTo>
                        <a:pt x="260" y="308"/>
                      </a:lnTo>
                      <a:lnTo>
                        <a:pt x="275" y="292"/>
                      </a:lnTo>
                      <a:lnTo>
                        <a:pt x="290" y="275"/>
                      </a:lnTo>
                      <a:lnTo>
                        <a:pt x="300" y="256"/>
                      </a:lnTo>
                      <a:lnTo>
                        <a:pt x="307" y="234"/>
                      </a:lnTo>
                      <a:lnTo>
                        <a:pt x="309" y="213"/>
                      </a:lnTo>
                      <a:lnTo>
                        <a:pt x="304" y="191"/>
                      </a:lnTo>
                      <a:lnTo>
                        <a:pt x="297" y="171"/>
                      </a:lnTo>
                      <a:lnTo>
                        <a:pt x="285" y="151"/>
                      </a:lnTo>
                      <a:lnTo>
                        <a:pt x="271" y="134"/>
                      </a:lnTo>
                      <a:lnTo>
                        <a:pt x="253" y="118"/>
                      </a:lnTo>
                      <a:lnTo>
                        <a:pt x="235" y="104"/>
                      </a:lnTo>
                      <a:lnTo>
                        <a:pt x="222" y="94"/>
                      </a:lnTo>
                      <a:lnTo>
                        <a:pt x="207" y="85"/>
                      </a:lnTo>
                      <a:lnTo>
                        <a:pt x="191" y="75"/>
                      </a:lnTo>
                      <a:lnTo>
                        <a:pt x="175" y="65"/>
                      </a:lnTo>
                      <a:lnTo>
                        <a:pt x="159" y="55"/>
                      </a:lnTo>
                      <a:lnTo>
                        <a:pt x="141" y="45"/>
                      </a:lnTo>
                      <a:lnTo>
                        <a:pt x="124" y="36"/>
                      </a:lnTo>
                      <a:lnTo>
                        <a:pt x="108" y="28"/>
                      </a:lnTo>
                      <a:lnTo>
                        <a:pt x="92" y="20"/>
                      </a:lnTo>
                      <a:lnTo>
                        <a:pt x="75" y="13"/>
                      </a:lnTo>
                      <a:lnTo>
                        <a:pt x="59" y="9"/>
                      </a:lnTo>
                      <a:lnTo>
                        <a:pt x="45" y="5"/>
                      </a:lnTo>
                      <a:lnTo>
                        <a:pt x="31" y="2"/>
                      </a:lnTo>
                      <a:lnTo>
                        <a:pt x="20" y="0"/>
                      </a:lnTo>
                      <a:lnTo>
                        <a:pt x="9" y="2"/>
                      </a:lnTo>
                      <a:lnTo>
                        <a:pt x="0" y="5"/>
                      </a:lnTo>
                      <a:lnTo>
                        <a:pt x="11" y="7"/>
                      </a:lnTo>
                      <a:lnTo>
                        <a:pt x="23" y="12"/>
                      </a:lnTo>
                      <a:lnTo>
                        <a:pt x="36" y="17"/>
                      </a:lnTo>
                      <a:lnTo>
                        <a:pt x="49" y="23"/>
                      </a:lnTo>
                      <a:lnTo>
                        <a:pt x="65" y="30"/>
                      </a:lnTo>
                      <a:lnTo>
                        <a:pt x="81" y="38"/>
                      </a:lnTo>
                      <a:lnTo>
                        <a:pt x="99" y="46"/>
                      </a:lnTo>
                      <a:lnTo>
                        <a:pt x="116" y="55"/>
                      </a:lnTo>
                      <a:lnTo>
                        <a:pt x="134" y="65"/>
                      </a:lnTo>
                      <a:lnTo>
                        <a:pt x="152" y="75"/>
                      </a:lnTo>
                      <a:lnTo>
                        <a:pt x="169" y="86"/>
                      </a:lnTo>
                      <a:lnTo>
                        <a:pt x="187" y="98"/>
                      </a:lnTo>
                      <a:lnTo>
                        <a:pt x="205" y="109"/>
                      </a:lnTo>
                      <a:lnTo>
                        <a:pt x="221" y="121"/>
                      </a:lnTo>
                      <a:lnTo>
                        <a:pt x="235" y="132"/>
                      </a:lnTo>
                      <a:lnTo>
                        <a:pt x="250" y="145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8" name="Freeform 48"/>
                <p:cNvSpPr>
                  <a:spLocks/>
                </p:cNvSpPr>
                <p:nvPr/>
              </p:nvSpPr>
              <p:spPr bwMode="auto">
                <a:xfrm>
                  <a:off x="8279" y="4648"/>
                  <a:ext cx="135" cy="97"/>
                </a:xfrm>
                <a:custGeom>
                  <a:avLst/>
                  <a:gdLst/>
                  <a:ahLst/>
                  <a:cxnLst>
                    <a:cxn ang="0">
                      <a:pos x="332" y="65"/>
                    </a:cxn>
                    <a:cxn ang="0">
                      <a:pos x="351" y="123"/>
                    </a:cxn>
                    <a:cxn ang="0">
                      <a:pos x="373" y="181"/>
                    </a:cxn>
                    <a:cxn ang="0">
                      <a:pos x="395" y="237"/>
                    </a:cxn>
                    <a:cxn ang="0">
                      <a:pos x="406" y="273"/>
                    </a:cxn>
                    <a:cxn ang="0">
                      <a:pos x="404" y="284"/>
                    </a:cxn>
                    <a:cxn ang="0">
                      <a:pos x="393" y="292"/>
                    </a:cxn>
                    <a:cxn ang="0">
                      <a:pos x="381" y="289"/>
                    </a:cxn>
                    <a:cxn ang="0">
                      <a:pos x="364" y="251"/>
                    </a:cxn>
                    <a:cxn ang="0">
                      <a:pos x="339" y="171"/>
                    </a:cxn>
                    <a:cxn ang="0">
                      <a:pos x="318" y="93"/>
                    </a:cxn>
                    <a:cxn ang="0">
                      <a:pos x="307" y="42"/>
                    </a:cxn>
                    <a:cxn ang="0">
                      <a:pos x="283" y="34"/>
                    </a:cxn>
                    <a:cxn ang="0">
                      <a:pos x="239" y="39"/>
                    </a:cxn>
                    <a:cxn ang="0">
                      <a:pos x="192" y="50"/>
                    </a:cxn>
                    <a:cxn ang="0">
                      <a:pos x="148" y="65"/>
                    </a:cxn>
                    <a:cxn ang="0">
                      <a:pos x="106" y="83"/>
                    </a:cxn>
                    <a:cxn ang="0">
                      <a:pos x="67" y="103"/>
                    </a:cxn>
                    <a:cxn ang="0">
                      <a:pos x="34" y="122"/>
                    </a:cxn>
                    <a:cxn ang="0">
                      <a:pos x="9" y="141"/>
                    </a:cxn>
                    <a:cxn ang="0">
                      <a:pos x="0" y="133"/>
                    </a:cxn>
                    <a:cxn ang="0">
                      <a:pos x="19" y="102"/>
                    </a:cxn>
                    <a:cxn ang="0">
                      <a:pos x="53" y="70"/>
                    </a:cxn>
                    <a:cxn ang="0">
                      <a:pos x="92" y="43"/>
                    </a:cxn>
                    <a:cxn ang="0">
                      <a:pos x="139" y="23"/>
                    </a:cxn>
                    <a:cxn ang="0">
                      <a:pos x="210" y="8"/>
                    </a:cxn>
                    <a:cxn ang="0">
                      <a:pos x="277" y="1"/>
                    </a:cxn>
                    <a:cxn ang="0">
                      <a:pos x="321" y="0"/>
                    </a:cxn>
                    <a:cxn ang="0">
                      <a:pos x="336" y="1"/>
                    </a:cxn>
                    <a:cxn ang="0">
                      <a:pos x="345" y="11"/>
                    </a:cxn>
                    <a:cxn ang="0">
                      <a:pos x="345" y="26"/>
                    </a:cxn>
                    <a:cxn ang="0">
                      <a:pos x="335" y="34"/>
                    </a:cxn>
                  </a:cxnLst>
                  <a:rect l="0" t="0" r="r" b="b"/>
                  <a:pathLst>
                    <a:path w="406" h="292">
                      <a:moveTo>
                        <a:pt x="326" y="36"/>
                      </a:moveTo>
                      <a:lnTo>
                        <a:pt x="332" y="65"/>
                      </a:lnTo>
                      <a:lnTo>
                        <a:pt x="340" y="93"/>
                      </a:lnTo>
                      <a:lnTo>
                        <a:pt x="351" y="123"/>
                      </a:lnTo>
                      <a:lnTo>
                        <a:pt x="361" y="152"/>
                      </a:lnTo>
                      <a:lnTo>
                        <a:pt x="373" y="181"/>
                      </a:lnTo>
                      <a:lnTo>
                        <a:pt x="384" y="210"/>
                      </a:lnTo>
                      <a:lnTo>
                        <a:pt x="395" y="237"/>
                      </a:lnTo>
                      <a:lnTo>
                        <a:pt x="405" y="266"/>
                      </a:lnTo>
                      <a:lnTo>
                        <a:pt x="406" y="273"/>
                      </a:lnTo>
                      <a:lnTo>
                        <a:pt x="406" y="279"/>
                      </a:lnTo>
                      <a:lnTo>
                        <a:pt x="404" y="284"/>
                      </a:lnTo>
                      <a:lnTo>
                        <a:pt x="399" y="289"/>
                      </a:lnTo>
                      <a:lnTo>
                        <a:pt x="393" y="292"/>
                      </a:lnTo>
                      <a:lnTo>
                        <a:pt x="387" y="292"/>
                      </a:lnTo>
                      <a:lnTo>
                        <a:pt x="381" y="289"/>
                      </a:lnTo>
                      <a:lnTo>
                        <a:pt x="377" y="283"/>
                      </a:lnTo>
                      <a:lnTo>
                        <a:pt x="364" y="251"/>
                      </a:lnTo>
                      <a:lnTo>
                        <a:pt x="352" y="213"/>
                      </a:lnTo>
                      <a:lnTo>
                        <a:pt x="339" y="171"/>
                      </a:lnTo>
                      <a:lnTo>
                        <a:pt x="329" y="131"/>
                      </a:lnTo>
                      <a:lnTo>
                        <a:pt x="318" y="93"/>
                      </a:lnTo>
                      <a:lnTo>
                        <a:pt x="311" y="63"/>
                      </a:lnTo>
                      <a:lnTo>
                        <a:pt x="307" y="42"/>
                      </a:lnTo>
                      <a:lnTo>
                        <a:pt x="305" y="34"/>
                      </a:lnTo>
                      <a:lnTo>
                        <a:pt x="283" y="34"/>
                      </a:lnTo>
                      <a:lnTo>
                        <a:pt x="261" y="36"/>
                      </a:lnTo>
                      <a:lnTo>
                        <a:pt x="239" y="39"/>
                      </a:lnTo>
                      <a:lnTo>
                        <a:pt x="216" y="43"/>
                      </a:lnTo>
                      <a:lnTo>
                        <a:pt x="192" y="50"/>
                      </a:lnTo>
                      <a:lnTo>
                        <a:pt x="170" y="57"/>
                      </a:lnTo>
                      <a:lnTo>
                        <a:pt x="148" y="65"/>
                      </a:lnTo>
                      <a:lnTo>
                        <a:pt x="126" y="73"/>
                      </a:lnTo>
                      <a:lnTo>
                        <a:pt x="106" y="83"/>
                      </a:lnTo>
                      <a:lnTo>
                        <a:pt x="85" y="93"/>
                      </a:lnTo>
                      <a:lnTo>
                        <a:pt x="67" y="103"/>
                      </a:lnTo>
                      <a:lnTo>
                        <a:pt x="50" y="113"/>
                      </a:lnTo>
                      <a:lnTo>
                        <a:pt x="34" y="122"/>
                      </a:lnTo>
                      <a:lnTo>
                        <a:pt x="20" y="132"/>
                      </a:lnTo>
                      <a:lnTo>
                        <a:pt x="9" y="141"/>
                      </a:lnTo>
                      <a:lnTo>
                        <a:pt x="0" y="148"/>
                      </a:lnTo>
                      <a:lnTo>
                        <a:pt x="0" y="133"/>
                      </a:lnTo>
                      <a:lnTo>
                        <a:pt x="7" y="118"/>
                      </a:lnTo>
                      <a:lnTo>
                        <a:pt x="19" y="102"/>
                      </a:lnTo>
                      <a:lnTo>
                        <a:pt x="35" y="86"/>
                      </a:lnTo>
                      <a:lnTo>
                        <a:pt x="53" y="70"/>
                      </a:lnTo>
                      <a:lnTo>
                        <a:pt x="73" y="54"/>
                      </a:lnTo>
                      <a:lnTo>
                        <a:pt x="92" y="43"/>
                      </a:lnTo>
                      <a:lnTo>
                        <a:pt x="111" y="33"/>
                      </a:lnTo>
                      <a:lnTo>
                        <a:pt x="139" y="23"/>
                      </a:lnTo>
                      <a:lnTo>
                        <a:pt x="173" y="14"/>
                      </a:lnTo>
                      <a:lnTo>
                        <a:pt x="210" y="8"/>
                      </a:lnTo>
                      <a:lnTo>
                        <a:pt x="245" y="4"/>
                      </a:lnTo>
                      <a:lnTo>
                        <a:pt x="277" y="1"/>
                      </a:lnTo>
                      <a:lnTo>
                        <a:pt x="304" y="0"/>
                      </a:lnTo>
                      <a:lnTo>
                        <a:pt x="321" y="0"/>
                      </a:lnTo>
                      <a:lnTo>
                        <a:pt x="329" y="0"/>
                      </a:lnTo>
                      <a:lnTo>
                        <a:pt x="336" y="1"/>
                      </a:lnTo>
                      <a:lnTo>
                        <a:pt x="342" y="6"/>
                      </a:lnTo>
                      <a:lnTo>
                        <a:pt x="345" y="11"/>
                      </a:lnTo>
                      <a:lnTo>
                        <a:pt x="346" y="19"/>
                      </a:lnTo>
                      <a:lnTo>
                        <a:pt x="345" y="26"/>
                      </a:lnTo>
                      <a:lnTo>
                        <a:pt x="340" y="31"/>
                      </a:lnTo>
                      <a:lnTo>
                        <a:pt x="335" y="34"/>
                      </a:lnTo>
                      <a:lnTo>
                        <a:pt x="326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9" name="Freeform 49"/>
                <p:cNvSpPr>
                  <a:spLocks/>
                </p:cNvSpPr>
                <p:nvPr/>
              </p:nvSpPr>
              <p:spPr bwMode="auto">
                <a:xfrm>
                  <a:off x="8272" y="4697"/>
                  <a:ext cx="146" cy="320"/>
                </a:xfrm>
                <a:custGeom>
                  <a:avLst/>
                  <a:gdLst/>
                  <a:ahLst/>
                  <a:cxnLst>
                    <a:cxn ang="0">
                      <a:pos x="82" y="289"/>
                    </a:cxn>
                    <a:cxn ang="0">
                      <a:pos x="87" y="316"/>
                    </a:cxn>
                    <a:cxn ang="0">
                      <a:pos x="107" y="376"/>
                    </a:cxn>
                    <a:cxn ang="0">
                      <a:pos x="141" y="455"/>
                    </a:cxn>
                    <a:cxn ang="0">
                      <a:pos x="175" y="533"/>
                    </a:cxn>
                    <a:cxn ang="0">
                      <a:pos x="210" y="611"/>
                    </a:cxn>
                    <a:cxn ang="0">
                      <a:pos x="248" y="687"/>
                    </a:cxn>
                    <a:cxn ang="0">
                      <a:pos x="287" y="763"/>
                    </a:cxn>
                    <a:cxn ang="0">
                      <a:pos x="326" y="839"/>
                    </a:cxn>
                    <a:cxn ang="0">
                      <a:pos x="367" y="915"/>
                    </a:cxn>
                    <a:cxn ang="0">
                      <a:pos x="391" y="957"/>
                    </a:cxn>
                    <a:cxn ang="0">
                      <a:pos x="404" y="960"/>
                    </a:cxn>
                    <a:cxn ang="0">
                      <a:pos x="420" y="960"/>
                    </a:cxn>
                    <a:cxn ang="0">
                      <a:pos x="433" y="957"/>
                    </a:cxn>
                    <a:cxn ang="0">
                      <a:pos x="439" y="948"/>
                    </a:cxn>
                    <a:cxn ang="0">
                      <a:pos x="436" y="937"/>
                    </a:cxn>
                    <a:cxn ang="0">
                      <a:pos x="414" y="902"/>
                    </a:cxn>
                    <a:cxn ang="0">
                      <a:pos x="380" y="843"/>
                    </a:cxn>
                    <a:cxn ang="0">
                      <a:pos x="348" y="784"/>
                    </a:cxn>
                    <a:cxn ang="0">
                      <a:pos x="314" y="724"/>
                    </a:cxn>
                    <a:cxn ang="0">
                      <a:pos x="269" y="638"/>
                    </a:cxn>
                    <a:cxn ang="0">
                      <a:pos x="216" y="532"/>
                    </a:cxn>
                    <a:cxn ang="0">
                      <a:pos x="169" y="424"/>
                    </a:cxn>
                    <a:cxn ang="0">
                      <a:pos x="128" y="312"/>
                    </a:cxn>
                    <a:cxn ang="0">
                      <a:pos x="91" y="220"/>
                    </a:cxn>
                    <a:cxn ang="0">
                      <a:pos x="60" y="139"/>
                    </a:cxn>
                    <a:cxn ang="0">
                      <a:pos x="35" y="62"/>
                    </a:cxn>
                    <a:cxn ang="0">
                      <a:pos x="15" y="10"/>
                    </a:cxn>
                    <a:cxn ang="0">
                      <a:pos x="5" y="1"/>
                    </a:cxn>
                    <a:cxn ang="0">
                      <a:pos x="0" y="10"/>
                    </a:cxn>
                    <a:cxn ang="0">
                      <a:pos x="6" y="47"/>
                    </a:cxn>
                    <a:cxn ang="0">
                      <a:pos x="16" y="115"/>
                    </a:cxn>
                    <a:cxn ang="0">
                      <a:pos x="33" y="179"/>
                    </a:cxn>
                    <a:cxn ang="0">
                      <a:pos x="56" y="241"/>
                    </a:cxn>
                  </a:cxnLst>
                  <a:rect l="0" t="0" r="r" b="b"/>
                  <a:pathLst>
                    <a:path w="439" h="960">
                      <a:moveTo>
                        <a:pt x="72" y="270"/>
                      </a:moveTo>
                      <a:lnTo>
                        <a:pt x="82" y="289"/>
                      </a:lnTo>
                      <a:lnTo>
                        <a:pt x="85" y="302"/>
                      </a:lnTo>
                      <a:lnTo>
                        <a:pt x="87" y="316"/>
                      </a:lnTo>
                      <a:lnTo>
                        <a:pt x="93" y="336"/>
                      </a:lnTo>
                      <a:lnTo>
                        <a:pt x="107" y="376"/>
                      </a:lnTo>
                      <a:lnTo>
                        <a:pt x="124" y="417"/>
                      </a:lnTo>
                      <a:lnTo>
                        <a:pt x="141" y="455"/>
                      </a:lnTo>
                      <a:lnTo>
                        <a:pt x="157" y="494"/>
                      </a:lnTo>
                      <a:lnTo>
                        <a:pt x="175" y="533"/>
                      </a:lnTo>
                      <a:lnTo>
                        <a:pt x="193" y="572"/>
                      </a:lnTo>
                      <a:lnTo>
                        <a:pt x="210" y="611"/>
                      </a:lnTo>
                      <a:lnTo>
                        <a:pt x="229" y="649"/>
                      </a:lnTo>
                      <a:lnTo>
                        <a:pt x="248" y="687"/>
                      </a:lnTo>
                      <a:lnTo>
                        <a:pt x="267" y="726"/>
                      </a:lnTo>
                      <a:lnTo>
                        <a:pt x="287" y="763"/>
                      </a:lnTo>
                      <a:lnTo>
                        <a:pt x="307" y="802"/>
                      </a:lnTo>
                      <a:lnTo>
                        <a:pt x="326" y="839"/>
                      </a:lnTo>
                      <a:lnTo>
                        <a:pt x="347" y="878"/>
                      </a:lnTo>
                      <a:lnTo>
                        <a:pt x="367" y="915"/>
                      </a:lnTo>
                      <a:lnTo>
                        <a:pt x="388" y="954"/>
                      </a:lnTo>
                      <a:lnTo>
                        <a:pt x="391" y="957"/>
                      </a:lnTo>
                      <a:lnTo>
                        <a:pt x="397" y="958"/>
                      </a:lnTo>
                      <a:lnTo>
                        <a:pt x="404" y="960"/>
                      </a:lnTo>
                      <a:lnTo>
                        <a:pt x="413" y="960"/>
                      </a:lnTo>
                      <a:lnTo>
                        <a:pt x="420" y="960"/>
                      </a:lnTo>
                      <a:lnTo>
                        <a:pt x="427" y="958"/>
                      </a:lnTo>
                      <a:lnTo>
                        <a:pt x="433" y="957"/>
                      </a:lnTo>
                      <a:lnTo>
                        <a:pt x="436" y="954"/>
                      </a:lnTo>
                      <a:lnTo>
                        <a:pt x="439" y="948"/>
                      </a:lnTo>
                      <a:lnTo>
                        <a:pt x="439" y="943"/>
                      </a:lnTo>
                      <a:lnTo>
                        <a:pt x="436" y="937"/>
                      </a:lnTo>
                      <a:lnTo>
                        <a:pt x="432" y="932"/>
                      </a:lnTo>
                      <a:lnTo>
                        <a:pt x="414" y="902"/>
                      </a:lnTo>
                      <a:lnTo>
                        <a:pt x="398" y="874"/>
                      </a:lnTo>
                      <a:lnTo>
                        <a:pt x="380" y="843"/>
                      </a:lnTo>
                      <a:lnTo>
                        <a:pt x="364" y="813"/>
                      </a:lnTo>
                      <a:lnTo>
                        <a:pt x="348" y="784"/>
                      </a:lnTo>
                      <a:lnTo>
                        <a:pt x="332" y="754"/>
                      </a:lnTo>
                      <a:lnTo>
                        <a:pt x="314" y="724"/>
                      </a:lnTo>
                      <a:lnTo>
                        <a:pt x="298" y="694"/>
                      </a:lnTo>
                      <a:lnTo>
                        <a:pt x="269" y="638"/>
                      </a:lnTo>
                      <a:lnTo>
                        <a:pt x="242" y="585"/>
                      </a:lnTo>
                      <a:lnTo>
                        <a:pt x="216" y="532"/>
                      </a:lnTo>
                      <a:lnTo>
                        <a:pt x="193" y="477"/>
                      </a:lnTo>
                      <a:lnTo>
                        <a:pt x="169" y="424"/>
                      </a:lnTo>
                      <a:lnTo>
                        <a:pt x="149" y="369"/>
                      </a:lnTo>
                      <a:lnTo>
                        <a:pt x="128" y="312"/>
                      </a:lnTo>
                      <a:lnTo>
                        <a:pt x="107" y="253"/>
                      </a:lnTo>
                      <a:lnTo>
                        <a:pt x="91" y="220"/>
                      </a:lnTo>
                      <a:lnTo>
                        <a:pt x="75" y="181"/>
                      </a:lnTo>
                      <a:lnTo>
                        <a:pt x="60" y="139"/>
                      </a:lnTo>
                      <a:lnTo>
                        <a:pt x="47" y="99"/>
                      </a:lnTo>
                      <a:lnTo>
                        <a:pt x="35" y="62"/>
                      </a:lnTo>
                      <a:lnTo>
                        <a:pt x="25" y="31"/>
                      </a:lnTo>
                      <a:lnTo>
                        <a:pt x="15" y="10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0" y="14"/>
                      </a:lnTo>
                      <a:lnTo>
                        <a:pt x="6" y="47"/>
                      </a:lnTo>
                      <a:lnTo>
                        <a:pt x="11" y="82"/>
                      </a:lnTo>
                      <a:lnTo>
                        <a:pt x="16" y="115"/>
                      </a:lnTo>
                      <a:lnTo>
                        <a:pt x="24" y="146"/>
                      </a:lnTo>
                      <a:lnTo>
                        <a:pt x="33" y="179"/>
                      </a:lnTo>
                      <a:lnTo>
                        <a:pt x="43" y="211"/>
                      </a:lnTo>
                      <a:lnTo>
                        <a:pt x="56" y="241"/>
                      </a:lnTo>
                      <a:lnTo>
                        <a:pt x="72" y="27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0" name="Freeform 50"/>
                <p:cNvSpPr>
                  <a:spLocks/>
                </p:cNvSpPr>
                <p:nvPr/>
              </p:nvSpPr>
              <p:spPr bwMode="auto">
                <a:xfrm>
                  <a:off x="8416" y="4972"/>
                  <a:ext cx="128" cy="66"/>
                </a:xfrm>
                <a:custGeom>
                  <a:avLst/>
                  <a:gdLst/>
                  <a:ahLst/>
                  <a:cxnLst>
                    <a:cxn ang="0">
                      <a:pos x="2" y="182"/>
                    </a:cxn>
                    <a:cxn ang="0">
                      <a:pos x="0" y="187"/>
                    </a:cxn>
                    <a:cxn ang="0">
                      <a:pos x="0" y="191"/>
                    </a:cxn>
                    <a:cxn ang="0">
                      <a:pos x="2" y="195"/>
                    </a:cxn>
                    <a:cxn ang="0">
                      <a:pos x="6" y="198"/>
                    </a:cxn>
                    <a:cxn ang="0">
                      <a:pos x="30" y="187"/>
                    </a:cxn>
                    <a:cxn ang="0">
                      <a:pos x="52" y="176"/>
                    </a:cxn>
                    <a:cxn ang="0">
                      <a:pos x="75" y="166"/>
                    </a:cxn>
                    <a:cxn ang="0">
                      <a:pos x="99" y="156"/>
                    </a:cxn>
                    <a:cxn ang="0">
                      <a:pos x="124" y="146"/>
                    </a:cxn>
                    <a:cxn ang="0">
                      <a:pos x="147" y="138"/>
                    </a:cxn>
                    <a:cxn ang="0">
                      <a:pos x="171" y="128"/>
                    </a:cxn>
                    <a:cxn ang="0">
                      <a:pos x="194" y="119"/>
                    </a:cxn>
                    <a:cxn ang="0">
                      <a:pos x="218" y="109"/>
                    </a:cxn>
                    <a:cxn ang="0">
                      <a:pos x="241" y="99"/>
                    </a:cxn>
                    <a:cxn ang="0">
                      <a:pos x="265" y="89"/>
                    </a:cxn>
                    <a:cxn ang="0">
                      <a:pos x="287" y="77"/>
                    </a:cxn>
                    <a:cxn ang="0">
                      <a:pos x="310" y="66"/>
                    </a:cxn>
                    <a:cxn ang="0">
                      <a:pos x="332" y="54"/>
                    </a:cxn>
                    <a:cxn ang="0">
                      <a:pos x="354" y="41"/>
                    </a:cxn>
                    <a:cxn ang="0">
                      <a:pos x="376" y="27"/>
                    </a:cxn>
                    <a:cxn ang="0">
                      <a:pos x="381" y="23"/>
                    </a:cxn>
                    <a:cxn ang="0">
                      <a:pos x="382" y="17"/>
                    </a:cxn>
                    <a:cxn ang="0">
                      <a:pos x="382" y="11"/>
                    </a:cxn>
                    <a:cxn ang="0">
                      <a:pos x="379" y="7"/>
                    </a:cxn>
                    <a:cxn ang="0">
                      <a:pos x="375" y="3"/>
                    </a:cxn>
                    <a:cxn ang="0">
                      <a:pos x="369" y="0"/>
                    </a:cxn>
                    <a:cxn ang="0">
                      <a:pos x="363" y="0"/>
                    </a:cxn>
                    <a:cxn ang="0">
                      <a:pos x="359" y="3"/>
                    </a:cxn>
                    <a:cxn ang="0">
                      <a:pos x="335" y="16"/>
                    </a:cxn>
                    <a:cxn ang="0">
                      <a:pos x="309" y="28"/>
                    </a:cxn>
                    <a:cxn ang="0">
                      <a:pos x="281" y="41"/>
                    </a:cxn>
                    <a:cxn ang="0">
                      <a:pos x="253" y="56"/>
                    </a:cxn>
                    <a:cxn ang="0">
                      <a:pos x="223" y="70"/>
                    </a:cxn>
                    <a:cxn ang="0">
                      <a:pos x="193" y="84"/>
                    </a:cxn>
                    <a:cxn ang="0">
                      <a:pos x="163" y="97"/>
                    </a:cxn>
                    <a:cxn ang="0">
                      <a:pos x="135" y="112"/>
                    </a:cxn>
                    <a:cxn ang="0">
                      <a:pos x="107" y="125"/>
                    </a:cxn>
                    <a:cxn ang="0">
                      <a:pos x="83" y="136"/>
                    </a:cxn>
                    <a:cxn ang="0">
                      <a:pos x="61" y="148"/>
                    </a:cxn>
                    <a:cxn ang="0">
                      <a:pos x="40" y="158"/>
                    </a:cxn>
                    <a:cxn ang="0">
                      <a:pos x="24" y="166"/>
                    </a:cxn>
                    <a:cxn ang="0">
                      <a:pos x="12" y="174"/>
                    </a:cxn>
                    <a:cxn ang="0">
                      <a:pos x="5" y="179"/>
                    </a:cxn>
                    <a:cxn ang="0">
                      <a:pos x="2" y="182"/>
                    </a:cxn>
                    <a:cxn ang="0">
                      <a:pos x="2" y="182"/>
                    </a:cxn>
                  </a:cxnLst>
                  <a:rect l="0" t="0" r="r" b="b"/>
                  <a:pathLst>
                    <a:path w="382" h="198">
                      <a:moveTo>
                        <a:pt x="2" y="182"/>
                      </a:moveTo>
                      <a:lnTo>
                        <a:pt x="0" y="187"/>
                      </a:lnTo>
                      <a:lnTo>
                        <a:pt x="0" y="191"/>
                      </a:lnTo>
                      <a:lnTo>
                        <a:pt x="2" y="195"/>
                      </a:lnTo>
                      <a:lnTo>
                        <a:pt x="6" y="198"/>
                      </a:lnTo>
                      <a:lnTo>
                        <a:pt x="30" y="187"/>
                      </a:lnTo>
                      <a:lnTo>
                        <a:pt x="52" y="176"/>
                      </a:lnTo>
                      <a:lnTo>
                        <a:pt x="75" y="166"/>
                      </a:lnTo>
                      <a:lnTo>
                        <a:pt x="99" y="156"/>
                      </a:lnTo>
                      <a:lnTo>
                        <a:pt x="124" y="146"/>
                      </a:lnTo>
                      <a:lnTo>
                        <a:pt x="147" y="138"/>
                      </a:lnTo>
                      <a:lnTo>
                        <a:pt x="171" y="128"/>
                      </a:lnTo>
                      <a:lnTo>
                        <a:pt x="194" y="119"/>
                      </a:lnTo>
                      <a:lnTo>
                        <a:pt x="218" y="109"/>
                      </a:lnTo>
                      <a:lnTo>
                        <a:pt x="241" y="99"/>
                      </a:lnTo>
                      <a:lnTo>
                        <a:pt x="265" y="89"/>
                      </a:lnTo>
                      <a:lnTo>
                        <a:pt x="287" y="77"/>
                      </a:lnTo>
                      <a:lnTo>
                        <a:pt x="310" y="66"/>
                      </a:lnTo>
                      <a:lnTo>
                        <a:pt x="332" y="54"/>
                      </a:lnTo>
                      <a:lnTo>
                        <a:pt x="354" y="41"/>
                      </a:lnTo>
                      <a:lnTo>
                        <a:pt x="376" y="27"/>
                      </a:lnTo>
                      <a:lnTo>
                        <a:pt x="381" y="23"/>
                      </a:lnTo>
                      <a:lnTo>
                        <a:pt x="382" y="17"/>
                      </a:lnTo>
                      <a:lnTo>
                        <a:pt x="382" y="11"/>
                      </a:lnTo>
                      <a:lnTo>
                        <a:pt x="379" y="7"/>
                      </a:lnTo>
                      <a:lnTo>
                        <a:pt x="375" y="3"/>
                      </a:lnTo>
                      <a:lnTo>
                        <a:pt x="369" y="0"/>
                      </a:lnTo>
                      <a:lnTo>
                        <a:pt x="363" y="0"/>
                      </a:lnTo>
                      <a:lnTo>
                        <a:pt x="359" y="3"/>
                      </a:lnTo>
                      <a:lnTo>
                        <a:pt x="335" y="16"/>
                      </a:lnTo>
                      <a:lnTo>
                        <a:pt x="309" y="28"/>
                      </a:lnTo>
                      <a:lnTo>
                        <a:pt x="281" y="41"/>
                      </a:lnTo>
                      <a:lnTo>
                        <a:pt x="253" y="56"/>
                      </a:lnTo>
                      <a:lnTo>
                        <a:pt x="223" y="70"/>
                      </a:lnTo>
                      <a:lnTo>
                        <a:pt x="193" y="84"/>
                      </a:lnTo>
                      <a:lnTo>
                        <a:pt x="163" y="97"/>
                      </a:lnTo>
                      <a:lnTo>
                        <a:pt x="135" y="112"/>
                      </a:lnTo>
                      <a:lnTo>
                        <a:pt x="107" y="125"/>
                      </a:lnTo>
                      <a:lnTo>
                        <a:pt x="83" y="136"/>
                      </a:lnTo>
                      <a:lnTo>
                        <a:pt x="61" y="148"/>
                      </a:lnTo>
                      <a:lnTo>
                        <a:pt x="40" y="158"/>
                      </a:lnTo>
                      <a:lnTo>
                        <a:pt x="24" y="166"/>
                      </a:lnTo>
                      <a:lnTo>
                        <a:pt x="12" y="174"/>
                      </a:lnTo>
                      <a:lnTo>
                        <a:pt x="5" y="179"/>
                      </a:lnTo>
                      <a:lnTo>
                        <a:pt x="2" y="182"/>
                      </a:lnTo>
                      <a:lnTo>
                        <a:pt x="2" y="1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1" name="Freeform 51"/>
                <p:cNvSpPr>
                  <a:spLocks/>
                </p:cNvSpPr>
                <p:nvPr/>
              </p:nvSpPr>
              <p:spPr bwMode="auto">
                <a:xfrm>
                  <a:off x="8304" y="4693"/>
                  <a:ext cx="76" cy="80"/>
                </a:xfrm>
                <a:custGeom>
                  <a:avLst/>
                  <a:gdLst/>
                  <a:ahLst/>
                  <a:cxnLst>
                    <a:cxn ang="0">
                      <a:pos x="119" y="3"/>
                    </a:cxn>
                    <a:cxn ang="0">
                      <a:pos x="105" y="1"/>
                    </a:cxn>
                    <a:cxn ang="0">
                      <a:pos x="94" y="0"/>
                    </a:cxn>
                    <a:cxn ang="0">
                      <a:pos x="75" y="1"/>
                    </a:cxn>
                    <a:cxn ang="0">
                      <a:pos x="57" y="4"/>
                    </a:cxn>
                    <a:cxn ang="0">
                      <a:pos x="41" y="13"/>
                    </a:cxn>
                    <a:cxn ang="0">
                      <a:pos x="17" y="34"/>
                    </a:cxn>
                    <a:cxn ang="0">
                      <a:pos x="1" y="76"/>
                    </a:cxn>
                    <a:cxn ang="0">
                      <a:pos x="3" y="121"/>
                    </a:cxn>
                    <a:cxn ang="0">
                      <a:pos x="16" y="167"/>
                    </a:cxn>
                    <a:cxn ang="0">
                      <a:pos x="35" y="200"/>
                    </a:cxn>
                    <a:cxn ang="0">
                      <a:pos x="57" y="223"/>
                    </a:cxn>
                    <a:cxn ang="0">
                      <a:pos x="85" y="236"/>
                    </a:cxn>
                    <a:cxn ang="0">
                      <a:pos x="116" y="240"/>
                    </a:cxn>
                    <a:cxn ang="0">
                      <a:pos x="154" y="228"/>
                    </a:cxn>
                    <a:cxn ang="0">
                      <a:pos x="192" y="204"/>
                    </a:cxn>
                    <a:cxn ang="0">
                      <a:pos x="218" y="171"/>
                    </a:cxn>
                    <a:cxn ang="0">
                      <a:pos x="229" y="131"/>
                    </a:cxn>
                    <a:cxn ang="0">
                      <a:pos x="224" y="103"/>
                    </a:cxn>
                    <a:cxn ang="0">
                      <a:pos x="215" y="95"/>
                    </a:cxn>
                    <a:cxn ang="0">
                      <a:pos x="204" y="95"/>
                    </a:cxn>
                    <a:cxn ang="0">
                      <a:pos x="195" y="105"/>
                    </a:cxn>
                    <a:cxn ang="0">
                      <a:pos x="193" y="126"/>
                    </a:cxn>
                    <a:cxn ang="0">
                      <a:pos x="183" y="158"/>
                    </a:cxn>
                    <a:cxn ang="0">
                      <a:pos x="164" y="181"/>
                    </a:cxn>
                    <a:cxn ang="0">
                      <a:pos x="133" y="195"/>
                    </a:cxn>
                    <a:cxn ang="0">
                      <a:pos x="92" y="197"/>
                    </a:cxn>
                    <a:cxn ang="0">
                      <a:pos x="63" y="177"/>
                    </a:cxn>
                    <a:cxn ang="0">
                      <a:pos x="47" y="142"/>
                    </a:cxn>
                    <a:cxn ang="0">
                      <a:pos x="36" y="103"/>
                    </a:cxn>
                    <a:cxn ang="0">
                      <a:pos x="35" y="73"/>
                    </a:cxn>
                    <a:cxn ang="0">
                      <a:pos x="41" y="50"/>
                    </a:cxn>
                    <a:cxn ang="0">
                      <a:pos x="55" y="33"/>
                    </a:cxn>
                    <a:cxn ang="0">
                      <a:pos x="77" y="21"/>
                    </a:cxn>
                    <a:cxn ang="0">
                      <a:pos x="97" y="19"/>
                    </a:cxn>
                    <a:cxn ang="0">
                      <a:pos x="120" y="19"/>
                    </a:cxn>
                    <a:cxn ang="0">
                      <a:pos x="139" y="20"/>
                    </a:cxn>
                    <a:cxn ang="0">
                      <a:pos x="133" y="9"/>
                    </a:cxn>
                  </a:cxnLst>
                  <a:rect l="0" t="0" r="r" b="b"/>
                  <a:pathLst>
                    <a:path w="229" h="240">
                      <a:moveTo>
                        <a:pt x="126" y="4"/>
                      </a:moveTo>
                      <a:lnTo>
                        <a:pt x="119" y="3"/>
                      </a:lnTo>
                      <a:lnTo>
                        <a:pt x="111" y="3"/>
                      </a:lnTo>
                      <a:lnTo>
                        <a:pt x="105" y="1"/>
                      </a:lnTo>
                      <a:lnTo>
                        <a:pt x="102" y="1"/>
                      </a:lnTo>
                      <a:lnTo>
                        <a:pt x="94" y="0"/>
                      </a:lnTo>
                      <a:lnTo>
                        <a:pt x="83" y="0"/>
                      </a:lnTo>
                      <a:lnTo>
                        <a:pt x="75" y="1"/>
                      </a:lnTo>
                      <a:lnTo>
                        <a:pt x="66" y="3"/>
                      </a:lnTo>
                      <a:lnTo>
                        <a:pt x="57" y="4"/>
                      </a:lnTo>
                      <a:lnTo>
                        <a:pt x="48" y="9"/>
                      </a:lnTo>
                      <a:lnTo>
                        <a:pt x="41" y="13"/>
                      </a:lnTo>
                      <a:lnTo>
                        <a:pt x="33" y="17"/>
                      </a:lnTo>
                      <a:lnTo>
                        <a:pt x="17" y="34"/>
                      </a:lnTo>
                      <a:lnTo>
                        <a:pt x="6" y="55"/>
                      </a:lnTo>
                      <a:lnTo>
                        <a:pt x="1" y="76"/>
                      </a:lnTo>
                      <a:lnTo>
                        <a:pt x="0" y="98"/>
                      </a:lnTo>
                      <a:lnTo>
                        <a:pt x="3" y="121"/>
                      </a:lnTo>
                      <a:lnTo>
                        <a:pt x="8" y="144"/>
                      </a:lnTo>
                      <a:lnTo>
                        <a:pt x="16" y="167"/>
                      </a:lnTo>
                      <a:lnTo>
                        <a:pt x="26" y="187"/>
                      </a:lnTo>
                      <a:lnTo>
                        <a:pt x="35" y="200"/>
                      </a:lnTo>
                      <a:lnTo>
                        <a:pt x="45" y="213"/>
                      </a:lnTo>
                      <a:lnTo>
                        <a:pt x="57" y="223"/>
                      </a:lnTo>
                      <a:lnTo>
                        <a:pt x="70" y="230"/>
                      </a:lnTo>
                      <a:lnTo>
                        <a:pt x="85" y="236"/>
                      </a:lnTo>
                      <a:lnTo>
                        <a:pt x="101" y="240"/>
                      </a:lnTo>
                      <a:lnTo>
                        <a:pt x="116" y="240"/>
                      </a:lnTo>
                      <a:lnTo>
                        <a:pt x="132" y="237"/>
                      </a:lnTo>
                      <a:lnTo>
                        <a:pt x="154" y="228"/>
                      </a:lnTo>
                      <a:lnTo>
                        <a:pt x="174" y="218"/>
                      </a:lnTo>
                      <a:lnTo>
                        <a:pt x="192" y="204"/>
                      </a:lnTo>
                      <a:lnTo>
                        <a:pt x="208" y="188"/>
                      </a:lnTo>
                      <a:lnTo>
                        <a:pt x="218" y="171"/>
                      </a:lnTo>
                      <a:lnTo>
                        <a:pt x="226" y="151"/>
                      </a:lnTo>
                      <a:lnTo>
                        <a:pt x="229" y="131"/>
                      </a:lnTo>
                      <a:lnTo>
                        <a:pt x="226" y="109"/>
                      </a:lnTo>
                      <a:lnTo>
                        <a:pt x="224" y="103"/>
                      </a:lnTo>
                      <a:lnTo>
                        <a:pt x="221" y="98"/>
                      </a:lnTo>
                      <a:lnTo>
                        <a:pt x="215" y="95"/>
                      </a:lnTo>
                      <a:lnTo>
                        <a:pt x="210" y="93"/>
                      </a:lnTo>
                      <a:lnTo>
                        <a:pt x="204" y="95"/>
                      </a:lnTo>
                      <a:lnTo>
                        <a:pt x="198" y="99"/>
                      </a:lnTo>
                      <a:lnTo>
                        <a:pt x="195" y="105"/>
                      </a:lnTo>
                      <a:lnTo>
                        <a:pt x="195" y="111"/>
                      </a:lnTo>
                      <a:lnTo>
                        <a:pt x="193" y="126"/>
                      </a:lnTo>
                      <a:lnTo>
                        <a:pt x="189" y="142"/>
                      </a:lnTo>
                      <a:lnTo>
                        <a:pt x="183" y="158"/>
                      </a:lnTo>
                      <a:lnTo>
                        <a:pt x="174" y="171"/>
                      </a:lnTo>
                      <a:lnTo>
                        <a:pt x="164" y="181"/>
                      </a:lnTo>
                      <a:lnTo>
                        <a:pt x="149" y="190"/>
                      </a:lnTo>
                      <a:lnTo>
                        <a:pt x="133" y="195"/>
                      </a:lnTo>
                      <a:lnTo>
                        <a:pt x="113" y="198"/>
                      </a:lnTo>
                      <a:lnTo>
                        <a:pt x="92" y="197"/>
                      </a:lnTo>
                      <a:lnTo>
                        <a:pt x="76" y="188"/>
                      </a:lnTo>
                      <a:lnTo>
                        <a:pt x="63" y="177"/>
                      </a:lnTo>
                      <a:lnTo>
                        <a:pt x="54" y="161"/>
                      </a:lnTo>
                      <a:lnTo>
                        <a:pt x="47" y="142"/>
                      </a:lnTo>
                      <a:lnTo>
                        <a:pt x="41" y="124"/>
                      </a:lnTo>
                      <a:lnTo>
                        <a:pt x="36" y="103"/>
                      </a:lnTo>
                      <a:lnTo>
                        <a:pt x="35" y="85"/>
                      </a:lnTo>
                      <a:lnTo>
                        <a:pt x="35" y="73"/>
                      </a:lnTo>
                      <a:lnTo>
                        <a:pt x="36" y="62"/>
                      </a:lnTo>
                      <a:lnTo>
                        <a:pt x="41" y="50"/>
                      </a:lnTo>
                      <a:lnTo>
                        <a:pt x="48" y="40"/>
                      </a:lnTo>
                      <a:lnTo>
                        <a:pt x="55" y="33"/>
                      </a:lnTo>
                      <a:lnTo>
                        <a:pt x="66" y="26"/>
                      </a:lnTo>
                      <a:lnTo>
                        <a:pt x="77" y="21"/>
                      </a:lnTo>
                      <a:lnTo>
                        <a:pt x="92" y="19"/>
                      </a:lnTo>
                      <a:lnTo>
                        <a:pt x="97" y="19"/>
                      </a:lnTo>
                      <a:lnTo>
                        <a:pt x="105" y="19"/>
                      </a:lnTo>
                      <a:lnTo>
                        <a:pt x="120" y="19"/>
                      </a:lnTo>
                      <a:lnTo>
                        <a:pt x="135" y="21"/>
                      </a:lnTo>
                      <a:lnTo>
                        <a:pt x="139" y="20"/>
                      </a:lnTo>
                      <a:lnTo>
                        <a:pt x="139" y="14"/>
                      </a:lnTo>
                      <a:lnTo>
                        <a:pt x="133" y="9"/>
                      </a:lnTo>
                      <a:lnTo>
                        <a:pt x="126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2" name="Freeform 52"/>
                <p:cNvSpPr>
                  <a:spLocks/>
                </p:cNvSpPr>
                <p:nvPr/>
              </p:nvSpPr>
              <p:spPr bwMode="auto">
                <a:xfrm>
                  <a:off x="8401" y="4895"/>
                  <a:ext cx="93" cy="90"/>
                </a:xfrm>
                <a:custGeom>
                  <a:avLst/>
                  <a:gdLst/>
                  <a:ahLst/>
                  <a:cxnLst>
                    <a:cxn ang="0">
                      <a:pos x="61" y="10"/>
                    </a:cxn>
                    <a:cxn ang="0">
                      <a:pos x="34" y="28"/>
                    </a:cxn>
                    <a:cxn ang="0">
                      <a:pos x="15" y="52"/>
                    </a:cxn>
                    <a:cxn ang="0">
                      <a:pos x="3" y="81"/>
                    </a:cxn>
                    <a:cxn ang="0">
                      <a:pos x="0" y="114"/>
                    </a:cxn>
                    <a:cxn ang="0">
                      <a:pos x="6" y="145"/>
                    </a:cxn>
                    <a:cxn ang="0">
                      <a:pos x="18" y="176"/>
                    </a:cxn>
                    <a:cxn ang="0">
                      <a:pos x="37" y="204"/>
                    </a:cxn>
                    <a:cxn ang="0">
                      <a:pos x="65" y="232"/>
                    </a:cxn>
                    <a:cxn ang="0">
                      <a:pos x="102" y="258"/>
                    </a:cxn>
                    <a:cxn ang="0">
                      <a:pos x="143" y="270"/>
                    </a:cxn>
                    <a:cxn ang="0">
                      <a:pos x="185" y="265"/>
                    </a:cxn>
                    <a:cxn ang="0">
                      <a:pos x="219" y="240"/>
                    </a:cxn>
                    <a:cxn ang="0">
                      <a:pos x="244" y="216"/>
                    </a:cxn>
                    <a:cxn ang="0">
                      <a:pos x="263" y="189"/>
                    </a:cxn>
                    <a:cxn ang="0">
                      <a:pos x="276" y="158"/>
                    </a:cxn>
                    <a:cxn ang="0">
                      <a:pos x="281" y="134"/>
                    </a:cxn>
                    <a:cxn ang="0">
                      <a:pos x="275" y="121"/>
                    </a:cxn>
                    <a:cxn ang="0">
                      <a:pos x="259" y="117"/>
                    </a:cxn>
                    <a:cxn ang="0">
                      <a:pos x="245" y="122"/>
                    </a:cxn>
                    <a:cxn ang="0">
                      <a:pos x="243" y="133"/>
                    </a:cxn>
                    <a:cxn ang="0">
                      <a:pos x="235" y="151"/>
                    </a:cxn>
                    <a:cxn ang="0">
                      <a:pos x="222" y="179"/>
                    </a:cxn>
                    <a:cxn ang="0">
                      <a:pos x="199" y="203"/>
                    </a:cxn>
                    <a:cxn ang="0">
                      <a:pos x="154" y="212"/>
                    </a:cxn>
                    <a:cxn ang="0">
                      <a:pos x="100" y="197"/>
                    </a:cxn>
                    <a:cxn ang="0">
                      <a:pos x="59" y="163"/>
                    </a:cxn>
                    <a:cxn ang="0">
                      <a:pos x="40" y="114"/>
                    </a:cxn>
                    <a:cxn ang="0">
                      <a:pos x="44" y="74"/>
                    </a:cxn>
                    <a:cxn ang="0">
                      <a:pos x="59" y="51"/>
                    </a:cxn>
                    <a:cxn ang="0">
                      <a:pos x="80" y="31"/>
                    </a:cxn>
                    <a:cxn ang="0">
                      <a:pos x="102" y="19"/>
                    </a:cxn>
                    <a:cxn ang="0">
                      <a:pos x="110" y="5"/>
                    </a:cxn>
                    <a:cxn ang="0">
                      <a:pos x="88" y="2"/>
                    </a:cxn>
                  </a:cxnLst>
                  <a:rect l="0" t="0" r="r" b="b"/>
                  <a:pathLst>
                    <a:path w="281" h="270">
                      <a:moveTo>
                        <a:pt x="75" y="5"/>
                      </a:moveTo>
                      <a:lnTo>
                        <a:pt x="61" y="10"/>
                      </a:lnTo>
                      <a:lnTo>
                        <a:pt x="47" y="19"/>
                      </a:lnTo>
                      <a:lnTo>
                        <a:pt x="34" y="28"/>
                      </a:lnTo>
                      <a:lnTo>
                        <a:pt x="24" y="39"/>
                      </a:lnTo>
                      <a:lnTo>
                        <a:pt x="15" y="52"/>
                      </a:lnTo>
                      <a:lnTo>
                        <a:pt x="8" y="65"/>
                      </a:lnTo>
                      <a:lnTo>
                        <a:pt x="3" y="81"/>
                      </a:lnTo>
                      <a:lnTo>
                        <a:pt x="0" y="97"/>
                      </a:lnTo>
                      <a:lnTo>
                        <a:pt x="0" y="114"/>
                      </a:lnTo>
                      <a:lnTo>
                        <a:pt x="2" y="130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6"/>
                      </a:lnTo>
                      <a:lnTo>
                        <a:pt x="27" y="191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2"/>
                      </a:lnTo>
                      <a:lnTo>
                        <a:pt x="83" y="245"/>
                      </a:lnTo>
                      <a:lnTo>
                        <a:pt x="102" y="258"/>
                      </a:lnTo>
                      <a:lnTo>
                        <a:pt x="122" y="266"/>
                      </a:lnTo>
                      <a:lnTo>
                        <a:pt x="143" y="270"/>
                      </a:lnTo>
                      <a:lnTo>
                        <a:pt x="165" y="270"/>
                      </a:lnTo>
                      <a:lnTo>
                        <a:pt x="185" y="265"/>
                      </a:lnTo>
                      <a:lnTo>
                        <a:pt x="206" y="252"/>
                      </a:lnTo>
                      <a:lnTo>
                        <a:pt x="219" y="240"/>
                      </a:lnTo>
                      <a:lnTo>
                        <a:pt x="232" y="229"/>
                      </a:lnTo>
                      <a:lnTo>
                        <a:pt x="244" y="216"/>
                      </a:lnTo>
                      <a:lnTo>
                        <a:pt x="254" y="203"/>
                      </a:lnTo>
                      <a:lnTo>
                        <a:pt x="263" y="189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81" y="134"/>
                      </a:lnTo>
                      <a:lnTo>
                        <a:pt x="279" y="127"/>
                      </a:lnTo>
                      <a:lnTo>
                        <a:pt x="275" y="121"/>
                      </a:lnTo>
                      <a:lnTo>
                        <a:pt x="268" y="117"/>
                      </a:lnTo>
                      <a:lnTo>
                        <a:pt x="259" y="117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3" y="130"/>
                      </a:lnTo>
                      <a:lnTo>
                        <a:pt x="243" y="133"/>
                      </a:lnTo>
                      <a:lnTo>
                        <a:pt x="240" y="140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2" y="179"/>
                      </a:lnTo>
                      <a:lnTo>
                        <a:pt x="210" y="191"/>
                      </a:lnTo>
                      <a:lnTo>
                        <a:pt x="199" y="203"/>
                      </a:lnTo>
                      <a:lnTo>
                        <a:pt x="182" y="210"/>
                      </a:lnTo>
                      <a:lnTo>
                        <a:pt x="154" y="212"/>
                      </a:lnTo>
                      <a:lnTo>
                        <a:pt x="127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3"/>
                      </a:lnTo>
                      <a:lnTo>
                        <a:pt x="46" y="140"/>
                      </a:lnTo>
                      <a:lnTo>
                        <a:pt x="40" y="114"/>
                      </a:lnTo>
                      <a:lnTo>
                        <a:pt x="40" y="87"/>
                      </a:lnTo>
                      <a:lnTo>
                        <a:pt x="44" y="74"/>
                      </a:lnTo>
                      <a:lnTo>
                        <a:pt x="50" y="62"/>
                      </a:lnTo>
                      <a:lnTo>
                        <a:pt x="59" y="51"/>
                      </a:lnTo>
                      <a:lnTo>
                        <a:pt x="69" y="41"/>
                      </a:lnTo>
                      <a:lnTo>
                        <a:pt x="80" y="31"/>
                      </a:lnTo>
                      <a:lnTo>
                        <a:pt x="91" y="23"/>
                      </a:lnTo>
                      <a:lnTo>
                        <a:pt x="102" y="19"/>
                      </a:lnTo>
                      <a:lnTo>
                        <a:pt x="112" y="16"/>
                      </a:lnTo>
                      <a:lnTo>
                        <a:pt x="110" y="5"/>
                      </a:lnTo>
                      <a:lnTo>
                        <a:pt x="102" y="0"/>
                      </a:lnTo>
                      <a:lnTo>
                        <a:pt x="88" y="2"/>
                      </a:lnTo>
                      <a:lnTo>
                        <a:pt x="75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3" name="Freeform 53"/>
                <p:cNvSpPr>
                  <a:spLocks/>
                </p:cNvSpPr>
                <p:nvPr/>
              </p:nvSpPr>
              <p:spPr bwMode="auto">
                <a:xfrm>
                  <a:off x="8431" y="4921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2" y="9"/>
                    </a:cxn>
                    <a:cxn ang="0">
                      <a:pos x="3" y="11"/>
                    </a:cxn>
                    <a:cxn ang="0">
                      <a:pos x="5" y="13"/>
                    </a:cxn>
                    <a:cxn ang="0">
                      <a:pos x="8" y="13"/>
                    </a:cxn>
                    <a:cxn ang="0">
                      <a:pos x="11" y="13"/>
                    </a:cxn>
                    <a:cxn ang="0">
                      <a:pos x="14" y="11"/>
                    </a:cxn>
                    <a:cxn ang="0">
                      <a:pos x="15" y="9"/>
                    </a:cxn>
                    <a:cxn ang="0">
                      <a:pos x="15" y="6"/>
                    </a:cxn>
                    <a:cxn ang="0">
                      <a:pos x="15" y="4"/>
                    </a:cxn>
                    <a:cxn ang="0">
                      <a:pos x="14" y="1"/>
                    </a:cxn>
                    <a:cxn ang="0">
                      <a:pos x="11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3" y="1"/>
                    </a:cxn>
                    <a:cxn ang="0">
                      <a:pos x="2" y="4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5" h="13">
                      <a:moveTo>
                        <a:pt x="0" y="6"/>
                      </a:moveTo>
                      <a:lnTo>
                        <a:pt x="2" y="9"/>
                      </a:lnTo>
                      <a:lnTo>
                        <a:pt x="3" y="11"/>
                      </a:lnTo>
                      <a:lnTo>
                        <a:pt x="5" y="13"/>
                      </a:lnTo>
                      <a:lnTo>
                        <a:pt x="8" y="13"/>
                      </a:lnTo>
                      <a:lnTo>
                        <a:pt x="11" y="13"/>
                      </a:lnTo>
                      <a:lnTo>
                        <a:pt x="14" y="11"/>
                      </a:lnTo>
                      <a:lnTo>
                        <a:pt x="15" y="9"/>
                      </a:lnTo>
                      <a:lnTo>
                        <a:pt x="15" y="6"/>
                      </a:lnTo>
                      <a:lnTo>
                        <a:pt x="15" y="4"/>
                      </a:lnTo>
                      <a:lnTo>
                        <a:pt x="14" y="1"/>
                      </a:lnTo>
                      <a:lnTo>
                        <a:pt x="11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2" y="4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4" name="Freeform 54"/>
                <p:cNvSpPr>
                  <a:spLocks/>
                </p:cNvSpPr>
                <p:nvPr/>
              </p:nvSpPr>
              <p:spPr bwMode="auto">
                <a:xfrm>
                  <a:off x="8447" y="4911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1" y="13"/>
                    </a:cxn>
                    <a:cxn ang="0">
                      <a:pos x="3" y="15"/>
                    </a:cxn>
                    <a:cxn ang="0">
                      <a:pos x="6" y="17"/>
                    </a:cxn>
                    <a:cxn ang="0">
                      <a:pos x="9" y="17"/>
                    </a:cxn>
                    <a:cxn ang="0">
                      <a:pos x="13" y="17"/>
                    </a:cxn>
                    <a:cxn ang="0">
                      <a:pos x="16" y="15"/>
                    </a:cxn>
                    <a:cxn ang="0">
                      <a:pos x="17" y="13"/>
                    </a:cxn>
                    <a:cxn ang="0">
                      <a:pos x="17" y="9"/>
                    </a:cxn>
                    <a:cxn ang="0">
                      <a:pos x="17" y="6"/>
                    </a:cxn>
                    <a:cxn ang="0">
                      <a:pos x="16" y="3"/>
                    </a:cxn>
                    <a:cxn ang="0">
                      <a:pos x="13" y="2"/>
                    </a:cxn>
                    <a:cxn ang="0">
                      <a:pos x="9" y="0"/>
                    </a:cxn>
                    <a:cxn ang="0">
                      <a:pos x="6" y="2"/>
                    </a:cxn>
                    <a:cxn ang="0">
                      <a:pos x="3" y="3"/>
                    </a:cxn>
                    <a:cxn ang="0">
                      <a:pos x="1" y="6"/>
                    </a:cxn>
                    <a:cxn ang="0">
                      <a:pos x="0" y="9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7" h="17">
                      <a:moveTo>
                        <a:pt x="0" y="9"/>
                      </a:moveTo>
                      <a:lnTo>
                        <a:pt x="1" y="13"/>
                      </a:lnTo>
                      <a:lnTo>
                        <a:pt x="3" y="15"/>
                      </a:lnTo>
                      <a:lnTo>
                        <a:pt x="6" y="17"/>
                      </a:lnTo>
                      <a:lnTo>
                        <a:pt x="9" y="17"/>
                      </a:lnTo>
                      <a:lnTo>
                        <a:pt x="13" y="17"/>
                      </a:lnTo>
                      <a:lnTo>
                        <a:pt x="16" y="15"/>
                      </a:lnTo>
                      <a:lnTo>
                        <a:pt x="17" y="13"/>
                      </a:lnTo>
                      <a:lnTo>
                        <a:pt x="17" y="9"/>
                      </a:lnTo>
                      <a:lnTo>
                        <a:pt x="17" y="6"/>
                      </a:lnTo>
                      <a:lnTo>
                        <a:pt x="16" y="3"/>
                      </a:lnTo>
                      <a:lnTo>
                        <a:pt x="13" y="2"/>
                      </a:lnTo>
                      <a:lnTo>
                        <a:pt x="9" y="0"/>
                      </a:lnTo>
                      <a:lnTo>
                        <a:pt x="6" y="2"/>
                      </a:lnTo>
                      <a:lnTo>
                        <a:pt x="3" y="3"/>
                      </a:lnTo>
                      <a:lnTo>
                        <a:pt x="1" y="6"/>
                      </a:lnTo>
                      <a:lnTo>
                        <a:pt x="0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5" name="Freeform 55"/>
                <p:cNvSpPr>
                  <a:spLocks/>
                </p:cNvSpPr>
                <p:nvPr/>
              </p:nvSpPr>
              <p:spPr bwMode="auto">
                <a:xfrm>
                  <a:off x="8468" y="4904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4" y="9"/>
                    </a:cxn>
                    <a:cxn ang="0">
                      <a:pos x="6" y="9"/>
                    </a:cxn>
                    <a:cxn ang="0">
                      <a:pos x="7" y="7"/>
                    </a:cxn>
                    <a:cxn ang="0">
                      <a:pos x="9" y="6"/>
                    </a:cxn>
                    <a:cxn ang="0">
                      <a:pos x="9" y="4"/>
                    </a:cxn>
                    <a:cxn ang="0">
                      <a:pos x="9" y="3"/>
                    </a:cxn>
                    <a:cxn ang="0">
                      <a:pos x="7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9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6" y="9"/>
                      </a:lnTo>
                      <a:lnTo>
                        <a:pt x="7" y="7"/>
                      </a:lnTo>
                      <a:lnTo>
                        <a:pt x="9" y="6"/>
                      </a:lnTo>
                      <a:lnTo>
                        <a:pt x="9" y="4"/>
                      </a:lnTo>
                      <a:lnTo>
                        <a:pt x="9" y="3"/>
                      </a:lnTo>
                      <a:lnTo>
                        <a:pt x="7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6" name="Freeform 56"/>
                <p:cNvSpPr>
                  <a:spLocks/>
                </p:cNvSpPr>
                <p:nvPr/>
              </p:nvSpPr>
              <p:spPr bwMode="auto">
                <a:xfrm>
                  <a:off x="8459" y="4927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" y="7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6" y="7"/>
                    </a:cxn>
                    <a:cxn ang="0">
                      <a:pos x="7" y="5"/>
                    </a:cxn>
                    <a:cxn ang="0">
                      <a:pos x="7" y="4"/>
                    </a:cxn>
                    <a:cxn ang="0">
                      <a:pos x="7" y="2"/>
                    </a:cxn>
                    <a:cxn ang="0">
                      <a:pos x="6" y="1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2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8">
                      <a:moveTo>
                        <a:pt x="0" y="4"/>
                      </a:moveTo>
                      <a:lnTo>
                        <a:pt x="0" y="5"/>
                      </a:lnTo>
                      <a:lnTo>
                        <a:pt x="1" y="7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7"/>
                      </a:lnTo>
                      <a:lnTo>
                        <a:pt x="7" y="5"/>
                      </a:lnTo>
                      <a:lnTo>
                        <a:pt x="7" y="4"/>
                      </a:lnTo>
                      <a:lnTo>
                        <a:pt x="7" y="2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7" name="Freeform 57"/>
                <p:cNvSpPr>
                  <a:spLocks/>
                </p:cNvSpPr>
                <p:nvPr/>
              </p:nvSpPr>
              <p:spPr bwMode="auto">
                <a:xfrm>
                  <a:off x="8443" y="4936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4" y="9"/>
                    </a:cxn>
                    <a:cxn ang="0">
                      <a:pos x="5" y="9"/>
                    </a:cxn>
                    <a:cxn ang="0">
                      <a:pos x="5" y="7"/>
                    </a:cxn>
                    <a:cxn ang="0">
                      <a:pos x="7" y="6"/>
                    </a:cxn>
                    <a:cxn ang="0">
                      <a:pos x="7" y="4"/>
                    </a:cxn>
                    <a:cxn ang="0">
                      <a:pos x="7" y="3"/>
                    </a:cxn>
                    <a:cxn ang="0">
                      <a:pos x="5" y="1"/>
                    </a:cxn>
                    <a:cxn ang="0">
                      <a:pos x="5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5" y="9"/>
                      </a:lnTo>
                      <a:lnTo>
                        <a:pt x="5" y="7"/>
                      </a:lnTo>
                      <a:lnTo>
                        <a:pt x="7" y="6"/>
                      </a:lnTo>
                      <a:lnTo>
                        <a:pt x="7" y="4"/>
                      </a:lnTo>
                      <a:lnTo>
                        <a:pt x="7" y="3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8" name="Freeform 58"/>
                <p:cNvSpPr>
                  <a:spLocks/>
                </p:cNvSpPr>
                <p:nvPr/>
              </p:nvSpPr>
              <p:spPr bwMode="auto">
                <a:xfrm>
                  <a:off x="8474" y="4919"/>
                  <a:ext cx="7" cy="6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0" y="15"/>
                    </a:cxn>
                    <a:cxn ang="0">
                      <a:pos x="2" y="17"/>
                    </a:cxn>
                    <a:cxn ang="0">
                      <a:pos x="5" y="20"/>
                    </a:cxn>
                    <a:cxn ang="0">
                      <a:pos x="10" y="20"/>
                    </a:cxn>
                    <a:cxn ang="0">
                      <a:pos x="14" y="20"/>
                    </a:cxn>
                    <a:cxn ang="0">
                      <a:pos x="17" y="17"/>
                    </a:cxn>
                    <a:cxn ang="0">
                      <a:pos x="20" y="15"/>
                    </a:cxn>
                    <a:cxn ang="0">
                      <a:pos x="20" y="10"/>
                    </a:cxn>
                    <a:cxn ang="0">
                      <a:pos x="20" y="6"/>
                    </a:cxn>
                    <a:cxn ang="0">
                      <a:pos x="17" y="3"/>
                    </a:cxn>
                    <a:cxn ang="0">
                      <a:pos x="14" y="0"/>
                    </a:cxn>
                    <a:cxn ang="0">
                      <a:pos x="10" y="0"/>
                    </a:cxn>
                    <a:cxn ang="0">
                      <a:pos x="5" y="0"/>
                    </a:cxn>
                    <a:cxn ang="0">
                      <a:pos x="2" y="3"/>
                    </a:cxn>
                    <a:cxn ang="0">
                      <a:pos x="0" y="6"/>
                    </a:cxn>
                    <a:cxn ang="0">
                      <a:pos x="0" y="10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20" h="20">
                      <a:moveTo>
                        <a:pt x="0" y="10"/>
                      </a:moveTo>
                      <a:lnTo>
                        <a:pt x="0" y="15"/>
                      </a:lnTo>
                      <a:lnTo>
                        <a:pt x="2" y="17"/>
                      </a:lnTo>
                      <a:lnTo>
                        <a:pt x="5" y="20"/>
                      </a:lnTo>
                      <a:lnTo>
                        <a:pt x="10" y="20"/>
                      </a:lnTo>
                      <a:lnTo>
                        <a:pt x="14" y="20"/>
                      </a:lnTo>
                      <a:lnTo>
                        <a:pt x="17" y="17"/>
                      </a:lnTo>
                      <a:lnTo>
                        <a:pt x="20" y="15"/>
                      </a:lnTo>
                      <a:lnTo>
                        <a:pt x="20" y="10"/>
                      </a:lnTo>
                      <a:lnTo>
                        <a:pt x="20" y="6"/>
                      </a:lnTo>
                      <a:lnTo>
                        <a:pt x="17" y="3"/>
                      </a:ln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2" y="3"/>
                      </a:lnTo>
                      <a:lnTo>
                        <a:pt x="0" y="6"/>
                      </a:lnTo>
                      <a:lnTo>
                        <a:pt x="0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9" name="Freeform 59"/>
                <p:cNvSpPr>
                  <a:spLocks/>
                </p:cNvSpPr>
                <p:nvPr/>
              </p:nvSpPr>
              <p:spPr bwMode="auto">
                <a:xfrm>
                  <a:off x="8332" y="4713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9"/>
                    </a:cxn>
                    <a:cxn ang="0">
                      <a:pos x="2" y="12"/>
                    </a:cxn>
                    <a:cxn ang="0">
                      <a:pos x="3" y="13"/>
                    </a:cxn>
                    <a:cxn ang="0">
                      <a:pos x="6" y="13"/>
                    </a:cxn>
                    <a:cxn ang="0">
                      <a:pos x="9" y="13"/>
                    </a:cxn>
                    <a:cxn ang="0">
                      <a:pos x="11" y="12"/>
                    </a:cxn>
                    <a:cxn ang="0">
                      <a:pos x="12" y="9"/>
                    </a:cxn>
                    <a:cxn ang="0">
                      <a:pos x="12" y="7"/>
                    </a:cxn>
                    <a:cxn ang="0">
                      <a:pos x="12" y="5"/>
                    </a:cxn>
                    <a:cxn ang="0">
                      <a:pos x="11" y="2"/>
                    </a:cxn>
                    <a:cxn ang="0">
                      <a:pos x="9" y="0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2" y="2"/>
                    </a:cxn>
                    <a:cxn ang="0">
                      <a:pos x="0" y="5"/>
                    </a:cxn>
                    <a:cxn ang="0">
                      <a:pos x="0" y="7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2" h="13">
                      <a:moveTo>
                        <a:pt x="0" y="7"/>
                      </a:moveTo>
                      <a:lnTo>
                        <a:pt x="0" y="9"/>
                      </a:lnTo>
                      <a:lnTo>
                        <a:pt x="2" y="12"/>
                      </a:lnTo>
                      <a:lnTo>
                        <a:pt x="3" y="13"/>
                      </a:lnTo>
                      <a:lnTo>
                        <a:pt x="6" y="13"/>
                      </a:lnTo>
                      <a:lnTo>
                        <a:pt x="9" y="13"/>
                      </a:lnTo>
                      <a:lnTo>
                        <a:pt x="11" y="12"/>
                      </a:lnTo>
                      <a:lnTo>
                        <a:pt x="12" y="9"/>
                      </a:lnTo>
                      <a:lnTo>
                        <a:pt x="12" y="7"/>
                      </a:lnTo>
                      <a:lnTo>
                        <a:pt x="12" y="5"/>
                      </a:lnTo>
                      <a:lnTo>
                        <a:pt x="11" y="2"/>
                      </a:lnTo>
                      <a:lnTo>
                        <a:pt x="9" y="0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0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0" name="Freeform 60"/>
                <p:cNvSpPr>
                  <a:spLocks/>
                </p:cNvSpPr>
                <p:nvPr/>
              </p:nvSpPr>
              <p:spPr bwMode="auto">
                <a:xfrm>
                  <a:off x="8349" y="4708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8"/>
                    </a:cxn>
                    <a:cxn ang="0">
                      <a:pos x="2" y="10"/>
                    </a:cxn>
                    <a:cxn ang="0">
                      <a:pos x="5" y="12"/>
                    </a:cxn>
                    <a:cxn ang="0">
                      <a:pos x="8" y="12"/>
                    </a:cxn>
                    <a:cxn ang="0">
                      <a:pos x="9" y="12"/>
                    </a:cxn>
                    <a:cxn ang="0">
                      <a:pos x="12" y="10"/>
                    </a:cxn>
                    <a:cxn ang="0">
                      <a:pos x="13" y="8"/>
                    </a:cxn>
                    <a:cxn ang="0">
                      <a:pos x="13" y="6"/>
                    </a:cxn>
                    <a:cxn ang="0">
                      <a:pos x="13" y="3"/>
                    </a:cxn>
                    <a:cxn ang="0">
                      <a:pos x="12" y="2"/>
                    </a:cxn>
                    <a:cxn ang="0">
                      <a:pos x="9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2" y="2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3" h="12">
                      <a:moveTo>
                        <a:pt x="0" y="6"/>
                      </a:moveTo>
                      <a:lnTo>
                        <a:pt x="0" y="8"/>
                      </a:lnTo>
                      <a:lnTo>
                        <a:pt x="2" y="10"/>
                      </a:lnTo>
                      <a:lnTo>
                        <a:pt x="5" y="12"/>
                      </a:lnTo>
                      <a:lnTo>
                        <a:pt x="8" y="12"/>
                      </a:lnTo>
                      <a:lnTo>
                        <a:pt x="9" y="12"/>
                      </a:lnTo>
                      <a:lnTo>
                        <a:pt x="12" y="10"/>
                      </a:lnTo>
                      <a:lnTo>
                        <a:pt x="13" y="8"/>
                      </a:lnTo>
                      <a:lnTo>
                        <a:pt x="13" y="6"/>
                      </a:lnTo>
                      <a:lnTo>
                        <a:pt x="13" y="3"/>
                      </a:lnTo>
                      <a:lnTo>
                        <a:pt x="12" y="2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1" name="Freeform 61"/>
                <p:cNvSpPr>
                  <a:spLocks/>
                </p:cNvSpPr>
                <p:nvPr/>
              </p:nvSpPr>
              <p:spPr bwMode="auto">
                <a:xfrm>
                  <a:off x="8366" y="4704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1" y="6"/>
                    </a:cxn>
                    <a:cxn ang="0">
                      <a:pos x="3" y="7"/>
                    </a:cxn>
                    <a:cxn ang="0">
                      <a:pos x="4" y="7"/>
                    </a:cxn>
                    <a:cxn ang="0">
                      <a:pos x="6" y="7"/>
                    </a:cxn>
                    <a:cxn ang="0">
                      <a:pos x="7" y="6"/>
                    </a:cxn>
                    <a:cxn ang="0">
                      <a:pos x="8" y="4"/>
                    </a:cxn>
                    <a:cxn ang="0">
                      <a:pos x="8" y="3"/>
                    </a:cxn>
                    <a:cxn ang="0">
                      <a:pos x="8" y="1"/>
                    </a:cxn>
                    <a:cxn ang="0">
                      <a:pos x="7" y="1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1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8" h="7">
                      <a:moveTo>
                        <a:pt x="0" y="3"/>
                      </a:moveTo>
                      <a:lnTo>
                        <a:pt x="0" y="4"/>
                      </a:lnTo>
                      <a:lnTo>
                        <a:pt x="1" y="6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4"/>
                      </a:lnTo>
                      <a:lnTo>
                        <a:pt x="8" y="3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2" name="Freeform 62"/>
                <p:cNvSpPr>
                  <a:spLocks/>
                </p:cNvSpPr>
                <p:nvPr/>
              </p:nvSpPr>
              <p:spPr bwMode="auto">
                <a:xfrm>
                  <a:off x="8338" y="4730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5"/>
                    </a:cxn>
                    <a:cxn ang="0">
                      <a:pos x="1" y="6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6" y="6"/>
                    </a:cxn>
                    <a:cxn ang="0">
                      <a:pos x="7" y="5"/>
                    </a:cxn>
                    <a:cxn ang="0">
                      <a:pos x="7" y="3"/>
                    </a:cxn>
                    <a:cxn ang="0">
                      <a:pos x="7" y="2"/>
                    </a:cxn>
                    <a:cxn ang="0">
                      <a:pos x="6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2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7" h="8">
                      <a:moveTo>
                        <a:pt x="0" y="3"/>
                      </a:move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6"/>
                      </a:lnTo>
                      <a:lnTo>
                        <a:pt x="7" y="5"/>
                      </a:lnTo>
                      <a:lnTo>
                        <a:pt x="7" y="3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3" name="Freeform 63"/>
                <p:cNvSpPr>
                  <a:spLocks/>
                </p:cNvSpPr>
                <p:nvPr/>
              </p:nvSpPr>
              <p:spPr bwMode="auto">
                <a:xfrm>
                  <a:off x="8370" y="4713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0" y="11"/>
                    </a:cxn>
                    <a:cxn ang="0">
                      <a:pos x="3" y="14"/>
                    </a:cxn>
                    <a:cxn ang="0">
                      <a:pos x="5" y="16"/>
                    </a:cxn>
                    <a:cxn ang="0">
                      <a:pos x="9" y="17"/>
                    </a:cxn>
                    <a:cxn ang="0">
                      <a:pos x="12" y="16"/>
                    </a:cxn>
                    <a:cxn ang="0">
                      <a:pos x="15" y="14"/>
                    </a:cxn>
                    <a:cxn ang="0">
                      <a:pos x="16" y="11"/>
                    </a:cxn>
                    <a:cxn ang="0">
                      <a:pos x="16" y="8"/>
                    </a:cxn>
                    <a:cxn ang="0">
                      <a:pos x="16" y="5"/>
                    </a:cxn>
                    <a:cxn ang="0">
                      <a:pos x="15" y="3"/>
                    </a:cxn>
                    <a:cxn ang="0">
                      <a:pos x="12" y="1"/>
                    </a:cxn>
                    <a:cxn ang="0">
                      <a:pos x="9" y="0"/>
                    </a:cxn>
                    <a:cxn ang="0">
                      <a:pos x="5" y="1"/>
                    </a:cxn>
                    <a:cxn ang="0">
                      <a:pos x="3" y="3"/>
                    </a:cxn>
                    <a:cxn ang="0">
                      <a:pos x="0" y="5"/>
                    </a:cxn>
                    <a:cxn ang="0">
                      <a:pos x="0" y="8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" h="17">
                      <a:moveTo>
                        <a:pt x="0" y="8"/>
                      </a:moveTo>
                      <a:lnTo>
                        <a:pt x="0" y="11"/>
                      </a:lnTo>
                      <a:lnTo>
                        <a:pt x="3" y="14"/>
                      </a:lnTo>
                      <a:lnTo>
                        <a:pt x="5" y="16"/>
                      </a:lnTo>
                      <a:lnTo>
                        <a:pt x="9" y="17"/>
                      </a:lnTo>
                      <a:lnTo>
                        <a:pt x="12" y="16"/>
                      </a:lnTo>
                      <a:lnTo>
                        <a:pt x="15" y="14"/>
                      </a:lnTo>
                      <a:lnTo>
                        <a:pt x="16" y="11"/>
                      </a:lnTo>
                      <a:lnTo>
                        <a:pt x="16" y="8"/>
                      </a:lnTo>
                      <a:lnTo>
                        <a:pt x="16" y="5"/>
                      </a:lnTo>
                      <a:lnTo>
                        <a:pt x="15" y="3"/>
                      </a:lnTo>
                      <a:lnTo>
                        <a:pt x="12" y="1"/>
                      </a:lnTo>
                      <a:lnTo>
                        <a:pt x="9" y="0"/>
                      </a:lnTo>
                      <a:lnTo>
                        <a:pt x="5" y="1"/>
                      </a:lnTo>
                      <a:lnTo>
                        <a:pt x="3" y="3"/>
                      </a:lnTo>
                      <a:lnTo>
                        <a:pt x="0" y="5"/>
                      </a:lnTo>
                      <a:lnTo>
                        <a:pt x="0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4" name="Freeform 64"/>
                <p:cNvSpPr>
                  <a:spLocks/>
                </p:cNvSpPr>
                <p:nvPr/>
              </p:nvSpPr>
              <p:spPr bwMode="auto">
                <a:xfrm>
                  <a:off x="8353" y="4721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7"/>
                    </a:cxn>
                    <a:cxn ang="0">
                      <a:pos x="1" y="10"/>
                    </a:cxn>
                    <a:cxn ang="0">
                      <a:pos x="4" y="12"/>
                    </a:cxn>
                    <a:cxn ang="0">
                      <a:pos x="6" y="12"/>
                    </a:cxn>
                    <a:cxn ang="0">
                      <a:pos x="7" y="12"/>
                    </a:cxn>
                    <a:cxn ang="0">
                      <a:pos x="10" y="10"/>
                    </a:cxn>
                    <a:cxn ang="0">
                      <a:pos x="12" y="7"/>
                    </a:cxn>
                    <a:cxn ang="0">
                      <a:pos x="12" y="6"/>
                    </a:cxn>
                    <a:cxn ang="0">
                      <a:pos x="12" y="4"/>
                    </a:cxn>
                    <a:cxn ang="0">
                      <a:pos x="10" y="2"/>
                    </a:cxn>
                    <a:cxn ang="0">
                      <a:pos x="7" y="0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1" y="2"/>
                    </a:cxn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2" h="12">
                      <a:moveTo>
                        <a:pt x="0" y="6"/>
                      </a:moveTo>
                      <a:lnTo>
                        <a:pt x="0" y="7"/>
                      </a:lnTo>
                      <a:lnTo>
                        <a:pt x="1" y="10"/>
                      </a:lnTo>
                      <a:lnTo>
                        <a:pt x="4" y="12"/>
                      </a:lnTo>
                      <a:lnTo>
                        <a:pt x="6" y="12"/>
                      </a:lnTo>
                      <a:lnTo>
                        <a:pt x="7" y="12"/>
                      </a:lnTo>
                      <a:lnTo>
                        <a:pt x="10" y="10"/>
                      </a:lnTo>
                      <a:lnTo>
                        <a:pt x="12" y="7"/>
                      </a:lnTo>
                      <a:lnTo>
                        <a:pt x="12" y="6"/>
                      </a:lnTo>
                      <a:lnTo>
                        <a:pt x="12" y="4"/>
                      </a:lnTo>
                      <a:lnTo>
                        <a:pt x="10" y="2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1" y="2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5" name="Freeform 65"/>
                <p:cNvSpPr>
                  <a:spLocks/>
                </p:cNvSpPr>
                <p:nvPr/>
              </p:nvSpPr>
              <p:spPr bwMode="auto">
                <a:xfrm>
                  <a:off x="8343" y="4794"/>
                  <a:ext cx="25" cy="25"/>
                </a:xfrm>
                <a:custGeom>
                  <a:avLst/>
                  <a:gdLst/>
                  <a:ahLst/>
                  <a:cxnLst>
                    <a:cxn ang="0">
                      <a:pos x="7" y="65"/>
                    </a:cxn>
                    <a:cxn ang="0">
                      <a:pos x="15" y="72"/>
                    </a:cxn>
                    <a:cxn ang="0">
                      <a:pos x="25" y="75"/>
                    </a:cxn>
                    <a:cxn ang="0">
                      <a:pos x="32" y="75"/>
                    </a:cxn>
                    <a:cxn ang="0">
                      <a:pos x="37" y="73"/>
                    </a:cxn>
                    <a:cxn ang="0">
                      <a:pos x="38" y="73"/>
                    </a:cxn>
                    <a:cxn ang="0">
                      <a:pos x="44" y="71"/>
                    </a:cxn>
                    <a:cxn ang="0">
                      <a:pos x="50" y="69"/>
                    </a:cxn>
                    <a:cxn ang="0">
                      <a:pos x="59" y="65"/>
                    </a:cxn>
                    <a:cxn ang="0">
                      <a:pos x="65" y="60"/>
                    </a:cxn>
                    <a:cxn ang="0">
                      <a:pos x="71" y="56"/>
                    </a:cxn>
                    <a:cxn ang="0">
                      <a:pos x="74" y="50"/>
                    </a:cxn>
                    <a:cxn ang="0">
                      <a:pos x="72" y="45"/>
                    </a:cxn>
                    <a:cxn ang="0">
                      <a:pos x="59" y="35"/>
                    </a:cxn>
                    <a:cxn ang="0">
                      <a:pos x="46" y="39"/>
                    </a:cxn>
                    <a:cxn ang="0">
                      <a:pos x="35" y="48"/>
                    </a:cxn>
                    <a:cxn ang="0">
                      <a:pos x="31" y="52"/>
                    </a:cxn>
                    <a:cxn ang="0">
                      <a:pos x="29" y="43"/>
                    </a:cxn>
                    <a:cxn ang="0">
                      <a:pos x="24" y="26"/>
                    </a:cxn>
                    <a:cxn ang="0">
                      <a:pos x="13" y="7"/>
                    </a:cxn>
                    <a:cxn ang="0">
                      <a:pos x="2" y="0"/>
                    </a:cxn>
                    <a:cxn ang="0">
                      <a:pos x="0" y="19"/>
                    </a:cxn>
                    <a:cxn ang="0">
                      <a:pos x="3" y="40"/>
                    </a:cxn>
                    <a:cxn ang="0">
                      <a:pos x="6" y="58"/>
                    </a:cxn>
                    <a:cxn ang="0">
                      <a:pos x="7" y="65"/>
                    </a:cxn>
                  </a:cxnLst>
                  <a:rect l="0" t="0" r="r" b="b"/>
                  <a:pathLst>
                    <a:path w="74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8" y="73"/>
                      </a:lnTo>
                      <a:lnTo>
                        <a:pt x="44" y="71"/>
                      </a:lnTo>
                      <a:lnTo>
                        <a:pt x="50" y="69"/>
                      </a:lnTo>
                      <a:lnTo>
                        <a:pt x="59" y="65"/>
                      </a:lnTo>
                      <a:lnTo>
                        <a:pt x="65" y="60"/>
                      </a:lnTo>
                      <a:lnTo>
                        <a:pt x="71" y="56"/>
                      </a:lnTo>
                      <a:lnTo>
                        <a:pt x="74" y="50"/>
                      </a:lnTo>
                      <a:lnTo>
                        <a:pt x="72" y="45"/>
                      </a:lnTo>
                      <a:lnTo>
                        <a:pt x="59" y="35"/>
                      </a:lnTo>
                      <a:lnTo>
                        <a:pt x="46" y="39"/>
                      </a:lnTo>
                      <a:lnTo>
                        <a:pt x="35" y="48"/>
                      </a:lnTo>
                      <a:lnTo>
                        <a:pt x="31" y="52"/>
                      </a:lnTo>
                      <a:lnTo>
                        <a:pt x="29" y="43"/>
                      </a:lnTo>
                      <a:lnTo>
                        <a:pt x="24" y="26"/>
                      </a:lnTo>
                      <a:lnTo>
                        <a:pt x="13" y="7"/>
                      </a:lnTo>
                      <a:lnTo>
                        <a:pt x="2" y="0"/>
                      </a:lnTo>
                      <a:lnTo>
                        <a:pt x="0" y="19"/>
                      </a:lnTo>
                      <a:lnTo>
                        <a:pt x="3" y="40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6" name="Freeform 66"/>
                <p:cNvSpPr>
                  <a:spLocks/>
                </p:cNvSpPr>
                <p:nvPr/>
              </p:nvSpPr>
              <p:spPr bwMode="auto">
                <a:xfrm>
                  <a:off x="8367" y="4788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24" y="59"/>
                    </a:cxn>
                    <a:cxn ang="0">
                      <a:pos x="29" y="59"/>
                    </a:cxn>
                    <a:cxn ang="0">
                      <a:pos x="38" y="57"/>
                    </a:cxn>
                    <a:cxn ang="0">
                      <a:pos x="47" y="56"/>
                    </a:cxn>
                    <a:cxn ang="0">
                      <a:pos x="56" y="54"/>
                    </a:cxn>
                    <a:cxn ang="0">
                      <a:pos x="63" y="52"/>
                    </a:cxn>
                    <a:cxn ang="0">
                      <a:pos x="68" y="47"/>
                    </a:cxn>
                    <a:cxn ang="0">
                      <a:pos x="69" y="43"/>
                    </a:cxn>
                    <a:cxn ang="0">
                      <a:pos x="66" y="37"/>
                    </a:cxn>
                    <a:cxn ang="0">
                      <a:pos x="54" y="32"/>
                    </a:cxn>
                    <a:cxn ang="0">
                      <a:pos x="41" y="33"/>
                    </a:cxn>
                    <a:cxn ang="0">
                      <a:pos x="29" y="37"/>
                    </a:cxn>
                    <a:cxn ang="0">
                      <a:pos x="25" y="40"/>
                    </a:cxn>
                    <a:cxn ang="0">
                      <a:pos x="21" y="29"/>
                    </a:cxn>
                    <a:cxn ang="0">
                      <a:pos x="19" y="13"/>
                    </a:cxn>
                    <a:cxn ang="0">
                      <a:pos x="15" y="1"/>
                    </a:cxn>
                    <a:cxn ang="0">
                      <a:pos x="0" y="0"/>
                    </a:cxn>
                    <a:cxn ang="0">
                      <a:pos x="0" y="27"/>
                    </a:cxn>
                    <a:cxn ang="0">
                      <a:pos x="9" y="44"/>
                    </a:cxn>
                    <a:cxn ang="0">
                      <a:pos x="19" y="56"/>
                    </a:cxn>
                    <a:cxn ang="0">
                      <a:pos x="24" y="59"/>
                    </a:cxn>
                  </a:cxnLst>
                  <a:rect l="0" t="0" r="r" b="b"/>
                  <a:pathLst>
                    <a:path w="69" h="59">
                      <a:moveTo>
                        <a:pt x="24" y="59"/>
                      </a:moveTo>
                      <a:lnTo>
                        <a:pt x="29" y="59"/>
                      </a:lnTo>
                      <a:lnTo>
                        <a:pt x="38" y="57"/>
                      </a:lnTo>
                      <a:lnTo>
                        <a:pt x="47" y="56"/>
                      </a:lnTo>
                      <a:lnTo>
                        <a:pt x="56" y="54"/>
                      </a:lnTo>
                      <a:lnTo>
                        <a:pt x="63" y="52"/>
                      </a:lnTo>
                      <a:lnTo>
                        <a:pt x="68" y="47"/>
                      </a:lnTo>
                      <a:lnTo>
                        <a:pt x="69" y="43"/>
                      </a:lnTo>
                      <a:lnTo>
                        <a:pt x="66" y="37"/>
                      </a:lnTo>
                      <a:lnTo>
                        <a:pt x="54" y="32"/>
                      </a:lnTo>
                      <a:lnTo>
                        <a:pt x="41" y="33"/>
                      </a:lnTo>
                      <a:lnTo>
                        <a:pt x="29" y="37"/>
                      </a:lnTo>
                      <a:lnTo>
                        <a:pt x="25" y="40"/>
                      </a:lnTo>
                      <a:lnTo>
                        <a:pt x="21" y="29"/>
                      </a:lnTo>
                      <a:lnTo>
                        <a:pt x="19" y="13"/>
                      </a:lnTo>
                      <a:lnTo>
                        <a:pt x="15" y="1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9" y="44"/>
                      </a:lnTo>
                      <a:lnTo>
                        <a:pt x="19" y="56"/>
                      </a:lnTo>
                      <a:lnTo>
                        <a:pt x="24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7" name="Freeform 67"/>
                <p:cNvSpPr>
                  <a:spLocks/>
                </p:cNvSpPr>
                <p:nvPr/>
              </p:nvSpPr>
              <p:spPr bwMode="auto">
                <a:xfrm>
                  <a:off x="8386" y="4779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6" y="46"/>
                    </a:cxn>
                    <a:cxn ang="0">
                      <a:pos x="15" y="54"/>
                    </a:cxn>
                    <a:cxn ang="0">
                      <a:pos x="22" y="59"/>
                    </a:cxn>
                    <a:cxn ang="0">
                      <a:pos x="31" y="60"/>
                    </a:cxn>
                    <a:cxn ang="0">
                      <a:pos x="38" y="60"/>
                    </a:cxn>
                    <a:cxn ang="0">
                      <a:pos x="45" y="59"/>
                    </a:cxn>
                    <a:cxn ang="0">
                      <a:pos x="51" y="56"/>
                    </a:cxn>
                    <a:cxn ang="0">
                      <a:pos x="57" y="53"/>
                    </a:cxn>
                    <a:cxn ang="0">
                      <a:pos x="60" y="51"/>
                    </a:cxn>
                    <a:cxn ang="0">
                      <a:pos x="64" y="50"/>
                    </a:cxn>
                    <a:cxn ang="0">
                      <a:pos x="67" y="47"/>
                    </a:cxn>
                    <a:cxn ang="0">
                      <a:pos x="69" y="43"/>
                    </a:cxn>
                    <a:cxn ang="0">
                      <a:pos x="67" y="40"/>
                    </a:cxn>
                    <a:cxn ang="0">
                      <a:pos x="54" y="31"/>
                    </a:cxn>
                    <a:cxn ang="0">
                      <a:pos x="41" y="31"/>
                    </a:cxn>
                    <a:cxn ang="0">
                      <a:pos x="32" y="34"/>
                    </a:cxn>
                    <a:cxn ang="0">
                      <a:pos x="28" y="37"/>
                    </a:cxn>
                    <a:cxn ang="0">
                      <a:pos x="26" y="30"/>
                    </a:cxn>
                    <a:cxn ang="0">
                      <a:pos x="20" y="15"/>
                    </a:cxn>
                    <a:cxn ang="0">
                      <a:pos x="12" y="2"/>
                    </a:cxn>
                    <a:cxn ang="0">
                      <a:pos x="1" y="0"/>
                    </a:cxn>
                    <a:cxn ang="0">
                      <a:pos x="0" y="14"/>
                    </a:cxn>
                    <a:cxn ang="0">
                      <a:pos x="1" y="30"/>
                    </a:cxn>
                    <a:cxn ang="0">
                      <a:pos x="4" y="41"/>
                    </a:cxn>
                    <a:cxn ang="0">
                      <a:pos x="6" y="46"/>
                    </a:cxn>
                  </a:cxnLst>
                  <a:rect l="0" t="0" r="r" b="b"/>
                  <a:pathLst>
                    <a:path w="69" h="60">
                      <a:moveTo>
                        <a:pt x="6" y="46"/>
                      </a:moveTo>
                      <a:lnTo>
                        <a:pt x="15" y="54"/>
                      </a:lnTo>
                      <a:lnTo>
                        <a:pt x="22" y="59"/>
                      </a:lnTo>
                      <a:lnTo>
                        <a:pt x="31" y="60"/>
                      </a:lnTo>
                      <a:lnTo>
                        <a:pt x="38" y="60"/>
                      </a:lnTo>
                      <a:lnTo>
                        <a:pt x="45" y="59"/>
                      </a:lnTo>
                      <a:lnTo>
                        <a:pt x="51" y="56"/>
                      </a:lnTo>
                      <a:lnTo>
                        <a:pt x="57" y="53"/>
                      </a:lnTo>
                      <a:lnTo>
                        <a:pt x="60" y="51"/>
                      </a:lnTo>
                      <a:lnTo>
                        <a:pt x="64" y="50"/>
                      </a:lnTo>
                      <a:lnTo>
                        <a:pt x="67" y="47"/>
                      </a:lnTo>
                      <a:lnTo>
                        <a:pt x="69" y="43"/>
                      </a:lnTo>
                      <a:lnTo>
                        <a:pt x="67" y="40"/>
                      </a:lnTo>
                      <a:lnTo>
                        <a:pt x="54" y="31"/>
                      </a:lnTo>
                      <a:lnTo>
                        <a:pt x="41" y="31"/>
                      </a:lnTo>
                      <a:lnTo>
                        <a:pt x="32" y="34"/>
                      </a:lnTo>
                      <a:lnTo>
                        <a:pt x="28" y="37"/>
                      </a:lnTo>
                      <a:lnTo>
                        <a:pt x="26" y="30"/>
                      </a:lnTo>
                      <a:lnTo>
                        <a:pt x="20" y="15"/>
                      </a:lnTo>
                      <a:lnTo>
                        <a:pt x="12" y="2"/>
                      </a:lnTo>
                      <a:lnTo>
                        <a:pt x="1" y="0"/>
                      </a:lnTo>
                      <a:lnTo>
                        <a:pt x="0" y="14"/>
                      </a:lnTo>
                      <a:lnTo>
                        <a:pt x="1" y="30"/>
                      </a:lnTo>
                      <a:lnTo>
                        <a:pt x="4" y="41"/>
                      </a:lnTo>
                      <a:lnTo>
                        <a:pt x="6" y="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8" name="Freeform 68"/>
                <p:cNvSpPr>
                  <a:spLocks/>
                </p:cNvSpPr>
                <p:nvPr/>
              </p:nvSpPr>
              <p:spPr bwMode="auto">
                <a:xfrm>
                  <a:off x="8357" y="4833"/>
                  <a:ext cx="25" cy="16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19" y="46"/>
                    </a:cxn>
                    <a:cxn ang="0">
                      <a:pos x="31" y="48"/>
                    </a:cxn>
                    <a:cxn ang="0">
                      <a:pos x="43" y="48"/>
                    </a:cxn>
                    <a:cxn ang="0">
                      <a:pos x="56" y="46"/>
                    </a:cxn>
                    <a:cxn ang="0">
                      <a:pos x="66" y="42"/>
                    </a:cxn>
                    <a:cxn ang="0">
                      <a:pos x="74" y="36"/>
                    </a:cxn>
                    <a:cxn ang="0">
                      <a:pos x="75" y="29"/>
                    </a:cxn>
                    <a:cxn ang="0">
                      <a:pos x="71" y="19"/>
                    </a:cxn>
                    <a:cxn ang="0">
                      <a:pos x="66" y="16"/>
                    </a:cxn>
                    <a:cxn ang="0">
                      <a:pos x="59" y="15"/>
                    </a:cxn>
                    <a:cxn ang="0">
                      <a:pos x="52" y="15"/>
                    </a:cxn>
                    <a:cxn ang="0">
                      <a:pos x="43" y="18"/>
                    </a:cxn>
                    <a:cxn ang="0">
                      <a:pos x="35" y="19"/>
                    </a:cxn>
                    <a:cxn ang="0">
                      <a:pos x="30" y="22"/>
                    </a:cxn>
                    <a:cxn ang="0">
                      <a:pos x="25" y="23"/>
                    </a:cxn>
                    <a:cxn ang="0">
                      <a:pos x="24" y="25"/>
                    </a:cxn>
                    <a:cxn ang="0">
                      <a:pos x="22" y="21"/>
                    </a:cxn>
                    <a:cxn ang="0">
                      <a:pos x="19" y="13"/>
                    </a:cxn>
                    <a:cxn ang="0">
                      <a:pos x="16" y="5"/>
                    </a:cxn>
                    <a:cxn ang="0">
                      <a:pos x="15" y="2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3" y="2"/>
                    </a:cxn>
                    <a:cxn ang="0">
                      <a:pos x="0" y="5"/>
                    </a:cxn>
                    <a:cxn ang="0">
                      <a:pos x="0" y="13"/>
                    </a:cxn>
                    <a:cxn ang="0">
                      <a:pos x="5" y="26"/>
                    </a:cxn>
                    <a:cxn ang="0">
                      <a:pos x="9" y="38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75" h="48">
                      <a:moveTo>
                        <a:pt x="12" y="44"/>
                      </a:moveTo>
                      <a:lnTo>
                        <a:pt x="19" y="46"/>
                      </a:lnTo>
                      <a:lnTo>
                        <a:pt x="31" y="48"/>
                      </a:lnTo>
                      <a:lnTo>
                        <a:pt x="43" y="48"/>
                      </a:lnTo>
                      <a:lnTo>
                        <a:pt x="56" y="46"/>
                      </a:lnTo>
                      <a:lnTo>
                        <a:pt x="66" y="42"/>
                      </a:lnTo>
                      <a:lnTo>
                        <a:pt x="74" y="36"/>
                      </a:lnTo>
                      <a:lnTo>
                        <a:pt x="75" y="29"/>
                      </a:lnTo>
                      <a:lnTo>
                        <a:pt x="71" y="19"/>
                      </a:lnTo>
                      <a:lnTo>
                        <a:pt x="66" y="16"/>
                      </a:lnTo>
                      <a:lnTo>
                        <a:pt x="59" y="15"/>
                      </a:lnTo>
                      <a:lnTo>
                        <a:pt x="52" y="15"/>
                      </a:lnTo>
                      <a:lnTo>
                        <a:pt x="43" y="18"/>
                      </a:lnTo>
                      <a:lnTo>
                        <a:pt x="35" y="19"/>
                      </a:lnTo>
                      <a:lnTo>
                        <a:pt x="30" y="22"/>
                      </a:lnTo>
                      <a:lnTo>
                        <a:pt x="25" y="23"/>
                      </a:lnTo>
                      <a:lnTo>
                        <a:pt x="24" y="25"/>
                      </a:lnTo>
                      <a:lnTo>
                        <a:pt x="22" y="21"/>
                      </a:lnTo>
                      <a:lnTo>
                        <a:pt x="19" y="13"/>
                      </a:lnTo>
                      <a:lnTo>
                        <a:pt x="16" y="5"/>
                      </a:lnTo>
                      <a:lnTo>
                        <a:pt x="15" y="2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3" y="2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5" y="26"/>
                      </a:lnTo>
                      <a:lnTo>
                        <a:pt x="9" y="38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9" name="Freeform 69"/>
                <p:cNvSpPr>
                  <a:spLocks/>
                </p:cNvSpPr>
                <p:nvPr/>
              </p:nvSpPr>
              <p:spPr bwMode="auto">
                <a:xfrm>
                  <a:off x="8385" y="4821"/>
                  <a:ext cx="21" cy="19"/>
                </a:xfrm>
                <a:custGeom>
                  <a:avLst/>
                  <a:gdLst/>
                  <a:ahLst/>
                  <a:cxnLst>
                    <a:cxn ang="0">
                      <a:pos x="15" y="53"/>
                    </a:cxn>
                    <a:cxn ang="0">
                      <a:pos x="22" y="54"/>
                    </a:cxn>
                    <a:cxn ang="0">
                      <a:pos x="34" y="57"/>
                    </a:cxn>
                    <a:cxn ang="0">
                      <a:pos x="47" y="56"/>
                    </a:cxn>
                    <a:cxn ang="0">
                      <a:pos x="58" y="50"/>
                    </a:cxn>
                    <a:cxn ang="0">
                      <a:pos x="61" y="48"/>
                    </a:cxn>
                    <a:cxn ang="0">
                      <a:pos x="62" y="46"/>
                    </a:cxn>
                    <a:cxn ang="0">
                      <a:pos x="63" y="43"/>
                    </a:cxn>
                    <a:cxn ang="0">
                      <a:pos x="62" y="40"/>
                    </a:cxn>
                    <a:cxn ang="0">
                      <a:pos x="61" y="36"/>
                    </a:cxn>
                    <a:cxn ang="0">
                      <a:pos x="58" y="33"/>
                    </a:cxn>
                    <a:cxn ang="0">
                      <a:pos x="53" y="31"/>
                    </a:cxn>
                    <a:cxn ang="0">
                      <a:pos x="47" y="33"/>
                    </a:cxn>
                    <a:cxn ang="0">
                      <a:pos x="39" y="36"/>
                    </a:cxn>
                    <a:cxn ang="0">
                      <a:pos x="30" y="36"/>
                    </a:cxn>
                    <a:cxn ang="0">
                      <a:pos x="24" y="36"/>
                    </a:cxn>
                    <a:cxn ang="0">
                      <a:pos x="21" y="36"/>
                    </a:cxn>
                    <a:cxn ang="0">
                      <a:pos x="21" y="30"/>
                    </a:cxn>
                    <a:cxn ang="0">
                      <a:pos x="21" y="17"/>
                    </a:cxn>
                    <a:cxn ang="0">
                      <a:pos x="17" y="4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0" y="34"/>
                    </a:cxn>
                    <a:cxn ang="0">
                      <a:pos x="6" y="46"/>
                    </a:cxn>
                    <a:cxn ang="0">
                      <a:pos x="15" y="53"/>
                    </a:cxn>
                  </a:cxnLst>
                  <a:rect l="0" t="0" r="r" b="b"/>
                  <a:pathLst>
                    <a:path w="63" h="57">
                      <a:moveTo>
                        <a:pt x="15" y="53"/>
                      </a:moveTo>
                      <a:lnTo>
                        <a:pt x="22" y="54"/>
                      </a:lnTo>
                      <a:lnTo>
                        <a:pt x="34" y="57"/>
                      </a:lnTo>
                      <a:lnTo>
                        <a:pt x="47" y="56"/>
                      </a:lnTo>
                      <a:lnTo>
                        <a:pt x="58" y="50"/>
                      </a:lnTo>
                      <a:lnTo>
                        <a:pt x="61" y="48"/>
                      </a:lnTo>
                      <a:lnTo>
                        <a:pt x="62" y="46"/>
                      </a:lnTo>
                      <a:lnTo>
                        <a:pt x="63" y="43"/>
                      </a:lnTo>
                      <a:lnTo>
                        <a:pt x="62" y="40"/>
                      </a:lnTo>
                      <a:lnTo>
                        <a:pt x="61" y="36"/>
                      </a:lnTo>
                      <a:lnTo>
                        <a:pt x="58" y="33"/>
                      </a:lnTo>
                      <a:lnTo>
                        <a:pt x="53" y="31"/>
                      </a:lnTo>
                      <a:lnTo>
                        <a:pt x="47" y="33"/>
                      </a:lnTo>
                      <a:lnTo>
                        <a:pt x="39" y="36"/>
                      </a:lnTo>
                      <a:lnTo>
                        <a:pt x="30" y="36"/>
                      </a:lnTo>
                      <a:lnTo>
                        <a:pt x="24" y="36"/>
                      </a:lnTo>
                      <a:lnTo>
                        <a:pt x="21" y="36"/>
                      </a:lnTo>
                      <a:lnTo>
                        <a:pt x="21" y="30"/>
                      </a:lnTo>
                      <a:lnTo>
                        <a:pt x="21" y="17"/>
                      </a:lnTo>
                      <a:lnTo>
                        <a:pt x="17" y="4"/>
                      </a:ln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0" y="34"/>
                      </a:lnTo>
                      <a:lnTo>
                        <a:pt x="6" y="46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0" name="Freeform 70"/>
                <p:cNvSpPr>
                  <a:spLocks/>
                </p:cNvSpPr>
                <p:nvPr/>
              </p:nvSpPr>
              <p:spPr bwMode="auto">
                <a:xfrm>
                  <a:off x="8406" y="4814"/>
                  <a:ext cx="21" cy="19"/>
                </a:xfrm>
                <a:custGeom>
                  <a:avLst/>
                  <a:gdLst/>
                  <a:ahLst/>
                  <a:cxnLst>
                    <a:cxn ang="0">
                      <a:pos x="24" y="52"/>
                    </a:cxn>
                    <a:cxn ang="0">
                      <a:pos x="32" y="57"/>
                    </a:cxn>
                    <a:cxn ang="0">
                      <a:pos x="41" y="55"/>
                    </a:cxn>
                    <a:cxn ang="0">
                      <a:pos x="50" y="52"/>
                    </a:cxn>
                    <a:cxn ang="0">
                      <a:pos x="59" y="48"/>
                    </a:cxn>
                    <a:cxn ang="0">
                      <a:pos x="63" y="45"/>
                    </a:cxn>
                    <a:cxn ang="0">
                      <a:pos x="65" y="42"/>
                    </a:cxn>
                    <a:cxn ang="0">
                      <a:pos x="65" y="38"/>
                    </a:cxn>
                    <a:cxn ang="0">
                      <a:pos x="63" y="34"/>
                    </a:cxn>
                    <a:cxn ang="0">
                      <a:pos x="53" y="28"/>
                    </a:cxn>
                    <a:cxn ang="0">
                      <a:pos x="46" y="29"/>
                    </a:cxn>
                    <a:cxn ang="0">
                      <a:pos x="40" y="35"/>
                    </a:cxn>
                    <a:cxn ang="0">
                      <a:pos x="35" y="39"/>
                    </a:cxn>
                    <a:cxn ang="0">
                      <a:pos x="32" y="32"/>
                    </a:cxn>
                    <a:cxn ang="0">
                      <a:pos x="25" y="18"/>
                    </a:cxn>
                    <a:cxn ang="0">
                      <a:pos x="16" y="5"/>
                    </a:cxn>
                    <a:cxn ang="0">
                      <a:pos x="6" y="0"/>
                    </a:cxn>
                    <a:cxn ang="0">
                      <a:pos x="0" y="21"/>
                    </a:cxn>
                    <a:cxn ang="0">
                      <a:pos x="7" y="36"/>
                    </a:cxn>
                    <a:cxn ang="0">
                      <a:pos x="18" y="48"/>
                    </a:cxn>
                    <a:cxn ang="0">
                      <a:pos x="24" y="52"/>
                    </a:cxn>
                  </a:cxnLst>
                  <a:rect l="0" t="0" r="r" b="b"/>
                  <a:pathLst>
                    <a:path w="65" h="57">
                      <a:moveTo>
                        <a:pt x="24" y="52"/>
                      </a:moveTo>
                      <a:lnTo>
                        <a:pt x="32" y="57"/>
                      </a:lnTo>
                      <a:lnTo>
                        <a:pt x="41" y="55"/>
                      </a:lnTo>
                      <a:lnTo>
                        <a:pt x="50" y="52"/>
                      </a:lnTo>
                      <a:lnTo>
                        <a:pt x="59" y="48"/>
                      </a:lnTo>
                      <a:lnTo>
                        <a:pt x="63" y="45"/>
                      </a:lnTo>
                      <a:lnTo>
                        <a:pt x="65" y="42"/>
                      </a:lnTo>
                      <a:lnTo>
                        <a:pt x="65" y="38"/>
                      </a:lnTo>
                      <a:lnTo>
                        <a:pt x="63" y="34"/>
                      </a:lnTo>
                      <a:lnTo>
                        <a:pt x="53" y="28"/>
                      </a:lnTo>
                      <a:lnTo>
                        <a:pt x="46" y="29"/>
                      </a:lnTo>
                      <a:lnTo>
                        <a:pt x="40" y="35"/>
                      </a:lnTo>
                      <a:lnTo>
                        <a:pt x="35" y="39"/>
                      </a:lnTo>
                      <a:lnTo>
                        <a:pt x="32" y="32"/>
                      </a:lnTo>
                      <a:lnTo>
                        <a:pt x="25" y="18"/>
                      </a:lnTo>
                      <a:lnTo>
                        <a:pt x="16" y="5"/>
                      </a:lnTo>
                      <a:lnTo>
                        <a:pt x="6" y="0"/>
                      </a:lnTo>
                      <a:lnTo>
                        <a:pt x="0" y="21"/>
                      </a:lnTo>
                      <a:lnTo>
                        <a:pt x="7" y="36"/>
                      </a:lnTo>
                      <a:lnTo>
                        <a:pt x="18" y="48"/>
                      </a:lnTo>
                      <a:lnTo>
                        <a:pt x="24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1" name="Freeform 71"/>
                <p:cNvSpPr>
                  <a:spLocks/>
                </p:cNvSpPr>
                <p:nvPr/>
              </p:nvSpPr>
              <p:spPr bwMode="auto">
                <a:xfrm>
                  <a:off x="8371" y="4865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16" y="67"/>
                    </a:cxn>
                    <a:cxn ang="0">
                      <a:pos x="19" y="70"/>
                    </a:cxn>
                    <a:cxn ang="0">
                      <a:pos x="23" y="73"/>
                    </a:cxn>
                    <a:cxn ang="0">
                      <a:pos x="31" y="77"/>
                    </a:cxn>
                    <a:cxn ang="0">
                      <a:pos x="38" y="79"/>
                    </a:cxn>
                    <a:cxn ang="0">
                      <a:pos x="47" y="80"/>
                    </a:cxn>
                    <a:cxn ang="0">
                      <a:pos x="57" y="77"/>
                    </a:cxn>
                    <a:cxn ang="0">
                      <a:pos x="66" y="70"/>
                    </a:cxn>
                    <a:cxn ang="0">
                      <a:pos x="73" y="59"/>
                    </a:cxn>
                    <a:cxn ang="0">
                      <a:pos x="76" y="54"/>
                    </a:cxn>
                    <a:cxn ang="0">
                      <a:pos x="78" y="50"/>
                    </a:cxn>
                    <a:cxn ang="0">
                      <a:pos x="79" y="46"/>
                    </a:cxn>
                    <a:cxn ang="0">
                      <a:pos x="78" y="43"/>
                    </a:cxn>
                    <a:cxn ang="0">
                      <a:pos x="70" y="39"/>
                    </a:cxn>
                    <a:cxn ang="0">
                      <a:pos x="61" y="37"/>
                    </a:cxn>
                    <a:cxn ang="0">
                      <a:pos x="53" y="39"/>
                    </a:cxn>
                    <a:cxn ang="0">
                      <a:pos x="45" y="40"/>
                    </a:cxn>
                    <a:cxn ang="0">
                      <a:pos x="39" y="44"/>
                    </a:cxn>
                    <a:cxn ang="0">
                      <a:pos x="34" y="47"/>
                    </a:cxn>
                    <a:cxn ang="0">
                      <a:pos x="31" y="50"/>
                    </a:cxn>
                    <a:cxn ang="0">
                      <a:pos x="29" y="52"/>
                    </a:cxn>
                    <a:cxn ang="0">
                      <a:pos x="28" y="43"/>
                    </a:cxn>
                    <a:cxn ang="0">
                      <a:pos x="22" y="24"/>
                    </a:cxn>
                    <a:cxn ang="0">
                      <a:pos x="13" y="6"/>
                    </a:cxn>
                    <a:cxn ang="0">
                      <a:pos x="1" y="0"/>
                    </a:cxn>
                    <a:cxn ang="0">
                      <a:pos x="0" y="24"/>
                    </a:cxn>
                    <a:cxn ang="0">
                      <a:pos x="6" y="46"/>
                    </a:cxn>
                    <a:cxn ang="0">
                      <a:pos x="13" y="62"/>
                    </a:cxn>
                    <a:cxn ang="0">
                      <a:pos x="16" y="67"/>
                    </a:cxn>
                  </a:cxnLst>
                  <a:rect l="0" t="0" r="r" b="b"/>
                  <a:pathLst>
                    <a:path w="79" h="80">
                      <a:moveTo>
                        <a:pt x="16" y="67"/>
                      </a:moveTo>
                      <a:lnTo>
                        <a:pt x="19" y="70"/>
                      </a:lnTo>
                      <a:lnTo>
                        <a:pt x="23" y="73"/>
                      </a:lnTo>
                      <a:lnTo>
                        <a:pt x="31" y="77"/>
                      </a:lnTo>
                      <a:lnTo>
                        <a:pt x="38" y="79"/>
                      </a:lnTo>
                      <a:lnTo>
                        <a:pt x="47" y="80"/>
                      </a:lnTo>
                      <a:lnTo>
                        <a:pt x="57" y="77"/>
                      </a:lnTo>
                      <a:lnTo>
                        <a:pt x="66" y="70"/>
                      </a:lnTo>
                      <a:lnTo>
                        <a:pt x="73" y="59"/>
                      </a:lnTo>
                      <a:lnTo>
                        <a:pt x="76" y="54"/>
                      </a:lnTo>
                      <a:lnTo>
                        <a:pt x="78" y="50"/>
                      </a:lnTo>
                      <a:lnTo>
                        <a:pt x="79" y="46"/>
                      </a:lnTo>
                      <a:lnTo>
                        <a:pt x="78" y="43"/>
                      </a:lnTo>
                      <a:lnTo>
                        <a:pt x="70" y="39"/>
                      </a:lnTo>
                      <a:lnTo>
                        <a:pt x="61" y="37"/>
                      </a:lnTo>
                      <a:lnTo>
                        <a:pt x="53" y="39"/>
                      </a:lnTo>
                      <a:lnTo>
                        <a:pt x="45" y="40"/>
                      </a:lnTo>
                      <a:lnTo>
                        <a:pt x="39" y="44"/>
                      </a:lnTo>
                      <a:lnTo>
                        <a:pt x="34" y="47"/>
                      </a:lnTo>
                      <a:lnTo>
                        <a:pt x="31" y="50"/>
                      </a:lnTo>
                      <a:lnTo>
                        <a:pt x="29" y="52"/>
                      </a:lnTo>
                      <a:lnTo>
                        <a:pt x="28" y="43"/>
                      </a:lnTo>
                      <a:lnTo>
                        <a:pt x="22" y="24"/>
                      </a:lnTo>
                      <a:lnTo>
                        <a:pt x="13" y="6"/>
                      </a:lnTo>
                      <a:lnTo>
                        <a:pt x="1" y="0"/>
                      </a:lnTo>
                      <a:lnTo>
                        <a:pt x="0" y="24"/>
                      </a:lnTo>
                      <a:lnTo>
                        <a:pt x="6" y="46"/>
                      </a:lnTo>
                      <a:lnTo>
                        <a:pt x="13" y="62"/>
                      </a:lnTo>
                      <a:lnTo>
                        <a:pt x="16" y="6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2" name="Freeform 72"/>
                <p:cNvSpPr>
                  <a:spLocks/>
                </p:cNvSpPr>
                <p:nvPr/>
              </p:nvSpPr>
              <p:spPr bwMode="auto">
                <a:xfrm>
                  <a:off x="8399" y="4855"/>
                  <a:ext cx="27" cy="22"/>
                </a:xfrm>
                <a:custGeom>
                  <a:avLst/>
                  <a:gdLst/>
                  <a:ahLst/>
                  <a:cxnLst>
                    <a:cxn ang="0">
                      <a:pos x="13" y="54"/>
                    </a:cxn>
                    <a:cxn ang="0">
                      <a:pos x="16" y="56"/>
                    </a:cxn>
                    <a:cxn ang="0">
                      <a:pos x="20" y="59"/>
                    </a:cxn>
                    <a:cxn ang="0">
                      <a:pos x="26" y="61"/>
                    </a:cxn>
                    <a:cxn ang="0">
                      <a:pos x="34" y="64"/>
                    </a:cxn>
                    <a:cxn ang="0">
                      <a:pos x="41" y="67"/>
                    </a:cxn>
                    <a:cxn ang="0">
                      <a:pos x="50" y="67"/>
                    </a:cxn>
                    <a:cxn ang="0">
                      <a:pos x="59" y="67"/>
                    </a:cxn>
                    <a:cxn ang="0">
                      <a:pos x="66" y="64"/>
                    </a:cxn>
                    <a:cxn ang="0">
                      <a:pos x="72" y="61"/>
                    </a:cxn>
                    <a:cxn ang="0">
                      <a:pos x="76" y="57"/>
                    </a:cxn>
                    <a:cxn ang="0">
                      <a:pos x="79" y="53"/>
                    </a:cxn>
                    <a:cxn ang="0">
                      <a:pos x="78" y="47"/>
                    </a:cxn>
                    <a:cxn ang="0">
                      <a:pos x="72" y="41"/>
                    </a:cxn>
                    <a:cxn ang="0">
                      <a:pos x="65" y="37"/>
                    </a:cxn>
                    <a:cxn ang="0">
                      <a:pos x="56" y="36"/>
                    </a:cxn>
                    <a:cxn ang="0">
                      <a:pos x="48" y="36"/>
                    </a:cxn>
                    <a:cxn ang="0">
                      <a:pos x="40" y="37"/>
                    </a:cxn>
                    <a:cxn ang="0">
                      <a:pos x="34" y="38"/>
                    </a:cxn>
                    <a:cxn ang="0">
                      <a:pos x="29" y="40"/>
                    </a:cxn>
                    <a:cxn ang="0">
                      <a:pos x="28" y="40"/>
                    </a:cxn>
                    <a:cxn ang="0">
                      <a:pos x="26" y="33"/>
                    </a:cxn>
                    <a:cxn ang="0">
                      <a:pos x="22" y="17"/>
                    </a:cxn>
                    <a:cxn ang="0">
                      <a:pos x="15" y="4"/>
                    </a:cxn>
                    <a:cxn ang="0">
                      <a:pos x="3" y="0"/>
                    </a:cxn>
                    <a:cxn ang="0">
                      <a:pos x="0" y="21"/>
                    </a:cxn>
                    <a:cxn ang="0">
                      <a:pos x="4" y="38"/>
                    </a:cxn>
                    <a:cxn ang="0">
                      <a:pos x="10" y="50"/>
                    </a:cxn>
                    <a:cxn ang="0">
                      <a:pos x="13" y="54"/>
                    </a:cxn>
                  </a:cxnLst>
                  <a:rect l="0" t="0" r="r" b="b"/>
                  <a:pathLst>
                    <a:path w="79" h="67">
                      <a:moveTo>
                        <a:pt x="13" y="54"/>
                      </a:moveTo>
                      <a:lnTo>
                        <a:pt x="16" y="56"/>
                      </a:lnTo>
                      <a:lnTo>
                        <a:pt x="20" y="59"/>
                      </a:lnTo>
                      <a:lnTo>
                        <a:pt x="26" y="61"/>
                      </a:lnTo>
                      <a:lnTo>
                        <a:pt x="34" y="64"/>
                      </a:lnTo>
                      <a:lnTo>
                        <a:pt x="41" y="67"/>
                      </a:lnTo>
                      <a:lnTo>
                        <a:pt x="50" y="67"/>
                      </a:lnTo>
                      <a:lnTo>
                        <a:pt x="59" y="67"/>
                      </a:lnTo>
                      <a:lnTo>
                        <a:pt x="66" y="64"/>
                      </a:lnTo>
                      <a:lnTo>
                        <a:pt x="72" y="61"/>
                      </a:lnTo>
                      <a:lnTo>
                        <a:pt x="76" y="57"/>
                      </a:lnTo>
                      <a:lnTo>
                        <a:pt x="79" y="53"/>
                      </a:lnTo>
                      <a:lnTo>
                        <a:pt x="78" y="47"/>
                      </a:lnTo>
                      <a:lnTo>
                        <a:pt x="72" y="41"/>
                      </a:lnTo>
                      <a:lnTo>
                        <a:pt x="65" y="37"/>
                      </a:lnTo>
                      <a:lnTo>
                        <a:pt x="56" y="36"/>
                      </a:lnTo>
                      <a:lnTo>
                        <a:pt x="48" y="36"/>
                      </a:lnTo>
                      <a:lnTo>
                        <a:pt x="40" y="37"/>
                      </a:lnTo>
                      <a:lnTo>
                        <a:pt x="34" y="38"/>
                      </a:lnTo>
                      <a:lnTo>
                        <a:pt x="29" y="40"/>
                      </a:lnTo>
                      <a:lnTo>
                        <a:pt x="28" y="40"/>
                      </a:lnTo>
                      <a:lnTo>
                        <a:pt x="26" y="33"/>
                      </a:lnTo>
                      <a:lnTo>
                        <a:pt x="22" y="17"/>
                      </a:lnTo>
                      <a:lnTo>
                        <a:pt x="15" y="4"/>
                      </a:lnTo>
                      <a:lnTo>
                        <a:pt x="3" y="0"/>
                      </a:lnTo>
                      <a:lnTo>
                        <a:pt x="0" y="21"/>
                      </a:lnTo>
                      <a:lnTo>
                        <a:pt x="4" y="38"/>
                      </a:lnTo>
                      <a:lnTo>
                        <a:pt x="10" y="50"/>
                      </a:lnTo>
                      <a:lnTo>
                        <a:pt x="13" y="5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3" name="Freeform 73"/>
                <p:cNvSpPr>
                  <a:spLocks/>
                </p:cNvSpPr>
                <p:nvPr/>
              </p:nvSpPr>
              <p:spPr bwMode="auto">
                <a:xfrm>
                  <a:off x="8429" y="4851"/>
                  <a:ext cx="26" cy="20"/>
                </a:xfrm>
                <a:custGeom>
                  <a:avLst/>
                  <a:gdLst/>
                  <a:ahLst/>
                  <a:cxnLst>
                    <a:cxn ang="0">
                      <a:pos x="9" y="58"/>
                    </a:cxn>
                    <a:cxn ang="0">
                      <a:pos x="17" y="60"/>
                    </a:cxn>
                    <a:cxn ang="0">
                      <a:pos x="27" y="62"/>
                    </a:cxn>
                    <a:cxn ang="0">
                      <a:pos x="40" y="62"/>
                    </a:cxn>
                    <a:cxn ang="0">
                      <a:pos x="53" y="60"/>
                    </a:cxn>
                    <a:cxn ang="0">
                      <a:pos x="65" y="58"/>
                    </a:cxn>
                    <a:cxn ang="0">
                      <a:pos x="72" y="55"/>
                    </a:cxn>
                    <a:cxn ang="0">
                      <a:pos x="77" y="49"/>
                    </a:cxn>
                    <a:cxn ang="0">
                      <a:pos x="75" y="42"/>
                    </a:cxn>
                    <a:cxn ang="0">
                      <a:pos x="69" y="36"/>
                    </a:cxn>
                    <a:cxn ang="0">
                      <a:pos x="62" y="33"/>
                    </a:cxn>
                    <a:cxn ang="0">
                      <a:pos x="53" y="32"/>
                    </a:cxn>
                    <a:cxn ang="0">
                      <a:pos x="46" y="32"/>
                    </a:cxn>
                    <a:cxn ang="0">
                      <a:pos x="39" y="33"/>
                    </a:cxn>
                    <a:cxn ang="0">
                      <a:pos x="33" y="35"/>
                    </a:cxn>
                    <a:cxn ang="0">
                      <a:pos x="28" y="37"/>
                    </a:cxn>
                    <a:cxn ang="0">
                      <a:pos x="27" y="37"/>
                    </a:cxn>
                    <a:cxn ang="0">
                      <a:pos x="25" y="30"/>
                    </a:cxn>
                    <a:cxn ang="0">
                      <a:pos x="21" y="16"/>
                    </a:cxn>
                    <a:cxn ang="0">
                      <a:pos x="14" y="3"/>
                    </a:cxn>
                    <a:cxn ang="0">
                      <a:pos x="2" y="0"/>
                    </a:cxn>
                    <a:cxn ang="0">
                      <a:pos x="0" y="17"/>
                    </a:cxn>
                    <a:cxn ang="0">
                      <a:pos x="3" y="36"/>
                    </a:cxn>
                    <a:cxn ang="0">
                      <a:pos x="8" y="52"/>
                    </a:cxn>
                    <a:cxn ang="0">
                      <a:pos x="9" y="58"/>
                    </a:cxn>
                  </a:cxnLst>
                  <a:rect l="0" t="0" r="r" b="b"/>
                  <a:pathLst>
                    <a:path w="77" h="62">
                      <a:moveTo>
                        <a:pt x="9" y="58"/>
                      </a:moveTo>
                      <a:lnTo>
                        <a:pt x="17" y="60"/>
                      </a:lnTo>
                      <a:lnTo>
                        <a:pt x="27" y="62"/>
                      </a:lnTo>
                      <a:lnTo>
                        <a:pt x="40" y="62"/>
                      </a:lnTo>
                      <a:lnTo>
                        <a:pt x="53" y="60"/>
                      </a:lnTo>
                      <a:lnTo>
                        <a:pt x="65" y="58"/>
                      </a:lnTo>
                      <a:lnTo>
                        <a:pt x="72" y="55"/>
                      </a:lnTo>
                      <a:lnTo>
                        <a:pt x="77" y="49"/>
                      </a:lnTo>
                      <a:lnTo>
                        <a:pt x="75" y="42"/>
                      </a:lnTo>
                      <a:lnTo>
                        <a:pt x="69" y="36"/>
                      </a:lnTo>
                      <a:lnTo>
                        <a:pt x="62" y="33"/>
                      </a:lnTo>
                      <a:lnTo>
                        <a:pt x="53" y="32"/>
                      </a:lnTo>
                      <a:lnTo>
                        <a:pt x="46" y="32"/>
                      </a:lnTo>
                      <a:lnTo>
                        <a:pt x="39" y="33"/>
                      </a:lnTo>
                      <a:lnTo>
                        <a:pt x="33" y="35"/>
                      </a:lnTo>
                      <a:lnTo>
                        <a:pt x="28" y="37"/>
                      </a:lnTo>
                      <a:lnTo>
                        <a:pt x="27" y="37"/>
                      </a:lnTo>
                      <a:lnTo>
                        <a:pt x="25" y="30"/>
                      </a:lnTo>
                      <a:lnTo>
                        <a:pt x="21" y="16"/>
                      </a:lnTo>
                      <a:lnTo>
                        <a:pt x="14" y="3"/>
                      </a:lnTo>
                      <a:lnTo>
                        <a:pt x="2" y="0"/>
                      </a:lnTo>
                      <a:lnTo>
                        <a:pt x="0" y="17"/>
                      </a:lnTo>
                      <a:lnTo>
                        <a:pt x="3" y="36"/>
                      </a:lnTo>
                      <a:lnTo>
                        <a:pt x="8" y="52"/>
                      </a:lnTo>
                      <a:lnTo>
                        <a:pt x="9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4" name="Freeform 74"/>
                <p:cNvSpPr>
                  <a:spLocks/>
                </p:cNvSpPr>
                <p:nvPr/>
              </p:nvSpPr>
              <p:spPr bwMode="auto">
                <a:xfrm>
                  <a:off x="8258" y="4730"/>
                  <a:ext cx="122" cy="281"/>
                </a:xfrm>
                <a:custGeom>
                  <a:avLst/>
                  <a:gdLst/>
                  <a:ahLst/>
                  <a:cxnLst>
                    <a:cxn ang="0">
                      <a:pos x="12" y="150"/>
                    </a:cxn>
                    <a:cxn ang="0">
                      <a:pos x="16" y="241"/>
                    </a:cxn>
                    <a:cxn ang="0">
                      <a:pos x="46" y="346"/>
                    </a:cxn>
                    <a:cxn ang="0">
                      <a:pos x="84" y="465"/>
                    </a:cxn>
                    <a:cxn ang="0">
                      <a:pos x="122" y="583"/>
                    </a:cxn>
                    <a:cxn ang="0">
                      <a:pos x="163" y="699"/>
                    </a:cxn>
                    <a:cxn ang="0">
                      <a:pos x="195" y="778"/>
                    </a:cxn>
                    <a:cxn ang="0">
                      <a:pos x="228" y="810"/>
                    </a:cxn>
                    <a:cxn ang="0">
                      <a:pos x="269" y="830"/>
                    </a:cxn>
                    <a:cxn ang="0">
                      <a:pos x="316" y="842"/>
                    </a:cxn>
                    <a:cxn ang="0">
                      <a:pos x="348" y="843"/>
                    </a:cxn>
                    <a:cxn ang="0">
                      <a:pos x="361" y="833"/>
                    </a:cxn>
                    <a:cxn ang="0">
                      <a:pos x="366" y="816"/>
                    </a:cxn>
                    <a:cxn ang="0">
                      <a:pos x="354" y="803"/>
                    </a:cxn>
                    <a:cxn ang="0">
                      <a:pos x="329" y="796"/>
                    </a:cxn>
                    <a:cxn ang="0">
                      <a:pos x="295" y="788"/>
                    </a:cxn>
                    <a:cxn ang="0">
                      <a:pos x="264" y="778"/>
                    </a:cxn>
                    <a:cxn ang="0">
                      <a:pos x="239" y="757"/>
                    </a:cxn>
                    <a:cxn ang="0">
                      <a:pos x="217" y="708"/>
                    </a:cxn>
                    <a:cxn ang="0">
                      <a:pos x="194" y="643"/>
                    </a:cxn>
                    <a:cxn ang="0">
                      <a:pos x="172" y="577"/>
                    </a:cxn>
                    <a:cxn ang="0">
                      <a:pos x="151" y="511"/>
                    </a:cxn>
                    <a:cxn ang="0">
                      <a:pos x="126" y="435"/>
                    </a:cxn>
                    <a:cxn ang="0">
                      <a:pos x="94" y="349"/>
                    </a:cxn>
                    <a:cxn ang="0">
                      <a:pos x="65" y="263"/>
                    </a:cxn>
                    <a:cxn ang="0">
                      <a:pos x="49" y="175"/>
                    </a:cxn>
                    <a:cxn ang="0">
                      <a:pos x="46" y="110"/>
                    </a:cxn>
                    <a:cxn ang="0">
                      <a:pos x="35" y="67"/>
                    </a:cxn>
                    <a:cxn ang="0">
                      <a:pos x="21" y="27"/>
                    </a:cxn>
                    <a:cxn ang="0">
                      <a:pos x="6" y="1"/>
                    </a:cxn>
                    <a:cxn ang="0">
                      <a:pos x="5" y="17"/>
                    </a:cxn>
                    <a:cxn ang="0">
                      <a:pos x="13" y="76"/>
                    </a:cxn>
                  </a:cxnLst>
                  <a:rect l="0" t="0" r="r" b="b"/>
                  <a:pathLst>
                    <a:path w="366" h="845">
                      <a:moveTo>
                        <a:pt x="15" y="104"/>
                      </a:moveTo>
                      <a:lnTo>
                        <a:pt x="12" y="150"/>
                      </a:lnTo>
                      <a:lnTo>
                        <a:pt x="12" y="196"/>
                      </a:lnTo>
                      <a:lnTo>
                        <a:pt x="16" y="241"/>
                      </a:lnTo>
                      <a:lnTo>
                        <a:pt x="27" y="286"/>
                      </a:lnTo>
                      <a:lnTo>
                        <a:pt x="46" y="346"/>
                      </a:lnTo>
                      <a:lnTo>
                        <a:pt x="65" y="406"/>
                      </a:lnTo>
                      <a:lnTo>
                        <a:pt x="84" y="465"/>
                      </a:lnTo>
                      <a:lnTo>
                        <a:pt x="103" y="524"/>
                      </a:lnTo>
                      <a:lnTo>
                        <a:pt x="122" y="583"/>
                      </a:lnTo>
                      <a:lnTo>
                        <a:pt x="143" y="640"/>
                      </a:lnTo>
                      <a:lnTo>
                        <a:pt x="163" y="699"/>
                      </a:lnTo>
                      <a:lnTo>
                        <a:pt x="185" y="758"/>
                      </a:lnTo>
                      <a:lnTo>
                        <a:pt x="195" y="778"/>
                      </a:lnTo>
                      <a:lnTo>
                        <a:pt x="210" y="796"/>
                      </a:lnTo>
                      <a:lnTo>
                        <a:pt x="228" y="810"/>
                      </a:lnTo>
                      <a:lnTo>
                        <a:pt x="247" y="822"/>
                      </a:lnTo>
                      <a:lnTo>
                        <a:pt x="269" y="830"/>
                      </a:lnTo>
                      <a:lnTo>
                        <a:pt x="292" y="837"/>
                      </a:lnTo>
                      <a:lnTo>
                        <a:pt x="316" y="842"/>
                      </a:lnTo>
                      <a:lnTo>
                        <a:pt x="339" y="845"/>
                      </a:lnTo>
                      <a:lnTo>
                        <a:pt x="348" y="843"/>
                      </a:lnTo>
                      <a:lnTo>
                        <a:pt x="355" y="840"/>
                      </a:lnTo>
                      <a:lnTo>
                        <a:pt x="361" y="833"/>
                      </a:lnTo>
                      <a:lnTo>
                        <a:pt x="366" y="824"/>
                      </a:lnTo>
                      <a:lnTo>
                        <a:pt x="366" y="816"/>
                      </a:lnTo>
                      <a:lnTo>
                        <a:pt x="361" y="809"/>
                      </a:lnTo>
                      <a:lnTo>
                        <a:pt x="354" y="803"/>
                      </a:lnTo>
                      <a:lnTo>
                        <a:pt x="345" y="800"/>
                      </a:lnTo>
                      <a:lnTo>
                        <a:pt x="329" y="796"/>
                      </a:lnTo>
                      <a:lnTo>
                        <a:pt x="313" y="793"/>
                      </a:lnTo>
                      <a:lnTo>
                        <a:pt x="295" y="788"/>
                      </a:lnTo>
                      <a:lnTo>
                        <a:pt x="279" y="784"/>
                      </a:lnTo>
                      <a:lnTo>
                        <a:pt x="264" y="778"/>
                      </a:lnTo>
                      <a:lnTo>
                        <a:pt x="251" y="768"/>
                      </a:lnTo>
                      <a:lnTo>
                        <a:pt x="239" y="757"/>
                      </a:lnTo>
                      <a:lnTo>
                        <a:pt x="231" y="741"/>
                      </a:lnTo>
                      <a:lnTo>
                        <a:pt x="217" y="708"/>
                      </a:lnTo>
                      <a:lnTo>
                        <a:pt x="206" y="676"/>
                      </a:lnTo>
                      <a:lnTo>
                        <a:pt x="194" y="643"/>
                      </a:lnTo>
                      <a:lnTo>
                        <a:pt x="184" y="610"/>
                      </a:lnTo>
                      <a:lnTo>
                        <a:pt x="172" y="577"/>
                      </a:lnTo>
                      <a:lnTo>
                        <a:pt x="162" y="544"/>
                      </a:lnTo>
                      <a:lnTo>
                        <a:pt x="151" y="511"/>
                      </a:lnTo>
                      <a:lnTo>
                        <a:pt x="141" y="478"/>
                      </a:lnTo>
                      <a:lnTo>
                        <a:pt x="126" y="435"/>
                      </a:lnTo>
                      <a:lnTo>
                        <a:pt x="110" y="392"/>
                      </a:lnTo>
                      <a:lnTo>
                        <a:pt x="94" y="349"/>
                      </a:lnTo>
                      <a:lnTo>
                        <a:pt x="79" y="306"/>
                      </a:lnTo>
                      <a:lnTo>
                        <a:pt x="65" y="263"/>
                      </a:lnTo>
                      <a:lnTo>
                        <a:pt x="54" y="219"/>
                      </a:lnTo>
                      <a:lnTo>
                        <a:pt x="49" y="175"/>
                      </a:lnTo>
                      <a:lnTo>
                        <a:pt x="47" y="129"/>
                      </a:lnTo>
                      <a:lnTo>
                        <a:pt x="46" y="110"/>
                      </a:lnTo>
                      <a:lnTo>
                        <a:pt x="41" y="89"/>
                      </a:lnTo>
                      <a:lnTo>
                        <a:pt x="35" y="67"/>
                      </a:lnTo>
                      <a:lnTo>
                        <a:pt x="28" y="46"/>
                      </a:lnTo>
                      <a:lnTo>
                        <a:pt x="21" y="27"/>
                      </a:lnTo>
                      <a:lnTo>
                        <a:pt x="13" y="11"/>
                      </a:lnTo>
                      <a:lnTo>
                        <a:pt x="6" y="1"/>
                      </a:lnTo>
                      <a:lnTo>
                        <a:pt x="0" y="0"/>
                      </a:lnTo>
                      <a:lnTo>
                        <a:pt x="5" y="17"/>
                      </a:lnTo>
                      <a:lnTo>
                        <a:pt x="10" y="44"/>
                      </a:lnTo>
                      <a:lnTo>
                        <a:pt x="13" y="76"/>
                      </a:lnTo>
                      <a:lnTo>
                        <a:pt x="15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5" name="Freeform 75"/>
                <p:cNvSpPr>
                  <a:spLocks/>
                </p:cNvSpPr>
                <p:nvPr/>
              </p:nvSpPr>
              <p:spPr bwMode="auto">
                <a:xfrm>
                  <a:off x="8517" y="4850"/>
                  <a:ext cx="29" cy="29"/>
                </a:xfrm>
                <a:custGeom>
                  <a:avLst/>
                  <a:gdLst/>
                  <a:ahLst/>
                  <a:cxnLst>
                    <a:cxn ang="0">
                      <a:pos x="84" y="23"/>
                    </a:cxn>
                    <a:cxn ang="0">
                      <a:pos x="88" y="18"/>
                    </a:cxn>
                    <a:cxn ang="0">
                      <a:pos x="87" y="13"/>
                    </a:cxn>
                    <a:cxn ang="0">
                      <a:pos x="84" y="7"/>
                    </a:cxn>
                    <a:cxn ang="0">
                      <a:pos x="77" y="3"/>
                    </a:cxn>
                    <a:cxn ang="0">
                      <a:pos x="71" y="0"/>
                    </a:cxn>
                    <a:cxn ang="0">
                      <a:pos x="62" y="0"/>
                    </a:cxn>
                    <a:cxn ang="0">
                      <a:pos x="55" y="1"/>
                    </a:cxn>
                    <a:cxn ang="0">
                      <a:pos x="47" y="5"/>
                    </a:cxn>
                    <a:cxn ang="0">
                      <a:pos x="41" y="11"/>
                    </a:cxn>
                    <a:cxn ang="0">
                      <a:pos x="34" y="20"/>
                    </a:cxn>
                    <a:cxn ang="0">
                      <a:pos x="25" y="31"/>
                    </a:cxn>
                    <a:cxn ang="0">
                      <a:pos x="16" y="43"/>
                    </a:cxn>
                    <a:cxn ang="0">
                      <a:pos x="9" y="56"/>
                    </a:cxn>
                    <a:cxn ang="0">
                      <a:pos x="3" y="69"/>
                    </a:cxn>
                    <a:cxn ang="0">
                      <a:pos x="0" y="79"/>
                    </a:cxn>
                    <a:cxn ang="0">
                      <a:pos x="3" y="87"/>
                    </a:cxn>
                    <a:cxn ang="0">
                      <a:pos x="15" y="80"/>
                    </a:cxn>
                    <a:cxn ang="0">
                      <a:pos x="27" y="70"/>
                    </a:cxn>
                    <a:cxn ang="0">
                      <a:pos x="40" y="60"/>
                    </a:cxn>
                    <a:cxn ang="0">
                      <a:pos x="52" y="50"/>
                    </a:cxn>
                    <a:cxn ang="0">
                      <a:pos x="63" y="41"/>
                    </a:cxn>
                    <a:cxn ang="0">
                      <a:pos x="72" y="33"/>
                    </a:cxn>
                    <a:cxn ang="0">
                      <a:pos x="80" y="27"/>
                    </a:cxn>
                    <a:cxn ang="0">
                      <a:pos x="84" y="23"/>
                    </a:cxn>
                  </a:cxnLst>
                  <a:rect l="0" t="0" r="r" b="b"/>
                  <a:pathLst>
                    <a:path w="88" h="87">
                      <a:moveTo>
                        <a:pt x="84" y="23"/>
                      </a:moveTo>
                      <a:lnTo>
                        <a:pt x="88" y="18"/>
                      </a:lnTo>
                      <a:lnTo>
                        <a:pt x="87" y="13"/>
                      </a:lnTo>
                      <a:lnTo>
                        <a:pt x="84" y="7"/>
                      </a:lnTo>
                      <a:lnTo>
                        <a:pt x="77" y="3"/>
                      </a:lnTo>
                      <a:lnTo>
                        <a:pt x="71" y="0"/>
                      </a:lnTo>
                      <a:lnTo>
                        <a:pt x="62" y="0"/>
                      </a:lnTo>
                      <a:lnTo>
                        <a:pt x="55" y="1"/>
                      </a:lnTo>
                      <a:lnTo>
                        <a:pt x="47" y="5"/>
                      </a:lnTo>
                      <a:lnTo>
                        <a:pt x="41" y="11"/>
                      </a:lnTo>
                      <a:lnTo>
                        <a:pt x="34" y="20"/>
                      </a:lnTo>
                      <a:lnTo>
                        <a:pt x="25" y="31"/>
                      </a:lnTo>
                      <a:lnTo>
                        <a:pt x="16" y="43"/>
                      </a:lnTo>
                      <a:lnTo>
                        <a:pt x="9" y="56"/>
                      </a:lnTo>
                      <a:lnTo>
                        <a:pt x="3" y="69"/>
                      </a:lnTo>
                      <a:lnTo>
                        <a:pt x="0" y="79"/>
                      </a:lnTo>
                      <a:lnTo>
                        <a:pt x="3" y="87"/>
                      </a:lnTo>
                      <a:lnTo>
                        <a:pt x="15" y="80"/>
                      </a:lnTo>
                      <a:lnTo>
                        <a:pt x="27" y="70"/>
                      </a:lnTo>
                      <a:lnTo>
                        <a:pt x="40" y="60"/>
                      </a:lnTo>
                      <a:lnTo>
                        <a:pt x="52" y="50"/>
                      </a:lnTo>
                      <a:lnTo>
                        <a:pt x="63" y="41"/>
                      </a:lnTo>
                      <a:lnTo>
                        <a:pt x="72" y="33"/>
                      </a:lnTo>
                      <a:lnTo>
                        <a:pt x="80" y="27"/>
                      </a:lnTo>
                      <a:lnTo>
                        <a:pt x="84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6" name="Freeform 76"/>
                <p:cNvSpPr>
                  <a:spLocks/>
                </p:cNvSpPr>
                <p:nvPr/>
              </p:nvSpPr>
              <p:spPr bwMode="auto">
                <a:xfrm>
                  <a:off x="8536" y="4890"/>
                  <a:ext cx="34" cy="9"/>
                </a:xfrm>
                <a:custGeom>
                  <a:avLst/>
                  <a:gdLst/>
                  <a:ahLst/>
                  <a:cxnLst>
                    <a:cxn ang="0">
                      <a:pos x="92" y="23"/>
                    </a:cxn>
                    <a:cxn ang="0">
                      <a:pos x="96" y="21"/>
                    </a:cxn>
                    <a:cxn ang="0">
                      <a:pos x="99" y="18"/>
                    </a:cxn>
                    <a:cxn ang="0">
                      <a:pos x="101" y="14"/>
                    </a:cxn>
                    <a:cxn ang="0">
                      <a:pos x="102" y="10"/>
                    </a:cxn>
                    <a:cxn ang="0">
                      <a:pos x="101" y="5"/>
                    </a:cxn>
                    <a:cxn ang="0">
                      <a:pos x="98" y="1"/>
                    </a:cxn>
                    <a:cxn ang="0">
                      <a:pos x="93" y="0"/>
                    </a:cxn>
                    <a:cxn ang="0">
                      <a:pos x="88" y="0"/>
                    </a:cxn>
                    <a:cxn ang="0">
                      <a:pos x="76" y="2"/>
                    </a:cxn>
                    <a:cxn ang="0">
                      <a:pos x="61" y="7"/>
                    </a:cxn>
                    <a:cxn ang="0">
                      <a:pos x="46" y="10"/>
                    </a:cxn>
                    <a:cxn ang="0">
                      <a:pos x="33" y="11"/>
                    </a:cxn>
                    <a:cxn ang="0">
                      <a:pos x="20" y="15"/>
                    </a:cxn>
                    <a:cxn ang="0">
                      <a:pos x="10" y="18"/>
                    </a:cxn>
                    <a:cxn ang="0">
                      <a:pos x="2" y="23"/>
                    </a:cxn>
                    <a:cxn ang="0">
                      <a:pos x="0" y="28"/>
                    </a:cxn>
                    <a:cxn ang="0">
                      <a:pos x="10" y="28"/>
                    </a:cxn>
                    <a:cxn ang="0">
                      <a:pos x="20" y="28"/>
                    </a:cxn>
                    <a:cxn ang="0">
                      <a:pos x="32" y="27"/>
                    </a:cxn>
                    <a:cxn ang="0">
                      <a:pos x="44" y="27"/>
                    </a:cxn>
                    <a:cxn ang="0">
                      <a:pos x="55" y="25"/>
                    </a:cxn>
                    <a:cxn ang="0">
                      <a:pos x="67" y="24"/>
                    </a:cxn>
                    <a:cxn ang="0">
                      <a:pos x="80" y="24"/>
                    </a:cxn>
                    <a:cxn ang="0">
                      <a:pos x="92" y="23"/>
                    </a:cxn>
                  </a:cxnLst>
                  <a:rect l="0" t="0" r="r" b="b"/>
                  <a:pathLst>
                    <a:path w="102" h="28">
                      <a:moveTo>
                        <a:pt x="92" y="23"/>
                      </a:moveTo>
                      <a:lnTo>
                        <a:pt x="96" y="21"/>
                      </a:lnTo>
                      <a:lnTo>
                        <a:pt x="99" y="18"/>
                      </a:lnTo>
                      <a:lnTo>
                        <a:pt x="101" y="14"/>
                      </a:lnTo>
                      <a:lnTo>
                        <a:pt x="102" y="10"/>
                      </a:lnTo>
                      <a:lnTo>
                        <a:pt x="101" y="5"/>
                      </a:lnTo>
                      <a:lnTo>
                        <a:pt x="98" y="1"/>
                      </a:lnTo>
                      <a:lnTo>
                        <a:pt x="93" y="0"/>
                      </a:lnTo>
                      <a:lnTo>
                        <a:pt x="88" y="0"/>
                      </a:lnTo>
                      <a:lnTo>
                        <a:pt x="76" y="2"/>
                      </a:lnTo>
                      <a:lnTo>
                        <a:pt x="61" y="7"/>
                      </a:lnTo>
                      <a:lnTo>
                        <a:pt x="46" y="10"/>
                      </a:lnTo>
                      <a:lnTo>
                        <a:pt x="33" y="11"/>
                      </a:lnTo>
                      <a:lnTo>
                        <a:pt x="20" y="15"/>
                      </a:lnTo>
                      <a:lnTo>
                        <a:pt x="10" y="18"/>
                      </a:lnTo>
                      <a:lnTo>
                        <a:pt x="2" y="23"/>
                      </a:lnTo>
                      <a:lnTo>
                        <a:pt x="0" y="28"/>
                      </a:lnTo>
                      <a:lnTo>
                        <a:pt x="10" y="28"/>
                      </a:lnTo>
                      <a:lnTo>
                        <a:pt x="20" y="28"/>
                      </a:lnTo>
                      <a:lnTo>
                        <a:pt x="32" y="27"/>
                      </a:lnTo>
                      <a:lnTo>
                        <a:pt x="44" y="27"/>
                      </a:lnTo>
                      <a:lnTo>
                        <a:pt x="55" y="25"/>
                      </a:lnTo>
                      <a:lnTo>
                        <a:pt x="67" y="24"/>
                      </a:lnTo>
                      <a:lnTo>
                        <a:pt x="80" y="24"/>
                      </a:lnTo>
                      <a:lnTo>
                        <a:pt x="92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7" name="Freeform 77"/>
                <p:cNvSpPr>
                  <a:spLocks/>
                </p:cNvSpPr>
                <p:nvPr/>
              </p:nvSpPr>
              <p:spPr bwMode="auto">
                <a:xfrm>
                  <a:off x="8550" y="4921"/>
                  <a:ext cx="47" cy="12"/>
                </a:xfrm>
                <a:custGeom>
                  <a:avLst/>
                  <a:gdLst/>
                  <a:ahLst/>
                  <a:cxnLst>
                    <a:cxn ang="0">
                      <a:pos x="123" y="36"/>
                    </a:cxn>
                    <a:cxn ang="0">
                      <a:pos x="129" y="36"/>
                    </a:cxn>
                    <a:cxn ang="0">
                      <a:pos x="135" y="32"/>
                    </a:cxn>
                    <a:cxn ang="0">
                      <a:pos x="139" y="28"/>
                    </a:cxn>
                    <a:cxn ang="0">
                      <a:pos x="142" y="20"/>
                    </a:cxn>
                    <a:cxn ang="0">
                      <a:pos x="141" y="15"/>
                    </a:cxn>
                    <a:cxn ang="0">
                      <a:pos x="138" y="9"/>
                    </a:cxn>
                    <a:cxn ang="0">
                      <a:pos x="133" y="5"/>
                    </a:cxn>
                    <a:cxn ang="0">
                      <a:pos x="126" y="3"/>
                    </a:cxn>
                    <a:cxn ang="0">
                      <a:pos x="108" y="3"/>
                    </a:cxn>
                    <a:cxn ang="0">
                      <a:pos x="88" y="3"/>
                    </a:cxn>
                    <a:cxn ang="0">
                      <a:pos x="67" y="2"/>
                    </a:cxn>
                    <a:cxn ang="0">
                      <a:pos x="47" y="2"/>
                    </a:cxn>
                    <a:cxn ang="0">
                      <a:pos x="29" y="0"/>
                    </a:cxn>
                    <a:cxn ang="0">
                      <a:pos x="13" y="2"/>
                    </a:cxn>
                    <a:cxn ang="0">
                      <a:pos x="4" y="5"/>
                    </a:cxn>
                    <a:cxn ang="0">
                      <a:pos x="0" y="9"/>
                    </a:cxn>
                    <a:cxn ang="0">
                      <a:pos x="10" y="12"/>
                    </a:cxn>
                    <a:cxn ang="0">
                      <a:pos x="22" y="16"/>
                    </a:cxn>
                    <a:cxn ang="0">
                      <a:pos x="38" y="19"/>
                    </a:cxn>
                    <a:cxn ang="0">
                      <a:pos x="54" y="22"/>
                    </a:cxn>
                    <a:cxn ang="0">
                      <a:pos x="72" y="25"/>
                    </a:cxn>
                    <a:cxn ang="0">
                      <a:pos x="89" y="29"/>
                    </a:cxn>
                    <a:cxn ang="0">
                      <a:pos x="107" y="32"/>
                    </a:cxn>
                    <a:cxn ang="0">
                      <a:pos x="123" y="36"/>
                    </a:cxn>
                  </a:cxnLst>
                  <a:rect l="0" t="0" r="r" b="b"/>
                  <a:pathLst>
                    <a:path w="142" h="36">
                      <a:moveTo>
                        <a:pt x="123" y="36"/>
                      </a:moveTo>
                      <a:lnTo>
                        <a:pt x="129" y="36"/>
                      </a:lnTo>
                      <a:lnTo>
                        <a:pt x="135" y="32"/>
                      </a:lnTo>
                      <a:lnTo>
                        <a:pt x="139" y="28"/>
                      </a:lnTo>
                      <a:lnTo>
                        <a:pt x="142" y="20"/>
                      </a:lnTo>
                      <a:lnTo>
                        <a:pt x="141" y="15"/>
                      </a:lnTo>
                      <a:lnTo>
                        <a:pt x="138" y="9"/>
                      </a:lnTo>
                      <a:lnTo>
                        <a:pt x="133" y="5"/>
                      </a:lnTo>
                      <a:lnTo>
                        <a:pt x="126" y="3"/>
                      </a:lnTo>
                      <a:lnTo>
                        <a:pt x="108" y="3"/>
                      </a:lnTo>
                      <a:lnTo>
                        <a:pt x="88" y="3"/>
                      </a:lnTo>
                      <a:lnTo>
                        <a:pt x="67" y="2"/>
                      </a:lnTo>
                      <a:lnTo>
                        <a:pt x="47" y="2"/>
                      </a:lnTo>
                      <a:lnTo>
                        <a:pt x="29" y="0"/>
                      </a:lnTo>
                      <a:lnTo>
                        <a:pt x="13" y="2"/>
                      </a:lnTo>
                      <a:lnTo>
                        <a:pt x="4" y="5"/>
                      </a:lnTo>
                      <a:lnTo>
                        <a:pt x="0" y="9"/>
                      </a:lnTo>
                      <a:lnTo>
                        <a:pt x="10" y="12"/>
                      </a:lnTo>
                      <a:lnTo>
                        <a:pt x="22" y="16"/>
                      </a:lnTo>
                      <a:lnTo>
                        <a:pt x="38" y="19"/>
                      </a:lnTo>
                      <a:lnTo>
                        <a:pt x="54" y="22"/>
                      </a:lnTo>
                      <a:lnTo>
                        <a:pt x="72" y="25"/>
                      </a:lnTo>
                      <a:lnTo>
                        <a:pt x="89" y="29"/>
                      </a:lnTo>
                      <a:lnTo>
                        <a:pt x="107" y="32"/>
                      </a:lnTo>
                      <a:lnTo>
                        <a:pt x="12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8" name="Freeform 78"/>
                <p:cNvSpPr>
                  <a:spLocks/>
                </p:cNvSpPr>
                <p:nvPr/>
              </p:nvSpPr>
              <p:spPr bwMode="auto">
                <a:xfrm>
                  <a:off x="8416" y="4751"/>
                  <a:ext cx="117" cy="200"/>
                </a:xfrm>
                <a:custGeom>
                  <a:avLst/>
                  <a:gdLst/>
                  <a:ahLst/>
                  <a:cxnLst>
                    <a:cxn ang="0">
                      <a:pos x="108" y="298"/>
                    </a:cxn>
                    <a:cxn ang="0">
                      <a:pos x="132" y="338"/>
                    </a:cxn>
                    <a:cxn ang="0">
                      <a:pos x="157" y="377"/>
                    </a:cxn>
                    <a:cxn ang="0">
                      <a:pos x="182" y="414"/>
                    </a:cxn>
                    <a:cxn ang="0">
                      <a:pos x="208" y="451"/>
                    </a:cxn>
                    <a:cxn ang="0">
                      <a:pos x="235" y="487"/>
                    </a:cxn>
                    <a:cxn ang="0">
                      <a:pos x="263" y="523"/>
                    </a:cxn>
                    <a:cxn ang="0">
                      <a:pos x="292" y="559"/>
                    </a:cxn>
                    <a:cxn ang="0">
                      <a:pos x="321" y="594"/>
                    </a:cxn>
                    <a:cxn ang="0">
                      <a:pos x="326" y="598"/>
                    </a:cxn>
                    <a:cxn ang="0">
                      <a:pos x="332" y="601"/>
                    </a:cxn>
                    <a:cxn ang="0">
                      <a:pos x="337" y="601"/>
                    </a:cxn>
                    <a:cxn ang="0">
                      <a:pos x="343" y="598"/>
                    </a:cxn>
                    <a:cxn ang="0">
                      <a:pos x="349" y="594"/>
                    </a:cxn>
                    <a:cxn ang="0">
                      <a:pos x="351" y="588"/>
                    </a:cxn>
                    <a:cxn ang="0">
                      <a:pos x="351" y="582"/>
                    </a:cxn>
                    <a:cxn ang="0">
                      <a:pos x="349" y="576"/>
                    </a:cxn>
                    <a:cxn ang="0">
                      <a:pos x="327" y="538"/>
                    </a:cxn>
                    <a:cxn ang="0">
                      <a:pos x="304" y="499"/>
                    </a:cxn>
                    <a:cxn ang="0">
                      <a:pos x="279" y="463"/>
                    </a:cxn>
                    <a:cxn ang="0">
                      <a:pos x="252" y="427"/>
                    </a:cxn>
                    <a:cxn ang="0">
                      <a:pos x="224" y="391"/>
                    </a:cxn>
                    <a:cxn ang="0">
                      <a:pos x="198" y="355"/>
                    </a:cxn>
                    <a:cxn ang="0">
                      <a:pos x="172" y="319"/>
                    </a:cxn>
                    <a:cxn ang="0">
                      <a:pos x="147" y="280"/>
                    </a:cxn>
                    <a:cxn ang="0">
                      <a:pos x="125" y="242"/>
                    </a:cxn>
                    <a:cxn ang="0">
                      <a:pos x="101" y="197"/>
                    </a:cxn>
                    <a:cxn ang="0">
                      <a:pos x="79" y="150"/>
                    </a:cxn>
                    <a:cxn ang="0">
                      <a:pos x="59" y="104"/>
                    </a:cxn>
                    <a:cxn ang="0">
                      <a:pos x="38" y="62"/>
                    </a:cxn>
                    <a:cxn ang="0">
                      <a:pos x="22" y="29"/>
                    </a:cxn>
                    <a:cxn ang="0">
                      <a:pos x="9" y="7"/>
                    </a:cxn>
                    <a:cxn ang="0">
                      <a:pos x="0" y="0"/>
                    </a:cxn>
                    <a:cxn ang="0">
                      <a:pos x="4" y="17"/>
                    </a:cxn>
                    <a:cxn ang="0">
                      <a:pos x="13" y="45"/>
                    </a:cxn>
                    <a:cxn ang="0">
                      <a:pos x="23" y="82"/>
                    </a:cxn>
                    <a:cxn ang="0">
                      <a:pos x="38" y="124"/>
                    </a:cxn>
                    <a:cxn ang="0">
                      <a:pos x="54" y="170"/>
                    </a:cxn>
                    <a:cxn ang="0">
                      <a:pos x="70" y="216"/>
                    </a:cxn>
                    <a:cxn ang="0">
                      <a:pos x="89" y="259"/>
                    </a:cxn>
                    <a:cxn ang="0">
                      <a:pos x="108" y="298"/>
                    </a:cxn>
                  </a:cxnLst>
                  <a:rect l="0" t="0" r="r" b="b"/>
                  <a:pathLst>
                    <a:path w="351" h="601">
                      <a:moveTo>
                        <a:pt x="108" y="298"/>
                      </a:moveTo>
                      <a:lnTo>
                        <a:pt x="132" y="338"/>
                      </a:lnTo>
                      <a:lnTo>
                        <a:pt x="157" y="377"/>
                      </a:lnTo>
                      <a:lnTo>
                        <a:pt x="182" y="414"/>
                      </a:lnTo>
                      <a:lnTo>
                        <a:pt x="208" y="451"/>
                      </a:lnTo>
                      <a:lnTo>
                        <a:pt x="235" y="487"/>
                      </a:lnTo>
                      <a:lnTo>
                        <a:pt x="263" y="523"/>
                      </a:lnTo>
                      <a:lnTo>
                        <a:pt x="292" y="559"/>
                      </a:lnTo>
                      <a:lnTo>
                        <a:pt x="321" y="594"/>
                      </a:lnTo>
                      <a:lnTo>
                        <a:pt x="326" y="598"/>
                      </a:lnTo>
                      <a:lnTo>
                        <a:pt x="332" y="601"/>
                      </a:lnTo>
                      <a:lnTo>
                        <a:pt x="337" y="601"/>
                      </a:lnTo>
                      <a:lnTo>
                        <a:pt x="343" y="598"/>
                      </a:lnTo>
                      <a:lnTo>
                        <a:pt x="349" y="594"/>
                      </a:lnTo>
                      <a:lnTo>
                        <a:pt x="351" y="588"/>
                      </a:lnTo>
                      <a:lnTo>
                        <a:pt x="351" y="582"/>
                      </a:lnTo>
                      <a:lnTo>
                        <a:pt x="349" y="576"/>
                      </a:lnTo>
                      <a:lnTo>
                        <a:pt x="327" y="538"/>
                      </a:lnTo>
                      <a:lnTo>
                        <a:pt x="304" y="499"/>
                      </a:lnTo>
                      <a:lnTo>
                        <a:pt x="279" y="463"/>
                      </a:lnTo>
                      <a:lnTo>
                        <a:pt x="252" y="427"/>
                      </a:lnTo>
                      <a:lnTo>
                        <a:pt x="224" y="391"/>
                      </a:lnTo>
                      <a:lnTo>
                        <a:pt x="198" y="355"/>
                      </a:lnTo>
                      <a:lnTo>
                        <a:pt x="172" y="319"/>
                      </a:lnTo>
                      <a:lnTo>
                        <a:pt x="147" y="280"/>
                      </a:lnTo>
                      <a:lnTo>
                        <a:pt x="125" y="242"/>
                      </a:lnTo>
                      <a:lnTo>
                        <a:pt x="101" y="197"/>
                      </a:lnTo>
                      <a:lnTo>
                        <a:pt x="79" y="150"/>
                      </a:lnTo>
                      <a:lnTo>
                        <a:pt x="59" y="104"/>
                      </a:lnTo>
                      <a:lnTo>
                        <a:pt x="38" y="62"/>
                      </a:lnTo>
                      <a:lnTo>
                        <a:pt x="22" y="29"/>
                      </a:lnTo>
                      <a:lnTo>
                        <a:pt x="9" y="7"/>
                      </a:lnTo>
                      <a:lnTo>
                        <a:pt x="0" y="0"/>
                      </a:lnTo>
                      <a:lnTo>
                        <a:pt x="4" y="17"/>
                      </a:lnTo>
                      <a:lnTo>
                        <a:pt x="13" y="45"/>
                      </a:lnTo>
                      <a:lnTo>
                        <a:pt x="23" y="82"/>
                      </a:lnTo>
                      <a:lnTo>
                        <a:pt x="38" y="124"/>
                      </a:lnTo>
                      <a:lnTo>
                        <a:pt x="54" y="170"/>
                      </a:lnTo>
                      <a:lnTo>
                        <a:pt x="70" y="216"/>
                      </a:lnTo>
                      <a:lnTo>
                        <a:pt x="89" y="259"/>
                      </a:lnTo>
                      <a:lnTo>
                        <a:pt x="108" y="2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9" name="Freeform 79"/>
                <p:cNvSpPr>
                  <a:spLocks/>
                </p:cNvSpPr>
                <p:nvPr/>
              </p:nvSpPr>
              <p:spPr bwMode="auto">
                <a:xfrm>
                  <a:off x="8100" y="4623"/>
                  <a:ext cx="541" cy="495"/>
                </a:xfrm>
                <a:custGeom>
                  <a:avLst/>
                  <a:gdLst/>
                  <a:ahLst/>
                  <a:cxnLst>
                    <a:cxn ang="0">
                      <a:pos x="746" y="0"/>
                    </a:cxn>
                    <a:cxn ang="0">
                      <a:pos x="763" y="0"/>
                    </a:cxn>
                    <a:cxn ang="0">
                      <a:pos x="798" y="1"/>
                    </a:cxn>
                    <a:cxn ang="0">
                      <a:pos x="848" y="2"/>
                    </a:cxn>
                    <a:cxn ang="0">
                      <a:pos x="912" y="5"/>
                    </a:cxn>
                    <a:cxn ang="0">
                      <a:pos x="987" y="10"/>
                    </a:cxn>
                    <a:cxn ang="0">
                      <a:pos x="1074" y="16"/>
                    </a:cxn>
                    <a:cxn ang="0">
                      <a:pos x="1171" y="27"/>
                    </a:cxn>
                    <a:cxn ang="0">
                      <a:pos x="1275" y="39"/>
                    </a:cxn>
                    <a:cxn ang="0">
                      <a:pos x="1386" y="56"/>
                    </a:cxn>
                    <a:cxn ang="0">
                      <a:pos x="1502" y="75"/>
                    </a:cxn>
                    <a:cxn ang="0">
                      <a:pos x="1620" y="100"/>
                    </a:cxn>
                    <a:cxn ang="0">
                      <a:pos x="1742" y="129"/>
                    </a:cxn>
                    <a:cxn ang="0">
                      <a:pos x="1865" y="164"/>
                    </a:cxn>
                    <a:cxn ang="0">
                      <a:pos x="1987" y="204"/>
                    </a:cxn>
                    <a:cxn ang="0">
                      <a:pos x="2105" y="250"/>
                    </a:cxn>
                    <a:cxn ang="0">
                      <a:pos x="1975" y="1184"/>
                    </a:cxn>
                    <a:cxn ang="0">
                      <a:pos x="1990" y="1191"/>
                    </a:cxn>
                    <a:cxn ang="0">
                      <a:pos x="2020" y="1219"/>
                    </a:cxn>
                    <a:cxn ang="0">
                      <a:pos x="2035" y="1282"/>
                    </a:cxn>
                    <a:cxn ang="0">
                      <a:pos x="2011" y="1394"/>
                    </a:cxn>
                    <a:cxn ang="0">
                      <a:pos x="1636" y="1835"/>
                    </a:cxn>
                    <a:cxn ang="0">
                      <a:pos x="1510" y="1979"/>
                    </a:cxn>
                    <a:cxn ang="0">
                      <a:pos x="1490" y="1977"/>
                    </a:cxn>
                    <a:cxn ang="0">
                      <a:pos x="1451" y="1972"/>
                    </a:cxn>
                    <a:cxn ang="0">
                      <a:pos x="1397" y="1965"/>
                    </a:cxn>
                    <a:cxn ang="0">
                      <a:pos x="1328" y="1955"/>
                    </a:cxn>
                    <a:cxn ang="0">
                      <a:pos x="1246" y="1943"/>
                    </a:cxn>
                    <a:cxn ang="0">
                      <a:pos x="1152" y="1927"/>
                    </a:cxn>
                    <a:cxn ang="0">
                      <a:pos x="1049" y="1907"/>
                    </a:cxn>
                    <a:cxn ang="0">
                      <a:pos x="937" y="1884"/>
                    </a:cxn>
                    <a:cxn ang="0">
                      <a:pos x="818" y="1856"/>
                    </a:cxn>
                    <a:cxn ang="0">
                      <a:pos x="696" y="1824"/>
                    </a:cxn>
                    <a:cxn ang="0">
                      <a:pos x="572" y="1787"/>
                    </a:cxn>
                    <a:cxn ang="0">
                      <a:pos x="445" y="1747"/>
                    </a:cxn>
                    <a:cxn ang="0">
                      <a:pos x="319" y="1700"/>
                    </a:cxn>
                    <a:cxn ang="0">
                      <a:pos x="196" y="1647"/>
                    </a:cxn>
                    <a:cxn ang="0">
                      <a:pos x="76" y="1590"/>
                    </a:cxn>
                    <a:cxn ang="0">
                      <a:pos x="18" y="1554"/>
                    </a:cxn>
                    <a:cxn ang="0">
                      <a:pos x="8" y="1514"/>
                    </a:cxn>
                    <a:cxn ang="0">
                      <a:pos x="0" y="1456"/>
                    </a:cxn>
                    <a:cxn ang="0">
                      <a:pos x="3" y="1396"/>
                    </a:cxn>
                    <a:cxn ang="0">
                      <a:pos x="443" y="1002"/>
                    </a:cxn>
                    <a:cxn ang="0">
                      <a:pos x="440" y="989"/>
                    </a:cxn>
                    <a:cxn ang="0">
                      <a:pos x="445" y="953"/>
                    </a:cxn>
                    <a:cxn ang="0">
                      <a:pos x="471" y="902"/>
                    </a:cxn>
                    <a:cxn ang="0">
                      <a:pos x="534" y="845"/>
                    </a:cxn>
                  </a:cxnLst>
                  <a:rect l="0" t="0" r="r" b="b"/>
                  <a:pathLst>
                    <a:path w="2164" h="1979">
                      <a:moveTo>
                        <a:pt x="743" y="0"/>
                      </a:moveTo>
                      <a:lnTo>
                        <a:pt x="746" y="0"/>
                      </a:lnTo>
                      <a:lnTo>
                        <a:pt x="753" y="0"/>
                      </a:lnTo>
                      <a:lnTo>
                        <a:pt x="763" y="0"/>
                      </a:lnTo>
                      <a:lnTo>
                        <a:pt x="778" y="0"/>
                      </a:lnTo>
                      <a:lnTo>
                        <a:pt x="798" y="1"/>
                      </a:lnTo>
                      <a:lnTo>
                        <a:pt x="822" y="1"/>
                      </a:lnTo>
                      <a:lnTo>
                        <a:pt x="848" y="2"/>
                      </a:lnTo>
                      <a:lnTo>
                        <a:pt x="878" y="3"/>
                      </a:lnTo>
                      <a:lnTo>
                        <a:pt x="912" y="5"/>
                      </a:lnTo>
                      <a:lnTo>
                        <a:pt x="949" y="7"/>
                      </a:lnTo>
                      <a:lnTo>
                        <a:pt x="987" y="10"/>
                      </a:lnTo>
                      <a:lnTo>
                        <a:pt x="1030" y="13"/>
                      </a:lnTo>
                      <a:lnTo>
                        <a:pt x="1074" y="16"/>
                      </a:lnTo>
                      <a:lnTo>
                        <a:pt x="1121" y="21"/>
                      </a:lnTo>
                      <a:lnTo>
                        <a:pt x="1171" y="27"/>
                      </a:lnTo>
                      <a:lnTo>
                        <a:pt x="1222" y="32"/>
                      </a:lnTo>
                      <a:lnTo>
                        <a:pt x="1275" y="39"/>
                      </a:lnTo>
                      <a:lnTo>
                        <a:pt x="1329" y="47"/>
                      </a:lnTo>
                      <a:lnTo>
                        <a:pt x="1386" y="56"/>
                      </a:lnTo>
                      <a:lnTo>
                        <a:pt x="1443" y="65"/>
                      </a:lnTo>
                      <a:lnTo>
                        <a:pt x="1502" y="75"/>
                      </a:lnTo>
                      <a:lnTo>
                        <a:pt x="1560" y="87"/>
                      </a:lnTo>
                      <a:lnTo>
                        <a:pt x="1620" y="100"/>
                      </a:lnTo>
                      <a:lnTo>
                        <a:pt x="1681" y="115"/>
                      </a:lnTo>
                      <a:lnTo>
                        <a:pt x="1742" y="129"/>
                      </a:lnTo>
                      <a:lnTo>
                        <a:pt x="1804" y="146"/>
                      </a:lnTo>
                      <a:lnTo>
                        <a:pt x="1865" y="164"/>
                      </a:lnTo>
                      <a:lnTo>
                        <a:pt x="1926" y="183"/>
                      </a:lnTo>
                      <a:lnTo>
                        <a:pt x="1987" y="204"/>
                      </a:lnTo>
                      <a:lnTo>
                        <a:pt x="2047" y="226"/>
                      </a:lnTo>
                      <a:lnTo>
                        <a:pt x="2105" y="250"/>
                      </a:lnTo>
                      <a:lnTo>
                        <a:pt x="2164" y="276"/>
                      </a:lnTo>
                      <a:lnTo>
                        <a:pt x="1975" y="1184"/>
                      </a:lnTo>
                      <a:lnTo>
                        <a:pt x="1980" y="1185"/>
                      </a:lnTo>
                      <a:lnTo>
                        <a:pt x="1990" y="1191"/>
                      </a:lnTo>
                      <a:lnTo>
                        <a:pt x="2005" y="1201"/>
                      </a:lnTo>
                      <a:lnTo>
                        <a:pt x="2020" y="1219"/>
                      </a:lnTo>
                      <a:lnTo>
                        <a:pt x="2031" y="1246"/>
                      </a:lnTo>
                      <a:lnTo>
                        <a:pt x="2035" y="1282"/>
                      </a:lnTo>
                      <a:lnTo>
                        <a:pt x="2030" y="1332"/>
                      </a:lnTo>
                      <a:lnTo>
                        <a:pt x="2011" y="1394"/>
                      </a:lnTo>
                      <a:lnTo>
                        <a:pt x="1681" y="1835"/>
                      </a:lnTo>
                      <a:lnTo>
                        <a:pt x="1636" y="1835"/>
                      </a:lnTo>
                      <a:lnTo>
                        <a:pt x="1512" y="1979"/>
                      </a:lnTo>
                      <a:lnTo>
                        <a:pt x="1510" y="1979"/>
                      </a:lnTo>
                      <a:lnTo>
                        <a:pt x="1502" y="1978"/>
                      </a:lnTo>
                      <a:lnTo>
                        <a:pt x="1490" y="1977"/>
                      </a:lnTo>
                      <a:lnTo>
                        <a:pt x="1474" y="1974"/>
                      </a:lnTo>
                      <a:lnTo>
                        <a:pt x="1451" y="1972"/>
                      </a:lnTo>
                      <a:lnTo>
                        <a:pt x="1427" y="1969"/>
                      </a:lnTo>
                      <a:lnTo>
                        <a:pt x="1397" y="1965"/>
                      </a:lnTo>
                      <a:lnTo>
                        <a:pt x="1364" y="1961"/>
                      </a:lnTo>
                      <a:lnTo>
                        <a:pt x="1328" y="1955"/>
                      </a:lnTo>
                      <a:lnTo>
                        <a:pt x="1288" y="1950"/>
                      </a:lnTo>
                      <a:lnTo>
                        <a:pt x="1246" y="1943"/>
                      </a:lnTo>
                      <a:lnTo>
                        <a:pt x="1200" y="1935"/>
                      </a:lnTo>
                      <a:lnTo>
                        <a:pt x="1152" y="1927"/>
                      </a:lnTo>
                      <a:lnTo>
                        <a:pt x="1101" y="1918"/>
                      </a:lnTo>
                      <a:lnTo>
                        <a:pt x="1049" y="1907"/>
                      </a:lnTo>
                      <a:lnTo>
                        <a:pt x="993" y="1896"/>
                      </a:lnTo>
                      <a:lnTo>
                        <a:pt x="937" y="1884"/>
                      </a:lnTo>
                      <a:lnTo>
                        <a:pt x="878" y="1871"/>
                      </a:lnTo>
                      <a:lnTo>
                        <a:pt x="818" y="1856"/>
                      </a:lnTo>
                      <a:lnTo>
                        <a:pt x="758" y="1841"/>
                      </a:lnTo>
                      <a:lnTo>
                        <a:pt x="696" y="1824"/>
                      </a:lnTo>
                      <a:lnTo>
                        <a:pt x="634" y="1806"/>
                      </a:lnTo>
                      <a:lnTo>
                        <a:pt x="572" y="1787"/>
                      </a:lnTo>
                      <a:lnTo>
                        <a:pt x="508" y="1768"/>
                      </a:lnTo>
                      <a:lnTo>
                        <a:pt x="445" y="1747"/>
                      </a:lnTo>
                      <a:lnTo>
                        <a:pt x="382" y="1724"/>
                      </a:lnTo>
                      <a:lnTo>
                        <a:pt x="319" y="1700"/>
                      </a:lnTo>
                      <a:lnTo>
                        <a:pt x="257" y="1674"/>
                      </a:lnTo>
                      <a:lnTo>
                        <a:pt x="196" y="1647"/>
                      </a:lnTo>
                      <a:lnTo>
                        <a:pt x="135" y="1620"/>
                      </a:lnTo>
                      <a:lnTo>
                        <a:pt x="76" y="1590"/>
                      </a:lnTo>
                      <a:lnTo>
                        <a:pt x="19" y="1559"/>
                      </a:lnTo>
                      <a:lnTo>
                        <a:pt x="18" y="1554"/>
                      </a:lnTo>
                      <a:lnTo>
                        <a:pt x="13" y="1538"/>
                      </a:lnTo>
                      <a:lnTo>
                        <a:pt x="8" y="1514"/>
                      </a:lnTo>
                      <a:lnTo>
                        <a:pt x="3" y="1486"/>
                      </a:lnTo>
                      <a:lnTo>
                        <a:pt x="0" y="1456"/>
                      </a:lnTo>
                      <a:lnTo>
                        <a:pt x="0" y="1424"/>
                      </a:lnTo>
                      <a:lnTo>
                        <a:pt x="3" y="1396"/>
                      </a:lnTo>
                      <a:lnTo>
                        <a:pt x="13" y="1371"/>
                      </a:lnTo>
                      <a:lnTo>
                        <a:pt x="443" y="1002"/>
                      </a:lnTo>
                      <a:lnTo>
                        <a:pt x="441" y="999"/>
                      </a:lnTo>
                      <a:lnTo>
                        <a:pt x="440" y="989"/>
                      </a:lnTo>
                      <a:lnTo>
                        <a:pt x="440" y="973"/>
                      </a:lnTo>
                      <a:lnTo>
                        <a:pt x="445" y="953"/>
                      </a:lnTo>
                      <a:lnTo>
                        <a:pt x="453" y="928"/>
                      </a:lnTo>
                      <a:lnTo>
                        <a:pt x="471" y="902"/>
                      </a:lnTo>
                      <a:lnTo>
                        <a:pt x="497" y="874"/>
                      </a:lnTo>
                      <a:lnTo>
                        <a:pt x="534" y="845"/>
                      </a:lnTo>
                      <a:lnTo>
                        <a:pt x="743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0" name="Freeform 80"/>
                <p:cNvSpPr>
                  <a:spLocks/>
                </p:cNvSpPr>
                <p:nvPr/>
              </p:nvSpPr>
              <p:spPr bwMode="auto">
                <a:xfrm>
                  <a:off x="8279" y="4656"/>
                  <a:ext cx="311" cy="233"/>
                </a:xfrm>
                <a:custGeom>
                  <a:avLst/>
                  <a:gdLst/>
                  <a:ahLst/>
                  <a:cxnLst>
                    <a:cxn ang="0">
                      <a:pos x="164" y="0"/>
                    </a:cxn>
                    <a:cxn ang="0">
                      <a:pos x="1244" y="214"/>
                    </a:cxn>
                    <a:cxn ang="0">
                      <a:pos x="1067" y="930"/>
                    </a:cxn>
                    <a:cxn ang="0">
                      <a:pos x="0" y="688"/>
                    </a:cxn>
                    <a:cxn ang="0">
                      <a:pos x="164" y="0"/>
                    </a:cxn>
                  </a:cxnLst>
                  <a:rect l="0" t="0" r="r" b="b"/>
                  <a:pathLst>
                    <a:path w="1244" h="930">
                      <a:moveTo>
                        <a:pt x="164" y="0"/>
                      </a:moveTo>
                      <a:lnTo>
                        <a:pt x="1244" y="214"/>
                      </a:lnTo>
                      <a:lnTo>
                        <a:pt x="1067" y="930"/>
                      </a:lnTo>
                      <a:lnTo>
                        <a:pt x="0" y="688"/>
                      </a:lnTo>
                      <a:lnTo>
                        <a:pt x="164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1" name="Freeform 81"/>
                <p:cNvSpPr>
                  <a:spLocks/>
                </p:cNvSpPr>
                <p:nvPr/>
              </p:nvSpPr>
              <p:spPr bwMode="auto">
                <a:xfrm>
                  <a:off x="8300" y="4672"/>
                  <a:ext cx="237" cy="91"/>
                </a:xfrm>
                <a:custGeom>
                  <a:avLst/>
                  <a:gdLst/>
                  <a:ahLst/>
                  <a:cxnLst>
                    <a:cxn ang="0">
                      <a:pos x="112" y="0"/>
                    </a:cxn>
                    <a:cxn ang="0">
                      <a:pos x="952" y="153"/>
                    </a:cxn>
                    <a:cxn ang="0">
                      <a:pos x="200" y="108"/>
                    </a:cxn>
                    <a:cxn ang="0">
                      <a:pos x="0" y="366"/>
                    </a:cxn>
                    <a:cxn ang="0">
                      <a:pos x="112" y="0"/>
                    </a:cxn>
                  </a:cxnLst>
                  <a:rect l="0" t="0" r="r" b="b"/>
                  <a:pathLst>
                    <a:path w="952" h="366">
                      <a:moveTo>
                        <a:pt x="112" y="0"/>
                      </a:moveTo>
                      <a:lnTo>
                        <a:pt x="952" y="153"/>
                      </a:lnTo>
                      <a:lnTo>
                        <a:pt x="200" y="108"/>
                      </a:lnTo>
                      <a:lnTo>
                        <a:pt x="0" y="366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2" name="Freeform 82"/>
                <p:cNvSpPr>
                  <a:spLocks/>
                </p:cNvSpPr>
                <p:nvPr/>
              </p:nvSpPr>
              <p:spPr bwMode="auto">
                <a:xfrm>
                  <a:off x="8222" y="4885"/>
                  <a:ext cx="315" cy="84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1259" y="288"/>
                    </a:cxn>
                    <a:cxn ang="0">
                      <a:pos x="1226" y="337"/>
                    </a:cxn>
                    <a:cxn ang="0">
                      <a:pos x="0" y="32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1259" h="337">
                      <a:moveTo>
                        <a:pt x="40" y="0"/>
                      </a:moveTo>
                      <a:lnTo>
                        <a:pt x="1259" y="288"/>
                      </a:lnTo>
                      <a:lnTo>
                        <a:pt x="1226" y="337"/>
                      </a:lnTo>
                      <a:lnTo>
                        <a:pt x="0" y="32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3" name="Freeform 83"/>
                <p:cNvSpPr>
                  <a:spLocks/>
                </p:cNvSpPr>
                <p:nvPr/>
              </p:nvSpPr>
              <p:spPr bwMode="auto">
                <a:xfrm>
                  <a:off x="8193" y="4910"/>
                  <a:ext cx="316" cy="86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1265" y="286"/>
                    </a:cxn>
                    <a:cxn ang="0">
                      <a:pos x="1226" y="342"/>
                    </a:cxn>
                    <a:cxn ang="0">
                      <a:pos x="0" y="37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1265" h="342">
                      <a:moveTo>
                        <a:pt x="46" y="0"/>
                      </a:moveTo>
                      <a:lnTo>
                        <a:pt x="1265" y="286"/>
                      </a:lnTo>
                      <a:lnTo>
                        <a:pt x="1226" y="342"/>
                      </a:lnTo>
                      <a:lnTo>
                        <a:pt x="0" y="37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4" name="Freeform 84"/>
                <p:cNvSpPr>
                  <a:spLocks/>
                </p:cNvSpPr>
                <p:nvPr/>
              </p:nvSpPr>
              <p:spPr bwMode="auto">
                <a:xfrm>
                  <a:off x="8165" y="4936"/>
                  <a:ext cx="316" cy="86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1264" y="287"/>
                    </a:cxn>
                    <a:cxn ang="0">
                      <a:pos x="1224" y="344"/>
                    </a:cxn>
                    <a:cxn ang="0">
                      <a:pos x="0" y="37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1264" h="344">
                      <a:moveTo>
                        <a:pt x="45" y="0"/>
                      </a:moveTo>
                      <a:lnTo>
                        <a:pt x="1264" y="287"/>
                      </a:lnTo>
                      <a:lnTo>
                        <a:pt x="1224" y="344"/>
                      </a:lnTo>
                      <a:lnTo>
                        <a:pt x="0" y="37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5" name="Freeform 85"/>
                <p:cNvSpPr>
                  <a:spLocks/>
                </p:cNvSpPr>
                <p:nvPr/>
              </p:nvSpPr>
              <p:spPr bwMode="auto">
                <a:xfrm>
                  <a:off x="8243" y="4989"/>
                  <a:ext cx="48" cy="19"/>
                </a:xfrm>
                <a:custGeom>
                  <a:avLst/>
                  <a:gdLst/>
                  <a:ahLst/>
                  <a:cxnLst>
                    <a:cxn ang="0">
                      <a:pos x="18" y="1"/>
                    </a:cxn>
                    <a:cxn ang="0">
                      <a:pos x="23" y="1"/>
                    </a:cxn>
                    <a:cxn ang="0">
                      <a:pos x="40" y="0"/>
                    </a:cxn>
                    <a:cxn ang="0">
                      <a:pos x="62" y="0"/>
                    </a:cxn>
                    <a:cxn ang="0">
                      <a:pos x="90" y="3"/>
                    </a:cxn>
                    <a:cxn ang="0">
                      <a:pos x="120" y="8"/>
                    </a:cxn>
                    <a:cxn ang="0">
                      <a:pos x="148" y="18"/>
                    </a:cxn>
                    <a:cxn ang="0">
                      <a:pos x="173" y="34"/>
                    </a:cxn>
                    <a:cxn ang="0">
                      <a:pos x="190" y="57"/>
                    </a:cxn>
                    <a:cxn ang="0">
                      <a:pos x="190" y="58"/>
                    </a:cxn>
                    <a:cxn ang="0">
                      <a:pos x="190" y="62"/>
                    </a:cxn>
                    <a:cxn ang="0">
                      <a:pos x="189" y="68"/>
                    </a:cxn>
                    <a:cxn ang="0">
                      <a:pos x="187" y="74"/>
                    </a:cxn>
                    <a:cxn ang="0">
                      <a:pos x="181" y="78"/>
                    </a:cxn>
                    <a:cxn ang="0">
                      <a:pos x="173" y="79"/>
                    </a:cxn>
                    <a:cxn ang="0">
                      <a:pos x="160" y="78"/>
                    </a:cxn>
                    <a:cxn ang="0">
                      <a:pos x="143" y="71"/>
                    </a:cxn>
                    <a:cxn ang="0">
                      <a:pos x="143" y="69"/>
                    </a:cxn>
                    <a:cxn ang="0">
                      <a:pos x="142" y="65"/>
                    </a:cxn>
                    <a:cxn ang="0">
                      <a:pos x="139" y="58"/>
                    </a:cxn>
                    <a:cxn ang="0">
                      <a:pos x="130" y="50"/>
                    </a:cxn>
                    <a:cxn ang="0">
                      <a:pos x="116" y="42"/>
                    </a:cxn>
                    <a:cxn ang="0">
                      <a:pos x="94" y="35"/>
                    </a:cxn>
                    <a:cxn ang="0">
                      <a:pos x="63" y="32"/>
                    </a:cxn>
                    <a:cxn ang="0">
                      <a:pos x="22" y="32"/>
                    </a:cxn>
                    <a:cxn ang="0">
                      <a:pos x="20" y="32"/>
                    </a:cxn>
                    <a:cxn ang="0">
                      <a:pos x="15" y="30"/>
                    </a:cxn>
                    <a:cxn ang="0">
                      <a:pos x="9" y="27"/>
                    </a:cxn>
                    <a:cxn ang="0">
                      <a:pos x="5" y="24"/>
                    </a:cxn>
                    <a:cxn ang="0">
                      <a:pos x="0" y="19"/>
                    </a:cxn>
                    <a:cxn ang="0">
                      <a:pos x="0" y="15"/>
                    </a:cxn>
                    <a:cxn ang="0">
                      <a:pos x="6" y="8"/>
                    </a:cxn>
                    <a:cxn ang="0">
                      <a:pos x="18" y="1"/>
                    </a:cxn>
                  </a:cxnLst>
                  <a:rect l="0" t="0" r="r" b="b"/>
                  <a:pathLst>
                    <a:path w="190" h="79">
                      <a:moveTo>
                        <a:pt x="18" y="1"/>
                      </a:moveTo>
                      <a:lnTo>
                        <a:pt x="23" y="1"/>
                      </a:lnTo>
                      <a:lnTo>
                        <a:pt x="40" y="0"/>
                      </a:lnTo>
                      <a:lnTo>
                        <a:pt x="62" y="0"/>
                      </a:lnTo>
                      <a:lnTo>
                        <a:pt x="90" y="3"/>
                      </a:lnTo>
                      <a:lnTo>
                        <a:pt x="120" y="8"/>
                      </a:lnTo>
                      <a:lnTo>
                        <a:pt x="148" y="18"/>
                      </a:lnTo>
                      <a:lnTo>
                        <a:pt x="173" y="34"/>
                      </a:lnTo>
                      <a:lnTo>
                        <a:pt x="190" y="57"/>
                      </a:lnTo>
                      <a:lnTo>
                        <a:pt x="190" y="58"/>
                      </a:lnTo>
                      <a:lnTo>
                        <a:pt x="190" y="62"/>
                      </a:lnTo>
                      <a:lnTo>
                        <a:pt x="189" y="68"/>
                      </a:lnTo>
                      <a:lnTo>
                        <a:pt x="187" y="74"/>
                      </a:lnTo>
                      <a:lnTo>
                        <a:pt x="181" y="78"/>
                      </a:lnTo>
                      <a:lnTo>
                        <a:pt x="173" y="79"/>
                      </a:lnTo>
                      <a:lnTo>
                        <a:pt x="160" y="78"/>
                      </a:lnTo>
                      <a:lnTo>
                        <a:pt x="143" y="71"/>
                      </a:lnTo>
                      <a:lnTo>
                        <a:pt x="143" y="69"/>
                      </a:lnTo>
                      <a:lnTo>
                        <a:pt x="142" y="65"/>
                      </a:lnTo>
                      <a:lnTo>
                        <a:pt x="139" y="58"/>
                      </a:lnTo>
                      <a:lnTo>
                        <a:pt x="130" y="50"/>
                      </a:lnTo>
                      <a:lnTo>
                        <a:pt x="116" y="42"/>
                      </a:lnTo>
                      <a:lnTo>
                        <a:pt x="94" y="35"/>
                      </a:lnTo>
                      <a:lnTo>
                        <a:pt x="63" y="32"/>
                      </a:lnTo>
                      <a:lnTo>
                        <a:pt x="22" y="32"/>
                      </a:lnTo>
                      <a:lnTo>
                        <a:pt x="20" y="32"/>
                      </a:lnTo>
                      <a:lnTo>
                        <a:pt x="15" y="30"/>
                      </a:lnTo>
                      <a:lnTo>
                        <a:pt x="9" y="27"/>
                      </a:lnTo>
                      <a:lnTo>
                        <a:pt x="5" y="24"/>
                      </a:ln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6" y="8"/>
                      </a:lnTo>
                      <a:lnTo>
                        <a:pt x="18" y="1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6" name="Freeform 86"/>
                <p:cNvSpPr>
                  <a:spLocks/>
                </p:cNvSpPr>
                <p:nvPr/>
              </p:nvSpPr>
              <p:spPr bwMode="auto">
                <a:xfrm>
                  <a:off x="8246" y="5003"/>
                  <a:ext cx="27" cy="15"/>
                </a:xfrm>
                <a:custGeom>
                  <a:avLst/>
                  <a:gdLst/>
                  <a:ahLst/>
                  <a:cxnLst>
                    <a:cxn ang="0">
                      <a:pos x="43" y="58"/>
                    </a:cxn>
                    <a:cxn ang="0">
                      <a:pos x="54" y="61"/>
                    </a:cxn>
                    <a:cxn ang="0">
                      <a:pos x="64" y="63"/>
                    </a:cxn>
                    <a:cxn ang="0">
                      <a:pos x="74" y="63"/>
                    </a:cxn>
                    <a:cxn ang="0">
                      <a:pos x="83" y="63"/>
                    </a:cxn>
                    <a:cxn ang="0">
                      <a:pos x="91" y="61"/>
                    </a:cxn>
                    <a:cxn ang="0">
                      <a:pos x="97" y="57"/>
                    </a:cxn>
                    <a:cxn ang="0">
                      <a:pos x="102" y="54"/>
                    </a:cxn>
                    <a:cxn ang="0">
                      <a:pos x="106" y="48"/>
                    </a:cxn>
                    <a:cxn ang="0">
                      <a:pos x="107" y="43"/>
                    </a:cxn>
                    <a:cxn ang="0">
                      <a:pos x="106" y="37"/>
                    </a:cxn>
                    <a:cxn ang="0">
                      <a:pos x="102" y="30"/>
                    </a:cxn>
                    <a:cxn ang="0">
                      <a:pos x="97" y="24"/>
                    </a:cxn>
                    <a:cxn ang="0">
                      <a:pos x="90" y="19"/>
                    </a:cxn>
                    <a:cxn ang="0">
                      <a:pos x="82" y="13"/>
                    </a:cxn>
                    <a:cxn ang="0">
                      <a:pos x="74" y="9"/>
                    </a:cxn>
                    <a:cxn ang="0">
                      <a:pos x="63" y="4"/>
                    </a:cxn>
                    <a:cxn ang="0">
                      <a:pos x="53" y="2"/>
                    </a:cxn>
                    <a:cxn ang="0">
                      <a:pos x="42" y="0"/>
                    </a:cxn>
                    <a:cxn ang="0">
                      <a:pos x="32" y="0"/>
                    </a:cxn>
                    <a:cxn ang="0">
                      <a:pos x="23" y="1"/>
                    </a:cxn>
                    <a:cxn ang="0">
                      <a:pos x="15" y="2"/>
                    </a:cxn>
                    <a:cxn ang="0">
                      <a:pos x="8" y="5"/>
                    </a:cxn>
                    <a:cxn ang="0">
                      <a:pos x="3" y="10"/>
                    </a:cxn>
                    <a:cxn ang="0">
                      <a:pos x="1" y="14"/>
                    </a:cxn>
                    <a:cxn ang="0">
                      <a:pos x="0" y="20"/>
                    </a:cxn>
                    <a:cxn ang="0">
                      <a:pos x="1" y="26"/>
                    </a:cxn>
                    <a:cxn ang="0">
                      <a:pos x="5" y="32"/>
                    </a:cxn>
                    <a:cxn ang="0">
                      <a:pos x="9" y="38"/>
                    </a:cxn>
                    <a:cxn ang="0">
                      <a:pos x="16" y="44"/>
                    </a:cxn>
                    <a:cxn ang="0">
                      <a:pos x="25" y="49"/>
                    </a:cxn>
                    <a:cxn ang="0">
                      <a:pos x="33" y="54"/>
                    </a:cxn>
                    <a:cxn ang="0">
                      <a:pos x="43" y="58"/>
                    </a:cxn>
                  </a:cxnLst>
                  <a:rect l="0" t="0" r="r" b="b"/>
                  <a:pathLst>
                    <a:path w="107" h="63">
                      <a:moveTo>
                        <a:pt x="43" y="58"/>
                      </a:moveTo>
                      <a:lnTo>
                        <a:pt x="54" y="61"/>
                      </a:lnTo>
                      <a:lnTo>
                        <a:pt x="64" y="63"/>
                      </a:lnTo>
                      <a:lnTo>
                        <a:pt x="74" y="63"/>
                      </a:lnTo>
                      <a:lnTo>
                        <a:pt x="83" y="63"/>
                      </a:lnTo>
                      <a:lnTo>
                        <a:pt x="91" y="61"/>
                      </a:lnTo>
                      <a:lnTo>
                        <a:pt x="97" y="57"/>
                      </a:lnTo>
                      <a:lnTo>
                        <a:pt x="102" y="54"/>
                      </a:lnTo>
                      <a:lnTo>
                        <a:pt x="106" y="48"/>
                      </a:lnTo>
                      <a:lnTo>
                        <a:pt x="107" y="43"/>
                      </a:lnTo>
                      <a:lnTo>
                        <a:pt x="106" y="37"/>
                      </a:lnTo>
                      <a:lnTo>
                        <a:pt x="102" y="30"/>
                      </a:lnTo>
                      <a:lnTo>
                        <a:pt x="97" y="24"/>
                      </a:lnTo>
                      <a:lnTo>
                        <a:pt x="90" y="19"/>
                      </a:lnTo>
                      <a:lnTo>
                        <a:pt x="82" y="13"/>
                      </a:lnTo>
                      <a:lnTo>
                        <a:pt x="74" y="9"/>
                      </a:lnTo>
                      <a:lnTo>
                        <a:pt x="63" y="4"/>
                      </a:lnTo>
                      <a:lnTo>
                        <a:pt x="53" y="2"/>
                      </a:lnTo>
                      <a:lnTo>
                        <a:pt x="42" y="0"/>
                      </a:lnTo>
                      <a:lnTo>
                        <a:pt x="32" y="0"/>
                      </a:lnTo>
                      <a:lnTo>
                        <a:pt x="23" y="1"/>
                      </a:lnTo>
                      <a:lnTo>
                        <a:pt x="15" y="2"/>
                      </a:lnTo>
                      <a:lnTo>
                        <a:pt x="8" y="5"/>
                      </a:lnTo>
                      <a:lnTo>
                        <a:pt x="3" y="10"/>
                      </a:lnTo>
                      <a:lnTo>
                        <a:pt x="1" y="14"/>
                      </a:lnTo>
                      <a:lnTo>
                        <a:pt x="0" y="20"/>
                      </a:lnTo>
                      <a:lnTo>
                        <a:pt x="1" y="26"/>
                      </a:lnTo>
                      <a:lnTo>
                        <a:pt x="5" y="32"/>
                      </a:lnTo>
                      <a:lnTo>
                        <a:pt x="9" y="38"/>
                      </a:lnTo>
                      <a:lnTo>
                        <a:pt x="16" y="44"/>
                      </a:lnTo>
                      <a:lnTo>
                        <a:pt x="25" y="49"/>
                      </a:lnTo>
                      <a:lnTo>
                        <a:pt x="33" y="54"/>
                      </a:lnTo>
                      <a:lnTo>
                        <a:pt x="43" y="58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7" name="Freeform 87"/>
                <p:cNvSpPr>
                  <a:spLocks/>
                </p:cNvSpPr>
                <p:nvPr/>
              </p:nvSpPr>
              <p:spPr bwMode="auto">
                <a:xfrm>
                  <a:off x="8113" y="4974"/>
                  <a:ext cx="367" cy="131"/>
                </a:xfrm>
                <a:custGeom>
                  <a:avLst/>
                  <a:gdLst/>
                  <a:ahLst/>
                  <a:cxnLst>
                    <a:cxn ang="0">
                      <a:pos x="1466" y="407"/>
                    </a:cxn>
                    <a:cxn ang="0">
                      <a:pos x="1446" y="405"/>
                    </a:cxn>
                    <a:cxn ang="0">
                      <a:pos x="1408" y="400"/>
                    </a:cxn>
                    <a:cxn ang="0">
                      <a:pos x="1353" y="393"/>
                    </a:cxn>
                    <a:cxn ang="0">
                      <a:pos x="1285" y="383"/>
                    </a:cxn>
                    <a:cxn ang="0">
                      <a:pos x="1203" y="370"/>
                    </a:cxn>
                    <a:cxn ang="0">
                      <a:pos x="1110" y="354"/>
                    </a:cxn>
                    <a:cxn ang="0">
                      <a:pos x="1008" y="335"/>
                    </a:cxn>
                    <a:cxn ang="0">
                      <a:pos x="898" y="311"/>
                    </a:cxn>
                    <a:cxn ang="0">
                      <a:pos x="782" y="284"/>
                    </a:cxn>
                    <a:cxn ang="0">
                      <a:pos x="663" y="253"/>
                    </a:cxn>
                    <a:cxn ang="0">
                      <a:pos x="541" y="217"/>
                    </a:cxn>
                    <a:cxn ang="0">
                      <a:pos x="417" y="178"/>
                    </a:cxn>
                    <a:cxn ang="0">
                      <a:pos x="296" y="133"/>
                    </a:cxn>
                    <a:cxn ang="0">
                      <a:pos x="178" y="84"/>
                    </a:cxn>
                    <a:cxn ang="0">
                      <a:pos x="64" y="29"/>
                    </a:cxn>
                    <a:cxn ang="0">
                      <a:pos x="7" y="4"/>
                    </a:cxn>
                    <a:cxn ang="0">
                      <a:pos x="3" y="33"/>
                    </a:cxn>
                    <a:cxn ang="0">
                      <a:pos x="0" y="79"/>
                    </a:cxn>
                    <a:cxn ang="0">
                      <a:pos x="10" y="125"/>
                    </a:cxn>
                    <a:cxn ang="0">
                      <a:pos x="23" y="144"/>
                    </a:cxn>
                    <a:cxn ang="0">
                      <a:pos x="33" y="150"/>
                    </a:cxn>
                    <a:cxn ang="0">
                      <a:pos x="54" y="161"/>
                    </a:cxn>
                    <a:cxn ang="0">
                      <a:pos x="86" y="177"/>
                    </a:cxn>
                    <a:cxn ang="0">
                      <a:pos x="128" y="197"/>
                    </a:cxn>
                    <a:cxn ang="0">
                      <a:pos x="182" y="221"/>
                    </a:cxn>
                    <a:cxn ang="0">
                      <a:pos x="247" y="248"/>
                    </a:cxn>
                    <a:cxn ang="0">
                      <a:pos x="322" y="277"/>
                    </a:cxn>
                    <a:cxn ang="0">
                      <a:pos x="410" y="308"/>
                    </a:cxn>
                    <a:cxn ang="0">
                      <a:pos x="508" y="339"/>
                    </a:cxn>
                    <a:cxn ang="0">
                      <a:pos x="618" y="371"/>
                    </a:cxn>
                    <a:cxn ang="0">
                      <a:pos x="740" y="402"/>
                    </a:cxn>
                    <a:cxn ang="0">
                      <a:pos x="874" y="433"/>
                    </a:cxn>
                    <a:cxn ang="0">
                      <a:pos x="1018" y="462"/>
                    </a:cxn>
                    <a:cxn ang="0">
                      <a:pos x="1176" y="490"/>
                    </a:cxn>
                    <a:cxn ang="0">
                      <a:pos x="1346" y="514"/>
                    </a:cxn>
                    <a:cxn ang="0">
                      <a:pos x="1436" y="523"/>
                    </a:cxn>
                    <a:cxn ang="0">
                      <a:pos x="1447" y="506"/>
                    </a:cxn>
                    <a:cxn ang="0">
                      <a:pos x="1461" y="474"/>
                    </a:cxn>
                    <a:cxn ang="0">
                      <a:pos x="1469" y="432"/>
                    </a:cxn>
                  </a:cxnLst>
                  <a:rect l="0" t="0" r="r" b="b"/>
                  <a:pathLst>
                    <a:path w="1469" h="525">
                      <a:moveTo>
                        <a:pt x="1468" y="407"/>
                      </a:moveTo>
                      <a:lnTo>
                        <a:pt x="1466" y="407"/>
                      </a:lnTo>
                      <a:lnTo>
                        <a:pt x="1458" y="406"/>
                      </a:lnTo>
                      <a:lnTo>
                        <a:pt x="1446" y="405"/>
                      </a:lnTo>
                      <a:lnTo>
                        <a:pt x="1429" y="402"/>
                      </a:lnTo>
                      <a:lnTo>
                        <a:pt x="1408" y="400"/>
                      </a:lnTo>
                      <a:lnTo>
                        <a:pt x="1382" y="397"/>
                      </a:lnTo>
                      <a:lnTo>
                        <a:pt x="1353" y="393"/>
                      </a:lnTo>
                      <a:lnTo>
                        <a:pt x="1321" y="389"/>
                      </a:lnTo>
                      <a:lnTo>
                        <a:pt x="1285" y="383"/>
                      </a:lnTo>
                      <a:lnTo>
                        <a:pt x="1245" y="376"/>
                      </a:lnTo>
                      <a:lnTo>
                        <a:pt x="1203" y="370"/>
                      </a:lnTo>
                      <a:lnTo>
                        <a:pt x="1158" y="363"/>
                      </a:lnTo>
                      <a:lnTo>
                        <a:pt x="1110" y="354"/>
                      </a:lnTo>
                      <a:lnTo>
                        <a:pt x="1060" y="345"/>
                      </a:lnTo>
                      <a:lnTo>
                        <a:pt x="1008" y="335"/>
                      </a:lnTo>
                      <a:lnTo>
                        <a:pt x="954" y="323"/>
                      </a:lnTo>
                      <a:lnTo>
                        <a:pt x="898" y="311"/>
                      </a:lnTo>
                      <a:lnTo>
                        <a:pt x="841" y="299"/>
                      </a:lnTo>
                      <a:lnTo>
                        <a:pt x="782" y="284"/>
                      </a:lnTo>
                      <a:lnTo>
                        <a:pt x="723" y="269"/>
                      </a:lnTo>
                      <a:lnTo>
                        <a:pt x="663" y="253"/>
                      </a:lnTo>
                      <a:lnTo>
                        <a:pt x="602" y="236"/>
                      </a:lnTo>
                      <a:lnTo>
                        <a:pt x="541" y="217"/>
                      </a:lnTo>
                      <a:lnTo>
                        <a:pt x="480" y="198"/>
                      </a:lnTo>
                      <a:lnTo>
                        <a:pt x="417" y="178"/>
                      </a:lnTo>
                      <a:lnTo>
                        <a:pt x="356" y="156"/>
                      </a:lnTo>
                      <a:lnTo>
                        <a:pt x="296" y="133"/>
                      </a:lnTo>
                      <a:lnTo>
                        <a:pt x="236" y="109"/>
                      </a:lnTo>
                      <a:lnTo>
                        <a:pt x="178" y="84"/>
                      </a:lnTo>
                      <a:lnTo>
                        <a:pt x="120" y="57"/>
                      </a:lnTo>
                      <a:lnTo>
                        <a:pt x="64" y="29"/>
                      </a:lnTo>
                      <a:lnTo>
                        <a:pt x="9" y="0"/>
                      </a:lnTo>
                      <a:lnTo>
                        <a:pt x="7" y="4"/>
                      </a:lnTo>
                      <a:lnTo>
                        <a:pt x="5" y="15"/>
                      </a:lnTo>
                      <a:lnTo>
                        <a:pt x="3" y="33"/>
                      </a:lnTo>
                      <a:lnTo>
                        <a:pt x="0" y="55"/>
                      </a:lnTo>
                      <a:lnTo>
                        <a:pt x="0" y="79"/>
                      </a:lnTo>
                      <a:lnTo>
                        <a:pt x="3" y="102"/>
                      </a:lnTo>
                      <a:lnTo>
                        <a:pt x="10" y="125"/>
                      </a:lnTo>
                      <a:lnTo>
                        <a:pt x="22" y="143"/>
                      </a:lnTo>
                      <a:lnTo>
                        <a:pt x="23" y="144"/>
                      </a:lnTo>
                      <a:lnTo>
                        <a:pt x="26" y="146"/>
                      </a:lnTo>
                      <a:lnTo>
                        <a:pt x="33" y="150"/>
                      </a:lnTo>
                      <a:lnTo>
                        <a:pt x="43" y="154"/>
                      </a:lnTo>
                      <a:lnTo>
                        <a:pt x="54" y="161"/>
                      </a:lnTo>
                      <a:lnTo>
                        <a:pt x="69" y="169"/>
                      </a:lnTo>
                      <a:lnTo>
                        <a:pt x="86" y="177"/>
                      </a:lnTo>
                      <a:lnTo>
                        <a:pt x="106" y="187"/>
                      </a:lnTo>
                      <a:lnTo>
                        <a:pt x="128" y="197"/>
                      </a:lnTo>
                      <a:lnTo>
                        <a:pt x="154" y="208"/>
                      </a:lnTo>
                      <a:lnTo>
                        <a:pt x="182" y="221"/>
                      </a:lnTo>
                      <a:lnTo>
                        <a:pt x="213" y="234"/>
                      </a:lnTo>
                      <a:lnTo>
                        <a:pt x="247" y="248"/>
                      </a:lnTo>
                      <a:lnTo>
                        <a:pt x="283" y="262"/>
                      </a:lnTo>
                      <a:lnTo>
                        <a:pt x="322" y="277"/>
                      </a:lnTo>
                      <a:lnTo>
                        <a:pt x="364" y="292"/>
                      </a:lnTo>
                      <a:lnTo>
                        <a:pt x="410" y="308"/>
                      </a:lnTo>
                      <a:lnTo>
                        <a:pt x="457" y="323"/>
                      </a:lnTo>
                      <a:lnTo>
                        <a:pt x="508" y="339"/>
                      </a:lnTo>
                      <a:lnTo>
                        <a:pt x="562" y="355"/>
                      </a:lnTo>
                      <a:lnTo>
                        <a:pt x="618" y="371"/>
                      </a:lnTo>
                      <a:lnTo>
                        <a:pt x="678" y="387"/>
                      </a:lnTo>
                      <a:lnTo>
                        <a:pt x="740" y="402"/>
                      </a:lnTo>
                      <a:lnTo>
                        <a:pt x="805" y="418"/>
                      </a:lnTo>
                      <a:lnTo>
                        <a:pt x="874" y="433"/>
                      </a:lnTo>
                      <a:lnTo>
                        <a:pt x="945" y="449"/>
                      </a:lnTo>
                      <a:lnTo>
                        <a:pt x="1018" y="462"/>
                      </a:lnTo>
                      <a:lnTo>
                        <a:pt x="1096" y="477"/>
                      </a:lnTo>
                      <a:lnTo>
                        <a:pt x="1176" y="490"/>
                      </a:lnTo>
                      <a:lnTo>
                        <a:pt x="1259" y="503"/>
                      </a:lnTo>
                      <a:lnTo>
                        <a:pt x="1346" y="514"/>
                      </a:lnTo>
                      <a:lnTo>
                        <a:pt x="1435" y="525"/>
                      </a:lnTo>
                      <a:lnTo>
                        <a:pt x="1436" y="523"/>
                      </a:lnTo>
                      <a:lnTo>
                        <a:pt x="1441" y="516"/>
                      </a:lnTo>
                      <a:lnTo>
                        <a:pt x="1447" y="506"/>
                      </a:lnTo>
                      <a:lnTo>
                        <a:pt x="1454" y="491"/>
                      </a:lnTo>
                      <a:lnTo>
                        <a:pt x="1461" y="474"/>
                      </a:lnTo>
                      <a:lnTo>
                        <a:pt x="1466" y="454"/>
                      </a:lnTo>
                      <a:lnTo>
                        <a:pt x="1469" y="432"/>
                      </a:lnTo>
                      <a:lnTo>
                        <a:pt x="1468" y="407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8" name="Freeform 88"/>
                <p:cNvSpPr>
                  <a:spLocks/>
                </p:cNvSpPr>
                <p:nvPr/>
              </p:nvSpPr>
              <p:spPr bwMode="auto">
                <a:xfrm>
                  <a:off x="8253" y="4846"/>
                  <a:ext cx="42" cy="29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9" y="0"/>
                    </a:cxn>
                    <a:cxn ang="0">
                      <a:pos x="41" y="3"/>
                    </a:cxn>
                    <a:cxn ang="0">
                      <a:pos x="30" y="7"/>
                    </a:cxn>
                    <a:cxn ang="0">
                      <a:pos x="17" y="15"/>
                    </a:cxn>
                    <a:cxn ang="0">
                      <a:pos x="7" y="26"/>
                    </a:cxn>
                    <a:cxn ang="0">
                      <a:pos x="1" y="43"/>
                    </a:cxn>
                    <a:cxn ang="0">
                      <a:pos x="0" y="65"/>
                    </a:cxn>
                    <a:cxn ang="0">
                      <a:pos x="7" y="94"/>
                    </a:cxn>
                    <a:cxn ang="0">
                      <a:pos x="98" y="120"/>
                    </a:cxn>
                    <a:cxn ang="0">
                      <a:pos x="97" y="114"/>
                    </a:cxn>
                    <a:cxn ang="0">
                      <a:pos x="97" y="102"/>
                    </a:cxn>
                    <a:cxn ang="0">
                      <a:pos x="97" y="84"/>
                    </a:cxn>
                    <a:cxn ang="0">
                      <a:pos x="101" y="64"/>
                    </a:cxn>
                    <a:cxn ang="0">
                      <a:pos x="108" y="44"/>
                    </a:cxn>
                    <a:cxn ang="0">
                      <a:pos x="121" y="30"/>
                    </a:cxn>
                    <a:cxn ang="0">
                      <a:pos x="141" y="22"/>
                    </a:cxn>
                    <a:cxn ang="0">
                      <a:pos x="170" y="25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170" h="120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30" y="7"/>
                      </a:lnTo>
                      <a:lnTo>
                        <a:pt x="17" y="15"/>
                      </a:lnTo>
                      <a:lnTo>
                        <a:pt x="7" y="26"/>
                      </a:lnTo>
                      <a:lnTo>
                        <a:pt x="1" y="43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8" y="120"/>
                      </a:lnTo>
                      <a:lnTo>
                        <a:pt x="97" y="114"/>
                      </a:lnTo>
                      <a:lnTo>
                        <a:pt x="97" y="102"/>
                      </a:lnTo>
                      <a:lnTo>
                        <a:pt x="97" y="84"/>
                      </a:lnTo>
                      <a:lnTo>
                        <a:pt x="101" y="64"/>
                      </a:lnTo>
                      <a:lnTo>
                        <a:pt x="108" y="44"/>
                      </a:lnTo>
                      <a:lnTo>
                        <a:pt x="121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9" name="Freeform 89"/>
                <p:cNvSpPr>
                  <a:spLocks/>
                </p:cNvSpPr>
                <p:nvPr/>
              </p:nvSpPr>
              <p:spPr bwMode="auto">
                <a:xfrm>
                  <a:off x="8494" y="4901"/>
                  <a:ext cx="43" cy="29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9" y="0"/>
                    </a:cxn>
                    <a:cxn ang="0">
                      <a:pos x="41" y="3"/>
                    </a:cxn>
                    <a:cxn ang="0">
                      <a:pos x="29" y="7"/>
                    </a:cxn>
                    <a:cxn ang="0">
                      <a:pos x="18" y="14"/>
                    </a:cxn>
                    <a:cxn ang="0">
                      <a:pos x="7" y="25"/>
                    </a:cxn>
                    <a:cxn ang="0">
                      <a:pos x="0" y="42"/>
                    </a:cxn>
                    <a:cxn ang="0">
                      <a:pos x="0" y="65"/>
                    </a:cxn>
                    <a:cxn ang="0">
                      <a:pos x="7" y="94"/>
                    </a:cxn>
                    <a:cxn ang="0">
                      <a:pos x="97" y="119"/>
                    </a:cxn>
                    <a:cxn ang="0">
                      <a:pos x="96" y="114"/>
                    </a:cxn>
                    <a:cxn ang="0">
                      <a:pos x="96" y="101"/>
                    </a:cxn>
                    <a:cxn ang="0">
                      <a:pos x="96" y="83"/>
                    </a:cxn>
                    <a:cxn ang="0">
                      <a:pos x="100" y="62"/>
                    </a:cxn>
                    <a:cxn ang="0">
                      <a:pos x="107" y="44"/>
                    </a:cxn>
                    <a:cxn ang="0">
                      <a:pos x="120" y="30"/>
                    </a:cxn>
                    <a:cxn ang="0">
                      <a:pos x="141" y="22"/>
                    </a:cxn>
                    <a:cxn ang="0">
                      <a:pos x="170" y="25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170" h="119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29" y="7"/>
                      </a:lnTo>
                      <a:lnTo>
                        <a:pt x="18" y="14"/>
                      </a:lnTo>
                      <a:lnTo>
                        <a:pt x="7" y="25"/>
                      </a:lnTo>
                      <a:lnTo>
                        <a:pt x="0" y="42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7" y="119"/>
                      </a:lnTo>
                      <a:lnTo>
                        <a:pt x="96" y="114"/>
                      </a:lnTo>
                      <a:lnTo>
                        <a:pt x="96" y="101"/>
                      </a:lnTo>
                      <a:lnTo>
                        <a:pt x="96" y="83"/>
                      </a:lnTo>
                      <a:lnTo>
                        <a:pt x="100" y="62"/>
                      </a:lnTo>
                      <a:lnTo>
                        <a:pt x="107" y="44"/>
                      </a:lnTo>
                      <a:lnTo>
                        <a:pt x="120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0" name="Freeform 90"/>
                <p:cNvSpPr>
                  <a:spLocks/>
                </p:cNvSpPr>
                <p:nvPr/>
              </p:nvSpPr>
              <p:spPr bwMode="auto">
                <a:xfrm>
                  <a:off x="8299" y="4855"/>
                  <a:ext cx="182" cy="50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697" y="200"/>
                    </a:cxn>
                    <a:cxn ang="0">
                      <a:pos x="730" y="156"/>
                    </a:cxn>
                    <a:cxn ang="0">
                      <a:pos x="33" y="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730" h="200">
                      <a:moveTo>
                        <a:pt x="0" y="44"/>
                      </a:moveTo>
                      <a:lnTo>
                        <a:pt x="697" y="200"/>
                      </a:lnTo>
                      <a:lnTo>
                        <a:pt x="730" y="156"/>
                      </a:lnTo>
                      <a:lnTo>
                        <a:pt x="33" y="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1" name="Freeform 91"/>
                <p:cNvSpPr>
                  <a:spLocks/>
                </p:cNvSpPr>
                <p:nvPr/>
              </p:nvSpPr>
              <p:spPr bwMode="auto">
                <a:xfrm>
                  <a:off x="8297" y="4875"/>
                  <a:ext cx="176" cy="47"/>
                </a:xfrm>
                <a:custGeom>
                  <a:avLst/>
                  <a:gdLst/>
                  <a:ahLst/>
                  <a:cxnLst>
                    <a:cxn ang="0">
                      <a:pos x="0" y="30"/>
                    </a:cxn>
                    <a:cxn ang="0">
                      <a:pos x="696" y="187"/>
                    </a:cxn>
                    <a:cxn ang="0">
                      <a:pos x="703" y="157"/>
                    </a:cxn>
                    <a:cxn ang="0">
                      <a:pos x="6" y="0"/>
                    </a:cxn>
                    <a:cxn ang="0">
                      <a:pos x="0" y="30"/>
                    </a:cxn>
                  </a:cxnLst>
                  <a:rect l="0" t="0" r="r" b="b"/>
                  <a:pathLst>
                    <a:path w="703" h="187">
                      <a:moveTo>
                        <a:pt x="0" y="30"/>
                      </a:moveTo>
                      <a:lnTo>
                        <a:pt x="696" y="187"/>
                      </a:lnTo>
                      <a:lnTo>
                        <a:pt x="703" y="157"/>
                      </a:lnTo>
                      <a:lnTo>
                        <a:pt x="6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2" name="Freeform 92"/>
                <p:cNvSpPr>
                  <a:spLocks/>
                </p:cNvSpPr>
                <p:nvPr/>
              </p:nvSpPr>
              <p:spPr bwMode="auto">
                <a:xfrm>
                  <a:off x="8486" y="4969"/>
                  <a:ext cx="106" cy="127"/>
                </a:xfrm>
                <a:custGeom>
                  <a:avLst/>
                  <a:gdLst/>
                  <a:ahLst/>
                  <a:cxnLst>
                    <a:cxn ang="0">
                      <a:pos x="0" y="508"/>
                    </a:cxn>
                    <a:cxn ang="0">
                      <a:pos x="86" y="388"/>
                    </a:cxn>
                    <a:cxn ang="0">
                      <a:pos x="124" y="388"/>
                    </a:cxn>
                    <a:cxn ang="0">
                      <a:pos x="424" y="0"/>
                    </a:cxn>
                    <a:cxn ang="0">
                      <a:pos x="130" y="282"/>
                    </a:cxn>
                    <a:cxn ang="0">
                      <a:pos x="66" y="289"/>
                    </a:cxn>
                    <a:cxn ang="0">
                      <a:pos x="0" y="358"/>
                    </a:cxn>
                    <a:cxn ang="0">
                      <a:pos x="0" y="508"/>
                    </a:cxn>
                  </a:cxnLst>
                  <a:rect l="0" t="0" r="r" b="b"/>
                  <a:pathLst>
                    <a:path w="424" h="508">
                      <a:moveTo>
                        <a:pt x="0" y="508"/>
                      </a:moveTo>
                      <a:lnTo>
                        <a:pt x="86" y="388"/>
                      </a:lnTo>
                      <a:lnTo>
                        <a:pt x="124" y="388"/>
                      </a:lnTo>
                      <a:lnTo>
                        <a:pt x="424" y="0"/>
                      </a:lnTo>
                      <a:lnTo>
                        <a:pt x="130" y="282"/>
                      </a:lnTo>
                      <a:lnTo>
                        <a:pt x="66" y="289"/>
                      </a:lnTo>
                      <a:lnTo>
                        <a:pt x="0" y="358"/>
                      </a:lnTo>
                      <a:lnTo>
                        <a:pt x="0" y="508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3" name="Freeform 93"/>
                <p:cNvSpPr>
                  <a:spLocks/>
                </p:cNvSpPr>
                <p:nvPr/>
              </p:nvSpPr>
              <p:spPr bwMode="auto">
                <a:xfrm>
                  <a:off x="8312" y="4637"/>
                  <a:ext cx="296" cy="6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86" y="245"/>
                    </a:cxn>
                    <a:cxn ang="0">
                      <a:pos x="1184" y="244"/>
                    </a:cxn>
                    <a:cxn ang="0">
                      <a:pos x="1180" y="242"/>
                    </a:cxn>
                    <a:cxn ang="0">
                      <a:pos x="1172" y="239"/>
                    </a:cxn>
                    <a:cxn ang="0">
                      <a:pos x="1161" y="233"/>
                    </a:cxn>
                    <a:cxn ang="0">
                      <a:pos x="1147" y="228"/>
                    </a:cxn>
                    <a:cxn ang="0">
                      <a:pos x="1130" y="222"/>
                    </a:cxn>
                    <a:cxn ang="0">
                      <a:pos x="1112" y="214"/>
                    </a:cxn>
                    <a:cxn ang="0">
                      <a:pos x="1091" y="205"/>
                    </a:cxn>
                    <a:cxn ang="0">
                      <a:pos x="1066" y="196"/>
                    </a:cxn>
                    <a:cxn ang="0">
                      <a:pos x="1039" y="187"/>
                    </a:cxn>
                    <a:cxn ang="0">
                      <a:pos x="1010" y="177"/>
                    </a:cxn>
                    <a:cxn ang="0">
                      <a:pos x="979" y="166"/>
                    </a:cxn>
                    <a:cxn ang="0">
                      <a:pos x="945" y="154"/>
                    </a:cxn>
                    <a:cxn ang="0">
                      <a:pos x="910" y="143"/>
                    </a:cxn>
                    <a:cxn ang="0">
                      <a:pos x="871" y="132"/>
                    </a:cxn>
                    <a:cxn ang="0">
                      <a:pos x="832" y="121"/>
                    </a:cxn>
                    <a:cxn ang="0">
                      <a:pos x="790" y="108"/>
                    </a:cxn>
                    <a:cxn ang="0">
                      <a:pos x="747" y="97"/>
                    </a:cxn>
                    <a:cxn ang="0">
                      <a:pos x="702" y="86"/>
                    </a:cxn>
                    <a:cxn ang="0">
                      <a:pos x="655" y="74"/>
                    </a:cxn>
                    <a:cxn ang="0">
                      <a:pos x="607" y="64"/>
                    </a:cxn>
                    <a:cxn ang="0">
                      <a:pos x="557" y="54"/>
                    </a:cxn>
                    <a:cxn ang="0">
                      <a:pos x="506" y="45"/>
                    </a:cxn>
                    <a:cxn ang="0">
                      <a:pos x="454" y="36"/>
                    </a:cxn>
                    <a:cxn ang="0">
                      <a:pos x="400" y="28"/>
                    </a:cxn>
                    <a:cxn ang="0">
                      <a:pos x="346" y="20"/>
                    </a:cxn>
                    <a:cxn ang="0">
                      <a:pos x="290" y="15"/>
                    </a:cxn>
                    <a:cxn ang="0">
                      <a:pos x="233" y="9"/>
                    </a:cxn>
                    <a:cxn ang="0">
                      <a:pos x="176" y="4"/>
                    </a:cxn>
                    <a:cxn ang="0">
                      <a:pos x="118" y="2"/>
                    </a:cxn>
                    <a:cxn ang="0">
                      <a:pos x="6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86" h="245">
                      <a:moveTo>
                        <a:pt x="0" y="0"/>
                      </a:moveTo>
                      <a:lnTo>
                        <a:pt x="1186" y="245"/>
                      </a:lnTo>
                      <a:lnTo>
                        <a:pt x="1184" y="244"/>
                      </a:lnTo>
                      <a:lnTo>
                        <a:pt x="1180" y="242"/>
                      </a:lnTo>
                      <a:lnTo>
                        <a:pt x="1172" y="239"/>
                      </a:lnTo>
                      <a:lnTo>
                        <a:pt x="1161" y="233"/>
                      </a:lnTo>
                      <a:lnTo>
                        <a:pt x="1147" y="228"/>
                      </a:lnTo>
                      <a:lnTo>
                        <a:pt x="1130" y="222"/>
                      </a:lnTo>
                      <a:lnTo>
                        <a:pt x="1112" y="214"/>
                      </a:lnTo>
                      <a:lnTo>
                        <a:pt x="1091" y="205"/>
                      </a:lnTo>
                      <a:lnTo>
                        <a:pt x="1066" y="196"/>
                      </a:lnTo>
                      <a:lnTo>
                        <a:pt x="1039" y="187"/>
                      </a:lnTo>
                      <a:lnTo>
                        <a:pt x="1010" y="177"/>
                      </a:lnTo>
                      <a:lnTo>
                        <a:pt x="979" y="166"/>
                      </a:lnTo>
                      <a:lnTo>
                        <a:pt x="945" y="154"/>
                      </a:lnTo>
                      <a:lnTo>
                        <a:pt x="910" y="143"/>
                      </a:lnTo>
                      <a:lnTo>
                        <a:pt x="871" y="132"/>
                      </a:lnTo>
                      <a:lnTo>
                        <a:pt x="832" y="121"/>
                      </a:lnTo>
                      <a:lnTo>
                        <a:pt x="790" y="108"/>
                      </a:lnTo>
                      <a:lnTo>
                        <a:pt x="747" y="97"/>
                      </a:lnTo>
                      <a:lnTo>
                        <a:pt x="702" y="86"/>
                      </a:lnTo>
                      <a:lnTo>
                        <a:pt x="655" y="74"/>
                      </a:lnTo>
                      <a:lnTo>
                        <a:pt x="607" y="64"/>
                      </a:lnTo>
                      <a:lnTo>
                        <a:pt x="557" y="54"/>
                      </a:lnTo>
                      <a:lnTo>
                        <a:pt x="506" y="45"/>
                      </a:lnTo>
                      <a:lnTo>
                        <a:pt x="454" y="36"/>
                      </a:lnTo>
                      <a:lnTo>
                        <a:pt x="400" y="28"/>
                      </a:lnTo>
                      <a:lnTo>
                        <a:pt x="346" y="20"/>
                      </a:lnTo>
                      <a:lnTo>
                        <a:pt x="290" y="15"/>
                      </a:lnTo>
                      <a:lnTo>
                        <a:pt x="233" y="9"/>
                      </a:lnTo>
                      <a:lnTo>
                        <a:pt x="176" y="4"/>
                      </a:lnTo>
                      <a:lnTo>
                        <a:pt x="118" y="2"/>
                      </a:lnTo>
                      <a:lnTo>
                        <a:pt x="6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4" name="Freeform 94"/>
                <p:cNvSpPr>
                  <a:spLocks/>
                </p:cNvSpPr>
                <p:nvPr/>
              </p:nvSpPr>
              <p:spPr bwMode="auto">
                <a:xfrm>
                  <a:off x="8250" y="4639"/>
                  <a:ext cx="60" cy="185"/>
                </a:xfrm>
                <a:custGeom>
                  <a:avLst/>
                  <a:gdLst/>
                  <a:ahLst/>
                  <a:cxnLst>
                    <a:cxn ang="0">
                      <a:pos x="241" y="0"/>
                    </a:cxn>
                    <a:cxn ang="0">
                      <a:pos x="52" y="738"/>
                    </a:cxn>
                    <a:cxn ang="0">
                      <a:pos x="0" y="726"/>
                    </a:cxn>
                    <a:cxn ang="0">
                      <a:pos x="169" y="0"/>
                    </a:cxn>
                    <a:cxn ang="0">
                      <a:pos x="241" y="0"/>
                    </a:cxn>
                  </a:cxnLst>
                  <a:rect l="0" t="0" r="r" b="b"/>
                  <a:pathLst>
                    <a:path w="241" h="738">
                      <a:moveTo>
                        <a:pt x="241" y="0"/>
                      </a:moveTo>
                      <a:lnTo>
                        <a:pt x="52" y="738"/>
                      </a:lnTo>
                      <a:lnTo>
                        <a:pt x="0" y="726"/>
                      </a:lnTo>
                      <a:lnTo>
                        <a:pt x="169" y="0"/>
                      </a:lnTo>
                      <a:lnTo>
                        <a:pt x="241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40415" name="Freeform 95"/>
            <p:cNvSpPr>
              <a:spLocks/>
            </p:cNvSpPr>
            <p:nvPr/>
          </p:nvSpPr>
          <p:spPr bwMode="auto">
            <a:xfrm>
              <a:off x="4040" y="1566"/>
              <a:ext cx="1158" cy="1078"/>
            </a:xfrm>
            <a:custGeom>
              <a:avLst/>
              <a:gdLst/>
              <a:ahLst/>
              <a:cxnLst>
                <a:cxn ang="0">
                  <a:pos x="4" y="1331"/>
                </a:cxn>
                <a:cxn ang="0">
                  <a:pos x="349" y="509"/>
                </a:cxn>
                <a:cxn ang="0">
                  <a:pos x="1384" y="344"/>
                </a:cxn>
                <a:cxn ang="0">
                  <a:pos x="2596" y="170"/>
                </a:cxn>
                <a:cxn ang="0">
                  <a:pos x="2884" y="1364"/>
                </a:cxn>
                <a:cxn ang="0">
                  <a:pos x="2659" y="2144"/>
                </a:cxn>
                <a:cxn ang="0">
                  <a:pos x="2104" y="2504"/>
                </a:cxn>
                <a:cxn ang="0">
                  <a:pos x="1639" y="2579"/>
                </a:cxn>
                <a:cxn ang="0">
                  <a:pos x="1044" y="2630"/>
                </a:cxn>
                <a:cxn ang="0">
                  <a:pos x="346" y="2201"/>
                </a:cxn>
                <a:cxn ang="0">
                  <a:pos x="4" y="1331"/>
                </a:cxn>
              </a:cxnLst>
              <a:rect l="0" t="0" r="r" b="b"/>
              <a:pathLst>
                <a:path w="2894" h="2693">
                  <a:moveTo>
                    <a:pt x="4" y="1331"/>
                  </a:moveTo>
                  <a:cubicBezTo>
                    <a:pt x="4" y="1049"/>
                    <a:pt x="119" y="673"/>
                    <a:pt x="349" y="509"/>
                  </a:cubicBezTo>
                  <a:cubicBezTo>
                    <a:pt x="579" y="345"/>
                    <a:pt x="1010" y="400"/>
                    <a:pt x="1384" y="344"/>
                  </a:cubicBezTo>
                  <a:cubicBezTo>
                    <a:pt x="1758" y="288"/>
                    <a:pt x="2346" y="0"/>
                    <a:pt x="2596" y="170"/>
                  </a:cubicBezTo>
                  <a:cubicBezTo>
                    <a:pt x="2846" y="340"/>
                    <a:pt x="2874" y="1035"/>
                    <a:pt x="2884" y="1364"/>
                  </a:cubicBezTo>
                  <a:cubicBezTo>
                    <a:pt x="2894" y="1693"/>
                    <a:pt x="2789" y="1954"/>
                    <a:pt x="2659" y="2144"/>
                  </a:cubicBezTo>
                  <a:cubicBezTo>
                    <a:pt x="2529" y="2334"/>
                    <a:pt x="2274" y="2432"/>
                    <a:pt x="2104" y="2504"/>
                  </a:cubicBezTo>
                  <a:cubicBezTo>
                    <a:pt x="1934" y="2576"/>
                    <a:pt x="1816" y="2558"/>
                    <a:pt x="1639" y="2579"/>
                  </a:cubicBezTo>
                  <a:cubicBezTo>
                    <a:pt x="1462" y="2600"/>
                    <a:pt x="1259" y="2693"/>
                    <a:pt x="1044" y="2630"/>
                  </a:cubicBezTo>
                  <a:cubicBezTo>
                    <a:pt x="829" y="2567"/>
                    <a:pt x="520" y="2418"/>
                    <a:pt x="346" y="2201"/>
                  </a:cubicBezTo>
                  <a:cubicBezTo>
                    <a:pt x="173" y="1985"/>
                    <a:pt x="0" y="1682"/>
                    <a:pt x="4" y="1331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96"/>
            <p:cNvGrpSpPr>
              <a:grpSpLocks/>
            </p:cNvGrpSpPr>
            <p:nvPr/>
          </p:nvGrpSpPr>
          <p:grpSpPr bwMode="auto">
            <a:xfrm>
              <a:off x="4214" y="2326"/>
              <a:ext cx="316" cy="147"/>
              <a:chOff x="3600" y="219"/>
              <a:chExt cx="360" cy="175"/>
            </a:xfrm>
          </p:grpSpPr>
          <p:sp>
            <p:nvSpPr>
              <p:cNvPr id="440417" name="Oval 9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18" name="Line 9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19" name="Line 9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20" name="Rectangle 10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40421" name="Oval 10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10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0423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4" name="Line 1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5" name="Line 1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0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0427" name="Line 10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8" name="Line 10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9" name="Line 10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40430" name="Line 110"/>
            <p:cNvSpPr>
              <a:spLocks noChangeShapeType="1"/>
            </p:cNvSpPr>
            <p:nvPr/>
          </p:nvSpPr>
          <p:spPr bwMode="auto">
            <a:xfrm>
              <a:off x="4243" y="2238"/>
              <a:ext cx="84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31" name="Line 111"/>
            <p:cNvSpPr>
              <a:spLocks noChangeShapeType="1"/>
            </p:cNvSpPr>
            <p:nvPr/>
          </p:nvSpPr>
          <p:spPr bwMode="auto">
            <a:xfrm>
              <a:off x="4375" y="2238"/>
              <a:ext cx="1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32" name="Line 112"/>
            <p:cNvSpPr>
              <a:spLocks noChangeShapeType="1"/>
            </p:cNvSpPr>
            <p:nvPr/>
          </p:nvSpPr>
          <p:spPr bwMode="auto">
            <a:xfrm>
              <a:off x="4912" y="2133"/>
              <a:ext cx="1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3"/>
            <p:cNvGrpSpPr>
              <a:grpSpLocks/>
            </p:cNvGrpSpPr>
            <p:nvPr/>
          </p:nvGrpSpPr>
          <p:grpSpPr bwMode="auto">
            <a:xfrm>
              <a:off x="4624" y="1836"/>
              <a:ext cx="576" cy="372"/>
              <a:chOff x="10665" y="3225"/>
              <a:chExt cx="1440" cy="930"/>
            </a:xfrm>
          </p:grpSpPr>
          <p:sp>
            <p:nvSpPr>
              <p:cNvPr id="440434" name="Oval 114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" name="Group 115"/>
              <p:cNvGrpSpPr>
                <a:grpSpLocks/>
              </p:cNvGrpSpPr>
              <p:nvPr/>
            </p:nvGrpSpPr>
            <p:grpSpPr bwMode="auto">
              <a:xfrm>
                <a:off x="11031" y="3335"/>
                <a:ext cx="565" cy="643"/>
                <a:chOff x="2870" y="1518"/>
                <a:chExt cx="292" cy="320"/>
              </a:xfrm>
            </p:grpSpPr>
            <p:graphicFrame>
              <p:nvGraphicFramePr>
                <p:cNvPr id="440436" name="Object 116"/>
                <p:cNvGraphicFramePr>
                  <a:graphicFrameLocks noChangeAspect="1"/>
                </p:cNvGraphicFramePr>
                <p:nvPr/>
              </p:nvGraphicFramePr>
              <p:xfrm>
                <a:off x="2870" y="1518"/>
                <a:ext cx="272" cy="28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236" r:id="rId4" imgW="819000" imgH="847800" progId="">
                        <p:embed/>
                      </p:oleObj>
                    </mc:Choice>
                    <mc:Fallback>
                      <p:oleObj r:id="rId4" imgW="819000" imgH="847800" progId="">
                        <p:embed/>
                        <p:pic>
                          <p:nvPicPr>
                            <p:cNvPr id="0" name="Picture 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70" y="1518"/>
                              <a:ext cx="272" cy="28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40437" name="Object 117"/>
                <p:cNvGraphicFramePr>
                  <a:graphicFrameLocks noChangeAspect="1"/>
                </p:cNvGraphicFramePr>
                <p:nvPr/>
              </p:nvGraphicFramePr>
              <p:xfrm>
                <a:off x="2913" y="1602"/>
                <a:ext cx="249" cy="23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237" r:id="rId6" imgW="1266840" imgH="1200240" progId="">
                        <p:embed/>
                      </p:oleObj>
                    </mc:Choice>
                    <mc:Fallback>
                      <p:oleObj r:id="rId6" imgW="1266840" imgH="1200240" progId="">
                        <p:embed/>
                        <p:pic>
                          <p:nvPicPr>
                            <p:cNvPr id="0" name="Picture 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13" y="1602"/>
                              <a:ext cx="249" cy="23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440438" name="Freeform 118"/>
            <p:cNvSpPr>
              <a:spLocks/>
            </p:cNvSpPr>
            <p:nvPr/>
          </p:nvSpPr>
          <p:spPr bwMode="auto">
            <a:xfrm>
              <a:off x="2491" y="2162"/>
              <a:ext cx="1329" cy="788"/>
            </a:xfrm>
            <a:custGeom>
              <a:avLst/>
              <a:gdLst/>
              <a:ahLst/>
              <a:cxnLst>
                <a:cxn ang="0">
                  <a:pos x="596" y="15"/>
                </a:cxn>
                <a:cxn ang="0">
                  <a:pos x="149" y="330"/>
                </a:cxn>
                <a:cxn ang="0">
                  <a:pos x="3" y="1066"/>
                </a:cxn>
                <a:cxn ang="0">
                  <a:pos x="168" y="1606"/>
                </a:cxn>
                <a:cxn ang="0">
                  <a:pos x="609" y="1831"/>
                </a:cxn>
                <a:cxn ang="0">
                  <a:pos x="1083" y="1726"/>
                </a:cxn>
                <a:cxn ang="0">
                  <a:pos x="1548" y="1876"/>
                </a:cxn>
                <a:cxn ang="0">
                  <a:pos x="2373" y="1921"/>
                </a:cxn>
                <a:cxn ang="0">
                  <a:pos x="3243" y="1576"/>
                </a:cxn>
                <a:cxn ang="0">
                  <a:pos x="2859" y="935"/>
                </a:cxn>
                <a:cxn ang="0">
                  <a:pos x="2714" y="444"/>
                </a:cxn>
                <a:cxn ang="0">
                  <a:pos x="1714" y="242"/>
                </a:cxn>
                <a:cxn ang="0">
                  <a:pos x="596" y="15"/>
                </a:cxn>
              </a:cxnLst>
              <a:rect l="0" t="0" r="r" b="b"/>
              <a:pathLst>
                <a:path w="3324" h="1971">
                  <a:moveTo>
                    <a:pt x="596" y="15"/>
                  </a:moveTo>
                  <a:cubicBezTo>
                    <a:pt x="335" y="29"/>
                    <a:pt x="248" y="155"/>
                    <a:pt x="149" y="330"/>
                  </a:cubicBezTo>
                  <a:cubicBezTo>
                    <a:pt x="50" y="505"/>
                    <a:pt x="0" y="853"/>
                    <a:pt x="3" y="1066"/>
                  </a:cubicBezTo>
                  <a:cubicBezTo>
                    <a:pt x="6" y="1279"/>
                    <a:pt x="67" y="1478"/>
                    <a:pt x="168" y="1606"/>
                  </a:cubicBezTo>
                  <a:cubicBezTo>
                    <a:pt x="269" y="1734"/>
                    <a:pt x="457" y="1811"/>
                    <a:pt x="609" y="1831"/>
                  </a:cubicBezTo>
                  <a:cubicBezTo>
                    <a:pt x="761" y="1851"/>
                    <a:pt x="927" y="1719"/>
                    <a:pt x="1083" y="1726"/>
                  </a:cubicBezTo>
                  <a:cubicBezTo>
                    <a:pt x="1239" y="1733"/>
                    <a:pt x="1333" y="1844"/>
                    <a:pt x="1548" y="1876"/>
                  </a:cubicBezTo>
                  <a:cubicBezTo>
                    <a:pt x="1763" y="1908"/>
                    <a:pt x="2091" y="1971"/>
                    <a:pt x="2373" y="1921"/>
                  </a:cubicBezTo>
                  <a:cubicBezTo>
                    <a:pt x="2655" y="1871"/>
                    <a:pt x="3162" y="1740"/>
                    <a:pt x="3243" y="1576"/>
                  </a:cubicBezTo>
                  <a:cubicBezTo>
                    <a:pt x="3324" y="1412"/>
                    <a:pt x="2947" y="1124"/>
                    <a:pt x="2859" y="935"/>
                  </a:cubicBezTo>
                  <a:cubicBezTo>
                    <a:pt x="2771" y="746"/>
                    <a:pt x="2905" y="559"/>
                    <a:pt x="2714" y="444"/>
                  </a:cubicBezTo>
                  <a:cubicBezTo>
                    <a:pt x="2523" y="328"/>
                    <a:pt x="2063" y="315"/>
                    <a:pt x="1714" y="242"/>
                  </a:cubicBezTo>
                  <a:cubicBezTo>
                    <a:pt x="1366" y="168"/>
                    <a:pt x="857" y="0"/>
                    <a:pt x="596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39" name="Freeform 119"/>
            <p:cNvSpPr>
              <a:spLocks/>
            </p:cNvSpPr>
            <p:nvPr/>
          </p:nvSpPr>
          <p:spPr bwMode="auto">
            <a:xfrm>
              <a:off x="2053" y="3147"/>
              <a:ext cx="1855" cy="574"/>
            </a:xfrm>
            <a:custGeom>
              <a:avLst/>
              <a:gdLst/>
              <a:ahLst/>
              <a:cxnLst>
                <a:cxn ang="0">
                  <a:pos x="339" y="15"/>
                </a:cxn>
                <a:cxn ang="0">
                  <a:pos x="189" y="645"/>
                </a:cxn>
                <a:cxn ang="0">
                  <a:pos x="804" y="1260"/>
                </a:cxn>
                <a:cxn ang="0">
                  <a:pos x="1959" y="1425"/>
                </a:cxn>
                <a:cxn ang="0">
                  <a:pos x="3519" y="1320"/>
                </a:cxn>
                <a:cxn ang="0">
                  <a:pos x="3924" y="975"/>
                </a:cxn>
                <a:cxn ang="0">
                  <a:pos x="4543" y="769"/>
                </a:cxn>
                <a:cxn ang="0">
                  <a:pos x="4249" y="278"/>
                </a:cxn>
                <a:cxn ang="0">
                  <a:pos x="2222" y="76"/>
                </a:cxn>
                <a:cxn ang="0">
                  <a:pos x="339" y="15"/>
                </a:cxn>
              </a:cxnLst>
              <a:rect l="0" t="0" r="r" b="b"/>
              <a:pathLst>
                <a:path w="4636" h="1435">
                  <a:moveTo>
                    <a:pt x="339" y="15"/>
                  </a:moveTo>
                  <a:cubicBezTo>
                    <a:pt x="0" y="110"/>
                    <a:pt x="112" y="438"/>
                    <a:pt x="189" y="645"/>
                  </a:cubicBezTo>
                  <a:cubicBezTo>
                    <a:pt x="266" y="852"/>
                    <a:pt x="509" y="1130"/>
                    <a:pt x="804" y="1260"/>
                  </a:cubicBezTo>
                  <a:cubicBezTo>
                    <a:pt x="1099" y="1390"/>
                    <a:pt x="1507" y="1415"/>
                    <a:pt x="1959" y="1425"/>
                  </a:cubicBezTo>
                  <a:cubicBezTo>
                    <a:pt x="2411" y="1435"/>
                    <a:pt x="3192" y="1395"/>
                    <a:pt x="3519" y="1320"/>
                  </a:cubicBezTo>
                  <a:cubicBezTo>
                    <a:pt x="3846" y="1245"/>
                    <a:pt x="3753" y="1067"/>
                    <a:pt x="3924" y="975"/>
                  </a:cubicBezTo>
                  <a:cubicBezTo>
                    <a:pt x="4095" y="883"/>
                    <a:pt x="4489" y="885"/>
                    <a:pt x="4543" y="769"/>
                  </a:cubicBezTo>
                  <a:cubicBezTo>
                    <a:pt x="4597" y="653"/>
                    <a:pt x="4636" y="393"/>
                    <a:pt x="4249" y="278"/>
                  </a:cubicBezTo>
                  <a:cubicBezTo>
                    <a:pt x="3863" y="162"/>
                    <a:pt x="2874" y="120"/>
                    <a:pt x="2222" y="76"/>
                  </a:cubicBezTo>
                  <a:cubicBezTo>
                    <a:pt x="1570" y="32"/>
                    <a:pt x="868" y="0"/>
                    <a:pt x="339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40440" name="Object 120"/>
            <p:cNvGraphicFramePr>
              <a:graphicFrameLocks noChangeAspect="1"/>
            </p:cNvGraphicFramePr>
            <p:nvPr/>
          </p:nvGraphicFramePr>
          <p:xfrm>
            <a:off x="2767" y="3262"/>
            <a:ext cx="26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8" r:id="rId8" imgW="1305000" imgH="1085760" progId="">
                    <p:embed/>
                  </p:oleObj>
                </mc:Choice>
                <mc:Fallback>
                  <p:oleObj r:id="rId8" imgW="1305000" imgH="108576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7" y="3262"/>
                          <a:ext cx="262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0441" name="Line 121"/>
            <p:cNvSpPr>
              <a:spLocks noChangeShapeType="1"/>
            </p:cNvSpPr>
            <p:nvPr/>
          </p:nvSpPr>
          <p:spPr bwMode="auto">
            <a:xfrm flipV="1">
              <a:off x="4445" y="2106"/>
              <a:ext cx="350" cy="1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2" name="Freeform 122"/>
            <p:cNvSpPr>
              <a:spLocks/>
            </p:cNvSpPr>
            <p:nvPr/>
          </p:nvSpPr>
          <p:spPr bwMode="auto">
            <a:xfrm>
              <a:off x="2004" y="2418"/>
              <a:ext cx="826" cy="7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26" y="780"/>
                </a:cxn>
              </a:cxnLst>
              <a:rect l="0" t="0" r="r" b="b"/>
              <a:pathLst>
                <a:path w="826" h="780">
                  <a:moveTo>
                    <a:pt x="0" y="0"/>
                  </a:moveTo>
                  <a:cubicBezTo>
                    <a:pt x="138" y="130"/>
                    <a:pt x="654" y="618"/>
                    <a:pt x="826" y="78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3" name="Freeform 123"/>
            <p:cNvSpPr>
              <a:spLocks/>
            </p:cNvSpPr>
            <p:nvPr/>
          </p:nvSpPr>
          <p:spPr bwMode="auto">
            <a:xfrm>
              <a:off x="3040" y="2157"/>
              <a:ext cx="1955" cy="1270"/>
            </a:xfrm>
            <a:custGeom>
              <a:avLst/>
              <a:gdLst/>
              <a:ahLst/>
              <a:cxnLst>
                <a:cxn ang="0">
                  <a:pos x="1955" y="0"/>
                </a:cxn>
                <a:cxn ang="0">
                  <a:pos x="634" y="653"/>
                </a:cxn>
                <a:cxn ang="0">
                  <a:pos x="0" y="1270"/>
                </a:cxn>
              </a:cxnLst>
              <a:rect l="0" t="0" r="r" b="b"/>
              <a:pathLst>
                <a:path w="1955" h="1270">
                  <a:moveTo>
                    <a:pt x="1955" y="0"/>
                  </a:moveTo>
                  <a:cubicBezTo>
                    <a:pt x="1735" y="109"/>
                    <a:pt x="982" y="424"/>
                    <a:pt x="634" y="653"/>
                  </a:cubicBezTo>
                  <a:cubicBezTo>
                    <a:pt x="286" y="882"/>
                    <a:pt x="132" y="1142"/>
                    <a:pt x="0" y="127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4" name="Line 124"/>
            <p:cNvSpPr>
              <a:spLocks noChangeShapeType="1"/>
            </p:cNvSpPr>
            <p:nvPr/>
          </p:nvSpPr>
          <p:spPr bwMode="auto">
            <a:xfrm flipH="1" flipV="1">
              <a:off x="1881" y="2450"/>
              <a:ext cx="855" cy="81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5" name="Freeform 125"/>
            <p:cNvSpPr>
              <a:spLocks/>
            </p:cNvSpPr>
            <p:nvPr/>
          </p:nvSpPr>
          <p:spPr bwMode="auto">
            <a:xfrm>
              <a:off x="2958" y="2413"/>
              <a:ext cx="1203" cy="892"/>
            </a:xfrm>
            <a:custGeom>
              <a:avLst/>
              <a:gdLst/>
              <a:ahLst/>
              <a:cxnLst>
                <a:cxn ang="0">
                  <a:pos x="0" y="892"/>
                </a:cxn>
                <a:cxn ang="0">
                  <a:pos x="548" y="358"/>
                </a:cxn>
                <a:cxn ang="0">
                  <a:pos x="1203" y="0"/>
                </a:cxn>
              </a:cxnLst>
              <a:rect l="0" t="0" r="r" b="b"/>
              <a:pathLst>
                <a:path w="1203" h="892">
                  <a:moveTo>
                    <a:pt x="0" y="892"/>
                  </a:moveTo>
                  <a:cubicBezTo>
                    <a:pt x="91" y="803"/>
                    <a:pt x="348" y="507"/>
                    <a:pt x="548" y="358"/>
                  </a:cubicBezTo>
                  <a:cubicBezTo>
                    <a:pt x="816" y="202"/>
                    <a:pt x="1067" y="75"/>
                    <a:pt x="1203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580" name="Freeform 92"/>
          <p:cNvSpPr>
            <a:spLocks/>
          </p:cNvSpPr>
          <p:nvPr/>
        </p:nvSpPr>
        <p:spPr bwMode="auto">
          <a:xfrm>
            <a:off x="4219575" y="3071813"/>
            <a:ext cx="1838325" cy="14065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3"/>
          <p:cNvGrpSpPr>
            <a:grpSpLocks/>
          </p:cNvGrpSpPr>
          <p:nvPr/>
        </p:nvGrpSpPr>
        <p:grpSpPr bwMode="auto">
          <a:xfrm>
            <a:off x="4495800" y="4062413"/>
            <a:ext cx="501650" cy="233362"/>
            <a:chOff x="3600" y="219"/>
            <a:chExt cx="360" cy="175"/>
          </a:xfrm>
        </p:grpSpPr>
        <p:sp>
          <p:nvSpPr>
            <p:cNvPr id="447582" name="Oval 9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83" name="Line 9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84" name="Line 9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85" name="Rectangle 9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47586" name="Oval 9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47588" name="Line 10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89" name="Line 10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90" name="Line 10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0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47592" name="Line 10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93" name="Line 10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94" name="Line 10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7595" name="Line 107"/>
          <p:cNvSpPr>
            <a:spLocks noChangeShapeType="1"/>
          </p:cNvSpPr>
          <p:nvPr/>
        </p:nvSpPr>
        <p:spPr bwMode="auto">
          <a:xfrm>
            <a:off x="4541838" y="3922713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596" name="Line 108"/>
          <p:cNvSpPr>
            <a:spLocks noChangeShapeType="1"/>
          </p:cNvSpPr>
          <p:nvPr/>
        </p:nvSpPr>
        <p:spPr bwMode="auto">
          <a:xfrm>
            <a:off x="4751388" y="3922713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597" name="Line 109"/>
          <p:cNvSpPr>
            <a:spLocks noChangeShapeType="1"/>
          </p:cNvSpPr>
          <p:nvPr/>
        </p:nvSpPr>
        <p:spPr bwMode="auto">
          <a:xfrm>
            <a:off x="5603875" y="37560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598" name="Freeform 110"/>
          <p:cNvSpPr>
            <a:spLocks/>
          </p:cNvSpPr>
          <p:nvPr/>
        </p:nvSpPr>
        <p:spPr bwMode="auto">
          <a:xfrm>
            <a:off x="1760538" y="3802063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599" name="Text Box 111"/>
          <p:cNvSpPr txBox="1">
            <a:spLocks noChangeArrowheads="1"/>
          </p:cNvSpPr>
          <p:nvPr/>
        </p:nvSpPr>
        <p:spPr bwMode="auto">
          <a:xfrm>
            <a:off x="1935163" y="4098925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47600" name="Freeform 112"/>
          <p:cNvSpPr>
            <a:spLocks/>
          </p:cNvSpPr>
          <p:nvPr/>
        </p:nvSpPr>
        <p:spPr bwMode="auto">
          <a:xfrm>
            <a:off x="1065213" y="5365750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7601" name="Object 113"/>
          <p:cNvGraphicFramePr>
            <a:graphicFrameLocks noChangeAspect="1"/>
          </p:cNvGraphicFramePr>
          <p:nvPr/>
        </p:nvGraphicFramePr>
        <p:xfrm>
          <a:off x="1703388" y="5700713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r:id="rId4" imgW="1305000" imgH="1085760" progId="">
                  <p:embed/>
                </p:oleObj>
              </mc:Choice>
              <mc:Fallback>
                <p:oleObj r:id="rId4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5700713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7603" name="Freeform 115"/>
          <p:cNvSpPr>
            <a:spLocks/>
          </p:cNvSpPr>
          <p:nvPr/>
        </p:nvSpPr>
        <p:spPr bwMode="auto">
          <a:xfrm>
            <a:off x="5045075" y="3789363"/>
            <a:ext cx="512763" cy="301625"/>
          </a:xfrm>
          <a:custGeom>
            <a:avLst/>
            <a:gdLst/>
            <a:ahLst/>
            <a:cxnLst>
              <a:cxn ang="0">
                <a:pos x="0" y="238"/>
              </a:cxn>
              <a:cxn ang="0">
                <a:pos x="235" y="0"/>
              </a:cxn>
            </a:cxnLst>
            <a:rect l="0" t="0" r="r" b="b"/>
            <a:pathLst>
              <a:path w="235" h="238">
                <a:moveTo>
                  <a:pt x="0" y="238"/>
                </a:moveTo>
                <a:lnTo>
                  <a:pt x="235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47604" name="Freeform 116"/>
          <p:cNvSpPr>
            <a:spLocks/>
          </p:cNvSpPr>
          <p:nvPr/>
        </p:nvSpPr>
        <p:spPr bwMode="auto">
          <a:xfrm>
            <a:off x="2501900" y="4319588"/>
            <a:ext cx="2047875" cy="1296987"/>
          </a:xfrm>
          <a:custGeom>
            <a:avLst/>
            <a:gdLst/>
            <a:ahLst/>
            <a:cxnLst>
              <a:cxn ang="0">
                <a:pos x="0" y="817"/>
              </a:cxn>
              <a:cxn ang="0">
                <a:pos x="548" y="283"/>
              </a:cxn>
              <a:cxn ang="0">
                <a:pos x="1290" y="0"/>
              </a:cxn>
            </a:cxnLst>
            <a:rect l="0" t="0" r="r" b="b"/>
            <a:pathLst>
              <a:path w="1290" h="817">
                <a:moveTo>
                  <a:pt x="0" y="817"/>
                </a:moveTo>
                <a:cubicBezTo>
                  <a:pt x="91" y="728"/>
                  <a:pt x="333" y="419"/>
                  <a:pt x="548" y="283"/>
                </a:cubicBezTo>
                <a:cubicBezTo>
                  <a:pt x="816" y="127"/>
                  <a:pt x="1136" y="59"/>
                  <a:pt x="1290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5" name="Group 117"/>
          <p:cNvGrpSpPr>
            <a:grpSpLocks/>
          </p:cNvGrpSpPr>
          <p:nvPr/>
        </p:nvGrpSpPr>
        <p:grpSpPr bwMode="auto">
          <a:xfrm>
            <a:off x="3162300" y="4557713"/>
            <a:ext cx="320675" cy="366712"/>
            <a:chOff x="618" y="3500"/>
            <a:chExt cx="202" cy="231"/>
          </a:xfrm>
        </p:grpSpPr>
        <p:sp>
          <p:nvSpPr>
            <p:cNvPr id="447606" name="Oval 118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07" name="Text Box 119"/>
            <p:cNvSpPr txBox="1">
              <a:spLocks noChangeArrowheads="1"/>
            </p:cNvSpPr>
            <p:nvPr/>
          </p:nvSpPr>
          <p:spPr bwMode="auto">
            <a:xfrm>
              <a:off x="628" y="350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447609" name="Text Box 121"/>
          <p:cNvSpPr txBox="1">
            <a:spLocks noChangeArrowheads="1"/>
          </p:cNvSpPr>
          <p:nvPr/>
        </p:nvSpPr>
        <p:spPr bwMode="auto">
          <a:xfrm>
            <a:off x="5929322" y="3221038"/>
            <a:ext cx="19447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b="1" dirty="0">
                <a:latin typeface="+mn-lt"/>
              </a:rPr>
              <a:t>F</a:t>
            </a:r>
            <a:r>
              <a:rPr lang="en-US" sz="1400" b="1" dirty="0" smtClean="0">
                <a:latin typeface="+mn-lt"/>
              </a:rPr>
              <a:t>oreign net </a:t>
            </a:r>
            <a:r>
              <a:rPr lang="en-US" sz="1400" b="1" dirty="0">
                <a:latin typeface="+mn-lt"/>
              </a:rPr>
              <a:t>visited </a:t>
            </a:r>
          </a:p>
          <a:p>
            <a:r>
              <a:rPr lang="en-US" sz="1400" b="1" dirty="0">
                <a:latin typeface="+mn-lt"/>
              </a:rPr>
              <a:t>at session start</a:t>
            </a:r>
          </a:p>
        </p:txBody>
      </p:sp>
      <p:sp>
        <p:nvSpPr>
          <p:cNvPr id="447610" name="Text Box 122"/>
          <p:cNvSpPr txBox="1">
            <a:spLocks noChangeArrowheads="1"/>
          </p:cNvSpPr>
          <p:nvPr/>
        </p:nvSpPr>
        <p:spPr bwMode="auto">
          <a:xfrm>
            <a:off x="3714744" y="3500438"/>
            <a:ext cx="9858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A</a:t>
            </a:r>
            <a:r>
              <a:rPr lang="en-US" sz="1400" b="1" dirty="0" smtClean="0">
                <a:latin typeface="+mn-lt"/>
              </a:rPr>
              <a:t>nchor</a:t>
            </a:r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foreign</a:t>
            </a:r>
          </a:p>
          <a:p>
            <a:r>
              <a:rPr lang="en-US" sz="1400" b="1" dirty="0">
                <a:latin typeface="+mn-lt"/>
              </a:rPr>
              <a:t>agent</a:t>
            </a:r>
          </a:p>
        </p:txBody>
      </p:sp>
      <p:sp>
        <p:nvSpPr>
          <p:cNvPr id="447611" name="Freeform 123"/>
          <p:cNvSpPr>
            <a:spLocks/>
          </p:cNvSpPr>
          <p:nvPr/>
        </p:nvSpPr>
        <p:spPr bwMode="auto">
          <a:xfrm>
            <a:off x="5146675" y="4430713"/>
            <a:ext cx="1838325" cy="14065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124"/>
          <p:cNvGrpSpPr>
            <a:grpSpLocks/>
          </p:cNvGrpSpPr>
          <p:nvPr/>
        </p:nvGrpSpPr>
        <p:grpSpPr bwMode="auto">
          <a:xfrm>
            <a:off x="5422900" y="5408613"/>
            <a:ext cx="501650" cy="233362"/>
            <a:chOff x="3600" y="219"/>
            <a:chExt cx="360" cy="175"/>
          </a:xfrm>
        </p:grpSpPr>
        <p:sp>
          <p:nvSpPr>
            <p:cNvPr id="447613" name="Oval 12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14" name="Line 12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15" name="Line 12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16" name="Rectangle 128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47617" name="Oval 12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13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47619" name="Line 1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0" name="Line 1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1" name="Line 1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13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47623" name="Line 13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4" name="Line 13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5" name="Line 13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7626" name="Line 138"/>
          <p:cNvSpPr>
            <a:spLocks noChangeShapeType="1"/>
          </p:cNvSpPr>
          <p:nvPr/>
        </p:nvSpPr>
        <p:spPr bwMode="auto">
          <a:xfrm>
            <a:off x="5468938" y="5268913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627" name="Line 139"/>
          <p:cNvSpPr>
            <a:spLocks noChangeShapeType="1"/>
          </p:cNvSpPr>
          <p:nvPr/>
        </p:nvSpPr>
        <p:spPr bwMode="auto">
          <a:xfrm>
            <a:off x="5678488" y="5268913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628" name="Line 140"/>
          <p:cNvSpPr>
            <a:spLocks noChangeShapeType="1"/>
          </p:cNvSpPr>
          <p:nvPr/>
        </p:nvSpPr>
        <p:spPr bwMode="auto">
          <a:xfrm>
            <a:off x="6530975" y="51022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" name="Group 141"/>
          <p:cNvGrpSpPr>
            <a:grpSpLocks/>
          </p:cNvGrpSpPr>
          <p:nvPr/>
        </p:nvGrpSpPr>
        <p:grpSpPr bwMode="auto">
          <a:xfrm>
            <a:off x="6073775" y="4630738"/>
            <a:ext cx="914400" cy="590550"/>
            <a:chOff x="10665" y="3225"/>
            <a:chExt cx="1440" cy="930"/>
          </a:xfrm>
        </p:grpSpPr>
        <p:sp>
          <p:nvSpPr>
            <p:cNvPr id="447630" name="Oval 142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143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47632" name="Object 14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61" r:id="rId6" imgW="819000" imgH="847800" progId="">
                      <p:embed/>
                    </p:oleObj>
                  </mc:Choice>
                  <mc:Fallback>
                    <p:oleObj r:id="rId6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47633" name="Object 14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62" r:id="rId8" imgW="1266840" imgH="1200240" progId="">
                      <p:embed/>
                    </p:oleObj>
                  </mc:Choice>
                  <mc:Fallback>
                    <p:oleObj r:id="rId8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47634" name="Freeform 146"/>
          <p:cNvSpPr>
            <a:spLocks/>
          </p:cNvSpPr>
          <p:nvPr/>
        </p:nvSpPr>
        <p:spPr bwMode="auto">
          <a:xfrm>
            <a:off x="4892675" y="4332288"/>
            <a:ext cx="596900" cy="1054100"/>
          </a:xfrm>
          <a:custGeom>
            <a:avLst/>
            <a:gdLst/>
            <a:ahLst/>
            <a:cxnLst>
              <a:cxn ang="0">
                <a:pos x="376" y="664"/>
              </a:cxn>
              <a:cxn ang="0">
                <a:pos x="0" y="0"/>
              </a:cxn>
            </a:cxnLst>
            <a:rect l="0" t="0" r="r" b="b"/>
            <a:pathLst>
              <a:path w="376" h="664">
                <a:moveTo>
                  <a:pt x="376" y="664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47"/>
          <p:cNvGrpSpPr>
            <a:grpSpLocks/>
          </p:cNvGrpSpPr>
          <p:nvPr/>
        </p:nvGrpSpPr>
        <p:grpSpPr bwMode="auto">
          <a:xfrm>
            <a:off x="5562600" y="3649663"/>
            <a:ext cx="914400" cy="590550"/>
            <a:chOff x="10665" y="3225"/>
            <a:chExt cx="1440" cy="930"/>
          </a:xfrm>
        </p:grpSpPr>
        <p:sp>
          <p:nvSpPr>
            <p:cNvPr id="447636" name="Oval 148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49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47638" name="Freeform 150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39" name="Freeform 151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0" name="Freeform 152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1" name="Freeform 153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2" name="Freeform 154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3" name="Freeform 155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4" name="Freeform 156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5" name="Freeform 157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6" name="Freeform 158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7" name="Freeform 159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8" name="Freeform 160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9" name="Freeform 161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0" name="Freeform 162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1" name="Freeform 163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2" name="Freeform 164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3" name="Freeform 165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4" name="Freeform 166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5" name="Freeform 167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6" name="Freeform 168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7" name="Freeform 169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8" name="Freeform 170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9" name="Freeform 171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0" name="Freeform 172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1" name="Freeform 173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2" name="Freeform 174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3" name="Freeform 175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4" name="Freeform 176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5" name="Freeform 177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6" name="Freeform 178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7" name="Freeform 179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8" name="Freeform 180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9" name="Freeform 181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0" name="Freeform 182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1" name="Freeform 183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2" name="Freeform 184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3" name="Freeform 185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4" name="Freeform 186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5" name="Freeform 187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6" name="Freeform 188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7" name="Freeform 189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8" name="Freeform 190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9" name="Freeform 191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0" name="Freeform 192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1" name="Freeform 193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2" name="Freeform 194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3" name="Freeform 195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4" name="Freeform 196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5" name="Freeform 197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6" name="Freeform 198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7" name="Freeform 199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8" name="Freeform 200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9" name="Freeform 201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0" name="Freeform 202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1" name="Freeform 203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2" name="Freeform 204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3" name="Freeform 205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4" name="Freeform 206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5" name="Freeform 207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6" name="Freeform 208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7" name="Freeform 209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8" name="Freeform 210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9" name="Freeform 211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0" name="Freeform 212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1" name="Freeform 213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2" name="Freeform 214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3" name="Freeform 215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4" name="Freeform 216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5" name="Freeform 217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" name="Group 218"/>
          <p:cNvGrpSpPr>
            <a:grpSpLocks/>
          </p:cNvGrpSpPr>
          <p:nvPr/>
        </p:nvGrpSpPr>
        <p:grpSpPr bwMode="auto">
          <a:xfrm>
            <a:off x="5743575" y="3506788"/>
            <a:ext cx="203200" cy="330200"/>
            <a:chOff x="4544" y="808"/>
            <a:chExt cx="128" cy="208"/>
          </a:xfrm>
        </p:grpSpPr>
        <p:sp>
          <p:nvSpPr>
            <p:cNvPr id="447707" name="Line 219"/>
            <p:cNvSpPr>
              <a:spLocks noChangeShapeType="1"/>
            </p:cNvSpPr>
            <p:nvPr/>
          </p:nvSpPr>
          <p:spPr bwMode="auto">
            <a:xfrm flipH="1" flipV="1">
              <a:off x="4624" y="808"/>
              <a:ext cx="48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708" name="Line 220"/>
            <p:cNvSpPr>
              <a:spLocks noChangeShapeType="1"/>
            </p:cNvSpPr>
            <p:nvPr/>
          </p:nvSpPr>
          <p:spPr bwMode="auto">
            <a:xfrm flipH="1" flipV="1">
              <a:off x="4584" y="848"/>
              <a:ext cx="48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709" name="Line 221"/>
            <p:cNvSpPr>
              <a:spLocks noChangeShapeType="1"/>
            </p:cNvSpPr>
            <p:nvPr/>
          </p:nvSpPr>
          <p:spPr bwMode="auto">
            <a:xfrm flipH="1" flipV="1">
              <a:off x="4544" y="888"/>
              <a:ext cx="48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7710" name="Line 222"/>
          <p:cNvSpPr>
            <a:spLocks noChangeShapeType="1"/>
          </p:cNvSpPr>
          <p:nvPr/>
        </p:nvSpPr>
        <p:spPr bwMode="auto">
          <a:xfrm>
            <a:off x="6022975" y="4027488"/>
            <a:ext cx="317500" cy="673100"/>
          </a:xfrm>
          <a:prstGeom prst="line">
            <a:avLst/>
          </a:prstGeom>
          <a:noFill/>
          <a:ln w="28575">
            <a:solidFill>
              <a:schemeClr val="bg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" name="Group 223"/>
          <p:cNvGrpSpPr>
            <a:grpSpLocks/>
          </p:cNvGrpSpPr>
          <p:nvPr/>
        </p:nvGrpSpPr>
        <p:grpSpPr bwMode="auto">
          <a:xfrm>
            <a:off x="6194425" y="4152900"/>
            <a:ext cx="357188" cy="366713"/>
            <a:chOff x="618" y="3500"/>
            <a:chExt cx="202" cy="231"/>
          </a:xfrm>
        </p:grpSpPr>
        <p:sp>
          <p:nvSpPr>
            <p:cNvPr id="447712" name="Oval 224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13" name="Text Box 225"/>
            <p:cNvSpPr txBox="1">
              <a:spLocks noChangeArrowheads="1"/>
            </p:cNvSpPr>
            <p:nvPr/>
          </p:nvSpPr>
          <p:spPr bwMode="auto">
            <a:xfrm>
              <a:off x="628" y="3500"/>
              <a:ext cx="1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447714" name="Freeform 226"/>
          <p:cNvSpPr>
            <a:spLocks/>
          </p:cNvSpPr>
          <p:nvPr/>
        </p:nvSpPr>
        <p:spPr bwMode="auto">
          <a:xfrm>
            <a:off x="4587875" y="4408488"/>
            <a:ext cx="1828800" cy="13922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8" y="776"/>
              </a:cxn>
              <a:cxn ang="0">
                <a:pos x="944" y="608"/>
              </a:cxn>
              <a:cxn ang="0">
                <a:pos x="1152" y="456"/>
              </a:cxn>
            </a:cxnLst>
            <a:rect l="0" t="0" r="r" b="b"/>
            <a:pathLst>
              <a:path w="1152" h="877">
                <a:moveTo>
                  <a:pt x="0" y="0"/>
                </a:moveTo>
                <a:cubicBezTo>
                  <a:pt x="75" y="129"/>
                  <a:pt x="291" y="675"/>
                  <a:pt x="448" y="776"/>
                </a:cubicBezTo>
                <a:cubicBezTo>
                  <a:pt x="605" y="877"/>
                  <a:pt x="840" y="665"/>
                  <a:pt x="944" y="608"/>
                </a:cubicBezTo>
                <a:lnTo>
                  <a:pt x="1152" y="45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5" name="Group 227"/>
          <p:cNvGrpSpPr>
            <a:grpSpLocks/>
          </p:cNvGrpSpPr>
          <p:nvPr/>
        </p:nvGrpSpPr>
        <p:grpSpPr bwMode="auto">
          <a:xfrm>
            <a:off x="4978400" y="4565650"/>
            <a:ext cx="339725" cy="366713"/>
            <a:chOff x="618" y="3500"/>
            <a:chExt cx="214" cy="231"/>
          </a:xfrm>
        </p:grpSpPr>
        <p:sp>
          <p:nvSpPr>
            <p:cNvPr id="447716" name="Oval 228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17" name="Text Box 229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447718" name="Text Box 230"/>
          <p:cNvSpPr txBox="1">
            <a:spLocks noChangeArrowheads="1"/>
          </p:cNvSpPr>
          <p:nvPr/>
        </p:nvSpPr>
        <p:spPr bwMode="auto">
          <a:xfrm>
            <a:off x="5035550" y="5686425"/>
            <a:ext cx="1570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N</a:t>
            </a:r>
            <a:r>
              <a:rPr lang="en-US" sz="1400" b="1" dirty="0" smtClean="0">
                <a:latin typeface="+mn-lt"/>
              </a:rPr>
              <a:t>ew </a:t>
            </a:r>
            <a:r>
              <a:rPr lang="en-US" sz="1400" b="1" dirty="0">
                <a:latin typeface="+mn-lt"/>
              </a:rPr>
              <a:t>foreign</a:t>
            </a:r>
          </a:p>
          <a:p>
            <a:r>
              <a:rPr lang="en-US" sz="1400" b="1" dirty="0">
                <a:latin typeface="+mn-lt"/>
              </a:rPr>
              <a:t>agent</a:t>
            </a:r>
          </a:p>
        </p:txBody>
      </p:sp>
      <p:sp>
        <p:nvSpPr>
          <p:cNvPr id="447719" name="Freeform 231"/>
          <p:cNvSpPr>
            <a:spLocks/>
          </p:cNvSpPr>
          <p:nvPr/>
        </p:nvSpPr>
        <p:spPr bwMode="auto">
          <a:xfrm flipH="1">
            <a:off x="5768975" y="4929188"/>
            <a:ext cx="546100" cy="419100"/>
          </a:xfrm>
          <a:custGeom>
            <a:avLst/>
            <a:gdLst/>
            <a:ahLst/>
            <a:cxnLst>
              <a:cxn ang="0">
                <a:pos x="376" y="664"/>
              </a:cxn>
              <a:cxn ang="0">
                <a:pos x="0" y="0"/>
              </a:cxn>
            </a:cxnLst>
            <a:rect l="0" t="0" r="r" b="b"/>
            <a:pathLst>
              <a:path w="376" h="664">
                <a:moveTo>
                  <a:pt x="376" y="664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6" name="Group 232"/>
          <p:cNvGrpSpPr>
            <a:grpSpLocks/>
          </p:cNvGrpSpPr>
          <p:nvPr/>
        </p:nvGrpSpPr>
        <p:grpSpPr bwMode="auto">
          <a:xfrm>
            <a:off x="5867400" y="4938713"/>
            <a:ext cx="339725" cy="366712"/>
            <a:chOff x="618" y="3500"/>
            <a:chExt cx="214" cy="231"/>
          </a:xfrm>
        </p:grpSpPr>
        <p:sp>
          <p:nvSpPr>
            <p:cNvPr id="447721" name="Oval 233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2" name="Text Box 234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3</a:t>
              </a:r>
            </a:p>
          </p:txBody>
        </p:sp>
      </p:grpSp>
      <p:grpSp>
        <p:nvGrpSpPr>
          <p:cNvPr id="17" name="Group 235"/>
          <p:cNvGrpSpPr>
            <a:grpSpLocks/>
          </p:cNvGrpSpPr>
          <p:nvPr/>
        </p:nvGrpSpPr>
        <p:grpSpPr bwMode="auto">
          <a:xfrm>
            <a:off x="4851400" y="5073650"/>
            <a:ext cx="339725" cy="366713"/>
            <a:chOff x="618" y="3500"/>
            <a:chExt cx="214" cy="231"/>
          </a:xfrm>
        </p:grpSpPr>
        <p:sp>
          <p:nvSpPr>
            <p:cNvPr id="447724" name="Oval 236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5" name="Text Box 237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5</a:t>
              </a:r>
            </a:p>
          </p:txBody>
        </p:sp>
      </p:grpSp>
      <p:grpSp>
        <p:nvGrpSpPr>
          <p:cNvPr id="18" name="Group 238"/>
          <p:cNvGrpSpPr>
            <a:grpSpLocks/>
          </p:cNvGrpSpPr>
          <p:nvPr/>
        </p:nvGrpSpPr>
        <p:grpSpPr bwMode="auto">
          <a:xfrm>
            <a:off x="2227263" y="5605463"/>
            <a:ext cx="501650" cy="233362"/>
            <a:chOff x="3600" y="219"/>
            <a:chExt cx="360" cy="175"/>
          </a:xfrm>
        </p:grpSpPr>
        <p:sp>
          <p:nvSpPr>
            <p:cNvPr id="447727" name="Oval 23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8" name="Line 24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9" name="Line 24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30" name="Rectangle 242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47731" name="Oval 24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" name="Group 24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47733" name="Line 2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4" name="Line 2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5" name="Line 2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" name="Group 24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47737" name="Line 24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8" name="Line 25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9" name="Line 25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7740" name="Text Box 252"/>
          <p:cNvSpPr txBox="1">
            <a:spLocks noChangeArrowheads="1"/>
          </p:cNvSpPr>
          <p:nvPr/>
        </p:nvSpPr>
        <p:spPr bwMode="auto">
          <a:xfrm>
            <a:off x="2713034" y="5572125"/>
            <a:ext cx="1430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C</a:t>
            </a:r>
            <a:r>
              <a:rPr lang="en-US" sz="1400" b="1" dirty="0" smtClean="0">
                <a:latin typeface="+mn-lt"/>
              </a:rPr>
              <a:t>orrespondent</a:t>
            </a:r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agent</a:t>
            </a:r>
          </a:p>
        </p:txBody>
      </p:sp>
      <p:sp>
        <p:nvSpPr>
          <p:cNvPr id="447741" name="Text Box 253"/>
          <p:cNvSpPr txBox="1">
            <a:spLocks noChangeArrowheads="1"/>
          </p:cNvSpPr>
          <p:nvPr/>
        </p:nvSpPr>
        <p:spPr bwMode="auto">
          <a:xfrm>
            <a:off x="1162050" y="5978525"/>
            <a:ext cx="143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C</a:t>
            </a:r>
            <a:r>
              <a:rPr lang="en-US" sz="1400" b="1" dirty="0" smtClean="0">
                <a:latin typeface="+mn-lt"/>
              </a:rPr>
              <a:t>orrespondent</a:t>
            </a:r>
            <a:endParaRPr lang="en-US" sz="1400" b="1" dirty="0">
              <a:latin typeface="+mn-lt"/>
            </a:endParaRPr>
          </a:p>
        </p:txBody>
      </p:sp>
      <p:sp>
        <p:nvSpPr>
          <p:cNvPr id="447742" name="Text Box 254"/>
          <p:cNvSpPr txBox="1">
            <a:spLocks noChangeArrowheads="1"/>
          </p:cNvSpPr>
          <p:nvPr/>
        </p:nvSpPr>
        <p:spPr bwMode="auto">
          <a:xfrm>
            <a:off x="6381750" y="5356225"/>
            <a:ext cx="9096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N</a:t>
            </a:r>
            <a:r>
              <a:rPr lang="en-US" sz="1400" b="1" dirty="0" smtClean="0">
                <a:latin typeface="+mn-lt"/>
              </a:rPr>
              <a:t>ew </a:t>
            </a:r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foreign</a:t>
            </a:r>
          </a:p>
          <a:p>
            <a:r>
              <a:rPr lang="en-US" sz="1400" b="1" dirty="0">
                <a:latin typeface="+mn-lt"/>
              </a:rPr>
              <a:t>network</a:t>
            </a:r>
          </a:p>
        </p:txBody>
      </p:sp>
      <p:sp>
        <p:nvSpPr>
          <p:cNvPr id="447744" name="Rectangle 256"/>
          <p:cNvSpPr>
            <a:spLocks noGrp="1" noChangeArrowheads="1"/>
          </p:cNvSpPr>
          <p:nvPr>
            <p:ph type="title"/>
          </p:nvPr>
        </p:nvSpPr>
        <p:spPr>
          <a:xfrm>
            <a:off x="381000" y="-71462"/>
            <a:ext cx="8596313" cy="1143000"/>
          </a:xfrm>
          <a:noFill/>
          <a:ln/>
        </p:spPr>
        <p:txBody>
          <a:bodyPr/>
          <a:lstStyle/>
          <a:p>
            <a:r>
              <a:rPr lang="en-US" sz="3200" dirty="0"/>
              <a:t>Accommodating </a:t>
            </a:r>
            <a:r>
              <a:rPr lang="en-US" sz="3200" dirty="0" smtClean="0"/>
              <a:t>Mobility</a:t>
            </a:r>
            <a:br>
              <a:rPr lang="en-US" sz="3200" dirty="0" smtClean="0"/>
            </a:br>
            <a:r>
              <a:rPr lang="en-US" sz="3200" dirty="0" smtClean="0"/>
              <a:t>with Direct </a:t>
            </a:r>
            <a:r>
              <a:rPr lang="en-US" sz="3200" dirty="0"/>
              <a:t>R</a:t>
            </a:r>
            <a:r>
              <a:rPr lang="en-US" sz="3200" dirty="0" smtClean="0"/>
              <a:t>outing</a:t>
            </a:r>
            <a:endParaRPr lang="en-US" sz="3200" dirty="0"/>
          </a:p>
        </p:txBody>
      </p:sp>
      <p:sp>
        <p:nvSpPr>
          <p:cNvPr id="447745" name="Rectangle 257"/>
          <p:cNvSpPr>
            <a:spLocks noGrp="1" noChangeArrowheads="1"/>
          </p:cNvSpPr>
          <p:nvPr>
            <p:ph type="body" idx="1"/>
          </p:nvPr>
        </p:nvSpPr>
        <p:spPr>
          <a:xfrm>
            <a:off x="625475" y="1142984"/>
            <a:ext cx="7772400" cy="192882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</a:t>
            </a:r>
            <a:r>
              <a:rPr lang="en-US" sz="2400" dirty="0" smtClean="0"/>
              <a:t>nchor </a:t>
            </a:r>
            <a:r>
              <a:rPr lang="en-US" sz="2400" dirty="0"/>
              <a:t>foreign agent: FA in first visited </a:t>
            </a:r>
            <a:r>
              <a:rPr lang="en-US" sz="2400" dirty="0" smtClean="0"/>
              <a:t>network.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D</a:t>
            </a:r>
            <a:r>
              <a:rPr lang="en-US" sz="2400" dirty="0" smtClean="0"/>
              <a:t>ata </a:t>
            </a:r>
            <a:r>
              <a:rPr lang="en-US" sz="2400" dirty="0"/>
              <a:t>always routed first to </a:t>
            </a:r>
            <a:r>
              <a:rPr lang="en-US" sz="2400" dirty="0" smtClean="0"/>
              <a:t>Anchor FA.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W</a:t>
            </a:r>
            <a:r>
              <a:rPr lang="en-US" sz="2400" dirty="0" smtClean="0"/>
              <a:t>hen </a:t>
            </a:r>
            <a:r>
              <a:rPr lang="en-US" sz="2400" dirty="0"/>
              <a:t>mobile </a:t>
            </a:r>
            <a:r>
              <a:rPr lang="en-US" sz="2400" dirty="0" smtClean="0"/>
              <a:t>node moves</a:t>
            </a:r>
            <a:r>
              <a:rPr lang="en-US" sz="2400" dirty="0"/>
              <a:t>: new FA arranges to have data forwarded from old FA (chaining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Cellular/Mobile Wireless Summary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/>
          <a:lstStyle/>
          <a:p>
            <a:r>
              <a:rPr lang="en-US" dirty="0" smtClean="0"/>
              <a:t>Cellular Architecture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FDM/TDM, CDMA</a:t>
            </a:r>
          </a:p>
          <a:p>
            <a:r>
              <a:rPr lang="en-US" dirty="0" smtClean="0"/>
              <a:t>Cellular Standards</a:t>
            </a:r>
          </a:p>
          <a:p>
            <a:pPr lvl="1"/>
            <a:r>
              <a:rPr lang="en-US" dirty="0" smtClean="0"/>
              <a:t> GSM, 2G,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BSS, BTS, BSC, MSC</a:t>
            </a:r>
          </a:p>
          <a:p>
            <a:pPr lvl="1"/>
            <a:r>
              <a:rPr lang="en-US" dirty="0" smtClean="0"/>
              <a:t>2.5G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GPRS, EDGE, CDMA-2000</a:t>
            </a:r>
          </a:p>
          <a:p>
            <a:pPr lvl="1">
              <a:buFontTx/>
              <a:buChar char="-"/>
            </a:pPr>
            <a:r>
              <a:rPr lang="en-US" dirty="0" smtClean="0"/>
              <a:t>3G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800000"/>
                </a:solidFill>
              </a:rPr>
              <a:t>UTMS, CDMA-2000 (EVDO)</a:t>
            </a:r>
          </a:p>
          <a:p>
            <a:pPr lvl="1">
              <a:buFontTx/>
              <a:buChar char="-"/>
            </a:pPr>
            <a:r>
              <a:rPr lang="en-US" dirty="0" smtClean="0"/>
              <a:t>4G LTE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800000"/>
                </a:solidFill>
              </a:rPr>
              <a:t>OFDM, PRB</a:t>
            </a:r>
          </a:p>
          <a:p>
            <a:pPr lvl="2">
              <a:buFontTx/>
              <a:buChar char="-"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Cellular/Mobile Wireless Summary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16"/>
            <a:ext cx="8229600" cy="4800600"/>
          </a:xfrm>
        </p:spPr>
        <p:txBody>
          <a:bodyPr/>
          <a:lstStyle/>
          <a:p>
            <a:r>
              <a:rPr lang="en-US" dirty="0" smtClean="0"/>
              <a:t>Mobile Definitions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Home and foreign agents, permanent and care-of-addresses, correspondent, home and foreign networks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Mobile Architecture</a:t>
            </a:r>
          </a:p>
          <a:p>
            <a:pPr lvl="1"/>
            <a:r>
              <a:rPr lang="en-US" dirty="0" smtClean="0"/>
              <a:t>Move routing to edge, use agents.</a:t>
            </a:r>
          </a:p>
          <a:p>
            <a:pPr lvl="1"/>
            <a:r>
              <a:rPr lang="en-US" dirty="0" smtClean="0"/>
              <a:t>Registering with agents </a:t>
            </a:r>
          </a:p>
          <a:p>
            <a:pPr lvl="1"/>
            <a:r>
              <a:rPr lang="en-US" dirty="0" smtClean="0"/>
              <a:t>Indirect Routing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Triangular routing</a:t>
            </a:r>
          </a:p>
          <a:p>
            <a:pPr lvl="1"/>
            <a:r>
              <a:rPr lang="en-US" dirty="0" smtClean="0"/>
              <a:t>Direct Routing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Anchor foreign agent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Networks</a:t>
            </a:r>
            <a:r>
              <a:rPr lang="en-US" sz="4000" dirty="0"/>
              <a:t>: T</a:t>
            </a:r>
            <a:r>
              <a:rPr lang="en-US" sz="4000" dirty="0" smtClean="0"/>
              <a:t>he First </a:t>
            </a:r>
            <a:r>
              <a:rPr lang="en-US" sz="4000" dirty="0"/>
              <a:t>H</a:t>
            </a:r>
            <a:r>
              <a:rPr lang="en-US" sz="4000" dirty="0" smtClean="0"/>
              <a:t>op</a:t>
            </a:r>
            <a:endParaRPr lang="en-US" sz="4000" dirty="0"/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2" y="1214422"/>
            <a:ext cx="5857916" cy="5072098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/>
              <a:t>Two techniques for sharing mobile-to-BS radio spectrum: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combined FDM/TDM: </a:t>
            </a:r>
            <a:r>
              <a:rPr lang="en-US" sz="2400" dirty="0" smtClean="0"/>
              <a:t>divide spectrum in frequency channels, divide each channel into time slots.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CDMA: </a:t>
            </a:r>
            <a:r>
              <a:rPr lang="en-US" sz="2400" dirty="0" smtClean="0"/>
              <a:t>Code Division Multiple Access</a:t>
            </a:r>
          </a:p>
          <a:p>
            <a:r>
              <a:rPr lang="en-US" sz="2400" dirty="0" smtClean="0"/>
              <a:t>Global System for Mobile Communications (</a:t>
            </a:r>
            <a:r>
              <a:rPr lang="en-US" sz="2400" dirty="0" smtClean="0">
                <a:solidFill>
                  <a:srgbClr val="0033CC"/>
                </a:solidFill>
              </a:rPr>
              <a:t>GSM</a:t>
            </a:r>
            <a:r>
              <a:rPr lang="en-US" sz="2400" dirty="0" smtClean="0"/>
              <a:t>):</a:t>
            </a:r>
          </a:p>
          <a:p>
            <a:pPr lvl="1"/>
            <a:r>
              <a:rPr lang="en-US" sz="2000" dirty="0" smtClean="0"/>
              <a:t>200 kHz frequency bands</a:t>
            </a:r>
          </a:p>
          <a:p>
            <a:pPr lvl="1"/>
            <a:r>
              <a:rPr lang="en-US" sz="2000" dirty="0" smtClean="0"/>
              <a:t>Each band supports 8 TDM calls.</a:t>
            </a:r>
          </a:p>
          <a:p>
            <a:pPr lvl="1"/>
            <a:r>
              <a:rPr lang="en-US" sz="2000" dirty="0" smtClean="0"/>
              <a:t>Speech encoded at 12.2 and 13 kbps. </a:t>
            </a:r>
            <a:endParaRPr lang="en-US" sz="2000" dirty="0"/>
          </a:p>
        </p:txBody>
      </p:sp>
      <p:grpSp>
        <p:nvGrpSpPr>
          <p:cNvPr id="2" name="Group 306"/>
          <p:cNvGrpSpPr>
            <a:grpSpLocks/>
          </p:cNvGrpSpPr>
          <p:nvPr/>
        </p:nvGrpSpPr>
        <p:grpSpPr bwMode="auto">
          <a:xfrm>
            <a:off x="6365901" y="1484313"/>
            <a:ext cx="1849437" cy="1477962"/>
            <a:chOff x="3375" y="1055"/>
            <a:chExt cx="1165" cy="931"/>
          </a:xfrm>
        </p:grpSpPr>
        <p:sp>
          <p:nvSpPr>
            <p:cNvPr id="420869" name="AutoShape 5"/>
            <p:cNvSpPr>
              <a:spLocks noChangeArrowheads="1"/>
            </p:cNvSpPr>
            <p:nvPr/>
          </p:nvSpPr>
          <p:spPr bwMode="auto">
            <a:xfrm>
              <a:off x="3375" y="1055"/>
              <a:ext cx="1165" cy="931"/>
            </a:xfrm>
            <a:prstGeom prst="hexagon">
              <a:avLst>
                <a:gd name="adj" fmla="val 31284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05"/>
            <p:cNvGrpSpPr>
              <a:grpSpLocks/>
            </p:cNvGrpSpPr>
            <p:nvPr/>
          </p:nvGrpSpPr>
          <p:grpSpPr bwMode="auto">
            <a:xfrm>
              <a:off x="3880" y="1159"/>
              <a:ext cx="268" cy="495"/>
              <a:chOff x="3796" y="1043"/>
              <a:chExt cx="865" cy="1237"/>
            </a:xfrm>
          </p:grpSpPr>
          <p:sp>
            <p:nvSpPr>
              <p:cNvPr id="420970" name="Line 106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1" name="Line 107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2" name="Line 108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3" name="Line 109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4" name="Line 110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5" name="Line 111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6" name="Line 112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7" name="Line 113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8" name="Line 114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9" name="Line 115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0" name="Line 116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1" name="Line 117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2" name="Line 118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3" name="Line 119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4" name="Line 120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" name="Group 121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20986" name="Line 12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87" name="Line 12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88" name="Line 12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89" name="Line 12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26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20991" name="Line 12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2" name="Line 12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3" name="Line 12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4" name="Line 13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31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20996" name="Line 13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7" name="Line 13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8" name="Line 13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9" name="Line 13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pic>
          <p:nvPicPr>
            <p:cNvPr id="421108" name="Picture 244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79" y="1275"/>
              <a:ext cx="278" cy="201"/>
            </a:xfrm>
            <a:prstGeom prst="rect">
              <a:avLst/>
            </a:prstGeom>
            <a:noFill/>
          </p:spPr>
        </p:pic>
        <p:grpSp>
          <p:nvGrpSpPr>
            <p:cNvPr id="7" name="Group 249"/>
            <p:cNvGrpSpPr>
              <a:grpSpLocks/>
            </p:cNvGrpSpPr>
            <p:nvPr/>
          </p:nvGrpSpPr>
          <p:grpSpPr bwMode="auto">
            <a:xfrm>
              <a:off x="3755" y="1749"/>
              <a:ext cx="524" cy="114"/>
              <a:chOff x="3072" y="739"/>
              <a:chExt cx="652" cy="146"/>
            </a:xfrm>
          </p:grpSpPr>
          <p:pic>
            <p:nvPicPr>
              <p:cNvPr id="421114" name="Picture 250" descr="lgv_fqmg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</p:spPr>
          </p:pic>
          <p:sp>
            <p:nvSpPr>
              <p:cNvPr id="421115" name="Line 251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116" name="Line 252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421124" name="Picture 260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84" y="1553"/>
              <a:ext cx="278" cy="201"/>
            </a:xfrm>
            <a:prstGeom prst="rect">
              <a:avLst/>
            </a:prstGeom>
            <a:noFill/>
          </p:spPr>
        </p:pic>
      </p:grpSp>
      <p:grpSp>
        <p:nvGrpSpPr>
          <p:cNvPr id="8" name="Group 307"/>
          <p:cNvGrpSpPr>
            <a:grpSpLocks/>
          </p:cNvGrpSpPr>
          <p:nvPr/>
        </p:nvGrpSpPr>
        <p:grpSpPr bwMode="auto">
          <a:xfrm>
            <a:off x="4411692" y="3057525"/>
            <a:ext cx="4518026" cy="2409825"/>
            <a:chOff x="2611" y="2142"/>
            <a:chExt cx="2846" cy="1518"/>
          </a:xfrm>
        </p:grpSpPr>
        <p:grpSp>
          <p:nvGrpSpPr>
            <p:cNvPr id="9" name="Group 295"/>
            <p:cNvGrpSpPr>
              <a:grpSpLocks/>
            </p:cNvGrpSpPr>
            <p:nvPr/>
          </p:nvGrpSpPr>
          <p:grpSpPr bwMode="auto">
            <a:xfrm>
              <a:off x="3444" y="2506"/>
              <a:ext cx="2013" cy="1150"/>
              <a:chOff x="3444" y="2506"/>
              <a:chExt cx="2013" cy="1150"/>
            </a:xfrm>
          </p:grpSpPr>
          <p:sp>
            <p:nvSpPr>
              <p:cNvPr id="421125" name="Rectangle 261"/>
              <p:cNvSpPr>
                <a:spLocks noChangeArrowheads="1"/>
              </p:cNvSpPr>
              <p:nvPr/>
            </p:nvSpPr>
            <p:spPr bwMode="auto">
              <a:xfrm>
                <a:off x="3446" y="2506"/>
                <a:ext cx="2002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26" name="Rectangle 262"/>
              <p:cNvSpPr>
                <a:spLocks noChangeArrowheads="1"/>
              </p:cNvSpPr>
              <p:nvPr/>
            </p:nvSpPr>
            <p:spPr bwMode="auto">
              <a:xfrm>
                <a:off x="3447" y="2742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27" name="Rectangle 263"/>
              <p:cNvSpPr>
                <a:spLocks noChangeArrowheads="1"/>
              </p:cNvSpPr>
              <p:nvPr/>
            </p:nvSpPr>
            <p:spPr bwMode="auto">
              <a:xfrm>
                <a:off x="3444" y="2982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28" name="Rectangle 264"/>
              <p:cNvSpPr>
                <a:spLocks noChangeArrowheads="1"/>
              </p:cNvSpPr>
              <p:nvPr/>
            </p:nvSpPr>
            <p:spPr bwMode="auto">
              <a:xfrm>
                <a:off x="3445" y="3230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29" name="Rectangle 265"/>
              <p:cNvSpPr>
                <a:spLocks noChangeArrowheads="1"/>
              </p:cNvSpPr>
              <p:nvPr/>
            </p:nvSpPr>
            <p:spPr bwMode="auto">
              <a:xfrm>
                <a:off x="3446" y="3474"/>
                <a:ext cx="1998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1132" name="Line 268"/>
            <p:cNvSpPr>
              <a:spLocks noChangeShapeType="1"/>
            </p:cNvSpPr>
            <p:nvPr/>
          </p:nvSpPr>
          <p:spPr bwMode="auto">
            <a:xfrm>
              <a:off x="352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3" name="Line 269"/>
            <p:cNvSpPr>
              <a:spLocks noChangeShapeType="1"/>
            </p:cNvSpPr>
            <p:nvPr/>
          </p:nvSpPr>
          <p:spPr bwMode="auto">
            <a:xfrm>
              <a:off x="359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4" name="Line 270"/>
            <p:cNvSpPr>
              <a:spLocks noChangeShapeType="1"/>
            </p:cNvSpPr>
            <p:nvPr/>
          </p:nvSpPr>
          <p:spPr bwMode="auto">
            <a:xfrm>
              <a:off x="366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5" name="Line 271"/>
            <p:cNvSpPr>
              <a:spLocks noChangeShapeType="1"/>
            </p:cNvSpPr>
            <p:nvPr/>
          </p:nvSpPr>
          <p:spPr bwMode="auto">
            <a:xfrm>
              <a:off x="373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6" name="Line 272"/>
            <p:cNvSpPr>
              <a:spLocks noChangeShapeType="1"/>
            </p:cNvSpPr>
            <p:nvPr/>
          </p:nvSpPr>
          <p:spPr bwMode="auto">
            <a:xfrm>
              <a:off x="380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7" name="Line 273"/>
            <p:cNvSpPr>
              <a:spLocks noChangeShapeType="1"/>
            </p:cNvSpPr>
            <p:nvPr/>
          </p:nvSpPr>
          <p:spPr bwMode="auto">
            <a:xfrm>
              <a:off x="388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8" name="Line 274"/>
            <p:cNvSpPr>
              <a:spLocks noChangeShapeType="1"/>
            </p:cNvSpPr>
            <p:nvPr/>
          </p:nvSpPr>
          <p:spPr bwMode="auto">
            <a:xfrm>
              <a:off x="395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9" name="Line 275"/>
            <p:cNvSpPr>
              <a:spLocks noChangeShapeType="1"/>
            </p:cNvSpPr>
            <p:nvPr/>
          </p:nvSpPr>
          <p:spPr bwMode="auto">
            <a:xfrm>
              <a:off x="402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0" name="Line 276"/>
            <p:cNvSpPr>
              <a:spLocks noChangeShapeType="1"/>
            </p:cNvSpPr>
            <p:nvPr/>
          </p:nvSpPr>
          <p:spPr bwMode="auto">
            <a:xfrm>
              <a:off x="409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1" name="Line 277"/>
            <p:cNvSpPr>
              <a:spLocks noChangeShapeType="1"/>
            </p:cNvSpPr>
            <p:nvPr/>
          </p:nvSpPr>
          <p:spPr bwMode="auto">
            <a:xfrm>
              <a:off x="416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2" name="Line 278"/>
            <p:cNvSpPr>
              <a:spLocks noChangeShapeType="1"/>
            </p:cNvSpPr>
            <p:nvPr/>
          </p:nvSpPr>
          <p:spPr bwMode="auto">
            <a:xfrm>
              <a:off x="424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3" name="Line 279"/>
            <p:cNvSpPr>
              <a:spLocks noChangeShapeType="1"/>
            </p:cNvSpPr>
            <p:nvPr/>
          </p:nvSpPr>
          <p:spPr bwMode="auto">
            <a:xfrm>
              <a:off x="431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4" name="Line 280"/>
            <p:cNvSpPr>
              <a:spLocks noChangeShapeType="1"/>
            </p:cNvSpPr>
            <p:nvPr/>
          </p:nvSpPr>
          <p:spPr bwMode="auto">
            <a:xfrm>
              <a:off x="438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5" name="Line 281"/>
            <p:cNvSpPr>
              <a:spLocks noChangeShapeType="1"/>
            </p:cNvSpPr>
            <p:nvPr/>
          </p:nvSpPr>
          <p:spPr bwMode="auto">
            <a:xfrm>
              <a:off x="445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6" name="Line 282"/>
            <p:cNvSpPr>
              <a:spLocks noChangeShapeType="1"/>
            </p:cNvSpPr>
            <p:nvPr/>
          </p:nvSpPr>
          <p:spPr bwMode="auto">
            <a:xfrm>
              <a:off x="452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7" name="Line 283"/>
            <p:cNvSpPr>
              <a:spLocks noChangeShapeType="1"/>
            </p:cNvSpPr>
            <p:nvPr/>
          </p:nvSpPr>
          <p:spPr bwMode="auto">
            <a:xfrm>
              <a:off x="460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8" name="Line 284"/>
            <p:cNvSpPr>
              <a:spLocks noChangeShapeType="1"/>
            </p:cNvSpPr>
            <p:nvPr/>
          </p:nvSpPr>
          <p:spPr bwMode="auto">
            <a:xfrm>
              <a:off x="467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9" name="Line 285"/>
            <p:cNvSpPr>
              <a:spLocks noChangeShapeType="1"/>
            </p:cNvSpPr>
            <p:nvPr/>
          </p:nvSpPr>
          <p:spPr bwMode="auto">
            <a:xfrm>
              <a:off x="474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0" name="Line 286"/>
            <p:cNvSpPr>
              <a:spLocks noChangeShapeType="1"/>
            </p:cNvSpPr>
            <p:nvPr/>
          </p:nvSpPr>
          <p:spPr bwMode="auto">
            <a:xfrm>
              <a:off x="481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1" name="Line 287"/>
            <p:cNvSpPr>
              <a:spLocks noChangeShapeType="1"/>
            </p:cNvSpPr>
            <p:nvPr/>
          </p:nvSpPr>
          <p:spPr bwMode="auto">
            <a:xfrm>
              <a:off x="488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2" name="Line 288"/>
            <p:cNvSpPr>
              <a:spLocks noChangeShapeType="1"/>
            </p:cNvSpPr>
            <p:nvPr/>
          </p:nvSpPr>
          <p:spPr bwMode="auto">
            <a:xfrm>
              <a:off x="496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3" name="Line 289"/>
            <p:cNvSpPr>
              <a:spLocks noChangeShapeType="1"/>
            </p:cNvSpPr>
            <p:nvPr/>
          </p:nvSpPr>
          <p:spPr bwMode="auto">
            <a:xfrm>
              <a:off x="503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4" name="Line 290"/>
            <p:cNvSpPr>
              <a:spLocks noChangeShapeType="1"/>
            </p:cNvSpPr>
            <p:nvPr/>
          </p:nvSpPr>
          <p:spPr bwMode="auto">
            <a:xfrm>
              <a:off x="510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5" name="Line 291"/>
            <p:cNvSpPr>
              <a:spLocks noChangeShapeType="1"/>
            </p:cNvSpPr>
            <p:nvPr/>
          </p:nvSpPr>
          <p:spPr bwMode="auto">
            <a:xfrm>
              <a:off x="517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6" name="Line 292"/>
            <p:cNvSpPr>
              <a:spLocks noChangeShapeType="1"/>
            </p:cNvSpPr>
            <p:nvPr/>
          </p:nvSpPr>
          <p:spPr bwMode="auto">
            <a:xfrm>
              <a:off x="524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7" name="Line 293"/>
            <p:cNvSpPr>
              <a:spLocks noChangeShapeType="1"/>
            </p:cNvSpPr>
            <p:nvPr/>
          </p:nvSpPr>
          <p:spPr bwMode="auto">
            <a:xfrm>
              <a:off x="532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8" name="Line 294"/>
            <p:cNvSpPr>
              <a:spLocks noChangeShapeType="1"/>
            </p:cNvSpPr>
            <p:nvPr/>
          </p:nvSpPr>
          <p:spPr bwMode="auto">
            <a:xfrm>
              <a:off x="539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62" name="Rectangle 298"/>
            <p:cNvSpPr>
              <a:spLocks noChangeArrowheads="1"/>
            </p:cNvSpPr>
            <p:nvPr/>
          </p:nvSpPr>
          <p:spPr bwMode="auto">
            <a:xfrm>
              <a:off x="3444" y="2692"/>
              <a:ext cx="20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3" name="Rectangle 299"/>
            <p:cNvSpPr>
              <a:spLocks noChangeArrowheads="1"/>
            </p:cNvSpPr>
            <p:nvPr/>
          </p:nvSpPr>
          <p:spPr bwMode="auto">
            <a:xfrm>
              <a:off x="3440" y="2932"/>
              <a:ext cx="20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4" name="Rectangle 300"/>
            <p:cNvSpPr>
              <a:spLocks noChangeArrowheads="1"/>
            </p:cNvSpPr>
            <p:nvPr/>
          </p:nvSpPr>
          <p:spPr bwMode="auto">
            <a:xfrm>
              <a:off x="3436" y="3176"/>
              <a:ext cx="20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5" name="Rectangle 301"/>
            <p:cNvSpPr>
              <a:spLocks noChangeArrowheads="1"/>
            </p:cNvSpPr>
            <p:nvPr/>
          </p:nvSpPr>
          <p:spPr bwMode="auto">
            <a:xfrm>
              <a:off x="3432" y="3420"/>
              <a:ext cx="20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6" name="AutoShape 302"/>
            <p:cNvSpPr>
              <a:spLocks/>
            </p:cNvSpPr>
            <p:nvPr/>
          </p:nvSpPr>
          <p:spPr bwMode="auto">
            <a:xfrm>
              <a:off x="3316" y="2508"/>
              <a:ext cx="96" cy="1144"/>
            </a:xfrm>
            <a:prstGeom prst="leftBrace">
              <a:avLst>
                <a:gd name="adj1" fmla="val 9930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7" name="AutoShape 303"/>
            <p:cNvSpPr>
              <a:spLocks/>
            </p:cNvSpPr>
            <p:nvPr/>
          </p:nvSpPr>
          <p:spPr bwMode="auto">
            <a:xfrm rot="5400000">
              <a:off x="4386" y="1410"/>
              <a:ext cx="96" cy="1988"/>
            </a:xfrm>
            <a:prstGeom prst="leftBrace">
              <a:avLst>
                <a:gd name="adj1" fmla="val 17256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8" name="Text Box 304"/>
            <p:cNvSpPr txBox="1">
              <a:spLocks noChangeArrowheads="1"/>
            </p:cNvSpPr>
            <p:nvPr/>
          </p:nvSpPr>
          <p:spPr bwMode="auto">
            <a:xfrm>
              <a:off x="2611" y="2870"/>
              <a:ext cx="73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latin typeface="Arial" charset="0"/>
                  <a:cs typeface="Arial" charset="0"/>
                </a:rPr>
                <a:t>frequency</a:t>
              </a:r>
            </a:p>
            <a:p>
              <a:pPr algn="ctr"/>
              <a:r>
                <a:rPr lang="en-US" sz="1600" b="1" dirty="0" smtClean="0">
                  <a:latin typeface="Arial" charset="0"/>
                  <a:cs typeface="Arial" charset="0"/>
                </a:rPr>
                <a:t>bands</a:t>
              </a:r>
              <a:endParaRPr lang="en-US" sz="1600" b="1" dirty="0">
                <a:latin typeface="Arial" charset="0"/>
                <a:cs typeface="Arial" charset="0"/>
              </a:endParaRPr>
            </a:p>
          </p:txBody>
        </p:sp>
        <p:sp>
          <p:nvSpPr>
            <p:cNvPr id="421169" name="Text Box 305"/>
            <p:cNvSpPr txBox="1">
              <a:spLocks noChangeArrowheads="1"/>
            </p:cNvSpPr>
            <p:nvPr/>
          </p:nvSpPr>
          <p:spPr bwMode="auto">
            <a:xfrm>
              <a:off x="4097" y="2142"/>
              <a:ext cx="7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latin typeface="Arial" charset="0"/>
                  <a:cs typeface="Arial" charset="0"/>
                </a:rPr>
                <a:t>time slots</a:t>
              </a: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Standards</a:t>
            </a:r>
            <a:r>
              <a:rPr lang="en-US" sz="4000" dirty="0"/>
              <a:t>: </a:t>
            </a:r>
            <a:r>
              <a:rPr lang="en-US" sz="4000" dirty="0" smtClean="0"/>
              <a:t>Brief </a:t>
            </a:r>
            <a:r>
              <a:rPr lang="en-US" sz="4000" dirty="0"/>
              <a:t>S</a:t>
            </a:r>
            <a:r>
              <a:rPr lang="en-US" sz="4000" dirty="0" smtClean="0"/>
              <a:t>urvey</a:t>
            </a:r>
            <a:endParaRPr lang="en-US" sz="4000" dirty="0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295400"/>
            <a:ext cx="8472518" cy="4800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>
                <a:solidFill>
                  <a:schemeClr val="accent2"/>
                </a:solidFill>
              </a:rPr>
              <a:t>2G </a:t>
            </a:r>
            <a:r>
              <a:rPr lang="en-US" dirty="0" smtClean="0">
                <a:solidFill>
                  <a:schemeClr val="accent2"/>
                </a:solidFill>
              </a:rPr>
              <a:t>Systems</a:t>
            </a: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en-US" dirty="0"/>
              <a:t>voice </a:t>
            </a:r>
            <a:r>
              <a:rPr lang="en-US" dirty="0" smtClean="0"/>
              <a:t>channels/digital technology</a:t>
            </a:r>
            <a:endParaRPr lang="en-US" dirty="0"/>
          </a:p>
          <a:p>
            <a:r>
              <a:rPr lang="en-US" sz="2400" dirty="0"/>
              <a:t>IS-136 TDMA: combined </a:t>
            </a:r>
            <a:r>
              <a:rPr lang="en-US" sz="2400" dirty="0" smtClean="0"/>
              <a:t>FDM/TDM (North </a:t>
            </a:r>
            <a:r>
              <a:rPr lang="en-US" sz="2400" dirty="0"/>
              <a:t>A</a:t>
            </a:r>
            <a:r>
              <a:rPr lang="en-US" sz="2400" dirty="0" smtClean="0"/>
              <a:t>merica</a:t>
            </a:r>
            <a:r>
              <a:rPr lang="en-US" sz="2400" dirty="0"/>
              <a:t>)</a:t>
            </a:r>
          </a:p>
          <a:p>
            <a:r>
              <a:rPr lang="en-US" sz="2400" dirty="0"/>
              <a:t>GSM </a:t>
            </a:r>
            <a:r>
              <a:rPr lang="en-US" sz="2400" dirty="0" smtClean="0"/>
              <a:t>(Global </a:t>
            </a:r>
            <a:r>
              <a:rPr lang="en-US" sz="2400" dirty="0"/>
              <a:t>S</a:t>
            </a:r>
            <a:r>
              <a:rPr lang="en-US" sz="2400" dirty="0" smtClean="0"/>
              <a:t>ystem </a:t>
            </a:r>
            <a:r>
              <a:rPr lang="en-US" sz="2400" dirty="0"/>
              <a:t>for </a:t>
            </a:r>
            <a:r>
              <a:rPr lang="en-US" sz="2400" dirty="0" smtClean="0"/>
              <a:t>Mobile </a:t>
            </a:r>
            <a:r>
              <a:rPr lang="en-US" sz="2400" dirty="0"/>
              <a:t>C</a:t>
            </a:r>
            <a:r>
              <a:rPr lang="en-US" sz="2400" dirty="0" smtClean="0"/>
              <a:t>ommunications</a:t>
            </a:r>
            <a:r>
              <a:rPr lang="en-US" sz="2400" dirty="0"/>
              <a:t>): combined </a:t>
            </a:r>
            <a:r>
              <a:rPr lang="en-US" sz="2400" dirty="0" smtClean="0"/>
              <a:t>FDM/TDM </a:t>
            </a:r>
            <a:endParaRPr lang="en-US" sz="2400" dirty="0"/>
          </a:p>
          <a:p>
            <a:pPr lvl="1"/>
            <a:r>
              <a:rPr lang="en-US" sz="2000" dirty="0"/>
              <a:t>most widely </a:t>
            </a:r>
            <a:r>
              <a:rPr lang="en-US" sz="2000" dirty="0" smtClean="0"/>
              <a:t>deployed </a:t>
            </a:r>
            <a:r>
              <a:rPr lang="en-US" sz="2000" dirty="0" smtClean="0">
                <a:solidFill>
                  <a:srgbClr val="0033CC"/>
                </a:solidFill>
              </a:rPr>
              <a:t>**</a:t>
            </a:r>
            <a:endParaRPr lang="en-US" sz="2000" dirty="0">
              <a:solidFill>
                <a:srgbClr val="0033CC"/>
              </a:solidFill>
            </a:endParaRPr>
          </a:p>
          <a:p>
            <a:r>
              <a:rPr lang="en-US" sz="2400" dirty="0"/>
              <a:t>IS-95 CDMA: </a:t>
            </a:r>
            <a:r>
              <a:rPr lang="en-US" sz="2400" dirty="0" smtClean="0"/>
              <a:t>Code </a:t>
            </a:r>
            <a:r>
              <a:rPr lang="en-US" sz="2400" dirty="0"/>
              <a:t>D</a:t>
            </a:r>
            <a:r>
              <a:rPr lang="en-US" sz="2400" dirty="0" smtClean="0"/>
              <a:t>ivision </a:t>
            </a:r>
            <a:r>
              <a:rPr lang="en-US" sz="2400" dirty="0"/>
              <a:t>M</a:t>
            </a:r>
            <a:r>
              <a:rPr lang="en-US" sz="2400" dirty="0" smtClean="0"/>
              <a:t>ultiple </a:t>
            </a:r>
            <a:r>
              <a:rPr lang="en-US" sz="2400" dirty="0"/>
              <a:t>A</a:t>
            </a:r>
            <a:r>
              <a:rPr lang="en-US" sz="2400" dirty="0" smtClean="0"/>
              <a:t>ccess</a:t>
            </a:r>
            <a:endParaRPr lang="en-US" sz="2400" dirty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341438" y="5200650"/>
            <a:ext cx="3160712" cy="879475"/>
            <a:chOff x="1862" y="3427"/>
            <a:chExt cx="1471" cy="554"/>
          </a:xfrm>
        </p:grpSpPr>
        <p:sp>
          <p:nvSpPr>
            <p:cNvPr id="421894" name="Freeform 6"/>
            <p:cNvSpPr>
              <a:spLocks/>
            </p:cNvSpPr>
            <p:nvPr/>
          </p:nvSpPr>
          <p:spPr bwMode="auto">
            <a:xfrm>
              <a:off x="1866" y="3612"/>
              <a:ext cx="1467" cy="369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396" y="318"/>
                </a:cxn>
                <a:cxn ang="0">
                  <a:pos x="1129" y="314"/>
                </a:cxn>
                <a:cxn ang="0">
                  <a:pos x="1467" y="0"/>
                </a:cxn>
                <a:cxn ang="0">
                  <a:pos x="0" y="6"/>
                </a:cxn>
              </a:cxnLst>
              <a:rect l="0" t="0" r="r" b="b"/>
              <a:pathLst>
                <a:path w="1467" h="369">
                  <a:moveTo>
                    <a:pt x="0" y="6"/>
                  </a:moveTo>
                  <a:lnTo>
                    <a:pt x="396" y="318"/>
                  </a:lnTo>
                  <a:cubicBezTo>
                    <a:pt x="584" y="369"/>
                    <a:pt x="951" y="367"/>
                    <a:pt x="1129" y="314"/>
                  </a:cubicBezTo>
                  <a:lnTo>
                    <a:pt x="1467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892" name="Oval 4"/>
            <p:cNvSpPr>
              <a:spLocks noChangeArrowheads="1"/>
            </p:cNvSpPr>
            <p:nvPr/>
          </p:nvSpPr>
          <p:spPr bwMode="auto">
            <a:xfrm>
              <a:off x="1862" y="3427"/>
              <a:ext cx="1469" cy="34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1895" name="Oval 7"/>
            <p:cNvSpPr>
              <a:spLocks noChangeArrowheads="1"/>
            </p:cNvSpPr>
            <p:nvPr/>
          </p:nvSpPr>
          <p:spPr bwMode="auto">
            <a:xfrm>
              <a:off x="1961" y="3466"/>
              <a:ext cx="1268" cy="2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421897" name="Text Box 9"/>
          <p:cNvSpPr txBox="1">
            <a:spLocks noChangeArrowheads="1"/>
          </p:cNvSpPr>
          <p:nvPr/>
        </p:nvSpPr>
        <p:spPr bwMode="auto">
          <a:xfrm rot="535086">
            <a:off x="1824038" y="5370513"/>
            <a:ext cx="782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IS-136</a:t>
            </a:r>
          </a:p>
        </p:txBody>
      </p:sp>
      <p:sp>
        <p:nvSpPr>
          <p:cNvPr id="421898" name="Text Box 10"/>
          <p:cNvSpPr txBox="1">
            <a:spLocks noChangeArrowheads="1"/>
          </p:cNvSpPr>
          <p:nvPr/>
        </p:nvSpPr>
        <p:spPr bwMode="auto">
          <a:xfrm>
            <a:off x="2616200" y="5430838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GSM</a:t>
            </a:r>
          </a:p>
        </p:txBody>
      </p:sp>
      <p:sp>
        <p:nvSpPr>
          <p:cNvPr id="421899" name="Text Box 11"/>
          <p:cNvSpPr txBox="1">
            <a:spLocks noChangeArrowheads="1"/>
          </p:cNvSpPr>
          <p:nvPr/>
        </p:nvSpPr>
        <p:spPr bwMode="auto">
          <a:xfrm rot="-226692">
            <a:off x="3209925" y="5359400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IS-95</a:t>
            </a:r>
          </a:p>
        </p:txBody>
      </p:sp>
      <p:sp>
        <p:nvSpPr>
          <p:cNvPr id="421900" name="Text Box 12"/>
          <p:cNvSpPr txBox="1">
            <a:spLocks noChangeArrowheads="1"/>
          </p:cNvSpPr>
          <p:nvPr/>
        </p:nvSpPr>
        <p:spPr bwMode="auto">
          <a:xfrm rot="194335">
            <a:off x="2079625" y="5191125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GPRS</a:t>
            </a:r>
          </a:p>
        </p:txBody>
      </p:sp>
      <p:sp>
        <p:nvSpPr>
          <p:cNvPr id="421901" name="Text Box 13"/>
          <p:cNvSpPr txBox="1">
            <a:spLocks noChangeArrowheads="1"/>
          </p:cNvSpPr>
          <p:nvPr/>
        </p:nvSpPr>
        <p:spPr bwMode="auto">
          <a:xfrm rot="-293470">
            <a:off x="2930525" y="5165725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EDGE</a:t>
            </a:r>
          </a:p>
        </p:txBody>
      </p:sp>
      <p:sp>
        <p:nvSpPr>
          <p:cNvPr id="421902" name="Text Box 14"/>
          <p:cNvSpPr txBox="1">
            <a:spLocks noChangeArrowheads="1"/>
          </p:cNvSpPr>
          <p:nvPr/>
        </p:nvSpPr>
        <p:spPr bwMode="auto">
          <a:xfrm rot="-328813">
            <a:off x="1344613" y="4992688"/>
            <a:ext cx="1300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CDMA-2000</a:t>
            </a:r>
          </a:p>
        </p:txBody>
      </p:sp>
      <p:sp>
        <p:nvSpPr>
          <p:cNvPr id="421903" name="Text Box 15"/>
          <p:cNvSpPr txBox="1">
            <a:spLocks noChangeArrowheads="1"/>
          </p:cNvSpPr>
          <p:nvPr/>
        </p:nvSpPr>
        <p:spPr bwMode="auto">
          <a:xfrm rot="697246">
            <a:off x="3724275" y="5249863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UMTS</a:t>
            </a:r>
          </a:p>
        </p:txBody>
      </p:sp>
      <p:sp>
        <p:nvSpPr>
          <p:cNvPr id="421905" name="Text Box 17"/>
          <p:cNvSpPr txBox="1">
            <a:spLocks noChangeArrowheads="1"/>
          </p:cNvSpPr>
          <p:nvPr/>
        </p:nvSpPr>
        <p:spPr bwMode="auto">
          <a:xfrm rot="258206">
            <a:off x="2994025" y="4943475"/>
            <a:ext cx="1390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TDMA/FDMA</a:t>
            </a:r>
          </a:p>
        </p:txBody>
      </p:sp>
      <p:sp>
        <p:nvSpPr>
          <p:cNvPr id="421906" name="Text Box 18"/>
          <p:cNvSpPr txBox="1">
            <a:spLocks noChangeArrowheads="1"/>
          </p:cNvSpPr>
          <p:nvPr/>
        </p:nvSpPr>
        <p:spPr bwMode="auto">
          <a:xfrm>
            <a:off x="4664075" y="5256213"/>
            <a:ext cx="25003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Don’t drown in a bowl</a:t>
            </a:r>
          </a:p>
          <a:p>
            <a:r>
              <a:rPr lang="en-US" sz="1600">
                <a:latin typeface="Arial" charset="0"/>
                <a:cs typeface="Arial" charset="0"/>
              </a:rPr>
              <a:t>of alphabet soup: use this</a:t>
            </a:r>
          </a:p>
          <a:p>
            <a:r>
              <a:rPr lang="en-US" sz="1600">
                <a:latin typeface="Arial" charset="0"/>
                <a:cs typeface="Arial" charset="0"/>
              </a:rPr>
              <a:t>for reference only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AutoShape 2"/>
          <p:cNvSpPr>
            <a:spLocks noChangeArrowheads="1"/>
          </p:cNvSpPr>
          <p:nvPr/>
        </p:nvSpPr>
        <p:spPr bwMode="auto">
          <a:xfrm>
            <a:off x="2266950" y="2952750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67" name="AutoShape 3"/>
          <p:cNvSpPr>
            <a:spLocks noChangeArrowheads="1"/>
          </p:cNvSpPr>
          <p:nvPr/>
        </p:nvSpPr>
        <p:spPr bwMode="auto">
          <a:xfrm>
            <a:off x="2282825" y="3546475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68" name="AutoShape 4"/>
          <p:cNvSpPr>
            <a:spLocks noChangeArrowheads="1"/>
          </p:cNvSpPr>
          <p:nvPr/>
        </p:nvSpPr>
        <p:spPr bwMode="auto">
          <a:xfrm>
            <a:off x="1631950" y="3281363"/>
            <a:ext cx="798513" cy="598487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69" name="AutoShape 5"/>
          <p:cNvSpPr>
            <a:spLocks noChangeArrowheads="1"/>
          </p:cNvSpPr>
          <p:nvPr/>
        </p:nvSpPr>
        <p:spPr bwMode="auto">
          <a:xfrm>
            <a:off x="1595438" y="2212975"/>
            <a:ext cx="798512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70" name="AutoShape 6"/>
          <p:cNvSpPr>
            <a:spLocks noChangeArrowheads="1"/>
          </p:cNvSpPr>
          <p:nvPr/>
        </p:nvSpPr>
        <p:spPr bwMode="auto">
          <a:xfrm>
            <a:off x="2209800" y="1936750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71" name="AutoShape 7"/>
          <p:cNvSpPr>
            <a:spLocks noChangeArrowheads="1"/>
          </p:cNvSpPr>
          <p:nvPr/>
        </p:nvSpPr>
        <p:spPr bwMode="auto">
          <a:xfrm>
            <a:off x="1581150" y="1603375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525713" y="2976563"/>
            <a:ext cx="242887" cy="485775"/>
            <a:chOff x="3796" y="1043"/>
            <a:chExt cx="865" cy="1237"/>
          </a:xfrm>
        </p:grpSpPr>
        <p:sp>
          <p:nvSpPr>
            <p:cNvPr id="548874" name="Line 10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5" name="Line 11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6" name="Line 12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7" name="Line 13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8" name="Line 14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9" name="Line 15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0" name="Line 16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1" name="Line 17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2" name="Line 18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3" name="Line 19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4" name="Line 20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5" name="Line 21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6" name="Line 22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7" name="Line 23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8" name="Line 24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8890" name="Line 2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1" name="Line 2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2" name="Line 2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3" name="Line 2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30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8895" name="Line 3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6" name="Line 3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7" name="Line 3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8" name="Line 3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35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8900" name="Line 3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01" name="Line 3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02" name="Line 3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03" name="Line 3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2517775" y="3589338"/>
            <a:ext cx="242888" cy="485775"/>
            <a:chOff x="3796" y="1043"/>
            <a:chExt cx="865" cy="1237"/>
          </a:xfrm>
        </p:grpSpPr>
        <p:sp>
          <p:nvSpPr>
            <p:cNvPr id="548905" name="Line 41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06" name="Line 42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07" name="Line 43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08" name="Line 44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09" name="Line 45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0" name="Line 46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1" name="Line 47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2" name="Line 48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3" name="Line 49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4" name="Line 50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5" name="Line 51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6" name="Line 52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7" name="Line 53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8" name="Line 54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9" name="Line 55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" name="Group 56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8921" name="Line 5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2" name="Line 5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3" name="Line 5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4" name="Line 6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" name="Group 61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8926" name="Line 6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7" name="Line 6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8" name="Line 6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9" name="Line 6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8931" name="Line 6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32" name="Line 6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33" name="Line 6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34" name="Line 7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" name="Group 71"/>
          <p:cNvGrpSpPr>
            <a:grpSpLocks/>
          </p:cNvGrpSpPr>
          <p:nvPr/>
        </p:nvGrpSpPr>
        <p:grpSpPr bwMode="auto">
          <a:xfrm>
            <a:off x="1901825" y="1522413"/>
            <a:ext cx="242888" cy="485775"/>
            <a:chOff x="3796" y="1043"/>
            <a:chExt cx="865" cy="1237"/>
          </a:xfrm>
        </p:grpSpPr>
        <p:sp>
          <p:nvSpPr>
            <p:cNvPr id="548936" name="Line 72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37" name="Line 73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38" name="Line 74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39" name="Line 75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0" name="Line 76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1" name="Line 77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2" name="Line 78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3" name="Line 79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4" name="Line 80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5" name="Line 81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6" name="Line 82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7" name="Line 83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8" name="Line 84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9" name="Line 85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50" name="Line 86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1" name="Group 87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8952" name="Line 88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3" name="Line 89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4" name="Line 90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5" name="Line 91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2" name="Group 92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8957" name="Line 93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8" name="Line 94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9" name="Line 95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60" name="Line 96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" name="Group 97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8962" name="Line 98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63" name="Line 99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64" name="Line 100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65" name="Line 101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4" name="Group 102"/>
          <p:cNvGrpSpPr>
            <a:grpSpLocks/>
          </p:cNvGrpSpPr>
          <p:nvPr/>
        </p:nvGrpSpPr>
        <p:grpSpPr bwMode="auto">
          <a:xfrm>
            <a:off x="2457450" y="2000250"/>
            <a:ext cx="242888" cy="485775"/>
            <a:chOff x="3796" y="1043"/>
            <a:chExt cx="865" cy="1237"/>
          </a:xfrm>
        </p:grpSpPr>
        <p:sp>
          <p:nvSpPr>
            <p:cNvPr id="548967" name="Line 103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68" name="Line 104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69" name="Line 105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0" name="Line 106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1" name="Line 107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2" name="Line 108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3" name="Line 109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4" name="Line 110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5" name="Line 111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6" name="Line 112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7" name="Line 113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8" name="Line 114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9" name="Line 115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80" name="Line 116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81" name="Line 117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5" name="Group 118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8983" name="Line 119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84" name="Line 120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85" name="Line 121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86" name="Line 122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6" name="Group 123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8988" name="Line 124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89" name="Line 125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0" name="Line 126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1" name="Line 127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7" name="Group 128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8993" name="Line 129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4" name="Line 130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5" name="Line 131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6" name="Line 132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8" name="Group 133"/>
          <p:cNvGrpSpPr>
            <a:grpSpLocks/>
          </p:cNvGrpSpPr>
          <p:nvPr/>
        </p:nvGrpSpPr>
        <p:grpSpPr bwMode="auto">
          <a:xfrm>
            <a:off x="1922463" y="3348038"/>
            <a:ext cx="242887" cy="485775"/>
            <a:chOff x="3796" y="1043"/>
            <a:chExt cx="865" cy="1237"/>
          </a:xfrm>
        </p:grpSpPr>
        <p:sp>
          <p:nvSpPr>
            <p:cNvPr id="548998" name="Line 134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99" name="Line 135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0" name="Line 136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1" name="Line 137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2" name="Line 138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3" name="Line 139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4" name="Line 140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5" name="Line 141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6" name="Line 142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7" name="Line 143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8" name="Line 144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9" name="Line 145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10" name="Line 146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11" name="Line 147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12" name="Line 148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9" name="Group 149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014" name="Line 15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15" name="Line 15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16" name="Line 15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17" name="Line 15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" name="Group 154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019" name="Line 155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0" name="Line 156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1" name="Line 157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2" name="Line 158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1" name="Group 159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024" name="Line 16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5" name="Line 16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6" name="Line 16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7" name="Line 16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22" name="Group 164"/>
          <p:cNvGrpSpPr>
            <a:grpSpLocks/>
          </p:cNvGrpSpPr>
          <p:nvPr/>
        </p:nvGrpSpPr>
        <p:grpSpPr bwMode="auto">
          <a:xfrm>
            <a:off x="1865313" y="2311400"/>
            <a:ext cx="242887" cy="485775"/>
            <a:chOff x="3796" y="1043"/>
            <a:chExt cx="865" cy="1237"/>
          </a:xfrm>
        </p:grpSpPr>
        <p:sp>
          <p:nvSpPr>
            <p:cNvPr id="549029" name="Line 165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0" name="Line 166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1" name="Line 167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2" name="Line 168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3" name="Line 169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4" name="Line 170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5" name="Line 171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6" name="Line 172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7" name="Line 173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8" name="Line 174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9" name="Line 175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40" name="Line 176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41" name="Line 177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42" name="Line 178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43" name="Line 179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3" name="Group 180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045" name="Line 18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46" name="Line 18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47" name="Line 18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48" name="Line 18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4" name="Group 185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050" name="Line 18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1" name="Line 18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2" name="Line 18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3" name="Line 18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5" name="Group 190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055" name="Line 19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6" name="Line 19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7" name="Line 19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8" name="Line 19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49059" name="Line 195"/>
          <p:cNvSpPr>
            <a:spLocks noChangeShapeType="1"/>
          </p:cNvSpPr>
          <p:nvPr/>
        </p:nvSpPr>
        <p:spPr bwMode="auto">
          <a:xfrm flipV="1">
            <a:off x="2655888" y="3714750"/>
            <a:ext cx="1044575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60" name="Line 196"/>
          <p:cNvSpPr>
            <a:spLocks noChangeShapeType="1"/>
          </p:cNvSpPr>
          <p:nvPr/>
        </p:nvSpPr>
        <p:spPr bwMode="auto">
          <a:xfrm flipV="1">
            <a:off x="2063750" y="3703638"/>
            <a:ext cx="161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61" name="Line 197"/>
          <p:cNvSpPr>
            <a:spLocks noChangeShapeType="1"/>
          </p:cNvSpPr>
          <p:nvPr/>
        </p:nvSpPr>
        <p:spPr bwMode="auto">
          <a:xfrm flipV="1">
            <a:off x="2012950" y="2292350"/>
            <a:ext cx="169545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62" name="Line 198"/>
          <p:cNvSpPr>
            <a:spLocks noChangeShapeType="1"/>
          </p:cNvSpPr>
          <p:nvPr/>
        </p:nvSpPr>
        <p:spPr bwMode="auto">
          <a:xfrm flipV="1">
            <a:off x="2574925" y="2284413"/>
            <a:ext cx="1109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63" name="Line 199"/>
          <p:cNvSpPr>
            <a:spLocks noChangeShapeType="1"/>
          </p:cNvSpPr>
          <p:nvPr/>
        </p:nvSpPr>
        <p:spPr bwMode="auto">
          <a:xfrm>
            <a:off x="2082800" y="1911350"/>
            <a:ext cx="162401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6" name="Group 200"/>
          <p:cNvGrpSpPr>
            <a:grpSpLocks/>
          </p:cNvGrpSpPr>
          <p:nvPr/>
        </p:nvGrpSpPr>
        <p:grpSpPr bwMode="auto">
          <a:xfrm>
            <a:off x="3676650" y="1998663"/>
            <a:ext cx="550863" cy="411162"/>
            <a:chOff x="611" y="3693"/>
            <a:chExt cx="449" cy="287"/>
          </a:xfrm>
        </p:grpSpPr>
        <p:sp>
          <p:nvSpPr>
            <p:cNvPr id="549065" name="Rectangle 201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" name="Group 202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067" name="Freeform 203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068" name="Freeform 204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069" name="Freeform 205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70" name="Freeform 206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71" name="Freeform 207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72" name="Freeform 208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73" name="Freeform 209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210"/>
          <p:cNvGrpSpPr>
            <a:grpSpLocks/>
          </p:cNvGrpSpPr>
          <p:nvPr/>
        </p:nvGrpSpPr>
        <p:grpSpPr bwMode="auto">
          <a:xfrm>
            <a:off x="3671888" y="3403600"/>
            <a:ext cx="550862" cy="411163"/>
            <a:chOff x="611" y="3693"/>
            <a:chExt cx="449" cy="287"/>
          </a:xfrm>
        </p:grpSpPr>
        <p:sp>
          <p:nvSpPr>
            <p:cNvPr id="549075" name="Rectangle 211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" name="Group 212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077" name="Freeform 213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078" name="Freeform 214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079" name="Freeform 215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80" name="Freeform 216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81" name="Freeform 217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82" name="Freeform 218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83" name="Freeform 219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084" name="Line 220"/>
          <p:cNvSpPr>
            <a:spLocks noChangeShapeType="1"/>
          </p:cNvSpPr>
          <p:nvPr/>
        </p:nvSpPr>
        <p:spPr bwMode="auto">
          <a:xfrm>
            <a:off x="2584450" y="3373438"/>
            <a:ext cx="1095375" cy="306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85" name="Line 221"/>
          <p:cNvSpPr>
            <a:spLocks noChangeShapeType="1"/>
          </p:cNvSpPr>
          <p:nvPr/>
        </p:nvSpPr>
        <p:spPr bwMode="auto">
          <a:xfrm>
            <a:off x="4203700" y="2239963"/>
            <a:ext cx="4365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86" name="Line 222"/>
          <p:cNvSpPr>
            <a:spLocks noChangeShapeType="1"/>
          </p:cNvSpPr>
          <p:nvPr/>
        </p:nvSpPr>
        <p:spPr bwMode="auto">
          <a:xfrm flipV="1">
            <a:off x="4187825" y="2211388"/>
            <a:ext cx="576263" cy="144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87" name="Text Box 223"/>
          <p:cNvSpPr txBox="1">
            <a:spLocks noChangeArrowheads="1"/>
          </p:cNvSpPr>
          <p:nvPr/>
        </p:nvSpPr>
        <p:spPr bwMode="auto">
          <a:xfrm>
            <a:off x="3572590" y="1571612"/>
            <a:ext cx="7136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BSC</a:t>
            </a:r>
          </a:p>
        </p:txBody>
      </p:sp>
      <p:sp>
        <p:nvSpPr>
          <p:cNvPr id="549088" name="Text Box 224"/>
          <p:cNvSpPr txBox="1">
            <a:spLocks noChangeArrowheads="1"/>
          </p:cNvSpPr>
          <p:nvPr/>
        </p:nvSpPr>
        <p:spPr bwMode="auto">
          <a:xfrm>
            <a:off x="2065338" y="1643063"/>
            <a:ext cx="5437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 dirty="0">
                <a:latin typeface="Arial" charset="0"/>
                <a:cs typeface="Arial" charset="0"/>
              </a:rPr>
              <a:t>BTS</a:t>
            </a:r>
          </a:p>
        </p:txBody>
      </p:sp>
      <p:pic>
        <p:nvPicPr>
          <p:cNvPr id="549089" name="Picture 225" descr="imgyjavg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" y="1728788"/>
            <a:ext cx="252413" cy="182562"/>
          </a:xfrm>
          <a:prstGeom prst="rect">
            <a:avLst/>
          </a:prstGeom>
          <a:noFill/>
        </p:spPr>
      </p:pic>
      <p:grpSp>
        <p:nvGrpSpPr>
          <p:cNvPr id="30" name="Group 226"/>
          <p:cNvGrpSpPr>
            <a:grpSpLocks/>
          </p:cNvGrpSpPr>
          <p:nvPr/>
        </p:nvGrpSpPr>
        <p:grpSpPr bwMode="auto">
          <a:xfrm>
            <a:off x="223838" y="2135188"/>
            <a:ext cx="831850" cy="180975"/>
            <a:chOff x="3072" y="739"/>
            <a:chExt cx="652" cy="146"/>
          </a:xfrm>
        </p:grpSpPr>
        <p:pic>
          <p:nvPicPr>
            <p:cNvPr id="549091" name="Picture 227" descr="lgv_fqm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</p:spPr>
        </p:pic>
        <p:sp>
          <p:nvSpPr>
            <p:cNvPr id="549092" name="Line 228"/>
            <p:cNvSpPr>
              <a:spLocks noChangeShapeType="1"/>
            </p:cNvSpPr>
            <p:nvPr/>
          </p:nvSpPr>
          <p:spPr bwMode="auto">
            <a:xfrm flipH="1">
              <a:off x="3104" y="784"/>
              <a:ext cx="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93" name="Line 229"/>
            <p:cNvSpPr>
              <a:spLocks noChangeShapeType="1"/>
            </p:cNvSpPr>
            <p:nvPr/>
          </p:nvSpPr>
          <p:spPr bwMode="auto">
            <a:xfrm flipH="1">
              <a:off x="3072" y="7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094" name="Oval 230"/>
          <p:cNvSpPr>
            <a:spLocks noChangeArrowheads="1"/>
          </p:cNvSpPr>
          <p:nvPr/>
        </p:nvSpPr>
        <p:spPr bwMode="auto">
          <a:xfrm>
            <a:off x="1492250" y="2876550"/>
            <a:ext cx="3067050" cy="1576388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9095" name="Oval 231"/>
          <p:cNvSpPr>
            <a:spLocks noChangeArrowheads="1"/>
          </p:cNvSpPr>
          <p:nvPr/>
        </p:nvSpPr>
        <p:spPr bwMode="auto">
          <a:xfrm>
            <a:off x="1184275" y="1406525"/>
            <a:ext cx="3170238" cy="14732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49096" name="Picture 232" descr="imgyjavg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650" y="2468563"/>
            <a:ext cx="252413" cy="182562"/>
          </a:xfrm>
          <a:prstGeom prst="rect">
            <a:avLst/>
          </a:prstGeom>
          <a:noFill/>
        </p:spPr>
      </p:pic>
      <p:grpSp>
        <p:nvGrpSpPr>
          <p:cNvPr id="31" name="Group 233"/>
          <p:cNvGrpSpPr>
            <a:grpSpLocks/>
          </p:cNvGrpSpPr>
          <p:nvPr/>
        </p:nvGrpSpPr>
        <p:grpSpPr bwMode="auto">
          <a:xfrm>
            <a:off x="4929190" y="4008439"/>
            <a:ext cx="4230755" cy="2031775"/>
            <a:chOff x="2755" y="2448"/>
            <a:chExt cx="2912" cy="1491"/>
          </a:xfrm>
        </p:grpSpPr>
        <p:grpSp>
          <p:nvGrpSpPr>
            <p:cNvPr id="549064" name="Group 234"/>
            <p:cNvGrpSpPr>
              <a:grpSpLocks/>
            </p:cNvGrpSpPr>
            <p:nvPr/>
          </p:nvGrpSpPr>
          <p:grpSpPr bwMode="auto">
            <a:xfrm>
              <a:off x="3143" y="2448"/>
              <a:ext cx="153" cy="306"/>
              <a:chOff x="3796" y="1043"/>
              <a:chExt cx="865" cy="1237"/>
            </a:xfrm>
          </p:grpSpPr>
          <p:sp>
            <p:nvSpPr>
              <p:cNvPr id="549099" name="Line 235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0" name="Line 236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1" name="Line 237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2" name="Line 238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3" name="Line 239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4" name="Line 240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5" name="Line 241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6" name="Line 242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7" name="Line 243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8" name="Line 244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9" name="Line 245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10" name="Line 246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11" name="Line 247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12" name="Line 248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13" name="Line 249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549066" name="Group 250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549115" name="Line 251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16" name="Line 25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17" name="Line 253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18" name="Line 25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49074" name="Group 255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549120" name="Line 25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1" name="Line 25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2" name="Line 25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3" name="Line 25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49076" name="Group 260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549125" name="Line 261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6" name="Line 26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7" name="Line 263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8" name="Line 26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549129" name="Text Box 265"/>
            <p:cNvSpPr txBox="1">
              <a:spLocks noChangeArrowheads="1"/>
            </p:cNvSpPr>
            <p:nvPr/>
          </p:nvSpPr>
          <p:spPr bwMode="auto">
            <a:xfrm>
              <a:off x="3390" y="2551"/>
              <a:ext cx="217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  <a:cs typeface="Arial" charset="0"/>
                </a:rPr>
                <a:t>Base transceiver station (BTS)</a:t>
              </a:r>
            </a:p>
          </p:txBody>
        </p:sp>
        <p:grpSp>
          <p:nvGrpSpPr>
            <p:cNvPr id="549090" name="Group 266"/>
            <p:cNvGrpSpPr>
              <a:grpSpLocks/>
            </p:cNvGrpSpPr>
            <p:nvPr/>
          </p:nvGrpSpPr>
          <p:grpSpPr bwMode="auto">
            <a:xfrm>
              <a:off x="3072" y="2833"/>
              <a:ext cx="347" cy="259"/>
              <a:chOff x="611" y="3693"/>
              <a:chExt cx="449" cy="287"/>
            </a:xfrm>
          </p:grpSpPr>
          <p:sp>
            <p:nvSpPr>
              <p:cNvPr id="549131" name="Rectangle 267"/>
              <p:cNvSpPr>
                <a:spLocks noChangeArrowheads="1"/>
              </p:cNvSpPr>
              <p:nvPr/>
            </p:nvSpPr>
            <p:spPr bwMode="auto">
              <a:xfrm>
                <a:off x="635" y="3774"/>
                <a:ext cx="337" cy="20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49097" name="Group 268"/>
              <p:cNvGrpSpPr>
                <a:grpSpLocks/>
              </p:cNvGrpSpPr>
              <p:nvPr/>
            </p:nvGrpSpPr>
            <p:grpSpPr bwMode="auto">
              <a:xfrm>
                <a:off x="687" y="3826"/>
                <a:ext cx="224" cy="110"/>
                <a:chOff x="687" y="3826"/>
                <a:chExt cx="224" cy="110"/>
              </a:xfrm>
            </p:grpSpPr>
            <p:sp>
              <p:nvSpPr>
                <p:cNvPr id="549133" name="Freeform 269"/>
                <p:cNvSpPr>
                  <a:spLocks/>
                </p:cNvSpPr>
                <p:nvPr/>
              </p:nvSpPr>
              <p:spPr bwMode="auto">
                <a:xfrm>
                  <a:off x="687" y="3826"/>
                  <a:ext cx="222" cy="110"/>
                </a:xfrm>
                <a:custGeom>
                  <a:avLst/>
                  <a:gdLst/>
                  <a:ahLst/>
                  <a:cxnLst>
                    <a:cxn ang="0">
                      <a:pos x="0" y="110"/>
                    </a:cxn>
                    <a:cxn ang="0">
                      <a:pos x="36" y="110"/>
                    </a:cxn>
                    <a:cxn ang="0">
                      <a:pos x="183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9134" name="Freeform 270"/>
                <p:cNvSpPr>
                  <a:spLocks/>
                </p:cNvSpPr>
                <p:nvPr/>
              </p:nvSpPr>
              <p:spPr bwMode="auto">
                <a:xfrm flipV="1">
                  <a:off x="689" y="3826"/>
                  <a:ext cx="222" cy="110"/>
                </a:xfrm>
                <a:custGeom>
                  <a:avLst/>
                  <a:gdLst/>
                  <a:ahLst/>
                  <a:cxnLst>
                    <a:cxn ang="0">
                      <a:pos x="0" y="110"/>
                    </a:cxn>
                    <a:cxn ang="0">
                      <a:pos x="36" y="110"/>
                    </a:cxn>
                    <a:cxn ang="0">
                      <a:pos x="183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49135" name="Freeform 271"/>
              <p:cNvSpPr>
                <a:spLocks/>
              </p:cNvSpPr>
              <p:nvPr/>
            </p:nvSpPr>
            <p:spPr bwMode="auto">
              <a:xfrm>
                <a:off x="975" y="3704"/>
                <a:ext cx="62" cy="74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2" y="57"/>
                  </a:cxn>
                  <a:cxn ang="0">
                    <a:pos x="0" y="74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36" name="Freeform 272"/>
              <p:cNvSpPr>
                <a:spLocks/>
              </p:cNvSpPr>
              <p:nvPr/>
            </p:nvSpPr>
            <p:spPr bwMode="auto">
              <a:xfrm>
                <a:off x="972" y="3764"/>
                <a:ext cx="63" cy="216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0" y="225"/>
                  </a:cxn>
                  <a:cxn ang="0">
                    <a:pos x="62" y="202"/>
                  </a:cxn>
                  <a:cxn ang="0">
                    <a:pos x="63" y="0"/>
                  </a:cxn>
                  <a:cxn ang="0">
                    <a:pos x="2" y="16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37" name="Freeform 273"/>
              <p:cNvSpPr>
                <a:spLocks/>
              </p:cNvSpPr>
              <p:nvPr/>
            </p:nvSpPr>
            <p:spPr bwMode="auto">
              <a:xfrm>
                <a:off x="1013" y="3693"/>
                <a:ext cx="47" cy="7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7" y="78"/>
                  </a:cxn>
                  <a:cxn ang="0">
                    <a:pos x="15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38" name="Freeform 274"/>
              <p:cNvSpPr>
                <a:spLocks/>
              </p:cNvSpPr>
              <p:nvPr/>
            </p:nvSpPr>
            <p:spPr bwMode="auto">
              <a:xfrm>
                <a:off x="987" y="3728"/>
                <a:ext cx="44" cy="5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1"/>
                  </a:cxn>
                  <a:cxn ang="0">
                    <a:pos x="44" y="45"/>
                  </a:cxn>
                  <a:cxn ang="0">
                    <a:pos x="23" y="0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39" name="Freeform 275"/>
              <p:cNvSpPr>
                <a:spLocks/>
              </p:cNvSpPr>
              <p:nvPr/>
            </p:nvSpPr>
            <p:spPr bwMode="auto">
              <a:xfrm>
                <a:off x="611" y="3695"/>
                <a:ext cx="417" cy="95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66" y="1"/>
                  </a:cxn>
                  <a:cxn ang="0">
                    <a:pos x="417" y="0"/>
                  </a:cxn>
                  <a:cxn ang="0">
                    <a:pos x="370" y="95"/>
                  </a:cxn>
                  <a:cxn ang="0">
                    <a:pos x="0" y="95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140" name="Text Box 276"/>
            <p:cNvSpPr txBox="1">
              <a:spLocks noChangeArrowheads="1"/>
            </p:cNvSpPr>
            <p:nvPr/>
          </p:nvSpPr>
          <p:spPr bwMode="auto">
            <a:xfrm>
              <a:off x="3456" y="2851"/>
              <a:ext cx="209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  <a:cs typeface="Arial" charset="0"/>
                </a:rPr>
                <a:t>Base station controller (BSC)</a:t>
              </a:r>
            </a:p>
          </p:txBody>
        </p:sp>
        <p:grpSp>
          <p:nvGrpSpPr>
            <p:cNvPr id="549098" name="Group 277"/>
            <p:cNvGrpSpPr>
              <a:grpSpLocks/>
            </p:cNvGrpSpPr>
            <p:nvPr/>
          </p:nvGrpSpPr>
          <p:grpSpPr bwMode="auto">
            <a:xfrm>
              <a:off x="3102" y="3144"/>
              <a:ext cx="291" cy="511"/>
              <a:chOff x="611" y="3693"/>
              <a:chExt cx="449" cy="287"/>
            </a:xfrm>
          </p:grpSpPr>
          <p:sp>
            <p:nvSpPr>
              <p:cNvPr id="549142" name="Rectangle 278"/>
              <p:cNvSpPr>
                <a:spLocks noChangeArrowheads="1"/>
              </p:cNvSpPr>
              <p:nvPr/>
            </p:nvSpPr>
            <p:spPr bwMode="auto">
              <a:xfrm>
                <a:off x="635" y="3774"/>
                <a:ext cx="337" cy="20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49114" name="Group 279"/>
              <p:cNvGrpSpPr>
                <a:grpSpLocks/>
              </p:cNvGrpSpPr>
              <p:nvPr/>
            </p:nvGrpSpPr>
            <p:grpSpPr bwMode="auto">
              <a:xfrm>
                <a:off x="687" y="3826"/>
                <a:ext cx="224" cy="110"/>
                <a:chOff x="687" y="3826"/>
                <a:chExt cx="224" cy="110"/>
              </a:xfrm>
            </p:grpSpPr>
            <p:sp>
              <p:nvSpPr>
                <p:cNvPr id="549144" name="Freeform 280"/>
                <p:cNvSpPr>
                  <a:spLocks/>
                </p:cNvSpPr>
                <p:nvPr/>
              </p:nvSpPr>
              <p:spPr bwMode="auto">
                <a:xfrm>
                  <a:off x="687" y="3826"/>
                  <a:ext cx="222" cy="110"/>
                </a:xfrm>
                <a:custGeom>
                  <a:avLst/>
                  <a:gdLst/>
                  <a:ahLst/>
                  <a:cxnLst>
                    <a:cxn ang="0">
                      <a:pos x="0" y="110"/>
                    </a:cxn>
                    <a:cxn ang="0">
                      <a:pos x="36" y="110"/>
                    </a:cxn>
                    <a:cxn ang="0">
                      <a:pos x="183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9145" name="Freeform 281"/>
                <p:cNvSpPr>
                  <a:spLocks/>
                </p:cNvSpPr>
                <p:nvPr/>
              </p:nvSpPr>
              <p:spPr bwMode="auto">
                <a:xfrm flipV="1">
                  <a:off x="689" y="3826"/>
                  <a:ext cx="222" cy="110"/>
                </a:xfrm>
                <a:custGeom>
                  <a:avLst/>
                  <a:gdLst/>
                  <a:ahLst/>
                  <a:cxnLst>
                    <a:cxn ang="0">
                      <a:pos x="0" y="110"/>
                    </a:cxn>
                    <a:cxn ang="0">
                      <a:pos x="36" y="110"/>
                    </a:cxn>
                    <a:cxn ang="0">
                      <a:pos x="183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49146" name="Freeform 282"/>
              <p:cNvSpPr>
                <a:spLocks/>
              </p:cNvSpPr>
              <p:nvPr/>
            </p:nvSpPr>
            <p:spPr bwMode="auto">
              <a:xfrm>
                <a:off x="975" y="3704"/>
                <a:ext cx="62" cy="74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2" y="57"/>
                  </a:cxn>
                  <a:cxn ang="0">
                    <a:pos x="0" y="74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47" name="Freeform 283"/>
              <p:cNvSpPr>
                <a:spLocks/>
              </p:cNvSpPr>
              <p:nvPr/>
            </p:nvSpPr>
            <p:spPr bwMode="auto">
              <a:xfrm>
                <a:off x="972" y="3764"/>
                <a:ext cx="63" cy="216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0" y="225"/>
                  </a:cxn>
                  <a:cxn ang="0">
                    <a:pos x="62" y="202"/>
                  </a:cxn>
                  <a:cxn ang="0">
                    <a:pos x="63" y="0"/>
                  </a:cxn>
                  <a:cxn ang="0">
                    <a:pos x="2" y="16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48" name="Freeform 284"/>
              <p:cNvSpPr>
                <a:spLocks/>
              </p:cNvSpPr>
              <p:nvPr/>
            </p:nvSpPr>
            <p:spPr bwMode="auto">
              <a:xfrm>
                <a:off x="1013" y="3693"/>
                <a:ext cx="47" cy="7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7" y="78"/>
                  </a:cxn>
                  <a:cxn ang="0">
                    <a:pos x="15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49" name="Freeform 285"/>
              <p:cNvSpPr>
                <a:spLocks/>
              </p:cNvSpPr>
              <p:nvPr/>
            </p:nvSpPr>
            <p:spPr bwMode="auto">
              <a:xfrm>
                <a:off x="987" y="3728"/>
                <a:ext cx="44" cy="5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1"/>
                  </a:cxn>
                  <a:cxn ang="0">
                    <a:pos x="44" y="45"/>
                  </a:cxn>
                  <a:cxn ang="0">
                    <a:pos x="23" y="0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50" name="Freeform 286"/>
              <p:cNvSpPr>
                <a:spLocks/>
              </p:cNvSpPr>
              <p:nvPr/>
            </p:nvSpPr>
            <p:spPr bwMode="auto">
              <a:xfrm>
                <a:off x="611" y="3695"/>
                <a:ext cx="417" cy="95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66" y="1"/>
                  </a:cxn>
                  <a:cxn ang="0">
                    <a:pos x="417" y="0"/>
                  </a:cxn>
                  <a:cxn ang="0">
                    <a:pos x="370" y="95"/>
                  </a:cxn>
                  <a:cxn ang="0">
                    <a:pos x="0" y="95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151" name="Text Box 287"/>
            <p:cNvSpPr txBox="1">
              <a:spLocks noChangeArrowheads="1"/>
            </p:cNvSpPr>
            <p:nvPr/>
          </p:nvSpPr>
          <p:spPr bwMode="auto">
            <a:xfrm>
              <a:off x="3450" y="3284"/>
              <a:ext cx="2217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  <a:cs typeface="Arial" charset="0"/>
                </a:rPr>
                <a:t>Mobile Switching Center (MSC)</a:t>
              </a:r>
            </a:p>
          </p:txBody>
        </p:sp>
        <p:grpSp>
          <p:nvGrpSpPr>
            <p:cNvPr id="549119" name="Group 288"/>
            <p:cNvGrpSpPr>
              <a:grpSpLocks/>
            </p:cNvGrpSpPr>
            <p:nvPr/>
          </p:nvGrpSpPr>
          <p:grpSpPr bwMode="auto">
            <a:xfrm>
              <a:off x="2755" y="3745"/>
              <a:ext cx="524" cy="114"/>
              <a:chOff x="3072" y="739"/>
              <a:chExt cx="652" cy="146"/>
            </a:xfrm>
          </p:grpSpPr>
          <p:pic>
            <p:nvPicPr>
              <p:cNvPr id="549153" name="Picture 289" descr="lgv_fqmg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</p:spPr>
          </p:pic>
          <p:sp>
            <p:nvSpPr>
              <p:cNvPr id="549154" name="Line 290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55" name="Line 291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549156" name="Picture 292" descr="imgyjavg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11" y="3747"/>
              <a:ext cx="159" cy="115"/>
            </a:xfrm>
            <a:prstGeom prst="rect">
              <a:avLst/>
            </a:prstGeom>
            <a:noFill/>
          </p:spPr>
        </p:pic>
        <p:sp>
          <p:nvSpPr>
            <p:cNvPr id="549157" name="Text Box 293"/>
            <p:cNvSpPr txBox="1">
              <a:spLocks noChangeArrowheads="1"/>
            </p:cNvSpPr>
            <p:nvPr/>
          </p:nvSpPr>
          <p:spPr bwMode="auto">
            <a:xfrm>
              <a:off x="3475" y="3691"/>
              <a:ext cx="141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  <a:cs typeface="Arial" charset="0"/>
                </a:rPr>
                <a:t>Mobile subscribers</a:t>
              </a:r>
            </a:p>
          </p:txBody>
        </p:sp>
      </p:grpSp>
      <p:sp>
        <p:nvSpPr>
          <p:cNvPr id="549158" name="Text Box 294"/>
          <p:cNvSpPr txBox="1">
            <a:spLocks noChangeArrowheads="1"/>
          </p:cNvSpPr>
          <p:nvPr/>
        </p:nvSpPr>
        <p:spPr bwMode="auto">
          <a:xfrm>
            <a:off x="1612900" y="1138238"/>
            <a:ext cx="27847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>
                <a:latin typeface="Arial" charset="0"/>
                <a:cs typeface="Arial" charset="0"/>
              </a:rPr>
              <a:t>Base station system (BSS)</a:t>
            </a:r>
          </a:p>
        </p:txBody>
      </p:sp>
      <p:sp>
        <p:nvSpPr>
          <p:cNvPr id="549159" name="Text Box 295"/>
          <p:cNvSpPr txBox="1">
            <a:spLocks noChangeArrowheads="1"/>
          </p:cNvSpPr>
          <p:nvPr/>
        </p:nvSpPr>
        <p:spPr bwMode="auto">
          <a:xfrm>
            <a:off x="5145090" y="3698875"/>
            <a:ext cx="81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 dirty="0">
                <a:latin typeface="Arial" charset="0"/>
                <a:cs typeface="Arial" charset="0"/>
              </a:rPr>
              <a:t>Legend</a:t>
            </a:r>
          </a:p>
        </p:txBody>
      </p:sp>
      <p:sp>
        <p:nvSpPr>
          <p:cNvPr id="549160" name="Rectangle 296"/>
          <p:cNvSpPr>
            <a:spLocks noChangeArrowheads="1"/>
          </p:cNvSpPr>
          <p:nvPr/>
        </p:nvSpPr>
        <p:spPr bwMode="auto">
          <a:xfrm>
            <a:off x="1000100" y="87791"/>
            <a:ext cx="74222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2G Network </a:t>
            </a:r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A</a:t>
            </a:r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rchitecture </a:t>
            </a:r>
            <a:endParaRPr lang="en-US" sz="4400" b="1" dirty="0">
              <a:solidFill>
                <a:schemeClr val="bg1"/>
              </a:solidFill>
              <a:cs typeface="Arial" charset="0"/>
            </a:endParaRPr>
          </a:p>
        </p:txBody>
      </p:sp>
      <p:grpSp>
        <p:nvGrpSpPr>
          <p:cNvPr id="549124" name="Group 297"/>
          <p:cNvGrpSpPr>
            <a:grpSpLocks/>
          </p:cNvGrpSpPr>
          <p:nvPr/>
        </p:nvGrpSpPr>
        <p:grpSpPr bwMode="auto">
          <a:xfrm>
            <a:off x="4676775" y="1630363"/>
            <a:ext cx="550863" cy="1001712"/>
            <a:chOff x="611" y="3693"/>
            <a:chExt cx="449" cy="287"/>
          </a:xfrm>
        </p:grpSpPr>
        <p:sp>
          <p:nvSpPr>
            <p:cNvPr id="549162" name="Rectangle 298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9130" name="Group 299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164" name="Freeform 300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65" name="Freeform 301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166" name="Freeform 302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67" name="Freeform 303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68" name="Freeform 304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69" name="Freeform 305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70" name="Freeform 306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171" name="Text Box 307"/>
          <p:cNvSpPr txBox="1">
            <a:spLocks noChangeArrowheads="1"/>
          </p:cNvSpPr>
          <p:nvPr/>
        </p:nvSpPr>
        <p:spPr bwMode="auto">
          <a:xfrm>
            <a:off x="4500562" y="1214422"/>
            <a:ext cx="8159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549172" name="Freeform 308"/>
          <p:cNvSpPr>
            <a:spLocks/>
          </p:cNvSpPr>
          <p:nvPr/>
        </p:nvSpPr>
        <p:spPr bwMode="auto">
          <a:xfrm>
            <a:off x="7177088" y="1381125"/>
            <a:ext cx="1235075" cy="1681163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9173" name="Text Box 309"/>
          <p:cNvSpPr txBox="1">
            <a:spLocks noChangeArrowheads="1"/>
          </p:cNvSpPr>
          <p:nvPr/>
        </p:nvSpPr>
        <p:spPr bwMode="auto">
          <a:xfrm>
            <a:off x="7285038" y="1724025"/>
            <a:ext cx="11064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cs typeface="Arial" charset="0"/>
              </a:rPr>
              <a:t>Public </a:t>
            </a:r>
          </a:p>
          <a:p>
            <a:pPr eaLnBrk="1" hangingPunct="1"/>
            <a:r>
              <a:rPr lang="en-US" sz="1600">
                <a:cs typeface="Arial" charset="0"/>
              </a:rPr>
              <a:t>telephone</a:t>
            </a:r>
          </a:p>
          <a:p>
            <a:pPr eaLnBrk="1" hangingPunct="1"/>
            <a:r>
              <a:rPr lang="en-US" sz="1600">
                <a:cs typeface="Arial" charset="0"/>
              </a:rPr>
              <a:t>network</a:t>
            </a:r>
          </a:p>
        </p:txBody>
      </p:sp>
      <p:sp>
        <p:nvSpPr>
          <p:cNvPr id="549174" name="Line 310"/>
          <p:cNvSpPr>
            <a:spLocks noChangeShapeType="1"/>
          </p:cNvSpPr>
          <p:nvPr/>
        </p:nvSpPr>
        <p:spPr bwMode="auto">
          <a:xfrm>
            <a:off x="5151438" y="2255838"/>
            <a:ext cx="1284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49132" name="Group 311"/>
          <p:cNvGrpSpPr>
            <a:grpSpLocks/>
          </p:cNvGrpSpPr>
          <p:nvPr/>
        </p:nvGrpSpPr>
        <p:grpSpPr bwMode="auto">
          <a:xfrm>
            <a:off x="6411913" y="1590675"/>
            <a:ext cx="550862" cy="1001713"/>
            <a:chOff x="611" y="3693"/>
            <a:chExt cx="449" cy="287"/>
          </a:xfrm>
        </p:grpSpPr>
        <p:sp>
          <p:nvSpPr>
            <p:cNvPr id="549176" name="Rectangle 312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9141" name="Group 313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178" name="Freeform 314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79" name="Freeform 315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180" name="Freeform 316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81" name="Freeform 317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82" name="Freeform 318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83" name="Freeform 319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84" name="Freeform 320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185" name="Text Box 321"/>
          <p:cNvSpPr txBox="1">
            <a:spLocks noChangeArrowheads="1"/>
          </p:cNvSpPr>
          <p:nvPr/>
        </p:nvSpPr>
        <p:spPr bwMode="auto">
          <a:xfrm>
            <a:off x="6072198" y="2701349"/>
            <a:ext cx="12303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Gateway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549186" name="Text Box 322"/>
          <p:cNvSpPr txBox="1">
            <a:spLocks noChangeArrowheads="1"/>
          </p:cNvSpPr>
          <p:nvPr/>
        </p:nvSpPr>
        <p:spPr bwMode="auto">
          <a:xfrm>
            <a:off x="6481763" y="159385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549187" name="Line 323"/>
          <p:cNvSpPr>
            <a:spLocks noChangeShapeType="1"/>
          </p:cNvSpPr>
          <p:nvPr/>
        </p:nvSpPr>
        <p:spPr bwMode="auto">
          <a:xfrm flipH="1">
            <a:off x="6200775" y="2325688"/>
            <a:ext cx="23653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188" name="Line 324"/>
          <p:cNvSpPr>
            <a:spLocks noChangeShapeType="1"/>
          </p:cNvSpPr>
          <p:nvPr/>
        </p:nvSpPr>
        <p:spPr bwMode="auto">
          <a:xfrm flipH="1" flipV="1">
            <a:off x="6211888" y="2043113"/>
            <a:ext cx="225425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189" name="Line 325"/>
          <p:cNvSpPr>
            <a:spLocks noChangeShapeType="1"/>
          </p:cNvSpPr>
          <p:nvPr/>
        </p:nvSpPr>
        <p:spPr bwMode="auto">
          <a:xfrm flipH="1">
            <a:off x="5834063" y="2500313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190" name="Line 326"/>
          <p:cNvSpPr>
            <a:spLocks noChangeShapeType="1"/>
          </p:cNvSpPr>
          <p:nvPr/>
        </p:nvSpPr>
        <p:spPr bwMode="auto">
          <a:xfrm flipH="1" flipV="1">
            <a:off x="5929313" y="1952625"/>
            <a:ext cx="236537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191" name="Line 327"/>
          <p:cNvSpPr>
            <a:spLocks noChangeShapeType="1"/>
          </p:cNvSpPr>
          <p:nvPr/>
        </p:nvSpPr>
        <p:spPr bwMode="auto">
          <a:xfrm>
            <a:off x="6942138" y="2224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1" name="Text Box 241"/>
          <p:cNvSpPr txBox="1">
            <a:spLocks noChangeArrowheads="1"/>
          </p:cNvSpPr>
          <p:nvPr/>
        </p:nvSpPr>
        <p:spPr bwMode="auto">
          <a:xfrm>
            <a:off x="263525" y="5007130"/>
            <a:ext cx="43497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>
                <a:solidFill>
                  <a:srgbClr val="800000"/>
                </a:solidFill>
              </a:rPr>
              <a:t>2G: Voice Connections to the</a:t>
            </a:r>
          </a:p>
          <a:p>
            <a:pPr algn="l"/>
            <a:r>
              <a:rPr lang="en-US" sz="2000" b="1" dirty="0" smtClean="0">
                <a:solidFill>
                  <a:srgbClr val="800000"/>
                </a:solidFill>
              </a:rPr>
              <a:t>Telephone Company</a:t>
            </a:r>
            <a:endParaRPr lang="en-US" sz="2000" dirty="0">
              <a:solidFill>
                <a:srgbClr val="800000"/>
              </a:solidFill>
            </a:endParaRPr>
          </a:p>
        </p:txBody>
      </p:sp>
      <p:sp>
        <p:nvSpPr>
          <p:cNvPr id="322" name="Footer Placeholder 32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3" name="Slide Number Placeholder 3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Standards</a:t>
            </a:r>
            <a:r>
              <a:rPr lang="en-US" sz="4000" dirty="0"/>
              <a:t>: </a:t>
            </a:r>
            <a:r>
              <a:rPr lang="en-US" sz="4000" dirty="0" smtClean="0"/>
              <a:t>2.5G</a:t>
            </a:r>
            <a:endParaRPr lang="en-US" sz="4000" dirty="0"/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000108"/>
            <a:ext cx="8447088" cy="4929222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 smtClean="0">
                <a:solidFill>
                  <a:srgbClr val="990033"/>
                </a:solidFill>
              </a:rPr>
              <a:t>2.5G </a:t>
            </a:r>
            <a:r>
              <a:rPr lang="en-US" dirty="0">
                <a:solidFill>
                  <a:srgbClr val="990033"/>
                </a:solidFill>
              </a:rPr>
              <a:t>systems: </a:t>
            </a:r>
            <a:r>
              <a:rPr lang="en-US" dirty="0"/>
              <a:t>voice and data channels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{For </a:t>
            </a:r>
            <a:r>
              <a:rPr lang="en-US" sz="2400" dirty="0">
                <a:solidFill>
                  <a:srgbClr val="0033CC"/>
                </a:solidFill>
              </a:rPr>
              <a:t>those who </a:t>
            </a:r>
            <a:r>
              <a:rPr lang="en-US" sz="2400" dirty="0" smtClean="0">
                <a:solidFill>
                  <a:srgbClr val="0033CC"/>
                </a:solidFill>
              </a:rPr>
              <a:t>could not </a:t>
            </a:r>
            <a:r>
              <a:rPr lang="en-US" sz="2400" dirty="0">
                <a:solidFill>
                  <a:srgbClr val="0033CC"/>
                </a:solidFill>
              </a:rPr>
              <a:t>wait for 3G </a:t>
            </a:r>
            <a:r>
              <a:rPr lang="en-US" sz="2400" dirty="0" smtClean="0">
                <a:solidFill>
                  <a:srgbClr val="0033CC"/>
                </a:solidFill>
              </a:rPr>
              <a:t>service} 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Provide 2G extensions:</a:t>
            </a:r>
            <a:endParaRPr lang="en-US" sz="2400" dirty="0">
              <a:solidFill>
                <a:srgbClr val="0033CC"/>
              </a:solidFill>
            </a:endParaRPr>
          </a:p>
          <a:p>
            <a:r>
              <a:rPr lang="en-US" sz="2400" dirty="0">
                <a:solidFill>
                  <a:srgbClr val="800000"/>
                </a:solidFill>
              </a:rPr>
              <a:t>G</a:t>
            </a:r>
            <a:r>
              <a:rPr lang="en-US" sz="2400" dirty="0" smtClean="0"/>
              <a:t>eneral </a:t>
            </a:r>
            <a:r>
              <a:rPr lang="en-US" sz="2400" dirty="0">
                <a:solidFill>
                  <a:srgbClr val="800000"/>
                </a:solidFill>
              </a:rPr>
              <a:t>P</a:t>
            </a:r>
            <a:r>
              <a:rPr lang="en-US" sz="2400" dirty="0" smtClean="0"/>
              <a:t>acket </a:t>
            </a:r>
            <a:r>
              <a:rPr lang="en-US" sz="2400" dirty="0">
                <a:solidFill>
                  <a:srgbClr val="800000"/>
                </a:solidFill>
              </a:rPr>
              <a:t>R</a:t>
            </a:r>
            <a:r>
              <a:rPr lang="en-US" sz="2400" dirty="0" smtClean="0"/>
              <a:t>adio </a:t>
            </a:r>
            <a:r>
              <a:rPr lang="en-US" sz="2400" dirty="0">
                <a:solidFill>
                  <a:srgbClr val="800000"/>
                </a:solidFill>
              </a:rPr>
              <a:t>S</a:t>
            </a:r>
            <a:r>
              <a:rPr lang="en-US" sz="2400" dirty="0" smtClean="0"/>
              <a:t>ervice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990033"/>
                </a:solidFill>
              </a:rPr>
              <a:t>(GPRS)</a:t>
            </a:r>
          </a:p>
          <a:p>
            <a:pPr lvl="1"/>
            <a:r>
              <a:rPr lang="en-US" sz="2000" dirty="0"/>
              <a:t>evolved from </a:t>
            </a:r>
            <a:r>
              <a:rPr lang="en-US" sz="2000" dirty="0" smtClean="0"/>
              <a:t>GSM. </a:t>
            </a:r>
            <a:endParaRPr lang="en-US" sz="2000" dirty="0"/>
          </a:p>
          <a:p>
            <a:pPr lvl="1"/>
            <a:r>
              <a:rPr lang="en-US" sz="2000" dirty="0"/>
              <a:t>data sent </a:t>
            </a:r>
            <a:r>
              <a:rPr lang="en-US" sz="2000" dirty="0" smtClean="0"/>
              <a:t>dynamically on </a:t>
            </a:r>
            <a:r>
              <a:rPr lang="en-US" sz="2000" dirty="0"/>
              <a:t>multiple channels (if available</a:t>
            </a:r>
            <a:r>
              <a:rPr lang="en-US" sz="2000" dirty="0" smtClean="0"/>
              <a:t>).</a:t>
            </a:r>
          </a:p>
          <a:p>
            <a:pPr lvl="1"/>
            <a:r>
              <a:rPr lang="en-US" sz="2000" dirty="0" smtClean="0"/>
              <a:t>Data rates up to 115 Kbps.</a:t>
            </a:r>
            <a:endParaRPr lang="en-US" sz="2000" dirty="0"/>
          </a:p>
          <a:p>
            <a:r>
              <a:rPr lang="en-US" sz="2400" dirty="0">
                <a:solidFill>
                  <a:srgbClr val="800000"/>
                </a:solidFill>
              </a:rPr>
              <a:t>E</a:t>
            </a:r>
            <a:r>
              <a:rPr lang="en-US" sz="2400" dirty="0" smtClean="0"/>
              <a:t>nhanced </a:t>
            </a:r>
            <a:r>
              <a:rPr lang="en-US" sz="2400" dirty="0">
                <a:solidFill>
                  <a:srgbClr val="800000"/>
                </a:solidFill>
              </a:rPr>
              <a:t>D</a:t>
            </a:r>
            <a:r>
              <a:rPr lang="en-US" sz="2400" dirty="0" smtClean="0"/>
              <a:t>ata </a:t>
            </a:r>
            <a:r>
              <a:rPr lang="en-US" sz="2400" dirty="0">
                <a:solidFill>
                  <a:srgbClr val="800000"/>
                </a:solidFill>
              </a:rPr>
              <a:t>R</a:t>
            </a:r>
            <a:r>
              <a:rPr lang="en-US" sz="2400" dirty="0" smtClean="0"/>
              <a:t>ates </a:t>
            </a:r>
            <a:r>
              <a:rPr lang="en-US" sz="2400" dirty="0"/>
              <a:t>for </a:t>
            </a:r>
            <a:r>
              <a:rPr lang="en-US" sz="2400" dirty="0" smtClean="0">
                <a:solidFill>
                  <a:srgbClr val="800000"/>
                </a:solidFill>
              </a:rPr>
              <a:t>G</a:t>
            </a:r>
            <a:r>
              <a:rPr lang="en-US" sz="2400" dirty="0" smtClean="0"/>
              <a:t>lobal </a:t>
            </a:r>
            <a:r>
              <a:rPr lang="en-US" sz="2400" dirty="0">
                <a:solidFill>
                  <a:srgbClr val="800000"/>
                </a:solidFill>
              </a:rPr>
              <a:t>E</a:t>
            </a:r>
            <a:r>
              <a:rPr lang="en-US" sz="2400" dirty="0" smtClean="0"/>
              <a:t>volution </a:t>
            </a:r>
            <a:r>
              <a:rPr lang="en-US" sz="2400" dirty="0">
                <a:solidFill>
                  <a:srgbClr val="800000"/>
                </a:solidFill>
              </a:rPr>
              <a:t>(EDGE)</a:t>
            </a:r>
          </a:p>
          <a:p>
            <a:pPr lvl="1"/>
            <a:r>
              <a:rPr lang="en-US" sz="2000" dirty="0"/>
              <a:t>also evolved from GSM, using enhanced modulation </a:t>
            </a:r>
          </a:p>
          <a:p>
            <a:pPr lvl="1"/>
            <a:r>
              <a:rPr lang="en-US" sz="2000" dirty="0"/>
              <a:t>data rates up to </a:t>
            </a:r>
            <a:r>
              <a:rPr lang="en-US" sz="2000" dirty="0" smtClean="0"/>
              <a:t>384 Kbps.</a:t>
            </a:r>
            <a:endParaRPr lang="en-US" sz="2000" dirty="0"/>
          </a:p>
          <a:p>
            <a:r>
              <a:rPr lang="en-US" sz="2400" dirty="0">
                <a:solidFill>
                  <a:srgbClr val="800000"/>
                </a:solidFill>
              </a:rPr>
              <a:t>CDMA-2000</a:t>
            </a:r>
            <a:r>
              <a:rPr lang="en-US" sz="2400" dirty="0"/>
              <a:t> (phase 1)</a:t>
            </a:r>
          </a:p>
          <a:p>
            <a:pPr lvl="1"/>
            <a:r>
              <a:rPr lang="en-US" sz="2000" dirty="0"/>
              <a:t>data rates up to </a:t>
            </a:r>
            <a:r>
              <a:rPr lang="en-US" sz="2000" dirty="0" smtClean="0"/>
              <a:t>144 Kbps.</a:t>
            </a:r>
            <a:endParaRPr lang="en-US" sz="2000" dirty="0"/>
          </a:p>
          <a:p>
            <a:pPr lvl="1"/>
            <a:r>
              <a:rPr lang="en-US" sz="2000" dirty="0"/>
              <a:t>evolved from </a:t>
            </a:r>
            <a:r>
              <a:rPr lang="en-US" sz="2000" dirty="0" smtClean="0"/>
              <a:t>IS-95.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ChangeArrowheads="1"/>
          </p:cNvSpPr>
          <p:nvPr/>
        </p:nvSpPr>
        <p:spPr bwMode="auto">
          <a:xfrm>
            <a:off x="642910" y="87791"/>
            <a:ext cx="801213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2.5G </a:t>
            </a:r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N</a:t>
            </a:r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etwork </a:t>
            </a:r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A</a:t>
            </a:r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rchitecture</a:t>
            </a:r>
            <a:endParaRPr lang="en-US" sz="4400" b="1" dirty="0">
              <a:solidFill>
                <a:schemeClr val="bg1"/>
              </a:solidFill>
              <a:cs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01825" y="1522413"/>
            <a:ext cx="242888" cy="485775"/>
            <a:chOff x="3796" y="1043"/>
            <a:chExt cx="865" cy="1237"/>
          </a:xfrm>
        </p:grpSpPr>
        <p:sp>
          <p:nvSpPr>
            <p:cNvPr id="549892" name="Line 4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3" name="Line 5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4" name="Line 6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5" name="Line 7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6" name="Line 8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7" name="Line 9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8" name="Line 10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9" name="Line 11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0" name="Line 12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1" name="Line 13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2" name="Line 14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3" name="Line 15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4" name="Line 16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5" name="Line 17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6" name="Line 18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908" name="Line 2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09" name="Line 2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0" name="Line 2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1" name="Line 2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24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913" name="Line 25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4" name="Line 26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5" name="Line 27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6" name="Line 28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29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918" name="Line 3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9" name="Line 3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20" name="Line 3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21" name="Line 3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2390775" y="2000250"/>
            <a:ext cx="242888" cy="485775"/>
            <a:chOff x="3796" y="1043"/>
            <a:chExt cx="865" cy="1237"/>
          </a:xfrm>
        </p:grpSpPr>
        <p:sp>
          <p:nvSpPr>
            <p:cNvPr id="549923" name="Line 35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4" name="Line 36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5" name="Line 37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6" name="Line 38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7" name="Line 39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8" name="Line 40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9" name="Line 41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0" name="Line 42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1" name="Line 43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2" name="Line 44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3" name="Line 45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4" name="Line 46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5" name="Line 47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6" name="Line 48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7" name="Line 49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" name="Group 50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939" name="Line 5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0" name="Line 5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1" name="Line 5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2" name="Line 5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" name="Group 55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944" name="Line 5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5" name="Line 5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6" name="Line 5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7" name="Line 5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" name="Group 60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949" name="Line 6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50" name="Line 6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51" name="Line 6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52" name="Line 6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" name="Group 65"/>
          <p:cNvGrpSpPr>
            <a:grpSpLocks/>
          </p:cNvGrpSpPr>
          <p:nvPr/>
        </p:nvGrpSpPr>
        <p:grpSpPr bwMode="auto">
          <a:xfrm>
            <a:off x="1865313" y="2311400"/>
            <a:ext cx="242887" cy="485775"/>
            <a:chOff x="3796" y="1043"/>
            <a:chExt cx="865" cy="1237"/>
          </a:xfrm>
        </p:grpSpPr>
        <p:sp>
          <p:nvSpPr>
            <p:cNvPr id="549954" name="Line 66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5" name="Line 67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6" name="Line 68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7" name="Line 69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8" name="Line 70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9" name="Line 71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0" name="Line 72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1" name="Line 73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2" name="Line 74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3" name="Line 75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4" name="Line 76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5" name="Line 77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6" name="Line 78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7" name="Line 79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8" name="Line 80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1" name="Group 81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970" name="Line 8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1" name="Line 8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2" name="Line 8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3" name="Line 8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2" name="Group 86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975" name="Line 8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6" name="Line 8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7" name="Line 8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8" name="Line 9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" name="Group 91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980" name="Line 9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81" name="Line 9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82" name="Line 9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83" name="Line 9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49984" name="Line 96"/>
          <p:cNvSpPr>
            <a:spLocks noChangeShapeType="1"/>
          </p:cNvSpPr>
          <p:nvPr/>
        </p:nvSpPr>
        <p:spPr bwMode="auto">
          <a:xfrm flipV="1">
            <a:off x="2012950" y="2292350"/>
            <a:ext cx="169545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985" name="Line 97"/>
          <p:cNvSpPr>
            <a:spLocks noChangeShapeType="1"/>
          </p:cNvSpPr>
          <p:nvPr/>
        </p:nvSpPr>
        <p:spPr bwMode="auto">
          <a:xfrm flipV="1">
            <a:off x="2574925" y="2284413"/>
            <a:ext cx="1109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986" name="Line 98"/>
          <p:cNvSpPr>
            <a:spLocks noChangeShapeType="1"/>
          </p:cNvSpPr>
          <p:nvPr/>
        </p:nvSpPr>
        <p:spPr bwMode="auto">
          <a:xfrm>
            <a:off x="2082800" y="1911350"/>
            <a:ext cx="162401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" name="Group 99"/>
          <p:cNvGrpSpPr>
            <a:grpSpLocks/>
          </p:cNvGrpSpPr>
          <p:nvPr/>
        </p:nvGrpSpPr>
        <p:grpSpPr bwMode="auto">
          <a:xfrm>
            <a:off x="3676650" y="1998663"/>
            <a:ext cx="550863" cy="411162"/>
            <a:chOff x="611" y="3693"/>
            <a:chExt cx="449" cy="287"/>
          </a:xfrm>
        </p:grpSpPr>
        <p:sp>
          <p:nvSpPr>
            <p:cNvPr id="549988" name="Rectangle 100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10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990" name="Freeform 10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991" name="Freeform 10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992" name="Freeform 10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993" name="Freeform 10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994" name="Freeform 10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995" name="Freeform 10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996" name="Freeform 10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09"/>
          <p:cNvGrpSpPr>
            <a:grpSpLocks/>
          </p:cNvGrpSpPr>
          <p:nvPr/>
        </p:nvGrpSpPr>
        <p:grpSpPr bwMode="auto">
          <a:xfrm>
            <a:off x="4676775" y="1630363"/>
            <a:ext cx="550863" cy="1001712"/>
            <a:chOff x="611" y="3693"/>
            <a:chExt cx="449" cy="287"/>
          </a:xfrm>
        </p:grpSpPr>
        <p:sp>
          <p:nvSpPr>
            <p:cNvPr id="549998" name="Rectangle 110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11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50000" name="Freeform 11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01" name="Freeform 11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0002" name="Freeform 11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03" name="Freeform 11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04" name="Freeform 11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05" name="Freeform 11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06" name="Freeform 11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007" name="Line 119"/>
          <p:cNvSpPr>
            <a:spLocks noChangeShapeType="1"/>
          </p:cNvSpPr>
          <p:nvPr/>
        </p:nvSpPr>
        <p:spPr bwMode="auto">
          <a:xfrm flipV="1">
            <a:off x="4203700" y="2230438"/>
            <a:ext cx="44767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08" name="Text Box 120"/>
          <p:cNvSpPr txBox="1">
            <a:spLocks noChangeArrowheads="1"/>
          </p:cNvSpPr>
          <p:nvPr/>
        </p:nvSpPr>
        <p:spPr bwMode="auto">
          <a:xfrm>
            <a:off x="3571868" y="1600130"/>
            <a:ext cx="7112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BSC</a:t>
            </a:r>
          </a:p>
        </p:txBody>
      </p:sp>
      <p:sp>
        <p:nvSpPr>
          <p:cNvPr id="550009" name="Text Box 121"/>
          <p:cNvSpPr txBox="1">
            <a:spLocks noChangeArrowheads="1"/>
          </p:cNvSpPr>
          <p:nvPr/>
        </p:nvSpPr>
        <p:spPr bwMode="auto">
          <a:xfrm>
            <a:off x="4572000" y="1214422"/>
            <a:ext cx="7553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MSC</a:t>
            </a:r>
          </a:p>
        </p:txBody>
      </p:sp>
      <p:pic>
        <p:nvPicPr>
          <p:cNvPr id="550010" name="Picture 122" descr="imgyjavg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" y="1728788"/>
            <a:ext cx="252413" cy="182562"/>
          </a:xfrm>
          <a:prstGeom prst="rect">
            <a:avLst/>
          </a:prstGeom>
          <a:noFill/>
        </p:spPr>
      </p:pic>
      <p:grpSp>
        <p:nvGrpSpPr>
          <p:cNvPr id="18" name="Group 123"/>
          <p:cNvGrpSpPr>
            <a:grpSpLocks/>
          </p:cNvGrpSpPr>
          <p:nvPr/>
        </p:nvGrpSpPr>
        <p:grpSpPr bwMode="auto">
          <a:xfrm>
            <a:off x="223838" y="2135188"/>
            <a:ext cx="831850" cy="180975"/>
            <a:chOff x="3072" y="739"/>
            <a:chExt cx="652" cy="146"/>
          </a:xfrm>
        </p:grpSpPr>
        <p:pic>
          <p:nvPicPr>
            <p:cNvPr id="550012" name="Picture 124" descr="lgv_fqm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</p:spPr>
        </p:pic>
        <p:sp>
          <p:nvSpPr>
            <p:cNvPr id="550013" name="Line 125"/>
            <p:cNvSpPr>
              <a:spLocks noChangeShapeType="1"/>
            </p:cNvSpPr>
            <p:nvPr/>
          </p:nvSpPr>
          <p:spPr bwMode="auto">
            <a:xfrm flipH="1">
              <a:off x="3104" y="784"/>
              <a:ext cx="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14" name="Line 126"/>
            <p:cNvSpPr>
              <a:spLocks noChangeShapeType="1"/>
            </p:cNvSpPr>
            <p:nvPr/>
          </p:nvSpPr>
          <p:spPr bwMode="auto">
            <a:xfrm flipH="1">
              <a:off x="3072" y="7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015" name="Oval 127"/>
          <p:cNvSpPr>
            <a:spLocks noChangeArrowheads="1"/>
          </p:cNvSpPr>
          <p:nvPr/>
        </p:nvSpPr>
        <p:spPr bwMode="auto">
          <a:xfrm>
            <a:off x="1184275" y="1406525"/>
            <a:ext cx="3170238" cy="14732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50016" name="Picture 128" descr="imgyjavg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650" y="2468563"/>
            <a:ext cx="252413" cy="182562"/>
          </a:xfrm>
          <a:prstGeom prst="rect">
            <a:avLst/>
          </a:prstGeom>
          <a:noFill/>
        </p:spPr>
      </p:pic>
      <p:grpSp>
        <p:nvGrpSpPr>
          <p:cNvPr id="19" name="Group 130"/>
          <p:cNvGrpSpPr>
            <a:grpSpLocks/>
          </p:cNvGrpSpPr>
          <p:nvPr/>
        </p:nvGrpSpPr>
        <p:grpSpPr bwMode="auto">
          <a:xfrm>
            <a:off x="4660900" y="3173413"/>
            <a:ext cx="582613" cy="641350"/>
            <a:chOff x="3028" y="1864"/>
            <a:chExt cx="347" cy="631"/>
          </a:xfrm>
        </p:grpSpPr>
        <p:sp>
          <p:nvSpPr>
            <p:cNvPr id="550019" name="Rectangle 131"/>
            <p:cNvSpPr>
              <a:spLocks noChangeArrowheads="1"/>
            </p:cNvSpPr>
            <p:nvPr/>
          </p:nvSpPr>
          <p:spPr bwMode="auto">
            <a:xfrm>
              <a:off x="3047" y="2042"/>
              <a:ext cx="260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20" name="Freeform 132"/>
            <p:cNvSpPr>
              <a:spLocks/>
            </p:cNvSpPr>
            <p:nvPr/>
          </p:nvSpPr>
          <p:spPr bwMode="auto">
            <a:xfrm>
              <a:off x="3309" y="1888"/>
              <a:ext cx="48" cy="16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21" name="Freeform 133"/>
            <p:cNvSpPr>
              <a:spLocks/>
            </p:cNvSpPr>
            <p:nvPr/>
          </p:nvSpPr>
          <p:spPr bwMode="auto">
            <a:xfrm>
              <a:off x="3307" y="2020"/>
              <a:ext cx="49" cy="475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22" name="Freeform 134"/>
            <p:cNvSpPr>
              <a:spLocks/>
            </p:cNvSpPr>
            <p:nvPr/>
          </p:nvSpPr>
          <p:spPr bwMode="auto">
            <a:xfrm>
              <a:off x="3339" y="1864"/>
              <a:ext cx="36" cy="17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23" name="Freeform 135"/>
            <p:cNvSpPr>
              <a:spLocks/>
            </p:cNvSpPr>
            <p:nvPr/>
          </p:nvSpPr>
          <p:spPr bwMode="auto">
            <a:xfrm>
              <a:off x="3319" y="1941"/>
              <a:ext cx="34" cy="112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24" name="Freeform 136"/>
            <p:cNvSpPr>
              <a:spLocks/>
            </p:cNvSpPr>
            <p:nvPr/>
          </p:nvSpPr>
          <p:spPr bwMode="auto">
            <a:xfrm>
              <a:off x="3028" y="1868"/>
              <a:ext cx="322" cy="209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025" name="Text Box 137"/>
          <p:cNvSpPr txBox="1">
            <a:spLocks noChangeArrowheads="1"/>
          </p:cNvSpPr>
          <p:nvPr/>
        </p:nvSpPr>
        <p:spPr bwMode="auto">
          <a:xfrm>
            <a:off x="4591050" y="3817938"/>
            <a:ext cx="83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SGSN</a:t>
            </a:r>
          </a:p>
        </p:txBody>
      </p:sp>
      <p:sp>
        <p:nvSpPr>
          <p:cNvPr id="550026" name="Line 138"/>
          <p:cNvSpPr>
            <a:spLocks noChangeShapeType="1"/>
          </p:cNvSpPr>
          <p:nvPr/>
        </p:nvSpPr>
        <p:spPr bwMode="auto">
          <a:xfrm>
            <a:off x="5313363" y="3605213"/>
            <a:ext cx="685800" cy="24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" name="Group 139"/>
          <p:cNvGrpSpPr>
            <a:grpSpLocks/>
          </p:cNvGrpSpPr>
          <p:nvPr/>
        </p:nvGrpSpPr>
        <p:grpSpPr bwMode="auto">
          <a:xfrm>
            <a:off x="4605338" y="3425825"/>
            <a:ext cx="693737" cy="314325"/>
            <a:chOff x="3600" y="219"/>
            <a:chExt cx="360" cy="175"/>
          </a:xfrm>
        </p:grpSpPr>
        <p:sp>
          <p:nvSpPr>
            <p:cNvPr id="550028" name="Oval 1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29" name="Line 1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30" name="Line 1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31" name="Rectangle 14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550032" name="Oval 1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" name="Group 1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50034" name="Line 1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35" name="Line 1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36" name="Line 1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50038" name="Line 1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39" name="Line 1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40" name="Line 1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50041" name="Line 153"/>
          <p:cNvSpPr>
            <a:spLocks noChangeShapeType="1"/>
          </p:cNvSpPr>
          <p:nvPr/>
        </p:nvSpPr>
        <p:spPr bwMode="auto">
          <a:xfrm>
            <a:off x="4187825" y="2241550"/>
            <a:ext cx="295275" cy="138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42" name="Line 154"/>
          <p:cNvSpPr>
            <a:spLocks noChangeShapeType="1"/>
          </p:cNvSpPr>
          <p:nvPr/>
        </p:nvSpPr>
        <p:spPr bwMode="auto">
          <a:xfrm>
            <a:off x="4483100" y="362743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44" name="Freeform 156"/>
          <p:cNvSpPr>
            <a:spLocks/>
          </p:cNvSpPr>
          <p:nvPr/>
        </p:nvSpPr>
        <p:spPr bwMode="auto">
          <a:xfrm>
            <a:off x="7177088" y="1381125"/>
            <a:ext cx="1235075" cy="1681163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0045" name="Text Box 157"/>
          <p:cNvSpPr txBox="1">
            <a:spLocks noChangeArrowheads="1"/>
          </p:cNvSpPr>
          <p:nvPr/>
        </p:nvSpPr>
        <p:spPr bwMode="auto">
          <a:xfrm>
            <a:off x="7285038" y="1724025"/>
            <a:ext cx="11064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cs typeface="Arial" charset="0"/>
              </a:rPr>
              <a:t>Public </a:t>
            </a:r>
          </a:p>
          <a:p>
            <a:pPr eaLnBrk="1" hangingPunct="1"/>
            <a:r>
              <a:rPr lang="en-US" sz="1600">
                <a:cs typeface="Arial" charset="0"/>
              </a:rPr>
              <a:t>telephone</a:t>
            </a:r>
          </a:p>
          <a:p>
            <a:pPr eaLnBrk="1" hangingPunct="1"/>
            <a:r>
              <a:rPr lang="en-US" sz="1600">
                <a:cs typeface="Arial" charset="0"/>
              </a:rPr>
              <a:t>network</a:t>
            </a:r>
          </a:p>
        </p:txBody>
      </p:sp>
      <p:sp>
        <p:nvSpPr>
          <p:cNvPr id="550046" name="Line 158"/>
          <p:cNvSpPr>
            <a:spLocks noChangeShapeType="1"/>
          </p:cNvSpPr>
          <p:nvPr/>
        </p:nvSpPr>
        <p:spPr bwMode="auto">
          <a:xfrm>
            <a:off x="5151438" y="2255838"/>
            <a:ext cx="1284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3" name="Group 159"/>
          <p:cNvGrpSpPr>
            <a:grpSpLocks/>
          </p:cNvGrpSpPr>
          <p:nvPr/>
        </p:nvGrpSpPr>
        <p:grpSpPr bwMode="auto">
          <a:xfrm>
            <a:off x="6411913" y="1590675"/>
            <a:ext cx="550862" cy="1001713"/>
            <a:chOff x="611" y="3693"/>
            <a:chExt cx="449" cy="287"/>
          </a:xfrm>
        </p:grpSpPr>
        <p:sp>
          <p:nvSpPr>
            <p:cNvPr id="550048" name="Rectangle 160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" name="Group 16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50050" name="Freeform 16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51" name="Freeform 16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0052" name="Freeform 16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53" name="Freeform 16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54" name="Freeform 16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55" name="Freeform 16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56" name="Freeform 16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057" name="Text Box 169"/>
          <p:cNvSpPr txBox="1">
            <a:spLocks noChangeArrowheads="1"/>
          </p:cNvSpPr>
          <p:nvPr/>
        </p:nvSpPr>
        <p:spPr bwMode="auto">
          <a:xfrm>
            <a:off x="6072198" y="2701349"/>
            <a:ext cx="11961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Gateway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550058" name="Text Box 170"/>
          <p:cNvSpPr txBox="1">
            <a:spLocks noChangeArrowheads="1"/>
          </p:cNvSpPr>
          <p:nvPr/>
        </p:nvSpPr>
        <p:spPr bwMode="auto">
          <a:xfrm>
            <a:off x="6429388" y="1538575"/>
            <a:ext cx="4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550059" name="Line 171"/>
          <p:cNvSpPr>
            <a:spLocks noChangeShapeType="1"/>
          </p:cNvSpPr>
          <p:nvPr/>
        </p:nvSpPr>
        <p:spPr bwMode="auto">
          <a:xfrm flipH="1">
            <a:off x="6200775" y="2325688"/>
            <a:ext cx="23653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0" name="Line 172"/>
          <p:cNvSpPr>
            <a:spLocks noChangeShapeType="1"/>
          </p:cNvSpPr>
          <p:nvPr/>
        </p:nvSpPr>
        <p:spPr bwMode="auto">
          <a:xfrm flipH="1" flipV="1">
            <a:off x="6211888" y="2043113"/>
            <a:ext cx="225425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1" name="Line 173"/>
          <p:cNvSpPr>
            <a:spLocks noChangeShapeType="1"/>
          </p:cNvSpPr>
          <p:nvPr/>
        </p:nvSpPr>
        <p:spPr bwMode="auto">
          <a:xfrm flipH="1">
            <a:off x="5834063" y="2500313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2" name="Line 174"/>
          <p:cNvSpPr>
            <a:spLocks noChangeShapeType="1"/>
          </p:cNvSpPr>
          <p:nvPr/>
        </p:nvSpPr>
        <p:spPr bwMode="auto">
          <a:xfrm flipH="1" flipV="1">
            <a:off x="5929313" y="1952625"/>
            <a:ext cx="236537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3" name="Line 175"/>
          <p:cNvSpPr>
            <a:spLocks noChangeShapeType="1"/>
          </p:cNvSpPr>
          <p:nvPr/>
        </p:nvSpPr>
        <p:spPr bwMode="auto">
          <a:xfrm>
            <a:off x="4945063" y="2641600"/>
            <a:ext cx="0" cy="49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4" name="Line 176"/>
          <p:cNvSpPr>
            <a:spLocks noChangeShapeType="1"/>
          </p:cNvSpPr>
          <p:nvPr/>
        </p:nvSpPr>
        <p:spPr bwMode="auto">
          <a:xfrm>
            <a:off x="6942138" y="2224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5" name="Group 177"/>
          <p:cNvGrpSpPr>
            <a:grpSpLocks/>
          </p:cNvGrpSpPr>
          <p:nvPr/>
        </p:nvGrpSpPr>
        <p:grpSpPr bwMode="auto">
          <a:xfrm>
            <a:off x="5102225" y="5075238"/>
            <a:ext cx="3838575" cy="1057275"/>
            <a:chOff x="608" y="2728"/>
            <a:chExt cx="2671" cy="908"/>
          </a:xfrm>
        </p:grpSpPr>
        <p:sp>
          <p:nvSpPr>
            <p:cNvPr id="550066" name="Text Box 178"/>
            <p:cNvSpPr txBox="1">
              <a:spLocks noChangeArrowheads="1"/>
            </p:cNvSpPr>
            <p:nvPr/>
          </p:nvSpPr>
          <p:spPr bwMode="auto">
            <a:xfrm>
              <a:off x="970" y="2841"/>
              <a:ext cx="2195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  <a:cs typeface="Arial" charset="0"/>
                </a:rPr>
                <a:t>Serving GPRS Support Node (SGSN)</a:t>
              </a:r>
            </a:p>
          </p:txBody>
        </p:sp>
        <p:grpSp>
          <p:nvGrpSpPr>
            <p:cNvPr id="26" name="Group 179"/>
            <p:cNvGrpSpPr>
              <a:grpSpLocks/>
            </p:cNvGrpSpPr>
            <p:nvPr/>
          </p:nvGrpSpPr>
          <p:grpSpPr bwMode="auto">
            <a:xfrm>
              <a:off x="608" y="3125"/>
              <a:ext cx="344" cy="511"/>
              <a:chOff x="600" y="2677"/>
              <a:chExt cx="344" cy="511"/>
            </a:xfrm>
          </p:grpSpPr>
          <p:sp>
            <p:nvSpPr>
              <p:cNvPr id="550068" name="Rectangle 180"/>
              <p:cNvSpPr>
                <a:spLocks noChangeArrowheads="1"/>
              </p:cNvSpPr>
              <p:nvPr/>
            </p:nvSpPr>
            <p:spPr bwMode="auto">
              <a:xfrm>
                <a:off x="638" y="2821"/>
                <a:ext cx="218" cy="36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69" name="Freeform 181"/>
              <p:cNvSpPr>
                <a:spLocks/>
              </p:cNvSpPr>
              <p:nvPr/>
            </p:nvSpPr>
            <p:spPr bwMode="auto">
              <a:xfrm>
                <a:off x="858" y="2697"/>
                <a:ext cx="40" cy="131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2" y="57"/>
                  </a:cxn>
                  <a:cxn ang="0">
                    <a:pos x="0" y="74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70" name="Freeform 182"/>
              <p:cNvSpPr>
                <a:spLocks/>
              </p:cNvSpPr>
              <p:nvPr/>
            </p:nvSpPr>
            <p:spPr bwMode="auto">
              <a:xfrm>
                <a:off x="856" y="2803"/>
                <a:ext cx="41" cy="385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0" y="225"/>
                  </a:cxn>
                  <a:cxn ang="0">
                    <a:pos x="62" y="202"/>
                  </a:cxn>
                  <a:cxn ang="0">
                    <a:pos x="63" y="0"/>
                  </a:cxn>
                  <a:cxn ang="0">
                    <a:pos x="2" y="16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71" name="Freeform 183"/>
              <p:cNvSpPr>
                <a:spLocks/>
              </p:cNvSpPr>
              <p:nvPr/>
            </p:nvSpPr>
            <p:spPr bwMode="auto">
              <a:xfrm>
                <a:off x="883" y="2677"/>
                <a:ext cx="30" cy="139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7" y="78"/>
                  </a:cxn>
                  <a:cxn ang="0">
                    <a:pos x="15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72" name="Freeform 184"/>
              <p:cNvSpPr>
                <a:spLocks/>
              </p:cNvSpPr>
              <p:nvPr/>
            </p:nvSpPr>
            <p:spPr bwMode="auto">
              <a:xfrm>
                <a:off x="866" y="2739"/>
                <a:ext cx="28" cy="9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1"/>
                  </a:cxn>
                  <a:cxn ang="0">
                    <a:pos x="44" y="45"/>
                  </a:cxn>
                  <a:cxn ang="0">
                    <a:pos x="23" y="0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73" name="Freeform 185"/>
              <p:cNvSpPr>
                <a:spLocks/>
              </p:cNvSpPr>
              <p:nvPr/>
            </p:nvSpPr>
            <p:spPr bwMode="auto">
              <a:xfrm>
                <a:off x="622" y="2681"/>
                <a:ext cx="270" cy="169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66" y="1"/>
                  </a:cxn>
                  <a:cxn ang="0">
                    <a:pos x="417" y="0"/>
                  </a:cxn>
                  <a:cxn ang="0">
                    <a:pos x="370" y="95"/>
                  </a:cxn>
                  <a:cxn ang="0">
                    <a:pos x="0" y="95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7" name="Group 186"/>
              <p:cNvGrpSpPr>
                <a:grpSpLocks/>
              </p:cNvGrpSpPr>
              <p:nvPr/>
            </p:nvGrpSpPr>
            <p:grpSpPr bwMode="auto">
              <a:xfrm>
                <a:off x="600" y="2926"/>
                <a:ext cx="344" cy="170"/>
                <a:chOff x="3600" y="219"/>
                <a:chExt cx="360" cy="175"/>
              </a:xfrm>
            </p:grpSpPr>
            <p:sp>
              <p:nvSpPr>
                <p:cNvPr id="550075" name="Oval 187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076" name="Line 188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077" name="Line 189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078" name="Rectangle 190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  <a:cs typeface="Arial" charset="0"/>
                  </a:endParaRPr>
                </a:p>
              </p:txBody>
            </p:sp>
            <p:sp>
              <p:nvSpPr>
                <p:cNvPr id="550079" name="Oval 191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8" name="Group 192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550081" name="Line 19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0082" name="Line 194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0083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" name="Group 196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550085" name="Line 19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0086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0087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30" name="Group 200"/>
            <p:cNvGrpSpPr>
              <a:grpSpLocks/>
            </p:cNvGrpSpPr>
            <p:nvPr/>
          </p:nvGrpSpPr>
          <p:grpSpPr bwMode="auto">
            <a:xfrm>
              <a:off x="641" y="2728"/>
              <a:ext cx="310" cy="326"/>
              <a:chOff x="3028" y="1864"/>
              <a:chExt cx="347" cy="631"/>
            </a:xfrm>
          </p:grpSpPr>
          <p:sp>
            <p:nvSpPr>
              <p:cNvPr id="550089" name="Rectangle 201"/>
              <p:cNvSpPr>
                <a:spLocks noChangeArrowheads="1"/>
              </p:cNvSpPr>
              <p:nvPr/>
            </p:nvSpPr>
            <p:spPr bwMode="auto">
              <a:xfrm>
                <a:off x="3047" y="2042"/>
                <a:ext cx="260" cy="45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90" name="Freeform 202"/>
              <p:cNvSpPr>
                <a:spLocks/>
              </p:cNvSpPr>
              <p:nvPr/>
            </p:nvSpPr>
            <p:spPr bwMode="auto">
              <a:xfrm>
                <a:off x="3309" y="1888"/>
                <a:ext cx="48" cy="16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2" y="57"/>
                  </a:cxn>
                  <a:cxn ang="0">
                    <a:pos x="0" y="74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91" name="Freeform 203"/>
              <p:cNvSpPr>
                <a:spLocks/>
              </p:cNvSpPr>
              <p:nvPr/>
            </p:nvSpPr>
            <p:spPr bwMode="auto">
              <a:xfrm>
                <a:off x="3307" y="2020"/>
                <a:ext cx="49" cy="475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0" y="225"/>
                  </a:cxn>
                  <a:cxn ang="0">
                    <a:pos x="62" y="202"/>
                  </a:cxn>
                  <a:cxn ang="0">
                    <a:pos x="63" y="0"/>
                  </a:cxn>
                  <a:cxn ang="0">
                    <a:pos x="2" y="16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92" name="Freeform 204"/>
              <p:cNvSpPr>
                <a:spLocks/>
              </p:cNvSpPr>
              <p:nvPr/>
            </p:nvSpPr>
            <p:spPr bwMode="auto">
              <a:xfrm>
                <a:off x="3339" y="1864"/>
                <a:ext cx="36" cy="171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7" y="78"/>
                  </a:cxn>
                  <a:cxn ang="0">
                    <a:pos x="15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93" name="Freeform 205"/>
              <p:cNvSpPr>
                <a:spLocks/>
              </p:cNvSpPr>
              <p:nvPr/>
            </p:nvSpPr>
            <p:spPr bwMode="auto">
              <a:xfrm>
                <a:off x="3319" y="1941"/>
                <a:ext cx="34" cy="112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1"/>
                  </a:cxn>
                  <a:cxn ang="0">
                    <a:pos x="44" y="45"/>
                  </a:cxn>
                  <a:cxn ang="0">
                    <a:pos x="23" y="0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94" name="Freeform 206"/>
              <p:cNvSpPr>
                <a:spLocks/>
              </p:cNvSpPr>
              <p:nvPr/>
            </p:nvSpPr>
            <p:spPr bwMode="auto">
              <a:xfrm>
                <a:off x="3028" y="1868"/>
                <a:ext cx="322" cy="209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66" y="1"/>
                  </a:cxn>
                  <a:cxn ang="0">
                    <a:pos x="417" y="0"/>
                  </a:cxn>
                  <a:cxn ang="0">
                    <a:pos x="370" y="95"/>
                  </a:cxn>
                  <a:cxn ang="0">
                    <a:pos x="0" y="95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" name="Group 207"/>
            <p:cNvGrpSpPr>
              <a:grpSpLocks/>
            </p:cNvGrpSpPr>
            <p:nvPr/>
          </p:nvGrpSpPr>
          <p:grpSpPr bwMode="auto">
            <a:xfrm>
              <a:off x="611" y="2856"/>
              <a:ext cx="370" cy="160"/>
              <a:chOff x="3600" y="219"/>
              <a:chExt cx="360" cy="175"/>
            </a:xfrm>
          </p:grpSpPr>
          <p:sp>
            <p:nvSpPr>
              <p:cNvPr id="550096" name="Oval 20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97" name="Line 20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98" name="Line 21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99" name="Rectangle 21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550100" name="Oval 21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49922" name="Group 21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550102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03" name="Line 2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04" name="Line 2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49938" name="Group 21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550106" name="Line 21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07" name="Line 2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08" name="Line 22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50109" name="Text Box 221"/>
            <p:cNvSpPr txBox="1">
              <a:spLocks noChangeArrowheads="1"/>
            </p:cNvSpPr>
            <p:nvPr/>
          </p:nvSpPr>
          <p:spPr bwMode="auto">
            <a:xfrm>
              <a:off x="1002" y="3328"/>
              <a:ext cx="2277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  <a:cs typeface="Arial" charset="0"/>
                </a:rPr>
                <a:t>Gateway GPRS Support Node (GGSN)</a:t>
              </a:r>
            </a:p>
          </p:txBody>
        </p:sp>
      </p:grpSp>
      <p:sp>
        <p:nvSpPr>
          <p:cNvPr id="550110" name="Freeform 222"/>
          <p:cNvSpPr>
            <a:spLocks/>
          </p:cNvSpPr>
          <p:nvPr/>
        </p:nvSpPr>
        <p:spPr bwMode="auto">
          <a:xfrm>
            <a:off x="7286625" y="3284538"/>
            <a:ext cx="1235075" cy="1681162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0111" name="Text Box 223"/>
          <p:cNvSpPr txBox="1">
            <a:spLocks noChangeArrowheads="1"/>
          </p:cNvSpPr>
          <p:nvPr/>
        </p:nvSpPr>
        <p:spPr bwMode="auto">
          <a:xfrm>
            <a:off x="7394575" y="3627438"/>
            <a:ext cx="10191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cs typeface="Arial" charset="0"/>
              </a:rPr>
              <a:t>Public </a:t>
            </a:r>
          </a:p>
          <a:p>
            <a:pPr eaLnBrk="1" hangingPunct="1"/>
            <a:r>
              <a:rPr lang="en-US" sz="1600">
                <a:cs typeface="Arial" charset="0"/>
              </a:rPr>
              <a:t>Internet</a:t>
            </a:r>
          </a:p>
        </p:txBody>
      </p:sp>
      <p:grpSp>
        <p:nvGrpSpPr>
          <p:cNvPr id="549943" name="Group 224"/>
          <p:cNvGrpSpPr>
            <a:grpSpLocks/>
          </p:cNvGrpSpPr>
          <p:nvPr/>
        </p:nvGrpSpPr>
        <p:grpSpPr bwMode="auto">
          <a:xfrm>
            <a:off x="6521450" y="3494088"/>
            <a:ext cx="550863" cy="1001712"/>
            <a:chOff x="611" y="3693"/>
            <a:chExt cx="449" cy="287"/>
          </a:xfrm>
        </p:grpSpPr>
        <p:sp>
          <p:nvSpPr>
            <p:cNvPr id="550113" name="Rectangle 225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9948" name="Group 226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50115" name="Freeform 227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116" name="Freeform 228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0117" name="Freeform 229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118" name="Freeform 230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119" name="Freeform 231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120" name="Freeform 232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121" name="Freeform 233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122" name="Text Box 234"/>
          <p:cNvSpPr txBox="1">
            <a:spLocks noChangeArrowheads="1"/>
          </p:cNvSpPr>
          <p:nvPr/>
        </p:nvSpPr>
        <p:spPr bwMode="auto">
          <a:xfrm>
            <a:off x="6286512" y="4590644"/>
            <a:ext cx="10398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GGSN</a:t>
            </a:r>
          </a:p>
        </p:txBody>
      </p:sp>
      <p:sp>
        <p:nvSpPr>
          <p:cNvPr id="550123" name="Text Box 235"/>
          <p:cNvSpPr txBox="1">
            <a:spLocks noChangeArrowheads="1"/>
          </p:cNvSpPr>
          <p:nvPr/>
        </p:nvSpPr>
        <p:spPr bwMode="auto">
          <a:xfrm>
            <a:off x="6572264" y="3429000"/>
            <a:ext cx="4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550124" name="Line 236"/>
          <p:cNvSpPr>
            <a:spLocks noChangeShapeType="1"/>
          </p:cNvSpPr>
          <p:nvPr/>
        </p:nvSpPr>
        <p:spPr bwMode="auto">
          <a:xfrm flipH="1">
            <a:off x="6310313" y="4229100"/>
            <a:ext cx="236537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5" name="Line 237"/>
          <p:cNvSpPr>
            <a:spLocks noChangeShapeType="1"/>
          </p:cNvSpPr>
          <p:nvPr/>
        </p:nvSpPr>
        <p:spPr bwMode="auto">
          <a:xfrm flipH="1" flipV="1">
            <a:off x="6321425" y="3946525"/>
            <a:ext cx="225425" cy="90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6" name="Line 238"/>
          <p:cNvSpPr>
            <a:spLocks noChangeShapeType="1"/>
          </p:cNvSpPr>
          <p:nvPr/>
        </p:nvSpPr>
        <p:spPr bwMode="auto">
          <a:xfrm flipH="1">
            <a:off x="5943600" y="4403725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7" name="Line 239"/>
          <p:cNvSpPr>
            <a:spLocks noChangeShapeType="1"/>
          </p:cNvSpPr>
          <p:nvPr/>
        </p:nvSpPr>
        <p:spPr bwMode="auto">
          <a:xfrm flipH="1" flipV="1">
            <a:off x="6038850" y="3856038"/>
            <a:ext cx="236538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8" name="Line 240"/>
          <p:cNvSpPr>
            <a:spLocks noChangeShapeType="1"/>
          </p:cNvSpPr>
          <p:nvPr/>
        </p:nvSpPr>
        <p:spPr bwMode="auto">
          <a:xfrm>
            <a:off x="7051675" y="41275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9" name="Text Box 241"/>
          <p:cNvSpPr txBox="1">
            <a:spLocks noChangeArrowheads="1"/>
          </p:cNvSpPr>
          <p:nvPr/>
        </p:nvSpPr>
        <p:spPr bwMode="auto">
          <a:xfrm>
            <a:off x="173039" y="3495636"/>
            <a:ext cx="461327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>
                <a:solidFill>
                  <a:srgbClr val="800000"/>
                </a:solidFill>
              </a:rPr>
              <a:t>2.5G Voice-Data Network</a:t>
            </a:r>
          </a:p>
          <a:p>
            <a:pPr algn="l"/>
            <a:endParaRPr lang="en-US" sz="2000" b="1" dirty="0" smtClean="0">
              <a:solidFill>
                <a:srgbClr val="800000"/>
              </a:solidFill>
            </a:endParaRPr>
          </a:p>
          <a:p>
            <a:pPr algn="l"/>
            <a:r>
              <a:rPr lang="en-US" sz="2000" b="1" dirty="0" smtClean="0">
                <a:solidFill>
                  <a:srgbClr val="0033CC"/>
                </a:solidFill>
              </a:rPr>
              <a:t>Key </a:t>
            </a:r>
            <a:r>
              <a:rPr lang="en-US" sz="2000" b="1" dirty="0">
                <a:solidFill>
                  <a:srgbClr val="0033CC"/>
                </a:solidFill>
              </a:rPr>
              <a:t>insight:</a:t>
            </a:r>
            <a:r>
              <a:rPr lang="en-US" sz="2000" dirty="0">
                <a:solidFill>
                  <a:srgbClr val="0033CC"/>
                </a:solidFill>
              </a:rPr>
              <a:t> </a:t>
            </a:r>
            <a:r>
              <a:rPr lang="en-US" sz="2000" dirty="0"/>
              <a:t>new cellular data</a:t>
            </a:r>
          </a:p>
          <a:p>
            <a:pPr algn="l"/>
            <a:r>
              <a:rPr lang="en-US" sz="2000" dirty="0"/>
              <a:t>network operates </a:t>
            </a:r>
            <a:r>
              <a:rPr lang="en-US" sz="2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parallel</a:t>
            </a: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l"/>
            <a:r>
              <a:rPr lang="en-US" sz="2000" dirty="0"/>
              <a:t>(except at edge) with existing </a:t>
            </a:r>
          </a:p>
          <a:p>
            <a:pPr algn="l"/>
            <a:r>
              <a:rPr lang="en-US" sz="2000" dirty="0"/>
              <a:t>cellular voice </a:t>
            </a:r>
            <a:r>
              <a:rPr lang="en-US" sz="2000" dirty="0" smtClean="0"/>
              <a:t>network.</a:t>
            </a:r>
            <a:endParaRPr lang="en-US" sz="2000" dirty="0"/>
          </a:p>
          <a:p>
            <a:pPr algn="l">
              <a:buClr>
                <a:schemeClr val="accent2"/>
              </a:buClr>
              <a:buSzPct val="80000"/>
              <a:buFont typeface="Wingdings" pitchFamily="2" charset="2"/>
              <a:buChar char="q"/>
            </a:pPr>
            <a:r>
              <a:rPr lang="en-US" sz="2000" dirty="0"/>
              <a:t> voice network </a:t>
            </a:r>
            <a:r>
              <a:rPr lang="en-US" sz="2000" dirty="0" smtClean="0"/>
              <a:t>is unchanged </a:t>
            </a:r>
            <a:r>
              <a:rPr lang="en-US" sz="2000" dirty="0"/>
              <a:t>in </a:t>
            </a:r>
            <a:r>
              <a:rPr lang="en-US" sz="2000" dirty="0" smtClean="0"/>
              <a:t>core.</a:t>
            </a:r>
            <a:endParaRPr lang="en-US" sz="2000" dirty="0"/>
          </a:p>
          <a:p>
            <a:pPr algn="l">
              <a:buClr>
                <a:schemeClr val="accent2"/>
              </a:buClr>
              <a:buSzPct val="80000"/>
              <a:buFont typeface="Wingdings" pitchFamily="2" charset="2"/>
              <a:buChar char="q"/>
            </a:pPr>
            <a:r>
              <a:rPr lang="en-US" sz="2000" dirty="0"/>
              <a:t> data network operates in </a:t>
            </a:r>
            <a:r>
              <a:rPr lang="en-US" sz="2000" dirty="0" smtClean="0"/>
              <a:t>parallel.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226" name="Footer Placeholder 22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7" name="Slide Number Placeholder 2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Standards: 3G</a:t>
            </a:r>
            <a:endParaRPr lang="en-US" sz="4000" dirty="0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52736"/>
            <a:ext cx="8447088" cy="5184576"/>
          </a:xfrm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3600" dirty="0">
                <a:solidFill>
                  <a:srgbClr val="800000"/>
                </a:solidFill>
              </a:rPr>
              <a:t>3G systems: </a:t>
            </a:r>
            <a:r>
              <a:rPr lang="en-US" sz="3600" dirty="0" smtClean="0"/>
              <a:t>voice/data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3600" dirty="0" smtClean="0"/>
              <a:t>Two technologies:</a:t>
            </a:r>
            <a:endParaRPr lang="en-US" sz="3600" dirty="0"/>
          </a:p>
          <a:p>
            <a:pPr marL="633413" indent="-633413">
              <a:lnSpc>
                <a:spcPct val="80000"/>
              </a:lnSpc>
              <a:buAutoNum type="arabicPeriod"/>
            </a:pPr>
            <a:r>
              <a:rPr lang="en-US" dirty="0" smtClean="0">
                <a:solidFill>
                  <a:srgbClr val="800000"/>
                </a:solidFill>
              </a:rPr>
              <a:t>U</a:t>
            </a:r>
            <a:r>
              <a:rPr lang="en-US" dirty="0" smtClean="0"/>
              <a:t>niversal </a:t>
            </a:r>
            <a:r>
              <a:rPr lang="en-US" dirty="0">
                <a:solidFill>
                  <a:srgbClr val="800000"/>
                </a:solidFill>
              </a:rPr>
              <a:t>M</a:t>
            </a:r>
            <a:r>
              <a:rPr lang="en-US" dirty="0"/>
              <a:t>obile </a:t>
            </a:r>
            <a:r>
              <a:rPr lang="en-US" dirty="0">
                <a:solidFill>
                  <a:srgbClr val="800000"/>
                </a:solidFill>
              </a:rPr>
              <a:t>T</a:t>
            </a:r>
            <a:r>
              <a:rPr lang="en-US" dirty="0"/>
              <a:t>elecommunications </a:t>
            </a:r>
            <a:r>
              <a:rPr lang="en-US" dirty="0">
                <a:solidFill>
                  <a:srgbClr val="800000"/>
                </a:solidFill>
              </a:rPr>
              <a:t>S</a:t>
            </a:r>
            <a:r>
              <a:rPr lang="en-US" dirty="0"/>
              <a:t>ervice </a:t>
            </a:r>
            <a:r>
              <a:rPr lang="en-US" dirty="0">
                <a:solidFill>
                  <a:srgbClr val="800000"/>
                </a:solidFill>
              </a:rPr>
              <a:t>(UMTS</a:t>
            </a:r>
            <a:r>
              <a:rPr lang="en-US" dirty="0" smtClean="0">
                <a:solidFill>
                  <a:srgbClr val="800000"/>
                </a:solidFill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Leaves the existing 2.5G system in place.</a:t>
            </a:r>
            <a:endParaRPr lang="en-US" sz="3200" dirty="0"/>
          </a:p>
          <a:p>
            <a:pPr lvl="1">
              <a:lnSpc>
                <a:spcPct val="80000"/>
              </a:lnSpc>
            </a:pPr>
            <a:r>
              <a:rPr lang="en-US" sz="3200" dirty="0" smtClean="0"/>
              <a:t>data </a:t>
            </a:r>
            <a:r>
              <a:rPr lang="en-US" sz="3200" dirty="0"/>
              <a:t>service: High Speed Uplink/Downlink </a:t>
            </a:r>
            <a:r>
              <a:rPr lang="en-US" sz="3200" dirty="0" smtClean="0"/>
              <a:t>Packet </a:t>
            </a:r>
            <a:r>
              <a:rPr lang="en-US" sz="3200" dirty="0"/>
              <a:t>Access (</a:t>
            </a:r>
            <a:r>
              <a:rPr lang="en-US" sz="3200" dirty="0" smtClean="0"/>
              <a:t>HSDPA/HSUPA)  up to 14 Mbps.</a:t>
            </a:r>
            <a:endParaRPr lang="en-US" sz="3200" dirty="0"/>
          </a:p>
          <a:p>
            <a:pPr marL="914400" lvl="2" indent="0">
              <a:lnSpc>
                <a:spcPct val="80000"/>
              </a:lnSpc>
              <a:buNone/>
            </a:pPr>
            <a:r>
              <a:rPr lang="en-US" sz="2000" dirty="0"/>
              <a:t>	</a:t>
            </a: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3683</TotalTime>
  <Words>1885</Words>
  <Application>Microsoft Office PowerPoint</Application>
  <PresentationFormat>On-screen Show (4:3)</PresentationFormat>
  <Paragraphs>414</Paragraphs>
  <Slides>33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Revised_Master</vt:lpstr>
      <vt:lpstr> Cellular and Mobile Wireless Networks   </vt:lpstr>
      <vt:lpstr>Cellular/Mobile Wireless Outline</vt:lpstr>
      <vt:lpstr>PowerPoint Presentation</vt:lpstr>
      <vt:lpstr>Cellular Networks: The First Hop</vt:lpstr>
      <vt:lpstr>Cellular Standards: Brief Survey</vt:lpstr>
      <vt:lpstr>PowerPoint Presentation</vt:lpstr>
      <vt:lpstr>Cellular Standards: 2.5G</vt:lpstr>
      <vt:lpstr>PowerPoint Presentation</vt:lpstr>
      <vt:lpstr>Cellular Standards: 3G</vt:lpstr>
      <vt:lpstr>Cellular Standards: 3G</vt:lpstr>
      <vt:lpstr>EVDO DRC Table</vt:lpstr>
      <vt:lpstr>OFDM in IEEE802.11a</vt:lpstr>
      <vt:lpstr>3GPP LTE (Long Term Evolution)</vt:lpstr>
      <vt:lpstr>LTE Frame Structure</vt:lpstr>
      <vt:lpstr>LTE Physical Resource Block (PRB)</vt:lpstr>
      <vt:lpstr>PowerPoint Presentation</vt:lpstr>
      <vt:lpstr>LTE Layer 2</vt:lpstr>
      <vt:lpstr> Mobile Wireless Networks   </vt:lpstr>
      <vt:lpstr>What is Mobility?</vt:lpstr>
      <vt:lpstr>Human Analogy:  How to Contact a Mobile Friend ?</vt:lpstr>
      <vt:lpstr>Mobile Network Architecture</vt:lpstr>
      <vt:lpstr>More Mobility Vocabulary</vt:lpstr>
      <vt:lpstr>Mobility Approaches</vt:lpstr>
      <vt:lpstr>Mobility Approaches</vt:lpstr>
      <vt:lpstr>Mobility Registration</vt:lpstr>
      <vt:lpstr>Mobility via Indirect Routing</vt:lpstr>
      <vt:lpstr>Indirect Routing</vt:lpstr>
      <vt:lpstr>Indirect Routing Moving between Networks</vt:lpstr>
      <vt:lpstr>Mobility via Direct Routing</vt:lpstr>
      <vt:lpstr>Mobility via Direct Routing</vt:lpstr>
      <vt:lpstr>Accommodating Mobility with Direct Routing</vt:lpstr>
      <vt:lpstr>Cellular/Mobile Wireless Summary</vt:lpstr>
      <vt:lpstr>Cellular/Mobile Wireless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159</cp:revision>
  <dcterms:created xsi:type="dcterms:W3CDTF">2004-01-21T20:05:10Z</dcterms:created>
  <dcterms:modified xsi:type="dcterms:W3CDTF">2013-03-26T21:31:09Z</dcterms:modified>
</cp:coreProperties>
</file>