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1"/>
  </p:sldMasterIdLst>
  <p:notesMasterIdLst>
    <p:notesMasterId r:id="rId41"/>
  </p:notesMasterIdLst>
  <p:handoutMasterIdLst>
    <p:handoutMasterId r:id="rId42"/>
  </p:handoutMasterIdLst>
  <p:sldIdLst>
    <p:sldId id="256" r:id="rId2"/>
    <p:sldId id="368" r:id="rId3"/>
    <p:sldId id="369" r:id="rId4"/>
    <p:sldId id="370" r:id="rId5"/>
    <p:sldId id="396" r:id="rId6"/>
    <p:sldId id="372" r:id="rId7"/>
    <p:sldId id="407" r:id="rId8"/>
    <p:sldId id="373" r:id="rId9"/>
    <p:sldId id="374" r:id="rId10"/>
    <p:sldId id="375" r:id="rId11"/>
    <p:sldId id="376" r:id="rId12"/>
    <p:sldId id="377" r:id="rId13"/>
    <p:sldId id="378" r:id="rId14"/>
    <p:sldId id="379" r:id="rId15"/>
    <p:sldId id="380" r:id="rId16"/>
    <p:sldId id="381" r:id="rId17"/>
    <p:sldId id="382" r:id="rId18"/>
    <p:sldId id="383" r:id="rId19"/>
    <p:sldId id="384" r:id="rId20"/>
    <p:sldId id="385" r:id="rId21"/>
    <p:sldId id="386" r:id="rId22"/>
    <p:sldId id="387" r:id="rId23"/>
    <p:sldId id="388" r:id="rId24"/>
    <p:sldId id="398" r:id="rId25"/>
    <p:sldId id="389" r:id="rId26"/>
    <p:sldId id="399" r:id="rId27"/>
    <p:sldId id="400" r:id="rId28"/>
    <p:sldId id="401" r:id="rId29"/>
    <p:sldId id="402" r:id="rId30"/>
    <p:sldId id="403" r:id="rId31"/>
    <p:sldId id="404" r:id="rId32"/>
    <p:sldId id="405" r:id="rId33"/>
    <p:sldId id="406" r:id="rId34"/>
    <p:sldId id="391" r:id="rId35"/>
    <p:sldId id="408" r:id="rId36"/>
    <p:sldId id="392" r:id="rId37"/>
    <p:sldId id="393" r:id="rId38"/>
    <p:sldId id="394" r:id="rId39"/>
    <p:sldId id="397" r:id="rId40"/>
  </p:sldIdLst>
  <p:sldSz cx="9144000" cy="6858000" type="screen4x3"/>
  <p:notesSz cx="6985000" cy="9271000"/>
  <p:defaultTextStyle>
    <a:defPPr>
      <a:defRPr lang="en-US"/>
    </a:defPPr>
    <a:lvl1pPr algn="ctr" rtl="0" eaLnBrk="0" fontAlgn="base" hangingPunct="0">
      <a:spcBef>
        <a:spcPct val="0"/>
      </a:spcBef>
      <a:spcAft>
        <a:spcPct val="0"/>
      </a:spcAft>
      <a:defRPr sz="2400" kern="1200">
        <a:solidFill>
          <a:schemeClr val="tx1"/>
        </a:solidFill>
        <a:latin typeface="Comic Sans MS" pitchFamily="66" charset="0"/>
        <a:ea typeface="+mn-ea"/>
        <a:cs typeface="+mn-cs"/>
      </a:defRPr>
    </a:lvl1pPr>
    <a:lvl2pPr marL="457200" algn="ctr" rtl="0" eaLnBrk="0" fontAlgn="base" hangingPunct="0">
      <a:spcBef>
        <a:spcPct val="0"/>
      </a:spcBef>
      <a:spcAft>
        <a:spcPct val="0"/>
      </a:spcAft>
      <a:defRPr sz="2400" kern="1200">
        <a:solidFill>
          <a:schemeClr val="tx1"/>
        </a:solidFill>
        <a:latin typeface="Comic Sans MS" pitchFamily="66" charset="0"/>
        <a:ea typeface="+mn-ea"/>
        <a:cs typeface="+mn-cs"/>
      </a:defRPr>
    </a:lvl2pPr>
    <a:lvl3pPr marL="914400" algn="ctr" rtl="0" eaLnBrk="0" fontAlgn="base" hangingPunct="0">
      <a:spcBef>
        <a:spcPct val="0"/>
      </a:spcBef>
      <a:spcAft>
        <a:spcPct val="0"/>
      </a:spcAft>
      <a:defRPr sz="2400" kern="1200">
        <a:solidFill>
          <a:schemeClr val="tx1"/>
        </a:solidFill>
        <a:latin typeface="Comic Sans MS" pitchFamily="66" charset="0"/>
        <a:ea typeface="+mn-ea"/>
        <a:cs typeface="+mn-cs"/>
      </a:defRPr>
    </a:lvl3pPr>
    <a:lvl4pPr marL="1371600" algn="ctr" rtl="0" eaLnBrk="0" fontAlgn="base" hangingPunct="0">
      <a:spcBef>
        <a:spcPct val="0"/>
      </a:spcBef>
      <a:spcAft>
        <a:spcPct val="0"/>
      </a:spcAft>
      <a:defRPr sz="2400" kern="1200">
        <a:solidFill>
          <a:schemeClr val="tx1"/>
        </a:solidFill>
        <a:latin typeface="Comic Sans MS" pitchFamily="66" charset="0"/>
        <a:ea typeface="+mn-ea"/>
        <a:cs typeface="+mn-cs"/>
      </a:defRPr>
    </a:lvl4pPr>
    <a:lvl5pPr marL="1828800" algn="ctr" rtl="0" eaLnBrk="0" fontAlgn="base" hangingPunct="0">
      <a:spcBef>
        <a:spcPct val="0"/>
      </a:spcBef>
      <a:spcAft>
        <a:spcPct val="0"/>
      </a:spcAft>
      <a:defRPr sz="2400" kern="1200">
        <a:solidFill>
          <a:schemeClr val="tx1"/>
        </a:solidFill>
        <a:latin typeface="Comic Sans MS" pitchFamily="66" charset="0"/>
        <a:ea typeface="+mn-ea"/>
        <a:cs typeface="+mn-cs"/>
      </a:defRPr>
    </a:lvl5pPr>
    <a:lvl6pPr marL="2286000" algn="l" defTabSz="914400" rtl="0" eaLnBrk="1" latinLnBrk="0" hangingPunct="1">
      <a:defRPr sz="2400" kern="1200">
        <a:solidFill>
          <a:schemeClr val="tx1"/>
        </a:solidFill>
        <a:latin typeface="Comic Sans MS" pitchFamily="66" charset="0"/>
        <a:ea typeface="+mn-ea"/>
        <a:cs typeface="+mn-cs"/>
      </a:defRPr>
    </a:lvl6pPr>
    <a:lvl7pPr marL="2743200" algn="l" defTabSz="914400" rtl="0" eaLnBrk="1" latinLnBrk="0" hangingPunct="1">
      <a:defRPr sz="2400" kern="1200">
        <a:solidFill>
          <a:schemeClr val="tx1"/>
        </a:solidFill>
        <a:latin typeface="Comic Sans MS" pitchFamily="66" charset="0"/>
        <a:ea typeface="+mn-ea"/>
        <a:cs typeface="+mn-cs"/>
      </a:defRPr>
    </a:lvl7pPr>
    <a:lvl8pPr marL="3200400" algn="l" defTabSz="914400" rtl="0" eaLnBrk="1" latinLnBrk="0" hangingPunct="1">
      <a:defRPr sz="2400" kern="1200">
        <a:solidFill>
          <a:schemeClr val="tx1"/>
        </a:solidFill>
        <a:latin typeface="Comic Sans MS" pitchFamily="66" charset="0"/>
        <a:ea typeface="+mn-ea"/>
        <a:cs typeface="+mn-cs"/>
      </a:defRPr>
    </a:lvl8pPr>
    <a:lvl9pPr marL="3657600" algn="l" defTabSz="914400" rtl="0" eaLnBrk="1" latinLnBrk="0" hangingPunct="1">
      <a:defRPr sz="24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990099"/>
    <a:srgbClr val="0033CC"/>
    <a:srgbClr val="800000"/>
    <a:srgbClr val="FF6600"/>
    <a:srgbClr val="990033"/>
    <a:srgbClr val="003366"/>
    <a:srgbClr val="CC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36" autoAdjust="0"/>
  </p:normalViewPr>
  <p:slideViewPr>
    <p:cSldViewPr>
      <p:cViewPr varScale="1">
        <p:scale>
          <a:sx n="65" d="100"/>
          <a:sy n="65" d="100"/>
        </p:scale>
        <p:origin x="-1445" y="-82"/>
      </p:cViewPr>
      <p:guideLst>
        <p:guide orient="horz" pos="2115"/>
        <p:guide pos="2789"/>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slide" Target="slides/slide19.xml"/><Relationship Id="rId1" Type="http://schemas.openxmlformats.org/officeDocument/2006/relationships/slide" Target="slides/slide16.xml"/><Relationship Id="rId4" Type="http://schemas.openxmlformats.org/officeDocument/2006/relationships/slide" Target="slides/slide36.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wmf"/><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13.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5" name="Rectangle 3"/>
          <p:cNvSpPr>
            <a:spLocks noGrp="1" noChangeArrowheads="1"/>
          </p:cNvSpPr>
          <p:nvPr>
            <p:ph type="dt" sz="quarter"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78184707-DFE1-4DD8-8F99-52FCEE9F1F0E}" type="datetime1">
              <a:rPr lang="en-US"/>
              <a:pPr>
                <a:defRPr/>
              </a:pPr>
              <a:t>2/8/2013</a:t>
            </a:fld>
            <a:endParaRPr lang="en-US"/>
          </a:p>
        </p:txBody>
      </p:sp>
      <p:sp>
        <p:nvSpPr>
          <p:cNvPr id="8196" name="Rectangle 4"/>
          <p:cNvSpPr>
            <a:spLocks noGrp="1" noChangeArrowheads="1"/>
          </p:cNvSpPr>
          <p:nvPr>
            <p:ph type="ftr" sz="quarter" idx="2"/>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8197" name="Rectangle 5"/>
          <p:cNvSpPr>
            <a:spLocks noGrp="1" noChangeArrowheads="1"/>
          </p:cNvSpPr>
          <p:nvPr>
            <p:ph type="sldNum" sz="quarter" idx="3"/>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30A546B3-49C3-4647-91D4-3F19A7F0BD68}" type="slidenum">
              <a:rPr lang="en-US"/>
              <a:pPr>
                <a:defRPr/>
              </a:pPr>
              <a:t>‹#›</a:t>
            </a:fld>
            <a:endParaRPr lang="en-US"/>
          </a:p>
        </p:txBody>
      </p:sp>
    </p:spTree>
    <p:extLst>
      <p:ext uri="{BB962C8B-B14F-4D97-AF65-F5344CB8AC3E}">
        <p14:creationId xmlns:p14="http://schemas.microsoft.com/office/powerpoint/2010/main" val="35188026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27363"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47" name="Rectangle 3"/>
          <p:cNvSpPr>
            <a:spLocks noGrp="1" noChangeArrowheads="1"/>
          </p:cNvSpPr>
          <p:nvPr>
            <p:ph type="dt" idx="1"/>
          </p:nvPr>
        </p:nvSpPr>
        <p:spPr bwMode="auto">
          <a:xfrm>
            <a:off x="3957638" y="0"/>
            <a:ext cx="3027362" cy="4635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1" hangingPunct="1">
              <a:defRPr sz="1200">
                <a:latin typeface="Tahoma" pitchFamily="34" charset="0"/>
              </a:defRPr>
            </a:lvl1pPr>
          </a:lstStyle>
          <a:p>
            <a:pPr>
              <a:defRPr/>
            </a:pPr>
            <a:fld id="{E418ADD0-8BA1-473E-9521-434FDB68C2DA}" type="datetime1">
              <a:rPr lang="en-US"/>
              <a:pPr>
                <a:defRPr/>
              </a:pPr>
              <a:t>2/8/2013</a:t>
            </a:fld>
            <a:endParaRPr lang="en-US"/>
          </a:p>
        </p:txBody>
      </p:sp>
      <p:sp>
        <p:nvSpPr>
          <p:cNvPr id="43012" name="Rectangle 4"/>
          <p:cNvSpPr>
            <a:spLocks noGrp="1" noRot="1" noChangeAspect="1" noChangeArrowheads="1" noTextEdit="1"/>
          </p:cNvSpPr>
          <p:nvPr>
            <p:ph type="sldImg" idx="2"/>
          </p:nvPr>
        </p:nvSpPr>
        <p:spPr bwMode="auto">
          <a:xfrm>
            <a:off x="117475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1863" y="4403725"/>
            <a:ext cx="5121275" cy="417195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807450"/>
            <a:ext cx="3027363"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l" defTabSz="928688" eaLnBrk="1" hangingPunct="1">
              <a:defRPr sz="1200">
                <a:latin typeface="Tahoma" pitchFamily="34" charset="0"/>
              </a:defRPr>
            </a:lvl1pPr>
          </a:lstStyle>
          <a:p>
            <a:pPr>
              <a:defRPr/>
            </a:pPr>
            <a:endParaRPr lang="en-US"/>
          </a:p>
        </p:txBody>
      </p:sp>
      <p:sp>
        <p:nvSpPr>
          <p:cNvPr id="6151" name="Rectangle 7"/>
          <p:cNvSpPr>
            <a:spLocks noGrp="1" noChangeArrowheads="1"/>
          </p:cNvSpPr>
          <p:nvPr>
            <p:ph type="sldNum" sz="quarter" idx="5"/>
          </p:nvPr>
        </p:nvSpPr>
        <p:spPr bwMode="auto">
          <a:xfrm>
            <a:off x="3957638" y="8807450"/>
            <a:ext cx="3027362" cy="463550"/>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1" hangingPunct="1">
              <a:defRPr sz="1200">
                <a:latin typeface="Tahoma" pitchFamily="34" charset="0"/>
              </a:defRPr>
            </a:lvl1pPr>
          </a:lstStyle>
          <a:p>
            <a:pPr>
              <a:defRPr/>
            </a:pPr>
            <a:fld id="{02512EE1-038B-4E6C-84BE-B006BCEA201C}" type="slidenum">
              <a:rPr lang="en-US"/>
              <a:pPr>
                <a:defRPr/>
              </a:pPr>
              <a:t>‹#›</a:t>
            </a:fld>
            <a:endParaRPr lang="en-US"/>
          </a:p>
        </p:txBody>
      </p:sp>
    </p:spTree>
    <p:extLst>
      <p:ext uri="{BB962C8B-B14F-4D97-AF65-F5344CB8AC3E}">
        <p14:creationId xmlns:p14="http://schemas.microsoft.com/office/powerpoint/2010/main" val="67265701"/>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781D4B3B-2799-4D38-A92D-D9AF60904A66}" type="slidenum">
              <a:rPr lang="en-US" sz="1200" b="0">
                <a:solidFill>
                  <a:schemeClr val="tx1"/>
                </a:solidFill>
              </a:rPr>
              <a:pPr eaLnBrk="1" hangingPunct="1"/>
              <a:t>5</a:t>
            </a:fld>
            <a:endParaRPr lang="en-US" sz="1200" b="0">
              <a:solidFill>
                <a:schemeClr val="tx1"/>
              </a:solidFill>
            </a:endParaRPr>
          </a:p>
        </p:txBody>
      </p:sp>
      <p:sp>
        <p:nvSpPr>
          <p:cNvPr id="5427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542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53F7D-E14C-41D6-862B-EFA52D5F5528}" type="slidenum">
              <a:rPr lang="en-US"/>
              <a:pPr/>
              <a:t>26</a:t>
            </a:fld>
            <a:endParaRPr lang="en-US"/>
          </a:p>
        </p:txBody>
      </p:sp>
      <p:sp>
        <p:nvSpPr>
          <p:cNvPr id="616450" name="Rectangle 2"/>
          <p:cNvSpPr>
            <a:spLocks noGrp="1" noRot="1" noChangeAspect="1"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256994-B72B-48F7-AD08-4C5CB4246F18}" type="slidenum">
              <a:rPr lang="en-US"/>
              <a:pPr/>
              <a:t>27</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674DD-0B15-412F-996E-AAEB196001E5}" type="slidenum">
              <a:rPr lang="en-US"/>
              <a:pPr/>
              <a:t>28</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418A6D-B12B-4EB3-8902-742FEFC4B2B3}" type="slidenum">
              <a:rPr lang="en-US"/>
              <a:pPr/>
              <a:t>29</a:t>
            </a:fld>
            <a:endParaRPr lang="en-US"/>
          </a:p>
        </p:txBody>
      </p:sp>
      <p:sp>
        <p:nvSpPr>
          <p:cNvPr id="618498" name="Rectangle 2"/>
          <p:cNvSpPr>
            <a:spLocks noGrp="1" noRot="1" noChangeAspect="1"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9DA1F9-8303-443D-B437-324E7CA10F1B}" type="slidenum">
              <a:rPr lang="en-US"/>
              <a:pPr/>
              <a:t>30</a:t>
            </a:fld>
            <a:endParaRPr lang="en-US"/>
          </a:p>
        </p:txBody>
      </p:sp>
      <p:sp>
        <p:nvSpPr>
          <p:cNvPr id="619522" name="Rectangle 2"/>
          <p:cNvSpPr>
            <a:spLocks noGrp="1" noRot="1" noChangeAspect="1" noChangeArrowheads="1" noTextEdit="1"/>
          </p:cNvSpPr>
          <p:nvPr>
            <p:ph type="sldImg"/>
          </p:nvPr>
        </p:nvSpPr>
        <p:spPr>
          <a:ln/>
        </p:spPr>
      </p:sp>
      <p:sp>
        <p:nvSpPr>
          <p:cNvPr id="619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38AFEE-F772-42AE-8957-48DA24106F95}" type="slidenum">
              <a:rPr lang="en-US"/>
              <a:pPr/>
              <a:t>31</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BEB1D5-0ADA-43EA-807C-848F3ACC9C14}" type="slidenum">
              <a:rPr lang="en-US"/>
              <a:pPr/>
              <a:t>32</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9BED47-3AA1-435A-9B5B-CA36347452B3}" type="slidenum">
              <a:rPr lang="en-US"/>
              <a:pPr/>
              <a:t>33</a:t>
            </a:fld>
            <a:endParaRPr lang="en-US"/>
          </a:p>
        </p:txBody>
      </p:sp>
      <p:sp>
        <p:nvSpPr>
          <p:cNvPr id="620546" name="Rectangle 2"/>
          <p:cNvSpPr>
            <a:spLocks noGrp="1" noRot="1" noChangeAspect="1" noChangeArrowheads="1" noTextEdit="1"/>
          </p:cNvSpPr>
          <p:nvPr>
            <p:ph type="sldImg"/>
          </p:nvPr>
        </p:nvSpPr>
        <p:spPr>
          <a:ln/>
        </p:spPr>
      </p:sp>
      <p:sp>
        <p:nvSpPr>
          <p:cNvPr id="620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E2A52D-37EC-4A00-BB72-C17DA46AFFB4}" type="slidenum">
              <a:rPr lang="en-US" sz="1200">
                <a:solidFill>
                  <a:schemeClr val="tx1"/>
                </a:solidFill>
                <a:latin typeface="Times New Roman" pitchFamily="18" charset="0"/>
              </a:rPr>
              <a:pPr eaLnBrk="1" hangingPunct="1"/>
              <a:t>38</a:t>
            </a:fld>
            <a:endParaRPr lang="en-US" sz="1200">
              <a:solidFill>
                <a:schemeClr val="tx1"/>
              </a:solidFill>
              <a:latin typeface="Times New Roman" pitchFamily="18" charset="0"/>
            </a:endParaRPr>
          </a:p>
        </p:txBody>
      </p:sp>
      <p:sp>
        <p:nvSpPr>
          <p:cNvPr id="37891" name="Rectangle 2"/>
          <p:cNvSpPr>
            <a:spLocks noGrp="1" noRot="1" noChangeAspect="1" noChangeArrowheads="1" noTextEdit="1"/>
          </p:cNvSpPr>
          <p:nvPr>
            <p:ph type="sldImg"/>
          </p:nvPr>
        </p:nvSpPr>
        <p:spPr>
          <a:xfrm>
            <a:off x="1189038" y="684213"/>
            <a:ext cx="4645025" cy="3482975"/>
          </a:xfrm>
          <a:ln w="12700"/>
        </p:spPr>
      </p:sp>
      <p:sp>
        <p:nvSpPr>
          <p:cNvPr id="378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041C4C4-58F1-4C29-8CDB-4AFFC2A700A0}" type="slidenum">
              <a:rPr lang="en-US" sz="1200">
                <a:solidFill>
                  <a:schemeClr val="tx1"/>
                </a:solidFill>
                <a:latin typeface="Times New Roman" pitchFamily="18" charset="0"/>
              </a:rPr>
              <a:pPr eaLnBrk="1" hangingPunct="1"/>
              <a:t>6</a:t>
            </a:fld>
            <a:endParaRPr lang="en-US" sz="1200">
              <a:solidFill>
                <a:schemeClr val="tx1"/>
              </a:solidFill>
              <a:latin typeface="Times New Roman" pitchFamily="18" charset="0"/>
            </a:endParaRPr>
          </a:p>
        </p:txBody>
      </p:sp>
      <p:sp>
        <p:nvSpPr>
          <p:cNvPr id="3174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3300" b="1">
                <a:solidFill>
                  <a:schemeClr val="tx2"/>
                </a:solidFill>
                <a:latin typeface="Times New Roman" pitchFamily="18" charset="0"/>
                <a:cs typeface="Times New Roman" pitchFamily="18" charset="0"/>
              </a:defRPr>
            </a:lvl1pPr>
            <a:lvl2pPr marL="754689" indent="-290265" eaLnBrk="0" hangingPunct="0">
              <a:defRPr sz="3300" b="1">
                <a:solidFill>
                  <a:schemeClr val="tx2"/>
                </a:solidFill>
                <a:latin typeface="Times New Roman" pitchFamily="18" charset="0"/>
                <a:cs typeface="Times New Roman" pitchFamily="18" charset="0"/>
              </a:defRPr>
            </a:lvl2pPr>
            <a:lvl3pPr marL="1161059" indent="-232212" eaLnBrk="0" hangingPunct="0">
              <a:defRPr sz="3300" b="1">
                <a:solidFill>
                  <a:schemeClr val="tx2"/>
                </a:solidFill>
                <a:latin typeface="Times New Roman" pitchFamily="18" charset="0"/>
                <a:cs typeface="Times New Roman" pitchFamily="18" charset="0"/>
              </a:defRPr>
            </a:lvl3pPr>
            <a:lvl4pPr marL="1625483" indent="-232212" eaLnBrk="0" hangingPunct="0">
              <a:defRPr sz="3300" b="1">
                <a:solidFill>
                  <a:schemeClr val="tx2"/>
                </a:solidFill>
                <a:latin typeface="Times New Roman" pitchFamily="18" charset="0"/>
                <a:cs typeface="Times New Roman" pitchFamily="18" charset="0"/>
              </a:defRPr>
            </a:lvl4pPr>
            <a:lvl5pPr marL="2089907" indent="-232212" eaLnBrk="0" hangingPunct="0">
              <a:defRPr sz="3300" b="1">
                <a:solidFill>
                  <a:schemeClr val="tx2"/>
                </a:solidFill>
                <a:latin typeface="Times New Roman" pitchFamily="18" charset="0"/>
                <a:cs typeface="Times New Roman" pitchFamily="18" charset="0"/>
              </a:defRPr>
            </a:lvl5pPr>
            <a:lvl6pPr marL="2554331"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6pPr>
            <a:lvl7pPr marL="3018754"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7pPr>
            <a:lvl8pPr marL="3483178"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8pPr>
            <a:lvl9pPr marL="3947602" indent="-232212" algn="ctr" eaLnBrk="0" fontAlgn="base" hangingPunct="0">
              <a:spcBef>
                <a:spcPct val="0"/>
              </a:spcBef>
              <a:spcAft>
                <a:spcPct val="0"/>
              </a:spcAft>
              <a:defRPr sz="3300" b="1">
                <a:solidFill>
                  <a:schemeClr val="tx2"/>
                </a:solidFill>
                <a:latin typeface="Times New Roman" pitchFamily="18" charset="0"/>
                <a:cs typeface="Times New Roman" pitchFamily="18" charset="0"/>
              </a:defRPr>
            </a:lvl9pPr>
          </a:lstStyle>
          <a:p>
            <a:pPr eaLnBrk="1" hangingPunct="1"/>
            <a:fld id="{55E47460-6C53-4079-AEFE-EBFB0D7AF045}" type="slidenum">
              <a:rPr lang="en-US" sz="1200" b="0">
                <a:solidFill>
                  <a:schemeClr val="tx1"/>
                </a:solidFill>
              </a:rPr>
              <a:pPr eaLnBrk="1" hangingPunct="1"/>
              <a:t>7</a:t>
            </a:fld>
            <a:endParaRPr lang="en-US" sz="1200" b="0">
              <a:solidFill>
                <a:schemeClr val="tx1"/>
              </a:solidFill>
            </a:endParaRPr>
          </a:p>
        </p:txBody>
      </p:sp>
      <p:sp>
        <p:nvSpPr>
          <p:cNvPr id="60419" name="Rectangle 1026"/>
          <p:cNvSpPr>
            <a:spLocks noGrp="1" noRot="1" noChangeAspect="1" noChangeArrowheads="1" noTextEdit="1"/>
          </p:cNvSpPr>
          <p:nvPr>
            <p:ph type="sldImg"/>
          </p:nvPr>
        </p:nvSpPr>
        <p:spPr>
          <a:xfrm>
            <a:off x="1184275" y="701675"/>
            <a:ext cx="4618038" cy="3463925"/>
          </a:xfrm>
          <a:solidFill>
            <a:srgbClr val="FFFFFF"/>
          </a:solidFill>
          <a:ln/>
        </p:spPr>
      </p:sp>
      <p:sp>
        <p:nvSpPr>
          <p:cNvPr id="6042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328AC4DA-0081-4CEF-AF3D-82742DDEC31F}" type="slidenum">
              <a:rPr lang="en-US" sz="1200">
                <a:solidFill>
                  <a:schemeClr val="tx1"/>
                </a:solidFill>
                <a:latin typeface="Times New Roman" pitchFamily="18" charset="0"/>
              </a:rPr>
              <a:pPr eaLnBrk="1" hangingPunct="1"/>
              <a:t>10</a:t>
            </a:fld>
            <a:endParaRPr lang="en-US" sz="1200">
              <a:solidFill>
                <a:schemeClr val="tx1"/>
              </a:solidFill>
              <a:latin typeface="Times New Roman" pitchFamily="18" charset="0"/>
            </a:endParaRPr>
          </a:p>
        </p:txBody>
      </p:sp>
      <p:sp>
        <p:nvSpPr>
          <p:cNvPr id="32771"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2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7EAD63F2-61E2-4D27-9C88-E4C8FB0EE25B}" type="slidenum">
              <a:rPr lang="en-US" sz="1200">
                <a:solidFill>
                  <a:schemeClr val="tx1"/>
                </a:solidFill>
                <a:latin typeface="Times New Roman" pitchFamily="18" charset="0"/>
              </a:rPr>
              <a:pPr eaLnBrk="1" hangingPunct="1"/>
              <a:t>11</a:t>
            </a:fld>
            <a:endParaRPr lang="en-US" sz="1200">
              <a:solidFill>
                <a:schemeClr val="tx1"/>
              </a:solidFill>
              <a:latin typeface="Times New Roman" pitchFamily="18" charset="0"/>
            </a:endParaRPr>
          </a:p>
        </p:txBody>
      </p:sp>
      <p:sp>
        <p:nvSpPr>
          <p:cNvPr id="33795"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37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B76B869E-3E59-4A4B-8302-072C87FFEE13}" type="slidenum">
              <a:rPr lang="en-US" sz="1200">
                <a:solidFill>
                  <a:schemeClr val="tx1"/>
                </a:solidFill>
                <a:latin typeface="Times New Roman" pitchFamily="18" charset="0"/>
              </a:rPr>
              <a:pPr eaLnBrk="1" hangingPunct="1"/>
              <a:t>12</a:t>
            </a:fld>
            <a:endParaRPr lang="en-US" sz="1200">
              <a:solidFill>
                <a:schemeClr val="tx1"/>
              </a:solidFill>
              <a:latin typeface="Times New Roman" pitchFamily="18" charset="0"/>
            </a:endParaRPr>
          </a:p>
        </p:txBody>
      </p:sp>
      <p:sp>
        <p:nvSpPr>
          <p:cNvPr id="34819"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A2962902-A3A3-4F6C-9375-7F216B866987}" type="slidenum">
              <a:rPr lang="en-US" sz="1200">
                <a:solidFill>
                  <a:schemeClr val="tx1"/>
                </a:solidFill>
                <a:latin typeface="Times New Roman" pitchFamily="18" charset="0"/>
              </a:rPr>
              <a:pPr eaLnBrk="1" hangingPunct="1"/>
              <a:t>18</a:t>
            </a:fld>
            <a:endParaRPr lang="en-US" sz="1200">
              <a:solidFill>
                <a:schemeClr val="tx1"/>
              </a:solidFill>
              <a:latin typeface="Times New Roman" pitchFamily="18" charset="0"/>
            </a:endParaRPr>
          </a:p>
        </p:txBody>
      </p:sp>
      <p:sp>
        <p:nvSpPr>
          <p:cNvPr id="35843"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4500">
                <a:solidFill>
                  <a:schemeClr val="tx2"/>
                </a:solidFill>
                <a:latin typeface="Comic Sans MS" pitchFamily="66" charset="0"/>
              </a:defRPr>
            </a:lvl1pPr>
            <a:lvl2pPr marL="754689" indent="-290265" eaLnBrk="0" hangingPunct="0">
              <a:defRPr sz="4500">
                <a:solidFill>
                  <a:schemeClr val="tx2"/>
                </a:solidFill>
                <a:latin typeface="Comic Sans MS" pitchFamily="66" charset="0"/>
              </a:defRPr>
            </a:lvl2pPr>
            <a:lvl3pPr marL="1161059" indent="-232212" eaLnBrk="0" hangingPunct="0">
              <a:defRPr sz="4500">
                <a:solidFill>
                  <a:schemeClr val="tx2"/>
                </a:solidFill>
                <a:latin typeface="Comic Sans MS" pitchFamily="66" charset="0"/>
              </a:defRPr>
            </a:lvl3pPr>
            <a:lvl4pPr marL="1625483" indent="-232212" eaLnBrk="0" hangingPunct="0">
              <a:defRPr sz="4500">
                <a:solidFill>
                  <a:schemeClr val="tx2"/>
                </a:solidFill>
                <a:latin typeface="Comic Sans MS" pitchFamily="66" charset="0"/>
              </a:defRPr>
            </a:lvl4pPr>
            <a:lvl5pPr marL="2089907" indent="-232212" eaLnBrk="0" hangingPunct="0">
              <a:defRPr sz="4500">
                <a:solidFill>
                  <a:schemeClr val="tx2"/>
                </a:solidFill>
                <a:latin typeface="Comic Sans MS" pitchFamily="66" charset="0"/>
              </a:defRPr>
            </a:lvl5pPr>
            <a:lvl6pPr marL="2554331" indent="-232212" algn="ctr" eaLnBrk="0" fontAlgn="base" hangingPunct="0">
              <a:spcBef>
                <a:spcPct val="0"/>
              </a:spcBef>
              <a:spcAft>
                <a:spcPct val="0"/>
              </a:spcAft>
              <a:defRPr sz="4500">
                <a:solidFill>
                  <a:schemeClr val="tx2"/>
                </a:solidFill>
                <a:latin typeface="Comic Sans MS" pitchFamily="66" charset="0"/>
              </a:defRPr>
            </a:lvl6pPr>
            <a:lvl7pPr marL="3018754" indent="-232212" algn="ctr" eaLnBrk="0" fontAlgn="base" hangingPunct="0">
              <a:spcBef>
                <a:spcPct val="0"/>
              </a:spcBef>
              <a:spcAft>
                <a:spcPct val="0"/>
              </a:spcAft>
              <a:defRPr sz="4500">
                <a:solidFill>
                  <a:schemeClr val="tx2"/>
                </a:solidFill>
                <a:latin typeface="Comic Sans MS" pitchFamily="66" charset="0"/>
              </a:defRPr>
            </a:lvl7pPr>
            <a:lvl8pPr marL="3483178" indent="-232212" algn="ctr" eaLnBrk="0" fontAlgn="base" hangingPunct="0">
              <a:spcBef>
                <a:spcPct val="0"/>
              </a:spcBef>
              <a:spcAft>
                <a:spcPct val="0"/>
              </a:spcAft>
              <a:defRPr sz="4500">
                <a:solidFill>
                  <a:schemeClr val="tx2"/>
                </a:solidFill>
                <a:latin typeface="Comic Sans MS" pitchFamily="66" charset="0"/>
              </a:defRPr>
            </a:lvl8pPr>
            <a:lvl9pPr marL="3947602" indent="-232212" algn="ctr" eaLnBrk="0" fontAlgn="base" hangingPunct="0">
              <a:spcBef>
                <a:spcPct val="0"/>
              </a:spcBef>
              <a:spcAft>
                <a:spcPct val="0"/>
              </a:spcAft>
              <a:defRPr sz="4500">
                <a:solidFill>
                  <a:schemeClr val="tx2"/>
                </a:solidFill>
                <a:latin typeface="Comic Sans MS" pitchFamily="66" charset="0"/>
              </a:defRPr>
            </a:lvl9pPr>
          </a:lstStyle>
          <a:p>
            <a:pPr eaLnBrk="1" hangingPunct="1"/>
            <a:fld id="{FB0A3A6C-29F6-4B30-ACD1-B346ACCD5E00}" type="slidenum">
              <a:rPr lang="en-US" sz="1200">
                <a:solidFill>
                  <a:schemeClr val="tx1"/>
                </a:solidFill>
                <a:latin typeface="Times New Roman" pitchFamily="18" charset="0"/>
              </a:rPr>
              <a:pPr eaLnBrk="1" hangingPunct="1"/>
              <a:t>23</a:t>
            </a:fld>
            <a:endParaRPr lang="en-US" sz="1200">
              <a:solidFill>
                <a:schemeClr val="tx1"/>
              </a:solidFill>
              <a:latin typeface="Times New Roman" pitchFamily="18" charset="0"/>
            </a:endParaRPr>
          </a:p>
        </p:txBody>
      </p:sp>
      <p:sp>
        <p:nvSpPr>
          <p:cNvPr id="36867" name="Rectangle 2"/>
          <p:cNvSpPr>
            <a:spLocks noGrp="1" noRot="1" noChangeAspect="1" noChangeArrowheads="1" noTextEdit="1"/>
          </p:cNvSpPr>
          <p:nvPr>
            <p:ph type="sldImg"/>
          </p:nvPr>
        </p:nvSpPr>
        <p:spPr>
          <a:xfrm>
            <a:off x="1184275" y="701675"/>
            <a:ext cx="4618038" cy="3463925"/>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4E321478-8CCD-3D48-9D5A-A37B2B71D82F}" type="slidenum">
              <a:rPr lang="en-US"/>
              <a:pPr/>
              <a:t>24</a:t>
            </a:fld>
            <a:endParaRPr lang="en-US"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a:latin typeface="Times New Roman" pitchFamily="32" charset="0"/>
              </a:rPr>
              <a:t>The IEEE 802.3 committee has defined a number of alternative physical configurations. This is both good and bad. On the good side, the standard has been responsive to evolving technology. On the bad side, the customer, not to mention the potential vendor, is faced with a bewildering array of options. However, the committee has been at pains to ensure that the various options can be easily integrated into a configuration that satisfies a variety of needs. Thus, the user that has a complex set of requirements may find the flexibility and variety of the 802.3 standard to be an asset.</a:t>
            </a:r>
          </a:p>
          <a:p>
            <a:r>
              <a:rPr lang="en-US" dirty="0">
                <a:latin typeface="Times New Roman" pitchFamily="32" charset="0"/>
              </a:rPr>
              <a:t>	To distinguish the various implementations that are available, the committee has developed a concise notation:</a:t>
            </a:r>
          </a:p>
          <a:p>
            <a:r>
              <a:rPr lang="en-US" dirty="0">
                <a:latin typeface="Times New Roman" pitchFamily="32" charset="0"/>
              </a:rPr>
              <a:t> </a:t>
            </a:r>
          </a:p>
          <a:p>
            <a:r>
              <a:rPr lang="en-US" dirty="0">
                <a:latin typeface="Times New Roman" pitchFamily="32" charset="0"/>
              </a:rPr>
              <a:t>&lt;data rate in Mbps&gt; &lt;signaling method&gt;&lt;maximum segment length in hundreds of meters&gt;</a:t>
            </a:r>
          </a:p>
          <a:p>
            <a:r>
              <a:rPr lang="en-US" dirty="0">
                <a:latin typeface="Times New Roman" pitchFamily="32" charset="0"/>
              </a:rPr>
              <a:t> </a:t>
            </a:r>
          </a:p>
          <a:p>
            <a:r>
              <a:rPr lang="en-US" dirty="0">
                <a:latin typeface="Times New Roman" pitchFamily="32" charset="0"/>
              </a:rPr>
              <a:t>The defined alternatives for 10-Mbps are:</a:t>
            </a:r>
          </a:p>
          <a:p>
            <a:r>
              <a:rPr lang="en-US" dirty="0">
                <a:latin typeface="Times New Roman" pitchFamily="32" charset="0"/>
              </a:rPr>
              <a:t>	</a:t>
            </a:r>
          </a:p>
          <a:p>
            <a:r>
              <a:rPr lang="en-US" b="1" dirty="0">
                <a:latin typeface="Times New Roman" pitchFamily="32" charset="0"/>
              </a:rPr>
              <a:t>10BASE5:</a:t>
            </a:r>
            <a:r>
              <a:rPr lang="en-US" dirty="0">
                <a:latin typeface="Times New Roman" pitchFamily="32" charset="0"/>
              </a:rPr>
              <a:t> Specifies the use of 50-ohm coaxial cable and Manchester digital signaling. The maximum length of a cable segment is set at 500 meters. The length of the network can be extended by the use of repeaters. A repeater is transparent to the MAC level; as it does no buffering, it does not isolate one segment from another. So, for example, if two stations on different segments attempt to transmit at the same time, their transmissions will collide. To avoid looping, only one path of segments and repeaters is allowed between any two stations. The standard allows a maximum of four repeaters in the path between any two stations, extending the effective length of the medium to 2.5 kilometers.</a:t>
            </a:r>
          </a:p>
          <a:p>
            <a:r>
              <a:rPr lang="en-US" b="1" dirty="0">
                <a:latin typeface="Times New Roman" pitchFamily="32" charset="0"/>
              </a:rPr>
              <a:t>10BASE2</a:t>
            </a:r>
            <a:r>
              <a:rPr lang="en-US" dirty="0">
                <a:latin typeface="Times New Roman" pitchFamily="32" charset="0"/>
              </a:rPr>
              <a:t>: Similar to 10BASE5 but uses a thinner cable, which supports fewer taps over a shorter distance than the 10BASE5 cable. This is a lower-cost alternative to 10BASE5.</a:t>
            </a:r>
          </a:p>
          <a:p>
            <a:r>
              <a:rPr lang="en-US" b="1" dirty="0">
                <a:latin typeface="Times New Roman" pitchFamily="32" charset="0"/>
              </a:rPr>
              <a:t>10BASE-T:</a:t>
            </a:r>
            <a:r>
              <a:rPr lang="en-US" dirty="0">
                <a:latin typeface="Times New Roman" pitchFamily="32" charset="0"/>
              </a:rPr>
              <a:t> Uses unshielded twisted pair in a star-shaped topology. Because of the high data rate and the poor transmission qualities of unshielded twisted pair, the length of a link is limited to 100 meters. As an alternative, an optical fiber link may be used. In this case, the maximum length is 500 m.</a:t>
            </a:r>
          </a:p>
          <a:p>
            <a:r>
              <a:rPr lang="en-US" b="1" dirty="0">
                <a:latin typeface="Times New Roman" pitchFamily="32" charset="0"/>
              </a:rPr>
              <a:t>10BASE-F:</a:t>
            </a:r>
            <a:r>
              <a:rPr lang="en-US" dirty="0">
                <a:latin typeface="Times New Roman" pitchFamily="32" charset="0"/>
              </a:rPr>
              <a:t> Contains three specifications: a passive-star topology for interconnecting stations and repeaters with up to 1 km per segment;</a:t>
            </a:r>
            <a:r>
              <a:rPr lang="en-US" b="1" dirty="0">
                <a:latin typeface="Times New Roman" pitchFamily="32" charset="0"/>
              </a:rPr>
              <a:t> </a:t>
            </a:r>
            <a:r>
              <a:rPr lang="en-US" dirty="0">
                <a:latin typeface="Times New Roman" pitchFamily="32" charset="0"/>
              </a:rPr>
              <a:t>a point-to-point link that can be used to connect stations or repeaters at up to 2 km;  a point-to-point link that can be used to connect repeaters at up to 2 km.</a:t>
            </a:r>
          </a:p>
          <a:p>
            <a:r>
              <a:rPr lang="en-US" b="1" dirty="0">
                <a:latin typeface="Times New Roman" pitchFamily="32" charset="0"/>
              </a:rPr>
              <a:t> </a:t>
            </a:r>
            <a:endParaRPr lang="en-US" dirty="0">
              <a:latin typeface="Times New Roman" pitchFamily="32" charset="0"/>
            </a:endParaRPr>
          </a:p>
          <a:p>
            <a:r>
              <a:rPr lang="en-US" b="1" dirty="0" smtClean="0">
                <a:latin typeface="Times New Roman" pitchFamily="32" charset="0"/>
              </a:rPr>
              <a:t>	</a:t>
            </a:r>
            <a:r>
              <a:rPr lang="en-US" dirty="0" smtClean="0">
                <a:latin typeface="Times New Roman" pitchFamily="32" charset="0"/>
              </a:rPr>
              <a:t>	</a:t>
            </a:r>
            <a:endParaRPr lang="en-US" dirty="0">
              <a:latin typeface="Times New Roman" pitchFamily="32"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FF9E6"/>
        </a:solidFill>
        <a:effectLst/>
      </p:bgPr>
    </p:bg>
    <p:spTree>
      <p:nvGrpSpPr>
        <p:cNvPr id="1" name=""/>
        <p:cNvGrpSpPr/>
        <p:nvPr/>
      </p:nvGrpSpPr>
      <p:grpSpPr>
        <a:xfrm>
          <a:off x="0" y="0"/>
          <a:ext cx="0" cy="0"/>
          <a:chOff x="0" y="0"/>
          <a:chExt cx="0" cy="0"/>
        </a:xfrm>
      </p:grpSpPr>
      <p:pic>
        <p:nvPicPr>
          <p:cNvPr id="3" name="Picture 9" descr="Picture1"/>
          <p:cNvPicPr>
            <a:picLocks noChangeAspect="1" noChangeArrowheads="1"/>
          </p:cNvPicPr>
          <p:nvPr/>
        </p:nvPicPr>
        <p:blipFill>
          <a:blip r:embed="rId2"/>
          <a:srcRect/>
          <a:stretch>
            <a:fillRect/>
          </a:stretch>
        </p:blipFill>
        <p:spPr bwMode="auto">
          <a:xfrm>
            <a:off x="-4763" y="-4763"/>
            <a:ext cx="9155113" cy="6869113"/>
          </a:xfrm>
          <a:prstGeom prst="rect">
            <a:avLst/>
          </a:prstGeom>
          <a:noFill/>
          <a:ln w="9525">
            <a:noFill/>
            <a:miter lim="800000"/>
            <a:headEnd/>
            <a:tailEnd/>
          </a:ln>
        </p:spPr>
      </p:pic>
      <p:sp>
        <p:nvSpPr>
          <p:cNvPr id="4" name="Line 5"/>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 name="Line 6"/>
          <p:cNvSpPr>
            <a:spLocks noChangeShapeType="1"/>
          </p:cNvSpPr>
          <p:nvPr/>
        </p:nvSpPr>
        <p:spPr bwMode="auto">
          <a:xfrm>
            <a:off x="0" y="5562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6" name="Rectangle 7"/>
          <p:cNvSpPr>
            <a:spLocks noChangeArrowheads="1"/>
          </p:cNvSpPr>
          <p:nvPr/>
        </p:nvSpPr>
        <p:spPr bwMode="auto">
          <a:xfrm>
            <a:off x="0" y="6477000"/>
            <a:ext cx="914400" cy="381000"/>
          </a:xfrm>
          <a:prstGeom prst="rect">
            <a:avLst/>
          </a:prstGeom>
          <a:noFill/>
          <a:ln w="9525">
            <a:noFill/>
            <a:miter lim="800000"/>
            <a:headEnd/>
            <a:tailEnd/>
          </a:ln>
          <a:effectLst/>
        </p:spPr>
        <p:txBody>
          <a:bodyPr/>
          <a:lstStyle/>
          <a:p>
            <a:pPr algn="r">
              <a:defRPr/>
            </a:pPr>
            <a:endParaRPr lang="en-US" sz="1400">
              <a:latin typeface="Trebuchet MS" pitchFamily="34" charset="0"/>
            </a:endParaRPr>
          </a:p>
        </p:txBody>
      </p:sp>
      <p:sp>
        <p:nvSpPr>
          <p:cNvPr id="56324" name="Rectangle 4"/>
          <p:cNvSpPr>
            <a:spLocks noGrp="1" noChangeArrowheads="1"/>
          </p:cNvSpPr>
          <p:nvPr>
            <p:ph type="ctrTitle"/>
          </p:nvPr>
        </p:nvSpPr>
        <p:spPr bwMode="auto">
          <a:xfrm>
            <a:off x="609600" y="1265238"/>
            <a:ext cx="8001000" cy="866775"/>
          </a:xfrm>
          <a:effectLst/>
        </p:spPr>
        <p:txBody>
          <a:bodyPr/>
          <a:lstStyle>
            <a:lvl1pPr>
              <a:defRPr sz="4800">
                <a:solidFill>
                  <a:schemeClr val="tx1"/>
                </a:solidFill>
                <a:effectLst>
                  <a:outerShdw blurRad="38100" dist="38100" dir="2700000" algn="tl">
                    <a:srgbClr val="FFFFFF"/>
                  </a:outerShdw>
                </a:effectLst>
                <a:cs typeface="Simplified Arabic Fixed" pitchFamily="49" charset="-78"/>
              </a:defRPr>
            </a:lvl1pPr>
          </a:lstStyle>
          <a:p>
            <a:r>
              <a:rPr lang="en-US"/>
              <a:t>Click to edit Master title style</a:t>
            </a:r>
          </a:p>
        </p:txBody>
      </p:sp>
      <p:sp>
        <p:nvSpPr>
          <p:cNvPr id="7" name="Rectangle 8"/>
          <p:cNvSpPr>
            <a:spLocks noGrp="1" noChangeArrowheads="1"/>
          </p:cNvSpPr>
          <p:nvPr>
            <p:ph type="sldNum" sz="quarter" idx="10"/>
          </p:nvPr>
        </p:nvSpPr>
        <p:spPr>
          <a:xfrm>
            <a:off x="7740650" y="6092825"/>
            <a:ext cx="1150938" cy="574675"/>
          </a:xfrm>
        </p:spPr>
        <p:txBody>
          <a:bodyPr/>
          <a:lstStyle>
            <a:lvl1pPr>
              <a:defRPr>
                <a:effectLst/>
                <a:latin typeface="+mn-lt"/>
              </a:defRPr>
            </a:lvl1pPr>
          </a:lstStyle>
          <a:p>
            <a:pPr>
              <a:defRPr/>
            </a:pPr>
            <a:fld id="{7C62D9A0-A45C-4035-A425-29B9D6034F5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E361E46-A829-46C8-B284-64F880F90D4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9100" y="115888"/>
            <a:ext cx="2195513" cy="5980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79388" y="115888"/>
            <a:ext cx="6437312" cy="5980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4A80AC50-AF34-4E0A-AC36-40E580A3567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defRPr>
                <a:latin typeface="+mn-lt"/>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ftr" sz="quarter" idx="10"/>
          </p:nvPr>
        </p:nvSpPr>
        <p:spPr>
          <a:xfrm>
            <a:off x="1285852" y="6454775"/>
            <a:ext cx="6656388" cy="287338"/>
          </a:xfrm>
          <a:ln/>
        </p:spPr>
        <p:txBody>
          <a:bodyPr/>
          <a:lstStyle>
            <a:lvl1pPr>
              <a:defRPr>
                <a:effectLst>
                  <a:outerShdw blurRad="38100" dist="38100" dir="2700000" algn="tl">
                    <a:srgbClr val="000000">
                      <a:alpha val="43137"/>
                    </a:srgbClr>
                  </a:outerShdw>
                </a:effectLst>
              </a:defRPr>
            </a:lvl1p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Rectangle 10"/>
          <p:cNvSpPr>
            <a:spLocks noGrp="1" noChangeArrowheads="1"/>
          </p:cNvSpPr>
          <p:nvPr>
            <p:ph type="sldNum" sz="quarter" idx="11"/>
          </p:nvPr>
        </p:nvSpPr>
        <p:spPr>
          <a:xfrm>
            <a:off x="8194675" y="6486548"/>
            <a:ext cx="914400" cy="228600"/>
          </a:xfrm>
          <a:ln/>
        </p:spPr>
        <p:txBody>
          <a:bodyPr/>
          <a:lstStyle>
            <a:lvl1pPr>
              <a:defRPr>
                <a:latin typeface="Comic Sans MS" pitchFamily="66" charset="0"/>
              </a:defRPr>
            </a:lvl1pPr>
          </a:lstStyle>
          <a:p>
            <a:pPr>
              <a:defRPr/>
            </a:pPr>
            <a:fld id="{3786ED73-AFAE-40D1-8B17-06E2B2BE615A}"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 name="Rectangle 10"/>
          <p:cNvSpPr>
            <a:spLocks noGrp="1" noChangeArrowheads="1"/>
          </p:cNvSpPr>
          <p:nvPr>
            <p:ph type="sldNum" sz="quarter" idx="11"/>
          </p:nvPr>
        </p:nvSpPr>
        <p:spPr>
          <a:ln/>
        </p:spPr>
        <p:txBody>
          <a:bodyPr/>
          <a:lstStyle>
            <a:lvl1pPr>
              <a:defRPr/>
            </a:lvl1pPr>
          </a:lstStyle>
          <a:p>
            <a:pPr>
              <a:defRPr/>
            </a:pPr>
            <a:fld id="{BB1E2A9A-00E3-4430-906E-995E8281053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40386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B708865F-D8BA-461E-B4C5-2BCB8287721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8" name="Rectangle 10"/>
          <p:cNvSpPr>
            <a:spLocks noGrp="1" noChangeArrowheads="1"/>
          </p:cNvSpPr>
          <p:nvPr>
            <p:ph type="sldNum" sz="quarter" idx="11"/>
          </p:nvPr>
        </p:nvSpPr>
        <p:spPr>
          <a:ln/>
        </p:spPr>
        <p:txBody>
          <a:bodyPr/>
          <a:lstStyle>
            <a:lvl1pPr>
              <a:defRPr/>
            </a:lvl1pPr>
          </a:lstStyle>
          <a:p>
            <a:pPr>
              <a:defRPr/>
            </a:pPr>
            <a:fld id="{AA5A483E-2C16-4A7C-A450-A95C4775788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4" name="Rectangle 10"/>
          <p:cNvSpPr>
            <a:spLocks noGrp="1" noChangeArrowheads="1"/>
          </p:cNvSpPr>
          <p:nvPr>
            <p:ph type="sldNum" sz="quarter" idx="11"/>
          </p:nvPr>
        </p:nvSpPr>
        <p:spPr>
          <a:ln/>
        </p:spPr>
        <p:txBody>
          <a:bodyPr/>
          <a:lstStyle>
            <a:lvl1pPr>
              <a:defRPr/>
            </a:lvl1pPr>
          </a:lstStyle>
          <a:p>
            <a:pPr>
              <a:defRPr/>
            </a:pPr>
            <a:fld id="{89CE651F-B56D-48D2-A702-1FFE07FC73E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3" name="Rectangle 10"/>
          <p:cNvSpPr>
            <a:spLocks noGrp="1" noChangeArrowheads="1"/>
          </p:cNvSpPr>
          <p:nvPr>
            <p:ph type="sldNum" sz="quarter" idx="11"/>
          </p:nvPr>
        </p:nvSpPr>
        <p:spPr>
          <a:ln/>
        </p:spPr>
        <p:txBody>
          <a:bodyPr/>
          <a:lstStyle>
            <a:lvl1pPr>
              <a:defRPr/>
            </a:lvl1pPr>
          </a:lstStyle>
          <a:p>
            <a:pPr>
              <a:defRPr/>
            </a:pPr>
            <a:fld id="{1A54BAB6-FEBD-4F64-A6D7-C50E0F3E21C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AC75B29D-399E-4EBE-B92E-E324310C2F9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6" name="Rectangle 10"/>
          <p:cNvSpPr>
            <a:spLocks noGrp="1" noChangeArrowheads="1"/>
          </p:cNvSpPr>
          <p:nvPr>
            <p:ph type="sldNum" sz="quarter" idx="11"/>
          </p:nvPr>
        </p:nvSpPr>
        <p:spPr>
          <a:ln/>
        </p:spPr>
        <p:txBody>
          <a:bodyPr/>
          <a:lstStyle>
            <a:lvl1pPr>
              <a:defRPr/>
            </a:lvl1pPr>
          </a:lstStyle>
          <a:p>
            <a:pPr>
              <a:defRPr/>
            </a:pPr>
            <a:fld id="{0558D4C7-A5ED-4B23-8CDE-2E50A8B2DA8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White">
      <p:bgPr>
        <a:solidFill>
          <a:srgbClr val="FFF9E6"/>
        </a:solidFill>
        <a:effectLst/>
      </p:bgPr>
    </p:bg>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0" y="6324600"/>
            <a:ext cx="9144000" cy="533400"/>
          </a:xfrm>
          <a:prstGeom prst="rect">
            <a:avLst/>
          </a:prstGeom>
          <a:solidFill>
            <a:srgbClr val="CCCCCC"/>
          </a:solidFill>
          <a:ln w="9525">
            <a:noFill/>
            <a:miter lim="800000"/>
            <a:headEnd/>
            <a:tailEnd/>
          </a:ln>
          <a:effectLst/>
        </p:spPr>
        <p:txBody>
          <a:bodyPr wrap="none" anchor="ctr"/>
          <a:lstStyle/>
          <a:p>
            <a:pPr>
              <a:defRPr/>
            </a:pPr>
            <a:endParaRPr lang="en-US"/>
          </a:p>
        </p:txBody>
      </p:sp>
      <p:pic>
        <p:nvPicPr>
          <p:cNvPr id="1027" name="Picture 3" descr="Picture3"/>
          <p:cNvPicPr>
            <a:picLocks noChangeAspect="1" noChangeArrowheads="1"/>
          </p:cNvPicPr>
          <p:nvPr/>
        </p:nvPicPr>
        <p:blipFill>
          <a:blip r:embed="rId13"/>
          <a:srcRect/>
          <a:stretch>
            <a:fillRect/>
          </a:stretch>
        </p:blipFill>
        <p:spPr bwMode="auto">
          <a:xfrm>
            <a:off x="0" y="0"/>
            <a:ext cx="9180513" cy="6858000"/>
          </a:xfrm>
          <a:prstGeom prst="rect">
            <a:avLst/>
          </a:prstGeom>
          <a:noFill/>
          <a:ln w="9525">
            <a:noFill/>
            <a:miter lim="800000"/>
            <a:headEnd/>
            <a:tailEnd/>
          </a:ln>
        </p:spPr>
      </p:pic>
      <p:sp>
        <p:nvSpPr>
          <p:cNvPr id="55300" name="Rectangle 4"/>
          <p:cNvSpPr>
            <a:spLocks noGrp="1" noChangeArrowheads="1"/>
          </p:cNvSpPr>
          <p:nvPr>
            <p:ph type="ftr" sz="quarter" idx="3"/>
          </p:nvPr>
        </p:nvSpPr>
        <p:spPr bwMode="auto">
          <a:xfrm>
            <a:off x="1403350" y="6454775"/>
            <a:ext cx="6656388" cy="2873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effectLst>
                  <a:outerShdw blurRad="38100" dist="38100" dir="2700000" algn="tl">
                    <a:srgbClr val="FFFFFF"/>
                  </a:outerShdw>
                </a:effectLst>
                <a:cs typeface="Courier New" pitchFamily="49" charset="0"/>
              </a:defRPr>
            </a:lvl1pPr>
          </a:lstStyle>
          <a:p>
            <a:pPr>
              <a:defRPr/>
            </a:pPr>
            <a:r>
              <a:rPr lang="en-US" smtClean="0"/>
              <a:t> Computer Networks   Ethernet</a:t>
            </a:r>
            <a:endParaRPr lang="en-US">
              <a:solidFill>
                <a:srgbClr val="800000"/>
              </a:solidFill>
              <a:effectLst>
                <a:outerShdw blurRad="38100" dist="38100" dir="2700000" algn="tl">
                  <a:srgbClr val="000000"/>
                </a:outerShdw>
              </a:effectLst>
            </a:endParaRPr>
          </a:p>
        </p:txBody>
      </p:sp>
      <p:sp>
        <p:nvSpPr>
          <p:cNvPr id="55302" name="Rectangle 6"/>
          <p:cNvSpPr>
            <a:spLocks noGrp="1" noChangeArrowheads="1"/>
          </p:cNvSpPr>
          <p:nvPr>
            <p:ph type="body" idx="1"/>
          </p:nvPr>
        </p:nvSpPr>
        <p:spPr bwMode="auto">
          <a:xfrm>
            <a:off x="457200" y="1295400"/>
            <a:ext cx="8229600" cy="4800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303" name="Rectangle 7"/>
          <p:cNvSpPr>
            <a:spLocks noGrp="1" noChangeArrowheads="1"/>
          </p:cNvSpPr>
          <p:nvPr>
            <p:ph type="title"/>
          </p:nvPr>
        </p:nvSpPr>
        <p:spPr bwMode="white">
          <a:xfrm>
            <a:off x="179388" y="115888"/>
            <a:ext cx="8785225" cy="792162"/>
          </a:xfrm>
          <a:prstGeom prst="rect">
            <a:avLst/>
          </a:prstGeom>
          <a:noFill/>
          <a:ln w="9525">
            <a:noFill/>
            <a:miter lim="800000"/>
            <a:headEnd/>
            <a:tailEnd/>
          </a:ln>
          <a:effectLst>
            <a:outerShdw dist="17961" dir="2700000" algn="ctr" rotWithShape="0">
              <a:schemeClr val="tx1"/>
            </a:outerShdw>
          </a:effectLst>
        </p:spPr>
        <p:txBody>
          <a:bodyPr vert="horz" wrap="square" lIns="91440" tIns="45720" rIns="91440" bIns="45720" numCol="1" anchor="ctr" anchorCtr="0" compatLnSpc="1">
            <a:prstTxWarp prst="textNoShape">
              <a:avLst/>
            </a:prstTxWarp>
          </a:bodyPr>
          <a:lstStyle/>
          <a:p>
            <a:pPr lvl="0"/>
            <a:r>
              <a:rPr lang="en-US" smtClean="0"/>
              <a:t>Click to edit Master title style </a:t>
            </a:r>
          </a:p>
        </p:txBody>
      </p:sp>
      <p:sp>
        <p:nvSpPr>
          <p:cNvPr id="55304" name="Line 8"/>
          <p:cNvSpPr>
            <a:spLocks noChangeShapeType="1"/>
          </p:cNvSpPr>
          <p:nvPr/>
        </p:nvSpPr>
        <p:spPr bwMode="auto">
          <a:xfrm>
            <a:off x="0" y="990600"/>
            <a:ext cx="9144000" cy="0"/>
          </a:xfrm>
          <a:prstGeom prst="line">
            <a:avLst/>
          </a:prstGeom>
          <a:noFill/>
          <a:ln w="50800">
            <a:solidFill>
              <a:schemeClr val="tx1"/>
            </a:solidFill>
            <a:round/>
            <a:headEnd/>
            <a:tailEnd/>
          </a:ln>
          <a:effectLst/>
        </p:spPr>
        <p:txBody>
          <a:bodyPr wrap="none" anchor="ctr"/>
          <a:lstStyle/>
          <a:p>
            <a:pPr>
              <a:defRPr/>
            </a:pPr>
            <a:endParaRPr lang="en-US"/>
          </a:p>
        </p:txBody>
      </p:sp>
      <p:sp>
        <p:nvSpPr>
          <p:cNvPr id="55305" name="Line 9"/>
          <p:cNvSpPr>
            <a:spLocks noChangeShapeType="1"/>
          </p:cNvSpPr>
          <p:nvPr/>
        </p:nvSpPr>
        <p:spPr bwMode="auto">
          <a:xfrm>
            <a:off x="0" y="6324600"/>
            <a:ext cx="9144000" cy="0"/>
          </a:xfrm>
          <a:prstGeom prst="line">
            <a:avLst/>
          </a:prstGeom>
          <a:noFill/>
          <a:ln w="25400">
            <a:solidFill>
              <a:schemeClr val="folHlink"/>
            </a:solidFill>
            <a:round/>
            <a:headEnd/>
            <a:tailEnd/>
          </a:ln>
          <a:effectLst/>
        </p:spPr>
        <p:txBody>
          <a:bodyPr wrap="none" anchor="ctr"/>
          <a:lstStyle/>
          <a:p>
            <a:pPr>
              <a:defRPr/>
            </a:pPr>
            <a:endParaRPr lang="en-US"/>
          </a:p>
        </p:txBody>
      </p:sp>
      <p:sp>
        <p:nvSpPr>
          <p:cNvPr id="55306" name="Rectangle 10"/>
          <p:cNvSpPr>
            <a:spLocks noGrp="1" noChangeArrowheads="1"/>
          </p:cNvSpPr>
          <p:nvPr>
            <p:ph type="sldNum" sz="quarter" idx="4"/>
          </p:nvPr>
        </p:nvSpPr>
        <p:spPr bwMode="auto">
          <a:xfrm>
            <a:off x="8194675" y="6440488"/>
            <a:ext cx="914400"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600" b="1">
                <a:solidFill>
                  <a:srgbClr val="800000"/>
                </a:solidFill>
                <a:effectLst>
                  <a:outerShdw blurRad="38100" dist="38100" dir="2700000" algn="tl">
                    <a:srgbClr val="000000"/>
                  </a:outerShdw>
                </a:effectLst>
                <a:latin typeface="Courier New" pitchFamily="49" charset="0"/>
                <a:cs typeface="Courier New" pitchFamily="49" charset="0"/>
              </a:defRPr>
            </a:lvl1pPr>
          </a:lstStyle>
          <a:p>
            <a:pPr>
              <a:defRPr/>
            </a:pPr>
            <a:fld id="{7B009C64-9295-44C1-B10D-4427A8C1236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8"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dt="0"/>
  <p:txStyles>
    <p:title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p:titleStyle>
    <p:body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0.wmf"/><Relationship Id="rId10" Type="http://schemas.openxmlformats.org/officeDocument/2006/relationships/oleObject" Target="../embeddings/oleObject8.bin"/><Relationship Id="rId4" Type="http://schemas.openxmlformats.org/officeDocument/2006/relationships/oleObject" Target="../embeddings/oleObject4.bin"/><Relationship Id="rId9" Type="http://schemas.openxmlformats.org/officeDocument/2006/relationships/image" Target="../media/image11.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13" Type="http://schemas.openxmlformats.org/officeDocument/2006/relationships/oleObject" Target="../embeddings/oleObject15.bin"/><Relationship Id="rId3" Type="http://schemas.openxmlformats.org/officeDocument/2006/relationships/notesSlide" Target="../notesSlides/notesSlide8.xml"/><Relationship Id="rId7" Type="http://schemas.openxmlformats.org/officeDocument/2006/relationships/image" Target="../media/image13.wmf"/><Relationship Id="rId12" Type="http://schemas.openxmlformats.org/officeDocument/2006/relationships/oleObject" Target="../embeddings/oleObject14.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0.bin"/><Relationship Id="rId11" Type="http://schemas.openxmlformats.org/officeDocument/2006/relationships/oleObject" Target="../embeddings/oleObject13.bin"/><Relationship Id="rId5" Type="http://schemas.openxmlformats.org/officeDocument/2006/relationships/image" Target="../media/image11.wmf"/><Relationship Id="rId10" Type="http://schemas.openxmlformats.org/officeDocument/2006/relationships/oleObject" Target="../embeddings/oleObject12.bin"/><Relationship Id="rId4" Type="http://schemas.openxmlformats.org/officeDocument/2006/relationships/oleObject" Target="../embeddings/oleObject9.bin"/><Relationship Id="rId9" Type="http://schemas.openxmlformats.org/officeDocument/2006/relationships/image" Target="../media/image10.wmf"/><Relationship Id="rId1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Microsoft_Word_97_-_2003_Document2.doc"/><Relationship Id="rId4" Type="http://schemas.openxmlformats.org/officeDocument/2006/relationships/oleObject" Target="../embeddings/oleObject1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11.xml"/><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image" Target="../media/image15.wmf"/><Relationship Id="rId10" Type="http://schemas.openxmlformats.org/officeDocument/2006/relationships/oleObject" Target="../embeddings/oleObject23.bin"/><Relationship Id="rId4" Type="http://schemas.openxmlformats.org/officeDocument/2006/relationships/oleObject" Target="../embeddings/oleObject18.bin"/><Relationship Id="rId9" Type="http://schemas.openxmlformats.org/officeDocument/2006/relationships/oleObject" Target="../embeddings/oleObject22.bin"/></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notesSlide" Target="../notesSlides/notesSlide12.xml"/><Relationship Id="rId7"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5.bin"/><Relationship Id="rId5" Type="http://schemas.openxmlformats.org/officeDocument/2006/relationships/image" Target="../media/image15.wmf"/><Relationship Id="rId10" Type="http://schemas.openxmlformats.org/officeDocument/2006/relationships/oleObject" Target="../embeddings/oleObject29.bin"/><Relationship Id="rId4" Type="http://schemas.openxmlformats.org/officeDocument/2006/relationships/oleObject" Target="../embeddings/oleObject24.bin"/><Relationship Id="rId9"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notesSlide" Target="../notesSlides/notesSlide13.xml"/><Relationship Id="rId7"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31.bin"/><Relationship Id="rId5" Type="http://schemas.openxmlformats.org/officeDocument/2006/relationships/image" Target="../media/image15.wmf"/><Relationship Id="rId10" Type="http://schemas.openxmlformats.org/officeDocument/2006/relationships/oleObject" Target="../embeddings/oleObject35.bin"/><Relationship Id="rId4" Type="http://schemas.openxmlformats.org/officeDocument/2006/relationships/oleObject" Target="../embeddings/oleObject30.bin"/><Relationship Id="rId9" Type="http://schemas.openxmlformats.org/officeDocument/2006/relationships/oleObject" Target="../embeddings/oleObject34.bin"/></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notesSlide" Target="../notesSlides/notesSlide15.xml"/><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7.bin"/><Relationship Id="rId5" Type="http://schemas.openxmlformats.org/officeDocument/2006/relationships/image" Target="../media/image15.wmf"/><Relationship Id="rId10" Type="http://schemas.openxmlformats.org/officeDocument/2006/relationships/oleObject" Target="../embeddings/oleObject41.bin"/><Relationship Id="rId4" Type="http://schemas.openxmlformats.org/officeDocument/2006/relationships/oleObject" Target="../embeddings/oleObject36.bin"/><Relationship Id="rId9"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45.bin"/><Relationship Id="rId13" Type="http://schemas.openxmlformats.org/officeDocument/2006/relationships/oleObject" Target="../embeddings/oleObject50.bin"/><Relationship Id="rId3" Type="http://schemas.openxmlformats.org/officeDocument/2006/relationships/notesSlide" Target="../notesSlides/notesSlide16.xml"/><Relationship Id="rId7" Type="http://schemas.openxmlformats.org/officeDocument/2006/relationships/oleObject" Target="../embeddings/oleObject44.bin"/><Relationship Id="rId12" Type="http://schemas.openxmlformats.org/officeDocument/2006/relationships/oleObject" Target="../embeddings/oleObject49.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3.bin"/><Relationship Id="rId11" Type="http://schemas.openxmlformats.org/officeDocument/2006/relationships/oleObject" Target="../embeddings/oleObject48.bin"/><Relationship Id="rId5" Type="http://schemas.openxmlformats.org/officeDocument/2006/relationships/image" Target="../media/image15.wmf"/><Relationship Id="rId10" Type="http://schemas.openxmlformats.org/officeDocument/2006/relationships/oleObject" Target="../embeddings/oleObject47.bin"/><Relationship Id="rId4" Type="http://schemas.openxmlformats.org/officeDocument/2006/relationships/oleObject" Target="../embeddings/oleObject42.bin"/><Relationship Id="rId9" Type="http://schemas.openxmlformats.org/officeDocument/2006/relationships/oleObject" Target="../embeddings/oleObject46.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oleObject" Target="../embeddings/oleObject59.bin"/><Relationship Id="rId3" Type="http://schemas.openxmlformats.org/officeDocument/2006/relationships/notesSlide" Target="../notesSlides/notesSlide17.xml"/><Relationship Id="rId7" Type="http://schemas.openxmlformats.org/officeDocument/2006/relationships/oleObject" Target="../embeddings/oleObject53.bin"/><Relationship Id="rId12"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2.bin"/><Relationship Id="rId11" Type="http://schemas.openxmlformats.org/officeDocument/2006/relationships/oleObject" Target="../embeddings/oleObject57.bin"/><Relationship Id="rId5" Type="http://schemas.openxmlformats.org/officeDocument/2006/relationships/image" Target="../media/image15.wmf"/><Relationship Id="rId10" Type="http://schemas.openxmlformats.org/officeDocument/2006/relationships/oleObject" Target="../embeddings/oleObject56.bin"/><Relationship Id="rId4" Type="http://schemas.openxmlformats.org/officeDocument/2006/relationships/oleObject" Target="../embeddings/oleObject51.bin"/><Relationship Id="rId9" Type="http://schemas.openxmlformats.org/officeDocument/2006/relationships/oleObject" Target="../embeddings/oleObject55.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wmf"/><Relationship Id="rId10" Type="http://schemas.openxmlformats.org/officeDocument/2006/relationships/image" Target="../media/image5.emf"/><Relationship Id="rId4" Type="http://schemas.openxmlformats.org/officeDocument/2006/relationships/oleObject" Target="../embeddings/oleObject1.bin"/><Relationship Id="rId9" Type="http://schemas.openxmlformats.org/officeDocument/2006/relationships/oleObject" Target="../embeddings/Microsoft_Excel_97-2003_Worksheet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85471" y="1441846"/>
            <a:ext cx="8462993" cy="3643338"/>
          </a:xfrm>
        </p:spPr>
        <p:txBody>
          <a:bodyPr/>
          <a:lstStyle/>
          <a:p>
            <a:pPr>
              <a:defRPr/>
            </a:pPr>
            <a:r>
              <a:rPr lang="en-US" sz="4400" i="1" dirty="0">
                <a:solidFill>
                  <a:srgbClr val="0033CC"/>
                </a:solidFill>
                <a:effectLst>
                  <a:outerShdw blurRad="38100" dist="38100" dir="2700000" algn="tl">
                    <a:srgbClr val="000000"/>
                  </a:outerShdw>
                </a:effectLst>
              </a:rPr>
              <a:t/>
            </a:r>
            <a:br>
              <a:rPr lang="en-US" sz="4400" i="1" dirty="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t>
            </a:r>
            <a:br>
              <a:rPr lang="en-US" sz="4400" i="1" dirty="0" smtClean="0">
                <a:solidFill>
                  <a:srgbClr val="0033CC"/>
                </a:solidFill>
                <a:effectLst>
                  <a:outerShdw blurRad="38100" dist="38100" dir="2700000" algn="tl">
                    <a:srgbClr val="000000"/>
                  </a:outerShdw>
                </a:effectLst>
              </a:rPr>
            </a:br>
            <a:r>
              <a:rPr lang="en-US" sz="6000" i="1" dirty="0" smtClean="0">
                <a:solidFill>
                  <a:srgbClr val="0033CC"/>
                </a:solidFill>
                <a:effectLst>
                  <a:outerShdw blurRad="38100" dist="38100" dir="2700000" algn="tl">
                    <a:srgbClr val="000000"/>
                  </a:outerShdw>
                </a:effectLst>
              </a:rPr>
              <a:t>Ethernet</a:t>
            </a: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r>
              <a:rPr lang="en-US" sz="4400" i="1" dirty="0" smtClean="0">
                <a:solidFill>
                  <a:srgbClr val="0033CC"/>
                </a:solidFill>
                <a:effectLst>
                  <a:outerShdw blurRad="38100" dist="38100" dir="2700000" algn="tl">
                    <a:srgbClr val="000000"/>
                  </a:outerShdw>
                </a:effectLst>
              </a:rPr>
              <a:t/>
            </a:r>
            <a:br>
              <a:rPr lang="en-US" sz="4400" i="1" dirty="0" smtClean="0">
                <a:solidFill>
                  <a:srgbClr val="0033CC"/>
                </a:solidFill>
                <a:effectLst>
                  <a:outerShdw blurRad="38100" dist="38100" dir="2700000" algn="tl">
                    <a:srgbClr val="000000"/>
                  </a:outerShdw>
                </a:effectLst>
              </a:rPr>
            </a:br>
            <a:endParaRPr lang="en-US" sz="4400" dirty="0" smtClean="0">
              <a:solidFill>
                <a:srgbClr val="0033CC"/>
              </a:solidFill>
              <a:effectLst>
                <a:outerShdw blurRad="38100" dist="38100" dir="2700000" algn="tl">
                  <a:srgbClr val="000000"/>
                </a:outerShdw>
              </a:effectLst>
            </a:endParaRPr>
          </a:p>
        </p:txBody>
      </p:sp>
      <p:sp>
        <p:nvSpPr>
          <p:cNvPr id="4" name="Rectangle 3"/>
          <p:cNvSpPr txBox="1">
            <a:spLocks noChangeArrowheads="1"/>
          </p:cNvSpPr>
          <p:nvPr/>
        </p:nvSpPr>
        <p:spPr bwMode="auto">
          <a:xfrm>
            <a:off x="3102991" y="5962327"/>
            <a:ext cx="6005513" cy="70703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225425" indent="-225425" algn="l" rtl="0" eaLnBrk="0" fontAlgn="base" hangingPunct="0">
              <a:spcBef>
                <a:spcPct val="20000"/>
              </a:spcBef>
              <a:spcAft>
                <a:spcPct val="0"/>
              </a:spcAft>
              <a:buClr>
                <a:schemeClr val="tx1"/>
              </a:buClr>
              <a:buSzPct val="50000"/>
              <a:buFont typeface="Wingdings" pitchFamily="2" charset="2"/>
              <a:buChar char="§"/>
              <a:defRPr sz="3200" b="1">
                <a:solidFill>
                  <a:schemeClr val="tx1"/>
                </a:solidFill>
                <a:effectLst>
                  <a:outerShdw blurRad="38100" dist="38100" dir="2700000" algn="tl">
                    <a:srgbClr val="FFFFFF"/>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b="1">
                <a:solidFill>
                  <a:schemeClr val="tx1"/>
                </a:solidFill>
                <a:latin typeface="Arial" charset="0"/>
              </a:defRPr>
            </a:lvl2pPr>
            <a:lvl3pPr marL="1143000" indent="-228600" algn="l" rtl="0" eaLnBrk="0" fontAlgn="base" hangingPunct="0">
              <a:spcBef>
                <a:spcPct val="20000"/>
              </a:spcBef>
              <a:spcAft>
                <a:spcPct val="0"/>
              </a:spcAft>
              <a:buClr>
                <a:schemeClr val="tx1"/>
              </a:buClr>
              <a:buChar char="•"/>
              <a:defRPr sz="2400" b="1">
                <a:solidFill>
                  <a:schemeClr val="tx1"/>
                </a:solidFill>
                <a:latin typeface="Arial" charset="0"/>
              </a:defRPr>
            </a:lvl3pPr>
            <a:lvl4pPr marL="1600200" indent="-228600" algn="l" rtl="0" eaLnBrk="0" fontAlgn="base" hangingPunct="0">
              <a:spcBef>
                <a:spcPct val="20000"/>
              </a:spcBef>
              <a:spcAft>
                <a:spcPct val="0"/>
              </a:spcAft>
              <a:buClr>
                <a:schemeClr val="tx1"/>
              </a:buClr>
              <a:buChar char="–"/>
              <a:defRPr sz="2000" b="1">
                <a:solidFill>
                  <a:schemeClr val="tx1"/>
                </a:solidFill>
                <a:latin typeface="Arial" charset="0"/>
              </a:defRPr>
            </a:lvl4pPr>
            <a:lvl5pPr marL="2057400" indent="-228600" algn="l" rtl="0" eaLnBrk="0" fontAlgn="base" hangingPunct="0">
              <a:spcBef>
                <a:spcPct val="20000"/>
              </a:spcBef>
              <a:spcAft>
                <a:spcPct val="0"/>
              </a:spcAft>
              <a:buClr>
                <a:schemeClr val="tx1"/>
              </a:buClr>
              <a:buChar char="»"/>
              <a:defRPr b="1">
                <a:solidFill>
                  <a:schemeClr val="tx1"/>
                </a:solidFill>
                <a:latin typeface="Arial" charset="0"/>
              </a:defRPr>
            </a:lvl5pPr>
            <a:lvl6pPr marL="2514600" indent="-228600" algn="l" rtl="0" eaLnBrk="0" fontAlgn="base" hangingPunct="0">
              <a:spcBef>
                <a:spcPct val="20000"/>
              </a:spcBef>
              <a:spcAft>
                <a:spcPct val="0"/>
              </a:spcAft>
              <a:buClr>
                <a:schemeClr val="tx1"/>
              </a:buClr>
              <a:buChar char="»"/>
              <a:defRPr b="1">
                <a:solidFill>
                  <a:schemeClr val="tx1"/>
                </a:solidFill>
                <a:latin typeface="Arial" charset="0"/>
              </a:defRPr>
            </a:lvl6pPr>
            <a:lvl7pPr marL="2971800" indent="-228600" algn="l" rtl="0" eaLnBrk="0" fontAlgn="base" hangingPunct="0">
              <a:spcBef>
                <a:spcPct val="20000"/>
              </a:spcBef>
              <a:spcAft>
                <a:spcPct val="0"/>
              </a:spcAft>
              <a:buClr>
                <a:schemeClr val="tx1"/>
              </a:buClr>
              <a:buChar char="»"/>
              <a:defRPr b="1">
                <a:solidFill>
                  <a:schemeClr val="tx1"/>
                </a:solidFill>
                <a:latin typeface="Arial" charset="0"/>
              </a:defRPr>
            </a:lvl7pPr>
            <a:lvl8pPr marL="3429000" indent="-228600" algn="l" rtl="0" eaLnBrk="0" fontAlgn="base" hangingPunct="0">
              <a:spcBef>
                <a:spcPct val="20000"/>
              </a:spcBef>
              <a:spcAft>
                <a:spcPct val="0"/>
              </a:spcAft>
              <a:buClr>
                <a:schemeClr val="tx1"/>
              </a:buClr>
              <a:buChar char="»"/>
              <a:defRPr b="1">
                <a:solidFill>
                  <a:schemeClr val="tx1"/>
                </a:solidFill>
                <a:latin typeface="Arial" charset="0"/>
              </a:defRPr>
            </a:lvl8pPr>
            <a:lvl9pPr marL="3886200" indent="-228600" algn="l" rtl="0" eaLnBrk="0" fontAlgn="base" hangingPunct="0">
              <a:spcBef>
                <a:spcPct val="20000"/>
              </a:spcBef>
              <a:spcAft>
                <a:spcPct val="0"/>
              </a:spcAft>
              <a:buClr>
                <a:schemeClr val="tx1"/>
              </a:buClr>
              <a:buChar char="»"/>
              <a:defRPr b="1">
                <a:solidFill>
                  <a:schemeClr val="tx1"/>
                </a:solidFill>
                <a:latin typeface="Arial" charset="0"/>
              </a:defRPr>
            </a:lvl9pPr>
          </a:lstStyle>
          <a:p>
            <a:pPr marL="0" indent="0" algn="ctr">
              <a:lnSpc>
                <a:spcPct val="90000"/>
              </a:lnSpc>
              <a:buFont typeface="Wingdings" pitchFamily="2" charset="2"/>
              <a:buNone/>
              <a:defRPr/>
            </a:pPr>
            <a:r>
              <a:rPr lang="en-US" sz="2800" dirty="0" smtClean="0">
                <a:solidFill>
                  <a:srgbClr val="800000"/>
                </a:solidFill>
                <a:effectLst>
                  <a:outerShdw blurRad="38100" dist="38100" dir="2700000" algn="tl">
                    <a:srgbClr val="000000"/>
                  </a:outerShdw>
                </a:effectLst>
              </a:rPr>
              <a:t> Computer </a:t>
            </a:r>
            <a:r>
              <a:rPr lang="en-US" sz="2800" dirty="0" smtClean="0">
                <a:solidFill>
                  <a:srgbClr val="800000"/>
                </a:solidFill>
                <a:effectLst>
                  <a:outerShdw blurRad="38100" dist="38100" dir="2700000" algn="tl">
                    <a:srgbClr val="000000"/>
                  </a:outerShdw>
                </a:effectLst>
              </a:rPr>
              <a:t>Networks</a:t>
            </a:r>
            <a:endParaRPr lang="en-US" sz="2800" dirty="0" smtClean="0">
              <a:solidFill>
                <a:srgbClr val="800000"/>
              </a:solidFill>
              <a:effectLst>
                <a:outerShdw blurRad="38100" dist="38100" dir="2700000" algn="tl">
                  <a:srgbClr val="00000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ChangeArrowheads="1"/>
          </p:cNvSpPr>
          <p:nvPr/>
        </p:nvSpPr>
        <p:spPr bwMode="auto">
          <a:xfrm>
            <a:off x="717550" y="1709738"/>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69" name="Rectangle 3"/>
          <p:cNvSpPr>
            <a:spLocks noChangeArrowheads="1"/>
          </p:cNvSpPr>
          <p:nvPr/>
        </p:nvSpPr>
        <p:spPr bwMode="auto">
          <a:xfrm>
            <a:off x="773113" y="1782763"/>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1270" name="Line 4"/>
          <p:cNvSpPr>
            <a:spLocks noChangeShapeType="1"/>
          </p:cNvSpPr>
          <p:nvPr/>
        </p:nvSpPr>
        <p:spPr bwMode="auto">
          <a:xfrm>
            <a:off x="1828800" y="1709738"/>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1" name="Rectangle 5"/>
          <p:cNvSpPr>
            <a:spLocks noChangeArrowheads="1"/>
          </p:cNvSpPr>
          <p:nvPr/>
        </p:nvSpPr>
        <p:spPr bwMode="auto">
          <a:xfrm>
            <a:off x="1916113" y="1795463"/>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1272" name="Line 6"/>
          <p:cNvSpPr>
            <a:spLocks noChangeShapeType="1"/>
          </p:cNvSpPr>
          <p:nvPr/>
        </p:nvSpPr>
        <p:spPr bwMode="auto">
          <a:xfrm>
            <a:off x="24765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3" name="Rectangle 7"/>
          <p:cNvSpPr>
            <a:spLocks noChangeArrowheads="1"/>
          </p:cNvSpPr>
          <p:nvPr/>
        </p:nvSpPr>
        <p:spPr bwMode="auto">
          <a:xfrm>
            <a:off x="2474913" y="1655763"/>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1274" name="Line 8"/>
          <p:cNvSpPr>
            <a:spLocks noChangeShapeType="1"/>
          </p:cNvSpPr>
          <p:nvPr/>
        </p:nvSpPr>
        <p:spPr bwMode="auto">
          <a:xfrm>
            <a:off x="37084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5" name="Rectangle 9"/>
          <p:cNvSpPr>
            <a:spLocks noChangeArrowheads="1"/>
          </p:cNvSpPr>
          <p:nvPr/>
        </p:nvSpPr>
        <p:spPr bwMode="auto">
          <a:xfrm>
            <a:off x="3859213" y="1655763"/>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1276" name="Line 10"/>
          <p:cNvSpPr>
            <a:spLocks noChangeShapeType="1"/>
          </p:cNvSpPr>
          <p:nvPr/>
        </p:nvSpPr>
        <p:spPr bwMode="auto">
          <a:xfrm>
            <a:off x="48768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7" name="Rectangle 11"/>
          <p:cNvSpPr>
            <a:spLocks noChangeArrowheads="1"/>
          </p:cNvSpPr>
          <p:nvPr/>
        </p:nvSpPr>
        <p:spPr bwMode="auto">
          <a:xfrm>
            <a:off x="4875213" y="1782763"/>
            <a:ext cx="879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CC3300"/>
                </a:solidFill>
                <a:latin typeface="Times New Roman" pitchFamily="18" charset="0"/>
              </a:rPr>
              <a:t>Length</a:t>
            </a:r>
          </a:p>
        </p:txBody>
      </p:sp>
      <p:sp>
        <p:nvSpPr>
          <p:cNvPr id="11278" name="Line 12"/>
          <p:cNvSpPr>
            <a:spLocks noChangeShapeType="1"/>
          </p:cNvSpPr>
          <p:nvPr/>
        </p:nvSpPr>
        <p:spPr bwMode="auto">
          <a:xfrm>
            <a:off x="57023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79" name="Rectangle 13"/>
          <p:cNvSpPr>
            <a:spLocks noChangeArrowheads="1"/>
          </p:cNvSpPr>
          <p:nvPr/>
        </p:nvSpPr>
        <p:spPr bwMode="auto">
          <a:xfrm>
            <a:off x="5675313" y="1757363"/>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1280" name="Line 14"/>
          <p:cNvSpPr>
            <a:spLocks noChangeShapeType="1"/>
          </p:cNvSpPr>
          <p:nvPr/>
        </p:nvSpPr>
        <p:spPr bwMode="auto">
          <a:xfrm>
            <a:off x="68961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1" name="Rectangle 15"/>
          <p:cNvSpPr>
            <a:spLocks noChangeArrowheads="1"/>
          </p:cNvSpPr>
          <p:nvPr/>
        </p:nvSpPr>
        <p:spPr bwMode="auto">
          <a:xfrm>
            <a:off x="6881813" y="1770063"/>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1282" name="Line 16"/>
          <p:cNvSpPr>
            <a:spLocks noChangeShapeType="1"/>
          </p:cNvSpPr>
          <p:nvPr/>
        </p:nvSpPr>
        <p:spPr bwMode="auto">
          <a:xfrm>
            <a:off x="7493000" y="1709738"/>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83" name="Rectangle 17"/>
          <p:cNvSpPr>
            <a:spLocks noChangeArrowheads="1"/>
          </p:cNvSpPr>
          <p:nvPr/>
        </p:nvSpPr>
        <p:spPr bwMode="auto">
          <a:xfrm>
            <a:off x="7567613" y="1757363"/>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1284" name="Rectangle 18"/>
          <p:cNvSpPr>
            <a:spLocks noChangeArrowheads="1"/>
          </p:cNvSpPr>
          <p:nvPr/>
        </p:nvSpPr>
        <p:spPr bwMode="auto">
          <a:xfrm>
            <a:off x="1179513" y="14017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1285" name="Rectangle 19"/>
          <p:cNvSpPr>
            <a:spLocks noChangeArrowheads="1"/>
          </p:cNvSpPr>
          <p:nvPr/>
        </p:nvSpPr>
        <p:spPr bwMode="auto">
          <a:xfrm>
            <a:off x="20431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286" name="Rectangle 20"/>
          <p:cNvSpPr>
            <a:spLocks noChangeArrowheads="1"/>
          </p:cNvSpPr>
          <p:nvPr/>
        </p:nvSpPr>
        <p:spPr bwMode="auto">
          <a:xfrm>
            <a:off x="2716213" y="13763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7" name="Rectangle 21"/>
          <p:cNvSpPr>
            <a:spLocks noChangeArrowheads="1"/>
          </p:cNvSpPr>
          <p:nvPr/>
        </p:nvSpPr>
        <p:spPr bwMode="auto">
          <a:xfrm>
            <a:off x="3948113" y="1350963"/>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1288" name="Rectangle 22"/>
          <p:cNvSpPr>
            <a:spLocks noChangeArrowheads="1"/>
          </p:cNvSpPr>
          <p:nvPr/>
        </p:nvSpPr>
        <p:spPr bwMode="auto">
          <a:xfrm>
            <a:off x="51673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1289" name="Rectangle 23"/>
          <p:cNvSpPr>
            <a:spLocks noChangeArrowheads="1"/>
          </p:cNvSpPr>
          <p:nvPr/>
        </p:nvSpPr>
        <p:spPr bwMode="auto">
          <a:xfrm>
            <a:off x="7783513" y="13763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1290" name="Line 24"/>
          <p:cNvSpPr>
            <a:spLocks noChangeShapeType="1"/>
          </p:cNvSpPr>
          <p:nvPr/>
        </p:nvSpPr>
        <p:spPr bwMode="auto">
          <a:xfrm flipV="1">
            <a:off x="825500" y="1268760"/>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1" name="Line 25"/>
          <p:cNvSpPr>
            <a:spLocks noChangeShapeType="1"/>
          </p:cNvSpPr>
          <p:nvPr/>
        </p:nvSpPr>
        <p:spPr bwMode="auto">
          <a:xfrm>
            <a:off x="5791056" y="1269510"/>
            <a:ext cx="247951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92" name="Rectangle 26"/>
          <p:cNvSpPr>
            <a:spLocks noChangeArrowheads="1"/>
          </p:cNvSpPr>
          <p:nvPr/>
        </p:nvSpPr>
        <p:spPr bwMode="auto">
          <a:xfrm>
            <a:off x="3429000" y="2362200"/>
            <a:ext cx="19002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a:t>
            </a:r>
            <a:r>
              <a:rPr lang="en-US" sz="1800" b="1">
                <a:solidFill>
                  <a:srgbClr val="333300"/>
                </a:solidFill>
                <a:latin typeface="Times New Roman" pitchFamily="18" charset="0"/>
              </a:rPr>
              <a:t>64 to 1518 bytes</a:t>
            </a:r>
          </a:p>
        </p:txBody>
      </p:sp>
      <p:sp>
        <p:nvSpPr>
          <p:cNvPr id="11293" name="Rectangle 27"/>
          <p:cNvSpPr>
            <a:spLocks noChangeArrowheads="1"/>
          </p:cNvSpPr>
          <p:nvPr/>
        </p:nvSpPr>
        <p:spPr bwMode="auto">
          <a:xfrm>
            <a:off x="827088" y="2252663"/>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1294" name="Rectangle 28"/>
          <p:cNvSpPr>
            <a:spLocks noChangeArrowheads="1"/>
          </p:cNvSpPr>
          <p:nvPr/>
        </p:nvSpPr>
        <p:spPr bwMode="auto">
          <a:xfrm>
            <a:off x="1830388" y="2265363"/>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1295" name="Rectangle 29"/>
          <p:cNvSpPr>
            <a:spLocks noChangeArrowheads="1"/>
          </p:cNvSpPr>
          <p:nvPr/>
        </p:nvSpPr>
        <p:spPr bwMode="auto">
          <a:xfrm>
            <a:off x="666750" y="33226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296" name="Rectangle 30"/>
          <p:cNvSpPr>
            <a:spLocks noChangeArrowheads="1"/>
          </p:cNvSpPr>
          <p:nvPr/>
        </p:nvSpPr>
        <p:spPr bwMode="auto">
          <a:xfrm>
            <a:off x="696913" y="33321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297" name="Line 31"/>
          <p:cNvSpPr>
            <a:spLocks noChangeShapeType="1"/>
          </p:cNvSpPr>
          <p:nvPr/>
        </p:nvSpPr>
        <p:spPr bwMode="auto">
          <a:xfrm>
            <a:off x="1041400" y="33226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298" name="Rectangle 32"/>
          <p:cNvSpPr>
            <a:spLocks noChangeArrowheads="1"/>
          </p:cNvSpPr>
          <p:nvPr/>
        </p:nvSpPr>
        <p:spPr bwMode="auto">
          <a:xfrm>
            <a:off x="1446213" y="33448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Single address</a:t>
            </a:r>
          </a:p>
        </p:txBody>
      </p:sp>
      <p:sp>
        <p:nvSpPr>
          <p:cNvPr id="11299" name="Rectangle 33"/>
          <p:cNvSpPr>
            <a:spLocks noChangeArrowheads="1"/>
          </p:cNvSpPr>
          <p:nvPr/>
        </p:nvSpPr>
        <p:spPr bwMode="auto">
          <a:xfrm>
            <a:off x="654050" y="3995738"/>
            <a:ext cx="29464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0" name="Rectangle 34"/>
          <p:cNvSpPr>
            <a:spLocks noChangeArrowheads="1"/>
          </p:cNvSpPr>
          <p:nvPr/>
        </p:nvSpPr>
        <p:spPr bwMode="auto">
          <a:xfrm>
            <a:off x="696913" y="40052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01" name="Line 35"/>
          <p:cNvSpPr>
            <a:spLocks noChangeShapeType="1"/>
          </p:cNvSpPr>
          <p:nvPr/>
        </p:nvSpPr>
        <p:spPr bwMode="auto">
          <a:xfrm>
            <a:off x="1041400" y="39957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2" name="Rectangle 36"/>
          <p:cNvSpPr>
            <a:spLocks noChangeArrowheads="1"/>
          </p:cNvSpPr>
          <p:nvPr/>
        </p:nvSpPr>
        <p:spPr bwMode="auto">
          <a:xfrm>
            <a:off x="1458913" y="3992563"/>
            <a:ext cx="15081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Group address</a:t>
            </a:r>
          </a:p>
        </p:txBody>
      </p:sp>
      <p:sp>
        <p:nvSpPr>
          <p:cNvPr id="11303" name="Rectangle 37"/>
          <p:cNvSpPr>
            <a:spLocks noChangeArrowheads="1"/>
          </p:cNvSpPr>
          <p:nvPr/>
        </p:nvSpPr>
        <p:spPr bwMode="auto">
          <a:xfrm>
            <a:off x="4354513" y="3268663"/>
            <a:ext cx="4338637"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buFontTx/>
              <a:buChar char="•"/>
            </a:pPr>
            <a:r>
              <a:rPr lang="en-US" sz="1800">
                <a:solidFill>
                  <a:schemeClr val="tx1"/>
                </a:solidFill>
                <a:latin typeface="Times New Roman" pitchFamily="18" charset="0"/>
              </a:rPr>
              <a:t>  Destination address is either single address</a:t>
            </a:r>
          </a:p>
          <a:p>
            <a:pPr algn="l" eaLnBrk="0" hangingPunct="0"/>
            <a:r>
              <a:rPr lang="en-US" sz="1800">
                <a:solidFill>
                  <a:schemeClr val="tx1"/>
                </a:solidFill>
                <a:latin typeface="Times New Roman" pitchFamily="18" charset="0"/>
              </a:rPr>
              <a:t>or group address (broadcast = 111...111)</a:t>
            </a: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endParaRPr lang="en-US" sz="1800">
              <a:solidFill>
                <a:schemeClr val="tx1"/>
              </a:solidFill>
              <a:latin typeface="Times New Roman" pitchFamily="18" charset="0"/>
            </a:endParaRPr>
          </a:p>
          <a:p>
            <a:pPr algn="l" eaLnBrk="0" hangingPunct="0">
              <a:buFontTx/>
              <a:buChar char="•"/>
            </a:pPr>
            <a:r>
              <a:rPr lang="en-US" sz="1800">
                <a:solidFill>
                  <a:schemeClr val="tx1"/>
                </a:solidFill>
                <a:latin typeface="Times New Roman" pitchFamily="18" charset="0"/>
              </a:rPr>
              <a:t>  Addresses are defined on local or universal basis</a:t>
            </a:r>
          </a:p>
          <a:p>
            <a:pPr algn="l" eaLnBrk="0" hangingPunct="0">
              <a:buFontTx/>
              <a:buChar char="•"/>
            </a:pPr>
            <a:r>
              <a:rPr lang="en-US" sz="1800">
                <a:solidFill>
                  <a:schemeClr val="tx1"/>
                </a:solidFill>
                <a:latin typeface="Times New Roman" pitchFamily="18" charset="0"/>
              </a:rPr>
              <a:t>  2</a:t>
            </a:r>
            <a:r>
              <a:rPr lang="en-US" sz="1800" baseline="30000">
                <a:solidFill>
                  <a:schemeClr val="tx1"/>
                </a:solidFill>
                <a:latin typeface="Times New Roman" pitchFamily="18" charset="0"/>
              </a:rPr>
              <a:t>46</a:t>
            </a:r>
            <a:r>
              <a:rPr lang="en-US" sz="1800">
                <a:solidFill>
                  <a:schemeClr val="tx1"/>
                </a:solidFill>
                <a:latin typeface="Times New Roman" pitchFamily="18" charset="0"/>
              </a:rPr>
              <a:t> possible global addresses</a:t>
            </a:r>
          </a:p>
        </p:txBody>
      </p:sp>
      <p:sp>
        <p:nvSpPr>
          <p:cNvPr id="11304" name="Rectangle 38"/>
          <p:cNvSpPr>
            <a:spLocks noChangeArrowheads="1"/>
          </p:cNvSpPr>
          <p:nvPr/>
        </p:nvSpPr>
        <p:spPr bwMode="auto">
          <a:xfrm>
            <a:off x="1116013" y="4652963"/>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5" name="Rectangle 39"/>
          <p:cNvSpPr>
            <a:spLocks noChangeArrowheads="1"/>
          </p:cNvSpPr>
          <p:nvPr/>
        </p:nvSpPr>
        <p:spPr bwMode="auto">
          <a:xfrm>
            <a:off x="1154113" y="46529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0</a:t>
            </a:r>
          </a:p>
        </p:txBody>
      </p:sp>
      <p:sp>
        <p:nvSpPr>
          <p:cNvPr id="11306" name="Line 40"/>
          <p:cNvSpPr>
            <a:spLocks noChangeShapeType="1"/>
          </p:cNvSpPr>
          <p:nvPr/>
        </p:nvSpPr>
        <p:spPr bwMode="auto">
          <a:xfrm>
            <a:off x="1485900" y="46561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07" name="Rectangle 41"/>
          <p:cNvSpPr>
            <a:spLocks noChangeArrowheads="1"/>
          </p:cNvSpPr>
          <p:nvPr/>
        </p:nvSpPr>
        <p:spPr bwMode="auto">
          <a:xfrm>
            <a:off x="1497013" y="4665663"/>
            <a:ext cx="15017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Local  address</a:t>
            </a:r>
          </a:p>
        </p:txBody>
      </p:sp>
      <p:sp>
        <p:nvSpPr>
          <p:cNvPr id="11308" name="Rectangle 42"/>
          <p:cNvSpPr>
            <a:spLocks noChangeArrowheads="1"/>
          </p:cNvSpPr>
          <p:nvPr/>
        </p:nvSpPr>
        <p:spPr bwMode="auto">
          <a:xfrm>
            <a:off x="1111250" y="5367338"/>
            <a:ext cx="25781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1309" name="Rectangle 43"/>
          <p:cNvSpPr>
            <a:spLocks noChangeArrowheads="1"/>
          </p:cNvSpPr>
          <p:nvPr/>
        </p:nvSpPr>
        <p:spPr bwMode="auto">
          <a:xfrm>
            <a:off x="1179513" y="5376863"/>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1310" name="Line 44"/>
          <p:cNvSpPr>
            <a:spLocks noChangeShapeType="1"/>
          </p:cNvSpPr>
          <p:nvPr/>
        </p:nvSpPr>
        <p:spPr bwMode="auto">
          <a:xfrm>
            <a:off x="1511300" y="5380038"/>
            <a:ext cx="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1311" name="Rectangle 45"/>
          <p:cNvSpPr>
            <a:spLocks noChangeArrowheads="1"/>
          </p:cNvSpPr>
          <p:nvPr/>
        </p:nvSpPr>
        <p:spPr bwMode="auto">
          <a:xfrm>
            <a:off x="1522413" y="5389563"/>
            <a:ext cx="1603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Global  address</a:t>
            </a:r>
          </a:p>
        </p:txBody>
      </p:sp>
      <p:sp>
        <p:nvSpPr>
          <p:cNvPr id="11312" name="Rectangle 46"/>
          <p:cNvSpPr>
            <a:spLocks noChangeArrowheads="1"/>
          </p:cNvSpPr>
          <p:nvPr/>
        </p:nvSpPr>
        <p:spPr bwMode="auto">
          <a:xfrm>
            <a:off x="3328988" y="1052736"/>
            <a:ext cx="2478244"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rgbClr val="CC3300"/>
                </a:solidFill>
                <a:latin typeface="+mn-lt"/>
              </a:rPr>
              <a:t>802.3 MAC Frame</a:t>
            </a:r>
          </a:p>
        </p:txBody>
      </p:sp>
      <p:cxnSp>
        <p:nvCxnSpPr>
          <p:cNvPr id="11316" name="Straight Arrow Connector 52"/>
          <p:cNvCxnSpPr>
            <a:cxnSpLocks noChangeShapeType="1"/>
          </p:cNvCxnSpPr>
          <p:nvPr/>
        </p:nvCxnSpPr>
        <p:spPr bwMode="auto">
          <a:xfrm rot="10800000">
            <a:off x="214313" y="1965325"/>
            <a:ext cx="503237" cy="34925"/>
          </a:xfrm>
          <a:prstGeom prst="straightConnector1">
            <a:avLst/>
          </a:prstGeom>
          <a:noFill/>
          <a:ln w="9525" algn="ctr">
            <a:solidFill>
              <a:schemeClr val="bg1"/>
            </a:solidFill>
            <a:round/>
            <a:headEnd/>
            <a:tailEnd type="arrow" w="med" len="med"/>
          </a:ln>
          <a:extLst>
            <a:ext uri="{909E8E84-426E-40DD-AFC4-6F175D3DCCD1}">
              <a14:hiddenFill xmlns:a14="http://schemas.microsoft.com/office/drawing/2010/main">
                <a:noFill/>
              </a14:hiddenFill>
            </a:ext>
          </a:extLst>
        </p:spPr>
      </p:cxnSp>
      <p:cxnSp>
        <p:nvCxnSpPr>
          <p:cNvPr id="11317" name="Straight Arrow Connector 55"/>
          <p:cNvCxnSpPr>
            <a:cxnSpLocks noChangeShapeType="1"/>
            <a:stCxn id="11268" idx="1"/>
          </p:cNvCxnSpPr>
          <p:nvPr/>
        </p:nvCxnSpPr>
        <p:spPr bwMode="auto">
          <a:xfrm flipH="1">
            <a:off x="142875" y="1963738"/>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10</a:t>
            </a:fld>
            <a:endParaRPr lang="en-US" dirty="0"/>
          </a:p>
        </p:txBody>
      </p:sp>
      <p:sp>
        <p:nvSpPr>
          <p:cNvPr id="55" name="Rectangle 2"/>
          <p:cNvSpPr txBox="1">
            <a:spLocks noChangeArrowheads="1"/>
          </p:cNvSpPr>
          <p:nvPr/>
        </p:nvSpPr>
        <p:spPr>
          <a:xfrm>
            <a:off x="266700" y="50453"/>
            <a:ext cx="8426450"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IEEE 802.3 Frame Format </a:t>
            </a:r>
          </a:p>
        </p:txBody>
      </p:sp>
      <p:sp>
        <p:nvSpPr>
          <p:cNvPr id="56"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122112528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ChangeArrowheads="1"/>
          </p:cNvSpPr>
          <p:nvPr/>
        </p:nvSpPr>
        <p:spPr bwMode="auto">
          <a:xfrm>
            <a:off x="769938" y="2121223"/>
            <a:ext cx="7569200" cy="508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293" name="Rectangle 3"/>
          <p:cNvSpPr>
            <a:spLocks noChangeArrowheads="1"/>
          </p:cNvSpPr>
          <p:nvPr/>
        </p:nvSpPr>
        <p:spPr bwMode="auto">
          <a:xfrm>
            <a:off x="825500" y="2194248"/>
            <a:ext cx="10445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Preamble</a:t>
            </a:r>
          </a:p>
        </p:txBody>
      </p:sp>
      <p:sp>
        <p:nvSpPr>
          <p:cNvPr id="12294" name="Line 4"/>
          <p:cNvSpPr>
            <a:spLocks noChangeShapeType="1"/>
          </p:cNvSpPr>
          <p:nvPr/>
        </p:nvSpPr>
        <p:spPr bwMode="auto">
          <a:xfrm>
            <a:off x="1881188" y="2121223"/>
            <a:ext cx="0" cy="4953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Rectangle 5"/>
          <p:cNvSpPr>
            <a:spLocks noChangeArrowheads="1"/>
          </p:cNvSpPr>
          <p:nvPr/>
        </p:nvSpPr>
        <p:spPr bwMode="auto">
          <a:xfrm>
            <a:off x="1968500" y="2206948"/>
            <a:ext cx="4730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SD</a:t>
            </a:r>
          </a:p>
        </p:txBody>
      </p:sp>
      <p:sp>
        <p:nvSpPr>
          <p:cNvPr id="12296" name="Line 6"/>
          <p:cNvSpPr>
            <a:spLocks noChangeShapeType="1"/>
          </p:cNvSpPr>
          <p:nvPr/>
        </p:nvSpPr>
        <p:spPr bwMode="auto">
          <a:xfrm>
            <a:off x="25288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Rectangle 7"/>
          <p:cNvSpPr>
            <a:spLocks noChangeArrowheads="1"/>
          </p:cNvSpPr>
          <p:nvPr/>
        </p:nvSpPr>
        <p:spPr bwMode="auto">
          <a:xfrm>
            <a:off x="2527300" y="2067248"/>
            <a:ext cx="12350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Destination</a:t>
            </a:r>
          </a:p>
          <a:p>
            <a:pPr eaLnBrk="0" hangingPunct="0"/>
            <a:r>
              <a:rPr lang="en-US" sz="1800">
                <a:solidFill>
                  <a:schemeClr val="tx1"/>
                </a:solidFill>
                <a:latin typeface="Times New Roman" pitchFamily="18" charset="0"/>
              </a:rPr>
              <a:t>Address</a:t>
            </a:r>
          </a:p>
        </p:txBody>
      </p:sp>
      <p:sp>
        <p:nvSpPr>
          <p:cNvPr id="12298" name="Line 8"/>
          <p:cNvSpPr>
            <a:spLocks noChangeShapeType="1"/>
          </p:cNvSpPr>
          <p:nvPr/>
        </p:nvSpPr>
        <p:spPr bwMode="auto">
          <a:xfrm>
            <a:off x="37607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Rectangle 9"/>
          <p:cNvSpPr>
            <a:spLocks noChangeArrowheads="1"/>
          </p:cNvSpPr>
          <p:nvPr/>
        </p:nvSpPr>
        <p:spPr bwMode="auto">
          <a:xfrm>
            <a:off x="3911600" y="2067248"/>
            <a:ext cx="9302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Source </a:t>
            </a:r>
          </a:p>
          <a:p>
            <a:pPr eaLnBrk="0" hangingPunct="0"/>
            <a:r>
              <a:rPr lang="en-US" sz="1800">
                <a:solidFill>
                  <a:schemeClr val="tx1"/>
                </a:solidFill>
                <a:latin typeface="Times New Roman" pitchFamily="18" charset="0"/>
              </a:rPr>
              <a:t>Address</a:t>
            </a:r>
          </a:p>
        </p:txBody>
      </p:sp>
      <p:sp>
        <p:nvSpPr>
          <p:cNvPr id="12300" name="Line 10"/>
          <p:cNvSpPr>
            <a:spLocks noChangeShapeType="1"/>
          </p:cNvSpPr>
          <p:nvPr/>
        </p:nvSpPr>
        <p:spPr bwMode="auto">
          <a:xfrm>
            <a:off x="49291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1" name="Rectangle 11"/>
          <p:cNvSpPr>
            <a:spLocks noChangeArrowheads="1"/>
          </p:cNvSpPr>
          <p:nvPr/>
        </p:nvSpPr>
        <p:spPr bwMode="auto">
          <a:xfrm>
            <a:off x="4927600" y="2194248"/>
            <a:ext cx="676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chemeClr val="accent2"/>
                </a:solidFill>
                <a:latin typeface="Times New Roman" pitchFamily="18" charset="0"/>
              </a:rPr>
              <a:t>Type</a:t>
            </a:r>
          </a:p>
        </p:txBody>
      </p:sp>
      <p:sp>
        <p:nvSpPr>
          <p:cNvPr id="12302" name="Line 12"/>
          <p:cNvSpPr>
            <a:spLocks noChangeShapeType="1"/>
          </p:cNvSpPr>
          <p:nvPr/>
        </p:nvSpPr>
        <p:spPr bwMode="auto">
          <a:xfrm>
            <a:off x="57546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3" name="Rectangle 13"/>
          <p:cNvSpPr>
            <a:spLocks noChangeArrowheads="1"/>
          </p:cNvSpPr>
          <p:nvPr/>
        </p:nvSpPr>
        <p:spPr bwMode="auto">
          <a:xfrm>
            <a:off x="5727700" y="2168848"/>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2304" name="Line 14"/>
          <p:cNvSpPr>
            <a:spLocks noChangeShapeType="1"/>
          </p:cNvSpPr>
          <p:nvPr/>
        </p:nvSpPr>
        <p:spPr bwMode="auto">
          <a:xfrm>
            <a:off x="69484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5" name="Rectangle 15"/>
          <p:cNvSpPr>
            <a:spLocks noChangeArrowheads="1"/>
          </p:cNvSpPr>
          <p:nvPr/>
        </p:nvSpPr>
        <p:spPr bwMode="auto">
          <a:xfrm>
            <a:off x="6934200" y="2181548"/>
            <a:ext cx="5238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Pad</a:t>
            </a:r>
          </a:p>
        </p:txBody>
      </p:sp>
      <p:sp>
        <p:nvSpPr>
          <p:cNvPr id="12306" name="Line 16"/>
          <p:cNvSpPr>
            <a:spLocks noChangeShapeType="1"/>
          </p:cNvSpPr>
          <p:nvPr/>
        </p:nvSpPr>
        <p:spPr bwMode="auto">
          <a:xfrm>
            <a:off x="7545388" y="2121223"/>
            <a:ext cx="0" cy="508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7" name="Rectangle 17"/>
          <p:cNvSpPr>
            <a:spLocks noChangeArrowheads="1"/>
          </p:cNvSpPr>
          <p:nvPr/>
        </p:nvSpPr>
        <p:spPr bwMode="auto">
          <a:xfrm>
            <a:off x="7620000" y="216884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2308" name="Rectangle 18"/>
          <p:cNvSpPr>
            <a:spLocks noChangeArrowheads="1"/>
          </p:cNvSpPr>
          <p:nvPr/>
        </p:nvSpPr>
        <p:spPr bwMode="auto">
          <a:xfrm>
            <a:off x="1231900" y="18132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7</a:t>
            </a:r>
          </a:p>
        </p:txBody>
      </p:sp>
      <p:sp>
        <p:nvSpPr>
          <p:cNvPr id="12309" name="Rectangle 19"/>
          <p:cNvSpPr>
            <a:spLocks noChangeArrowheads="1"/>
          </p:cNvSpPr>
          <p:nvPr/>
        </p:nvSpPr>
        <p:spPr bwMode="auto">
          <a:xfrm>
            <a:off x="20955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1</a:t>
            </a:r>
          </a:p>
        </p:txBody>
      </p:sp>
      <p:sp>
        <p:nvSpPr>
          <p:cNvPr id="12310" name="Rectangle 20"/>
          <p:cNvSpPr>
            <a:spLocks noChangeArrowheads="1"/>
          </p:cNvSpPr>
          <p:nvPr/>
        </p:nvSpPr>
        <p:spPr bwMode="auto">
          <a:xfrm>
            <a:off x="2768600" y="17878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1" name="Rectangle 21"/>
          <p:cNvSpPr>
            <a:spLocks noChangeArrowheads="1"/>
          </p:cNvSpPr>
          <p:nvPr/>
        </p:nvSpPr>
        <p:spPr bwMode="auto">
          <a:xfrm>
            <a:off x="4000500" y="1762448"/>
            <a:ext cx="714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 or 6</a:t>
            </a:r>
          </a:p>
        </p:txBody>
      </p:sp>
      <p:sp>
        <p:nvSpPr>
          <p:cNvPr id="12312" name="Rectangle 22"/>
          <p:cNvSpPr>
            <a:spLocks noChangeArrowheads="1"/>
          </p:cNvSpPr>
          <p:nvPr/>
        </p:nvSpPr>
        <p:spPr bwMode="auto">
          <a:xfrm>
            <a:off x="52197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2</a:t>
            </a:r>
          </a:p>
        </p:txBody>
      </p:sp>
      <p:sp>
        <p:nvSpPr>
          <p:cNvPr id="12313" name="Rectangle 23"/>
          <p:cNvSpPr>
            <a:spLocks noChangeArrowheads="1"/>
          </p:cNvSpPr>
          <p:nvPr/>
        </p:nvSpPr>
        <p:spPr bwMode="auto">
          <a:xfrm>
            <a:off x="7835900" y="1787848"/>
            <a:ext cx="2952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4</a:t>
            </a:r>
          </a:p>
        </p:txBody>
      </p:sp>
      <p:sp>
        <p:nvSpPr>
          <p:cNvPr id="12314" name="Line 24"/>
          <p:cNvSpPr>
            <a:spLocks noChangeShapeType="1"/>
          </p:cNvSpPr>
          <p:nvPr/>
        </p:nvSpPr>
        <p:spPr bwMode="auto">
          <a:xfrm flipV="1">
            <a:off x="877888" y="1292548"/>
            <a:ext cx="2498725"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15" name="Line 25"/>
          <p:cNvSpPr>
            <a:spLocks noChangeShapeType="1"/>
          </p:cNvSpPr>
          <p:nvPr/>
        </p:nvSpPr>
        <p:spPr bwMode="auto">
          <a:xfrm>
            <a:off x="5522913" y="1330648"/>
            <a:ext cx="2671762"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16" name="Rectangle 26"/>
          <p:cNvSpPr>
            <a:spLocks noChangeArrowheads="1"/>
          </p:cNvSpPr>
          <p:nvPr/>
        </p:nvSpPr>
        <p:spPr bwMode="auto">
          <a:xfrm>
            <a:off x="3540125" y="2714948"/>
            <a:ext cx="17367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b="1">
                <a:solidFill>
                  <a:srgbClr val="333300"/>
                </a:solidFill>
                <a:latin typeface="Times New Roman" pitchFamily="18" charset="0"/>
              </a:rPr>
              <a:t>64 to 1518 bytes</a:t>
            </a:r>
          </a:p>
        </p:txBody>
      </p:sp>
      <p:sp>
        <p:nvSpPr>
          <p:cNvPr id="12317" name="Rectangle 27"/>
          <p:cNvSpPr>
            <a:spLocks noChangeArrowheads="1"/>
          </p:cNvSpPr>
          <p:nvPr/>
        </p:nvSpPr>
        <p:spPr bwMode="auto">
          <a:xfrm>
            <a:off x="865188" y="2702248"/>
            <a:ext cx="7524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Synch</a:t>
            </a:r>
          </a:p>
        </p:txBody>
      </p:sp>
      <p:sp>
        <p:nvSpPr>
          <p:cNvPr id="12318" name="Rectangle 28"/>
          <p:cNvSpPr>
            <a:spLocks noChangeArrowheads="1"/>
          </p:cNvSpPr>
          <p:nvPr/>
        </p:nvSpPr>
        <p:spPr bwMode="auto">
          <a:xfrm>
            <a:off x="1830388" y="2676848"/>
            <a:ext cx="71437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eaLnBrk="0" hangingPunct="0"/>
            <a:r>
              <a:rPr lang="en-US" sz="1800">
                <a:solidFill>
                  <a:schemeClr val="tx1"/>
                </a:solidFill>
                <a:latin typeface="Times New Roman" pitchFamily="18" charset="0"/>
              </a:rPr>
              <a:t>Start</a:t>
            </a:r>
          </a:p>
          <a:p>
            <a:pPr eaLnBrk="0" hangingPunct="0"/>
            <a:r>
              <a:rPr lang="en-US" sz="1800">
                <a:solidFill>
                  <a:schemeClr val="tx1"/>
                </a:solidFill>
                <a:latin typeface="Times New Roman" pitchFamily="18" charset="0"/>
              </a:rPr>
              <a:t>frame</a:t>
            </a:r>
          </a:p>
        </p:txBody>
      </p:sp>
      <p:sp>
        <p:nvSpPr>
          <p:cNvPr id="12319" name="Rectangle 29"/>
          <p:cNvSpPr>
            <a:spLocks noChangeArrowheads="1"/>
          </p:cNvSpPr>
          <p:nvPr/>
        </p:nvSpPr>
        <p:spPr bwMode="auto">
          <a:xfrm>
            <a:off x="3381375" y="1084585"/>
            <a:ext cx="2148025"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dirty="0">
                <a:solidFill>
                  <a:schemeClr val="accent2"/>
                </a:solidFill>
                <a:latin typeface="+mn-lt"/>
              </a:rPr>
              <a:t>Ethernet Frame</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11</a:t>
            </a:fld>
            <a:endParaRPr lang="en-US" dirty="0">
              <a:latin typeface="Comic Sans MS" pitchFamily="66" charset="0"/>
            </a:endParaRPr>
          </a:p>
        </p:txBody>
      </p:sp>
      <p:sp>
        <p:nvSpPr>
          <p:cNvPr id="35"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Frame Format </a:t>
            </a:r>
          </a:p>
        </p:txBody>
      </p:sp>
      <p:sp>
        <p:nvSpPr>
          <p:cNvPr id="36" name="Text Box 240"/>
          <p:cNvSpPr txBox="1">
            <a:spLocks noChangeArrowheads="1"/>
          </p:cNvSpPr>
          <p:nvPr/>
        </p:nvSpPr>
        <p:spPr bwMode="auto">
          <a:xfrm>
            <a:off x="6929438" y="3460998"/>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cxnSp>
        <p:nvCxnSpPr>
          <p:cNvPr id="34" name="Straight Arrow Connector 55"/>
          <p:cNvCxnSpPr>
            <a:cxnSpLocks noChangeShapeType="1"/>
          </p:cNvCxnSpPr>
          <p:nvPr/>
        </p:nvCxnSpPr>
        <p:spPr bwMode="auto">
          <a:xfrm flipH="1">
            <a:off x="179512" y="2395736"/>
            <a:ext cx="574675" cy="0"/>
          </a:xfrm>
          <a:prstGeom prst="straightConnector1">
            <a:avLst/>
          </a:prstGeom>
          <a:noFill/>
          <a:ln w="317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4" name="Rectangle 3"/>
          <p:cNvSpPr/>
          <p:nvPr/>
        </p:nvSpPr>
        <p:spPr bwMode="auto">
          <a:xfrm>
            <a:off x="462209" y="3356992"/>
            <a:ext cx="2591122" cy="457200"/>
          </a:xfrm>
          <a:prstGeom prst="rect">
            <a:avLst/>
          </a:prstGeom>
          <a:noFill/>
          <a:ln w="2540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800000"/>
                </a:solidFill>
                <a:effectLst/>
                <a:latin typeface="Comic Sans MS" pitchFamily="66" charset="0"/>
              </a:rPr>
              <a:t>Note – a minimum</a:t>
            </a:r>
          </a:p>
        </p:txBody>
      </p:sp>
      <p:cxnSp>
        <p:nvCxnSpPr>
          <p:cNvPr id="6" name="Straight Arrow Connector 5"/>
          <p:cNvCxnSpPr/>
          <p:nvPr/>
        </p:nvCxnSpPr>
        <p:spPr bwMode="auto">
          <a:xfrm flipV="1">
            <a:off x="2843808" y="2995936"/>
            <a:ext cx="765038" cy="497672"/>
          </a:xfrm>
          <a:prstGeom prst="straightConnector1">
            <a:avLst/>
          </a:prstGeom>
          <a:noFill/>
          <a:ln w="25400" cap="flat" cmpd="sng" algn="ctr">
            <a:solidFill>
              <a:srgbClr val="800000"/>
            </a:solidFill>
            <a:prstDash val="solid"/>
            <a:round/>
            <a:headEnd type="none" w="med" len="med"/>
            <a:tailEnd type="arrow"/>
          </a:ln>
          <a:effectLst/>
        </p:spPr>
      </p:cxn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3933056"/>
            <a:ext cx="5840413" cy="2362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1028"/>
          <p:cNvSpPr>
            <a:spLocks noChangeArrowheads="1"/>
          </p:cNvSpPr>
          <p:nvPr/>
        </p:nvSpPr>
        <p:spPr bwMode="auto">
          <a:xfrm>
            <a:off x="7392293" y="5509096"/>
            <a:ext cx="1500187" cy="584200"/>
          </a:xfrm>
          <a:prstGeom prst="rect">
            <a:avLst/>
          </a:prstGeom>
          <a:noFill/>
          <a:ln w="25400">
            <a:solidFill>
              <a:srgbClr val="0066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en-US" sz="1600" b="1" dirty="0">
                <a:solidFill>
                  <a:srgbClr val="006600"/>
                </a:solidFill>
                <a:latin typeface="Comic Sans MS" pitchFamily="66" charset="0"/>
              </a:rPr>
              <a:t>DCC 6</a:t>
            </a:r>
            <a:r>
              <a:rPr lang="en-US" sz="1600" b="1" baseline="30000" dirty="0">
                <a:solidFill>
                  <a:srgbClr val="006600"/>
                </a:solidFill>
                <a:latin typeface="Comic Sans MS" pitchFamily="66" charset="0"/>
              </a:rPr>
              <a:t>th</a:t>
            </a:r>
            <a:r>
              <a:rPr lang="en-US" sz="1600" b="1" dirty="0">
                <a:solidFill>
                  <a:srgbClr val="006600"/>
                </a:solidFill>
                <a:latin typeface="Comic Sans MS" pitchFamily="66" charset="0"/>
              </a:rPr>
              <a:t> Ed.</a:t>
            </a:r>
          </a:p>
          <a:p>
            <a:r>
              <a:rPr lang="en-US" sz="1600" b="1" dirty="0">
                <a:solidFill>
                  <a:srgbClr val="006600"/>
                </a:solidFill>
                <a:latin typeface="Comic Sans MS" pitchFamily="66" charset="0"/>
              </a:rPr>
              <a:t>Stallings</a:t>
            </a:r>
          </a:p>
        </p:txBody>
      </p:sp>
    </p:spTree>
    <p:extLst>
      <p:ext uri="{BB962C8B-B14F-4D97-AF65-F5344CB8AC3E}">
        <p14:creationId xmlns:p14="http://schemas.microsoft.com/office/powerpoint/2010/main" val="415765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2481089" y="3938315"/>
            <a:ext cx="1576387"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AA  AA  03</a:t>
            </a:r>
          </a:p>
        </p:txBody>
      </p:sp>
      <p:sp>
        <p:nvSpPr>
          <p:cNvPr id="13317" name="Rectangle 3"/>
          <p:cNvSpPr>
            <a:spLocks noChangeArrowheads="1"/>
          </p:cNvSpPr>
          <p:nvPr/>
        </p:nvSpPr>
        <p:spPr bwMode="auto">
          <a:xfrm>
            <a:off x="1276350" y="5338763"/>
            <a:ext cx="7246938" cy="792162"/>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18" name="Line 4"/>
          <p:cNvSpPr>
            <a:spLocks noChangeShapeType="1"/>
          </p:cNvSpPr>
          <p:nvPr/>
        </p:nvSpPr>
        <p:spPr bwMode="auto">
          <a:xfrm>
            <a:off x="2581275" y="5349875"/>
            <a:ext cx="0" cy="7921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19" name="Rectangle 5"/>
          <p:cNvSpPr>
            <a:spLocks noChangeArrowheads="1"/>
          </p:cNvSpPr>
          <p:nvPr/>
        </p:nvSpPr>
        <p:spPr bwMode="auto">
          <a:xfrm>
            <a:off x="1457325" y="4991100"/>
            <a:ext cx="298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13320" name="Line 6"/>
          <p:cNvSpPr>
            <a:spLocks noChangeShapeType="1"/>
          </p:cNvSpPr>
          <p:nvPr/>
        </p:nvSpPr>
        <p:spPr bwMode="auto">
          <a:xfrm>
            <a:off x="7947025" y="5349875"/>
            <a:ext cx="0" cy="7794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Rectangle 7"/>
          <p:cNvSpPr>
            <a:spLocks noChangeArrowheads="1"/>
          </p:cNvSpPr>
          <p:nvPr/>
        </p:nvSpPr>
        <p:spPr bwMode="auto">
          <a:xfrm>
            <a:off x="2541414" y="3628752"/>
            <a:ext cx="5414962" cy="7302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2" name="Line 8"/>
          <p:cNvSpPr>
            <a:spLocks noChangeShapeType="1"/>
          </p:cNvSpPr>
          <p:nvPr/>
        </p:nvSpPr>
        <p:spPr bwMode="auto">
          <a:xfrm flipH="1">
            <a:off x="3765376" y="3652565"/>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Rectangle 9"/>
          <p:cNvSpPr>
            <a:spLocks noChangeArrowheads="1"/>
          </p:cNvSpPr>
          <p:nvPr/>
        </p:nvSpPr>
        <p:spPr bwMode="auto">
          <a:xfrm>
            <a:off x="3732213" y="2085851"/>
            <a:ext cx="4265612" cy="7429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4" name="Rectangle 10"/>
          <p:cNvSpPr>
            <a:spLocks noChangeArrowheads="1"/>
          </p:cNvSpPr>
          <p:nvPr/>
        </p:nvSpPr>
        <p:spPr bwMode="auto">
          <a:xfrm>
            <a:off x="5540375" y="2258889"/>
            <a:ext cx="12731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Information</a:t>
            </a:r>
          </a:p>
        </p:txBody>
      </p:sp>
      <p:sp>
        <p:nvSpPr>
          <p:cNvPr id="13325" name="Rectangle 11"/>
          <p:cNvSpPr>
            <a:spLocks noChangeArrowheads="1"/>
          </p:cNvSpPr>
          <p:nvPr/>
        </p:nvSpPr>
        <p:spPr bwMode="auto">
          <a:xfrm>
            <a:off x="1487488" y="5429250"/>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MAC Header</a:t>
            </a:r>
          </a:p>
        </p:txBody>
      </p:sp>
      <p:sp>
        <p:nvSpPr>
          <p:cNvPr id="13326" name="Rectangle 12"/>
          <p:cNvSpPr>
            <a:spLocks noChangeArrowheads="1"/>
          </p:cNvSpPr>
          <p:nvPr/>
        </p:nvSpPr>
        <p:spPr bwMode="auto">
          <a:xfrm>
            <a:off x="7913688" y="5513388"/>
            <a:ext cx="58737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1800">
                <a:solidFill>
                  <a:schemeClr val="tx1"/>
                </a:solidFill>
                <a:latin typeface="Times New Roman" pitchFamily="18" charset="0"/>
              </a:rPr>
              <a:t>FCS</a:t>
            </a:r>
          </a:p>
        </p:txBody>
      </p:sp>
      <p:sp>
        <p:nvSpPr>
          <p:cNvPr id="13327" name="AutoShape 13"/>
          <p:cNvSpPr>
            <a:spLocks noChangeArrowheads="1"/>
          </p:cNvSpPr>
          <p:nvPr/>
        </p:nvSpPr>
        <p:spPr bwMode="auto">
          <a:xfrm>
            <a:off x="5796136" y="3258567"/>
            <a:ext cx="252809" cy="314449"/>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28" name="AutoShape 14"/>
          <p:cNvSpPr>
            <a:spLocks/>
          </p:cNvSpPr>
          <p:nvPr/>
        </p:nvSpPr>
        <p:spPr bwMode="auto">
          <a:xfrm rot="-5400000">
            <a:off x="5002833" y="2140471"/>
            <a:ext cx="223837" cy="5089525"/>
          </a:xfrm>
          <a:prstGeom prst="leftBrace">
            <a:avLst>
              <a:gd name="adj1" fmla="val 189480"/>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9" name="AutoShape 15"/>
          <p:cNvSpPr>
            <a:spLocks noChangeArrowheads="1"/>
          </p:cNvSpPr>
          <p:nvPr/>
        </p:nvSpPr>
        <p:spPr bwMode="auto">
          <a:xfrm>
            <a:off x="4951413" y="4879975"/>
            <a:ext cx="247650" cy="382588"/>
          </a:xfrm>
          <a:prstGeom prst="downArrow">
            <a:avLst>
              <a:gd name="adj1" fmla="val 50000"/>
              <a:gd name="adj2" fmla="val 38622"/>
            </a:avLst>
          </a:prstGeom>
          <a:solidFill>
            <a:srgbClr val="FFFFFF"/>
          </a:solidFill>
          <a:ln w="12700">
            <a:solidFill>
              <a:schemeClr val="tx1"/>
            </a:solidFill>
            <a:miter lim="800000"/>
            <a:headEnd/>
            <a:tailEnd/>
          </a:ln>
        </p:spPr>
        <p:txBody>
          <a:bodyPr wrap="none" anchor="ctr"/>
          <a:lstStyle/>
          <a:p>
            <a:endParaRPr lang="en-US"/>
          </a:p>
        </p:txBody>
      </p:sp>
      <p:sp>
        <p:nvSpPr>
          <p:cNvPr id="13330" name="Text Box 16"/>
          <p:cNvSpPr txBox="1">
            <a:spLocks noChangeArrowheads="1"/>
          </p:cNvSpPr>
          <p:nvPr/>
        </p:nvSpPr>
        <p:spPr bwMode="auto">
          <a:xfrm>
            <a:off x="0" y="5411788"/>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802.3 Frame</a:t>
            </a:r>
          </a:p>
        </p:txBody>
      </p:sp>
      <p:sp>
        <p:nvSpPr>
          <p:cNvPr id="13331" name="Text Box 17"/>
          <p:cNvSpPr txBox="1">
            <a:spLocks noChangeArrowheads="1"/>
          </p:cNvSpPr>
          <p:nvPr/>
        </p:nvSpPr>
        <p:spPr bwMode="auto">
          <a:xfrm>
            <a:off x="985838" y="372375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dirty="0">
                <a:solidFill>
                  <a:schemeClr val="tx1"/>
                </a:solidFill>
                <a:latin typeface="Times New Roman" pitchFamily="18" charset="0"/>
              </a:rPr>
              <a:t>LLC PDU</a:t>
            </a:r>
          </a:p>
        </p:txBody>
      </p:sp>
      <p:sp>
        <p:nvSpPr>
          <p:cNvPr id="13332" name="Line 18"/>
          <p:cNvSpPr>
            <a:spLocks noChangeShapeType="1"/>
          </p:cNvSpPr>
          <p:nvPr/>
        </p:nvSpPr>
        <p:spPr bwMode="auto">
          <a:xfrm>
            <a:off x="29509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3" name="Line 19"/>
          <p:cNvSpPr>
            <a:spLocks noChangeShapeType="1"/>
          </p:cNvSpPr>
          <p:nvPr/>
        </p:nvSpPr>
        <p:spPr bwMode="auto">
          <a:xfrm>
            <a:off x="3382789" y="4090715"/>
            <a:ext cx="0" cy="2841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4" name="AutoShape 20"/>
          <p:cNvSpPr>
            <a:spLocks/>
          </p:cNvSpPr>
          <p:nvPr/>
        </p:nvSpPr>
        <p:spPr bwMode="auto">
          <a:xfrm rot="-5400000">
            <a:off x="5751513" y="947614"/>
            <a:ext cx="271462" cy="4259262"/>
          </a:xfrm>
          <a:prstGeom prst="leftBrace">
            <a:avLst>
              <a:gd name="adj1" fmla="val 130751"/>
              <a:gd name="adj2" fmla="val 50000"/>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35" name="Line 21"/>
          <p:cNvSpPr>
            <a:spLocks noChangeShapeType="1"/>
          </p:cNvSpPr>
          <p:nvPr/>
        </p:nvSpPr>
        <p:spPr bwMode="auto">
          <a:xfrm flipH="1">
            <a:off x="4981575" y="2106489"/>
            <a:ext cx="0" cy="7286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6" name="Rectangle 22"/>
          <p:cNvSpPr>
            <a:spLocks noChangeArrowheads="1"/>
          </p:cNvSpPr>
          <p:nvPr/>
        </p:nvSpPr>
        <p:spPr bwMode="auto">
          <a:xfrm>
            <a:off x="3859213" y="2146176"/>
            <a:ext cx="8985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SNAP Header</a:t>
            </a:r>
          </a:p>
        </p:txBody>
      </p:sp>
      <p:sp>
        <p:nvSpPr>
          <p:cNvPr id="13337" name="Rectangle 23"/>
          <p:cNvSpPr>
            <a:spLocks noChangeArrowheads="1"/>
          </p:cNvSpPr>
          <p:nvPr/>
        </p:nvSpPr>
        <p:spPr bwMode="auto">
          <a:xfrm>
            <a:off x="3168650" y="1115889"/>
            <a:ext cx="1012825"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 Type</a:t>
            </a:r>
          </a:p>
        </p:txBody>
      </p:sp>
      <p:sp>
        <p:nvSpPr>
          <p:cNvPr id="13338" name="Rectangle 24"/>
          <p:cNvSpPr>
            <a:spLocks noChangeArrowheads="1"/>
          </p:cNvSpPr>
          <p:nvPr/>
        </p:nvSpPr>
        <p:spPr bwMode="auto">
          <a:xfrm>
            <a:off x="2047875" y="1117476"/>
            <a:ext cx="960438"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a:solidFill>
                  <a:schemeClr val="tx1"/>
                </a:solidFill>
                <a:latin typeface="Times New Roman" pitchFamily="18" charset="0"/>
              </a:rPr>
              <a:t>ORG</a:t>
            </a:r>
          </a:p>
        </p:txBody>
      </p:sp>
      <p:sp>
        <p:nvSpPr>
          <p:cNvPr id="13339" name="Text Box 25"/>
          <p:cNvSpPr txBox="1">
            <a:spLocks noChangeArrowheads="1"/>
          </p:cNvSpPr>
          <p:nvPr/>
        </p:nvSpPr>
        <p:spPr bwMode="auto">
          <a:xfrm>
            <a:off x="2065338" y="2160464"/>
            <a:ext cx="10699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800">
                <a:solidFill>
                  <a:schemeClr val="tx1"/>
                </a:solidFill>
                <a:latin typeface="Times New Roman" pitchFamily="18" charset="0"/>
              </a:rPr>
              <a:t>SNAP PDU</a:t>
            </a:r>
          </a:p>
        </p:txBody>
      </p:sp>
      <p:sp>
        <p:nvSpPr>
          <p:cNvPr id="13340" name="Text Box 26"/>
          <p:cNvSpPr txBox="1">
            <a:spLocks noChangeArrowheads="1"/>
          </p:cNvSpPr>
          <p:nvPr/>
        </p:nvSpPr>
        <p:spPr bwMode="auto">
          <a:xfrm>
            <a:off x="2800350" y="1555626"/>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3</a:t>
            </a:r>
          </a:p>
        </p:txBody>
      </p:sp>
      <p:sp>
        <p:nvSpPr>
          <p:cNvPr id="13341" name="Text Box 27"/>
          <p:cNvSpPr txBox="1">
            <a:spLocks noChangeArrowheads="1"/>
          </p:cNvSpPr>
          <p:nvPr/>
        </p:nvSpPr>
        <p:spPr bwMode="auto">
          <a:xfrm>
            <a:off x="3825875" y="1547689"/>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2</a:t>
            </a:r>
          </a:p>
        </p:txBody>
      </p:sp>
      <p:sp>
        <p:nvSpPr>
          <p:cNvPr id="13342" name="Text Box 28"/>
          <p:cNvSpPr txBox="1">
            <a:spLocks noChangeArrowheads="1"/>
          </p:cNvSpPr>
          <p:nvPr/>
        </p:nvSpPr>
        <p:spPr bwMode="auto">
          <a:xfrm>
            <a:off x="2612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3" name="Text Box 29"/>
          <p:cNvSpPr txBox="1">
            <a:spLocks noChangeArrowheads="1"/>
          </p:cNvSpPr>
          <p:nvPr/>
        </p:nvSpPr>
        <p:spPr bwMode="auto">
          <a:xfrm>
            <a:off x="29938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4" name="Text Box 30"/>
          <p:cNvSpPr txBox="1">
            <a:spLocks noChangeArrowheads="1"/>
          </p:cNvSpPr>
          <p:nvPr/>
        </p:nvSpPr>
        <p:spPr bwMode="auto">
          <a:xfrm>
            <a:off x="3387551" y="4308202"/>
            <a:ext cx="2857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1</a:t>
            </a:r>
          </a:p>
        </p:txBody>
      </p:sp>
      <p:sp>
        <p:nvSpPr>
          <p:cNvPr id="13345" name="Line 31"/>
          <p:cNvSpPr>
            <a:spLocks noChangeShapeType="1"/>
          </p:cNvSpPr>
          <p:nvPr/>
        </p:nvSpPr>
        <p:spPr bwMode="auto">
          <a:xfrm>
            <a:off x="1862138" y="1620714"/>
            <a:ext cx="1878012" cy="46355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Line 32"/>
          <p:cNvSpPr>
            <a:spLocks noChangeShapeType="1"/>
          </p:cNvSpPr>
          <p:nvPr/>
        </p:nvSpPr>
        <p:spPr bwMode="auto">
          <a:xfrm>
            <a:off x="4186238" y="1619126"/>
            <a:ext cx="769937" cy="46196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7" name="Line 33"/>
          <p:cNvSpPr>
            <a:spLocks noChangeShapeType="1"/>
          </p:cNvSpPr>
          <p:nvPr/>
        </p:nvSpPr>
        <p:spPr bwMode="auto">
          <a:xfrm>
            <a:off x="18796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8" name="Line 34"/>
          <p:cNvSpPr>
            <a:spLocks noChangeShapeType="1"/>
          </p:cNvSpPr>
          <p:nvPr/>
        </p:nvSpPr>
        <p:spPr bwMode="auto">
          <a:xfrm>
            <a:off x="29845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49" name="Line 35"/>
          <p:cNvSpPr>
            <a:spLocks noChangeShapeType="1"/>
          </p:cNvSpPr>
          <p:nvPr/>
        </p:nvSpPr>
        <p:spPr bwMode="auto">
          <a:xfrm>
            <a:off x="4203700" y="1038101"/>
            <a:ext cx="0" cy="6096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13350" name="Line 36"/>
          <p:cNvSpPr>
            <a:spLocks noChangeShapeType="1"/>
          </p:cNvSpPr>
          <p:nvPr/>
        </p:nvSpPr>
        <p:spPr bwMode="auto">
          <a:xfrm>
            <a:off x="1892300" y="1622301"/>
            <a:ext cx="23368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lIns="90488" tIns="44450" rIns="90488" bIns="44450"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12</a:t>
            </a:fld>
            <a:endParaRPr lang="en-US" dirty="0">
              <a:latin typeface="Comic Sans MS" pitchFamily="66" charset="0"/>
            </a:endParaRPr>
          </a:p>
        </p:txBody>
      </p:sp>
      <p:sp>
        <p:nvSpPr>
          <p:cNvPr id="41" name="Text Box 240"/>
          <p:cNvSpPr txBox="1">
            <a:spLocks noChangeArrowheads="1"/>
          </p:cNvSpPr>
          <p:nvPr/>
        </p:nvSpPr>
        <p:spPr bwMode="auto">
          <a:xfrm>
            <a:off x="6929438" y="1228750"/>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42" name="Rectangle 2"/>
          <p:cNvSpPr txBox="1">
            <a:spLocks noChangeArrowheads="1"/>
          </p:cNvSpPr>
          <p:nvPr/>
        </p:nvSpPr>
        <p:spPr>
          <a:xfrm>
            <a:off x="684734" y="50453"/>
            <a:ext cx="7559674" cy="930275"/>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z="4800" dirty="0" smtClean="0"/>
              <a:t> Ethernet Encapsulation </a:t>
            </a:r>
          </a:p>
        </p:txBody>
      </p:sp>
    </p:spTree>
    <p:extLst>
      <p:ext uri="{BB962C8B-B14F-4D97-AF65-F5344CB8AC3E}">
        <p14:creationId xmlns:p14="http://schemas.microsoft.com/office/powerpoint/2010/main" val="23909463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2" descr="C:\My Documents\My Pictures\Lineage Fast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35508"/>
            <a:ext cx="6577148" cy="617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13</a:t>
            </a:fld>
            <a:endParaRPr lang="en-US" dirty="0">
              <a:latin typeface="Comic Sans MS" pitchFamily="66" charset="0"/>
            </a:endParaRPr>
          </a:p>
        </p:txBody>
      </p:sp>
    </p:spTree>
    <p:extLst>
      <p:ext uri="{BB962C8B-B14F-4D97-AF65-F5344CB8AC3E}">
        <p14:creationId xmlns:p14="http://schemas.microsoft.com/office/powerpoint/2010/main" val="27626198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7384"/>
            <a:ext cx="7772400" cy="990600"/>
          </a:xfrm>
        </p:spPr>
        <p:txBody>
          <a:bodyPr/>
          <a:lstStyle/>
          <a:p>
            <a:pPr eaLnBrk="1" hangingPunct="1">
              <a:defRPr/>
            </a:pPr>
            <a:r>
              <a:rPr lang="en-US" dirty="0" smtClean="0"/>
              <a:t>Ethernet Evolution</a:t>
            </a:r>
          </a:p>
        </p:txBody>
      </p:sp>
      <p:sp>
        <p:nvSpPr>
          <p:cNvPr id="15365" name="Rectangle 3"/>
          <p:cNvSpPr>
            <a:spLocks noGrp="1" noChangeArrowheads="1"/>
          </p:cNvSpPr>
          <p:nvPr>
            <p:ph type="body" idx="1"/>
          </p:nvPr>
        </p:nvSpPr>
        <p:spPr>
          <a:xfrm>
            <a:off x="685800" y="1124744"/>
            <a:ext cx="7772400" cy="5184576"/>
          </a:xfrm>
          <a:noFill/>
          <a:ln w="19050">
            <a:solidFill>
              <a:schemeClr val="tx1"/>
            </a:solidFill>
            <a:miter lim="800000"/>
            <a:headEnd/>
            <a:tailEnd/>
          </a:ln>
        </p:spPr>
        <p:txBody>
          <a:bodyPr/>
          <a:lstStyle/>
          <a:p>
            <a:pPr eaLnBrk="1" hangingPunct="1">
              <a:lnSpc>
                <a:spcPct val="90000"/>
              </a:lnSpc>
              <a:buFontTx/>
              <a:buNone/>
            </a:pPr>
            <a:r>
              <a:rPr lang="en-US" sz="2800" b="1" dirty="0" smtClean="0">
                <a:solidFill>
                  <a:schemeClr val="accent2"/>
                </a:solidFill>
              </a:rPr>
              <a:t>				</a:t>
            </a:r>
            <a:r>
              <a:rPr lang="en-US" b="1" dirty="0" smtClean="0">
                <a:solidFill>
                  <a:schemeClr val="accent2"/>
                </a:solidFill>
              </a:rPr>
              <a:t>10BASE5 </a:t>
            </a:r>
            <a:r>
              <a:rPr lang="en-US" sz="2800" b="1" dirty="0" smtClean="0">
                <a:solidFill>
                  <a:schemeClr val="accent2"/>
                </a:solidFill>
              </a:rPr>
              <a:t>                      {1983}</a:t>
            </a:r>
          </a:p>
          <a:p>
            <a:pPr eaLnBrk="1" hangingPunct="1">
              <a:lnSpc>
                <a:spcPct val="90000"/>
              </a:lnSpc>
            </a:pPr>
            <a:r>
              <a:rPr lang="en-US" sz="2800" dirty="0" smtClean="0"/>
              <a:t>10 Mbps</a:t>
            </a:r>
          </a:p>
          <a:p>
            <a:pPr eaLnBrk="1" hangingPunct="1">
              <a:lnSpc>
                <a:spcPct val="90000"/>
              </a:lnSpc>
            </a:pPr>
            <a:r>
              <a:rPr lang="en-US" sz="2800" dirty="0" smtClean="0"/>
              <a:t>500 meter segment length</a:t>
            </a:r>
          </a:p>
          <a:p>
            <a:pPr eaLnBrk="1" hangingPunct="1">
              <a:lnSpc>
                <a:spcPct val="90000"/>
              </a:lnSpc>
            </a:pPr>
            <a:r>
              <a:rPr lang="en-US" sz="2800" dirty="0" smtClean="0"/>
              <a:t>Signal-regenerating repeaters</a:t>
            </a:r>
          </a:p>
          <a:p>
            <a:pPr eaLnBrk="1" hangingPunct="1">
              <a:lnSpc>
                <a:spcPct val="90000"/>
              </a:lnSpc>
            </a:pPr>
            <a:r>
              <a:rPr lang="en-US" sz="2800" b="1" dirty="0" smtClean="0"/>
              <a:t>Thick Coax</a:t>
            </a:r>
          </a:p>
          <a:p>
            <a:pPr lvl="1" eaLnBrk="1" hangingPunct="1">
              <a:lnSpc>
                <a:spcPct val="90000"/>
              </a:lnSpc>
            </a:pPr>
            <a:r>
              <a:rPr lang="en-US" sz="2400" b="1" i="1" dirty="0" smtClean="0">
                <a:solidFill>
                  <a:srgbClr val="006600"/>
                </a:solidFill>
              </a:rPr>
              <a:t>Advantages: </a:t>
            </a:r>
            <a:r>
              <a:rPr lang="en-US" sz="2400" dirty="0" smtClean="0"/>
              <a:t>Low attenuation, excellent noise immunity, superior mechanical strength</a:t>
            </a:r>
          </a:p>
          <a:p>
            <a:pPr lvl="1" eaLnBrk="1" hangingPunct="1">
              <a:lnSpc>
                <a:spcPct val="90000"/>
              </a:lnSpc>
            </a:pPr>
            <a:r>
              <a:rPr lang="en-US" sz="2400" b="1" i="1" dirty="0" smtClean="0">
                <a:solidFill>
                  <a:srgbClr val="006600"/>
                </a:solidFill>
              </a:rPr>
              <a:t>Disadvantages: </a:t>
            </a:r>
            <a:r>
              <a:rPr lang="en-US" sz="2400" dirty="0" smtClean="0"/>
              <a:t>Bulky, difficult to pull, transceiver boxes too expensive</a:t>
            </a:r>
            <a:endParaRPr lang="en-US" sz="2400" dirty="0" smtClean="0">
              <a:solidFill>
                <a:srgbClr val="FF0000"/>
              </a:solidFill>
            </a:endParaRPr>
          </a:p>
          <a:p>
            <a:pPr eaLnBrk="1" hangingPunct="1">
              <a:lnSpc>
                <a:spcPct val="90000"/>
              </a:lnSpc>
              <a:buFontTx/>
              <a:buChar char="*"/>
            </a:pPr>
            <a:r>
              <a:rPr lang="en-US" sz="2800" b="1" dirty="0" smtClean="0">
                <a:solidFill>
                  <a:srgbClr val="800000"/>
                </a:solidFill>
              </a:rPr>
              <a:t>Wiring represented a significant part of total installed cost.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14</a:t>
            </a:fld>
            <a:endParaRPr lang="en-US" dirty="0"/>
          </a:p>
        </p:txBody>
      </p:sp>
    </p:spTree>
    <p:extLst>
      <p:ext uri="{BB962C8B-B14F-4D97-AF65-F5344CB8AC3E}">
        <p14:creationId xmlns:p14="http://schemas.microsoft.com/office/powerpoint/2010/main" val="40685873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descr="Thick Ethe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5" y="1016099"/>
            <a:ext cx="7207250"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3"/>
          <p:cNvSpPr>
            <a:spLocks noChangeArrowheads="1"/>
          </p:cNvSpPr>
          <p:nvPr/>
        </p:nvSpPr>
        <p:spPr bwMode="auto">
          <a:xfrm>
            <a:off x="1600200" y="5301208"/>
            <a:ext cx="6212160" cy="914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1800" dirty="0">
                <a:solidFill>
                  <a:schemeClr val="tx1"/>
                </a:solidFill>
              </a:rPr>
              <a:t>MAU device is physically hooked on main cable.</a:t>
            </a:r>
          </a:p>
          <a:p>
            <a:pPr algn="l"/>
            <a:endParaRPr lang="en-US" sz="1800" dirty="0">
              <a:solidFill>
                <a:schemeClr val="tx1"/>
              </a:solidFill>
              <a:latin typeface="Times New Roman" pitchFamily="18" charset="0"/>
            </a:endParaRPr>
          </a:p>
          <a:p>
            <a:pPr algn="l"/>
            <a:r>
              <a:rPr lang="en-US" sz="1800" dirty="0">
                <a:solidFill>
                  <a:schemeClr val="tx1"/>
                </a:solidFill>
              </a:rPr>
              <a:t>50 meter AUI cable from MAU to station</a:t>
            </a:r>
            <a:r>
              <a:rPr lang="en-US" sz="1800" dirty="0">
                <a:solidFill>
                  <a:schemeClr val="tx1"/>
                </a:solidFill>
                <a:latin typeface="Times New Roman" pitchFamily="18" charset="0"/>
              </a:rPr>
              <a: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15</a:t>
            </a:fld>
            <a:endParaRPr lang="en-US" dirty="0">
              <a:latin typeface="Comic Sans MS" pitchFamily="66" charset="0"/>
            </a:endParaRPr>
          </a:p>
        </p:txBody>
      </p:sp>
      <p:sp>
        <p:nvSpPr>
          <p:cNvPr id="6" name="Rectangle 2"/>
          <p:cNvSpPr txBox="1">
            <a:spLocks noChangeArrowheads="1"/>
          </p:cNvSpPr>
          <p:nvPr/>
        </p:nvSpPr>
        <p:spPr>
          <a:xfrm>
            <a:off x="685800" y="44624"/>
            <a:ext cx="7772400" cy="963216"/>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10BASE5</a:t>
            </a:r>
          </a:p>
        </p:txBody>
      </p:sp>
    </p:spTree>
    <p:extLst>
      <p:ext uri="{BB962C8B-B14F-4D97-AF65-F5344CB8AC3E}">
        <p14:creationId xmlns:p14="http://schemas.microsoft.com/office/powerpoint/2010/main" val="21702623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3"/>
          <p:cNvSpPr>
            <a:spLocks noGrp="1" noChangeArrowheads="1"/>
          </p:cNvSpPr>
          <p:nvPr>
            <p:ph type="body" idx="1"/>
          </p:nvPr>
        </p:nvSpPr>
        <p:spPr>
          <a:xfrm>
            <a:off x="685800" y="1062608"/>
            <a:ext cx="7772400" cy="5246712"/>
          </a:xfrm>
          <a:noFill/>
          <a:ln w="19050">
            <a:solidFill>
              <a:schemeClr val="tx1"/>
            </a:solidFill>
            <a:miter lim="800000"/>
            <a:headEnd/>
            <a:tailEnd/>
          </a:ln>
        </p:spPr>
        <p:txBody>
          <a:bodyPr/>
          <a:lstStyle/>
          <a:p>
            <a:pPr eaLnBrk="1" hangingPunct="1">
              <a:lnSpc>
                <a:spcPct val="90000"/>
              </a:lnSpc>
              <a:buFontTx/>
              <a:buNone/>
            </a:pPr>
            <a:r>
              <a:rPr lang="en-US" b="1" dirty="0" smtClean="0">
                <a:solidFill>
                  <a:schemeClr val="accent2"/>
                </a:solidFill>
              </a:rPr>
              <a:t>			10BASE2  ‘</a:t>
            </a:r>
            <a:r>
              <a:rPr lang="en-US" b="1" dirty="0" err="1" smtClean="0">
                <a:solidFill>
                  <a:schemeClr val="accent2"/>
                </a:solidFill>
              </a:rPr>
              <a:t>Cheapernet</a:t>
            </a:r>
            <a:r>
              <a:rPr lang="en-US" b="1" i="1" dirty="0" smtClean="0">
                <a:solidFill>
                  <a:schemeClr val="accent2"/>
                </a:solidFill>
              </a:rPr>
              <a:t>’         </a:t>
            </a:r>
            <a:r>
              <a:rPr lang="en-US" sz="2400" b="1" dirty="0" smtClean="0">
                <a:solidFill>
                  <a:schemeClr val="accent2"/>
                </a:solidFill>
              </a:rPr>
              <a:t>{1985}</a:t>
            </a:r>
          </a:p>
          <a:p>
            <a:pPr eaLnBrk="1" hangingPunct="1">
              <a:lnSpc>
                <a:spcPct val="90000"/>
              </a:lnSpc>
            </a:pPr>
            <a:r>
              <a:rPr lang="en-US" sz="2400" dirty="0" smtClean="0"/>
              <a:t>10 Mbps</a:t>
            </a:r>
          </a:p>
          <a:p>
            <a:pPr eaLnBrk="1" hangingPunct="1">
              <a:lnSpc>
                <a:spcPct val="90000"/>
              </a:lnSpc>
            </a:pPr>
            <a:r>
              <a:rPr lang="en-US" sz="2400" dirty="0" smtClean="0"/>
              <a:t>185 meter segment length</a:t>
            </a:r>
          </a:p>
          <a:p>
            <a:pPr eaLnBrk="1" hangingPunct="1">
              <a:lnSpc>
                <a:spcPct val="90000"/>
              </a:lnSpc>
            </a:pPr>
            <a:r>
              <a:rPr lang="en-US" sz="2400" dirty="0" smtClean="0"/>
              <a:t>Signal-regenerating repeaters</a:t>
            </a:r>
          </a:p>
          <a:p>
            <a:pPr eaLnBrk="1" hangingPunct="1">
              <a:lnSpc>
                <a:spcPct val="90000"/>
              </a:lnSpc>
            </a:pPr>
            <a:r>
              <a:rPr lang="en-US" sz="2400" dirty="0" smtClean="0"/>
              <a:t>Transceiver was integrated onto the adapter</a:t>
            </a:r>
          </a:p>
          <a:p>
            <a:pPr eaLnBrk="1" hangingPunct="1">
              <a:lnSpc>
                <a:spcPct val="90000"/>
              </a:lnSpc>
            </a:pPr>
            <a:r>
              <a:rPr lang="en-US" sz="2400" b="1" dirty="0" smtClean="0"/>
              <a:t>Thin Coax  </a:t>
            </a:r>
            <a:r>
              <a:rPr lang="en-US" sz="2400" dirty="0" smtClean="0"/>
              <a:t>(coax thinner and lighter)</a:t>
            </a:r>
          </a:p>
          <a:p>
            <a:pPr lvl="1" eaLnBrk="1" hangingPunct="1">
              <a:lnSpc>
                <a:spcPct val="90000"/>
              </a:lnSpc>
            </a:pPr>
            <a:r>
              <a:rPr lang="en-US" sz="2400" b="1" i="1" dirty="0" smtClean="0">
                <a:solidFill>
                  <a:srgbClr val="006600"/>
                </a:solidFill>
              </a:rPr>
              <a:t>Advantages: </a:t>
            </a:r>
            <a:r>
              <a:rPr lang="en-US" sz="2400" dirty="0" smtClean="0"/>
              <a:t>Easier to install, reduced hardware cost, BNC connectors widely deployed </a:t>
            </a:r>
            <a:r>
              <a:rPr lang="en-US" sz="2400" dirty="0" smtClean="0">
                <a:sym typeface="Wingdings" pitchFamily="2" charset="2"/>
              </a:rPr>
              <a:t> lower installation costs.</a:t>
            </a:r>
            <a:endParaRPr lang="en-US" sz="2400" dirty="0" smtClean="0"/>
          </a:p>
          <a:p>
            <a:pPr lvl="1" eaLnBrk="1" hangingPunct="1">
              <a:lnSpc>
                <a:spcPct val="90000"/>
              </a:lnSpc>
            </a:pPr>
            <a:r>
              <a:rPr lang="en-US" sz="2400" b="1" i="1" dirty="0" smtClean="0">
                <a:solidFill>
                  <a:srgbClr val="006600"/>
                </a:solidFill>
              </a:rPr>
              <a:t>Disadvantages: </a:t>
            </a:r>
            <a:r>
              <a:rPr lang="en-US" sz="2400" dirty="0" smtClean="0"/>
              <a:t>Attenuation not as good, could not support as many stations due to signal reflection caused by BNC Tee Connector.</a:t>
            </a:r>
          </a:p>
        </p:txBody>
      </p:sp>
      <p:sp>
        <p:nvSpPr>
          <p:cNvPr id="25605"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16</a:t>
            </a:fld>
            <a:endParaRPr lang="en-US" dirty="0"/>
          </a:p>
        </p:txBody>
      </p:sp>
    </p:spTree>
    <p:extLst>
      <p:ext uri="{BB962C8B-B14F-4D97-AF65-F5344CB8AC3E}">
        <p14:creationId xmlns:p14="http://schemas.microsoft.com/office/powerpoint/2010/main" val="17639289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1026" descr="C:\My Documents\My Pictures\Thin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623789"/>
            <a:ext cx="6902450"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a:xfrm>
            <a:off x="8194675" y="6453336"/>
            <a:ext cx="914400" cy="228600"/>
          </a:xfrm>
        </p:spPr>
        <p:txBody>
          <a:bodyPr/>
          <a:lstStyle/>
          <a:p>
            <a:pPr>
              <a:defRPr/>
            </a:pPr>
            <a:fld id="{1A54BAB6-FEBD-4F64-A6D7-C50E0F3E21C7}" type="slidenum">
              <a:rPr lang="en-US" smtClean="0">
                <a:latin typeface="Comic Sans MS" pitchFamily="66" charset="0"/>
              </a:rPr>
              <a:pPr>
                <a:defRPr/>
              </a:pPr>
              <a:t>17</a:t>
            </a:fld>
            <a:endParaRPr lang="en-US" dirty="0">
              <a:latin typeface="Comic Sans MS" pitchFamily="66" charset="0"/>
            </a:endParaRPr>
          </a:p>
        </p:txBody>
      </p:sp>
      <p:sp>
        <p:nvSpPr>
          <p:cNvPr id="5" name="Rectangle 5"/>
          <p:cNvSpPr txBox="1">
            <a:spLocks noChangeArrowheads="1"/>
          </p:cNvSpPr>
          <p:nvPr/>
        </p:nvSpPr>
        <p:spPr>
          <a:xfrm>
            <a:off x="685800" y="44624"/>
            <a:ext cx="7772400" cy="838200"/>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t>10Base2 </a:t>
            </a:r>
            <a:r>
              <a:rPr lang="en-US" dirty="0" err="1" smtClean="0"/>
              <a:t>Cheapernet</a:t>
            </a:r>
            <a:endParaRPr lang="en-US" dirty="0" smtClean="0"/>
          </a:p>
        </p:txBody>
      </p:sp>
    </p:spTree>
    <p:extLst>
      <p:ext uri="{BB962C8B-B14F-4D97-AF65-F5344CB8AC3E}">
        <p14:creationId xmlns:p14="http://schemas.microsoft.com/office/powerpoint/2010/main" val="41866941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Freeform 2"/>
          <p:cNvSpPr>
            <a:spLocks/>
          </p:cNvSpPr>
          <p:nvPr/>
        </p:nvSpPr>
        <p:spPr bwMode="auto">
          <a:xfrm>
            <a:off x="4094163" y="4179888"/>
            <a:ext cx="1243012" cy="603250"/>
          </a:xfrm>
          <a:custGeom>
            <a:avLst/>
            <a:gdLst>
              <a:gd name="T0" fmla="*/ 0 w 745"/>
              <a:gd name="T1" fmla="*/ 0 h 545"/>
              <a:gd name="T2" fmla="*/ 206891 w 745"/>
              <a:gd name="T3" fmla="*/ 232445 h 545"/>
              <a:gd name="T4" fmla="*/ 675731 w 745"/>
              <a:gd name="T5" fmla="*/ 293323 h 545"/>
              <a:gd name="T6" fmla="*/ 1156251 w 745"/>
              <a:gd name="T7" fmla="*/ 430577 h 545"/>
              <a:gd name="T8" fmla="*/ 1196295 w 745"/>
              <a:gd name="T9" fmla="*/ 603250 h 545"/>
              <a:gd name="T10" fmla="*/ 0 60000 65536"/>
              <a:gd name="T11" fmla="*/ 0 60000 65536"/>
              <a:gd name="T12" fmla="*/ 0 60000 65536"/>
              <a:gd name="T13" fmla="*/ 0 60000 65536"/>
              <a:gd name="T14" fmla="*/ 0 60000 65536"/>
              <a:gd name="T15" fmla="*/ 0 w 745"/>
              <a:gd name="T16" fmla="*/ 0 h 545"/>
              <a:gd name="T17" fmla="*/ 745 w 745"/>
              <a:gd name="T18" fmla="*/ 545 h 545"/>
            </a:gdLst>
            <a:ahLst/>
            <a:cxnLst>
              <a:cxn ang="T10">
                <a:pos x="T0" y="T1"/>
              </a:cxn>
              <a:cxn ang="T11">
                <a:pos x="T2" y="T3"/>
              </a:cxn>
              <a:cxn ang="T12">
                <a:pos x="T4" y="T5"/>
              </a:cxn>
              <a:cxn ang="T13">
                <a:pos x="T6" y="T7"/>
              </a:cxn>
              <a:cxn ang="T14">
                <a:pos x="T8" y="T9"/>
              </a:cxn>
            </a:cxnLst>
            <a:rect l="T15" t="T16" r="T17" b="T18"/>
            <a:pathLst>
              <a:path w="745" h="545">
                <a:moveTo>
                  <a:pt x="0" y="0"/>
                </a:moveTo>
                <a:cubicBezTo>
                  <a:pt x="28" y="83"/>
                  <a:pt x="57" y="166"/>
                  <a:pt x="124" y="210"/>
                </a:cubicBezTo>
                <a:cubicBezTo>
                  <a:pt x="191" y="254"/>
                  <a:pt x="310" y="235"/>
                  <a:pt x="405" y="265"/>
                </a:cubicBezTo>
                <a:cubicBezTo>
                  <a:pt x="500" y="295"/>
                  <a:pt x="641" y="342"/>
                  <a:pt x="693" y="389"/>
                </a:cubicBezTo>
                <a:cubicBezTo>
                  <a:pt x="745" y="436"/>
                  <a:pt x="731" y="490"/>
                  <a:pt x="717" y="54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4" name="Freeform 3"/>
          <p:cNvSpPr>
            <a:spLocks/>
          </p:cNvSpPr>
          <p:nvPr/>
        </p:nvSpPr>
        <p:spPr bwMode="auto">
          <a:xfrm rot="16748423" flipV="1">
            <a:off x="6500812" y="4854576"/>
            <a:ext cx="506413" cy="576262"/>
          </a:xfrm>
          <a:custGeom>
            <a:avLst/>
            <a:gdLst>
              <a:gd name="T0" fmla="*/ 446515 w 465"/>
              <a:gd name="T1" fmla="*/ 0 h 357"/>
              <a:gd name="T2" fmla="*/ 471563 w 465"/>
              <a:gd name="T3" fmla="*/ 264725 h 357"/>
              <a:gd name="T4" fmla="*/ 234148 w 465"/>
              <a:gd name="T5" fmla="*/ 101693 h 357"/>
              <a:gd name="T6" fmla="*/ 242860 w 465"/>
              <a:gd name="T7" fmla="*/ 540750 h 357"/>
              <a:gd name="T8" fmla="*/ 39206 w 465"/>
              <a:gd name="T9" fmla="*/ 314765 h 357"/>
              <a:gd name="T10" fmla="*/ 5445 w 465"/>
              <a:gd name="T11" fmla="*/ 403545 h 357"/>
              <a:gd name="T12" fmla="*/ 0 60000 65536"/>
              <a:gd name="T13" fmla="*/ 0 60000 65536"/>
              <a:gd name="T14" fmla="*/ 0 60000 65536"/>
              <a:gd name="T15" fmla="*/ 0 60000 65536"/>
              <a:gd name="T16" fmla="*/ 0 60000 65536"/>
              <a:gd name="T17" fmla="*/ 0 60000 65536"/>
              <a:gd name="T18" fmla="*/ 0 w 465"/>
              <a:gd name="T19" fmla="*/ 0 h 357"/>
              <a:gd name="T20" fmla="*/ 465 w 465"/>
              <a:gd name="T21" fmla="*/ 357 h 357"/>
            </a:gdLst>
            <a:ahLst/>
            <a:cxnLst>
              <a:cxn ang="T12">
                <a:pos x="T0" y="T1"/>
              </a:cxn>
              <a:cxn ang="T13">
                <a:pos x="T2" y="T3"/>
              </a:cxn>
              <a:cxn ang="T14">
                <a:pos x="T4" y="T5"/>
              </a:cxn>
              <a:cxn ang="T15">
                <a:pos x="T6" y="T7"/>
              </a:cxn>
              <a:cxn ang="T16">
                <a:pos x="T8" y="T9"/>
              </a:cxn>
              <a:cxn ang="T17">
                <a:pos x="T10" y="T11"/>
              </a:cxn>
            </a:cxnLst>
            <a:rect l="T18" t="T19" r="T20" b="T21"/>
            <a:pathLst>
              <a:path w="465" h="357">
                <a:moveTo>
                  <a:pt x="410" y="0"/>
                </a:moveTo>
                <a:cubicBezTo>
                  <a:pt x="437" y="77"/>
                  <a:pt x="465" y="154"/>
                  <a:pt x="433" y="164"/>
                </a:cubicBezTo>
                <a:cubicBezTo>
                  <a:pt x="401" y="174"/>
                  <a:pt x="250" y="35"/>
                  <a:pt x="215" y="63"/>
                </a:cubicBezTo>
                <a:cubicBezTo>
                  <a:pt x="180" y="91"/>
                  <a:pt x="253" y="313"/>
                  <a:pt x="223" y="335"/>
                </a:cubicBezTo>
                <a:cubicBezTo>
                  <a:pt x="193" y="357"/>
                  <a:pt x="72" y="209"/>
                  <a:pt x="36" y="195"/>
                </a:cubicBezTo>
                <a:cubicBezTo>
                  <a:pt x="0" y="181"/>
                  <a:pt x="10" y="246"/>
                  <a:pt x="5" y="250"/>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5" name="Freeform 4"/>
          <p:cNvSpPr>
            <a:spLocks/>
          </p:cNvSpPr>
          <p:nvPr/>
        </p:nvSpPr>
        <p:spPr bwMode="auto">
          <a:xfrm>
            <a:off x="3498850" y="4951413"/>
            <a:ext cx="1611313" cy="1119187"/>
          </a:xfrm>
          <a:custGeom>
            <a:avLst/>
            <a:gdLst>
              <a:gd name="T0" fmla="*/ 1611313 w 967"/>
              <a:gd name="T1" fmla="*/ 84133 h 1011"/>
              <a:gd name="T2" fmla="*/ 1416356 w 967"/>
              <a:gd name="T3" fmla="*/ 6642 h 1011"/>
              <a:gd name="T4" fmla="*/ 1208068 w 967"/>
              <a:gd name="T5" fmla="*/ 127306 h 1011"/>
              <a:gd name="T6" fmla="*/ 923131 w 967"/>
              <a:gd name="T7" fmla="*/ 179336 h 1011"/>
              <a:gd name="T8" fmla="*/ 869809 w 967"/>
              <a:gd name="T9" fmla="*/ 454981 h 1011"/>
              <a:gd name="T10" fmla="*/ 663188 w 967"/>
              <a:gd name="T11" fmla="*/ 739483 h 1011"/>
              <a:gd name="T12" fmla="*/ 0 w 967"/>
              <a:gd name="T13" fmla="*/ 1119187 h 1011"/>
              <a:gd name="T14" fmla="*/ 0 60000 65536"/>
              <a:gd name="T15" fmla="*/ 0 60000 65536"/>
              <a:gd name="T16" fmla="*/ 0 60000 65536"/>
              <a:gd name="T17" fmla="*/ 0 60000 65536"/>
              <a:gd name="T18" fmla="*/ 0 60000 65536"/>
              <a:gd name="T19" fmla="*/ 0 60000 65536"/>
              <a:gd name="T20" fmla="*/ 0 60000 65536"/>
              <a:gd name="T21" fmla="*/ 0 w 967"/>
              <a:gd name="T22" fmla="*/ 0 h 1011"/>
              <a:gd name="T23" fmla="*/ 967 w 967"/>
              <a:gd name="T24" fmla="*/ 1011 h 101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67" h="1011">
                <a:moveTo>
                  <a:pt x="967" y="76"/>
                </a:moveTo>
                <a:cubicBezTo>
                  <a:pt x="928" y="38"/>
                  <a:pt x="890" y="0"/>
                  <a:pt x="850" y="6"/>
                </a:cubicBezTo>
                <a:cubicBezTo>
                  <a:pt x="810" y="12"/>
                  <a:pt x="774" y="89"/>
                  <a:pt x="725" y="115"/>
                </a:cubicBezTo>
                <a:cubicBezTo>
                  <a:pt x="676" y="141"/>
                  <a:pt x="588" y="113"/>
                  <a:pt x="554" y="162"/>
                </a:cubicBezTo>
                <a:cubicBezTo>
                  <a:pt x="520" y="211"/>
                  <a:pt x="548" y="327"/>
                  <a:pt x="522" y="411"/>
                </a:cubicBezTo>
                <a:cubicBezTo>
                  <a:pt x="496" y="495"/>
                  <a:pt x="485" y="568"/>
                  <a:pt x="398" y="668"/>
                </a:cubicBezTo>
                <a:cubicBezTo>
                  <a:pt x="311" y="768"/>
                  <a:pt x="155" y="889"/>
                  <a:pt x="0" y="10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6" name="Freeform 5"/>
          <p:cNvSpPr>
            <a:spLocks/>
          </p:cNvSpPr>
          <p:nvPr/>
        </p:nvSpPr>
        <p:spPr bwMode="auto">
          <a:xfrm>
            <a:off x="6451600" y="5665788"/>
            <a:ext cx="573088" cy="582612"/>
          </a:xfrm>
          <a:custGeom>
            <a:avLst/>
            <a:gdLst>
              <a:gd name="T0" fmla="*/ 0 w 436"/>
              <a:gd name="T1" fmla="*/ 0 h 732"/>
              <a:gd name="T2" fmla="*/ 205050 w 436"/>
              <a:gd name="T3" fmla="*/ 80388 h 732"/>
              <a:gd name="T4" fmla="*/ 164303 w 436"/>
              <a:gd name="T5" fmla="*/ 148837 h 732"/>
              <a:gd name="T6" fmla="*/ 297059 w 436"/>
              <a:gd name="T7" fmla="*/ 278571 h 732"/>
              <a:gd name="T8" fmla="*/ 266828 w 436"/>
              <a:gd name="T9" fmla="*/ 315979 h 732"/>
              <a:gd name="T10" fmla="*/ 573088 w 436"/>
              <a:gd name="T11" fmla="*/ 582612 h 732"/>
              <a:gd name="T12" fmla="*/ 0 60000 65536"/>
              <a:gd name="T13" fmla="*/ 0 60000 65536"/>
              <a:gd name="T14" fmla="*/ 0 60000 65536"/>
              <a:gd name="T15" fmla="*/ 0 60000 65536"/>
              <a:gd name="T16" fmla="*/ 0 60000 65536"/>
              <a:gd name="T17" fmla="*/ 0 60000 65536"/>
              <a:gd name="T18" fmla="*/ 0 w 436"/>
              <a:gd name="T19" fmla="*/ 0 h 732"/>
              <a:gd name="T20" fmla="*/ 436 w 436"/>
              <a:gd name="T21" fmla="*/ 732 h 732"/>
            </a:gdLst>
            <a:ahLst/>
            <a:cxnLst>
              <a:cxn ang="T12">
                <a:pos x="T0" y="T1"/>
              </a:cxn>
              <a:cxn ang="T13">
                <a:pos x="T2" y="T3"/>
              </a:cxn>
              <a:cxn ang="T14">
                <a:pos x="T4" y="T5"/>
              </a:cxn>
              <a:cxn ang="T15">
                <a:pos x="T6" y="T7"/>
              </a:cxn>
              <a:cxn ang="T16">
                <a:pos x="T8" y="T9"/>
              </a:cxn>
              <a:cxn ang="T17">
                <a:pos x="T10" y="T11"/>
              </a:cxn>
            </a:cxnLst>
            <a:rect l="T18" t="T19" r="T20" b="T21"/>
            <a:pathLst>
              <a:path w="436" h="732">
                <a:moveTo>
                  <a:pt x="0" y="0"/>
                </a:moveTo>
                <a:cubicBezTo>
                  <a:pt x="67" y="35"/>
                  <a:pt x="135" y="70"/>
                  <a:pt x="156" y="101"/>
                </a:cubicBezTo>
                <a:cubicBezTo>
                  <a:pt x="177" y="132"/>
                  <a:pt x="113" y="146"/>
                  <a:pt x="125" y="187"/>
                </a:cubicBezTo>
                <a:cubicBezTo>
                  <a:pt x="137" y="228"/>
                  <a:pt x="213" y="315"/>
                  <a:pt x="226" y="350"/>
                </a:cubicBezTo>
                <a:cubicBezTo>
                  <a:pt x="239" y="385"/>
                  <a:pt x="168" y="333"/>
                  <a:pt x="203" y="397"/>
                </a:cubicBezTo>
                <a:cubicBezTo>
                  <a:pt x="238" y="461"/>
                  <a:pt x="393" y="675"/>
                  <a:pt x="436" y="732"/>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6" name="Object 1024"/>
          <p:cNvGraphicFramePr>
            <a:graphicFrameLocks noChangeAspect="1"/>
          </p:cNvGraphicFramePr>
          <p:nvPr/>
        </p:nvGraphicFramePr>
        <p:xfrm>
          <a:off x="2801938" y="3398838"/>
          <a:ext cx="1550987" cy="1187450"/>
        </p:xfrm>
        <a:graphic>
          <a:graphicData uri="http://schemas.openxmlformats.org/presentationml/2006/ole">
            <mc:AlternateContent xmlns:mc="http://schemas.openxmlformats.org/markup-compatibility/2006">
              <mc:Choice xmlns:v="urn:schemas-microsoft-com:vml" Requires="v">
                <p:oleObj spid="_x0000_s1156" name="Clip" r:id="rId4" imgW="942840" imgH="838080" progId="MS_ClipArt_Gallery.2">
                  <p:embed/>
                </p:oleObj>
              </mc:Choice>
              <mc:Fallback>
                <p:oleObj name="Clip" r:id="rId4"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01938" y="339883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1025"/>
          <p:cNvGraphicFramePr>
            <a:graphicFrameLocks noChangeAspect="1"/>
          </p:cNvGraphicFramePr>
          <p:nvPr/>
        </p:nvGraphicFramePr>
        <p:xfrm>
          <a:off x="6983413" y="4217988"/>
          <a:ext cx="1550987" cy="1187450"/>
        </p:xfrm>
        <a:graphic>
          <a:graphicData uri="http://schemas.openxmlformats.org/presentationml/2006/ole">
            <mc:AlternateContent xmlns:mc="http://schemas.openxmlformats.org/markup-compatibility/2006">
              <mc:Choice xmlns:v="urn:schemas-microsoft-com:vml" Requires="v">
                <p:oleObj spid="_x0000_s1157" name="Clip" r:id="rId6" imgW="942840" imgH="838080" progId="MS_ClipArt_Gallery.2">
                  <p:embed/>
                </p:oleObj>
              </mc:Choice>
              <mc:Fallback>
                <p:oleObj name="Clip" r:id="rId6"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83413" y="4217988"/>
                        <a:ext cx="1550987"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1037" name="Group 8"/>
          <p:cNvGrpSpPr>
            <a:grpSpLocks/>
          </p:cNvGrpSpPr>
          <p:nvPr/>
        </p:nvGrpSpPr>
        <p:grpSpPr bwMode="auto">
          <a:xfrm rot="10413777">
            <a:off x="4960938" y="4852988"/>
            <a:ext cx="457200" cy="166687"/>
            <a:chOff x="1488" y="3234"/>
            <a:chExt cx="538" cy="405"/>
          </a:xfrm>
        </p:grpSpPr>
        <p:sp>
          <p:nvSpPr>
            <p:cNvPr id="1062" name="Rectangle 9"/>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3" name="Rectangle 10"/>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grpSp>
        <p:nvGrpSpPr>
          <p:cNvPr id="1038" name="Group 11"/>
          <p:cNvGrpSpPr>
            <a:grpSpLocks/>
          </p:cNvGrpSpPr>
          <p:nvPr/>
        </p:nvGrpSpPr>
        <p:grpSpPr bwMode="auto">
          <a:xfrm rot="-6256271">
            <a:off x="6341269" y="5337969"/>
            <a:ext cx="307975" cy="258763"/>
            <a:chOff x="1488" y="3234"/>
            <a:chExt cx="538" cy="405"/>
          </a:xfrm>
        </p:grpSpPr>
        <p:sp>
          <p:nvSpPr>
            <p:cNvPr id="1060" name="Rectangle 12"/>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61" name="Rectangle 13"/>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39" name="Freeform 14"/>
          <p:cNvSpPr>
            <a:spLocks/>
          </p:cNvSpPr>
          <p:nvPr/>
        </p:nvSpPr>
        <p:spPr bwMode="auto">
          <a:xfrm>
            <a:off x="5367338" y="4918075"/>
            <a:ext cx="1079500" cy="369888"/>
          </a:xfrm>
          <a:custGeom>
            <a:avLst/>
            <a:gdLst>
              <a:gd name="T0" fmla="*/ 0 w 647"/>
              <a:gd name="T1" fmla="*/ 51895 h 335"/>
              <a:gd name="T2" fmla="*/ 468840 w 647"/>
              <a:gd name="T3" fmla="*/ 34228 h 335"/>
              <a:gd name="T4" fmla="*/ 637355 w 647"/>
              <a:gd name="T5" fmla="*/ 258370 h 335"/>
              <a:gd name="T6" fmla="*/ 936012 w 647"/>
              <a:gd name="T7" fmla="*/ 292598 h 335"/>
              <a:gd name="T8" fmla="*/ 1079500 w 647"/>
              <a:gd name="T9" fmla="*/ 369888 h 335"/>
              <a:gd name="T10" fmla="*/ 0 60000 65536"/>
              <a:gd name="T11" fmla="*/ 0 60000 65536"/>
              <a:gd name="T12" fmla="*/ 0 60000 65536"/>
              <a:gd name="T13" fmla="*/ 0 60000 65536"/>
              <a:gd name="T14" fmla="*/ 0 60000 65536"/>
              <a:gd name="T15" fmla="*/ 0 w 647"/>
              <a:gd name="T16" fmla="*/ 0 h 335"/>
              <a:gd name="T17" fmla="*/ 647 w 647"/>
              <a:gd name="T18" fmla="*/ 335 h 335"/>
            </a:gdLst>
            <a:ahLst/>
            <a:cxnLst>
              <a:cxn ang="T10">
                <a:pos x="T0" y="T1"/>
              </a:cxn>
              <a:cxn ang="T11">
                <a:pos x="T2" y="T3"/>
              </a:cxn>
              <a:cxn ang="T12">
                <a:pos x="T4" y="T5"/>
              </a:cxn>
              <a:cxn ang="T13">
                <a:pos x="T6" y="T7"/>
              </a:cxn>
              <a:cxn ang="T14">
                <a:pos x="T8" y="T9"/>
              </a:cxn>
            </a:cxnLst>
            <a:rect l="T15" t="T16" r="T17" b="T18"/>
            <a:pathLst>
              <a:path w="647" h="335">
                <a:moveTo>
                  <a:pt x="0" y="47"/>
                </a:moveTo>
                <a:cubicBezTo>
                  <a:pt x="108" y="23"/>
                  <a:pt x="217" y="0"/>
                  <a:pt x="281" y="31"/>
                </a:cubicBezTo>
                <a:cubicBezTo>
                  <a:pt x="345" y="62"/>
                  <a:pt x="335" y="195"/>
                  <a:pt x="382" y="234"/>
                </a:cubicBezTo>
                <a:cubicBezTo>
                  <a:pt x="429" y="273"/>
                  <a:pt x="517" y="248"/>
                  <a:pt x="561" y="265"/>
                </a:cubicBezTo>
                <a:cubicBezTo>
                  <a:pt x="605" y="282"/>
                  <a:pt x="626" y="308"/>
                  <a:pt x="647" y="335"/>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0" name="Freeform 15"/>
          <p:cNvSpPr>
            <a:spLocks/>
          </p:cNvSpPr>
          <p:nvPr/>
        </p:nvSpPr>
        <p:spPr bwMode="auto">
          <a:xfrm flipH="1">
            <a:off x="1547813" y="253250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028" name="Object 1026"/>
          <p:cNvGraphicFramePr>
            <a:graphicFrameLocks noChangeAspect="1"/>
          </p:cNvGraphicFramePr>
          <p:nvPr>
            <p:extLst>
              <p:ext uri="{D42A27DB-BD31-4B8C-83A1-F6EECF244321}">
                <p14:modId xmlns:p14="http://schemas.microsoft.com/office/powerpoint/2010/main" val="135370787"/>
              </p:ext>
            </p:extLst>
          </p:nvPr>
        </p:nvGraphicFramePr>
        <p:xfrm flipH="1">
          <a:off x="6543675" y="1278384"/>
          <a:ext cx="1309688" cy="990600"/>
        </p:xfrm>
        <a:graphic>
          <a:graphicData uri="http://schemas.openxmlformats.org/presentationml/2006/ole">
            <mc:AlternateContent xmlns:mc="http://schemas.openxmlformats.org/markup-compatibility/2006">
              <mc:Choice xmlns:v="urn:schemas-microsoft-com:vml" Requires="v">
                <p:oleObj spid="_x0000_s1158" name="Clip" r:id="rId7" imgW="942840" imgH="838080" progId="MS_ClipArt_Gallery.2">
                  <p:embed/>
                </p:oleObj>
              </mc:Choice>
              <mc:Fallback>
                <p:oleObj name="Clip" r:id="rId7" imgW="942840" imgH="8380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6543675" y="1278384"/>
                        <a:ext cx="1309688" cy="99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1" name="Freeform 17"/>
          <p:cNvSpPr>
            <a:spLocks/>
          </p:cNvSpPr>
          <p:nvPr/>
        </p:nvSpPr>
        <p:spPr bwMode="auto">
          <a:xfrm flipH="1">
            <a:off x="6194425" y="1853059"/>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2" name="Freeform 18"/>
          <p:cNvSpPr>
            <a:spLocks/>
          </p:cNvSpPr>
          <p:nvPr/>
        </p:nvSpPr>
        <p:spPr bwMode="auto">
          <a:xfrm>
            <a:off x="2900363" y="18641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43" name="Line 19"/>
          <p:cNvSpPr>
            <a:spLocks noChangeShapeType="1"/>
          </p:cNvSpPr>
          <p:nvPr/>
        </p:nvSpPr>
        <p:spPr bwMode="auto">
          <a:xfrm>
            <a:off x="1216025" y="2645222"/>
            <a:ext cx="5689600" cy="127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44" name="Rectangle 20"/>
          <p:cNvSpPr>
            <a:spLocks noChangeArrowheads="1"/>
          </p:cNvSpPr>
          <p:nvPr/>
        </p:nvSpPr>
        <p:spPr bwMode="auto">
          <a:xfrm flipH="1">
            <a:off x="56959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5" name="Rectangle 21"/>
          <p:cNvSpPr>
            <a:spLocks noChangeArrowheads="1"/>
          </p:cNvSpPr>
          <p:nvPr/>
        </p:nvSpPr>
        <p:spPr bwMode="auto">
          <a:xfrm>
            <a:off x="3235325" y="2464247"/>
            <a:ext cx="636588" cy="166687"/>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6" name="Rectangle 22"/>
          <p:cNvSpPr>
            <a:spLocks noChangeArrowheads="1"/>
          </p:cNvSpPr>
          <p:nvPr/>
        </p:nvSpPr>
        <p:spPr bwMode="auto">
          <a:xfrm>
            <a:off x="1649413" y="2454722"/>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sp>
        <p:nvSpPr>
          <p:cNvPr id="1047" name="Text Box 23"/>
          <p:cNvSpPr txBox="1">
            <a:spLocks noChangeArrowheads="1"/>
          </p:cNvSpPr>
          <p:nvPr/>
        </p:nvSpPr>
        <p:spPr bwMode="auto">
          <a:xfrm>
            <a:off x="515938" y="1073597"/>
            <a:ext cx="793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1048" name="Text Box 24"/>
          <p:cNvSpPr txBox="1">
            <a:spLocks noChangeArrowheads="1"/>
          </p:cNvSpPr>
          <p:nvPr/>
        </p:nvSpPr>
        <p:spPr bwMode="auto">
          <a:xfrm>
            <a:off x="457200" y="3394075"/>
            <a:ext cx="8651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aphicFrame>
        <p:nvGraphicFramePr>
          <p:cNvPr id="1029" name="Object 1027"/>
          <p:cNvGraphicFramePr>
            <a:graphicFrameLocks noChangeAspect="1"/>
          </p:cNvGraphicFramePr>
          <p:nvPr>
            <p:extLst>
              <p:ext uri="{D42A27DB-BD31-4B8C-83A1-F6EECF244321}">
                <p14:modId xmlns:p14="http://schemas.microsoft.com/office/powerpoint/2010/main" val="374126201"/>
              </p:ext>
            </p:extLst>
          </p:nvPr>
        </p:nvGraphicFramePr>
        <p:xfrm>
          <a:off x="1903413" y="854522"/>
          <a:ext cx="1136650" cy="1350962"/>
        </p:xfrm>
        <a:graphic>
          <a:graphicData uri="http://schemas.openxmlformats.org/presentationml/2006/ole">
            <mc:AlternateContent xmlns:mc="http://schemas.openxmlformats.org/markup-compatibility/2006">
              <mc:Choice xmlns:v="urn:schemas-microsoft-com:vml" Requires="v">
                <p:oleObj spid="_x0000_s1159" name="Clip" r:id="rId8" imgW="2048040" imgH="2857680" progId="MS_ClipArt_Gallery.2">
                  <p:embed/>
                </p:oleObj>
              </mc:Choice>
              <mc:Fallback>
                <p:oleObj name="Clip" r:id="rId8"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3413" y="854522"/>
                        <a:ext cx="1136650" cy="1350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Freeform 26"/>
          <p:cNvSpPr>
            <a:spLocks/>
          </p:cNvSpPr>
          <p:nvPr/>
        </p:nvSpPr>
        <p:spPr bwMode="auto">
          <a:xfrm>
            <a:off x="4879975" y="2524572"/>
            <a:ext cx="555625" cy="752475"/>
          </a:xfrm>
          <a:custGeom>
            <a:avLst/>
            <a:gdLst>
              <a:gd name="T0" fmla="*/ 0 w 395"/>
              <a:gd name="T1" fmla="*/ 80280 h 628"/>
              <a:gd name="T2" fmla="*/ 351661 w 395"/>
              <a:gd name="T3" fmla="*/ 15577 h 628"/>
              <a:gd name="T4" fmla="*/ 548592 w 395"/>
              <a:gd name="T5" fmla="*/ 89866 h 628"/>
              <a:gd name="T6" fmla="*/ 308055 w 395"/>
              <a:gd name="T7" fmla="*/ 557167 h 628"/>
              <a:gd name="T8" fmla="*/ 450127 w 395"/>
              <a:gd name="T9" fmla="*/ 752475 h 628"/>
              <a:gd name="T10" fmla="*/ 0 60000 65536"/>
              <a:gd name="T11" fmla="*/ 0 60000 65536"/>
              <a:gd name="T12" fmla="*/ 0 60000 65536"/>
              <a:gd name="T13" fmla="*/ 0 60000 65536"/>
              <a:gd name="T14" fmla="*/ 0 60000 65536"/>
              <a:gd name="T15" fmla="*/ 0 w 395"/>
              <a:gd name="T16" fmla="*/ 0 h 628"/>
              <a:gd name="T17" fmla="*/ 395 w 395"/>
              <a:gd name="T18" fmla="*/ 628 h 628"/>
            </a:gdLst>
            <a:ahLst/>
            <a:cxnLst>
              <a:cxn ang="T10">
                <a:pos x="T0" y="T1"/>
              </a:cxn>
              <a:cxn ang="T11">
                <a:pos x="T2" y="T3"/>
              </a:cxn>
              <a:cxn ang="T12">
                <a:pos x="T4" y="T5"/>
              </a:cxn>
              <a:cxn ang="T13">
                <a:pos x="T6" y="T7"/>
              </a:cxn>
              <a:cxn ang="T14">
                <a:pos x="T8" y="T9"/>
              </a:cxn>
            </a:cxnLst>
            <a:rect l="T15" t="T16" r="T17" b="T18"/>
            <a:pathLst>
              <a:path w="395" h="628">
                <a:moveTo>
                  <a:pt x="0" y="67"/>
                </a:moveTo>
                <a:cubicBezTo>
                  <a:pt x="92" y="39"/>
                  <a:pt x="185" y="12"/>
                  <a:pt x="250" y="13"/>
                </a:cubicBezTo>
                <a:cubicBezTo>
                  <a:pt x="315" y="14"/>
                  <a:pt x="395" y="0"/>
                  <a:pt x="390" y="75"/>
                </a:cubicBezTo>
                <a:cubicBezTo>
                  <a:pt x="385" y="150"/>
                  <a:pt x="231" y="373"/>
                  <a:pt x="219" y="465"/>
                </a:cubicBezTo>
                <a:cubicBezTo>
                  <a:pt x="207" y="557"/>
                  <a:pt x="263" y="592"/>
                  <a:pt x="320" y="628"/>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50" name="Rectangle 27"/>
          <p:cNvSpPr>
            <a:spLocks noChangeArrowheads="1"/>
          </p:cNvSpPr>
          <p:nvPr/>
        </p:nvSpPr>
        <p:spPr bwMode="auto">
          <a:xfrm>
            <a:off x="4375150" y="2459484"/>
            <a:ext cx="635000" cy="168275"/>
          </a:xfrm>
          <a:prstGeom prst="rect">
            <a:avLst/>
          </a:prstGeom>
          <a:solidFill>
            <a:schemeClr val="folHlink"/>
          </a:solidFill>
          <a:ln w="12700">
            <a:solidFill>
              <a:schemeClr val="tx1"/>
            </a:solidFill>
            <a:miter lim="800000"/>
            <a:headEnd/>
            <a:tailEnd/>
          </a:ln>
        </p:spPr>
        <p:txBody>
          <a:bodyPr wrap="none" anchor="ctr"/>
          <a:lstStyle/>
          <a:p>
            <a:endParaRPr lang="en-US"/>
          </a:p>
        </p:txBody>
      </p:sp>
      <p:graphicFrame>
        <p:nvGraphicFramePr>
          <p:cNvPr id="1030" name="Object 1028"/>
          <p:cNvGraphicFramePr>
            <a:graphicFrameLocks noChangeAspect="1"/>
          </p:cNvGraphicFramePr>
          <p:nvPr/>
        </p:nvGraphicFramePr>
        <p:xfrm>
          <a:off x="1679575" y="4930775"/>
          <a:ext cx="1239838" cy="1473200"/>
        </p:xfrm>
        <a:graphic>
          <a:graphicData uri="http://schemas.openxmlformats.org/presentationml/2006/ole">
            <mc:AlternateContent xmlns:mc="http://schemas.openxmlformats.org/markup-compatibility/2006">
              <mc:Choice xmlns:v="urn:schemas-microsoft-com:vml" Requires="v">
                <p:oleObj spid="_x0000_s1160" name="Clip" r:id="rId10" imgW="2048040" imgH="2857680" progId="MS_ClipArt_Gallery.2">
                  <p:embed/>
                </p:oleObj>
              </mc:Choice>
              <mc:Fallback>
                <p:oleObj name="Clip" r:id="rId10" imgW="2048040" imgH="28576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79575" y="4930775"/>
                        <a:ext cx="1239838"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51" name="Freeform 29"/>
          <p:cNvSpPr>
            <a:spLocks/>
          </p:cNvSpPr>
          <p:nvPr/>
        </p:nvSpPr>
        <p:spPr bwMode="auto">
          <a:xfrm>
            <a:off x="2752725" y="5461000"/>
            <a:ext cx="1295400" cy="328613"/>
          </a:xfrm>
          <a:custGeom>
            <a:avLst/>
            <a:gdLst>
              <a:gd name="T0" fmla="*/ 0 w 748"/>
              <a:gd name="T1" fmla="*/ 141597 h 246"/>
              <a:gd name="T2" fmla="*/ 419100 w 748"/>
              <a:gd name="T3" fmla="*/ 16030 h 246"/>
              <a:gd name="T4" fmla="*/ 715241 w 748"/>
              <a:gd name="T5" fmla="*/ 235105 h 246"/>
              <a:gd name="T6" fmla="*/ 1148196 w 748"/>
              <a:gd name="T7" fmla="*/ 183008 h 246"/>
              <a:gd name="T8" fmla="*/ 1295400 w 748"/>
              <a:gd name="T9" fmla="*/ 328613 h 246"/>
              <a:gd name="T10" fmla="*/ 0 60000 65536"/>
              <a:gd name="T11" fmla="*/ 0 60000 65536"/>
              <a:gd name="T12" fmla="*/ 0 60000 65536"/>
              <a:gd name="T13" fmla="*/ 0 60000 65536"/>
              <a:gd name="T14" fmla="*/ 0 60000 65536"/>
              <a:gd name="T15" fmla="*/ 0 w 748"/>
              <a:gd name="T16" fmla="*/ 0 h 246"/>
              <a:gd name="T17" fmla="*/ 748 w 748"/>
              <a:gd name="T18" fmla="*/ 246 h 246"/>
            </a:gdLst>
            <a:ahLst/>
            <a:cxnLst>
              <a:cxn ang="T10">
                <a:pos x="T0" y="T1"/>
              </a:cxn>
              <a:cxn ang="T11">
                <a:pos x="T2" y="T3"/>
              </a:cxn>
              <a:cxn ang="T12">
                <a:pos x="T4" y="T5"/>
              </a:cxn>
              <a:cxn ang="T13">
                <a:pos x="T6" y="T7"/>
              </a:cxn>
              <a:cxn ang="T14">
                <a:pos x="T8" y="T9"/>
              </a:cxn>
            </a:cxnLst>
            <a:rect l="T15" t="T16" r="T17" b="T18"/>
            <a:pathLst>
              <a:path w="748" h="246">
                <a:moveTo>
                  <a:pt x="0" y="106"/>
                </a:moveTo>
                <a:cubicBezTo>
                  <a:pt x="86" y="53"/>
                  <a:pt x="173" y="0"/>
                  <a:pt x="242" y="12"/>
                </a:cubicBezTo>
                <a:cubicBezTo>
                  <a:pt x="311" y="24"/>
                  <a:pt x="343" y="155"/>
                  <a:pt x="413" y="176"/>
                </a:cubicBezTo>
                <a:cubicBezTo>
                  <a:pt x="483" y="197"/>
                  <a:pt x="607" y="125"/>
                  <a:pt x="663" y="137"/>
                </a:cubicBezTo>
                <a:cubicBezTo>
                  <a:pt x="719" y="149"/>
                  <a:pt x="738" y="234"/>
                  <a:pt x="748" y="2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1052" name="Group 30"/>
          <p:cNvGrpSpPr>
            <a:grpSpLocks/>
          </p:cNvGrpSpPr>
          <p:nvPr/>
        </p:nvGrpSpPr>
        <p:grpSpPr bwMode="auto">
          <a:xfrm rot="8179995" flipH="1">
            <a:off x="3805238" y="5707063"/>
            <a:ext cx="404812" cy="220662"/>
            <a:chOff x="1488" y="3234"/>
            <a:chExt cx="538" cy="405"/>
          </a:xfrm>
        </p:grpSpPr>
        <p:sp>
          <p:nvSpPr>
            <p:cNvPr id="1058" name="Rectangle 31"/>
            <p:cNvSpPr>
              <a:spLocks noChangeArrowheads="1"/>
            </p:cNvSpPr>
            <p:nvPr/>
          </p:nvSpPr>
          <p:spPr bwMode="auto">
            <a:xfrm>
              <a:off x="1488" y="3234"/>
              <a:ext cx="538" cy="156"/>
            </a:xfrm>
            <a:prstGeom prst="rect">
              <a:avLst/>
            </a:prstGeom>
            <a:solidFill>
              <a:schemeClr val="tx2"/>
            </a:solidFill>
            <a:ln w="12700">
              <a:solidFill>
                <a:schemeClr val="tx1"/>
              </a:solidFill>
              <a:miter lim="800000"/>
              <a:headEnd/>
              <a:tailEnd/>
            </a:ln>
          </p:spPr>
          <p:txBody>
            <a:bodyPr wrap="none" anchor="ctr"/>
            <a:lstStyle/>
            <a:p>
              <a:endParaRPr lang="en-US"/>
            </a:p>
          </p:txBody>
        </p:sp>
        <p:sp>
          <p:nvSpPr>
            <p:cNvPr id="1059" name="Rectangle 32"/>
            <p:cNvSpPr>
              <a:spLocks noChangeArrowheads="1"/>
            </p:cNvSpPr>
            <p:nvPr/>
          </p:nvSpPr>
          <p:spPr bwMode="auto">
            <a:xfrm>
              <a:off x="1684" y="3390"/>
              <a:ext cx="140" cy="249"/>
            </a:xfrm>
            <a:prstGeom prst="rect">
              <a:avLst/>
            </a:prstGeom>
            <a:solidFill>
              <a:schemeClr val="tx2"/>
            </a:solidFill>
            <a:ln w="12700">
              <a:solidFill>
                <a:schemeClr val="tx1"/>
              </a:solidFill>
              <a:miter lim="800000"/>
              <a:headEnd/>
              <a:tailEnd/>
            </a:ln>
          </p:spPr>
          <p:txBody>
            <a:bodyPr wrap="none" anchor="ctr"/>
            <a:lstStyle/>
            <a:p>
              <a:endParaRPr lang="en-US"/>
            </a:p>
          </p:txBody>
        </p:sp>
      </p:grpSp>
      <p:sp>
        <p:nvSpPr>
          <p:cNvPr id="1053" name="AutoShape 33"/>
          <p:cNvSpPr>
            <a:spLocks/>
          </p:cNvSpPr>
          <p:nvPr/>
        </p:nvSpPr>
        <p:spPr bwMode="auto">
          <a:xfrm>
            <a:off x="4116388" y="1311722"/>
            <a:ext cx="1309687" cy="336550"/>
          </a:xfrm>
          <a:prstGeom prst="borderCallout2">
            <a:avLst>
              <a:gd name="adj1" fmla="val 33963"/>
              <a:gd name="adj2" fmla="val -5819"/>
              <a:gd name="adj3" fmla="val 33963"/>
              <a:gd name="adj4" fmla="val -14667"/>
              <a:gd name="adj5" fmla="val 325472"/>
              <a:gd name="adj6" fmla="val -4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type="triangle" w="med" len="med"/>
              </a14:hiddenLine>
            </a:ext>
          </a:extLst>
        </p:spPr>
        <p:txBody>
          <a:bodyPr>
            <a:spAutoFit/>
          </a:bodyPr>
          <a:lstStyle/>
          <a:p>
            <a:pPr algn="l" eaLnBrk="0" hangingPunct="0"/>
            <a:r>
              <a:rPr lang="en-US" sz="1600">
                <a:solidFill>
                  <a:schemeClr val="tx1"/>
                </a:solidFill>
                <a:latin typeface="Times New Roman" pitchFamily="18" charset="0"/>
              </a:rPr>
              <a:t>transceivers</a:t>
            </a:r>
            <a:endParaRPr lang="en-US" sz="2000">
              <a:solidFill>
                <a:schemeClr val="tx1"/>
              </a:solidFill>
              <a:latin typeface="Times New Roman" pitchFamily="18" charset="0"/>
            </a:endParaRPr>
          </a:p>
        </p:txBody>
      </p:sp>
      <p:sp>
        <p:nvSpPr>
          <p:cNvPr id="1055" name="Line 35"/>
          <p:cNvSpPr>
            <a:spLocks noChangeShapeType="1"/>
          </p:cNvSpPr>
          <p:nvPr/>
        </p:nvSpPr>
        <p:spPr bwMode="auto">
          <a:xfrm flipH="1">
            <a:off x="3717925" y="1543497"/>
            <a:ext cx="398463" cy="8477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56" name="Rectangle 36"/>
          <p:cNvSpPr>
            <a:spLocks noChangeArrowheads="1"/>
          </p:cNvSpPr>
          <p:nvPr/>
        </p:nvSpPr>
        <p:spPr bwMode="auto">
          <a:xfrm>
            <a:off x="3200400" y="541784"/>
            <a:ext cx="3581400" cy="609600"/>
          </a:xfrm>
          <a:prstGeom prst="rect">
            <a:avLst/>
          </a:prstGeom>
          <a:solidFill>
            <a:srgbClr val="00FF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Thick Ethernet Cable</a:t>
            </a:r>
          </a:p>
        </p:txBody>
      </p:sp>
      <p:sp>
        <p:nvSpPr>
          <p:cNvPr id="1057" name="Rectangle 37"/>
          <p:cNvSpPr>
            <a:spLocks noChangeArrowheads="1"/>
          </p:cNvSpPr>
          <p:nvPr/>
        </p:nvSpPr>
        <p:spPr bwMode="auto">
          <a:xfrm>
            <a:off x="4433888" y="3467472"/>
            <a:ext cx="3581400" cy="609600"/>
          </a:xfrm>
          <a:prstGeom prst="rect">
            <a:avLst/>
          </a:prstGeom>
          <a:solidFill>
            <a:srgbClr val="99CCFF"/>
          </a:solidFill>
          <a:ln w="9525">
            <a:solidFill>
              <a:schemeClr val="tx1"/>
            </a:solidFill>
            <a:miter lim="800000"/>
            <a:headEnd/>
            <a:tailEnd/>
          </a:ln>
        </p:spPr>
        <p:txBody>
          <a:bodyPr wrap="none" anchor="ctr"/>
          <a:lstStyle/>
          <a:p>
            <a:r>
              <a:rPr lang="en-US" sz="2400">
                <a:solidFill>
                  <a:schemeClr val="tx1"/>
                </a:solidFill>
                <a:latin typeface="Times New Roman" pitchFamily="18" charset="0"/>
              </a:rPr>
              <a:t>Thin Ethernet Cable</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18</a:t>
            </a:fld>
            <a:endParaRPr lang="en-US" dirty="0">
              <a:latin typeface="Comic Sans MS" pitchFamily="66" charset="0"/>
            </a:endParaRPr>
          </a:p>
        </p:txBody>
      </p:sp>
      <p:sp>
        <p:nvSpPr>
          <p:cNvPr id="40"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2698702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3"/>
          <p:cNvSpPr>
            <a:spLocks noGrp="1" noChangeArrowheads="1"/>
          </p:cNvSpPr>
          <p:nvPr>
            <p:ph type="body" idx="1"/>
          </p:nvPr>
        </p:nvSpPr>
        <p:spPr>
          <a:xfrm>
            <a:off x="685800" y="1066800"/>
            <a:ext cx="7772400" cy="5029200"/>
          </a:xfrm>
          <a:noFill/>
          <a:ln w="19050">
            <a:solidFill>
              <a:schemeClr val="tx1"/>
            </a:solidFill>
            <a:miter lim="800000"/>
            <a:headEnd/>
            <a:tailEnd/>
          </a:ln>
        </p:spPr>
        <p:txBody>
          <a:bodyPr/>
          <a:lstStyle/>
          <a:p>
            <a:pPr eaLnBrk="1" hangingPunct="1">
              <a:lnSpc>
                <a:spcPct val="90000"/>
              </a:lnSpc>
              <a:buFontTx/>
              <a:buNone/>
            </a:pPr>
            <a:r>
              <a:rPr lang="en-US" dirty="0" smtClean="0">
                <a:solidFill>
                  <a:schemeClr val="accent2"/>
                </a:solidFill>
              </a:rPr>
              <a:t>			  </a:t>
            </a:r>
            <a:r>
              <a:rPr lang="en-US" b="1" dirty="0" smtClean="0">
                <a:solidFill>
                  <a:schemeClr val="accent2"/>
                </a:solidFill>
              </a:rPr>
              <a:t>1BASE5  </a:t>
            </a:r>
            <a:r>
              <a:rPr lang="en-US" b="1" dirty="0" err="1" smtClean="0">
                <a:solidFill>
                  <a:schemeClr val="accent2"/>
                </a:solidFill>
              </a:rPr>
              <a:t>StarLAN</a:t>
            </a:r>
            <a:r>
              <a:rPr lang="en-US" sz="2800" i="1" dirty="0" smtClean="0">
                <a:solidFill>
                  <a:schemeClr val="accent2"/>
                </a:solidFill>
              </a:rPr>
              <a:t>              </a:t>
            </a:r>
            <a:r>
              <a:rPr lang="en-US" sz="2800" dirty="0" smtClean="0">
                <a:solidFill>
                  <a:schemeClr val="accent2"/>
                </a:solidFill>
              </a:rPr>
              <a:t>{1987}</a:t>
            </a:r>
          </a:p>
          <a:p>
            <a:pPr eaLnBrk="1" hangingPunct="1">
              <a:lnSpc>
                <a:spcPct val="90000"/>
              </a:lnSpc>
            </a:pPr>
            <a:r>
              <a:rPr lang="en-US" sz="2800" dirty="0" smtClean="0"/>
              <a:t>1 Mbps</a:t>
            </a:r>
          </a:p>
          <a:p>
            <a:pPr eaLnBrk="1" hangingPunct="1">
              <a:lnSpc>
                <a:spcPct val="90000"/>
              </a:lnSpc>
            </a:pPr>
            <a:r>
              <a:rPr lang="en-US" sz="2800" dirty="0" smtClean="0"/>
              <a:t>250 meter segment length</a:t>
            </a:r>
          </a:p>
          <a:p>
            <a:pPr eaLnBrk="1" hangingPunct="1">
              <a:lnSpc>
                <a:spcPct val="90000"/>
              </a:lnSpc>
            </a:pPr>
            <a:r>
              <a:rPr lang="en-US" sz="2800" dirty="0" smtClean="0"/>
              <a:t>Signal-regenerating repeaters</a:t>
            </a:r>
          </a:p>
          <a:p>
            <a:pPr eaLnBrk="1" hangingPunct="1">
              <a:lnSpc>
                <a:spcPct val="90000"/>
              </a:lnSpc>
            </a:pPr>
            <a:r>
              <a:rPr lang="en-US" sz="2800" dirty="0" smtClean="0"/>
              <a:t>Transceiver integrated onto the adapter</a:t>
            </a:r>
          </a:p>
          <a:p>
            <a:pPr eaLnBrk="1" hangingPunct="1">
              <a:lnSpc>
                <a:spcPct val="90000"/>
              </a:lnSpc>
            </a:pPr>
            <a:r>
              <a:rPr lang="en-US" sz="2800" dirty="0" smtClean="0"/>
              <a:t>Hub-and-Spoke topology (star topology)</a:t>
            </a:r>
          </a:p>
          <a:p>
            <a:pPr eaLnBrk="1" hangingPunct="1">
              <a:lnSpc>
                <a:spcPct val="90000"/>
              </a:lnSpc>
            </a:pPr>
            <a:r>
              <a:rPr lang="en-US" sz="2800" b="1" dirty="0" smtClean="0">
                <a:solidFill>
                  <a:srgbClr val="800000"/>
                </a:solidFill>
              </a:rPr>
              <a:t>Two pairs of unshielded twisted pair</a:t>
            </a:r>
          </a:p>
          <a:p>
            <a:pPr lvl="1">
              <a:lnSpc>
                <a:spcPct val="90000"/>
              </a:lnSpc>
              <a:spcBef>
                <a:spcPct val="0"/>
              </a:spcBef>
            </a:pPr>
            <a:r>
              <a:rPr lang="en-US" sz="2400" b="1" i="1" dirty="0" smtClean="0">
                <a:solidFill>
                  <a:srgbClr val="006600"/>
                </a:solidFill>
              </a:rPr>
              <a:t>Advantages: </a:t>
            </a:r>
            <a:r>
              <a:rPr lang="en-US" sz="2400" i="1" dirty="0" smtClean="0"/>
              <a:t>Since four or more UTP are </a:t>
            </a:r>
            <a:r>
              <a:rPr lang="en-US" sz="2400" i="1" u="sng" dirty="0" smtClean="0"/>
              <a:t>ubiquitous</a:t>
            </a:r>
            <a:r>
              <a:rPr lang="en-US" sz="2400" i="1" dirty="0" smtClean="0"/>
              <a:t> in buildings, it is easier to use installed wiring in the walls. Telephone wiring is hierarchical </a:t>
            </a:r>
            <a:r>
              <a:rPr lang="en-US" sz="2400" i="1" dirty="0" smtClean="0">
                <a:solidFill>
                  <a:srgbClr val="0033CC"/>
                </a:solidFill>
                <a:sym typeface="Wingdings" pitchFamily="2" charset="2"/>
              </a:rPr>
              <a:t> can use wiring closets</a:t>
            </a:r>
            <a:r>
              <a:rPr lang="en-US" sz="2400" i="1" dirty="0" smtClean="0">
                <a:sym typeface="Wingdings" pitchFamily="2" charset="2"/>
              </a:rPr>
              <a:t>.</a:t>
            </a:r>
            <a:endParaRPr lang="en-US" sz="2400" dirty="0" smtClean="0"/>
          </a:p>
        </p:txBody>
      </p:sp>
      <p:sp>
        <p:nvSpPr>
          <p:cNvPr id="26629" name="Rectangle 5"/>
          <p:cNvSpPr>
            <a:spLocks noGrp="1" noChangeArrowheads="1"/>
          </p:cNvSpPr>
          <p:nvPr>
            <p:ph type="title"/>
          </p:nvPr>
        </p:nvSpPr>
        <p:spPr>
          <a:xfrm>
            <a:off x="685800" y="15240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19</a:t>
            </a:fld>
            <a:endParaRPr lang="en-US" dirty="0"/>
          </a:p>
        </p:txBody>
      </p:sp>
    </p:spTree>
    <p:extLst>
      <p:ext uri="{BB962C8B-B14F-4D97-AF65-F5344CB8AC3E}">
        <p14:creationId xmlns:p14="http://schemas.microsoft.com/office/powerpoint/2010/main" val="3533327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Outline</a:t>
            </a:r>
            <a:endParaRPr lang="en-US" dirty="0"/>
          </a:p>
        </p:txBody>
      </p:sp>
      <p:sp>
        <p:nvSpPr>
          <p:cNvPr id="3" name="Content Placeholder 2"/>
          <p:cNvSpPr>
            <a:spLocks noGrp="1"/>
          </p:cNvSpPr>
          <p:nvPr>
            <p:ph idx="1"/>
          </p:nvPr>
        </p:nvSpPr>
        <p:spPr>
          <a:xfrm>
            <a:off x="251520" y="1295400"/>
            <a:ext cx="8568952" cy="4800600"/>
          </a:xfrm>
        </p:spPr>
        <p:txBody>
          <a:bodyPr/>
          <a:lstStyle/>
          <a:p>
            <a:r>
              <a:rPr lang="en-US" dirty="0" smtClean="0"/>
              <a:t>Ethernet</a:t>
            </a:r>
          </a:p>
          <a:p>
            <a:pPr lvl="1"/>
            <a:r>
              <a:rPr lang="en-US" dirty="0" smtClean="0"/>
              <a:t>Binary Exponential </a:t>
            </a:r>
            <a:r>
              <a:rPr lang="en-US" dirty="0" err="1" smtClean="0"/>
              <a:t>Backoff</a:t>
            </a:r>
            <a:endParaRPr lang="en-US" dirty="0" smtClean="0"/>
          </a:p>
          <a:p>
            <a:r>
              <a:rPr lang="en-US" dirty="0" smtClean="0"/>
              <a:t>Ethernet versus IEEE 802.3</a:t>
            </a:r>
          </a:p>
          <a:p>
            <a:r>
              <a:rPr lang="en-US" dirty="0" smtClean="0"/>
              <a:t>Ethernet Evolution</a:t>
            </a:r>
          </a:p>
          <a:p>
            <a:pPr lvl="1"/>
            <a:r>
              <a:rPr lang="en-US" dirty="0" smtClean="0"/>
              <a:t>10BASE5, 1OBASE2, 1BASE5, 10BASE-T</a:t>
            </a:r>
          </a:p>
          <a:p>
            <a:r>
              <a:rPr lang="en-US" dirty="0" smtClean="0"/>
              <a:t>Switched Ethernet</a:t>
            </a:r>
          </a:p>
          <a:p>
            <a:r>
              <a:rPr lang="en-US" dirty="0" smtClean="0"/>
              <a:t>Switching Hub</a:t>
            </a:r>
          </a:p>
          <a:p>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2</a:t>
            </a:fld>
            <a:endParaRPr lang="en-US" dirty="0"/>
          </a:p>
        </p:txBody>
      </p:sp>
    </p:spTree>
    <p:extLst>
      <p:ext uri="{BB962C8B-B14F-4D97-AF65-F5344CB8AC3E}">
        <p14:creationId xmlns:p14="http://schemas.microsoft.com/office/powerpoint/2010/main" val="3565290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3"/>
          <p:cNvSpPr>
            <a:spLocks noGrp="1" noChangeArrowheads="1"/>
          </p:cNvSpPr>
          <p:nvPr>
            <p:ph type="body" idx="1"/>
          </p:nvPr>
        </p:nvSpPr>
        <p:spPr>
          <a:xfrm>
            <a:off x="539750" y="1052736"/>
            <a:ext cx="8077200" cy="5242520"/>
          </a:xfrm>
          <a:noFill/>
          <a:ln w="19050">
            <a:solidFill>
              <a:schemeClr val="tx1"/>
            </a:solidFill>
            <a:miter lim="800000"/>
            <a:headEnd/>
            <a:tailEnd/>
          </a:ln>
        </p:spPr>
        <p:txBody>
          <a:bodyPr/>
          <a:lstStyle/>
          <a:p>
            <a:pPr eaLnBrk="1" hangingPunct="1">
              <a:buFontTx/>
              <a:buNone/>
            </a:pPr>
            <a:r>
              <a:rPr lang="en-US" sz="2800" b="1" dirty="0" smtClean="0">
                <a:solidFill>
                  <a:schemeClr val="accent2"/>
                </a:solidFill>
              </a:rPr>
              <a:t>		    </a:t>
            </a:r>
            <a:r>
              <a:rPr lang="en-US" sz="2800" b="1" dirty="0" smtClean="0">
                <a:solidFill>
                  <a:srgbClr val="800000"/>
                </a:solidFill>
              </a:rPr>
              <a:t>10BASE-T  </a:t>
            </a:r>
            <a:r>
              <a:rPr lang="en-US" sz="2400" b="1" dirty="0" smtClean="0">
                <a:solidFill>
                  <a:srgbClr val="800000"/>
                </a:solidFill>
              </a:rPr>
              <a:t>{1990}   </a:t>
            </a:r>
            <a:r>
              <a:rPr lang="en-US" sz="2800" dirty="0" smtClean="0">
                <a:solidFill>
                  <a:srgbClr val="800000"/>
                </a:solidFill>
              </a:rPr>
              <a:t> </a:t>
            </a:r>
            <a:r>
              <a:rPr lang="en-US" sz="2800" b="1" dirty="0" smtClean="0">
                <a:solidFill>
                  <a:srgbClr val="800000"/>
                </a:solidFill>
              </a:rPr>
              <a:t>**Most popular</a:t>
            </a:r>
          </a:p>
          <a:p>
            <a:pPr eaLnBrk="1" hangingPunct="1"/>
            <a:r>
              <a:rPr lang="en-US" sz="2800" dirty="0" smtClean="0"/>
              <a:t>10 Mbps</a:t>
            </a:r>
          </a:p>
          <a:p>
            <a:pPr eaLnBrk="1" hangingPunct="1"/>
            <a:r>
              <a:rPr lang="en-US" sz="2800" dirty="0" smtClean="0"/>
              <a:t>100 meter segment length</a:t>
            </a:r>
          </a:p>
          <a:p>
            <a:pPr eaLnBrk="1" hangingPunct="1"/>
            <a:r>
              <a:rPr lang="en-US" sz="2800" dirty="0" smtClean="0"/>
              <a:t>Signal-regenerating repeaters</a:t>
            </a:r>
          </a:p>
          <a:p>
            <a:pPr eaLnBrk="1" hangingPunct="1"/>
            <a:r>
              <a:rPr lang="en-US" sz="2800" dirty="0" smtClean="0"/>
              <a:t>Transceiver integrated onto adapter</a:t>
            </a:r>
          </a:p>
          <a:p>
            <a:pPr eaLnBrk="1" hangingPunct="1"/>
            <a:r>
              <a:rPr lang="en-US" sz="2800" dirty="0" smtClean="0"/>
              <a:t>Two pairs of UTP</a:t>
            </a:r>
          </a:p>
          <a:p>
            <a:pPr eaLnBrk="1" hangingPunct="1"/>
            <a:r>
              <a:rPr lang="en-US" sz="2800" b="1" dirty="0" smtClean="0">
                <a:solidFill>
                  <a:srgbClr val="800000"/>
                </a:solidFill>
              </a:rPr>
              <a:t>Hub-and-spoke topology </a:t>
            </a:r>
            <a:r>
              <a:rPr lang="en-US" sz="2800" dirty="0" smtClean="0">
                <a:solidFill>
                  <a:srgbClr val="800000"/>
                </a:solidFill>
              </a:rPr>
              <a:t>{Hub in the closet}</a:t>
            </a:r>
          </a:p>
          <a:p>
            <a:pPr lvl="1" eaLnBrk="1" hangingPunct="1"/>
            <a:r>
              <a:rPr lang="en-US" sz="2400" b="1" i="1" dirty="0" smtClean="0">
                <a:solidFill>
                  <a:srgbClr val="006600"/>
                </a:solidFill>
              </a:rPr>
              <a:t>Advantages: </a:t>
            </a:r>
            <a:r>
              <a:rPr lang="en-US" sz="2400" dirty="0" smtClean="0"/>
              <a:t>could be done without pulling new wires. Each hub amplifies and restores incoming signal.</a:t>
            </a:r>
            <a:endParaRPr lang="en-US" sz="2400" i="1" dirty="0" smtClean="0">
              <a:solidFill>
                <a:srgbClr val="006600"/>
              </a:solidFill>
            </a:endParaRPr>
          </a:p>
        </p:txBody>
      </p:sp>
      <p:sp>
        <p:nvSpPr>
          <p:cNvPr id="29701" name="Rectangle 5"/>
          <p:cNvSpPr>
            <a:spLocks noGrp="1" noChangeArrowheads="1"/>
          </p:cNvSpPr>
          <p:nvPr>
            <p:ph type="title"/>
          </p:nvPr>
        </p:nvSpPr>
        <p:spPr>
          <a:xfrm>
            <a:off x="762000" y="70520"/>
            <a:ext cx="7772400" cy="838200"/>
          </a:xfrm>
        </p:spPr>
        <p:txBody>
          <a:bodyPr/>
          <a:lstStyle/>
          <a:p>
            <a:pPr eaLnBrk="1" hangingPunct="1">
              <a:defRPr/>
            </a:pPr>
            <a:r>
              <a:rPr lang="en-US" dirty="0" smtClean="0"/>
              <a:t>Ethernet Evolution</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20</a:t>
            </a:fld>
            <a:endParaRPr lang="en-US" dirty="0"/>
          </a:p>
        </p:txBody>
      </p:sp>
    </p:spTree>
    <p:extLst>
      <p:ext uri="{BB962C8B-B14F-4D97-AF65-F5344CB8AC3E}">
        <p14:creationId xmlns:p14="http://schemas.microsoft.com/office/powerpoint/2010/main" val="3986121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lang="en-US" dirty="0" smtClean="0">
                <a:ea typeface="Latha" pitchFamily="2"/>
                <a:cs typeface="Latha" pitchFamily="2"/>
              </a:rPr>
              <a:t>The Hub Concept</a:t>
            </a:r>
          </a:p>
        </p:txBody>
      </p:sp>
      <p:sp>
        <p:nvSpPr>
          <p:cNvPr id="21509" name="Rectangle 3"/>
          <p:cNvSpPr>
            <a:spLocks noGrp="1" noChangeArrowheads="1"/>
          </p:cNvSpPr>
          <p:nvPr>
            <p:ph type="body" idx="1"/>
          </p:nvPr>
        </p:nvSpPr>
        <p:spPr/>
        <p:txBody>
          <a:bodyPr/>
          <a:lstStyle/>
          <a:p>
            <a:pPr eaLnBrk="1" hangingPunct="1"/>
            <a:r>
              <a:rPr lang="en-US" dirty="0" smtClean="0"/>
              <a:t>Separate transmit and receive pair of wires.</a:t>
            </a:r>
          </a:p>
          <a:p>
            <a:pPr eaLnBrk="1" hangingPunct="1"/>
            <a:r>
              <a:rPr lang="en-US" dirty="0" smtClean="0"/>
              <a:t>The </a:t>
            </a:r>
            <a:r>
              <a:rPr lang="en-US" b="1" dirty="0" smtClean="0">
                <a:solidFill>
                  <a:srgbClr val="006600"/>
                </a:solidFill>
              </a:rPr>
              <a:t>repeater</a:t>
            </a:r>
            <a:r>
              <a:rPr lang="en-US" dirty="0" smtClean="0"/>
              <a:t> in the hub retransmits the signal received from </a:t>
            </a:r>
            <a:r>
              <a:rPr lang="en-US" b="1" dirty="0" smtClean="0">
                <a:solidFill>
                  <a:srgbClr val="A50021"/>
                </a:solidFill>
              </a:rPr>
              <a:t>any</a:t>
            </a:r>
            <a:r>
              <a:rPr lang="en-US" dirty="0" smtClean="0"/>
              <a:t> input pair onto </a:t>
            </a:r>
            <a:r>
              <a:rPr lang="en-US" b="1" dirty="0" smtClean="0">
                <a:solidFill>
                  <a:srgbClr val="A50021"/>
                </a:solidFill>
              </a:rPr>
              <a:t>ALL</a:t>
            </a:r>
            <a:r>
              <a:rPr lang="en-US" dirty="0" smtClean="0"/>
              <a:t> output pairs.</a:t>
            </a:r>
          </a:p>
          <a:p>
            <a:pPr eaLnBrk="1" hangingPunct="1"/>
            <a:r>
              <a:rPr lang="en-US" i="1" dirty="0" smtClean="0">
                <a:solidFill>
                  <a:srgbClr val="0000FF"/>
                </a:solidFill>
              </a:rPr>
              <a:t>Essentially, the </a:t>
            </a:r>
            <a:r>
              <a:rPr lang="en-US" b="1" i="1" dirty="0" smtClean="0">
                <a:solidFill>
                  <a:srgbClr val="0000FF"/>
                </a:solidFill>
              </a:rPr>
              <a:t>hub</a:t>
            </a:r>
            <a:r>
              <a:rPr lang="en-US" i="1" dirty="0" smtClean="0">
                <a:solidFill>
                  <a:srgbClr val="0000FF"/>
                </a:solidFill>
              </a:rPr>
              <a:t> emulates a </a:t>
            </a:r>
            <a:r>
              <a:rPr lang="en-US" b="1" i="1" dirty="0" smtClean="0">
                <a:solidFill>
                  <a:srgbClr val="0000FF"/>
                </a:solidFill>
              </a:rPr>
              <a:t>broadcast</a:t>
            </a:r>
            <a:r>
              <a:rPr lang="en-US" i="1" dirty="0">
                <a:solidFill>
                  <a:srgbClr val="0000FF"/>
                </a:solidFill>
              </a:rPr>
              <a:t> </a:t>
            </a:r>
            <a:r>
              <a:rPr lang="en-US" b="1" i="1" dirty="0" smtClean="0">
                <a:solidFill>
                  <a:srgbClr val="0000FF"/>
                </a:solidFill>
              </a:rPr>
              <a:t>channel</a:t>
            </a:r>
            <a:r>
              <a:rPr lang="en-US" i="1" dirty="0" smtClean="0">
                <a:solidFill>
                  <a:srgbClr val="0000FF"/>
                </a:solidFill>
              </a:rPr>
              <a:t> with collisions detected by receiving nodes.</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21</a:t>
            </a:fld>
            <a:endParaRPr lang="en-US" dirty="0"/>
          </a:p>
        </p:txBody>
      </p:sp>
    </p:spTree>
    <p:extLst>
      <p:ext uri="{BB962C8B-B14F-4D97-AF65-F5344CB8AC3E}">
        <p14:creationId xmlns:p14="http://schemas.microsoft.com/office/powerpoint/2010/main" val="267398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2" descr="C:\My Documents\My Pictures\10Bas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81124"/>
            <a:ext cx="7315200" cy="505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22</a:t>
            </a:fld>
            <a:endParaRPr lang="en-US" dirty="0">
              <a:latin typeface="Comic Sans MS" pitchFamily="66" charset="0"/>
            </a:endParaRPr>
          </a:p>
        </p:txBody>
      </p:sp>
      <p:sp>
        <p:nvSpPr>
          <p:cNvPr id="5" name="Rectangle 2"/>
          <p:cNvSpPr txBox="1">
            <a:spLocks noChangeArrowheads="1"/>
          </p:cNvSpPr>
          <p:nvPr/>
        </p:nvSpPr>
        <p:spPr>
          <a:xfrm>
            <a:off x="179388" y="11588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10Base-T Hub Concept</a:t>
            </a:r>
          </a:p>
        </p:txBody>
      </p:sp>
    </p:spTree>
    <p:extLst>
      <p:ext uri="{BB962C8B-B14F-4D97-AF65-F5344CB8AC3E}">
        <p14:creationId xmlns:p14="http://schemas.microsoft.com/office/powerpoint/2010/main" val="40669571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Text Box 2"/>
          <p:cNvSpPr txBox="1">
            <a:spLocks noChangeArrowheads="1"/>
          </p:cNvSpPr>
          <p:nvPr/>
        </p:nvSpPr>
        <p:spPr bwMode="auto">
          <a:xfrm>
            <a:off x="914400" y="1093664"/>
            <a:ext cx="59531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(a)</a:t>
            </a:r>
          </a:p>
        </p:txBody>
      </p:sp>
      <p:sp>
        <p:nvSpPr>
          <p:cNvPr id="2061" name="Text Box 3"/>
          <p:cNvSpPr txBox="1">
            <a:spLocks noChangeArrowheads="1"/>
          </p:cNvSpPr>
          <p:nvPr/>
        </p:nvSpPr>
        <p:spPr bwMode="auto">
          <a:xfrm>
            <a:off x="838200" y="3631778"/>
            <a:ext cx="5953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800">
                <a:solidFill>
                  <a:schemeClr val="tx1"/>
                </a:solidFill>
                <a:latin typeface="Times New Roman" pitchFamily="18" charset="0"/>
              </a:rPr>
              <a:t>(b)</a:t>
            </a:r>
          </a:p>
        </p:txBody>
      </p:sp>
      <p:grpSp>
        <p:nvGrpSpPr>
          <p:cNvPr id="2062" name="Group 4"/>
          <p:cNvGrpSpPr>
            <a:grpSpLocks/>
          </p:cNvGrpSpPr>
          <p:nvPr/>
        </p:nvGrpSpPr>
        <p:grpSpPr bwMode="auto">
          <a:xfrm>
            <a:off x="2557463" y="1044451"/>
            <a:ext cx="3783012" cy="2168525"/>
            <a:chOff x="797" y="505"/>
            <a:chExt cx="2383" cy="1366"/>
          </a:xfrm>
        </p:grpSpPr>
        <p:sp>
          <p:nvSpPr>
            <p:cNvPr id="2129" name="Rectangle 5"/>
            <p:cNvSpPr>
              <a:spLocks noChangeArrowheads="1"/>
            </p:cNvSpPr>
            <p:nvPr/>
          </p:nvSpPr>
          <p:spPr bwMode="auto">
            <a:xfrm>
              <a:off x="1359" y="505"/>
              <a:ext cx="1126" cy="25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0" name="Text Box 6"/>
            <p:cNvSpPr txBox="1">
              <a:spLocks noChangeArrowheads="1"/>
            </p:cNvSpPr>
            <p:nvPr/>
          </p:nvSpPr>
          <p:spPr bwMode="auto">
            <a:xfrm>
              <a:off x="1387" y="596"/>
              <a:ext cx="1103"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400">
                  <a:solidFill>
                    <a:schemeClr val="tx1"/>
                  </a:solidFill>
                  <a:latin typeface="Times New Roman" pitchFamily="18" charset="0"/>
                  <a:sym typeface="Wingdings" pitchFamily="2" charset="2"/>
                </a:rPr>
                <a:t>                 </a:t>
              </a:r>
              <a:endParaRPr lang="en-US" sz="1600">
                <a:solidFill>
                  <a:schemeClr val="tx1"/>
                </a:solidFill>
                <a:latin typeface="Times New Roman" pitchFamily="18" charset="0"/>
              </a:endParaRPr>
            </a:p>
          </p:txBody>
        </p:sp>
        <p:sp>
          <p:nvSpPr>
            <p:cNvPr id="2131" name="Arc 7"/>
            <p:cNvSpPr>
              <a:spLocks/>
            </p:cNvSpPr>
            <p:nvPr/>
          </p:nvSpPr>
          <p:spPr bwMode="auto">
            <a:xfrm>
              <a:off x="1451" y="564"/>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2" name="Arc 8"/>
            <p:cNvSpPr>
              <a:spLocks/>
            </p:cNvSpPr>
            <p:nvPr/>
          </p:nvSpPr>
          <p:spPr bwMode="auto">
            <a:xfrm>
              <a:off x="1823" y="566"/>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3" name="Arc 9"/>
            <p:cNvSpPr>
              <a:spLocks/>
            </p:cNvSpPr>
            <p:nvPr/>
          </p:nvSpPr>
          <p:spPr bwMode="auto">
            <a:xfrm>
              <a:off x="1637" y="575"/>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4" name="Arc 10"/>
            <p:cNvSpPr>
              <a:spLocks/>
            </p:cNvSpPr>
            <p:nvPr/>
          </p:nvSpPr>
          <p:spPr bwMode="auto">
            <a:xfrm>
              <a:off x="2007" y="567"/>
              <a:ext cx="182" cy="84"/>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5" name="Arc 11"/>
            <p:cNvSpPr>
              <a:spLocks/>
            </p:cNvSpPr>
            <p:nvPr/>
          </p:nvSpPr>
          <p:spPr bwMode="auto">
            <a:xfrm>
              <a:off x="2196" y="560"/>
              <a:ext cx="182" cy="83"/>
            </a:xfrm>
            <a:custGeom>
              <a:avLst/>
              <a:gdLst>
                <a:gd name="T0" fmla="*/ 0 w 43200"/>
                <a:gd name="T1" fmla="*/ 0 h 23597"/>
                <a:gd name="T2" fmla="*/ 1 w 43200"/>
                <a:gd name="T3" fmla="*/ 0 h 23597"/>
                <a:gd name="T4" fmla="*/ 0 w 43200"/>
                <a:gd name="T5" fmla="*/ 0 h 23597"/>
                <a:gd name="T6" fmla="*/ 0 60000 65536"/>
                <a:gd name="T7" fmla="*/ 0 60000 65536"/>
                <a:gd name="T8" fmla="*/ 0 60000 65536"/>
                <a:gd name="T9" fmla="*/ 0 w 43200"/>
                <a:gd name="T10" fmla="*/ 0 h 23597"/>
                <a:gd name="T11" fmla="*/ 43200 w 43200"/>
                <a:gd name="T12" fmla="*/ 23597 h 23597"/>
              </a:gdLst>
              <a:ahLst/>
              <a:cxnLst>
                <a:cxn ang="T6">
                  <a:pos x="T0" y="T1"/>
                </a:cxn>
                <a:cxn ang="T7">
                  <a:pos x="T2" y="T3"/>
                </a:cxn>
                <a:cxn ang="T8">
                  <a:pos x="T4" y="T5"/>
                </a:cxn>
              </a:cxnLst>
              <a:rect l="T9" t="T10" r="T11" b="T12"/>
              <a:pathLst>
                <a:path w="43200" h="23597" fill="none"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path>
                <a:path w="43200" h="23597" stroke="0" extrusionOk="0">
                  <a:moveTo>
                    <a:pt x="92" y="23597"/>
                  </a:moveTo>
                  <a:cubicBezTo>
                    <a:pt x="30" y="22933"/>
                    <a:pt x="0" y="22266"/>
                    <a:pt x="0" y="21600"/>
                  </a:cubicBezTo>
                  <a:cubicBezTo>
                    <a:pt x="0" y="9670"/>
                    <a:pt x="9670" y="0"/>
                    <a:pt x="21600" y="0"/>
                  </a:cubicBezTo>
                  <a:cubicBezTo>
                    <a:pt x="33529" y="0"/>
                    <a:pt x="43200" y="9670"/>
                    <a:pt x="43200" y="21600"/>
                  </a:cubicBezTo>
                  <a:cubicBezTo>
                    <a:pt x="43200" y="22256"/>
                    <a:pt x="43170" y="22913"/>
                    <a:pt x="43110" y="23567"/>
                  </a:cubicBezTo>
                  <a:lnTo>
                    <a:pt x="21600" y="21600"/>
                  </a:lnTo>
                  <a:close/>
                </a:path>
              </a:pathLst>
            </a:custGeom>
            <a:noFill/>
            <a:ln w="1905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4" name="Object 12"/>
            <p:cNvGraphicFramePr>
              <a:graphicFrameLocks noChangeAspect="1"/>
            </p:cNvGraphicFramePr>
            <p:nvPr/>
          </p:nvGraphicFramePr>
          <p:xfrm>
            <a:off x="2705" y="973"/>
            <a:ext cx="475" cy="632"/>
          </p:xfrm>
          <a:graphic>
            <a:graphicData uri="http://schemas.openxmlformats.org/presentationml/2006/ole">
              <mc:AlternateContent xmlns:mc="http://schemas.openxmlformats.org/markup-compatibility/2006">
                <mc:Choice xmlns:v="urn:schemas-microsoft-com:vml" Requires="v">
                  <p:oleObj spid="_x0000_s2258" name="Clip" r:id="rId4" imgW="2048040" imgH="2857680" progId="MS_ClipArt_Gallery.2">
                    <p:embed/>
                  </p:oleObj>
                </mc:Choice>
                <mc:Fallback>
                  <p:oleObj name="Clip" r:id="rId4"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5" y="973"/>
                          <a:ext cx="475" cy="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6" name="Freeform 13"/>
            <p:cNvSpPr>
              <a:spLocks/>
            </p:cNvSpPr>
            <p:nvPr/>
          </p:nvSpPr>
          <p:spPr bwMode="auto">
            <a:xfrm>
              <a:off x="1121" y="684"/>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7" name="Freeform 14"/>
            <p:cNvSpPr>
              <a:spLocks/>
            </p:cNvSpPr>
            <p:nvPr/>
          </p:nvSpPr>
          <p:spPr bwMode="auto">
            <a:xfrm flipH="1">
              <a:off x="2377" y="672"/>
              <a:ext cx="334" cy="703"/>
            </a:xfrm>
            <a:custGeom>
              <a:avLst/>
              <a:gdLst>
                <a:gd name="T0" fmla="*/ 334 w 569"/>
                <a:gd name="T1" fmla="*/ 0 h 1254"/>
                <a:gd name="T2" fmla="*/ 297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38" name="Freeform 15"/>
            <p:cNvSpPr>
              <a:spLocks/>
            </p:cNvSpPr>
            <p:nvPr/>
          </p:nvSpPr>
          <p:spPr bwMode="auto">
            <a:xfrm>
              <a:off x="2174" y="708"/>
              <a:ext cx="70" cy="774"/>
            </a:xfrm>
            <a:custGeom>
              <a:avLst/>
              <a:gdLst>
                <a:gd name="T0" fmla="*/ 10 w 118"/>
                <a:gd name="T1" fmla="*/ 0 h 1380"/>
                <a:gd name="T2" fmla="*/ 10 w 118"/>
                <a:gd name="T3" fmla="*/ 416 h 1380"/>
                <a:gd name="T4" fmla="*/ 70 w 118"/>
                <a:gd name="T5" fmla="*/ 774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5" name="Object 16"/>
            <p:cNvGraphicFramePr>
              <a:graphicFrameLocks noChangeAspect="1"/>
            </p:cNvGraphicFramePr>
            <p:nvPr/>
          </p:nvGraphicFramePr>
          <p:xfrm>
            <a:off x="797" y="1211"/>
            <a:ext cx="612" cy="432"/>
          </p:xfrm>
          <a:graphic>
            <a:graphicData uri="http://schemas.openxmlformats.org/presentationml/2006/ole">
              <mc:AlternateContent xmlns:mc="http://schemas.openxmlformats.org/markup-compatibility/2006">
                <mc:Choice xmlns:v="urn:schemas-microsoft-com:vml" Requires="v">
                  <p:oleObj spid="_x0000_s2259" name="Clip" r:id="rId6" imgW="971640" imgH="685800" progId="MS_ClipArt_Gallery.2">
                    <p:embed/>
                  </p:oleObj>
                </mc:Choice>
                <mc:Fallback>
                  <p:oleObj name="Clip" r:id="rId6"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7" y="1211"/>
                          <a:ext cx="612" cy="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6" name="Object 17"/>
            <p:cNvGraphicFramePr>
              <a:graphicFrameLocks noChangeAspect="1"/>
            </p:cNvGraphicFramePr>
            <p:nvPr/>
          </p:nvGraphicFramePr>
          <p:xfrm>
            <a:off x="2092" y="1407"/>
            <a:ext cx="547" cy="464"/>
          </p:xfrm>
          <a:graphic>
            <a:graphicData uri="http://schemas.openxmlformats.org/presentationml/2006/ole">
              <mc:AlternateContent xmlns:mc="http://schemas.openxmlformats.org/markup-compatibility/2006">
                <mc:Choice xmlns:v="urn:schemas-microsoft-com:vml" Requires="v">
                  <p:oleObj spid="_x0000_s2260" name="Clip" r:id="rId8" imgW="942840" imgH="838080" progId="MS_ClipArt_Gallery.2">
                    <p:embed/>
                  </p:oleObj>
                </mc:Choice>
                <mc:Fallback>
                  <p:oleObj name="Clip" r:id="rId8"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92" y="1407"/>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39" name="Freeform 18"/>
            <p:cNvSpPr>
              <a:spLocks/>
            </p:cNvSpPr>
            <p:nvPr/>
          </p:nvSpPr>
          <p:spPr bwMode="auto">
            <a:xfrm>
              <a:off x="1661" y="717"/>
              <a:ext cx="335" cy="703"/>
            </a:xfrm>
            <a:custGeom>
              <a:avLst/>
              <a:gdLst>
                <a:gd name="T0" fmla="*/ 335 w 569"/>
                <a:gd name="T1" fmla="*/ 0 h 1254"/>
                <a:gd name="T2" fmla="*/ 298 w 569"/>
                <a:gd name="T3" fmla="*/ 323 h 1254"/>
                <a:gd name="T4" fmla="*/ 156 w 569"/>
                <a:gd name="T5" fmla="*/ 572 h 1254"/>
                <a:gd name="T6" fmla="*/ 0 w 569"/>
                <a:gd name="T7" fmla="*/ 70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7" name="Object 19"/>
            <p:cNvGraphicFramePr>
              <a:graphicFrameLocks noChangeAspect="1"/>
            </p:cNvGraphicFramePr>
            <p:nvPr/>
          </p:nvGraphicFramePr>
          <p:xfrm>
            <a:off x="1380" y="1390"/>
            <a:ext cx="547" cy="464"/>
          </p:xfrm>
          <a:graphic>
            <a:graphicData uri="http://schemas.openxmlformats.org/presentationml/2006/ole">
              <mc:AlternateContent xmlns:mc="http://schemas.openxmlformats.org/markup-compatibility/2006">
                <mc:Choice xmlns:v="urn:schemas-microsoft-com:vml" Requires="v">
                  <p:oleObj spid="_x0000_s2261" name="Clip" r:id="rId10" imgW="942840" imgH="838080" progId="MS_ClipArt_Gallery.2">
                    <p:embed/>
                  </p:oleObj>
                </mc:Choice>
                <mc:Fallback>
                  <p:oleObj name="Clip" r:id="rId10"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0" y="1390"/>
                          <a:ext cx="547" cy="4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2063" name="Rectangle 20"/>
          <p:cNvSpPr>
            <a:spLocks noChangeArrowheads="1"/>
          </p:cNvSpPr>
          <p:nvPr/>
        </p:nvSpPr>
        <p:spPr bwMode="auto">
          <a:xfrm>
            <a:off x="3760788" y="3990553"/>
            <a:ext cx="178752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p>
            <a:endParaRPr lang="en-US"/>
          </a:p>
        </p:txBody>
      </p:sp>
      <p:sp>
        <p:nvSpPr>
          <p:cNvPr id="2064" name="Text Box 21"/>
          <p:cNvSpPr txBox="1">
            <a:spLocks noChangeArrowheads="1"/>
          </p:cNvSpPr>
          <p:nvPr/>
        </p:nvSpPr>
        <p:spPr bwMode="auto">
          <a:xfrm>
            <a:off x="3779838" y="4381078"/>
            <a:ext cx="23447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a:solidFill>
                  <a:schemeClr val="tx1"/>
                </a:solidFill>
                <a:latin typeface="Times New Roman" pitchFamily="18" charset="0"/>
                <a:sym typeface="Wingdings" pitchFamily="2" charset="2"/>
              </a:rPr>
              <a:t>                           </a:t>
            </a:r>
            <a:endParaRPr lang="en-US" sz="1800">
              <a:solidFill>
                <a:schemeClr val="tx1"/>
              </a:solidFill>
              <a:latin typeface="Times New Roman" pitchFamily="18" charset="0"/>
            </a:endParaRPr>
          </a:p>
        </p:txBody>
      </p:sp>
      <p:graphicFrame>
        <p:nvGraphicFramePr>
          <p:cNvPr id="2050" name="Object 22"/>
          <p:cNvGraphicFramePr>
            <a:graphicFrameLocks noChangeAspect="1"/>
          </p:cNvGraphicFramePr>
          <p:nvPr>
            <p:extLst>
              <p:ext uri="{D42A27DB-BD31-4B8C-83A1-F6EECF244321}">
                <p14:modId xmlns:p14="http://schemas.microsoft.com/office/powerpoint/2010/main" val="1451227014"/>
              </p:ext>
            </p:extLst>
          </p:nvPr>
        </p:nvGraphicFramePr>
        <p:xfrm>
          <a:off x="5873750" y="4955753"/>
          <a:ext cx="754063" cy="1003300"/>
        </p:xfrm>
        <a:graphic>
          <a:graphicData uri="http://schemas.openxmlformats.org/presentationml/2006/ole">
            <mc:AlternateContent xmlns:mc="http://schemas.openxmlformats.org/markup-compatibility/2006">
              <mc:Choice xmlns:v="urn:schemas-microsoft-com:vml" Requires="v">
                <p:oleObj spid="_x0000_s2262" name="Clip" r:id="rId11" imgW="2048040" imgH="2857680" progId="MS_ClipArt_Gallery.2">
                  <p:embed/>
                </p:oleObj>
              </mc:Choice>
              <mc:Fallback>
                <p:oleObj name="Clip" r:id="rId11" imgW="2048040" imgH="285768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3750" y="4955753"/>
                        <a:ext cx="754063" cy="1003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5" name="Freeform 23"/>
          <p:cNvSpPr>
            <a:spLocks/>
          </p:cNvSpPr>
          <p:nvPr/>
        </p:nvSpPr>
        <p:spPr bwMode="auto">
          <a:xfrm>
            <a:off x="3359150" y="4522366"/>
            <a:ext cx="557213" cy="1090612"/>
          </a:xfrm>
          <a:custGeom>
            <a:avLst/>
            <a:gdLst>
              <a:gd name="T0" fmla="*/ 557213 w 569"/>
              <a:gd name="T1" fmla="*/ 0 h 1254"/>
              <a:gd name="T2" fmla="*/ 495518 w 569"/>
              <a:gd name="T3" fmla="*/ 500951 h 1254"/>
              <a:gd name="T4" fmla="*/ 259510 w 569"/>
              <a:gd name="T5" fmla="*/ 887970 h 1254"/>
              <a:gd name="T6" fmla="*/ 0 w 569"/>
              <a:gd name="T7" fmla="*/ 1090612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6" name="Freeform 24"/>
          <p:cNvSpPr>
            <a:spLocks/>
          </p:cNvSpPr>
          <p:nvPr/>
        </p:nvSpPr>
        <p:spPr bwMode="auto">
          <a:xfrm flipH="1">
            <a:off x="5773738" y="4576341"/>
            <a:ext cx="109537" cy="1017587"/>
          </a:xfrm>
          <a:custGeom>
            <a:avLst/>
            <a:gdLst>
              <a:gd name="T0" fmla="*/ 109537 w 569"/>
              <a:gd name="T1" fmla="*/ 0 h 1254"/>
              <a:gd name="T2" fmla="*/ 97409 w 569"/>
              <a:gd name="T3" fmla="*/ 467408 h 1254"/>
              <a:gd name="T4" fmla="*/ 51015 w 569"/>
              <a:gd name="T5" fmla="*/ 828514 h 1254"/>
              <a:gd name="T6" fmla="*/ 0 w 569"/>
              <a:gd name="T7" fmla="*/ 1017587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67" name="Freeform 25"/>
          <p:cNvSpPr>
            <a:spLocks/>
          </p:cNvSpPr>
          <p:nvPr/>
        </p:nvSpPr>
        <p:spPr bwMode="auto">
          <a:xfrm>
            <a:off x="5118100" y="4560466"/>
            <a:ext cx="158750" cy="1203325"/>
          </a:xfrm>
          <a:custGeom>
            <a:avLst/>
            <a:gdLst>
              <a:gd name="T0" fmla="*/ 22871 w 118"/>
              <a:gd name="T1" fmla="*/ 0 h 1380"/>
              <a:gd name="T2" fmla="*/ 22871 w 118"/>
              <a:gd name="T3" fmla="*/ 646133 h 1380"/>
              <a:gd name="T4" fmla="*/ 158750 w 118"/>
              <a:gd name="T5" fmla="*/ 1203325 h 1380"/>
              <a:gd name="T6" fmla="*/ 0 60000 65536"/>
              <a:gd name="T7" fmla="*/ 0 60000 65536"/>
              <a:gd name="T8" fmla="*/ 0 60000 65536"/>
              <a:gd name="T9" fmla="*/ 0 w 118"/>
              <a:gd name="T10" fmla="*/ 0 h 1380"/>
              <a:gd name="T11" fmla="*/ 118 w 118"/>
              <a:gd name="T12" fmla="*/ 1380 h 1380"/>
            </a:gdLst>
            <a:ahLst/>
            <a:cxnLst>
              <a:cxn ang="T6">
                <a:pos x="T0" y="T1"/>
              </a:cxn>
              <a:cxn ang="T7">
                <a:pos x="T2" y="T3"/>
              </a:cxn>
              <a:cxn ang="T8">
                <a:pos x="T4" y="T5"/>
              </a:cxn>
            </a:cxnLst>
            <a:rect l="T9" t="T10" r="T11" b="T12"/>
            <a:pathLst>
              <a:path w="118" h="1380">
                <a:moveTo>
                  <a:pt x="17" y="0"/>
                </a:moveTo>
                <a:cubicBezTo>
                  <a:pt x="8" y="255"/>
                  <a:pt x="0" y="511"/>
                  <a:pt x="17" y="741"/>
                </a:cubicBezTo>
                <a:cubicBezTo>
                  <a:pt x="34" y="971"/>
                  <a:pt x="76" y="1175"/>
                  <a:pt x="118" y="138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1" name="Object 26"/>
          <p:cNvGraphicFramePr>
            <a:graphicFrameLocks noChangeAspect="1"/>
          </p:cNvGraphicFramePr>
          <p:nvPr>
            <p:extLst>
              <p:ext uri="{D42A27DB-BD31-4B8C-83A1-F6EECF244321}">
                <p14:modId xmlns:p14="http://schemas.microsoft.com/office/powerpoint/2010/main" val="422864577"/>
              </p:ext>
            </p:extLst>
          </p:nvPr>
        </p:nvGraphicFramePr>
        <p:xfrm>
          <a:off x="2844800" y="5333578"/>
          <a:ext cx="971550" cy="685800"/>
        </p:xfrm>
        <a:graphic>
          <a:graphicData uri="http://schemas.openxmlformats.org/presentationml/2006/ole">
            <mc:AlternateContent xmlns:mc="http://schemas.openxmlformats.org/markup-compatibility/2006">
              <mc:Choice xmlns:v="urn:schemas-microsoft-com:vml" Requires="v">
                <p:oleObj spid="_x0000_s2263" name="Clip" r:id="rId12" imgW="971640" imgH="685800" progId="MS_ClipArt_Gallery.2">
                  <p:embed/>
                </p:oleObj>
              </mc:Choice>
              <mc:Fallback>
                <p:oleObj name="Clip" r:id="rId12" imgW="971640" imgH="685800" progId="MS_ClipArt_Gallery.2">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4800" y="5333578"/>
                        <a:ext cx="97155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27"/>
          <p:cNvGraphicFramePr>
            <a:graphicFrameLocks noChangeAspect="1"/>
          </p:cNvGraphicFramePr>
          <p:nvPr>
            <p:extLst>
              <p:ext uri="{D42A27DB-BD31-4B8C-83A1-F6EECF244321}">
                <p14:modId xmlns:p14="http://schemas.microsoft.com/office/powerpoint/2010/main" val="1293234281"/>
              </p:ext>
            </p:extLst>
          </p:nvPr>
        </p:nvGraphicFramePr>
        <p:xfrm>
          <a:off x="4900613" y="5644728"/>
          <a:ext cx="868362" cy="736600"/>
        </p:xfrm>
        <a:graphic>
          <a:graphicData uri="http://schemas.openxmlformats.org/presentationml/2006/ole">
            <mc:AlternateContent xmlns:mc="http://schemas.openxmlformats.org/markup-compatibility/2006">
              <mc:Choice xmlns:v="urn:schemas-microsoft-com:vml" Requires="v">
                <p:oleObj spid="_x0000_s2264" name="Clip" r:id="rId13" imgW="942840" imgH="838080" progId="MS_ClipArt_Gallery.2">
                  <p:embed/>
                </p:oleObj>
              </mc:Choice>
              <mc:Fallback>
                <p:oleObj name="Clip" r:id="rId13"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00613" y="5644728"/>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8" name="Freeform 28"/>
          <p:cNvSpPr>
            <a:spLocks/>
          </p:cNvSpPr>
          <p:nvPr/>
        </p:nvSpPr>
        <p:spPr bwMode="auto">
          <a:xfrm>
            <a:off x="4216400" y="4536653"/>
            <a:ext cx="334963" cy="1128713"/>
          </a:xfrm>
          <a:custGeom>
            <a:avLst/>
            <a:gdLst>
              <a:gd name="T0" fmla="*/ 334963 w 569"/>
              <a:gd name="T1" fmla="*/ 0 h 1254"/>
              <a:gd name="T2" fmla="*/ 297876 w 569"/>
              <a:gd name="T3" fmla="*/ 518452 h 1254"/>
              <a:gd name="T4" fmla="*/ 156002 w 569"/>
              <a:gd name="T5" fmla="*/ 918992 h 1254"/>
              <a:gd name="T6" fmla="*/ 0 w 569"/>
              <a:gd name="T7" fmla="*/ 1128713 h 1254"/>
              <a:gd name="T8" fmla="*/ 0 60000 65536"/>
              <a:gd name="T9" fmla="*/ 0 60000 65536"/>
              <a:gd name="T10" fmla="*/ 0 60000 65536"/>
              <a:gd name="T11" fmla="*/ 0 60000 65536"/>
              <a:gd name="T12" fmla="*/ 0 w 569"/>
              <a:gd name="T13" fmla="*/ 0 h 1254"/>
              <a:gd name="T14" fmla="*/ 569 w 569"/>
              <a:gd name="T15" fmla="*/ 1254 h 1254"/>
            </a:gdLst>
            <a:ahLst/>
            <a:cxnLst>
              <a:cxn ang="T8">
                <a:pos x="T0" y="T1"/>
              </a:cxn>
              <a:cxn ang="T9">
                <a:pos x="T2" y="T3"/>
              </a:cxn>
              <a:cxn ang="T10">
                <a:pos x="T4" y="T5"/>
              </a:cxn>
              <a:cxn ang="T11">
                <a:pos x="T6" y="T7"/>
              </a:cxn>
            </a:cxnLst>
            <a:rect l="T12" t="T13" r="T14" b="T15"/>
            <a:pathLst>
              <a:path w="569" h="1254">
                <a:moveTo>
                  <a:pt x="569" y="0"/>
                </a:moveTo>
                <a:cubicBezTo>
                  <a:pt x="563" y="203"/>
                  <a:pt x="557" y="406"/>
                  <a:pt x="506" y="576"/>
                </a:cubicBezTo>
                <a:cubicBezTo>
                  <a:pt x="455" y="746"/>
                  <a:pt x="349" y="908"/>
                  <a:pt x="265" y="1021"/>
                </a:cubicBezTo>
                <a:cubicBezTo>
                  <a:pt x="181" y="1134"/>
                  <a:pt x="51" y="1210"/>
                  <a:pt x="0" y="1254"/>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2053" name="Object 29"/>
          <p:cNvGraphicFramePr>
            <a:graphicFrameLocks noChangeAspect="1"/>
          </p:cNvGraphicFramePr>
          <p:nvPr>
            <p:extLst>
              <p:ext uri="{D42A27DB-BD31-4B8C-83A1-F6EECF244321}">
                <p14:modId xmlns:p14="http://schemas.microsoft.com/office/powerpoint/2010/main" val="2784541448"/>
              </p:ext>
            </p:extLst>
          </p:nvPr>
        </p:nvGraphicFramePr>
        <p:xfrm>
          <a:off x="3770313" y="5617741"/>
          <a:ext cx="868362" cy="736600"/>
        </p:xfrm>
        <a:graphic>
          <a:graphicData uri="http://schemas.openxmlformats.org/presentationml/2006/ole">
            <mc:AlternateContent xmlns:mc="http://schemas.openxmlformats.org/markup-compatibility/2006">
              <mc:Choice xmlns:v="urn:schemas-microsoft-com:vml" Requires="v">
                <p:oleObj spid="_x0000_s2265" name="Clip" r:id="rId14" imgW="942840" imgH="838080" progId="MS_ClipArt_Gallery.2">
                  <p:embed/>
                </p:oleObj>
              </mc:Choice>
              <mc:Fallback>
                <p:oleObj name="Clip" r:id="rId14" imgW="942840" imgH="838080" progId="MS_ClipArt_Gallery.2">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70313" y="5617741"/>
                        <a:ext cx="868362" cy="736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69" name="Rectangle 30"/>
          <p:cNvSpPr>
            <a:spLocks noChangeArrowheads="1"/>
          </p:cNvSpPr>
          <p:nvPr/>
        </p:nvSpPr>
        <p:spPr bwMode="auto">
          <a:xfrm>
            <a:off x="3617913" y="3249191"/>
            <a:ext cx="2644775" cy="1335087"/>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70" name="Text Box 31"/>
          <p:cNvSpPr txBox="1">
            <a:spLocks noChangeArrowheads="1"/>
          </p:cNvSpPr>
          <p:nvPr/>
        </p:nvSpPr>
        <p:spPr bwMode="auto">
          <a:xfrm>
            <a:off x="3711575" y="3458741"/>
            <a:ext cx="2462213" cy="593725"/>
          </a:xfrm>
          <a:prstGeom prst="rect">
            <a:avLst/>
          </a:prstGeom>
          <a:solidFill>
            <a:srgbClr val="EAEAEA"/>
          </a:solidFill>
          <a:ln w="12700">
            <a:solidFill>
              <a:schemeClr val="tx1"/>
            </a:solidFill>
            <a:miter lim="800000"/>
            <a:headEnd/>
            <a:tailEnd/>
          </a:ln>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spcBef>
                <a:spcPct val="50000"/>
              </a:spcBef>
            </a:pPr>
            <a:r>
              <a:rPr lang="en-US" sz="1600">
                <a:solidFill>
                  <a:schemeClr val="tx1"/>
                </a:solidFill>
                <a:latin typeface="Times New Roman" pitchFamily="18" charset="0"/>
              </a:rPr>
              <a:t>High-Speed Backplane or Interconnection fabric</a:t>
            </a:r>
          </a:p>
        </p:txBody>
      </p:sp>
      <p:grpSp>
        <p:nvGrpSpPr>
          <p:cNvPr id="2071" name="Group 32"/>
          <p:cNvGrpSpPr>
            <a:grpSpLocks/>
          </p:cNvGrpSpPr>
          <p:nvPr/>
        </p:nvGrpSpPr>
        <p:grpSpPr bwMode="auto">
          <a:xfrm>
            <a:off x="3703638" y="4125491"/>
            <a:ext cx="528637" cy="438150"/>
            <a:chOff x="4091" y="2922"/>
            <a:chExt cx="333" cy="276"/>
          </a:xfrm>
        </p:grpSpPr>
        <p:grpSp>
          <p:nvGrpSpPr>
            <p:cNvPr id="2117" name="Group 33"/>
            <p:cNvGrpSpPr>
              <a:grpSpLocks/>
            </p:cNvGrpSpPr>
            <p:nvPr/>
          </p:nvGrpSpPr>
          <p:grpSpPr bwMode="auto">
            <a:xfrm>
              <a:off x="4091" y="3062"/>
              <a:ext cx="151" cy="133"/>
              <a:chOff x="4029" y="2961"/>
              <a:chExt cx="213" cy="234"/>
            </a:xfrm>
          </p:grpSpPr>
          <p:sp>
            <p:nvSpPr>
              <p:cNvPr id="2125" name="Rectangle 34"/>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6" name="Line 35"/>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7" name="Line 36"/>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8" name="Line 37"/>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18" name="Group 38"/>
            <p:cNvGrpSpPr>
              <a:grpSpLocks/>
            </p:cNvGrpSpPr>
            <p:nvPr/>
          </p:nvGrpSpPr>
          <p:grpSpPr bwMode="auto">
            <a:xfrm>
              <a:off x="4273" y="3065"/>
              <a:ext cx="151" cy="133"/>
              <a:chOff x="4029" y="2961"/>
              <a:chExt cx="213" cy="234"/>
            </a:xfrm>
          </p:grpSpPr>
          <p:sp>
            <p:nvSpPr>
              <p:cNvPr id="2121" name="Rectangle 39"/>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22" name="Line 40"/>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3" name="Line 41"/>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24" name="Line 42"/>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19" name="Line 43"/>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20" name="Line 44"/>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2" name="Group 45"/>
          <p:cNvGrpSpPr>
            <a:grpSpLocks/>
          </p:cNvGrpSpPr>
          <p:nvPr/>
        </p:nvGrpSpPr>
        <p:grpSpPr bwMode="auto">
          <a:xfrm>
            <a:off x="4325938" y="4115966"/>
            <a:ext cx="528637" cy="438150"/>
            <a:chOff x="4091" y="2922"/>
            <a:chExt cx="333" cy="276"/>
          </a:xfrm>
        </p:grpSpPr>
        <p:grpSp>
          <p:nvGrpSpPr>
            <p:cNvPr id="2105" name="Group 46"/>
            <p:cNvGrpSpPr>
              <a:grpSpLocks/>
            </p:cNvGrpSpPr>
            <p:nvPr/>
          </p:nvGrpSpPr>
          <p:grpSpPr bwMode="auto">
            <a:xfrm>
              <a:off x="4091" y="3062"/>
              <a:ext cx="151" cy="133"/>
              <a:chOff x="4029" y="2961"/>
              <a:chExt cx="213" cy="234"/>
            </a:xfrm>
          </p:grpSpPr>
          <p:sp>
            <p:nvSpPr>
              <p:cNvPr id="2113" name="Rectangle 47"/>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4" name="Line 48"/>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5" name="Line 49"/>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6" name="Line 50"/>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106" name="Group 51"/>
            <p:cNvGrpSpPr>
              <a:grpSpLocks/>
            </p:cNvGrpSpPr>
            <p:nvPr/>
          </p:nvGrpSpPr>
          <p:grpSpPr bwMode="auto">
            <a:xfrm>
              <a:off x="4273" y="3065"/>
              <a:ext cx="151" cy="133"/>
              <a:chOff x="4029" y="2961"/>
              <a:chExt cx="213" cy="234"/>
            </a:xfrm>
          </p:grpSpPr>
          <p:sp>
            <p:nvSpPr>
              <p:cNvPr id="2109" name="Rectangle 52"/>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10" name="Line 53"/>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1" name="Line 54"/>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12" name="Line 55"/>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107" name="Line 56"/>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108" name="Line 57"/>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3" name="Group 58"/>
          <p:cNvGrpSpPr>
            <a:grpSpLocks/>
          </p:cNvGrpSpPr>
          <p:nvPr/>
        </p:nvGrpSpPr>
        <p:grpSpPr bwMode="auto">
          <a:xfrm>
            <a:off x="4911725" y="4108028"/>
            <a:ext cx="528638" cy="438150"/>
            <a:chOff x="4091" y="2922"/>
            <a:chExt cx="333" cy="276"/>
          </a:xfrm>
        </p:grpSpPr>
        <p:grpSp>
          <p:nvGrpSpPr>
            <p:cNvPr id="2093" name="Group 59"/>
            <p:cNvGrpSpPr>
              <a:grpSpLocks/>
            </p:cNvGrpSpPr>
            <p:nvPr/>
          </p:nvGrpSpPr>
          <p:grpSpPr bwMode="auto">
            <a:xfrm>
              <a:off x="4091" y="3062"/>
              <a:ext cx="151" cy="133"/>
              <a:chOff x="4029" y="2961"/>
              <a:chExt cx="213" cy="234"/>
            </a:xfrm>
          </p:grpSpPr>
          <p:sp>
            <p:nvSpPr>
              <p:cNvPr id="2101" name="Rectangle 60"/>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02" name="Line 61"/>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3" name="Line 62"/>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4" name="Line 63"/>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94" name="Group 64"/>
            <p:cNvGrpSpPr>
              <a:grpSpLocks/>
            </p:cNvGrpSpPr>
            <p:nvPr/>
          </p:nvGrpSpPr>
          <p:grpSpPr bwMode="auto">
            <a:xfrm>
              <a:off x="4273" y="3065"/>
              <a:ext cx="151" cy="133"/>
              <a:chOff x="4029" y="2961"/>
              <a:chExt cx="213" cy="234"/>
            </a:xfrm>
          </p:grpSpPr>
          <p:sp>
            <p:nvSpPr>
              <p:cNvPr id="2097" name="Rectangle 65"/>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8" name="Line 66"/>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9" name="Line 67"/>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100" name="Line 68"/>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95" name="Line 69"/>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96" name="Line 70"/>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74" name="Group 71"/>
          <p:cNvGrpSpPr>
            <a:grpSpLocks/>
          </p:cNvGrpSpPr>
          <p:nvPr/>
        </p:nvGrpSpPr>
        <p:grpSpPr bwMode="auto">
          <a:xfrm>
            <a:off x="5497513" y="4100091"/>
            <a:ext cx="528637" cy="438150"/>
            <a:chOff x="4091" y="2922"/>
            <a:chExt cx="333" cy="276"/>
          </a:xfrm>
        </p:grpSpPr>
        <p:grpSp>
          <p:nvGrpSpPr>
            <p:cNvPr id="2081" name="Group 72"/>
            <p:cNvGrpSpPr>
              <a:grpSpLocks/>
            </p:cNvGrpSpPr>
            <p:nvPr/>
          </p:nvGrpSpPr>
          <p:grpSpPr bwMode="auto">
            <a:xfrm>
              <a:off x="4091" y="3062"/>
              <a:ext cx="151" cy="133"/>
              <a:chOff x="4029" y="2961"/>
              <a:chExt cx="213" cy="234"/>
            </a:xfrm>
          </p:grpSpPr>
          <p:sp>
            <p:nvSpPr>
              <p:cNvPr id="2089" name="Rectangle 73"/>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90" name="Line 74"/>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1" name="Line 75"/>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92" name="Line 76"/>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82" name="Group 77"/>
            <p:cNvGrpSpPr>
              <a:grpSpLocks/>
            </p:cNvGrpSpPr>
            <p:nvPr/>
          </p:nvGrpSpPr>
          <p:grpSpPr bwMode="auto">
            <a:xfrm>
              <a:off x="4273" y="3065"/>
              <a:ext cx="151" cy="133"/>
              <a:chOff x="4029" y="2961"/>
              <a:chExt cx="213" cy="234"/>
            </a:xfrm>
          </p:grpSpPr>
          <p:sp>
            <p:nvSpPr>
              <p:cNvPr id="2085" name="Rectangle 78"/>
              <p:cNvSpPr>
                <a:spLocks noChangeArrowheads="1"/>
              </p:cNvSpPr>
              <p:nvPr/>
            </p:nvSpPr>
            <p:spPr bwMode="auto">
              <a:xfrm>
                <a:off x="4029" y="2961"/>
                <a:ext cx="202" cy="23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086" name="Line 79"/>
              <p:cNvSpPr>
                <a:spLocks noChangeShapeType="1"/>
              </p:cNvSpPr>
              <p:nvPr/>
            </p:nvSpPr>
            <p:spPr bwMode="auto">
              <a:xfrm>
                <a:off x="4029" y="3086"/>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7" name="Line 80"/>
              <p:cNvSpPr>
                <a:spLocks noChangeShapeType="1"/>
              </p:cNvSpPr>
              <p:nvPr/>
            </p:nvSpPr>
            <p:spPr bwMode="auto">
              <a:xfrm>
                <a:off x="4040" y="3143"/>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088" name="Line 81"/>
              <p:cNvSpPr>
                <a:spLocks noChangeShapeType="1"/>
              </p:cNvSpPr>
              <p:nvPr/>
            </p:nvSpPr>
            <p:spPr bwMode="auto">
              <a:xfrm>
                <a:off x="4034" y="3028"/>
                <a:ext cx="202"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083" name="Line 82"/>
            <p:cNvSpPr>
              <a:spLocks noChangeShapeType="1"/>
            </p:cNvSpPr>
            <p:nvPr/>
          </p:nvSpPr>
          <p:spPr bwMode="auto">
            <a:xfrm flipV="1">
              <a:off x="4177" y="2922"/>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084" name="Line 83"/>
            <p:cNvSpPr>
              <a:spLocks noChangeShapeType="1"/>
            </p:cNvSpPr>
            <p:nvPr/>
          </p:nvSpPr>
          <p:spPr bwMode="auto">
            <a:xfrm>
              <a:off x="4351" y="2933"/>
              <a:ext cx="0" cy="13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2075" name="Text Box 84"/>
          <p:cNvSpPr txBox="1">
            <a:spLocks noChangeArrowheads="1"/>
          </p:cNvSpPr>
          <p:nvPr/>
        </p:nvSpPr>
        <p:spPr bwMode="auto">
          <a:xfrm>
            <a:off x="5492750" y="1047626"/>
            <a:ext cx="258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pPr algn="l">
              <a:spcBef>
                <a:spcPct val="50000"/>
              </a:spcBef>
            </a:pPr>
            <a:r>
              <a:rPr lang="en-US" sz="1600" b="1" dirty="0">
                <a:solidFill>
                  <a:schemeClr val="tx1"/>
                </a:solidFill>
                <a:latin typeface="Times New Roman" pitchFamily="18" charset="0"/>
              </a:rPr>
              <a:t>Single collision domain</a:t>
            </a:r>
          </a:p>
        </p:txBody>
      </p:sp>
      <p:sp>
        <p:nvSpPr>
          <p:cNvPr id="2078" name="Rectangle 87"/>
          <p:cNvSpPr>
            <a:spLocks noChangeArrowheads="1"/>
          </p:cNvSpPr>
          <p:nvPr/>
        </p:nvSpPr>
        <p:spPr bwMode="auto">
          <a:xfrm>
            <a:off x="1828800" y="1047626"/>
            <a:ext cx="1143000" cy="565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chemeClr val="accent2"/>
                </a:solidFill>
              </a:rPr>
              <a:t>hub</a:t>
            </a:r>
          </a:p>
        </p:txBody>
      </p:sp>
      <p:sp>
        <p:nvSpPr>
          <p:cNvPr id="2079" name="Rectangle 88"/>
          <p:cNvSpPr>
            <a:spLocks noChangeArrowheads="1"/>
          </p:cNvSpPr>
          <p:nvPr/>
        </p:nvSpPr>
        <p:spPr bwMode="auto">
          <a:xfrm>
            <a:off x="1676400" y="3409528"/>
            <a:ext cx="16002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2400" b="1" dirty="0">
                <a:solidFill>
                  <a:srgbClr val="990099"/>
                </a:solidFill>
              </a:rPr>
              <a:t>switch</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23</a:t>
            </a:fld>
            <a:endParaRPr lang="en-US" dirty="0">
              <a:latin typeface="Comic Sans MS" pitchFamily="66" charset="0"/>
            </a:endParaRPr>
          </a:p>
        </p:txBody>
      </p:sp>
      <p:sp>
        <p:nvSpPr>
          <p:cNvPr id="93"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
        <p:nvSpPr>
          <p:cNvPr id="94" name="Rectangle 2"/>
          <p:cNvSpPr txBox="1">
            <a:spLocks noChangeArrowheads="1"/>
          </p:cNvSpPr>
          <p:nvPr/>
        </p:nvSpPr>
        <p:spPr>
          <a:xfrm>
            <a:off x="251271" y="116558"/>
            <a:ext cx="8785225" cy="792162"/>
          </a:xfrm>
          <a:prstGeom prst="rect">
            <a:avLst/>
          </a:prstGeom>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dirty="0" smtClean="0">
                <a:ea typeface="Latha" pitchFamily="2"/>
                <a:cs typeface="Latha" pitchFamily="2"/>
              </a:rPr>
              <a:t>Twisted Pair Ethernet </a:t>
            </a:r>
          </a:p>
        </p:txBody>
      </p:sp>
    </p:spTree>
    <p:extLst>
      <p:ext uri="{BB962C8B-B14F-4D97-AF65-F5344CB8AC3E}">
        <p14:creationId xmlns:p14="http://schemas.microsoft.com/office/powerpoint/2010/main" val="35885326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07504" y="44624"/>
            <a:ext cx="9036496" cy="792162"/>
          </a:xfrm>
        </p:spPr>
        <p:txBody>
          <a:bodyPr/>
          <a:lstStyle/>
          <a:p>
            <a:pPr eaLnBrk="1" hangingPunct="1">
              <a:defRPr/>
            </a:pPr>
            <a:r>
              <a:rPr kumimoji="1" lang="en-US" dirty="0"/>
              <a:t>10Mbps </a:t>
            </a:r>
            <a:r>
              <a:rPr kumimoji="1" lang="en-US" dirty="0" smtClean="0"/>
              <a:t>Specification </a:t>
            </a:r>
            <a:r>
              <a:rPr kumimoji="1" lang="en-US" dirty="0"/>
              <a:t>(Ethernet)</a:t>
            </a:r>
          </a:p>
        </p:txBody>
      </p:sp>
      <p:graphicFrame>
        <p:nvGraphicFramePr>
          <p:cNvPr id="18435" name="Object 6"/>
          <p:cNvGraphicFramePr>
            <a:graphicFrameLocks noChangeAspect="1"/>
          </p:cNvGraphicFramePr>
          <p:nvPr>
            <p:extLst>
              <p:ext uri="{D42A27DB-BD31-4B8C-83A1-F6EECF244321}">
                <p14:modId xmlns:p14="http://schemas.microsoft.com/office/powerpoint/2010/main" val="4194518379"/>
              </p:ext>
            </p:extLst>
          </p:nvPr>
        </p:nvGraphicFramePr>
        <p:xfrm>
          <a:off x="-685800" y="1412776"/>
          <a:ext cx="10448327" cy="4114800"/>
        </p:xfrm>
        <a:graphic>
          <a:graphicData uri="http://schemas.openxmlformats.org/presentationml/2006/ole">
            <mc:AlternateContent xmlns:mc="http://schemas.openxmlformats.org/markup-compatibility/2006">
              <mc:Choice xmlns:v="urn:schemas-microsoft-com:vml" Requires="v">
                <p:oleObj spid="_x0000_s3089" name="Document" r:id="rId5" imgW="8345424" imgH="2923032" progId="Word.Document.8">
                  <p:embed/>
                </p:oleObj>
              </mc:Choice>
              <mc:Fallback>
                <p:oleObj name="Document" r:id="rId5" imgW="8345424" imgH="2923032"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12776"/>
                        <a:ext cx="10448327"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24</a:t>
            </a:fld>
            <a:endParaRPr lang="en-US" dirty="0"/>
          </a:p>
        </p:txBody>
      </p:sp>
    </p:spTree>
    <p:extLst>
      <p:ext uri="{BB962C8B-B14F-4D97-AF65-F5344CB8AC3E}">
        <p14:creationId xmlns:p14="http://schemas.microsoft.com/office/powerpoint/2010/main" val="742631337"/>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23557" name="Rectangle 3"/>
          <p:cNvSpPr>
            <a:spLocks noGrp="1" noChangeArrowheads="1"/>
          </p:cNvSpPr>
          <p:nvPr>
            <p:ph type="body" idx="1"/>
          </p:nvPr>
        </p:nvSpPr>
        <p:spPr/>
        <p:txBody>
          <a:bodyPr/>
          <a:lstStyle/>
          <a:p>
            <a:pPr marL="0" indent="0" eaLnBrk="1" hangingPunct="1">
              <a:lnSpc>
                <a:spcPct val="90000"/>
              </a:lnSpc>
              <a:buNone/>
            </a:pPr>
            <a:r>
              <a:rPr lang="en-US" sz="2800" dirty="0" smtClean="0">
                <a:solidFill>
                  <a:srgbClr val="990099"/>
                </a:solidFill>
              </a:rPr>
              <a:t>*Basic idea: </a:t>
            </a:r>
            <a:r>
              <a:rPr lang="en-US" sz="2800" dirty="0" smtClean="0"/>
              <a:t>improve on the </a:t>
            </a:r>
            <a:r>
              <a:rPr lang="en-US" sz="2800" b="1" dirty="0" smtClean="0"/>
              <a:t>Hub </a:t>
            </a:r>
            <a:r>
              <a:rPr lang="en-US" sz="2800" dirty="0" smtClean="0"/>
              <a:t>concept</a:t>
            </a:r>
          </a:p>
          <a:p>
            <a:pPr eaLnBrk="1" hangingPunct="1">
              <a:lnSpc>
                <a:spcPct val="90000"/>
              </a:lnSpc>
              <a:buClr>
                <a:schemeClr val="tx1"/>
              </a:buClr>
            </a:pPr>
            <a:r>
              <a:rPr lang="en-US" sz="2800" dirty="0" smtClean="0"/>
              <a:t>The switch </a:t>
            </a:r>
            <a:r>
              <a:rPr lang="en-US" sz="2800" i="1" dirty="0" smtClean="0">
                <a:solidFill>
                  <a:srgbClr val="0033CC"/>
                </a:solidFill>
              </a:rPr>
              <a:t>learns destination locations </a:t>
            </a:r>
            <a:r>
              <a:rPr lang="en-US" sz="2800" dirty="0" smtClean="0"/>
              <a:t>by remembering the ports of the associated source address in a table.</a:t>
            </a:r>
          </a:p>
          <a:p>
            <a:pPr eaLnBrk="1" hangingPunct="1">
              <a:lnSpc>
                <a:spcPct val="90000"/>
              </a:lnSpc>
              <a:buClr>
                <a:schemeClr val="tx1"/>
              </a:buClr>
            </a:pPr>
            <a:r>
              <a:rPr lang="en-US" sz="2800" dirty="0" smtClean="0"/>
              <a:t>The switch may not have to broadcast to all output ports. It may be able to send the frame </a:t>
            </a:r>
            <a:r>
              <a:rPr lang="en-US" sz="2800" b="1" dirty="0" smtClean="0">
                <a:solidFill>
                  <a:srgbClr val="0033CC"/>
                </a:solidFill>
              </a:rPr>
              <a:t>only</a:t>
            </a:r>
            <a:r>
              <a:rPr lang="en-US" sz="2800" i="1" dirty="0" smtClean="0">
                <a:solidFill>
                  <a:schemeClr val="tx2"/>
                </a:solidFill>
              </a:rPr>
              <a:t> </a:t>
            </a:r>
            <a:r>
              <a:rPr lang="en-US" sz="2800" dirty="0" smtClean="0">
                <a:solidFill>
                  <a:schemeClr val="tx2"/>
                </a:solidFill>
              </a:rPr>
              <a:t>to the destination port.</a:t>
            </a:r>
          </a:p>
          <a:p>
            <a:pPr eaLnBrk="1" hangingPunct="1">
              <a:lnSpc>
                <a:spcPct val="90000"/>
              </a:lnSpc>
              <a:buClr>
                <a:schemeClr val="tx1"/>
              </a:buClr>
            </a:pPr>
            <a:r>
              <a:rPr lang="en-US" sz="2800" dirty="0" smtClean="0">
                <a:solidFill>
                  <a:srgbClr val="990099"/>
                </a:solidFill>
                <a:sym typeface="Wingdings" pitchFamily="2" charset="2"/>
              </a:rPr>
              <a:t> </a:t>
            </a:r>
            <a:r>
              <a:rPr lang="en-US" sz="2800" b="1" dirty="0" smtClean="0">
                <a:solidFill>
                  <a:srgbClr val="990099"/>
                </a:solidFill>
                <a:sym typeface="Wingdings" pitchFamily="2" charset="2"/>
              </a:rPr>
              <a:t>a big performance advantage over a hub</a:t>
            </a:r>
            <a:r>
              <a:rPr lang="en-US" sz="2800" dirty="0" smtClean="0">
                <a:sym typeface="Wingdings" pitchFamily="2" charset="2"/>
              </a:rPr>
              <a:t>, if more than one frame transfer can go through the switch concurrently.</a:t>
            </a:r>
            <a:endParaRPr lang="en-US" sz="2800" dirty="0" smtClean="0">
              <a:solidFill>
                <a:srgbClr val="990099"/>
              </a:solidFill>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25</a:t>
            </a:fld>
            <a:endParaRPr lang="en-US" dirty="0"/>
          </a:p>
        </p:txBody>
      </p:sp>
    </p:spTree>
    <p:extLst>
      <p:ext uri="{BB962C8B-B14F-4D97-AF65-F5344CB8AC3E}">
        <p14:creationId xmlns:p14="http://schemas.microsoft.com/office/powerpoint/2010/main" val="6678844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a:xfrm>
            <a:off x="546100" y="0"/>
            <a:ext cx="7772400" cy="1143000"/>
          </a:xfrm>
        </p:spPr>
        <p:txBody>
          <a:bodyPr/>
          <a:lstStyle/>
          <a:p>
            <a:r>
              <a:rPr lang="en-US" dirty="0" smtClean="0"/>
              <a:t>Switches</a:t>
            </a:r>
            <a:endParaRPr lang="en-US" dirty="0"/>
          </a:p>
        </p:txBody>
      </p:sp>
      <p:sp>
        <p:nvSpPr>
          <p:cNvPr id="417795" name="Rectangle 3"/>
          <p:cNvSpPr>
            <a:spLocks noGrp="1" noChangeArrowheads="1"/>
          </p:cNvSpPr>
          <p:nvPr>
            <p:ph type="body" idx="1"/>
          </p:nvPr>
        </p:nvSpPr>
        <p:spPr>
          <a:xfrm>
            <a:off x="925513" y="1231900"/>
            <a:ext cx="8001000" cy="3803650"/>
          </a:xfrm>
        </p:spPr>
        <p:txBody>
          <a:bodyPr/>
          <a:lstStyle/>
          <a:p>
            <a:r>
              <a:rPr lang="en-US" sz="2400" dirty="0">
                <a:solidFill>
                  <a:srgbClr val="800000"/>
                </a:solidFill>
              </a:rPr>
              <a:t>link-layer </a:t>
            </a:r>
            <a:r>
              <a:rPr lang="en-US" sz="2400" dirty="0" smtClean="0">
                <a:solidFill>
                  <a:srgbClr val="800000"/>
                </a:solidFill>
              </a:rPr>
              <a:t>devices: </a:t>
            </a:r>
            <a:r>
              <a:rPr lang="en-US" sz="2400" dirty="0">
                <a:solidFill>
                  <a:srgbClr val="800000"/>
                </a:solidFill>
              </a:rPr>
              <a:t>smarter than hubs, take </a:t>
            </a:r>
            <a:r>
              <a:rPr lang="en-US" sz="2400" i="1" dirty="0">
                <a:solidFill>
                  <a:srgbClr val="800000"/>
                </a:solidFill>
              </a:rPr>
              <a:t>active</a:t>
            </a:r>
            <a:r>
              <a:rPr lang="en-US" sz="2400" dirty="0">
                <a:solidFill>
                  <a:srgbClr val="800000"/>
                </a:solidFill>
              </a:rPr>
              <a:t> role</a:t>
            </a:r>
          </a:p>
          <a:p>
            <a:pPr lvl="1"/>
            <a:r>
              <a:rPr lang="en-US" sz="2400" dirty="0"/>
              <a:t>store, forward Ethernet frames</a:t>
            </a:r>
          </a:p>
          <a:p>
            <a:pPr lvl="1"/>
            <a:r>
              <a:rPr lang="en-US" sz="2400" dirty="0"/>
              <a:t>examine incoming frame’s MAC address, </a:t>
            </a:r>
            <a:r>
              <a:rPr lang="en-US" sz="2400" dirty="0">
                <a:solidFill>
                  <a:srgbClr val="800000"/>
                </a:solidFill>
              </a:rPr>
              <a:t>selectively</a:t>
            </a:r>
            <a:r>
              <a:rPr lang="en-US" sz="2400" dirty="0"/>
              <a:t> forward  frame to one-or-more outgoing links when frame is to be forwarded on segment, uses CSMA/CD to access </a:t>
            </a:r>
            <a:r>
              <a:rPr lang="en-US" sz="2400" dirty="0" smtClean="0"/>
              <a:t>segment.</a:t>
            </a:r>
            <a:endParaRPr lang="en-US" sz="2400" dirty="0"/>
          </a:p>
          <a:p>
            <a:r>
              <a:rPr lang="en-US" sz="2400" i="1" dirty="0">
                <a:solidFill>
                  <a:srgbClr val="800000"/>
                </a:solidFill>
              </a:rPr>
              <a:t>transparent</a:t>
            </a:r>
          </a:p>
          <a:p>
            <a:pPr lvl="1"/>
            <a:r>
              <a:rPr lang="en-US" sz="2400" dirty="0"/>
              <a:t>hosts are unaware of presence of </a:t>
            </a:r>
            <a:r>
              <a:rPr lang="en-US" sz="2400" dirty="0" smtClean="0"/>
              <a:t>switches.</a:t>
            </a:r>
            <a:endParaRPr lang="en-US" sz="2400" dirty="0"/>
          </a:p>
          <a:p>
            <a:r>
              <a:rPr lang="en-US" sz="2400" i="1" dirty="0">
                <a:solidFill>
                  <a:srgbClr val="800000"/>
                </a:solidFill>
              </a:rPr>
              <a:t>plug-and-play, self-learning</a:t>
            </a:r>
          </a:p>
          <a:p>
            <a:pPr lvl="1"/>
            <a:r>
              <a:rPr lang="en-US" sz="2400" dirty="0"/>
              <a:t>switches do not need to be </a:t>
            </a:r>
            <a:r>
              <a:rPr lang="en-US" sz="2400" dirty="0" smtClean="0"/>
              <a:t>configured.</a:t>
            </a:r>
            <a:endParaRPr lang="en-US" sz="2400" dirty="0"/>
          </a:p>
          <a:p>
            <a:endParaRPr lang="en-US" sz="2400" dirty="0"/>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26</a:t>
            </a:fld>
            <a:endParaRPr lang="en-US" dirty="0"/>
          </a:p>
        </p:txBody>
      </p:sp>
      <p:sp>
        <p:nvSpPr>
          <p:cNvPr id="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2619009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914" name="Rectangle 2"/>
          <p:cNvSpPr>
            <a:spLocks noGrp="1" noChangeArrowheads="1"/>
          </p:cNvSpPr>
          <p:nvPr>
            <p:ph type="title"/>
          </p:nvPr>
        </p:nvSpPr>
        <p:spPr>
          <a:xfrm>
            <a:off x="0" y="0"/>
            <a:ext cx="9144000" cy="980728"/>
          </a:xfrm>
        </p:spPr>
        <p:txBody>
          <a:bodyPr/>
          <a:lstStyle/>
          <a:p>
            <a:r>
              <a:rPr lang="en-US" sz="3200" dirty="0" smtClean="0"/>
              <a:t>Switches</a:t>
            </a:r>
            <a:br>
              <a:rPr lang="en-US" sz="3200" dirty="0" smtClean="0"/>
            </a:br>
            <a:r>
              <a:rPr lang="en-US" sz="3200" dirty="0" smtClean="0"/>
              <a:t>  </a:t>
            </a:r>
            <a:r>
              <a:rPr lang="en-US" sz="3200" dirty="0"/>
              <a:t>allows </a:t>
            </a:r>
            <a:r>
              <a:rPr lang="en-US" sz="3200" i="1" dirty="0">
                <a:solidFill>
                  <a:srgbClr val="FFFF00"/>
                </a:solidFill>
              </a:rPr>
              <a:t>multiple</a:t>
            </a:r>
            <a:r>
              <a:rPr lang="en-US" sz="3200" dirty="0"/>
              <a:t> simultaneous transmissions</a:t>
            </a:r>
          </a:p>
        </p:txBody>
      </p:sp>
      <p:sp>
        <p:nvSpPr>
          <p:cNvPr id="678915" name="Rectangle 3"/>
          <p:cNvSpPr>
            <a:spLocks noGrp="1" noChangeArrowheads="1"/>
          </p:cNvSpPr>
          <p:nvPr>
            <p:ph type="body" idx="1"/>
          </p:nvPr>
        </p:nvSpPr>
        <p:spPr>
          <a:xfrm>
            <a:off x="395536" y="1340768"/>
            <a:ext cx="4503737" cy="4576763"/>
          </a:xfrm>
        </p:spPr>
        <p:txBody>
          <a:bodyPr/>
          <a:lstStyle/>
          <a:p>
            <a:pPr>
              <a:lnSpc>
                <a:spcPct val="90000"/>
              </a:lnSpc>
            </a:pPr>
            <a:r>
              <a:rPr lang="en-US" sz="2400" dirty="0"/>
              <a:t>hosts have dedicated, direct connection to switch</a:t>
            </a:r>
          </a:p>
          <a:p>
            <a:pPr>
              <a:lnSpc>
                <a:spcPct val="90000"/>
              </a:lnSpc>
            </a:pPr>
            <a:r>
              <a:rPr lang="en-US" sz="2400" dirty="0"/>
              <a:t>switches buffer packets</a:t>
            </a:r>
          </a:p>
          <a:p>
            <a:pPr>
              <a:lnSpc>
                <a:spcPct val="90000"/>
              </a:lnSpc>
            </a:pPr>
            <a:r>
              <a:rPr lang="en-US" sz="2400" dirty="0"/>
              <a:t>Ethernet protocol used on </a:t>
            </a:r>
            <a:r>
              <a:rPr lang="en-US" sz="2400" i="1" dirty="0"/>
              <a:t>each</a:t>
            </a:r>
            <a:r>
              <a:rPr lang="en-US" sz="2400" dirty="0"/>
              <a:t> incoming link, but no collisions; </a:t>
            </a:r>
            <a:r>
              <a:rPr lang="en-US" sz="2400" dirty="0">
                <a:solidFill>
                  <a:srgbClr val="800000"/>
                </a:solidFill>
              </a:rPr>
              <a:t>full duplex</a:t>
            </a:r>
          </a:p>
          <a:p>
            <a:pPr lvl="1">
              <a:lnSpc>
                <a:spcPct val="90000"/>
              </a:lnSpc>
            </a:pPr>
            <a:r>
              <a:rPr lang="en-US" sz="2000" dirty="0"/>
              <a:t>each link is its own collision </a:t>
            </a:r>
            <a:r>
              <a:rPr lang="en-US" sz="2000" dirty="0" smtClean="0"/>
              <a:t>domain.</a:t>
            </a:r>
            <a:endParaRPr lang="en-US" sz="2000" dirty="0"/>
          </a:p>
          <a:p>
            <a:pPr>
              <a:lnSpc>
                <a:spcPct val="90000"/>
              </a:lnSpc>
            </a:pPr>
            <a:r>
              <a:rPr lang="en-US" sz="2400" dirty="0">
                <a:solidFill>
                  <a:srgbClr val="800000"/>
                </a:solidFill>
              </a:rPr>
              <a:t>switching: </a:t>
            </a:r>
            <a:r>
              <a:rPr lang="en-US" sz="2400" dirty="0"/>
              <a:t>A-to-A’ and B-to-B’ simultaneously, without collisions </a:t>
            </a:r>
          </a:p>
          <a:p>
            <a:pPr lvl="1">
              <a:lnSpc>
                <a:spcPct val="90000"/>
              </a:lnSpc>
            </a:pPr>
            <a:r>
              <a:rPr lang="en-US" sz="2000" dirty="0"/>
              <a:t>not possible with dumb </a:t>
            </a:r>
            <a:r>
              <a:rPr lang="en-US" sz="2000" dirty="0" smtClean="0"/>
              <a:t>hub!!</a:t>
            </a:r>
            <a:endParaRPr lang="en-US" sz="2000" dirty="0"/>
          </a:p>
          <a:p>
            <a:pPr>
              <a:lnSpc>
                <a:spcPct val="90000"/>
              </a:lnSpc>
              <a:buFont typeface="ZapfDingbats" pitchFamily="82" charset="2"/>
              <a:buNone/>
            </a:pPr>
            <a:endParaRPr lang="en-US" sz="2400" dirty="0"/>
          </a:p>
        </p:txBody>
      </p:sp>
      <p:graphicFrame>
        <p:nvGraphicFramePr>
          <p:cNvPr id="678923" name="Object 11"/>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4182"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24" name="Object 12"/>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4183"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25" name="Line 13"/>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6" name="Line 14"/>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7" name="Line 15"/>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28" name="Line 16"/>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29" name="Object 17"/>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4184"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0" name="Object 18"/>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4185"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8931" name="Object 19"/>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4186"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2" name="Line 20"/>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78933" name="Object 21"/>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4187"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78934" name="Line 22"/>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78935" name="Text Box 23"/>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6" name="Text Box 24"/>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78937" name="Text Box 25"/>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8" name="Text Box 26"/>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78939" name="Text Box 27"/>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78940" name="Text Box 28"/>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78945" name="Group 33"/>
          <p:cNvGrpSpPr>
            <a:grpSpLocks/>
          </p:cNvGrpSpPr>
          <p:nvPr/>
        </p:nvGrpSpPr>
        <p:grpSpPr bwMode="auto">
          <a:xfrm>
            <a:off x="6145213" y="2936875"/>
            <a:ext cx="720725" cy="279400"/>
            <a:chOff x="3913" y="3140"/>
            <a:chExt cx="454" cy="176"/>
          </a:xfrm>
        </p:grpSpPr>
        <p:sp>
          <p:nvSpPr>
            <p:cNvPr id="678941" name="Rectangle 2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78942" name="Freeform 3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78943" name="Freeform 3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78946" name="Text Box 34"/>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78947" name="Text Box 35"/>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78948" name="Text Box 36"/>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78949" name="Text Box 37"/>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78950" name="Text Box 38"/>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78951" name="Text Box 39"/>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78952" name="Text Box 40"/>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27</a:t>
            </a:fld>
            <a:endParaRPr lang="en-US" dirty="0"/>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2736615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3010" name="Rectangle 2"/>
          <p:cNvSpPr>
            <a:spLocks noGrp="1" noChangeArrowheads="1"/>
          </p:cNvSpPr>
          <p:nvPr>
            <p:ph type="title"/>
          </p:nvPr>
        </p:nvSpPr>
        <p:spPr>
          <a:xfrm>
            <a:off x="533400" y="4837"/>
            <a:ext cx="7772400" cy="903883"/>
          </a:xfrm>
        </p:spPr>
        <p:txBody>
          <a:bodyPr/>
          <a:lstStyle/>
          <a:p>
            <a:r>
              <a:rPr lang="en-US" sz="4800" dirty="0"/>
              <a:t>Switch Table</a:t>
            </a:r>
          </a:p>
        </p:txBody>
      </p:sp>
      <p:sp>
        <p:nvSpPr>
          <p:cNvPr id="683011" name="Rectangle 3"/>
          <p:cNvSpPr>
            <a:spLocks noGrp="1" noChangeArrowheads="1"/>
          </p:cNvSpPr>
          <p:nvPr>
            <p:ph type="body" idx="1"/>
          </p:nvPr>
        </p:nvSpPr>
        <p:spPr>
          <a:xfrm>
            <a:off x="255588" y="1052736"/>
            <a:ext cx="4835525" cy="4805363"/>
          </a:xfrm>
        </p:spPr>
        <p:txBody>
          <a:bodyPr/>
          <a:lstStyle/>
          <a:p>
            <a:r>
              <a:rPr lang="en-US" sz="2400" i="1" u="sng" dirty="0">
                <a:solidFill>
                  <a:srgbClr val="FF0000"/>
                </a:solidFill>
              </a:rPr>
              <a:t>Q:</a:t>
            </a:r>
            <a:r>
              <a:rPr lang="en-US" sz="2400" dirty="0"/>
              <a:t> how does switch know that A’ reachable via interface 4, B’ reachable via interface 5?</a:t>
            </a:r>
          </a:p>
          <a:p>
            <a:r>
              <a:rPr lang="en-US" sz="2400" i="1" u="sng" dirty="0">
                <a:solidFill>
                  <a:srgbClr val="FF0000"/>
                </a:solidFill>
              </a:rPr>
              <a:t>A:</a:t>
            </a:r>
            <a:r>
              <a:rPr lang="en-US" sz="2400" dirty="0"/>
              <a:t>  each switch has a </a:t>
            </a:r>
            <a:r>
              <a:rPr lang="en-US" sz="2400" dirty="0">
                <a:solidFill>
                  <a:srgbClr val="800000"/>
                </a:solidFill>
              </a:rPr>
              <a:t>switch table</a:t>
            </a:r>
            <a:r>
              <a:rPr lang="en-US" sz="2400" dirty="0"/>
              <a:t>,</a:t>
            </a:r>
            <a:r>
              <a:rPr lang="en-US" sz="2400" dirty="0">
                <a:solidFill>
                  <a:srgbClr val="FF0000"/>
                </a:solidFill>
              </a:rPr>
              <a:t> </a:t>
            </a:r>
            <a:r>
              <a:rPr lang="en-US" sz="2400" dirty="0"/>
              <a:t>each entry:</a:t>
            </a:r>
          </a:p>
          <a:p>
            <a:pPr lvl="1"/>
            <a:r>
              <a:rPr lang="en-US" sz="2000" dirty="0"/>
              <a:t>(MAC address of host, interface to reach host, time stamp)</a:t>
            </a:r>
          </a:p>
          <a:p>
            <a:r>
              <a:rPr lang="en-US" sz="2400" dirty="0"/>
              <a:t>looks like a routing table!</a:t>
            </a:r>
          </a:p>
          <a:p>
            <a:r>
              <a:rPr lang="en-US" sz="2400" i="1" u="sng" dirty="0">
                <a:solidFill>
                  <a:srgbClr val="FF0000"/>
                </a:solidFill>
              </a:rPr>
              <a:t>Q:</a:t>
            </a:r>
            <a:r>
              <a:rPr lang="en-US" sz="2400" dirty="0"/>
              <a:t> how are entries created, maintained in switch table? </a:t>
            </a:r>
          </a:p>
          <a:p>
            <a:pPr lvl="1"/>
            <a:r>
              <a:rPr lang="en-US" sz="2000" dirty="0"/>
              <a:t>something like a routing protocol?</a:t>
            </a:r>
          </a:p>
        </p:txBody>
      </p:sp>
      <p:graphicFrame>
        <p:nvGraphicFramePr>
          <p:cNvPr id="683012" name="Object 4"/>
          <p:cNvGraphicFramePr>
            <a:graphicFrameLocks noChangeAspect="1"/>
          </p:cNvGraphicFramePr>
          <p:nvPr/>
        </p:nvGraphicFramePr>
        <p:xfrm>
          <a:off x="5029200" y="2185988"/>
          <a:ext cx="611188" cy="520700"/>
        </p:xfrm>
        <a:graphic>
          <a:graphicData uri="http://schemas.openxmlformats.org/presentationml/2006/ole">
            <mc:AlternateContent xmlns:mc="http://schemas.openxmlformats.org/markup-compatibility/2006">
              <mc:Choice xmlns:v="urn:schemas-microsoft-com:vml" Requires="v">
                <p:oleObj spid="_x0000_s5206"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185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3" name="Object 5"/>
          <p:cNvGraphicFramePr>
            <a:graphicFrameLocks noChangeAspect="1"/>
          </p:cNvGraphicFramePr>
          <p:nvPr/>
        </p:nvGraphicFramePr>
        <p:xfrm>
          <a:off x="7686675" y="3311525"/>
          <a:ext cx="611188" cy="520700"/>
        </p:xfrm>
        <a:graphic>
          <a:graphicData uri="http://schemas.openxmlformats.org/presentationml/2006/ole">
            <mc:AlternateContent xmlns:mc="http://schemas.openxmlformats.org/markup-compatibility/2006">
              <mc:Choice xmlns:v="urn:schemas-microsoft-com:vml" Requires="v">
                <p:oleObj spid="_x0000_s5207"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3115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14" name="Line 6"/>
          <p:cNvSpPr>
            <a:spLocks noChangeShapeType="1"/>
          </p:cNvSpPr>
          <p:nvPr/>
        </p:nvSpPr>
        <p:spPr bwMode="auto">
          <a:xfrm>
            <a:off x="5575300" y="2582863"/>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5" name="Line 7"/>
          <p:cNvSpPr>
            <a:spLocks noChangeShapeType="1"/>
          </p:cNvSpPr>
          <p:nvPr/>
        </p:nvSpPr>
        <p:spPr bwMode="auto">
          <a:xfrm flipV="1">
            <a:off x="5637213" y="3200400"/>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6" name="Line 8"/>
          <p:cNvSpPr>
            <a:spLocks noChangeShapeType="1"/>
          </p:cNvSpPr>
          <p:nvPr/>
        </p:nvSpPr>
        <p:spPr bwMode="auto">
          <a:xfrm flipV="1">
            <a:off x="6761163" y="2533650"/>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17" name="Line 9"/>
          <p:cNvSpPr>
            <a:spLocks noChangeShapeType="1"/>
          </p:cNvSpPr>
          <p:nvPr/>
        </p:nvSpPr>
        <p:spPr bwMode="auto">
          <a:xfrm>
            <a:off x="6835775" y="3016250"/>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18" name="Object 10"/>
          <p:cNvGraphicFramePr>
            <a:graphicFrameLocks noChangeAspect="1"/>
          </p:cNvGraphicFramePr>
          <p:nvPr/>
        </p:nvGraphicFramePr>
        <p:xfrm>
          <a:off x="5365750" y="3836988"/>
          <a:ext cx="611188" cy="520700"/>
        </p:xfrm>
        <a:graphic>
          <a:graphicData uri="http://schemas.openxmlformats.org/presentationml/2006/ole">
            <mc:AlternateContent xmlns:mc="http://schemas.openxmlformats.org/markup-compatibility/2006">
              <mc:Choice xmlns:v="urn:schemas-microsoft-com:vml" Requires="v">
                <p:oleObj spid="_x0000_s5208"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383698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19" name="Object 11"/>
          <p:cNvGraphicFramePr>
            <a:graphicFrameLocks noChangeAspect="1"/>
          </p:cNvGraphicFramePr>
          <p:nvPr/>
        </p:nvGraphicFramePr>
        <p:xfrm>
          <a:off x="7297738" y="2201863"/>
          <a:ext cx="611187" cy="520700"/>
        </p:xfrm>
        <a:graphic>
          <a:graphicData uri="http://schemas.openxmlformats.org/presentationml/2006/ole">
            <mc:AlternateContent xmlns:mc="http://schemas.openxmlformats.org/markup-compatibility/2006">
              <mc:Choice xmlns:v="urn:schemas-microsoft-com:vml" Requires="v">
                <p:oleObj spid="_x0000_s5209"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201863"/>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3020" name="Object 12"/>
          <p:cNvGraphicFramePr>
            <a:graphicFrameLocks noChangeAspect="1"/>
          </p:cNvGraphicFramePr>
          <p:nvPr/>
        </p:nvGraphicFramePr>
        <p:xfrm>
          <a:off x="6203950" y="1622425"/>
          <a:ext cx="611188" cy="520700"/>
        </p:xfrm>
        <a:graphic>
          <a:graphicData uri="http://schemas.openxmlformats.org/presentationml/2006/ole">
            <mc:AlternateContent xmlns:mc="http://schemas.openxmlformats.org/markup-compatibility/2006">
              <mc:Choice xmlns:v="urn:schemas-microsoft-com:vml" Requires="v">
                <p:oleObj spid="_x0000_s5210"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1622425"/>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1" name="Line 13"/>
          <p:cNvSpPr>
            <a:spLocks noChangeShapeType="1"/>
          </p:cNvSpPr>
          <p:nvPr/>
        </p:nvSpPr>
        <p:spPr bwMode="auto">
          <a:xfrm flipH="1" flipV="1">
            <a:off x="6529388" y="2132013"/>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3022" name="Object 14"/>
          <p:cNvGraphicFramePr>
            <a:graphicFrameLocks noChangeAspect="1"/>
          </p:cNvGraphicFramePr>
          <p:nvPr/>
        </p:nvGraphicFramePr>
        <p:xfrm>
          <a:off x="6523038" y="3951288"/>
          <a:ext cx="611187" cy="520700"/>
        </p:xfrm>
        <a:graphic>
          <a:graphicData uri="http://schemas.openxmlformats.org/presentationml/2006/ole">
            <mc:AlternateContent xmlns:mc="http://schemas.openxmlformats.org/markup-compatibility/2006">
              <mc:Choice xmlns:v="urn:schemas-microsoft-com:vml" Requires="v">
                <p:oleObj spid="_x0000_s5211"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3951288"/>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3023" name="Line 15"/>
          <p:cNvSpPr>
            <a:spLocks noChangeShapeType="1"/>
          </p:cNvSpPr>
          <p:nvPr/>
        </p:nvSpPr>
        <p:spPr bwMode="auto">
          <a:xfrm flipH="1" flipV="1">
            <a:off x="6538913" y="3159125"/>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3024" name="Text Box 16"/>
          <p:cNvSpPr txBox="1">
            <a:spLocks noChangeArrowheads="1"/>
          </p:cNvSpPr>
          <p:nvPr/>
        </p:nvSpPr>
        <p:spPr bwMode="auto">
          <a:xfrm>
            <a:off x="6411913" y="1243013"/>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5" name="Text Box 17"/>
          <p:cNvSpPr txBox="1">
            <a:spLocks noChangeArrowheads="1"/>
          </p:cNvSpPr>
          <p:nvPr/>
        </p:nvSpPr>
        <p:spPr bwMode="auto">
          <a:xfrm>
            <a:off x="6605588" y="4502150"/>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3026" name="Text Box 18"/>
          <p:cNvSpPr txBox="1">
            <a:spLocks noChangeArrowheads="1"/>
          </p:cNvSpPr>
          <p:nvPr/>
        </p:nvSpPr>
        <p:spPr bwMode="auto">
          <a:xfrm>
            <a:off x="7827963" y="1912938"/>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7" name="Text Box 19"/>
          <p:cNvSpPr txBox="1">
            <a:spLocks noChangeArrowheads="1"/>
          </p:cNvSpPr>
          <p:nvPr/>
        </p:nvSpPr>
        <p:spPr bwMode="auto">
          <a:xfrm>
            <a:off x="5497513" y="4398963"/>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3028" name="Text Box 20"/>
          <p:cNvSpPr txBox="1">
            <a:spLocks noChangeArrowheads="1"/>
          </p:cNvSpPr>
          <p:nvPr/>
        </p:nvSpPr>
        <p:spPr bwMode="auto">
          <a:xfrm>
            <a:off x="7918450" y="3779838"/>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3029" name="Text Box 21"/>
          <p:cNvSpPr txBox="1">
            <a:spLocks noChangeArrowheads="1"/>
          </p:cNvSpPr>
          <p:nvPr/>
        </p:nvSpPr>
        <p:spPr bwMode="auto">
          <a:xfrm>
            <a:off x="5006975" y="1860550"/>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3030" name="Group 22"/>
          <p:cNvGrpSpPr>
            <a:grpSpLocks/>
          </p:cNvGrpSpPr>
          <p:nvPr/>
        </p:nvGrpSpPr>
        <p:grpSpPr bwMode="auto">
          <a:xfrm>
            <a:off x="6145213" y="2936875"/>
            <a:ext cx="720725" cy="279400"/>
            <a:chOff x="3913" y="3140"/>
            <a:chExt cx="454" cy="176"/>
          </a:xfrm>
        </p:grpSpPr>
        <p:sp>
          <p:nvSpPr>
            <p:cNvPr id="683031"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3032"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3033"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3034" name="Text Box 26"/>
          <p:cNvSpPr txBox="1">
            <a:spLocks noChangeArrowheads="1"/>
          </p:cNvSpPr>
          <p:nvPr/>
        </p:nvSpPr>
        <p:spPr bwMode="auto">
          <a:xfrm>
            <a:off x="5702300" y="5062538"/>
            <a:ext cx="296068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t>switch with six interfaces</a:t>
            </a:r>
          </a:p>
          <a:p>
            <a:pPr algn="ctr"/>
            <a:r>
              <a:rPr lang="en-US"/>
              <a:t>(</a:t>
            </a:r>
            <a:r>
              <a:rPr lang="en-US">
                <a:solidFill>
                  <a:srgbClr val="FF0000"/>
                </a:solidFill>
              </a:rPr>
              <a:t>1,2,3,4,5,6</a:t>
            </a:r>
            <a:r>
              <a:rPr lang="en-US"/>
              <a:t>)</a:t>
            </a:r>
            <a:r>
              <a:rPr lang="en-US" i="0"/>
              <a:t>  </a:t>
            </a:r>
          </a:p>
        </p:txBody>
      </p:sp>
      <p:sp>
        <p:nvSpPr>
          <p:cNvPr id="683035" name="Text Box 27"/>
          <p:cNvSpPr txBox="1">
            <a:spLocks noChangeArrowheads="1"/>
          </p:cNvSpPr>
          <p:nvPr/>
        </p:nvSpPr>
        <p:spPr bwMode="auto">
          <a:xfrm>
            <a:off x="6286500" y="2606675"/>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3036" name="Text Box 28"/>
          <p:cNvSpPr txBox="1">
            <a:spLocks noChangeArrowheads="1"/>
          </p:cNvSpPr>
          <p:nvPr/>
        </p:nvSpPr>
        <p:spPr bwMode="auto">
          <a:xfrm>
            <a:off x="6619875" y="26320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3037" name="Text Box 29"/>
          <p:cNvSpPr txBox="1">
            <a:spLocks noChangeArrowheads="1"/>
          </p:cNvSpPr>
          <p:nvPr/>
        </p:nvSpPr>
        <p:spPr bwMode="auto">
          <a:xfrm>
            <a:off x="6897688" y="2784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3038" name="Text Box 30"/>
          <p:cNvSpPr txBox="1">
            <a:spLocks noChangeArrowheads="1"/>
          </p:cNvSpPr>
          <p:nvPr/>
        </p:nvSpPr>
        <p:spPr bwMode="auto">
          <a:xfrm>
            <a:off x="6581775" y="3165475"/>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3039" name="Text Box 31"/>
          <p:cNvSpPr txBox="1">
            <a:spLocks noChangeArrowheads="1"/>
          </p:cNvSpPr>
          <p:nvPr/>
        </p:nvSpPr>
        <p:spPr bwMode="auto">
          <a:xfrm>
            <a:off x="6151563" y="3227388"/>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3040" name="Text Box 32"/>
          <p:cNvSpPr txBox="1">
            <a:spLocks noChangeArrowheads="1"/>
          </p:cNvSpPr>
          <p:nvPr/>
        </p:nvSpPr>
        <p:spPr bwMode="auto">
          <a:xfrm>
            <a:off x="5892800" y="28305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sp>
        <p:nvSpPr>
          <p:cNvPr id="2" name="Footer Placeholder 1"/>
          <p:cNvSpPr>
            <a:spLocks noGrp="1"/>
          </p:cNvSpPr>
          <p:nvPr>
            <p:ph type="ftr" sz="quarter" idx="10"/>
          </p:nvPr>
        </p:nvSpPr>
        <p:spPr>
          <a:xfrm>
            <a:off x="1620713" y="6453336"/>
            <a:ext cx="6656388" cy="287338"/>
          </a:xfrm>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28</a:t>
            </a:fld>
            <a:endParaRPr lang="en-US" dirty="0"/>
          </a:p>
        </p:txBody>
      </p:sp>
      <p:sp>
        <p:nvSpPr>
          <p:cNvPr id="36" name="Rectangle 6"/>
          <p:cNvSpPr>
            <a:spLocks noChangeArrowheads="1"/>
          </p:cNvSpPr>
          <p:nvPr/>
        </p:nvSpPr>
        <p:spPr bwMode="auto">
          <a:xfrm>
            <a:off x="8277101" y="5808687"/>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0949478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179512" y="116558"/>
            <a:ext cx="8785225" cy="792162"/>
          </a:xfrm>
        </p:spPr>
        <p:txBody>
          <a:bodyPr/>
          <a:lstStyle/>
          <a:p>
            <a:r>
              <a:rPr lang="en-US" dirty="0"/>
              <a:t>Switch: </a:t>
            </a:r>
            <a:r>
              <a:rPr lang="en-US" dirty="0" smtClean="0"/>
              <a:t>Self-Learning</a:t>
            </a:r>
            <a:endParaRPr lang="en-US" dirty="0"/>
          </a:p>
        </p:txBody>
      </p:sp>
      <p:sp>
        <p:nvSpPr>
          <p:cNvPr id="420867" name="Rectangle 3"/>
          <p:cNvSpPr>
            <a:spLocks noGrp="1" noChangeArrowheads="1"/>
          </p:cNvSpPr>
          <p:nvPr>
            <p:ph type="body" idx="1"/>
          </p:nvPr>
        </p:nvSpPr>
        <p:spPr>
          <a:xfrm>
            <a:off x="251520" y="1196752"/>
            <a:ext cx="4202113" cy="4114800"/>
          </a:xfrm>
        </p:spPr>
        <p:txBody>
          <a:bodyPr/>
          <a:lstStyle/>
          <a:p>
            <a:r>
              <a:rPr lang="en-US" sz="2400" dirty="0"/>
              <a:t>switch</a:t>
            </a:r>
            <a:r>
              <a:rPr lang="en-US" sz="2400" i="1" dirty="0">
                <a:solidFill>
                  <a:srgbClr val="800000"/>
                </a:solidFill>
              </a:rPr>
              <a:t> learns </a:t>
            </a:r>
            <a:r>
              <a:rPr lang="en-US" sz="2400" dirty="0"/>
              <a:t>which hosts can be reached through which interfaces</a:t>
            </a:r>
          </a:p>
          <a:p>
            <a:pPr lvl="1"/>
            <a:r>
              <a:rPr lang="en-US" sz="2000" dirty="0"/>
              <a:t>when frame received, switch “learns”  location of sender: incoming LAN </a:t>
            </a:r>
            <a:r>
              <a:rPr lang="en-US" sz="2000" dirty="0" smtClean="0"/>
              <a:t>segment.</a:t>
            </a:r>
            <a:endParaRPr lang="en-US" sz="2000" dirty="0"/>
          </a:p>
          <a:p>
            <a:pPr lvl="1"/>
            <a:r>
              <a:rPr lang="en-US" sz="2000" dirty="0"/>
              <a:t>records sender/location pair in switch </a:t>
            </a:r>
            <a:r>
              <a:rPr lang="en-US" sz="2000" dirty="0" smtClean="0"/>
              <a:t>table.</a:t>
            </a:r>
            <a:endParaRPr lang="en-US" sz="2000" dirty="0"/>
          </a:p>
        </p:txBody>
      </p:sp>
      <p:graphicFrame>
        <p:nvGraphicFramePr>
          <p:cNvPr id="420868" name="Object 4"/>
          <p:cNvGraphicFramePr>
            <a:graphicFrameLocks noChangeAspect="1"/>
          </p:cNvGraphicFramePr>
          <p:nvPr>
            <p:extLst>
              <p:ext uri="{D42A27DB-BD31-4B8C-83A1-F6EECF244321}">
                <p14:modId xmlns:p14="http://schemas.microsoft.com/office/powerpoint/2010/main" val="368794362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623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69" name="Object 5"/>
          <p:cNvGraphicFramePr>
            <a:graphicFrameLocks noChangeAspect="1"/>
          </p:cNvGraphicFramePr>
          <p:nvPr>
            <p:extLst>
              <p:ext uri="{D42A27DB-BD31-4B8C-83A1-F6EECF244321}">
                <p14:modId xmlns:p14="http://schemas.microsoft.com/office/powerpoint/2010/main" val="2066896976"/>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623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0"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1"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2"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73"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4" name="Object 10"/>
          <p:cNvGraphicFramePr>
            <a:graphicFrameLocks noChangeAspect="1"/>
          </p:cNvGraphicFramePr>
          <p:nvPr>
            <p:extLst>
              <p:ext uri="{D42A27DB-BD31-4B8C-83A1-F6EECF244321}">
                <p14:modId xmlns:p14="http://schemas.microsoft.com/office/powerpoint/2010/main" val="2397720783"/>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623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5" name="Object 11"/>
          <p:cNvGraphicFramePr>
            <a:graphicFrameLocks noChangeAspect="1"/>
          </p:cNvGraphicFramePr>
          <p:nvPr>
            <p:extLst>
              <p:ext uri="{D42A27DB-BD31-4B8C-83A1-F6EECF244321}">
                <p14:modId xmlns:p14="http://schemas.microsoft.com/office/powerpoint/2010/main" val="524162912"/>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623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20876" name="Object 12"/>
          <p:cNvGraphicFramePr>
            <a:graphicFrameLocks noChangeAspect="1"/>
          </p:cNvGraphicFramePr>
          <p:nvPr>
            <p:extLst>
              <p:ext uri="{D42A27DB-BD31-4B8C-83A1-F6EECF244321}">
                <p14:modId xmlns:p14="http://schemas.microsoft.com/office/powerpoint/2010/main" val="3301895585"/>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623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7"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420878" name="Object 14"/>
          <p:cNvGraphicFramePr>
            <a:graphicFrameLocks noChangeAspect="1"/>
          </p:cNvGraphicFramePr>
          <p:nvPr>
            <p:extLst>
              <p:ext uri="{D42A27DB-BD31-4B8C-83A1-F6EECF244321}">
                <p14:modId xmlns:p14="http://schemas.microsoft.com/office/powerpoint/2010/main" val="2409113275"/>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623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0879"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0880"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1"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420882"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3"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420884"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420885"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420886" name="Group 22"/>
          <p:cNvGrpSpPr>
            <a:grpSpLocks/>
          </p:cNvGrpSpPr>
          <p:nvPr/>
        </p:nvGrpSpPr>
        <p:grpSpPr bwMode="auto">
          <a:xfrm>
            <a:off x="6145213" y="3441228"/>
            <a:ext cx="720725" cy="279400"/>
            <a:chOff x="3913" y="3140"/>
            <a:chExt cx="454" cy="176"/>
          </a:xfrm>
        </p:grpSpPr>
        <p:sp>
          <p:nvSpPr>
            <p:cNvPr id="420887"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420888"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89"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890"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420891"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420892"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420893"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420894"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420895"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420900" name="Group 36"/>
          <p:cNvGrpSpPr>
            <a:grpSpLocks/>
          </p:cNvGrpSpPr>
          <p:nvPr/>
        </p:nvGrpSpPr>
        <p:grpSpPr bwMode="auto">
          <a:xfrm>
            <a:off x="6778625" y="1728316"/>
            <a:ext cx="1428750" cy="366712"/>
            <a:chOff x="1750" y="3514"/>
            <a:chExt cx="900" cy="231"/>
          </a:xfrm>
        </p:grpSpPr>
        <p:sp>
          <p:nvSpPr>
            <p:cNvPr id="420896" name="Rectangle 32"/>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897" name="Text Box 33"/>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420898" name="Line 34"/>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899" name="Line 35"/>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0905" name="Group 41"/>
          <p:cNvGrpSpPr>
            <a:grpSpLocks/>
          </p:cNvGrpSpPr>
          <p:nvPr/>
        </p:nvGrpSpPr>
        <p:grpSpPr bwMode="auto">
          <a:xfrm>
            <a:off x="6994525" y="1029816"/>
            <a:ext cx="1498600" cy="714375"/>
            <a:chOff x="4406" y="331"/>
            <a:chExt cx="944" cy="450"/>
          </a:xfrm>
        </p:grpSpPr>
        <p:sp>
          <p:nvSpPr>
            <p:cNvPr id="420901" name="Line 37"/>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2" name="Line 38"/>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3" name="Text Box 39"/>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420904" name="Text Box 40"/>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420911" name="Group 47"/>
          <p:cNvGrpSpPr>
            <a:grpSpLocks/>
          </p:cNvGrpSpPr>
          <p:nvPr/>
        </p:nvGrpSpPr>
        <p:grpSpPr bwMode="auto">
          <a:xfrm>
            <a:off x="323528" y="4725144"/>
            <a:ext cx="3232150" cy="1444625"/>
            <a:chOff x="3357" y="3154"/>
            <a:chExt cx="2036" cy="910"/>
          </a:xfrm>
        </p:grpSpPr>
        <p:sp>
          <p:nvSpPr>
            <p:cNvPr id="420907" name="Rectangle 43"/>
            <p:cNvSpPr>
              <a:spLocks noChangeArrowheads="1"/>
            </p:cNvSpPr>
            <p:nvPr/>
          </p:nvSpPr>
          <p:spPr bwMode="auto">
            <a:xfrm>
              <a:off x="3449" y="3154"/>
              <a:ext cx="1893" cy="90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0906" name="Text Box 42"/>
            <p:cNvSpPr txBox="1">
              <a:spLocks noChangeArrowheads="1"/>
            </p:cNvSpPr>
            <p:nvPr/>
          </p:nvSpPr>
          <p:spPr bwMode="auto">
            <a:xfrm>
              <a:off x="3357"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a:t>
              </a:r>
              <a:r>
                <a:rPr lang="en-US" sz="2000" i="0" dirty="0" smtClean="0"/>
                <a:t>interface TTL</a:t>
              </a:r>
              <a:endParaRPr lang="en-US" sz="2000" i="0" dirty="0"/>
            </a:p>
          </p:txBody>
        </p:sp>
        <p:sp>
          <p:nvSpPr>
            <p:cNvPr id="420908" name="Line 44"/>
            <p:cNvSpPr>
              <a:spLocks noChangeShapeType="1"/>
            </p:cNvSpPr>
            <p:nvPr/>
          </p:nvSpPr>
          <p:spPr bwMode="auto">
            <a:xfrm>
              <a:off x="4226" y="3154"/>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09" name="Line 45"/>
            <p:cNvSpPr>
              <a:spLocks noChangeShapeType="1"/>
            </p:cNvSpPr>
            <p:nvPr/>
          </p:nvSpPr>
          <p:spPr bwMode="auto">
            <a:xfrm>
              <a:off x="4963" y="3157"/>
              <a:ext cx="0" cy="90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420910" name="Line 46"/>
            <p:cNvSpPr>
              <a:spLocks noChangeShapeType="1"/>
            </p:cNvSpPr>
            <p:nvPr/>
          </p:nvSpPr>
          <p:spPr bwMode="auto">
            <a:xfrm>
              <a:off x="3452" y="3397"/>
              <a:ext cx="1886"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420912" name="Text Box 48"/>
          <p:cNvSpPr txBox="1">
            <a:spLocks noChangeArrowheads="1"/>
          </p:cNvSpPr>
          <p:nvPr/>
        </p:nvSpPr>
        <p:spPr bwMode="auto">
          <a:xfrm>
            <a:off x="3779912" y="5326063"/>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420917" name="Group 53"/>
          <p:cNvGrpSpPr>
            <a:grpSpLocks/>
          </p:cNvGrpSpPr>
          <p:nvPr/>
        </p:nvGrpSpPr>
        <p:grpSpPr bwMode="auto">
          <a:xfrm>
            <a:off x="845691" y="5085184"/>
            <a:ext cx="2493963" cy="374650"/>
            <a:chOff x="2376" y="3383"/>
            <a:chExt cx="1571" cy="236"/>
          </a:xfrm>
        </p:grpSpPr>
        <p:sp>
          <p:nvSpPr>
            <p:cNvPr id="420913" name="Text Box 49"/>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420914" name="Text Box 50"/>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420915" name="Text Box 51"/>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29</a:t>
            </a:fld>
            <a:endParaRPr lang="en-US" dirty="0"/>
          </a:p>
        </p:txBody>
      </p:sp>
      <p:sp>
        <p:nvSpPr>
          <p:cNvPr id="55"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638074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20900"/>
                                        </p:tgtEl>
                                        <p:attrNameLst>
                                          <p:attrName>style.visibility</p:attrName>
                                        </p:attrNameLst>
                                      </p:cBhvr>
                                      <p:to>
                                        <p:strVal val="visible"/>
                                      </p:to>
                                    </p:set>
                                    <p:animEffect transition="in" filter="dissolve">
                                      <p:cBhvr>
                                        <p:cTn id="7" dur="500"/>
                                        <p:tgtEl>
                                          <p:spTgt spid="420900"/>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42090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420911"/>
                                        </p:tgtEl>
                                        <p:attrNameLst>
                                          <p:attrName>style.visibility</p:attrName>
                                        </p:attrNameLst>
                                      </p:cBhvr>
                                      <p:to>
                                        <p:strVal val="visible"/>
                                      </p:to>
                                    </p:set>
                                    <p:animEffect transition="in" filter="dissolve">
                                      <p:cBhvr>
                                        <p:cTn id="15" dur="500"/>
                                        <p:tgtEl>
                                          <p:spTgt spid="4209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420912"/>
                                        </p:tgtEl>
                                        <p:attrNameLst>
                                          <p:attrName>style.visibility</p:attrName>
                                        </p:attrNameLst>
                                      </p:cBhvr>
                                      <p:to>
                                        <p:strVal val="visible"/>
                                      </p:to>
                                    </p:set>
                                    <p:animEffect transition="in" filter="dissolve">
                                      <p:cBhvr>
                                        <p:cTn id="18" dur="500"/>
                                        <p:tgtEl>
                                          <p:spTgt spid="4209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420905"/>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420900"/>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420917"/>
                                        </p:tgtEl>
                                        <p:attrNameLst>
                                          <p:attrName>style.visibility</p:attrName>
                                        </p:attrNameLst>
                                      </p:cBhvr>
                                      <p:to>
                                        <p:strVal val="visible"/>
                                      </p:to>
                                    </p:set>
                                    <p:animEffect transition="in" filter="dissolve">
                                      <p:cBhvr>
                                        <p:cTn id="28" dur="500"/>
                                        <p:tgtEl>
                                          <p:spTgt spid="420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9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50825" y="44624"/>
            <a:ext cx="8569325" cy="936501"/>
          </a:xfrm>
        </p:spPr>
        <p:txBody>
          <a:bodyPr/>
          <a:lstStyle/>
          <a:p>
            <a:pPr eaLnBrk="1" hangingPunct="1">
              <a:defRPr/>
            </a:pPr>
            <a:r>
              <a:rPr lang="en-US" dirty="0" smtClean="0"/>
              <a:t>       Ethernet </a:t>
            </a:r>
            <a:r>
              <a:rPr lang="en-US" dirty="0" smtClean="0">
                <a:latin typeface="Lucida Sans" pitchFamily="34" charset="0"/>
              </a:rPr>
              <a:t>  </a:t>
            </a:r>
            <a:r>
              <a:rPr lang="en-US" sz="2800" dirty="0" smtClean="0"/>
              <a:t>[DEC, Intel, Xerox]</a:t>
            </a:r>
          </a:p>
        </p:txBody>
      </p:sp>
      <p:sp>
        <p:nvSpPr>
          <p:cNvPr id="5125" name="Rectangle 3"/>
          <p:cNvSpPr>
            <a:spLocks noGrp="1" noChangeArrowheads="1"/>
          </p:cNvSpPr>
          <p:nvPr>
            <p:ph type="body" idx="1"/>
          </p:nvPr>
        </p:nvSpPr>
        <p:spPr>
          <a:xfrm>
            <a:off x="381000" y="4076700"/>
            <a:ext cx="8458200" cy="1752600"/>
          </a:xfrm>
        </p:spPr>
        <p:txBody>
          <a:bodyPr/>
          <a:lstStyle/>
          <a:p>
            <a:pPr eaLnBrk="1" hangingPunct="1"/>
            <a:r>
              <a:rPr lang="en-US" dirty="0" smtClean="0"/>
              <a:t>1-persistent, CSMA-CD with Binary Exponential </a:t>
            </a:r>
            <a:r>
              <a:rPr lang="en-US" dirty="0" err="1" smtClean="0"/>
              <a:t>Backoff</a:t>
            </a:r>
            <a:r>
              <a:rPr lang="en-US" dirty="0" smtClean="0"/>
              <a:t>.</a:t>
            </a:r>
          </a:p>
          <a:p>
            <a:pPr eaLnBrk="1" hangingPunct="1"/>
            <a:r>
              <a:rPr lang="en-US" dirty="0" smtClean="0"/>
              <a:t>Manchester encoding.</a:t>
            </a:r>
          </a:p>
        </p:txBody>
      </p:sp>
      <p:sp>
        <p:nvSpPr>
          <p:cNvPr id="5126" name="Rectangle 8"/>
          <p:cNvSpPr>
            <a:spLocks noChangeArrowheads="1"/>
          </p:cNvSpPr>
          <p:nvPr/>
        </p:nvSpPr>
        <p:spPr bwMode="auto">
          <a:xfrm>
            <a:off x="1676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sp>
        <p:nvSpPr>
          <p:cNvPr id="5127" name="Rectangle 9"/>
          <p:cNvSpPr>
            <a:spLocks noChangeArrowheads="1"/>
          </p:cNvSpPr>
          <p:nvPr/>
        </p:nvSpPr>
        <p:spPr bwMode="auto">
          <a:xfrm>
            <a:off x="7010400" y="2682875"/>
            <a:ext cx="152400" cy="152400"/>
          </a:xfrm>
          <a:prstGeom prst="rect">
            <a:avLst/>
          </a:prstGeom>
          <a:solidFill>
            <a:schemeClr val="tx1"/>
          </a:solidFill>
          <a:ln w="19050">
            <a:solidFill>
              <a:schemeClr val="tx1"/>
            </a:solidFill>
            <a:miter lim="800000"/>
            <a:headEnd/>
            <a:tailEnd/>
          </a:ln>
        </p:spPr>
        <p:txBody>
          <a:bodyPr wrap="none" anchor="ctr"/>
          <a:lstStyle/>
          <a:p>
            <a:endParaRPr lang="en-US"/>
          </a:p>
        </p:txBody>
      </p:sp>
      <p:cxnSp>
        <p:nvCxnSpPr>
          <p:cNvPr id="5128" name="AutoShape 10"/>
          <p:cNvCxnSpPr>
            <a:cxnSpLocks noChangeShapeType="1"/>
            <a:stCxn id="5126" idx="3"/>
            <a:endCxn id="5127" idx="1"/>
          </p:cNvCxnSpPr>
          <p:nvPr/>
        </p:nvCxnSpPr>
        <p:spPr bwMode="auto">
          <a:xfrm>
            <a:off x="1838325" y="2759075"/>
            <a:ext cx="5162550" cy="0"/>
          </a:xfrm>
          <a:prstGeom prst="straightConnector1">
            <a:avLst/>
          </a:prstGeom>
          <a:noFill/>
          <a:ln w="25400">
            <a:solidFill>
              <a:schemeClr val="tx1"/>
            </a:solidFill>
            <a:round/>
            <a:headEnd/>
            <a:tailEnd/>
          </a:ln>
          <a:extLst>
            <a:ext uri="{909E8E84-426E-40DD-AFC4-6F175D3DCCD1}">
              <a14:hiddenFill xmlns:a14="http://schemas.microsoft.com/office/drawing/2010/main">
                <a:noFill/>
              </a14:hiddenFill>
            </a:ext>
          </a:extLst>
        </p:spPr>
      </p:cxnSp>
      <p:cxnSp>
        <p:nvCxnSpPr>
          <p:cNvPr id="5129" name="AutoShape 12"/>
          <p:cNvCxnSpPr>
            <a:cxnSpLocks noChangeShapeType="1"/>
          </p:cNvCxnSpPr>
          <p:nvPr/>
        </p:nvCxnSpPr>
        <p:spPr bwMode="auto">
          <a:xfrm>
            <a:off x="5143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0" name="AutoShape 13"/>
          <p:cNvCxnSpPr>
            <a:cxnSpLocks noChangeShapeType="1"/>
          </p:cNvCxnSpPr>
          <p:nvPr/>
        </p:nvCxnSpPr>
        <p:spPr bwMode="auto">
          <a:xfrm>
            <a:off x="6210300" y="2235200"/>
            <a:ext cx="36513" cy="520700"/>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1" name="AutoShape 14"/>
          <p:cNvCxnSpPr>
            <a:cxnSpLocks noChangeShapeType="1"/>
          </p:cNvCxnSpPr>
          <p:nvPr/>
        </p:nvCxnSpPr>
        <p:spPr bwMode="auto">
          <a:xfrm>
            <a:off x="27051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2" name="AutoShape 15"/>
          <p:cNvCxnSpPr>
            <a:cxnSpLocks noChangeShapeType="1"/>
          </p:cNvCxnSpPr>
          <p:nvPr/>
        </p:nvCxnSpPr>
        <p:spPr bwMode="auto">
          <a:xfrm>
            <a:off x="3619500" y="2235200"/>
            <a:ext cx="38100" cy="5238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3" name="AutoShape 16"/>
          <p:cNvCxnSpPr>
            <a:cxnSpLocks noChangeShapeType="1"/>
          </p:cNvCxnSpPr>
          <p:nvPr/>
        </p:nvCxnSpPr>
        <p:spPr bwMode="auto">
          <a:xfrm flipV="1">
            <a:off x="31623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5134" name="AutoShape 17"/>
          <p:cNvCxnSpPr>
            <a:cxnSpLocks noChangeShapeType="1"/>
          </p:cNvCxnSpPr>
          <p:nvPr/>
        </p:nvCxnSpPr>
        <p:spPr bwMode="auto">
          <a:xfrm flipH="1" flipV="1">
            <a:off x="5791200" y="2759075"/>
            <a:ext cx="38100" cy="447675"/>
          </a:xfrm>
          <a:prstGeom prst="straightConnector1">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135" name="Oval 18"/>
          <p:cNvSpPr>
            <a:spLocks noChangeArrowheads="1"/>
          </p:cNvSpPr>
          <p:nvPr/>
        </p:nvSpPr>
        <p:spPr bwMode="auto">
          <a:xfrm>
            <a:off x="25146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6" name="Oval 19"/>
          <p:cNvSpPr>
            <a:spLocks noChangeArrowheads="1"/>
          </p:cNvSpPr>
          <p:nvPr/>
        </p:nvSpPr>
        <p:spPr bwMode="auto">
          <a:xfrm>
            <a:off x="3429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7" name="Oval 20"/>
          <p:cNvSpPr>
            <a:spLocks noChangeArrowheads="1"/>
          </p:cNvSpPr>
          <p:nvPr/>
        </p:nvSpPr>
        <p:spPr bwMode="auto">
          <a:xfrm>
            <a:off x="2971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8" name="Oval 21"/>
          <p:cNvSpPr>
            <a:spLocks noChangeArrowheads="1"/>
          </p:cNvSpPr>
          <p:nvPr/>
        </p:nvSpPr>
        <p:spPr bwMode="auto">
          <a:xfrm>
            <a:off x="5638800" y="32162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39" name="Oval 22"/>
          <p:cNvSpPr>
            <a:spLocks noChangeArrowheads="1"/>
          </p:cNvSpPr>
          <p:nvPr/>
        </p:nvSpPr>
        <p:spPr bwMode="auto">
          <a:xfrm>
            <a:off x="49530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5140" name="Oval 23"/>
          <p:cNvSpPr>
            <a:spLocks noChangeArrowheads="1"/>
          </p:cNvSpPr>
          <p:nvPr/>
        </p:nvSpPr>
        <p:spPr bwMode="auto">
          <a:xfrm>
            <a:off x="6019800" y="1844675"/>
            <a:ext cx="381000" cy="381000"/>
          </a:xfrm>
          <a:prstGeom prst="ellipse">
            <a:avLst/>
          </a:prstGeom>
          <a:solidFill>
            <a:srgbClr val="FFFFFF"/>
          </a:solidFill>
          <a:ln w="25400">
            <a:solidFill>
              <a:srgbClr val="A50021"/>
            </a:solidFill>
            <a:round/>
            <a:headEnd/>
            <a:tailEnd/>
          </a:ln>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a:t>
            </a:fld>
            <a:endParaRPr lang="en-US" dirty="0"/>
          </a:p>
        </p:txBody>
      </p:sp>
    </p:spTree>
    <p:extLst>
      <p:ext uri="{BB962C8B-B14F-4D97-AF65-F5344CB8AC3E}">
        <p14:creationId xmlns:p14="http://schemas.microsoft.com/office/powerpoint/2010/main" val="20624160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ChangeArrowheads="1"/>
          </p:cNvSpPr>
          <p:nvPr>
            <p:ph type="title"/>
          </p:nvPr>
        </p:nvSpPr>
        <p:spPr>
          <a:xfrm>
            <a:off x="179512" y="0"/>
            <a:ext cx="8568952" cy="1143000"/>
          </a:xfrm>
        </p:spPr>
        <p:txBody>
          <a:bodyPr/>
          <a:lstStyle/>
          <a:p>
            <a:r>
              <a:rPr lang="en-US" sz="3600" dirty="0" smtClean="0"/>
              <a:t>Switch: Frame Filtering/Forwarding</a:t>
            </a:r>
            <a:endParaRPr lang="en-US" sz="3600" dirty="0"/>
          </a:p>
        </p:txBody>
      </p:sp>
      <p:sp>
        <p:nvSpPr>
          <p:cNvPr id="421891" name="Rectangle 3"/>
          <p:cNvSpPr>
            <a:spLocks noGrp="1" noChangeArrowheads="1"/>
          </p:cNvSpPr>
          <p:nvPr>
            <p:ph type="body" idx="1"/>
          </p:nvPr>
        </p:nvSpPr>
        <p:spPr>
          <a:xfrm>
            <a:off x="630238" y="1150938"/>
            <a:ext cx="8349022" cy="5086374"/>
          </a:xfrm>
        </p:spPr>
        <p:txBody>
          <a:bodyPr/>
          <a:lstStyle/>
          <a:p>
            <a:pPr>
              <a:buFont typeface="ZapfDingbats" pitchFamily="82" charset="2"/>
              <a:buNone/>
            </a:pPr>
            <a:r>
              <a:rPr lang="en-US" sz="2400" u="sng" dirty="0">
                <a:solidFill>
                  <a:srgbClr val="800000"/>
                </a:solidFill>
              </a:rPr>
              <a:t>When  frame received:</a:t>
            </a:r>
            <a:r>
              <a:rPr lang="en-US" sz="2400" u="sng" dirty="0">
                <a:solidFill>
                  <a:srgbClr val="FF0000"/>
                </a:solidFill>
              </a:rPr>
              <a:t/>
            </a:r>
            <a:br>
              <a:rPr lang="en-US" sz="2400" u="sng" dirty="0">
                <a:solidFill>
                  <a:srgbClr val="FF0000"/>
                </a:solidFill>
              </a:rPr>
            </a:br>
            <a:endParaRPr lang="en-US" sz="2400" u="sng" dirty="0">
              <a:solidFill>
                <a:srgbClr val="FF0000"/>
              </a:solidFill>
            </a:endParaRPr>
          </a:p>
          <a:p>
            <a:pPr>
              <a:buFont typeface="ZapfDingbats" pitchFamily="82" charset="2"/>
              <a:buNone/>
            </a:pPr>
            <a:r>
              <a:rPr lang="en-US" sz="2400" dirty="0"/>
              <a:t>1. record link associated with sending host</a:t>
            </a:r>
          </a:p>
          <a:p>
            <a:pPr>
              <a:buFont typeface="ZapfDingbats" pitchFamily="82" charset="2"/>
              <a:buNone/>
            </a:pPr>
            <a:r>
              <a:rPr lang="en-US" sz="2400" dirty="0"/>
              <a:t>2. index switch table using MAC </a:t>
            </a:r>
            <a:r>
              <a:rPr lang="en-US" sz="2400" dirty="0" err="1"/>
              <a:t>dest</a:t>
            </a:r>
            <a:r>
              <a:rPr lang="en-US" sz="2400" dirty="0"/>
              <a:t> address</a:t>
            </a:r>
            <a:endParaRPr lang="en-US" sz="2400" b="1" dirty="0">
              <a:solidFill>
                <a:schemeClr val="accent2"/>
              </a:solidFill>
            </a:endParaRPr>
          </a:p>
          <a:p>
            <a:pPr>
              <a:buFont typeface="ZapfDingbats" pitchFamily="82" charset="2"/>
              <a:buNone/>
            </a:pPr>
            <a:r>
              <a:rPr lang="en-US" sz="2400" b="1" dirty="0">
                <a:solidFill>
                  <a:schemeClr val="accent2"/>
                </a:solidFill>
              </a:rPr>
              <a:t>3. if </a:t>
            </a:r>
            <a:r>
              <a:rPr lang="en-US" sz="2400" dirty="0"/>
              <a:t>entry found for </a:t>
            </a:r>
            <a:r>
              <a:rPr lang="en-US" sz="2400" dirty="0" smtClean="0"/>
              <a:t>destination </a:t>
            </a:r>
            <a:r>
              <a:rPr lang="en-US" sz="2400" dirty="0">
                <a:solidFill>
                  <a:schemeClr val="accent2"/>
                </a:solidFill>
              </a:rPr>
              <a:t>then</a:t>
            </a:r>
            <a:r>
              <a:rPr lang="en-US" sz="2400" dirty="0"/>
              <a:t/>
            </a:r>
            <a:br>
              <a:rPr lang="en-US" sz="2400" dirty="0"/>
            </a:br>
            <a:r>
              <a:rPr lang="en-US" sz="2400" dirty="0"/>
              <a:t>  </a:t>
            </a:r>
            <a:r>
              <a:rPr lang="en-US" sz="2400" b="1" dirty="0" smtClean="0">
                <a:solidFill>
                  <a:schemeClr val="accent2"/>
                </a:solidFill>
              </a:rPr>
              <a:t> </a:t>
            </a:r>
            <a:r>
              <a:rPr lang="en-US" sz="2400" b="1" dirty="0">
                <a:solidFill>
                  <a:schemeClr val="accent2"/>
                </a:solidFill>
              </a:rPr>
              <a:t>{</a:t>
            </a:r>
          </a:p>
          <a:p>
            <a:pPr>
              <a:buFont typeface="ZapfDingbats" pitchFamily="82" charset="2"/>
              <a:buNone/>
            </a:pPr>
            <a:r>
              <a:rPr lang="en-US" sz="2400" b="1" dirty="0">
                <a:solidFill>
                  <a:schemeClr val="accent2"/>
                </a:solidFill>
              </a:rPr>
              <a:t>     if </a:t>
            </a:r>
            <a:r>
              <a:rPr lang="en-US" sz="2400" dirty="0" err="1"/>
              <a:t>dest</a:t>
            </a:r>
            <a:r>
              <a:rPr lang="en-US" sz="2400" dirty="0"/>
              <a:t> on segment from which frame arrived</a:t>
            </a:r>
            <a:br>
              <a:rPr lang="en-US" sz="2400" dirty="0"/>
            </a:br>
            <a:r>
              <a:rPr lang="en-US" sz="2400" dirty="0"/>
              <a:t>       </a:t>
            </a:r>
            <a:r>
              <a:rPr lang="en-US" sz="2400" b="1" dirty="0">
                <a:solidFill>
                  <a:schemeClr val="accent2"/>
                </a:solidFill>
              </a:rPr>
              <a:t>then</a:t>
            </a:r>
            <a:r>
              <a:rPr lang="en-US" sz="2400" dirty="0"/>
              <a:t> drop the frame</a:t>
            </a:r>
          </a:p>
          <a:p>
            <a:pPr>
              <a:buNone/>
            </a:pPr>
            <a:r>
              <a:rPr lang="en-US" sz="2400" dirty="0"/>
              <a:t>         </a:t>
            </a:r>
            <a:r>
              <a:rPr lang="en-US" sz="2400" b="1" dirty="0" smtClean="0">
                <a:solidFill>
                  <a:schemeClr val="accent2"/>
                </a:solidFill>
              </a:rPr>
              <a:t>else</a:t>
            </a:r>
            <a:r>
              <a:rPr lang="en-US" sz="2400" dirty="0" smtClean="0"/>
              <a:t> </a:t>
            </a:r>
            <a:r>
              <a:rPr lang="en-US" sz="2400" dirty="0"/>
              <a:t>forward the frame on interface indicated</a:t>
            </a:r>
          </a:p>
          <a:p>
            <a:pPr>
              <a:buFont typeface="ZapfDingbats" pitchFamily="82" charset="2"/>
              <a:buNone/>
            </a:pPr>
            <a:r>
              <a:rPr lang="en-US" sz="2400" dirty="0" smtClean="0"/>
              <a:t>  </a:t>
            </a:r>
            <a:r>
              <a:rPr lang="en-US" sz="2400" dirty="0"/>
              <a:t> </a:t>
            </a:r>
            <a:r>
              <a:rPr lang="en-US" sz="2400" dirty="0" smtClean="0"/>
              <a:t>  </a:t>
            </a:r>
            <a:r>
              <a:rPr lang="en-US" sz="2400" b="1" dirty="0" smtClean="0">
                <a:solidFill>
                  <a:schemeClr val="accent2"/>
                </a:solidFill>
              </a:rPr>
              <a:t>}   </a:t>
            </a:r>
            <a:endParaRPr lang="en-US" sz="2400" dirty="0"/>
          </a:p>
          <a:p>
            <a:pPr>
              <a:buFont typeface="ZapfDingbats" pitchFamily="82" charset="2"/>
              <a:buNone/>
            </a:pPr>
            <a:r>
              <a:rPr lang="en-US" sz="2400" dirty="0"/>
              <a:t>     </a:t>
            </a:r>
            <a:r>
              <a:rPr lang="en-US" sz="2400" b="1" dirty="0" smtClean="0">
                <a:solidFill>
                  <a:schemeClr val="accent2"/>
                </a:solidFill>
              </a:rPr>
              <a:t>else</a:t>
            </a:r>
            <a:r>
              <a:rPr lang="en-US" sz="2400" dirty="0" smtClean="0"/>
              <a:t> </a:t>
            </a:r>
            <a:r>
              <a:rPr lang="en-US" sz="2400" dirty="0"/>
              <a:t>flood</a:t>
            </a:r>
            <a:endParaRPr lang="en-US" dirty="0"/>
          </a:p>
          <a:p>
            <a:pPr lvl="3">
              <a:buFontTx/>
              <a:buNone/>
            </a:pPr>
            <a:r>
              <a:rPr lang="en-US" dirty="0"/>
              <a:t>  </a:t>
            </a:r>
          </a:p>
        </p:txBody>
      </p:sp>
      <p:sp>
        <p:nvSpPr>
          <p:cNvPr id="421892" name="Text Box 4"/>
          <p:cNvSpPr txBox="1">
            <a:spLocks noChangeArrowheads="1"/>
          </p:cNvSpPr>
          <p:nvPr/>
        </p:nvSpPr>
        <p:spPr bwMode="auto">
          <a:xfrm>
            <a:off x="3332113" y="5229200"/>
            <a:ext cx="4840287" cy="835025"/>
          </a:xfrm>
          <a:prstGeom prst="rect">
            <a:avLst/>
          </a:prstGeom>
          <a:noFill/>
          <a:ln w="1905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800000"/>
                </a:solidFill>
              </a:rPr>
              <a:t>forward on all but the interface </a:t>
            </a:r>
          </a:p>
          <a:p>
            <a:r>
              <a:rPr lang="en-US" sz="2400" dirty="0">
                <a:solidFill>
                  <a:srgbClr val="800000"/>
                </a:solidFill>
              </a:rPr>
              <a:t>on which the frame arrived</a:t>
            </a:r>
            <a:endParaRPr lang="en-US" sz="2000" dirty="0">
              <a:solidFill>
                <a:srgbClr val="8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30</a:t>
            </a:fld>
            <a:endParaRPr lang="en-US" dirty="0"/>
          </a:p>
        </p:txBody>
      </p:sp>
      <p:sp>
        <p:nvSpPr>
          <p:cNvPr id="9" name="Rectangle 6"/>
          <p:cNvSpPr>
            <a:spLocks noChangeArrowheads="1"/>
          </p:cNvSpPr>
          <p:nvPr/>
        </p:nvSpPr>
        <p:spPr bwMode="auto">
          <a:xfrm>
            <a:off x="8291873" y="1196752"/>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00960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18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339724" y="187598"/>
            <a:ext cx="8408739" cy="649114"/>
          </a:xfrm>
        </p:spPr>
        <p:txBody>
          <a:bodyPr/>
          <a:lstStyle/>
          <a:p>
            <a:r>
              <a:rPr lang="en-US" sz="3600" dirty="0"/>
              <a:t>Self-learning, forwarding: example</a:t>
            </a:r>
          </a:p>
        </p:txBody>
      </p:sp>
      <p:graphicFrame>
        <p:nvGraphicFramePr>
          <p:cNvPr id="685060" name="Object 4"/>
          <p:cNvGraphicFramePr>
            <a:graphicFrameLocks noChangeAspect="1"/>
          </p:cNvGraphicFramePr>
          <p:nvPr>
            <p:extLst>
              <p:ext uri="{D42A27DB-BD31-4B8C-83A1-F6EECF244321}">
                <p14:modId xmlns:p14="http://schemas.microsoft.com/office/powerpoint/2010/main" val="1998803049"/>
              </p:ext>
            </p:extLst>
          </p:nvPr>
        </p:nvGraphicFramePr>
        <p:xfrm>
          <a:off x="5029200" y="2690341"/>
          <a:ext cx="611188" cy="520700"/>
        </p:xfrm>
        <a:graphic>
          <a:graphicData uri="http://schemas.openxmlformats.org/presentationml/2006/ole">
            <mc:AlternateContent xmlns:mc="http://schemas.openxmlformats.org/markup-compatibility/2006">
              <mc:Choice xmlns:v="urn:schemas-microsoft-com:vml" Requires="v">
                <p:oleObj spid="_x0000_s725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690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1" name="Object 5"/>
          <p:cNvGraphicFramePr>
            <a:graphicFrameLocks noChangeAspect="1"/>
          </p:cNvGraphicFramePr>
          <p:nvPr>
            <p:extLst>
              <p:ext uri="{D42A27DB-BD31-4B8C-83A1-F6EECF244321}">
                <p14:modId xmlns:p14="http://schemas.microsoft.com/office/powerpoint/2010/main" val="3578992487"/>
              </p:ext>
            </p:extLst>
          </p:nvPr>
        </p:nvGraphicFramePr>
        <p:xfrm>
          <a:off x="7686675" y="3815878"/>
          <a:ext cx="611188" cy="520700"/>
        </p:xfrm>
        <a:graphic>
          <a:graphicData uri="http://schemas.openxmlformats.org/presentationml/2006/ole">
            <mc:AlternateContent xmlns:mc="http://schemas.openxmlformats.org/markup-compatibility/2006">
              <mc:Choice xmlns:v="urn:schemas-microsoft-com:vml" Requires="v">
                <p:oleObj spid="_x0000_s725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675" y="38158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2" name="Line 6"/>
          <p:cNvSpPr>
            <a:spLocks noChangeShapeType="1"/>
          </p:cNvSpPr>
          <p:nvPr/>
        </p:nvSpPr>
        <p:spPr bwMode="auto">
          <a:xfrm>
            <a:off x="5575300" y="3087216"/>
            <a:ext cx="754063" cy="43338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3" name="Line 7"/>
          <p:cNvSpPr>
            <a:spLocks noChangeShapeType="1"/>
          </p:cNvSpPr>
          <p:nvPr/>
        </p:nvSpPr>
        <p:spPr bwMode="auto">
          <a:xfrm flipV="1">
            <a:off x="5637213" y="3704753"/>
            <a:ext cx="679450" cy="655638"/>
          </a:xfrm>
          <a:prstGeom prst="line">
            <a:avLst/>
          </a:prstGeom>
          <a:noFill/>
          <a:ln w="317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4" name="Line 8"/>
          <p:cNvSpPr>
            <a:spLocks noChangeShapeType="1"/>
          </p:cNvSpPr>
          <p:nvPr/>
        </p:nvSpPr>
        <p:spPr bwMode="auto">
          <a:xfrm flipV="1">
            <a:off x="6761163" y="3038003"/>
            <a:ext cx="593725" cy="4079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65" name="Line 9"/>
          <p:cNvSpPr>
            <a:spLocks noChangeShapeType="1"/>
          </p:cNvSpPr>
          <p:nvPr/>
        </p:nvSpPr>
        <p:spPr bwMode="auto">
          <a:xfrm>
            <a:off x="6835775" y="3520603"/>
            <a:ext cx="939800" cy="39528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66" name="Object 10"/>
          <p:cNvGraphicFramePr>
            <a:graphicFrameLocks noChangeAspect="1"/>
          </p:cNvGraphicFramePr>
          <p:nvPr>
            <p:extLst>
              <p:ext uri="{D42A27DB-BD31-4B8C-83A1-F6EECF244321}">
                <p14:modId xmlns:p14="http://schemas.microsoft.com/office/powerpoint/2010/main" val="3895770871"/>
              </p:ext>
            </p:extLst>
          </p:nvPr>
        </p:nvGraphicFramePr>
        <p:xfrm>
          <a:off x="5365750" y="4341341"/>
          <a:ext cx="611188" cy="520700"/>
        </p:xfrm>
        <a:graphic>
          <a:graphicData uri="http://schemas.openxmlformats.org/presentationml/2006/ole">
            <mc:AlternateContent xmlns:mc="http://schemas.openxmlformats.org/markup-compatibility/2006">
              <mc:Choice xmlns:v="urn:schemas-microsoft-com:vml" Requires="v">
                <p:oleObj spid="_x0000_s725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5750" y="4341341"/>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7" name="Object 11"/>
          <p:cNvGraphicFramePr>
            <a:graphicFrameLocks noChangeAspect="1"/>
          </p:cNvGraphicFramePr>
          <p:nvPr>
            <p:extLst>
              <p:ext uri="{D42A27DB-BD31-4B8C-83A1-F6EECF244321}">
                <p14:modId xmlns:p14="http://schemas.microsoft.com/office/powerpoint/2010/main" val="3139451971"/>
              </p:ext>
            </p:extLst>
          </p:nvPr>
        </p:nvGraphicFramePr>
        <p:xfrm>
          <a:off x="7297738" y="2706216"/>
          <a:ext cx="611187" cy="520700"/>
        </p:xfrm>
        <a:graphic>
          <a:graphicData uri="http://schemas.openxmlformats.org/presentationml/2006/ole">
            <mc:AlternateContent xmlns:mc="http://schemas.openxmlformats.org/markup-compatibility/2006">
              <mc:Choice xmlns:v="urn:schemas-microsoft-com:vml" Requires="v">
                <p:oleObj spid="_x0000_s725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7738" y="2706216"/>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5068" name="Object 12"/>
          <p:cNvGraphicFramePr>
            <a:graphicFrameLocks noChangeAspect="1"/>
          </p:cNvGraphicFramePr>
          <p:nvPr>
            <p:extLst>
              <p:ext uri="{D42A27DB-BD31-4B8C-83A1-F6EECF244321}">
                <p14:modId xmlns:p14="http://schemas.microsoft.com/office/powerpoint/2010/main" val="3920048154"/>
              </p:ext>
            </p:extLst>
          </p:nvPr>
        </p:nvGraphicFramePr>
        <p:xfrm>
          <a:off x="6203950" y="2126778"/>
          <a:ext cx="611188" cy="520700"/>
        </p:xfrm>
        <a:graphic>
          <a:graphicData uri="http://schemas.openxmlformats.org/presentationml/2006/ole">
            <mc:AlternateContent xmlns:mc="http://schemas.openxmlformats.org/markup-compatibility/2006">
              <mc:Choice xmlns:v="urn:schemas-microsoft-com:vml" Requires="v">
                <p:oleObj spid="_x0000_s725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3950" y="2126778"/>
                        <a:ext cx="611188"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69" name="Line 13"/>
          <p:cNvSpPr>
            <a:spLocks noChangeShapeType="1"/>
          </p:cNvSpPr>
          <p:nvPr/>
        </p:nvSpPr>
        <p:spPr bwMode="auto">
          <a:xfrm flipH="1" flipV="1">
            <a:off x="6529388" y="2636366"/>
            <a:ext cx="11112" cy="78105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aphicFrame>
        <p:nvGraphicFramePr>
          <p:cNvPr id="685070" name="Object 14"/>
          <p:cNvGraphicFramePr>
            <a:graphicFrameLocks noChangeAspect="1"/>
          </p:cNvGraphicFramePr>
          <p:nvPr>
            <p:extLst>
              <p:ext uri="{D42A27DB-BD31-4B8C-83A1-F6EECF244321}">
                <p14:modId xmlns:p14="http://schemas.microsoft.com/office/powerpoint/2010/main" val="2729841058"/>
              </p:ext>
            </p:extLst>
          </p:nvPr>
        </p:nvGraphicFramePr>
        <p:xfrm>
          <a:off x="6523038" y="4455641"/>
          <a:ext cx="611187" cy="520700"/>
        </p:xfrm>
        <a:graphic>
          <a:graphicData uri="http://schemas.openxmlformats.org/presentationml/2006/ole">
            <mc:AlternateContent xmlns:mc="http://schemas.openxmlformats.org/markup-compatibility/2006">
              <mc:Choice xmlns:v="urn:schemas-microsoft-com:vml" Requires="v">
                <p:oleObj spid="_x0000_s725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3038" y="4455641"/>
                        <a:ext cx="611187" cy="520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5071" name="Line 15"/>
          <p:cNvSpPr>
            <a:spLocks noChangeShapeType="1"/>
          </p:cNvSpPr>
          <p:nvPr/>
        </p:nvSpPr>
        <p:spPr bwMode="auto">
          <a:xfrm flipH="1" flipV="1">
            <a:off x="6538913" y="3663478"/>
            <a:ext cx="204787" cy="80803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85072" name="Text Box 16"/>
          <p:cNvSpPr txBox="1">
            <a:spLocks noChangeArrowheads="1"/>
          </p:cNvSpPr>
          <p:nvPr/>
        </p:nvSpPr>
        <p:spPr bwMode="auto">
          <a:xfrm>
            <a:off x="6411913" y="1747366"/>
            <a:ext cx="3508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3" name="Text Box 17"/>
          <p:cNvSpPr txBox="1">
            <a:spLocks noChangeArrowheads="1"/>
          </p:cNvSpPr>
          <p:nvPr/>
        </p:nvSpPr>
        <p:spPr bwMode="auto">
          <a:xfrm>
            <a:off x="6605588" y="5006503"/>
            <a:ext cx="3921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5074" name="Text Box 18"/>
          <p:cNvSpPr txBox="1">
            <a:spLocks noChangeArrowheads="1"/>
          </p:cNvSpPr>
          <p:nvPr/>
        </p:nvSpPr>
        <p:spPr bwMode="auto">
          <a:xfrm>
            <a:off x="7827963" y="2417291"/>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5" name="Text Box 19"/>
          <p:cNvSpPr txBox="1">
            <a:spLocks noChangeArrowheads="1"/>
          </p:cNvSpPr>
          <p:nvPr/>
        </p:nvSpPr>
        <p:spPr bwMode="auto">
          <a:xfrm>
            <a:off x="5497513" y="4903316"/>
            <a:ext cx="36988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5076" name="Text Box 20"/>
          <p:cNvSpPr txBox="1">
            <a:spLocks noChangeArrowheads="1"/>
          </p:cNvSpPr>
          <p:nvPr/>
        </p:nvSpPr>
        <p:spPr bwMode="auto">
          <a:xfrm>
            <a:off x="7918450" y="4284191"/>
            <a:ext cx="3222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sp>
        <p:nvSpPr>
          <p:cNvPr id="685077" name="Text Box 21"/>
          <p:cNvSpPr txBox="1">
            <a:spLocks noChangeArrowheads="1"/>
          </p:cNvSpPr>
          <p:nvPr/>
        </p:nvSpPr>
        <p:spPr bwMode="auto">
          <a:xfrm>
            <a:off x="5006975" y="2364903"/>
            <a:ext cx="3635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5078" name="Group 22"/>
          <p:cNvGrpSpPr>
            <a:grpSpLocks/>
          </p:cNvGrpSpPr>
          <p:nvPr/>
        </p:nvGrpSpPr>
        <p:grpSpPr bwMode="auto">
          <a:xfrm>
            <a:off x="6145213" y="3441228"/>
            <a:ext cx="720725" cy="279400"/>
            <a:chOff x="3913" y="3140"/>
            <a:chExt cx="454" cy="176"/>
          </a:xfrm>
        </p:grpSpPr>
        <p:sp>
          <p:nvSpPr>
            <p:cNvPr id="685079" name="Rectangle 23"/>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5080" name="Freeform 24"/>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81" name="Freeform 25"/>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082" name="Text Box 26"/>
          <p:cNvSpPr txBox="1">
            <a:spLocks noChangeArrowheads="1"/>
          </p:cNvSpPr>
          <p:nvPr/>
        </p:nvSpPr>
        <p:spPr bwMode="auto">
          <a:xfrm>
            <a:off x="6286500" y="3111028"/>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685083" name="Text Box 27"/>
          <p:cNvSpPr txBox="1">
            <a:spLocks noChangeArrowheads="1"/>
          </p:cNvSpPr>
          <p:nvPr/>
        </p:nvSpPr>
        <p:spPr bwMode="auto">
          <a:xfrm>
            <a:off x="6619875" y="31364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685084" name="Text Box 28"/>
          <p:cNvSpPr txBox="1">
            <a:spLocks noChangeArrowheads="1"/>
          </p:cNvSpPr>
          <p:nvPr/>
        </p:nvSpPr>
        <p:spPr bwMode="auto">
          <a:xfrm>
            <a:off x="6897688" y="3288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3</a:t>
            </a:r>
          </a:p>
        </p:txBody>
      </p:sp>
      <p:sp>
        <p:nvSpPr>
          <p:cNvPr id="685085" name="Text Box 29"/>
          <p:cNvSpPr txBox="1">
            <a:spLocks noChangeArrowheads="1"/>
          </p:cNvSpPr>
          <p:nvPr/>
        </p:nvSpPr>
        <p:spPr bwMode="auto">
          <a:xfrm>
            <a:off x="6581775" y="3669828"/>
            <a:ext cx="323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4</a:t>
            </a:r>
          </a:p>
        </p:txBody>
      </p:sp>
      <p:sp>
        <p:nvSpPr>
          <p:cNvPr id="685086" name="Text Box 30"/>
          <p:cNvSpPr txBox="1">
            <a:spLocks noChangeArrowheads="1"/>
          </p:cNvSpPr>
          <p:nvPr/>
        </p:nvSpPr>
        <p:spPr bwMode="auto">
          <a:xfrm>
            <a:off x="6151563" y="3731741"/>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5</a:t>
            </a:r>
          </a:p>
        </p:txBody>
      </p:sp>
      <p:sp>
        <p:nvSpPr>
          <p:cNvPr id="685087" name="Text Box 31"/>
          <p:cNvSpPr txBox="1">
            <a:spLocks noChangeArrowheads="1"/>
          </p:cNvSpPr>
          <p:nvPr/>
        </p:nvSpPr>
        <p:spPr bwMode="auto">
          <a:xfrm>
            <a:off x="5892800" y="3334866"/>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6</a:t>
            </a:r>
          </a:p>
        </p:txBody>
      </p:sp>
      <p:grpSp>
        <p:nvGrpSpPr>
          <p:cNvPr id="685088" name="Group 32"/>
          <p:cNvGrpSpPr>
            <a:grpSpLocks/>
          </p:cNvGrpSpPr>
          <p:nvPr/>
        </p:nvGrpSpPr>
        <p:grpSpPr bwMode="auto">
          <a:xfrm>
            <a:off x="6778625" y="1728316"/>
            <a:ext cx="1428750" cy="366712"/>
            <a:chOff x="1750" y="3514"/>
            <a:chExt cx="900" cy="231"/>
          </a:xfrm>
        </p:grpSpPr>
        <p:sp>
          <p:nvSpPr>
            <p:cNvPr id="685089" name="Rectangle 33"/>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090" name="Text Box 34"/>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091" name="Line 35"/>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2" name="Line 36"/>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093" name="Group 37"/>
          <p:cNvGrpSpPr>
            <a:grpSpLocks/>
          </p:cNvGrpSpPr>
          <p:nvPr/>
        </p:nvGrpSpPr>
        <p:grpSpPr bwMode="auto">
          <a:xfrm>
            <a:off x="6994525" y="1029816"/>
            <a:ext cx="1498600" cy="714375"/>
            <a:chOff x="4406" y="331"/>
            <a:chExt cx="944" cy="450"/>
          </a:xfrm>
        </p:grpSpPr>
        <p:sp>
          <p:nvSpPr>
            <p:cNvPr id="685094" name="Line 38"/>
            <p:cNvSpPr>
              <a:spLocks noChangeShapeType="1"/>
            </p:cNvSpPr>
            <p:nvPr/>
          </p:nvSpPr>
          <p:spPr bwMode="auto">
            <a:xfrm flipV="1">
              <a:off x="4406" y="439"/>
              <a:ext cx="252" cy="339"/>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5" name="Line 39"/>
            <p:cNvSpPr>
              <a:spLocks noChangeShapeType="1"/>
            </p:cNvSpPr>
            <p:nvPr/>
          </p:nvSpPr>
          <p:spPr bwMode="auto">
            <a:xfrm flipV="1">
              <a:off x="4524" y="594"/>
              <a:ext cx="137" cy="187"/>
            </a:xfrm>
            <a:prstGeom prst="line">
              <a:avLst/>
            </a:prstGeom>
            <a:noFill/>
            <a:ln w="952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096" name="Text Box 40"/>
            <p:cNvSpPr txBox="1">
              <a:spLocks noChangeArrowheads="1"/>
            </p:cNvSpPr>
            <p:nvPr/>
          </p:nvSpPr>
          <p:spPr bwMode="auto">
            <a:xfrm>
              <a:off x="4643" y="331"/>
              <a:ext cx="707"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Source: A</a:t>
              </a:r>
            </a:p>
          </p:txBody>
        </p:sp>
        <p:sp>
          <p:nvSpPr>
            <p:cNvPr id="685097" name="Text Box 41"/>
            <p:cNvSpPr txBox="1">
              <a:spLocks noChangeArrowheads="1"/>
            </p:cNvSpPr>
            <p:nvPr/>
          </p:nvSpPr>
          <p:spPr bwMode="auto">
            <a:xfrm>
              <a:off x="4660" y="492"/>
              <a:ext cx="593"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t>Dest: A’</a:t>
              </a:r>
            </a:p>
          </p:txBody>
        </p:sp>
      </p:grpSp>
      <p:grpSp>
        <p:nvGrpSpPr>
          <p:cNvPr id="685098" name="Group 42"/>
          <p:cNvGrpSpPr>
            <a:grpSpLocks/>
          </p:cNvGrpSpPr>
          <p:nvPr/>
        </p:nvGrpSpPr>
        <p:grpSpPr bwMode="auto">
          <a:xfrm>
            <a:off x="539106" y="4648224"/>
            <a:ext cx="3240088" cy="1589088"/>
            <a:chOff x="3350" y="3154"/>
            <a:chExt cx="2041" cy="1001"/>
          </a:xfrm>
        </p:grpSpPr>
        <p:sp>
          <p:nvSpPr>
            <p:cNvPr id="685099" name="Rectangle 43"/>
            <p:cNvSpPr>
              <a:spLocks noChangeArrowheads="1"/>
            </p:cNvSpPr>
            <p:nvPr/>
          </p:nvSpPr>
          <p:spPr bwMode="auto">
            <a:xfrm>
              <a:off x="3350" y="3154"/>
              <a:ext cx="1992" cy="1001"/>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00" name="Text Box 44"/>
            <p:cNvSpPr txBox="1">
              <a:spLocks noChangeArrowheads="1"/>
            </p:cNvSpPr>
            <p:nvPr/>
          </p:nvSpPr>
          <p:spPr bwMode="auto">
            <a:xfrm>
              <a:off x="3355" y="3175"/>
              <a:ext cx="2036"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i="0" dirty="0"/>
                <a:t>MAC </a:t>
              </a:r>
              <a:r>
                <a:rPr lang="en-US" sz="2000" i="0" dirty="0" err="1"/>
                <a:t>addr</a:t>
              </a:r>
              <a:r>
                <a:rPr lang="en-US" sz="2000" i="0" dirty="0"/>
                <a:t>  interface </a:t>
              </a:r>
              <a:r>
                <a:rPr lang="en-US" sz="2000" i="0" dirty="0" smtClean="0"/>
                <a:t>TTL</a:t>
              </a:r>
              <a:endParaRPr lang="en-US" sz="2000" i="0" dirty="0"/>
            </a:p>
          </p:txBody>
        </p:sp>
        <p:sp>
          <p:nvSpPr>
            <p:cNvPr id="685101" name="Line 45"/>
            <p:cNvSpPr>
              <a:spLocks noChangeShapeType="1"/>
            </p:cNvSpPr>
            <p:nvPr/>
          </p:nvSpPr>
          <p:spPr bwMode="auto">
            <a:xfrm>
              <a:off x="4226" y="3154"/>
              <a:ext cx="0" cy="100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2" name="Line 46"/>
            <p:cNvSpPr>
              <a:spLocks noChangeShapeType="1"/>
            </p:cNvSpPr>
            <p:nvPr/>
          </p:nvSpPr>
          <p:spPr bwMode="auto">
            <a:xfrm>
              <a:off x="4963" y="3157"/>
              <a:ext cx="0" cy="9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03" name="Line 47"/>
            <p:cNvSpPr>
              <a:spLocks noChangeShapeType="1"/>
            </p:cNvSpPr>
            <p:nvPr/>
          </p:nvSpPr>
          <p:spPr bwMode="auto">
            <a:xfrm>
              <a:off x="3355" y="3397"/>
              <a:ext cx="198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04" name="Text Box 48"/>
          <p:cNvSpPr txBox="1">
            <a:spLocks noChangeArrowheads="1"/>
          </p:cNvSpPr>
          <p:nvPr/>
        </p:nvSpPr>
        <p:spPr bwMode="auto">
          <a:xfrm>
            <a:off x="4233143" y="5379938"/>
            <a:ext cx="18510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dirty="0"/>
              <a:t>Switch table </a:t>
            </a:r>
          </a:p>
          <a:p>
            <a:pPr algn="ctr"/>
            <a:r>
              <a:rPr lang="en-US" dirty="0"/>
              <a:t>(initially empty)</a:t>
            </a:r>
          </a:p>
        </p:txBody>
      </p:sp>
      <p:grpSp>
        <p:nvGrpSpPr>
          <p:cNvPr id="685105" name="Group 49"/>
          <p:cNvGrpSpPr>
            <a:grpSpLocks/>
          </p:cNvGrpSpPr>
          <p:nvPr/>
        </p:nvGrpSpPr>
        <p:grpSpPr bwMode="auto">
          <a:xfrm>
            <a:off x="1118543" y="5081610"/>
            <a:ext cx="2493963" cy="374650"/>
            <a:chOff x="2376" y="3383"/>
            <a:chExt cx="1571" cy="236"/>
          </a:xfrm>
        </p:grpSpPr>
        <p:sp>
          <p:nvSpPr>
            <p:cNvPr id="685106" name="Text Box 50"/>
            <p:cNvSpPr txBox="1">
              <a:spLocks noChangeArrowheads="1"/>
            </p:cNvSpPr>
            <p:nvPr/>
          </p:nvSpPr>
          <p:spPr bwMode="auto">
            <a:xfrm>
              <a:off x="2376" y="3388"/>
              <a:ext cx="22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07" name="Text Box 51"/>
            <p:cNvSpPr txBox="1">
              <a:spLocks noChangeArrowheads="1"/>
            </p:cNvSpPr>
            <p:nvPr/>
          </p:nvSpPr>
          <p:spPr bwMode="auto">
            <a:xfrm>
              <a:off x="3133" y="3387"/>
              <a:ext cx="18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1</a:t>
              </a:r>
            </a:p>
          </p:txBody>
        </p:sp>
        <p:sp>
          <p:nvSpPr>
            <p:cNvPr id="685108" name="Text Box 52"/>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grpSp>
        <p:nvGrpSpPr>
          <p:cNvPr id="685115" name="Group 59"/>
          <p:cNvGrpSpPr>
            <a:grpSpLocks/>
          </p:cNvGrpSpPr>
          <p:nvPr/>
        </p:nvGrpSpPr>
        <p:grpSpPr bwMode="auto">
          <a:xfrm>
            <a:off x="5799138" y="3385666"/>
            <a:ext cx="1428750" cy="366712"/>
            <a:chOff x="1750" y="3514"/>
            <a:chExt cx="900" cy="231"/>
          </a:xfrm>
        </p:grpSpPr>
        <p:sp>
          <p:nvSpPr>
            <p:cNvPr id="685116" name="Rectangle 6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17" name="Text Box 6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18" name="Line 6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19" name="Line 6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0" name="Group 64"/>
          <p:cNvGrpSpPr>
            <a:grpSpLocks/>
          </p:cNvGrpSpPr>
          <p:nvPr/>
        </p:nvGrpSpPr>
        <p:grpSpPr bwMode="auto">
          <a:xfrm>
            <a:off x="5799138" y="3384078"/>
            <a:ext cx="1428750" cy="366713"/>
            <a:chOff x="1750" y="3514"/>
            <a:chExt cx="900" cy="231"/>
          </a:xfrm>
        </p:grpSpPr>
        <p:sp>
          <p:nvSpPr>
            <p:cNvPr id="685121" name="Rectangle 6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2" name="Text Box 6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3" name="Line 6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4" name="Line 6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25" name="Group 69"/>
          <p:cNvGrpSpPr>
            <a:grpSpLocks/>
          </p:cNvGrpSpPr>
          <p:nvPr/>
        </p:nvGrpSpPr>
        <p:grpSpPr bwMode="auto">
          <a:xfrm>
            <a:off x="5799138" y="3387253"/>
            <a:ext cx="1428750" cy="366713"/>
            <a:chOff x="1750" y="3514"/>
            <a:chExt cx="900" cy="231"/>
          </a:xfrm>
        </p:grpSpPr>
        <p:sp>
          <p:nvSpPr>
            <p:cNvPr id="685126" name="Rectangle 7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27" name="Text Box 7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28" name="Line 7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29" name="Line 7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0" name="Group 74"/>
          <p:cNvGrpSpPr>
            <a:grpSpLocks/>
          </p:cNvGrpSpPr>
          <p:nvPr/>
        </p:nvGrpSpPr>
        <p:grpSpPr bwMode="auto">
          <a:xfrm>
            <a:off x="5799138" y="3387253"/>
            <a:ext cx="1428750" cy="366713"/>
            <a:chOff x="1750" y="3514"/>
            <a:chExt cx="900" cy="231"/>
          </a:xfrm>
        </p:grpSpPr>
        <p:sp>
          <p:nvSpPr>
            <p:cNvPr id="685131" name="Rectangle 75"/>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2" name="Text Box 76"/>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3" name="Line 77"/>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4" name="Line 78"/>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5135" name="Group 79"/>
          <p:cNvGrpSpPr>
            <a:grpSpLocks/>
          </p:cNvGrpSpPr>
          <p:nvPr/>
        </p:nvGrpSpPr>
        <p:grpSpPr bwMode="auto">
          <a:xfrm>
            <a:off x="5795963" y="3384078"/>
            <a:ext cx="1428750" cy="366713"/>
            <a:chOff x="1750" y="3514"/>
            <a:chExt cx="900" cy="231"/>
          </a:xfrm>
        </p:grpSpPr>
        <p:sp>
          <p:nvSpPr>
            <p:cNvPr id="685136" name="Rectangle 80"/>
            <p:cNvSpPr>
              <a:spLocks noChangeArrowheads="1"/>
            </p:cNvSpPr>
            <p:nvPr/>
          </p:nvSpPr>
          <p:spPr bwMode="auto">
            <a:xfrm>
              <a:off x="1771" y="3542"/>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37" name="Text Box 81"/>
            <p:cNvSpPr txBox="1">
              <a:spLocks noChangeArrowheads="1"/>
            </p:cNvSpPr>
            <p:nvPr/>
          </p:nvSpPr>
          <p:spPr bwMode="auto">
            <a:xfrm>
              <a:off x="1750" y="3514"/>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38" name="Line 82"/>
            <p:cNvSpPr>
              <a:spLocks noChangeShapeType="1"/>
            </p:cNvSpPr>
            <p:nvPr/>
          </p:nvSpPr>
          <p:spPr bwMode="auto">
            <a:xfrm>
              <a:off x="1936" y="3535"/>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39" name="Line 83"/>
            <p:cNvSpPr>
              <a:spLocks noChangeShapeType="1"/>
            </p:cNvSpPr>
            <p:nvPr/>
          </p:nvSpPr>
          <p:spPr bwMode="auto">
            <a:xfrm>
              <a:off x="2116" y="3540"/>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0" name="Rectangle 84"/>
          <p:cNvSpPr>
            <a:spLocks noGrp="1" noChangeArrowheads="1"/>
          </p:cNvSpPr>
          <p:nvPr>
            <p:ph type="body" idx="1"/>
          </p:nvPr>
        </p:nvSpPr>
        <p:spPr>
          <a:xfrm>
            <a:off x="350838" y="1196752"/>
            <a:ext cx="4044950" cy="944562"/>
          </a:xfrm>
        </p:spPr>
        <p:txBody>
          <a:bodyPr/>
          <a:lstStyle/>
          <a:p>
            <a:pPr>
              <a:lnSpc>
                <a:spcPct val="90000"/>
              </a:lnSpc>
            </a:pPr>
            <a:r>
              <a:rPr lang="en-US" dirty="0"/>
              <a:t>frame destination unknown:</a:t>
            </a:r>
            <a:endParaRPr lang="en-US" i="1" dirty="0"/>
          </a:p>
        </p:txBody>
      </p:sp>
      <p:sp>
        <p:nvSpPr>
          <p:cNvPr id="685142" name="Text Box 86"/>
          <p:cNvSpPr txBox="1">
            <a:spLocks noChangeArrowheads="1"/>
          </p:cNvSpPr>
          <p:nvPr/>
        </p:nvSpPr>
        <p:spPr bwMode="auto">
          <a:xfrm>
            <a:off x="2783979" y="1675656"/>
            <a:ext cx="9239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b="1" dirty="0">
                <a:solidFill>
                  <a:srgbClr val="800000"/>
                </a:solidFill>
              </a:rPr>
              <a:t>flood</a:t>
            </a:r>
          </a:p>
        </p:txBody>
      </p:sp>
      <p:grpSp>
        <p:nvGrpSpPr>
          <p:cNvPr id="685148" name="Group 92"/>
          <p:cNvGrpSpPr>
            <a:grpSpLocks/>
          </p:cNvGrpSpPr>
          <p:nvPr/>
        </p:nvGrpSpPr>
        <p:grpSpPr bwMode="auto">
          <a:xfrm>
            <a:off x="6130925" y="4485803"/>
            <a:ext cx="1428750" cy="366713"/>
            <a:chOff x="730" y="2472"/>
            <a:chExt cx="900" cy="231"/>
          </a:xfrm>
        </p:grpSpPr>
        <p:sp>
          <p:nvSpPr>
            <p:cNvPr id="685144" name="Rectangle 88"/>
            <p:cNvSpPr>
              <a:spLocks noChangeArrowheads="1"/>
            </p:cNvSpPr>
            <p:nvPr/>
          </p:nvSpPr>
          <p:spPr bwMode="auto">
            <a:xfrm>
              <a:off x="751" y="2500"/>
              <a:ext cx="879" cy="16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5145" name="Text Box 89"/>
            <p:cNvSpPr txBox="1">
              <a:spLocks noChangeArrowheads="1"/>
            </p:cNvSpPr>
            <p:nvPr/>
          </p:nvSpPr>
          <p:spPr bwMode="auto">
            <a:xfrm>
              <a:off x="730" y="2472"/>
              <a:ext cx="3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chemeClr val="bg1"/>
                  </a:solidFill>
                </a:rPr>
                <a:t>A’ A</a:t>
              </a:r>
            </a:p>
          </p:txBody>
        </p:sp>
        <p:sp>
          <p:nvSpPr>
            <p:cNvPr id="685146" name="Line 90"/>
            <p:cNvSpPr>
              <a:spLocks noChangeShapeType="1"/>
            </p:cNvSpPr>
            <p:nvPr/>
          </p:nvSpPr>
          <p:spPr bwMode="auto">
            <a:xfrm>
              <a:off x="937" y="2493"/>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5147" name="Line 91"/>
            <p:cNvSpPr>
              <a:spLocks noChangeShapeType="1"/>
            </p:cNvSpPr>
            <p:nvPr/>
          </p:nvSpPr>
          <p:spPr bwMode="auto">
            <a:xfrm>
              <a:off x="1096" y="2498"/>
              <a:ext cx="0" cy="16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5149" name="Rectangle 93"/>
          <p:cNvSpPr>
            <a:spLocks noChangeArrowheads="1"/>
          </p:cNvSpPr>
          <p:nvPr/>
        </p:nvSpPr>
        <p:spPr bwMode="auto">
          <a:xfrm>
            <a:off x="365125" y="2348880"/>
            <a:ext cx="404495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lnSpc>
                <a:spcPct val="90000"/>
              </a:lnSpc>
              <a:spcBef>
                <a:spcPct val="20000"/>
              </a:spcBef>
              <a:buClr>
                <a:schemeClr val="accent2"/>
              </a:buClr>
              <a:buSzPct val="85000"/>
              <a:buFont typeface="ZapfDingbats" pitchFamily="82" charset="2"/>
              <a:buChar char="r"/>
            </a:pPr>
            <a:r>
              <a:rPr lang="en-US" sz="2800" i="0" dirty="0"/>
              <a:t>destination A location known:</a:t>
            </a:r>
            <a:endParaRPr lang="en-US" sz="2800" dirty="0">
              <a:solidFill>
                <a:srgbClr val="FF0000"/>
              </a:solidFill>
            </a:endParaRPr>
          </a:p>
        </p:txBody>
      </p:sp>
      <p:grpSp>
        <p:nvGrpSpPr>
          <p:cNvPr id="685150" name="Group 94"/>
          <p:cNvGrpSpPr>
            <a:grpSpLocks/>
          </p:cNvGrpSpPr>
          <p:nvPr/>
        </p:nvGrpSpPr>
        <p:grpSpPr bwMode="auto">
          <a:xfrm>
            <a:off x="1115368" y="5367360"/>
            <a:ext cx="2493963" cy="374650"/>
            <a:chOff x="2376" y="3383"/>
            <a:chExt cx="1571" cy="236"/>
          </a:xfrm>
        </p:grpSpPr>
        <p:sp>
          <p:nvSpPr>
            <p:cNvPr id="685151" name="Text Box 95"/>
            <p:cNvSpPr txBox="1">
              <a:spLocks noChangeArrowheads="1"/>
            </p:cNvSpPr>
            <p:nvPr/>
          </p:nvSpPr>
          <p:spPr bwMode="auto">
            <a:xfrm>
              <a:off x="2376" y="3388"/>
              <a:ext cx="2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sp>
          <p:nvSpPr>
            <p:cNvPr id="685152" name="Text Box 96"/>
            <p:cNvSpPr txBox="1">
              <a:spLocks noChangeArrowheads="1"/>
            </p:cNvSpPr>
            <p:nvPr/>
          </p:nvSpPr>
          <p:spPr bwMode="auto">
            <a:xfrm>
              <a:off x="3133" y="3387"/>
              <a:ext cx="2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4</a:t>
              </a:r>
            </a:p>
          </p:txBody>
        </p:sp>
        <p:sp>
          <p:nvSpPr>
            <p:cNvPr id="685153" name="Text Box 97"/>
            <p:cNvSpPr txBox="1">
              <a:spLocks noChangeArrowheads="1"/>
            </p:cNvSpPr>
            <p:nvPr/>
          </p:nvSpPr>
          <p:spPr bwMode="auto">
            <a:xfrm>
              <a:off x="3655" y="3383"/>
              <a:ext cx="29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60</a:t>
              </a:r>
            </a:p>
          </p:txBody>
        </p:sp>
      </p:grpSp>
      <p:sp>
        <p:nvSpPr>
          <p:cNvPr id="685154" name="Rectangle 98"/>
          <p:cNvSpPr>
            <a:spLocks noChangeArrowheads="1"/>
          </p:cNvSpPr>
          <p:nvPr/>
        </p:nvSpPr>
        <p:spPr bwMode="auto">
          <a:xfrm>
            <a:off x="539552" y="3212976"/>
            <a:ext cx="4044950" cy="53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90000"/>
              </a:lnSpc>
              <a:spcBef>
                <a:spcPct val="20000"/>
              </a:spcBef>
              <a:buClr>
                <a:schemeClr val="accent2"/>
              </a:buClr>
              <a:buSzPct val="85000"/>
              <a:buFont typeface="ZapfDingbats" pitchFamily="82" charset="2"/>
              <a:buNone/>
            </a:pPr>
            <a:r>
              <a:rPr lang="en-US" sz="2800" b="1" dirty="0">
                <a:solidFill>
                  <a:srgbClr val="800000"/>
                </a:solidFill>
              </a:rPr>
              <a:t>selective send</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31</a:t>
            </a:fld>
            <a:endParaRPr lang="en-US" dirty="0"/>
          </a:p>
        </p:txBody>
      </p:sp>
      <p:sp>
        <p:nvSpPr>
          <p:cNvPr id="92"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36131963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5088"/>
                                        </p:tgtEl>
                                        <p:attrNameLst>
                                          <p:attrName>style.visibility</p:attrName>
                                        </p:attrNameLst>
                                      </p:cBhvr>
                                      <p:to>
                                        <p:strVal val="visible"/>
                                      </p:to>
                                    </p:set>
                                    <p:animEffect transition="in" filter="dissolve">
                                      <p:cBhvr>
                                        <p:cTn id="7" dur="500"/>
                                        <p:tgtEl>
                                          <p:spTgt spid="685088"/>
                                        </p:tgtEl>
                                      </p:cBhvr>
                                    </p:animEffect>
                                  </p:childTnLst>
                                </p:cTn>
                              </p:par>
                            </p:childTnLst>
                          </p:cTn>
                        </p:par>
                        <p:par>
                          <p:cTn id="8" fill="hold" nodeType="afterGroup">
                            <p:stCondLst>
                              <p:cond delay="500"/>
                            </p:stCondLst>
                            <p:childTnLst>
                              <p:par>
                                <p:cTn id="9" presetID="1" presetClass="entr" presetSubtype="0" fill="hold" nodeType="afterEffect">
                                  <p:stCondLst>
                                    <p:cond delay="0"/>
                                  </p:stCondLst>
                                  <p:childTnLst>
                                    <p:set>
                                      <p:cBhvr>
                                        <p:cTn id="10" dur="1" fill="hold">
                                          <p:stCondLst>
                                            <p:cond delay="0"/>
                                          </p:stCondLst>
                                        </p:cTn>
                                        <p:tgtEl>
                                          <p:spTgt spid="6850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685098"/>
                                        </p:tgtEl>
                                        <p:attrNameLst>
                                          <p:attrName>style.visibility</p:attrName>
                                        </p:attrNameLst>
                                      </p:cBhvr>
                                      <p:to>
                                        <p:strVal val="visible"/>
                                      </p:to>
                                    </p:set>
                                    <p:animEffect transition="in" filter="dissolve">
                                      <p:cBhvr>
                                        <p:cTn id="15" dur="500"/>
                                        <p:tgtEl>
                                          <p:spTgt spid="685098"/>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85104"/>
                                        </p:tgtEl>
                                        <p:attrNameLst>
                                          <p:attrName>style.visibility</p:attrName>
                                        </p:attrNameLst>
                                      </p:cBhvr>
                                      <p:to>
                                        <p:strVal val="visible"/>
                                      </p:to>
                                    </p:set>
                                    <p:animEffect transition="in" filter="dissolve">
                                      <p:cBhvr>
                                        <p:cTn id="18" dur="500"/>
                                        <p:tgtEl>
                                          <p:spTgt spid="68510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685093"/>
                                        </p:tgtEl>
                                        <p:attrNameLst>
                                          <p:attrName>style.visibility</p:attrName>
                                        </p:attrNameLst>
                                      </p:cBhvr>
                                      <p:to>
                                        <p:strVal val="hidden"/>
                                      </p:to>
                                    </p:set>
                                  </p:childTnLst>
                                </p:cTn>
                              </p:par>
                              <p:par>
                                <p:cTn id="23" presetID="0" presetClass="path" presetSubtype="0" accel="50000" decel="50000" fill="hold" nodeType="withEffect">
                                  <p:stCondLst>
                                    <p:cond delay="0"/>
                                  </p:stCondLst>
                                  <p:childTnLst>
                                    <p:animMotion origin="layout" path="M -4.44444E-6 -2.59259E-6 L -0.10694 0.11482 L -0.10694 0.24329 " pathEditMode="relative" rAng="0" ptsTypes="AAA">
                                      <p:cBhvr>
                                        <p:cTn id="24" dur="2000" fill="hold"/>
                                        <p:tgtEl>
                                          <p:spTgt spid="685088"/>
                                        </p:tgtEl>
                                        <p:attrNameLst>
                                          <p:attrName>ppt_x</p:attrName>
                                          <p:attrName>ppt_y</p:attrName>
                                        </p:attrNameLst>
                                      </p:cBhvr>
                                      <p:rCtr x="-5347" y="12153"/>
                                    </p:animMotion>
                                  </p:childTnLst>
                                </p:cTn>
                              </p:par>
                            </p:childTnLst>
                          </p:cTn>
                        </p:par>
                        <p:par>
                          <p:cTn id="25" fill="hold" nodeType="afterGroup">
                            <p:stCondLst>
                              <p:cond delay="2000"/>
                            </p:stCondLst>
                            <p:childTnLst>
                              <p:par>
                                <p:cTn id="26" presetID="9" presetClass="entr" presetSubtype="0" fill="hold" nodeType="afterEffect">
                                  <p:stCondLst>
                                    <p:cond delay="0"/>
                                  </p:stCondLst>
                                  <p:childTnLst>
                                    <p:set>
                                      <p:cBhvr>
                                        <p:cTn id="27" dur="1" fill="hold">
                                          <p:stCondLst>
                                            <p:cond delay="0"/>
                                          </p:stCondLst>
                                        </p:cTn>
                                        <p:tgtEl>
                                          <p:spTgt spid="685105"/>
                                        </p:tgtEl>
                                        <p:attrNameLst>
                                          <p:attrName>style.visibility</p:attrName>
                                        </p:attrNameLst>
                                      </p:cBhvr>
                                      <p:to>
                                        <p:strVal val="visible"/>
                                      </p:to>
                                    </p:set>
                                    <p:animEffect transition="in" filter="dissolve">
                                      <p:cBhvr>
                                        <p:cTn id="28" dur="500"/>
                                        <p:tgtEl>
                                          <p:spTgt spid="685105"/>
                                        </p:tgtEl>
                                      </p:cBhvr>
                                    </p:animEffect>
                                  </p:childTnLst>
                                </p:cTn>
                              </p:par>
                            </p:childTnLst>
                          </p:cTn>
                        </p:par>
                        <p:par>
                          <p:cTn id="29" fill="hold" nodeType="afterGroup">
                            <p:stCondLst>
                              <p:cond delay="2500"/>
                            </p:stCondLst>
                            <p:childTnLst>
                              <p:par>
                                <p:cTn id="30" presetID="1" presetClass="entr" presetSubtype="0" fill="hold" grpId="0" nodeType="afterEffect">
                                  <p:stCondLst>
                                    <p:cond delay="0"/>
                                  </p:stCondLst>
                                  <p:childTnLst>
                                    <p:set>
                                      <p:cBhvr>
                                        <p:cTn id="31" dur="1" fill="hold">
                                          <p:stCondLst>
                                            <p:cond delay="0"/>
                                          </p:stCondLst>
                                        </p:cTn>
                                        <p:tgtEl>
                                          <p:spTgt spid="685140">
                                            <p:txEl>
                                              <p:pRg st="0" end="0"/>
                                            </p:txEl>
                                          </p:spTgt>
                                        </p:tgtEl>
                                        <p:attrNameLst>
                                          <p:attrName>style.visibility</p:attrName>
                                        </p:attrNameLst>
                                      </p:cBhvr>
                                      <p:to>
                                        <p:strVal val="visible"/>
                                      </p:to>
                                    </p:set>
                                  </p:childTnLst>
                                </p:cTn>
                              </p:par>
                            </p:childTnLst>
                          </p:cTn>
                        </p:par>
                      </p:childTnLst>
                    </p:cTn>
                  </p:par>
                  <p:par>
                    <p:cTn id="32" fill="hold" nodeType="clickPar">
                      <p:stCondLst>
                        <p:cond delay="indefinite"/>
                      </p:stCondLst>
                      <p:childTnLst>
                        <p:par>
                          <p:cTn id="33" fill="hold" nodeType="withGroup">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5142"/>
                                        </p:tgtEl>
                                        <p:attrNameLst>
                                          <p:attrName>style.visibility</p:attrName>
                                        </p:attrNameLst>
                                      </p:cBhvr>
                                      <p:to>
                                        <p:strVal val="visible"/>
                                      </p:to>
                                    </p:set>
                                  </p:childTnLst>
                                </p:cTn>
                              </p:par>
                            </p:childTnLst>
                          </p:cTn>
                        </p:par>
                        <p:par>
                          <p:cTn id="36" fill="hold" nodeType="afterGroup">
                            <p:stCondLst>
                              <p:cond delay="0"/>
                            </p:stCondLst>
                            <p:childTnLst>
                              <p:par>
                                <p:cTn id="37" presetID="1" presetClass="exit" presetSubtype="0" fill="hold" nodeType="afterEffect">
                                  <p:stCondLst>
                                    <p:cond delay="0"/>
                                  </p:stCondLst>
                                  <p:childTnLst>
                                    <p:set>
                                      <p:cBhvr>
                                        <p:cTn id="38" dur="1" fill="hold">
                                          <p:stCondLst>
                                            <p:cond delay="0"/>
                                          </p:stCondLst>
                                        </p:cTn>
                                        <p:tgtEl>
                                          <p:spTgt spid="685088"/>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685115"/>
                                        </p:tgtEl>
                                        <p:attrNameLst>
                                          <p:attrName>style.visibility</p:attrName>
                                        </p:attrNameLst>
                                      </p:cBhvr>
                                      <p:to>
                                        <p:strVal val="visible"/>
                                      </p:to>
                                    </p:set>
                                  </p:childTnLst>
                                </p:cTn>
                              </p:par>
                              <p:par>
                                <p:cTn id="41" presetID="0" presetClass="path" presetSubtype="0" accel="50000" decel="50000" fill="hold" nodeType="withEffect">
                                  <p:stCondLst>
                                    <p:cond delay="0"/>
                                  </p:stCondLst>
                                  <p:childTnLst>
                                    <p:animMotion origin="layout" path="M 2.5E-6 6.2963E-6 L -0.12118 -0.09814 " pathEditMode="relative" ptsTypes="AA">
                                      <p:cBhvr>
                                        <p:cTn id="42" dur="2000" fill="hold"/>
                                        <p:tgtEl>
                                          <p:spTgt spid="685115"/>
                                        </p:tgtEl>
                                        <p:attrNameLst>
                                          <p:attrName>ppt_x</p:attrName>
                                          <p:attrName>ppt_y</p:attrName>
                                        </p:attrNameLst>
                                      </p:cBhvr>
                                    </p:animMotion>
                                  </p:childTnLst>
                                </p:cTn>
                              </p:par>
                              <p:par>
                                <p:cTn id="43" presetID="1" presetClass="entr" presetSubtype="0" fill="hold" nodeType="withEffect">
                                  <p:stCondLst>
                                    <p:cond delay="0"/>
                                  </p:stCondLst>
                                  <p:childTnLst>
                                    <p:set>
                                      <p:cBhvr>
                                        <p:cTn id="44" dur="1" fill="hold">
                                          <p:stCondLst>
                                            <p:cond delay="0"/>
                                          </p:stCondLst>
                                        </p:cTn>
                                        <p:tgtEl>
                                          <p:spTgt spid="685120"/>
                                        </p:tgtEl>
                                        <p:attrNameLst>
                                          <p:attrName>style.visibility</p:attrName>
                                        </p:attrNameLst>
                                      </p:cBhvr>
                                      <p:to>
                                        <p:strVal val="visible"/>
                                      </p:to>
                                    </p:set>
                                  </p:childTnLst>
                                </p:cTn>
                              </p:par>
                              <p:par>
                                <p:cTn id="45" presetID="0" presetClass="path" presetSubtype="0" accel="50000" decel="50000" fill="hold" nodeType="withEffect">
                                  <p:stCondLst>
                                    <p:cond delay="0"/>
                                  </p:stCondLst>
                                  <p:childTnLst>
                                    <p:animMotion origin="layout" path="M 3.61111E-6 -7.40741E-7 L -0.09532 0.14352 " pathEditMode="relative" rAng="0" ptsTypes="AA">
                                      <p:cBhvr>
                                        <p:cTn id="46" dur="2000" fill="hold"/>
                                        <p:tgtEl>
                                          <p:spTgt spid="685120"/>
                                        </p:tgtEl>
                                        <p:attrNameLst>
                                          <p:attrName>ppt_x</p:attrName>
                                          <p:attrName>ppt_y</p:attrName>
                                        </p:attrNameLst>
                                      </p:cBhvr>
                                      <p:rCtr x="-4774" y="7176"/>
                                    </p:animMotion>
                                  </p:childTnLst>
                                </p:cTn>
                              </p:par>
                              <p:par>
                                <p:cTn id="47" presetID="1" presetClass="entr" presetSubtype="0" fill="hold" nodeType="withEffect">
                                  <p:stCondLst>
                                    <p:cond delay="0"/>
                                  </p:stCondLst>
                                  <p:childTnLst>
                                    <p:set>
                                      <p:cBhvr>
                                        <p:cTn id="48" dur="1" fill="hold">
                                          <p:stCondLst>
                                            <p:cond delay="0"/>
                                          </p:stCondLst>
                                        </p:cTn>
                                        <p:tgtEl>
                                          <p:spTgt spid="685125"/>
                                        </p:tgtEl>
                                        <p:attrNameLst>
                                          <p:attrName>style.visibility</p:attrName>
                                        </p:attrNameLst>
                                      </p:cBhvr>
                                      <p:to>
                                        <p:strVal val="visible"/>
                                      </p:to>
                                    </p:set>
                                  </p:childTnLst>
                                </p:cTn>
                              </p:par>
                              <p:par>
                                <p:cTn id="49" presetID="0" presetClass="path" presetSubtype="0" accel="50000" decel="50000" fill="hold" nodeType="withEffect">
                                  <p:stCondLst>
                                    <p:cond delay="0"/>
                                  </p:stCondLst>
                                  <p:childTnLst>
                                    <p:animMotion origin="layout" path="M 3.61111E-6 -7.40741E-7 L 0.03489 0.15509 " pathEditMode="relative" rAng="0" ptsTypes="AA">
                                      <p:cBhvr>
                                        <p:cTn id="50" dur="2000" fill="hold"/>
                                        <p:tgtEl>
                                          <p:spTgt spid="685125"/>
                                        </p:tgtEl>
                                        <p:attrNameLst>
                                          <p:attrName>ppt_x</p:attrName>
                                          <p:attrName>ppt_y</p:attrName>
                                        </p:attrNameLst>
                                      </p:cBhvr>
                                      <p:rCtr x="1736" y="7755"/>
                                    </p:animMotion>
                                  </p:childTnLst>
                                </p:cTn>
                              </p:par>
                              <p:par>
                                <p:cTn id="51" presetID="1" presetClass="entr" presetSubtype="0" fill="hold" nodeType="withEffect">
                                  <p:stCondLst>
                                    <p:cond delay="0"/>
                                  </p:stCondLst>
                                  <p:childTnLst>
                                    <p:set>
                                      <p:cBhvr>
                                        <p:cTn id="52" dur="1" fill="hold">
                                          <p:stCondLst>
                                            <p:cond delay="0"/>
                                          </p:stCondLst>
                                        </p:cTn>
                                        <p:tgtEl>
                                          <p:spTgt spid="685130"/>
                                        </p:tgtEl>
                                        <p:attrNameLst>
                                          <p:attrName>style.visibility</p:attrName>
                                        </p:attrNameLst>
                                      </p:cBhvr>
                                      <p:to>
                                        <p:strVal val="visible"/>
                                      </p:to>
                                    </p:set>
                                  </p:childTnLst>
                                </p:cTn>
                              </p:par>
                              <p:par>
                                <p:cTn id="53" presetID="0" presetClass="path" presetSubtype="0" accel="50000" decel="50000" fill="hold" nodeType="withEffect">
                                  <p:stCondLst>
                                    <p:cond delay="0"/>
                                  </p:stCondLst>
                                  <p:childTnLst>
                                    <p:animMotion origin="layout" path="M 3.61111E-6 -7.40741E-7 L 0.16163 0.06667 " pathEditMode="relative" rAng="0" ptsTypes="AA">
                                      <p:cBhvr>
                                        <p:cTn id="54" dur="2000" fill="hold"/>
                                        <p:tgtEl>
                                          <p:spTgt spid="685130"/>
                                        </p:tgtEl>
                                        <p:attrNameLst>
                                          <p:attrName>ppt_x</p:attrName>
                                          <p:attrName>ppt_y</p:attrName>
                                        </p:attrNameLst>
                                      </p:cBhvr>
                                      <p:rCtr x="8073" y="3333"/>
                                    </p:animMotion>
                                  </p:childTnLst>
                                </p:cTn>
                              </p:par>
                              <p:par>
                                <p:cTn id="55" presetID="1" presetClass="entr" presetSubtype="0" fill="hold" nodeType="withEffect">
                                  <p:stCondLst>
                                    <p:cond delay="0"/>
                                  </p:stCondLst>
                                  <p:childTnLst>
                                    <p:set>
                                      <p:cBhvr>
                                        <p:cTn id="56" dur="1" fill="hold">
                                          <p:stCondLst>
                                            <p:cond delay="0"/>
                                          </p:stCondLst>
                                        </p:cTn>
                                        <p:tgtEl>
                                          <p:spTgt spid="685135"/>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8.33333E-7 -3.7037E-6 L 0.11545 -0.10231 " pathEditMode="relative" rAng="0" ptsTypes="AA">
                                      <p:cBhvr>
                                        <p:cTn id="58" dur="2000" fill="hold"/>
                                        <p:tgtEl>
                                          <p:spTgt spid="685135"/>
                                        </p:tgtEl>
                                        <p:attrNameLst>
                                          <p:attrName>ppt_x</p:attrName>
                                          <p:attrName>ppt_y</p:attrName>
                                        </p:attrNameLst>
                                      </p:cBhvr>
                                      <p:rCtr x="5764" y="-5116"/>
                                    </p:animMotion>
                                  </p:childTnLst>
                                </p:cTn>
                              </p:par>
                            </p:childTnLst>
                          </p:cTn>
                        </p:par>
                        <p:par>
                          <p:cTn id="59" fill="hold" nodeType="afterGroup">
                            <p:stCondLst>
                              <p:cond delay="2000"/>
                            </p:stCondLst>
                            <p:childTnLst>
                              <p:par>
                                <p:cTn id="60" presetID="1" presetClass="exit" presetSubtype="0" fill="hold" nodeType="afterEffect">
                                  <p:stCondLst>
                                    <p:cond delay="0"/>
                                  </p:stCondLst>
                                  <p:childTnLst>
                                    <p:set>
                                      <p:cBhvr>
                                        <p:cTn id="61" dur="1" fill="hold">
                                          <p:stCondLst>
                                            <p:cond delay="0"/>
                                          </p:stCondLst>
                                        </p:cTn>
                                        <p:tgtEl>
                                          <p:spTgt spid="685135"/>
                                        </p:tgtEl>
                                        <p:attrNameLst>
                                          <p:attrName>style.visibility</p:attrName>
                                        </p:attrNameLst>
                                      </p:cBhvr>
                                      <p:to>
                                        <p:strVal val="hidden"/>
                                      </p:to>
                                    </p:set>
                                  </p:childTnLst>
                                </p:cTn>
                              </p:par>
                              <p:par>
                                <p:cTn id="62" presetID="1" presetClass="exit" presetSubtype="0" fill="hold" nodeType="withEffect">
                                  <p:stCondLst>
                                    <p:cond delay="0"/>
                                  </p:stCondLst>
                                  <p:childTnLst>
                                    <p:set>
                                      <p:cBhvr>
                                        <p:cTn id="63" dur="1" fill="hold">
                                          <p:stCondLst>
                                            <p:cond delay="0"/>
                                          </p:stCondLst>
                                        </p:cTn>
                                        <p:tgtEl>
                                          <p:spTgt spid="685130"/>
                                        </p:tgtEl>
                                        <p:attrNameLst>
                                          <p:attrName>style.visibility</p:attrName>
                                        </p:attrNameLst>
                                      </p:cBhvr>
                                      <p:to>
                                        <p:strVal val="hidden"/>
                                      </p:to>
                                    </p:set>
                                  </p:childTnLst>
                                </p:cTn>
                              </p:par>
                              <p:par>
                                <p:cTn id="64" presetID="1" presetClass="exit" presetSubtype="0" fill="hold" nodeType="withEffect">
                                  <p:stCondLst>
                                    <p:cond delay="0"/>
                                  </p:stCondLst>
                                  <p:childTnLst>
                                    <p:set>
                                      <p:cBhvr>
                                        <p:cTn id="65" dur="1" fill="hold">
                                          <p:stCondLst>
                                            <p:cond delay="0"/>
                                          </p:stCondLst>
                                        </p:cTn>
                                        <p:tgtEl>
                                          <p:spTgt spid="685125"/>
                                        </p:tgtEl>
                                        <p:attrNameLst>
                                          <p:attrName>style.visibility</p:attrName>
                                        </p:attrNameLst>
                                      </p:cBhvr>
                                      <p:to>
                                        <p:strVal val="hidden"/>
                                      </p:to>
                                    </p:set>
                                  </p:childTnLst>
                                </p:cTn>
                              </p:par>
                              <p:par>
                                <p:cTn id="66" presetID="1" presetClass="exit" presetSubtype="0" fill="hold" nodeType="withEffect">
                                  <p:stCondLst>
                                    <p:cond delay="0"/>
                                  </p:stCondLst>
                                  <p:childTnLst>
                                    <p:set>
                                      <p:cBhvr>
                                        <p:cTn id="67" dur="1" fill="hold">
                                          <p:stCondLst>
                                            <p:cond delay="0"/>
                                          </p:stCondLst>
                                        </p:cTn>
                                        <p:tgtEl>
                                          <p:spTgt spid="685120"/>
                                        </p:tgtEl>
                                        <p:attrNameLst>
                                          <p:attrName>style.visibility</p:attrName>
                                        </p:attrNameLst>
                                      </p:cBhvr>
                                      <p:to>
                                        <p:strVal val="hidden"/>
                                      </p:to>
                                    </p:set>
                                  </p:childTnLst>
                                </p:cTn>
                              </p:par>
                              <p:par>
                                <p:cTn id="68" presetID="1" presetClass="exit" presetSubtype="0" fill="hold" nodeType="withEffect">
                                  <p:stCondLst>
                                    <p:cond delay="0"/>
                                  </p:stCondLst>
                                  <p:childTnLst>
                                    <p:set>
                                      <p:cBhvr>
                                        <p:cTn id="69" dur="1" fill="hold">
                                          <p:stCondLst>
                                            <p:cond delay="0"/>
                                          </p:stCondLst>
                                        </p:cTn>
                                        <p:tgtEl>
                                          <p:spTgt spid="685115"/>
                                        </p:tgtEl>
                                        <p:attrNameLst>
                                          <p:attrName>style.visibility</p:attrName>
                                        </p:attrNameLst>
                                      </p:cBhvr>
                                      <p:to>
                                        <p:strVal val="hidden"/>
                                      </p:to>
                                    </p:set>
                                  </p:childTnLst>
                                </p:cTn>
                              </p:par>
                            </p:childTnLst>
                          </p:cTn>
                        </p:par>
                      </p:childTnLst>
                    </p:cTn>
                  </p:par>
                  <p:par>
                    <p:cTn id="70" fill="hold" nodeType="clickPar">
                      <p:stCondLst>
                        <p:cond delay="indefinite"/>
                      </p:stCondLst>
                      <p:childTnLst>
                        <p:par>
                          <p:cTn id="71" fill="hold" nodeType="withGroup">
                            <p:stCondLst>
                              <p:cond delay="0"/>
                            </p:stCondLst>
                            <p:childTnLst>
                              <p:par>
                                <p:cTn id="72" presetID="9" presetClass="entr" presetSubtype="0" fill="hold" nodeType="clickEffect">
                                  <p:stCondLst>
                                    <p:cond delay="0"/>
                                  </p:stCondLst>
                                  <p:childTnLst>
                                    <p:set>
                                      <p:cBhvr>
                                        <p:cTn id="73" dur="1" fill="hold">
                                          <p:stCondLst>
                                            <p:cond delay="0"/>
                                          </p:stCondLst>
                                        </p:cTn>
                                        <p:tgtEl>
                                          <p:spTgt spid="685148"/>
                                        </p:tgtEl>
                                        <p:attrNameLst>
                                          <p:attrName>style.visibility</p:attrName>
                                        </p:attrNameLst>
                                      </p:cBhvr>
                                      <p:to>
                                        <p:strVal val="visible"/>
                                      </p:to>
                                    </p:set>
                                    <p:animEffect transition="in" filter="dissolve">
                                      <p:cBhvr>
                                        <p:cTn id="74" dur="500"/>
                                        <p:tgtEl>
                                          <p:spTgt spid="685148"/>
                                        </p:tgtEl>
                                      </p:cBhvr>
                                    </p:animEffect>
                                  </p:childTnLst>
                                </p:cTn>
                              </p:par>
                            </p:childTnLst>
                          </p:cTn>
                        </p:par>
                        <p:par>
                          <p:cTn id="75" fill="hold" nodeType="afterGroup">
                            <p:stCondLst>
                              <p:cond delay="500"/>
                            </p:stCondLst>
                            <p:childTnLst>
                              <p:par>
                                <p:cTn id="76" presetID="0" presetClass="path" presetSubtype="0" accel="50000" decel="50000" fill="hold" nodeType="afterEffect">
                                  <p:stCondLst>
                                    <p:cond delay="0"/>
                                  </p:stCondLst>
                                  <p:childTnLst>
                                    <p:animMotion origin="layout" path="M -0.00139 -0.00509 L -0.03767 -0.17014 " pathEditMode="relative" rAng="0" ptsTypes="AA">
                                      <p:cBhvr>
                                        <p:cTn id="77" dur="2000" fill="hold"/>
                                        <p:tgtEl>
                                          <p:spTgt spid="685148"/>
                                        </p:tgtEl>
                                        <p:attrNameLst>
                                          <p:attrName>ppt_x</p:attrName>
                                          <p:attrName>ppt_y</p:attrName>
                                        </p:attrNameLst>
                                      </p:cBhvr>
                                      <p:rCtr x="-1823" y="-8264"/>
                                    </p:animMotion>
                                  </p:childTnLst>
                                </p:cTn>
                              </p:par>
                            </p:childTnLst>
                          </p:cTn>
                        </p:par>
                        <p:par>
                          <p:cTn id="78" fill="hold" nodeType="afterGroup">
                            <p:stCondLst>
                              <p:cond delay="2500"/>
                            </p:stCondLst>
                            <p:childTnLst>
                              <p:par>
                                <p:cTn id="79" presetID="1" presetClass="entr" presetSubtype="0" fill="hold" grpId="0" nodeType="afterEffect">
                                  <p:stCondLst>
                                    <p:cond delay="0"/>
                                  </p:stCondLst>
                                  <p:childTnLst>
                                    <p:set>
                                      <p:cBhvr>
                                        <p:cTn id="80" dur="1" fill="hold">
                                          <p:stCondLst>
                                            <p:cond delay="0"/>
                                          </p:stCondLst>
                                        </p:cTn>
                                        <p:tgtEl>
                                          <p:spTgt spid="685149">
                                            <p:txEl>
                                              <p:pRg st="0" end="0"/>
                                            </p:txEl>
                                          </p:spTgt>
                                        </p:tgtEl>
                                        <p:attrNameLst>
                                          <p:attrName>style.visibility</p:attrName>
                                        </p:attrNameLst>
                                      </p:cBhvr>
                                      <p:to>
                                        <p:strVal val="visible"/>
                                      </p:to>
                                    </p:set>
                                  </p:childTnLst>
                                </p:cTn>
                              </p:par>
                            </p:childTnLst>
                          </p:cTn>
                        </p:par>
                        <p:par>
                          <p:cTn id="81" fill="hold" nodeType="afterGroup">
                            <p:stCondLst>
                              <p:cond delay="2500"/>
                            </p:stCondLst>
                            <p:childTnLst>
                              <p:par>
                                <p:cTn id="82" presetID="9" presetClass="entr" presetSubtype="0" fill="hold" nodeType="afterEffect">
                                  <p:stCondLst>
                                    <p:cond delay="0"/>
                                  </p:stCondLst>
                                  <p:childTnLst>
                                    <p:set>
                                      <p:cBhvr>
                                        <p:cTn id="83" dur="1" fill="hold">
                                          <p:stCondLst>
                                            <p:cond delay="0"/>
                                          </p:stCondLst>
                                        </p:cTn>
                                        <p:tgtEl>
                                          <p:spTgt spid="685150"/>
                                        </p:tgtEl>
                                        <p:attrNameLst>
                                          <p:attrName>style.visibility</p:attrName>
                                        </p:attrNameLst>
                                      </p:cBhvr>
                                      <p:to>
                                        <p:strVal val="visible"/>
                                      </p:to>
                                    </p:set>
                                    <p:animEffect transition="in" filter="dissolve">
                                      <p:cBhvr>
                                        <p:cTn id="84" dur="500"/>
                                        <p:tgtEl>
                                          <p:spTgt spid="685150"/>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685154">
                                            <p:txEl>
                                              <p:pRg st="0" end="0"/>
                                            </p:txEl>
                                          </p:spTgt>
                                        </p:tgtEl>
                                        <p:attrNameLst>
                                          <p:attrName>style.visibility</p:attrName>
                                        </p:attrNameLst>
                                      </p:cBhvr>
                                      <p:to>
                                        <p:strVal val="visible"/>
                                      </p:to>
                                    </p:set>
                                  </p:childTnLst>
                                </p:cTn>
                              </p:par>
                            </p:childTnLst>
                          </p:cTn>
                        </p:par>
                        <p:par>
                          <p:cTn id="89" fill="hold" nodeType="afterGroup">
                            <p:stCondLst>
                              <p:cond delay="0"/>
                            </p:stCondLst>
                            <p:childTnLst>
                              <p:par>
                                <p:cTn id="90" presetID="0" presetClass="path" presetSubtype="0" accel="50000" decel="50000" fill="hold" nodeType="afterEffect">
                                  <p:stCondLst>
                                    <p:cond delay="0"/>
                                  </p:stCondLst>
                                  <p:childTnLst>
                                    <p:animMotion origin="layout" path="M -0.03611 -0.1588 L -0.03472 -0.32871 " pathEditMode="relative" ptsTypes="AA">
                                      <p:cBhvr>
                                        <p:cTn id="91" dur="2000" fill="hold"/>
                                        <p:tgtEl>
                                          <p:spTgt spid="68514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5104" grpId="0"/>
      <p:bldP spid="685140" grpId="0" build="p"/>
      <p:bldP spid="685142" grpId="0"/>
      <p:bldP spid="685149" grpId="0" build="p"/>
      <p:bldP spid="68515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0965" name="Rectangle 5"/>
          <p:cNvSpPr>
            <a:spLocks noGrp="1" noChangeArrowheads="1"/>
          </p:cNvSpPr>
          <p:nvPr>
            <p:ph type="title"/>
          </p:nvPr>
        </p:nvSpPr>
        <p:spPr>
          <a:xfrm>
            <a:off x="546100" y="0"/>
            <a:ext cx="7772400" cy="1143000"/>
          </a:xfrm>
        </p:spPr>
        <p:txBody>
          <a:bodyPr/>
          <a:lstStyle/>
          <a:p>
            <a:r>
              <a:rPr lang="en-US" dirty="0"/>
              <a:t>Interconnecting </a:t>
            </a:r>
            <a:r>
              <a:rPr lang="en-US" dirty="0" smtClean="0"/>
              <a:t>Switches</a:t>
            </a:r>
            <a:endParaRPr lang="en-US" dirty="0"/>
          </a:p>
        </p:txBody>
      </p:sp>
      <p:sp>
        <p:nvSpPr>
          <p:cNvPr id="680966" name="Rectangle 6"/>
          <p:cNvSpPr>
            <a:spLocks noGrp="1" noChangeArrowheads="1"/>
          </p:cNvSpPr>
          <p:nvPr>
            <p:ph type="body" idx="1"/>
          </p:nvPr>
        </p:nvSpPr>
        <p:spPr>
          <a:xfrm>
            <a:off x="698500" y="1320800"/>
            <a:ext cx="7881938" cy="682625"/>
          </a:xfrm>
        </p:spPr>
        <p:txBody>
          <a:bodyPr/>
          <a:lstStyle/>
          <a:p>
            <a:r>
              <a:rPr lang="en-US" sz="2400" dirty="0"/>
              <a:t>switches can be connected </a:t>
            </a:r>
            <a:r>
              <a:rPr lang="en-US" sz="2400" dirty="0" smtClean="0"/>
              <a:t>together.</a:t>
            </a:r>
            <a:endParaRPr lang="en-US" sz="2400" dirty="0"/>
          </a:p>
        </p:txBody>
      </p:sp>
      <p:graphicFrame>
        <p:nvGraphicFramePr>
          <p:cNvPr id="680969" name="Object 9"/>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8320"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2" name="Object 12"/>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8321"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9" name="Object 19"/>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8322"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0" name="Line 20"/>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1" name="Line 21"/>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2" name="Line 22"/>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19" name="Group 59"/>
          <p:cNvGrpSpPr>
            <a:grpSpLocks/>
          </p:cNvGrpSpPr>
          <p:nvPr/>
        </p:nvGrpSpPr>
        <p:grpSpPr bwMode="auto">
          <a:xfrm>
            <a:off x="2006600" y="2822575"/>
            <a:ext cx="720725" cy="279400"/>
            <a:chOff x="3913" y="3140"/>
            <a:chExt cx="454" cy="176"/>
          </a:xfrm>
        </p:grpSpPr>
        <p:sp>
          <p:nvSpPr>
            <p:cNvPr id="681020" name="Rectangle 6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21" name="Freeform 6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2" name="Freeform 6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4" name="Text Box 64"/>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681025" name="Text Box 65"/>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681030" name="Rectangle 70"/>
          <p:cNvSpPr>
            <a:spLocks noChangeArrowheads="1"/>
          </p:cNvSpPr>
          <p:nvPr/>
        </p:nvSpPr>
        <p:spPr bwMode="auto">
          <a:xfrm>
            <a:off x="690563" y="4535488"/>
            <a:ext cx="7881937"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sending from A to G - how does S</a:t>
            </a:r>
            <a:r>
              <a:rPr lang="en-US" sz="2400" i="0" baseline="-25000"/>
              <a:t>1</a:t>
            </a:r>
            <a:r>
              <a:rPr lang="en-US" sz="2400" i="0"/>
              <a:t> know to forward frame destined to F via S</a:t>
            </a:r>
            <a:r>
              <a:rPr lang="en-US" sz="2400" i="0" baseline="-25000"/>
              <a:t>4</a:t>
            </a:r>
            <a:r>
              <a:rPr lang="en-US" sz="2400" i="0"/>
              <a:t> and S</a:t>
            </a:r>
            <a:r>
              <a:rPr lang="en-US" sz="2400" i="0" baseline="-25000"/>
              <a:t>3</a:t>
            </a:r>
            <a:r>
              <a:rPr lang="en-US" sz="2400" i="0"/>
              <a:t>?</a:t>
            </a:r>
          </a:p>
          <a:p>
            <a:pPr marL="342900" indent="-342900">
              <a:spcBef>
                <a:spcPct val="20000"/>
              </a:spcBef>
              <a:buClr>
                <a:schemeClr val="accent2"/>
              </a:buClr>
              <a:buSzPct val="85000"/>
              <a:buFont typeface="ZapfDingbats" pitchFamily="82" charset="2"/>
              <a:buChar char="r"/>
            </a:pPr>
            <a:r>
              <a:rPr lang="en-US" sz="2400" u="sng">
                <a:solidFill>
                  <a:srgbClr val="FF0000"/>
                </a:solidFill>
              </a:rPr>
              <a:t>A:</a:t>
            </a:r>
            <a:r>
              <a:rPr lang="en-US" sz="2400" i="0"/>
              <a:t> self learning! (works exactly the same as in single-switch case!)</a:t>
            </a:r>
          </a:p>
        </p:txBody>
      </p:sp>
      <p:sp>
        <p:nvSpPr>
          <p:cNvPr id="681033" name="Text Box 73"/>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681026" name="Text Box 66"/>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pSp>
        <p:nvGrpSpPr>
          <p:cNvPr id="681041" name="Group 81"/>
          <p:cNvGrpSpPr>
            <a:grpSpLocks/>
          </p:cNvGrpSpPr>
          <p:nvPr/>
        </p:nvGrpSpPr>
        <p:grpSpPr bwMode="auto">
          <a:xfrm>
            <a:off x="2379663" y="1984375"/>
            <a:ext cx="4916487" cy="2041525"/>
            <a:chOff x="1499" y="1250"/>
            <a:chExt cx="3097" cy="1286"/>
          </a:xfrm>
        </p:grpSpPr>
        <p:graphicFrame>
          <p:nvGraphicFramePr>
            <p:cNvPr id="680970" name="Object 10"/>
            <p:cNvGraphicFramePr>
              <a:graphicFrameLocks noChangeAspect="1"/>
            </p:cNvGraphicFramePr>
            <p:nvPr/>
          </p:nvGraphicFramePr>
          <p:xfrm>
            <a:off x="2741" y="2116"/>
            <a:ext cx="263" cy="214"/>
          </p:xfrm>
          <a:graphic>
            <a:graphicData uri="http://schemas.openxmlformats.org/presentationml/2006/ole">
              <mc:AlternateContent xmlns:mc="http://schemas.openxmlformats.org/markup-compatibility/2006">
                <mc:Choice xmlns:v="urn:schemas-microsoft-com:vml" Requires="v">
                  <p:oleObj spid="_x0000_s8323"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41" y="2116"/>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1" name="Object 11"/>
            <p:cNvGraphicFramePr>
              <a:graphicFrameLocks noChangeAspect="1"/>
            </p:cNvGraphicFramePr>
            <p:nvPr/>
          </p:nvGraphicFramePr>
          <p:xfrm>
            <a:off x="3253" y="2087"/>
            <a:ext cx="263" cy="214"/>
          </p:xfrm>
          <a:graphic>
            <a:graphicData uri="http://schemas.openxmlformats.org/presentationml/2006/ole">
              <mc:AlternateContent xmlns:mc="http://schemas.openxmlformats.org/markup-compatibility/2006">
                <mc:Choice xmlns:v="urn:schemas-microsoft-com:vml" Requires="v">
                  <p:oleObj spid="_x0000_s8324"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3" y="2087"/>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5" name="Object 15"/>
            <p:cNvGraphicFramePr>
              <a:graphicFrameLocks noChangeAspect="1"/>
            </p:cNvGraphicFramePr>
            <p:nvPr/>
          </p:nvGraphicFramePr>
          <p:xfrm>
            <a:off x="2045" y="2020"/>
            <a:ext cx="263" cy="214"/>
          </p:xfrm>
          <a:graphic>
            <a:graphicData uri="http://schemas.openxmlformats.org/presentationml/2006/ole">
              <mc:AlternateContent xmlns:mc="http://schemas.openxmlformats.org/markup-compatibility/2006">
                <mc:Choice xmlns:v="urn:schemas-microsoft-com:vml" Requires="v">
                  <p:oleObj spid="_x0000_s8325"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5" y="202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6" name="Object 16"/>
            <p:cNvGraphicFramePr>
              <a:graphicFrameLocks noChangeAspect="1"/>
            </p:cNvGraphicFramePr>
            <p:nvPr/>
          </p:nvGraphicFramePr>
          <p:xfrm>
            <a:off x="2321" y="2321"/>
            <a:ext cx="263" cy="214"/>
          </p:xfrm>
          <a:graphic>
            <a:graphicData uri="http://schemas.openxmlformats.org/presentationml/2006/ole">
              <mc:AlternateContent xmlns:mc="http://schemas.openxmlformats.org/markup-compatibility/2006">
                <mc:Choice xmlns:v="urn:schemas-microsoft-com:vml" Requires="v">
                  <p:oleObj spid="_x0000_s8326"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21" y="2321"/>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7" name="Object 17"/>
            <p:cNvGraphicFramePr>
              <a:graphicFrameLocks noChangeAspect="1"/>
            </p:cNvGraphicFramePr>
            <p:nvPr/>
          </p:nvGraphicFramePr>
          <p:xfrm>
            <a:off x="4173" y="2000"/>
            <a:ext cx="263" cy="214"/>
          </p:xfrm>
          <a:graphic>
            <a:graphicData uri="http://schemas.openxmlformats.org/presentationml/2006/ole">
              <mc:AlternateContent xmlns:mc="http://schemas.openxmlformats.org/markup-compatibility/2006">
                <mc:Choice xmlns:v="urn:schemas-microsoft-com:vml" Requires="v">
                  <p:oleObj spid="_x0000_s8327"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3" y="2000"/>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80978" name="Object 18"/>
            <p:cNvGraphicFramePr>
              <a:graphicFrameLocks noChangeAspect="1"/>
            </p:cNvGraphicFramePr>
            <p:nvPr/>
          </p:nvGraphicFramePr>
          <p:xfrm>
            <a:off x="3698" y="2233"/>
            <a:ext cx="263" cy="214"/>
          </p:xfrm>
          <a:graphic>
            <a:graphicData uri="http://schemas.openxmlformats.org/presentationml/2006/ole">
              <mc:AlternateContent xmlns:mc="http://schemas.openxmlformats.org/markup-compatibility/2006">
                <mc:Choice xmlns:v="urn:schemas-microsoft-com:vml" Requires="v">
                  <p:oleObj spid="_x0000_s8328"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98" y="2233"/>
                          <a:ext cx="263" cy="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80983" name="Line 23"/>
            <p:cNvSpPr>
              <a:spLocks noChangeShapeType="1"/>
            </p:cNvSpPr>
            <p:nvPr/>
          </p:nvSpPr>
          <p:spPr bwMode="auto">
            <a:xfrm flipH="1">
              <a:off x="2290" y="1933"/>
              <a:ext cx="218" cy="13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4" name="Line 24"/>
            <p:cNvSpPr>
              <a:spLocks noChangeShapeType="1"/>
            </p:cNvSpPr>
            <p:nvPr/>
          </p:nvSpPr>
          <p:spPr bwMode="auto">
            <a:xfrm flipH="1">
              <a:off x="2488" y="1945"/>
              <a:ext cx="79" cy="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5" name="Line 25"/>
            <p:cNvSpPr>
              <a:spLocks noChangeShapeType="1"/>
            </p:cNvSpPr>
            <p:nvPr/>
          </p:nvSpPr>
          <p:spPr bwMode="auto">
            <a:xfrm>
              <a:off x="2680" y="1909"/>
              <a:ext cx="145" cy="22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6" name="Line 26"/>
            <p:cNvSpPr>
              <a:spLocks noChangeShapeType="1"/>
            </p:cNvSpPr>
            <p:nvPr/>
          </p:nvSpPr>
          <p:spPr bwMode="auto">
            <a:xfrm flipH="1">
              <a:off x="3485" y="1957"/>
              <a:ext cx="270" cy="15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87" name="Line 27"/>
            <p:cNvSpPr>
              <a:spLocks noChangeShapeType="1"/>
            </p:cNvSpPr>
            <p:nvPr/>
          </p:nvSpPr>
          <p:spPr bwMode="auto">
            <a:xfrm flipH="1">
              <a:off x="3802" y="1939"/>
              <a:ext cx="6" cy="2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5" name="Line 35"/>
            <p:cNvSpPr>
              <a:spLocks noChangeShapeType="1"/>
            </p:cNvSpPr>
            <p:nvPr/>
          </p:nvSpPr>
          <p:spPr bwMode="auto">
            <a:xfrm flipH="1">
              <a:off x="1499" y="1484"/>
              <a:ext cx="956" cy="3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6" name="Line 36"/>
            <p:cNvSpPr>
              <a:spLocks noChangeShapeType="1"/>
            </p:cNvSpPr>
            <p:nvPr/>
          </p:nvSpPr>
          <p:spPr bwMode="auto">
            <a:xfrm>
              <a:off x="2646" y="1463"/>
              <a:ext cx="0" cy="37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0997" name="Line 37"/>
            <p:cNvSpPr>
              <a:spLocks noChangeShapeType="1"/>
            </p:cNvSpPr>
            <p:nvPr/>
          </p:nvSpPr>
          <p:spPr bwMode="auto">
            <a:xfrm flipH="1" flipV="1">
              <a:off x="2912" y="1432"/>
              <a:ext cx="777" cy="4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681007" name="Group 47"/>
            <p:cNvGrpSpPr>
              <a:grpSpLocks/>
            </p:cNvGrpSpPr>
            <p:nvPr/>
          </p:nvGrpSpPr>
          <p:grpSpPr bwMode="auto">
            <a:xfrm>
              <a:off x="2438" y="1353"/>
              <a:ext cx="454" cy="176"/>
              <a:chOff x="3913" y="3140"/>
              <a:chExt cx="454" cy="176"/>
            </a:xfrm>
          </p:grpSpPr>
          <p:sp>
            <p:nvSpPr>
              <p:cNvPr id="681008" name="Rectangle 48"/>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09" name="Freeform 49"/>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0" name="Freeform 50"/>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1" name="Group 51"/>
            <p:cNvGrpSpPr>
              <a:grpSpLocks/>
            </p:cNvGrpSpPr>
            <p:nvPr/>
          </p:nvGrpSpPr>
          <p:grpSpPr bwMode="auto">
            <a:xfrm>
              <a:off x="3571" y="1845"/>
              <a:ext cx="454" cy="176"/>
              <a:chOff x="3913" y="3140"/>
              <a:chExt cx="454" cy="176"/>
            </a:xfrm>
          </p:grpSpPr>
          <p:sp>
            <p:nvSpPr>
              <p:cNvPr id="681012" name="Rectangle 5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3" name="Freeform 5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4" name="Freeform 5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681015" name="Group 55"/>
            <p:cNvGrpSpPr>
              <a:grpSpLocks/>
            </p:cNvGrpSpPr>
            <p:nvPr/>
          </p:nvGrpSpPr>
          <p:grpSpPr bwMode="auto">
            <a:xfrm>
              <a:off x="2407" y="1819"/>
              <a:ext cx="454" cy="176"/>
              <a:chOff x="3913" y="3140"/>
              <a:chExt cx="454" cy="176"/>
            </a:xfrm>
          </p:grpSpPr>
          <p:sp>
            <p:nvSpPr>
              <p:cNvPr id="681016" name="Rectangle 5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681017" name="Freeform 5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18" name="Freeform 5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681023" name="Line 63"/>
            <p:cNvSpPr>
              <a:spLocks noChangeShapeType="1"/>
            </p:cNvSpPr>
            <p:nvPr/>
          </p:nvSpPr>
          <p:spPr bwMode="auto">
            <a:xfrm>
              <a:off x="4039" y="1973"/>
              <a:ext cx="180" cy="1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681027" name="Text Box 67"/>
            <p:cNvSpPr txBox="1">
              <a:spLocks noChangeArrowheads="1"/>
            </p:cNvSpPr>
            <p:nvPr/>
          </p:nvSpPr>
          <p:spPr bwMode="auto">
            <a:xfrm>
              <a:off x="2281" y="2030"/>
              <a:ext cx="22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681028" name="Text Box 68"/>
            <p:cNvSpPr txBox="1">
              <a:spLocks noChangeArrowheads="1"/>
            </p:cNvSpPr>
            <p:nvPr/>
          </p:nvSpPr>
          <p:spPr bwMode="auto">
            <a:xfrm>
              <a:off x="2579" y="2305"/>
              <a:ext cx="20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681029" name="Text Box 69"/>
            <p:cNvSpPr txBox="1">
              <a:spLocks noChangeArrowheads="1"/>
            </p:cNvSpPr>
            <p:nvPr/>
          </p:nvSpPr>
          <p:spPr bwMode="auto">
            <a:xfrm>
              <a:off x="2877" y="1926"/>
              <a:ext cx="20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681034" name="Text Box 74"/>
            <p:cNvSpPr txBox="1">
              <a:spLocks noChangeArrowheads="1"/>
            </p:cNvSpPr>
            <p:nvPr/>
          </p:nvSpPr>
          <p:spPr bwMode="auto">
            <a:xfrm>
              <a:off x="2147" y="1744"/>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681035" name="Text Box 75"/>
            <p:cNvSpPr txBox="1">
              <a:spLocks noChangeArrowheads="1"/>
            </p:cNvSpPr>
            <p:nvPr/>
          </p:nvSpPr>
          <p:spPr bwMode="auto">
            <a:xfrm>
              <a:off x="2920" y="1250"/>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681036" name="Text Box 76"/>
            <p:cNvSpPr txBox="1">
              <a:spLocks noChangeArrowheads="1"/>
            </p:cNvSpPr>
            <p:nvPr/>
          </p:nvSpPr>
          <p:spPr bwMode="auto">
            <a:xfrm>
              <a:off x="3786" y="1619"/>
              <a:ext cx="27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681038" name="Text Box 78"/>
            <p:cNvSpPr txBox="1">
              <a:spLocks noChangeArrowheads="1"/>
            </p:cNvSpPr>
            <p:nvPr/>
          </p:nvSpPr>
          <p:spPr bwMode="auto">
            <a:xfrm>
              <a:off x="3931" y="2231"/>
              <a:ext cx="22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681039" name="Text Box 79"/>
            <p:cNvSpPr txBox="1">
              <a:spLocks noChangeArrowheads="1"/>
            </p:cNvSpPr>
            <p:nvPr/>
          </p:nvSpPr>
          <p:spPr bwMode="auto">
            <a:xfrm>
              <a:off x="4401" y="2003"/>
              <a:ext cx="195"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681040" name="Text Box 80"/>
            <p:cNvSpPr txBox="1">
              <a:spLocks noChangeArrowheads="1"/>
            </p:cNvSpPr>
            <p:nvPr/>
          </p:nvSpPr>
          <p:spPr bwMode="auto">
            <a:xfrm>
              <a:off x="3215" y="2265"/>
              <a:ext cx="21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gr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32</a:t>
            </a:fld>
            <a:endParaRPr lang="en-US" dirty="0"/>
          </a:p>
        </p:txBody>
      </p:sp>
      <p:sp>
        <p:nvSpPr>
          <p:cNvPr id="58"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972911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681041"/>
                                        </p:tgtEl>
                                        <p:attrNameLst>
                                          <p:attrName>style.visibility</p:attrName>
                                        </p:attrNameLst>
                                      </p:cBhvr>
                                      <p:to>
                                        <p:strVal val="visible"/>
                                      </p:to>
                                    </p:set>
                                    <p:animEffect transition="in" filter="dissolve">
                                      <p:cBhvr>
                                        <p:cTn id="7" dur="500"/>
                                        <p:tgtEl>
                                          <p:spTgt spid="6810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68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10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ChangeArrowheads="1"/>
          </p:cNvSpPr>
          <p:nvPr>
            <p:ph type="title"/>
          </p:nvPr>
        </p:nvSpPr>
        <p:spPr>
          <a:xfrm>
            <a:off x="495300" y="0"/>
            <a:ext cx="7772400" cy="1143000"/>
          </a:xfrm>
        </p:spPr>
        <p:txBody>
          <a:bodyPr/>
          <a:lstStyle/>
          <a:p>
            <a:r>
              <a:rPr lang="en-US" sz="3600" dirty="0"/>
              <a:t>Self-learning </a:t>
            </a:r>
            <a:r>
              <a:rPr lang="en-US" sz="3600" dirty="0" smtClean="0"/>
              <a:t>Multi-Switch</a:t>
            </a:r>
            <a:endParaRPr lang="en-US" dirty="0"/>
          </a:p>
        </p:txBody>
      </p:sp>
      <p:sp>
        <p:nvSpPr>
          <p:cNvPr id="530435" name="Rectangle 3"/>
          <p:cNvSpPr>
            <a:spLocks noGrp="1" noChangeArrowheads="1"/>
          </p:cNvSpPr>
          <p:nvPr>
            <p:ph type="body" idx="1"/>
          </p:nvPr>
        </p:nvSpPr>
        <p:spPr>
          <a:xfrm>
            <a:off x="550863" y="1139825"/>
            <a:ext cx="7772400" cy="4648200"/>
          </a:xfrm>
        </p:spPr>
        <p:txBody>
          <a:bodyPr/>
          <a:lstStyle/>
          <a:p>
            <a:pPr>
              <a:buFont typeface="ZapfDingbats" pitchFamily="82" charset="2"/>
              <a:buNone/>
            </a:pPr>
            <a:r>
              <a:rPr lang="en-US" sz="2400"/>
              <a:t>Suppose C sends frame to I, I responds to C</a:t>
            </a:r>
            <a:endParaRPr lang="en-US"/>
          </a:p>
        </p:txBody>
      </p:sp>
      <p:sp>
        <p:nvSpPr>
          <p:cNvPr id="530437" name="Rectangle 5"/>
          <p:cNvSpPr>
            <a:spLocks noChangeArrowheads="1"/>
          </p:cNvSpPr>
          <p:nvPr/>
        </p:nvSpPr>
        <p:spPr bwMode="auto">
          <a:xfrm>
            <a:off x="714375" y="4664075"/>
            <a:ext cx="7772400" cy="184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spcBef>
                <a:spcPct val="20000"/>
              </a:spcBef>
              <a:buClr>
                <a:schemeClr val="accent2"/>
              </a:buClr>
              <a:buSzPct val="85000"/>
              <a:buFont typeface="ZapfDingbats" pitchFamily="82" charset="2"/>
              <a:buChar char="r"/>
            </a:pPr>
            <a:r>
              <a:rPr lang="en-US" sz="2400" u="sng">
                <a:solidFill>
                  <a:srgbClr val="FF0000"/>
                </a:solidFill>
              </a:rPr>
              <a:t>Q:</a:t>
            </a:r>
            <a:r>
              <a:rPr lang="en-US" sz="2400" i="0"/>
              <a:t> show switch tables and packet forwarding in S</a:t>
            </a:r>
            <a:r>
              <a:rPr lang="en-US" sz="2400" i="0" baseline="-25000"/>
              <a:t>1</a:t>
            </a:r>
            <a:r>
              <a:rPr lang="en-US" sz="2400" i="0"/>
              <a:t>, S</a:t>
            </a:r>
            <a:r>
              <a:rPr lang="en-US" sz="2400" i="0" baseline="-25000"/>
              <a:t>2</a:t>
            </a:r>
            <a:r>
              <a:rPr lang="en-US" sz="2400" i="0"/>
              <a:t>, S</a:t>
            </a:r>
            <a:r>
              <a:rPr lang="en-US" sz="2400" i="0" baseline="-25000"/>
              <a:t>3</a:t>
            </a:r>
            <a:r>
              <a:rPr lang="en-US" sz="2400" i="0"/>
              <a:t>, S</a:t>
            </a:r>
            <a:r>
              <a:rPr lang="en-US" sz="2400" i="0" baseline="-25000"/>
              <a:t>4</a:t>
            </a:r>
            <a:r>
              <a:rPr lang="en-US" sz="2400" i="0"/>
              <a:t> </a:t>
            </a:r>
          </a:p>
        </p:txBody>
      </p:sp>
      <p:graphicFrame>
        <p:nvGraphicFramePr>
          <p:cNvPr id="530494" name="Object 62"/>
          <p:cNvGraphicFramePr>
            <a:graphicFrameLocks noChangeAspect="1"/>
          </p:cNvGraphicFramePr>
          <p:nvPr/>
        </p:nvGraphicFramePr>
        <p:xfrm>
          <a:off x="1646238" y="3346450"/>
          <a:ext cx="415925" cy="339725"/>
        </p:xfrm>
        <a:graphic>
          <a:graphicData uri="http://schemas.openxmlformats.org/presentationml/2006/ole">
            <mc:AlternateContent xmlns:mc="http://schemas.openxmlformats.org/markup-compatibility/2006">
              <mc:Choice xmlns:v="urn:schemas-microsoft-com:vml" Requires="v">
                <p:oleObj spid="_x0000_s9344" name="Clip" r:id="rId4" imgW="1305000" imgH="1085760" progId="MS_ClipArt_Gallery.2">
                  <p:embed/>
                </p:oleObj>
              </mc:Choice>
              <mc:Fallback>
                <p:oleObj name="Clip" r:id="rId4"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6238" y="3346450"/>
                        <a:ext cx="41592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5" name="Object 63"/>
          <p:cNvGraphicFramePr>
            <a:graphicFrameLocks noChangeAspect="1"/>
          </p:cNvGraphicFramePr>
          <p:nvPr/>
        </p:nvGraphicFramePr>
        <p:xfrm>
          <a:off x="2305050" y="3371850"/>
          <a:ext cx="417513" cy="339725"/>
        </p:xfrm>
        <a:graphic>
          <a:graphicData uri="http://schemas.openxmlformats.org/presentationml/2006/ole">
            <mc:AlternateContent xmlns:mc="http://schemas.openxmlformats.org/markup-compatibility/2006">
              <mc:Choice xmlns:v="urn:schemas-microsoft-com:vml" Requires="v">
                <p:oleObj spid="_x0000_s9345" name="Clip" r:id="rId6" imgW="1305000" imgH="1085760" progId="MS_ClipArt_Gallery.2">
                  <p:embed/>
                </p:oleObj>
              </mc:Choice>
              <mc:Fallback>
                <p:oleObj name="Clip" r:id="rId6"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05050" y="3371850"/>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496" name="Object 64"/>
          <p:cNvGraphicFramePr>
            <a:graphicFrameLocks noChangeAspect="1"/>
          </p:cNvGraphicFramePr>
          <p:nvPr/>
        </p:nvGraphicFramePr>
        <p:xfrm>
          <a:off x="1206500" y="2867025"/>
          <a:ext cx="417513" cy="339725"/>
        </p:xfrm>
        <a:graphic>
          <a:graphicData uri="http://schemas.openxmlformats.org/presentationml/2006/ole">
            <mc:AlternateContent xmlns:mc="http://schemas.openxmlformats.org/markup-compatibility/2006">
              <mc:Choice xmlns:v="urn:schemas-microsoft-com:vml" Requires="v">
                <p:oleObj spid="_x0000_s9346" name="Clip" r:id="rId7" imgW="1305000" imgH="1085760" progId="MS_ClipArt_Gallery.2">
                  <p:embed/>
                </p:oleObj>
              </mc:Choice>
              <mc:Fallback>
                <p:oleObj name="Clip" r:id="rId7"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6500" y="2867025"/>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497" name="Line 65"/>
          <p:cNvSpPr>
            <a:spLocks noChangeShapeType="1"/>
          </p:cNvSpPr>
          <p:nvPr/>
        </p:nvSpPr>
        <p:spPr bwMode="auto">
          <a:xfrm flipH="1">
            <a:off x="1582738" y="3030538"/>
            <a:ext cx="5556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8" name="Line 66"/>
          <p:cNvSpPr>
            <a:spLocks noChangeShapeType="1"/>
          </p:cNvSpPr>
          <p:nvPr/>
        </p:nvSpPr>
        <p:spPr bwMode="auto">
          <a:xfrm flipH="1">
            <a:off x="1970088" y="3078163"/>
            <a:ext cx="271462" cy="31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499" name="Line 67"/>
          <p:cNvSpPr>
            <a:spLocks noChangeShapeType="1"/>
          </p:cNvSpPr>
          <p:nvPr/>
        </p:nvSpPr>
        <p:spPr bwMode="auto">
          <a:xfrm>
            <a:off x="2389188" y="3106738"/>
            <a:ext cx="73025" cy="29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00" name="Group 68"/>
          <p:cNvGrpSpPr>
            <a:grpSpLocks/>
          </p:cNvGrpSpPr>
          <p:nvPr/>
        </p:nvGrpSpPr>
        <p:grpSpPr bwMode="auto">
          <a:xfrm>
            <a:off x="2006600" y="2822575"/>
            <a:ext cx="720725" cy="279400"/>
            <a:chOff x="3913" y="3140"/>
            <a:chExt cx="454" cy="176"/>
          </a:xfrm>
        </p:grpSpPr>
        <p:sp>
          <p:nvSpPr>
            <p:cNvPr id="530501" name="Rectangle 69"/>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02" name="Freeform 70"/>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03" name="Freeform 71"/>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04" name="Text Box 72"/>
          <p:cNvSpPr txBox="1">
            <a:spLocks noChangeArrowheads="1"/>
          </p:cNvSpPr>
          <p:nvPr/>
        </p:nvSpPr>
        <p:spPr bwMode="auto">
          <a:xfrm>
            <a:off x="958850" y="2844800"/>
            <a:ext cx="3508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A</a:t>
            </a:r>
          </a:p>
        </p:txBody>
      </p:sp>
      <p:sp>
        <p:nvSpPr>
          <p:cNvPr id="530505" name="Text Box 73"/>
          <p:cNvSpPr txBox="1">
            <a:spLocks noChangeArrowheads="1"/>
          </p:cNvSpPr>
          <p:nvPr/>
        </p:nvSpPr>
        <p:spPr bwMode="auto">
          <a:xfrm>
            <a:off x="1408113" y="3306763"/>
            <a:ext cx="3286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B</a:t>
            </a:r>
          </a:p>
        </p:txBody>
      </p:sp>
      <p:sp>
        <p:nvSpPr>
          <p:cNvPr id="530506" name="Text Box 74"/>
          <p:cNvSpPr txBox="1">
            <a:spLocks noChangeArrowheads="1"/>
          </p:cNvSpPr>
          <p:nvPr/>
        </p:nvSpPr>
        <p:spPr bwMode="auto">
          <a:xfrm>
            <a:off x="2181225" y="2444750"/>
            <a:ext cx="4111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1</a:t>
            </a:r>
          </a:p>
        </p:txBody>
      </p:sp>
      <p:sp>
        <p:nvSpPr>
          <p:cNvPr id="530507" name="Text Box 75"/>
          <p:cNvSpPr txBox="1">
            <a:spLocks noChangeArrowheads="1"/>
          </p:cNvSpPr>
          <p:nvPr/>
        </p:nvSpPr>
        <p:spPr bwMode="auto">
          <a:xfrm>
            <a:off x="2655888" y="32988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C</a:t>
            </a:r>
          </a:p>
        </p:txBody>
      </p:sp>
      <p:graphicFrame>
        <p:nvGraphicFramePr>
          <p:cNvPr id="530509" name="Object 77"/>
          <p:cNvGraphicFramePr>
            <a:graphicFrameLocks noChangeAspect="1"/>
          </p:cNvGraphicFramePr>
          <p:nvPr/>
        </p:nvGraphicFramePr>
        <p:xfrm>
          <a:off x="4351338" y="3359150"/>
          <a:ext cx="417512" cy="339725"/>
        </p:xfrm>
        <a:graphic>
          <a:graphicData uri="http://schemas.openxmlformats.org/presentationml/2006/ole">
            <mc:AlternateContent xmlns:mc="http://schemas.openxmlformats.org/markup-compatibility/2006">
              <mc:Choice xmlns:v="urn:schemas-microsoft-com:vml" Requires="v">
                <p:oleObj spid="_x0000_s9347" name="Clip" r:id="rId8" imgW="1305000" imgH="1085760" progId="MS_ClipArt_Gallery.2">
                  <p:embed/>
                </p:oleObj>
              </mc:Choice>
              <mc:Fallback>
                <p:oleObj name="Clip" r:id="rId8"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1338" y="33591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0" name="Object 78"/>
          <p:cNvGraphicFramePr>
            <a:graphicFrameLocks noChangeAspect="1"/>
          </p:cNvGraphicFramePr>
          <p:nvPr/>
        </p:nvGraphicFramePr>
        <p:xfrm>
          <a:off x="5164138" y="3313113"/>
          <a:ext cx="417512" cy="339725"/>
        </p:xfrm>
        <a:graphic>
          <a:graphicData uri="http://schemas.openxmlformats.org/presentationml/2006/ole">
            <mc:AlternateContent xmlns:mc="http://schemas.openxmlformats.org/markup-compatibility/2006">
              <mc:Choice xmlns:v="urn:schemas-microsoft-com:vml" Requires="v">
                <p:oleObj spid="_x0000_s9348" name="Clip" r:id="rId9" imgW="1305000" imgH="1085760" progId="MS_ClipArt_Gallery.2">
                  <p:embed/>
                </p:oleObj>
              </mc:Choice>
              <mc:Fallback>
                <p:oleObj name="Clip" r:id="rId9"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138" y="3313113"/>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1" name="Object 79"/>
          <p:cNvGraphicFramePr>
            <a:graphicFrameLocks noChangeAspect="1"/>
          </p:cNvGraphicFramePr>
          <p:nvPr/>
        </p:nvGraphicFramePr>
        <p:xfrm>
          <a:off x="3246438" y="3206750"/>
          <a:ext cx="417512" cy="339725"/>
        </p:xfrm>
        <a:graphic>
          <a:graphicData uri="http://schemas.openxmlformats.org/presentationml/2006/ole">
            <mc:AlternateContent xmlns:mc="http://schemas.openxmlformats.org/markup-compatibility/2006">
              <mc:Choice xmlns:v="urn:schemas-microsoft-com:vml" Requires="v">
                <p:oleObj spid="_x0000_s9349" name="Clip" r:id="rId10" imgW="1305000" imgH="1085760" progId="MS_ClipArt_Gallery.2">
                  <p:embed/>
                </p:oleObj>
              </mc:Choice>
              <mc:Fallback>
                <p:oleObj name="Clip" r:id="rId10"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46438" y="320675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2" name="Object 80"/>
          <p:cNvGraphicFramePr>
            <a:graphicFrameLocks noChangeAspect="1"/>
          </p:cNvGraphicFramePr>
          <p:nvPr/>
        </p:nvGraphicFramePr>
        <p:xfrm>
          <a:off x="3684588" y="3684588"/>
          <a:ext cx="417512" cy="339725"/>
        </p:xfrm>
        <a:graphic>
          <a:graphicData uri="http://schemas.openxmlformats.org/presentationml/2006/ole">
            <mc:AlternateContent xmlns:mc="http://schemas.openxmlformats.org/markup-compatibility/2006">
              <mc:Choice xmlns:v="urn:schemas-microsoft-com:vml" Requires="v">
                <p:oleObj spid="_x0000_s9350" name="Clip" r:id="rId11" imgW="1305000" imgH="1085760" progId="MS_ClipArt_Gallery.2">
                  <p:embed/>
                </p:oleObj>
              </mc:Choice>
              <mc:Fallback>
                <p:oleObj name="Clip" r:id="rId11"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588" y="3684588"/>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3" name="Object 81"/>
          <p:cNvGraphicFramePr>
            <a:graphicFrameLocks noChangeAspect="1"/>
          </p:cNvGraphicFramePr>
          <p:nvPr/>
        </p:nvGraphicFramePr>
        <p:xfrm>
          <a:off x="6624638" y="3175000"/>
          <a:ext cx="417512" cy="339725"/>
        </p:xfrm>
        <a:graphic>
          <a:graphicData uri="http://schemas.openxmlformats.org/presentationml/2006/ole">
            <mc:AlternateContent xmlns:mc="http://schemas.openxmlformats.org/markup-compatibility/2006">
              <mc:Choice xmlns:v="urn:schemas-microsoft-com:vml" Requires="v">
                <p:oleObj spid="_x0000_s9351" name="Clip" r:id="rId12" imgW="1305000" imgH="1085760" progId="MS_ClipArt_Gallery.2">
                  <p:embed/>
                </p:oleObj>
              </mc:Choice>
              <mc:Fallback>
                <p:oleObj name="Clip" r:id="rId12"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4638" y="3175000"/>
                        <a:ext cx="4175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530514" name="Object 82"/>
          <p:cNvGraphicFramePr>
            <a:graphicFrameLocks noChangeAspect="1"/>
          </p:cNvGraphicFramePr>
          <p:nvPr/>
        </p:nvGraphicFramePr>
        <p:xfrm>
          <a:off x="5870575" y="3544888"/>
          <a:ext cx="417513" cy="339725"/>
        </p:xfrm>
        <a:graphic>
          <a:graphicData uri="http://schemas.openxmlformats.org/presentationml/2006/ole">
            <mc:AlternateContent xmlns:mc="http://schemas.openxmlformats.org/markup-compatibility/2006">
              <mc:Choice xmlns:v="urn:schemas-microsoft-com:vml" Requires="v">
                <p:oleObj spid="_x0000_s9352" name="Clip" r:id="rId13" imgW="1305000" imgH="1085760" progId="MS_ClipArt_Gallery.2">
                  <p:embed/>
                </p:oleObj>
              </mc:Choice>
              <mc:Fallback>
                <p:oleObj name="Clip" r:id="rId13" imgW="1305000" imgH="1085760" progId="MS_ClipArt_Gallery.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70575" y="3544888"/>
                        <a:ext cx="4175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30515" name="Line 83"/>
          <p:cNvSpPr>
            <a:spLocks noChangeShapeType="1"/>
          </p:cNvSpPr>
          <p:nvPr/>
        </p:nvSpPr>
        <p:spPr bwMode="auto">
          <a:xfrm flipH="1">
            <a:off x="3635375" y="3068638"/>
            <a:ext cx="346075" cy="215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6" name="Line 84"/>
          <p:cNvSpPr>
            <a:spLocks noChangeShapeType="1"/>
          </p:cNvSpPr>
          <p:nvPr/>
        </p:nvSpPr>
        <p:spPr bwMode="auto">
          <a:xfrm flipH="1">
            <a:off x="3949700" y="3087688"/>
            <a:ext cx="125413" cy="5873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7" name="Line 85"/>
          <p:cNvSpPr>
            <a:spLocks noChangeShapeType="1"/>
          </p:cNvSpPr>
          <p:nvPr/>
        </p:nvSpPr>
        <p:spPr bwMode="auto">
          <a:xfrm>
            <a:off x="4254500" y="3030538"/>
            <a:ext cx="230188"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8" name="Line 86"/>
          <p:cNvSpPr>
            <a:spLocks noChangeShapeType="1"/>
          </p:cNvSpPr>
          <p:nvPr/>
        </p:nvSpPr>
        <p:spPr bwMode="auto">
          <a:xfrm flipH="1">
            <a:off x="5532438" y="3106738"/>
            <a:ext cx="428625"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19" name="Line 87"/>
          <p:cNvSpPr>
            <a:spLocks noChangeShapeType="1"/>
          </p:cNvSpPr>
          <p:nvPr/>
        </p:nvSpPr>
        <p:spPr bwMode="auto">
          <a:xfrm flipH="1">
            <a:off x="6035675" y="3078163"/>
            <a:ext cx="9525"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0" name="Line 88"/>
          <p:cNvSpPr>
            <a:spLocks noChangeShapeType="1"/>
          </p:cNvSpPr>
          <p:nvPr/>
        </p:nvSpPr>
        <p:spPr bwMode="auto">
          <a:xfrm flipH="1">
            <a:off x="2379663" y="2355850"/>
            <a:ext cx="1517650" cy="536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1" name="Line 89"/>
          <p:cNvSpPr>
            <a:spLocks noChangeShapeType="1"/>
          </p:cNvSpPr>
          <p:nvPr/>
        </p:nvSpPr>
        <p:spPr bwMode="auto">
          <a:xfrm>
            <a:off x="4200525" y="2322513"/>
            <a:ext cx="0" cy="6000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2" name="Line 90"/>
          <p:cNvSpPr>
            <a:spLocks noChangeShapeType="1"/>
          </p:cNvSpPr>
          <p:nvPr/>
        </p:nvSpPr>
        <p:spPr bwMode="auto">
          <a:xfrm flipH="1" flipV="1">
            <a:off x="4622800" y="2273300"/>
            <a:ext cx="1233488" cy="717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nvGrpSpPr>
          <p:cNvPr id="530523" name="Group 91"/>
          <p:cNvGrpSpPr>
            <a:grpSpLocks/>
          </p:cNvGrpSpPr>
          <p:nvPr/>
        </p:nvGrpSpPr>
        <p:grpSpPr bwMode="auto">
          <a:xfrm>
            <a:off x="3870325" y="2147888"/>
            <a:ext cx="720725" cy="279400"/>
            <a:chOff x="3913" y="3140"/>
            <a:chExt cx="454" cy="176"/>
          </a:xfrm>
        </p:grpSpPr>
        <p:sp>
          <p:nvSpPr>
            <p:cNvPr id="530524" name="Rectangle 92"/>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5" name="Freeform 93"/>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26" name="Freeform 94"/>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27" name="Group 95"/>
          <p:cNvGrpSpPr>
            <a:grpSpLocks/>
          </p:cNvGrpSpPr>
          <p:nvPr/>
        </p:nvGrpSpPr>
        <p:grpSpPr bwMode="auto">
          <a:xfrm>
            <a:off x="5668963" y="2928938"/>
            <a:ext cx="720725" cy="279400"/>
            <a:chOff x="3913" y="3140"/>
            <a:chExt cx="454" cy="176"/>
          </a:xfrm>
        </p:grpSpPr>
        <p:sp>
          <p:nvSpPr>
            <p:cNvPr id="530528" name="Rectangle 96"/>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29" name="Freeform 97"/>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0" name="Freeform 98"/>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530531" name="Group 99"/>
          <p:cNvGrpSpPr>
            <a:grpSpLocks/>
          </p:cNvGrpSpPr>
          <p:nvPr/>
        </p:nvGrpSpPr>
        <p:grpSpPr bwMode="auto">
          <a:xfrm>
            <a:off x="3821113" y="2887663"/>
            <a:ext cx="720725" cy="279400"/>
            <a:chOff x="3913" y="3140"/>
            <a:chExt cx="454" cy="176"/>
          </a:xfrm>
        </p:grpSpPr>
        <p:sp>
          <p:nvSpPr>
            <p:cNvPr id="530532" name="Rectangle 100"/>
            <p:cNvSpPr>
              <a:spLocks noChangeArrowheads="1"/>
            </p:cNvSpPr>
            <p:nvPr/>
          </p:nvSpPr>
          <p:spPr bwMode="auto">
            <a:xfrm>
              <a:off x="3913" y="3228"/>
              <a:ext cx="407" cy="88"/>
            </a:xfrm>
            <a:prstGeom prst="rect">
              <a:avLst/>
            </a:prstGeom>
            <a:solidFill>
              <a:schemeClr val="hlink"/>
            </a:solidFill>
            <a:ln w="9525">
              <a:miter lim="800000"/>
              <a:headEnd/>
              <a:tailEnd/>
            </a:ln>
            <a:effectLst/>
            <a:scene3d>
              <a:camera prst="legacyObliqueTopRight"/>
              <a:lightRig rig="legacyFlat3" dir="l"/>
            </a:scene3d>
            <a:sp3d extrusionH="430200" prstMaterial="legacyMatte">
              <a:bevelT w="13500" h="13500" prst="angle"/>
              <a:bevelB w="13500" h="13500" prst="angle"/>
              <a:extrusionClr>
                <a:schemeClr val="hlink"/>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en-US"/>
            </a:p>
          </p:txBody>
        </p:sp>
        <p:sp>
          <p:nvSpPr>
            <p:cNvPr id="530533" name="Freeform 101"/>
            <p:cNvSpPr>
              <a:spLocks/>
            </p:cNvSpPr>
            <p:nvPr/>
          </p:nvSpPr>
          <p:spPr bwMode="auto">
            <a:xfrm>
              <a:off x="3958" y="3145"/>
              <a:ext cx="409" cy="68"/>
            </a:xfrm>
            <a:custGeom>
              <a:avLst/>
              <a:gdLst>
                <a:gd name="T0" fmla="*/ 0 w 280"/>
                <a:gd name="T1" fmla="*/ 63 h 63"/>
                <a:gd name="T2" fmla="*/ 37 w 280"/>
                <a:gd name="T3" fmla="*/ 62 h 63"/>
                <a:gd name="T4" fmla="*/ 219 w 280"/>
                <a:gd name="T5" fmla="*/ 0 h 63"/>
                <a:gd name="T6" fmla="*/ 280 w 280"/>
                <a:gd name="T7" fmla="*/ 0 h 63"/>
              </a:gdLst>
              <a:ahLst/>
              <a:cxnLst>
                <a:cxn ang="0">
                  <a:pos x="T0" y="T1"/>
                </a:cxn>
                <a:cxn ang="0">
                  <a:pos x="T2" y="T3"/>
                </a:cxn>
                <a:cxn ang="0">
                  <a:pos x="T4" y="T5"/>
                </a:cxn>
                <a:cxn ang="0">
                  <a:pos x="T6" y="T7"/>
                </a:cxn>
              </a:cxnLst>
              <a:rect l="0" t="0" r="r" b="b"/>
              <a:pathLst>
                <a:path w="280" h="63">
                  <a:moveTo>
                    <a:pt x="0" y="63"/>
                  </a:moveTo>
                  <a:lnTo>
                    <a:pt x="37" y="62"/>
                  </a:lnTo>
                  <a:lnTo>
                    <a:pt x="219" y="0"/>
                  </a:lnTo>
                  <a:lnTo>
                    <a:pt x="280" y="0"/>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4" name="Freeform 102"/>
            <p:cNvSpPr>
              <a:spLocks/>
            </p:cNvSpPr>
            <p:nvPr/>
          </p:nvSpPr>
          <p:spPr bwMode="auto">
            <a:xfrm>
              <a:off x="4044" y="3140"/>
              <a:ext cx="251" cy="75"/>
            </a:xfrm>
            <a:custGeom>
              <a:avLst/>
              <a:gdLst>
                <a:gd name="T0" fmla="*/ 0 w 148"/>
                <a:gd name="T1" fmla="*/ 0 h 74"/>
                <a:gd name="T2" fmla="*/ 40 w 148"/>
                <a:gd name="T3" fmla="*/ 0 h 74"/>
                <a:gd name="T4" fmla="*/ 102 w 148"/>
                <a:gd name="T5" fmla="*/ 74 h 74"/>
                <a:gd name="T6" fmla="*/ 148 w 148"/>
                <a:gd name="T7" fmla="*/ 74 h 74"/>
              </a:gdLst>
              <a:ahLst/>
              <a:cxnLst>
                <a:cxn ang="0">
                  <a:pos x="T0" y="T1"/>
                </a:cxn>
                <a:cxn ang="0">
                  <a:pos x="T2" y="T3"/>
                </a:cxn>
                <a:cxn ang="0">
                  <a:pos x="T4" y="T5"/>
                </a:cxn>
                <a:cxn ang="0">
                  <a:pos x="T6" y="T7"/>
                </a:cxn>
              </a:cxnLst>
              <a:rect l="0" t="0" r="r" b="b"/>
              <a:pathLst>
                <a:path w="148" h="74">
                  <a:moveTo>
                    <a:pt x="0" y="0"/>
                  </a:moveTo>
                  <a:lnTo>
                    <a:pt x="40" y="0"/>
                  </a:lnTo>
                  <a:lnTo>
                    <a:pt x="102" y="74"/>
                  </a:lnTo>
                  <a:lnTo>
                    <a:pt x="148" y="74"/>
                  </a:lnTo>
                </a:path>
              </a:pathLst>
            </a:custGeom>
            <a:noFill/>
            <a:ln w="190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sp>
        <p:nvSpPr>
          <p:cNvPr id="530535" name="Line 103"/>
          <p:cNvSpPr>
            <a:spLocks noChangeShapeType="1"/>
          </p:cNvSpPr>
          <p:nvPr/>
        </p:nvSpPr>
        <p:spPr bwMode="auto">
          <a:xfrm>
            <a:off x="6411913" y="3132138"/>
            <a:ext cx="285750" cy="1587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530536" name="Text Box 104"/>
          <p:cNvSpPr txBox="1">
            <a:spLocks noChangeArrowheads="1"/>
          </p:cNvSpPr>
          <p:nvPr/>
        </p:nvSpPr>
        <p:spPr bwMode="auto">
          <a:xfrm>
            <a:off x="3621088" y="3222625"/>
            <a:ext cx="349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D</a:t>
            </a:r>
          </a:p>
        </p:txBody>
      </p:sp>
      <p:sp>
        <p:nvSpPr>
          <p:cNvPr id="530537" name="Text Box 105"/>
          <p:cNvSpPr txBox="1">
            <a:spLocks noChangeArrowheads="1"/>
          </p:cNvSpPr>
          <p:nvPr/>
        </p:nvSpPr>
        <p:spPr bwMode="auto">
          <a:xfrm>
            <a:off x="4094163" y="3659188"/>
            <a:ext cx="327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E</a:t>
            </a:r>
          </a:p>
        </p:txBody>
      </p:sp>
      <p:sp>
        <p:nvSpPr>
          <p:cNvPr id="530538" name="Text Box 106"/>
          <p:cNvSpPr txBox="1">
            <a:spLocks noChangeArrowheads="1"/>
          </p:cNvSpPr>
          <p:nvPr/>
        </p:nvSpPr>
        <p:spPr bwMode="auto">
          <a:xfrm>
            <a:off x="4567238" y="3057525"/>
            <a:ext cx="3222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F</a:t>
            </a:r>
          </a:p>
        </p:txBody>
      </p:sp>
      <p:sp>
        <p:nvSpPr>
          <p:cNvPr id="530539" name="Text Box 107"/>
          <p:cNvSpPr txBox="1">
            <a:spLocks noChangeArrowheads="1"/>
          </p:cNvSpPr>
          <p:nvPr/>
        </p:nvSpPr>
        <p:spPr bwMode="auto">
          <a:xfrm>
            <a:off x="3408363" y="2768600"/>
            <a:ext cx="4365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2</a:t>
            </a:r>
          </a:p>
        </p:txBody>
      </p:sp>
      <p:sp>
        <p:nvSpPr>
          <p:cNvPr id="530540" name="Text Box 108"/>
          <p:cNvSpPr txBox="1">
            <a:spLocks noChangeArrowheads="1"/>
          </p:cNvSpPr>
          <p:nvPr/>
        </p:nvSpPr>
        <p:spPr bwMode="auto">
          <a:xfrm>
            <a:off x="4635500" y="1984375"/>
            <a:ext cx="43656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4</a:t>
            </a:r>
          </a:p>
        </p:txBody>
      </p:sp>
      <p:sp>
        <p:nvSpPr>
          <p:cNvPr id="530541" name="Text Box 109"/>
          <p:cNvSpPr txBox="1">
            <a:spLocks noChangeArrowheads="1"/>
          </p:cNvSpPr>
          <p:nvPr/>
        </p:nvSpPr>
        <p:spPr bwMode="auto">
          <a:xfrm>
            <a:off x="6010275" y="2570163"/>
            <a:ext cx="4365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S</a:t>
            </a:r>
            <a:r>
              <a:rPr lang="en-US" i="0" baseline="-25000"/>
              <a:t>3</a:t>
            </a:r>
          </a:p>
        </p:txBody>
      </p:sp>
      <p:sp>
        <p:nvSpPr>
          <p:cNvPr id="530542" name="Text Box 110"/>
          <p:cNvSpPr txBox="1">
            <a:spLocks noChangeArrowheads="1"/>
          </p:cNvSpPr>
          <p:nvPr/>
        </p:nvSpPr>
        <p:spPr bwMode="auto">
          <a:xfrm>
            <a:off x="6240463" y="3541713"/>
            <a:ext cx="360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H</a:t>
            </a:r>
          </a:p>
        </p:txBody>
      </p:sp>
      <p:sp>
        <p:nvSpPr>
          <p:cNvPr id="530543" name="Text Box 111"/>
          <p:cNvSpPr txBox="1">
            <a:spLocks noChangeArrowheads="1"/>
          </p:cNvSpPr>
          <p:nvPr/>
        </p:nvSpPr>
        <p:spPr bwMode="auto">
          <a:xfrm>
            <a:off x="6986588" y="3179763"/>
            <a:ext cx="3095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I</a:t>
            </a:r>
          </a:p>
        </p:txBody>
      </p:sp>
      <p:sp>
        <p:nvSpPr>
          <p:cNvPr id="530544" name="Text Box 112"/>
          <p:cNvSpPr txBox="1">
            <a:spLocks noChangeArrowheads="1"/>
          </p:cNvSpPr>
          <p:nvPr/>
        </p:nvSpPr>
        <p:spPr bwMode="auto">
          <a:xfrm>
            <a:off x="5103813" y="3595688"/>
            <a:ext cx="3397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t>G</a:t>
            </a:r>
          </a:p>
        </p:txBody>
      </p:sp>
      <p:sp>
        <p:nvSpPr>
          <p:cNvPr id="530545" name="Text Box 113"/>
          <p:cNvSpPr txBox="1">
            <a:spLocks noChangeArrowheads="1"/>
          </p:cNvSpPr>
          <p:nvPr/>
        </p:nvSpPr>
        <p:spPr bwMode="auto">
          <a:xfrm>
            <a:off x="3578225" y="2070100"/>
            <a:ext cx="2873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1</a:t>
            </a:r>
          </a:p>
        </p:txBody>
      </p:sp>
      <p:sp>
        <p:nvSpPr>
          <p:cNvPr id="530546" name="Text Box 114"/>
          <p:cNvSpPr txBox="1">
            <a:spLocks noChangeArrowheads="1"/>
          </p:cNvSpPr>
          <p:nvPr/>
        </p:nvSpPr>
        <p:spPr bwMode="auto">
          <a:xfrm>
            <a:off x="3959225" y="2462213"/>
            <a:ext cx="323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i="0">
                <a:solidFill>
                  <a:srgbClr val="FF0000"/>
                </a:solidFill>
              </a:rPr>
              <a:t>2</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33</a:t>
            </a:fld>
            <a:endParaRPr lang="en-US" dirty="0"/>
          </a:p>
        </p:txBody>
      </p:sp>
      <p:sp>
        <p:nvSpPr>
          <p:cNvPr id="59" name="Rectangle 6"/>
          <p:cNvSpPr>
            <a:spLocks noChangeArrowheads="1"/>
          </p:cNvSpPr>
          <p:nvPr/>
        </p:nvSpPr>
        <p:spPr bwMode="auto">
          <a:xfrm>
            <a:off x="8316416" y="5805264"/>
            <a:ext cx="687387" cy="428625"/>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r>
              <a:rPr lang="en-US" sz="1800" b="1" dirty="0">
                <a:solidFill>
                  <a:srgbClr val="333333"/>
                </a:solidFill>
                <a:latin typeface="Comic Sans MS" pitchFamily="66" charset="0"/>
              </a:rPr>
              <a:t>K &amp; R</a:t>
            </a:r>
          </a:p>
        </p:txBody>
      </p:sp>
    </p:spTree>
    <p:extLst>
      <p:ext uri="{BB962C8B-B14F-4D97-AF65-F5344CB8AC3E}">
        <p14:creationId xmlns:p14="http://schemas.microsoft.com/office/powerpoint/2010/main" val="2168428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3"/>
          <p:cNvSpPr>
            <a:spLocks noGrp="1" noChangeArrowheads="1"/>
          </p:cNvSpPr>
          <p:nvPr>
            <p:ph type="body" idx="1"/>
          </p:nvPr>
        </p:nvSpPr>
        <p:spPr>
          <a:xfrm>
            <a:off x="467544" y="1453480"/>
            <a:ext cx="7990656" cy="4495800"/>
          </a:xfrm>
        </p:spPr>
        <p:txBody>
          <a:bodyPr/>
          <a:lstStyle/>
          <a:p>
            <a:pPr eaLnBrk="1" hangingPunct="1">
              <a:lnSpc>
                <a:spcPct val="90000"/>
              </a:lnSpc>
              <a:buClr>
                <a:schemeClr val="tx1"/>
              </a:buClr>
            </a:pPr>
            <a:r>
              <a:rPr lang="en-US" sz="2800" dirty="0" smtClean="0"/>
              <a:t>The advantage comes when the </a:t>
            </a:r>
            <a:r>
              <a:rPr lang="en-US" sz="2800" b="1" dirty="0" smtClean="0">
                <a:solidFill>
                  <a:srgbClr val="990099"/>
                </a:solidFill>
              </a:rPr>
              <a:t>switched Ethernet</a:t>
            </a:r>
            <a:r>
              <a:rPr lang="en-US" sz="2800" dirty="0" smtClean="0">
                <a:solidFill>
                  <a:srgbClr val="990099"/>
                </a:solidFill>
              </a:rPr>
              <a:t> </a:t>
            </a:r>
            <a:r>
              <a:rPr lang="en-US" sz="2800" dirty="0" smtClean="0"/>
              <a:t>backplane is able to repeat more than one frame </a:t>
            </a:r>
            <a:r>
              <a:rPr lang="en-US" sz="2800" dirty="0" smtClean="0">
                <a:solidFill>
                  <a:srgbClr val="0033CC"/>
                </a:solidFill>
              </a:rPr>
              <a:t>in parallel </a:t>
            </a:r>
            <a:r>
              <a:rPr lang="en-US" sz="2800" i="1" dirty="0" smtClean="0"/>
              <a:t>(a separate backplane bus line for each node)</a:t>
            </a:r>
            <a:r>
              <a:rPr lang="en-US" sz="2800" dirty="0" smtClean="0"/>
              <a:t>.</a:t>
            </a:r>
          </a:p>
          <a:p>
            <a:pPr lvl="1" eaLnBrk="1" hangingPunct="1">
              <a:lnSpc>
                <a:spcPct val="90000"/>
              </a:lnSpc>
              <a:buClr>
                <a:schemeClr val="tx1"/>
              </a:buClr>
            </a:pPr>
            <a:r>
              <a:rPr lang="en-US" sz="2400" dirty="0" smtClean="0"/>
              <a:t>The frame is relayed onto the required output port via the port’s own backplane bus line.</a:t>
            </a:r>
          </a:p>
          <a:p>
            <a:pPr eaLnBrk="1" hangingPunct="1">
              <a:lnSpc>
                <a:spcPct val="90000"/>
              </a:lnSpc>
              <a:buClr>
                <a:schemeClr val="tx1"/>
              </a:buClr>
            </a:pPr>
            <a:r>
              <a:rPr lang="en-US" sz="2800" dirty="0" smtClean="0"/>
              <a:t>Under this scheme </a:t>
            </a:r>
            <a:r>
              <a:rPr lang="en-US" sz="2800" dirty="0" smtClean="0">
                <a:solidFill>
                  <a:srgbClr val="800000"/>
                </a:solidFill>
              </a:rPr>
              <a:t>collisions are still possible</a:t>
            </a:r>
            <a:r>
              <a:rPr lang="en-US" sz="2800" i="1" dirty="0" smtClean="0">
                <a:solidFill>
                  <a:srgbClr val="FF0000"/>
                </a:solidFill>
              </a:rPr>
              <a:t> </a:t>
            </a:r>
            <a:r>
              <a:rPr lang="en-US" sz="2800" dirty="0" smtClean="0"/>
              <a:t>when two concurrently arriving frames are destined for the same station.</a:t>
            </a:r>
          </a:p>
          <a:p>
            <a:pPr eaLnBrk="1" hangingPunct="1">
              <a:lnSpc>
                <a:spcPct val="90000"/>
              </a:lnSpc>
              <a:buClr>
                <a:schemeClr val="tx1"/>
              </a:buClr>
            </a:pPr>
            <a:r>
              <a:rPr lang="en-US" sz="2800" b="1" dirty="0" smtClean="0"/>
              <a:t>Note – each parallel transmission can take place at 10 Mbps!!</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34</a:t>
            </a:fld>
            <a:endParaRPr lang="en-US" dirty="0"/>
          </a:p>
        </p:txBody>
      </p:sp>
      <p:sp>
        <p:nvSpPr>
          <p:cNvPr id="7"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Tree>
    <p:extLst>
      <p:ext uri="{BB962C8B-B14F-4D97-AF65-F5344CB8AC3E}">
        <p14:creationId xmlns:p14="http://schemas.microsoft.com/office/powerpoint/2010/main" val="23216843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2" descr="C:\My Documents\My Pictures\Switched Ethernet.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0816" y="939751"/>
            <a:ext cx="6385520" cy="5513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outerShdw>
              </a:effectLst>
            </a:endParaRPr>
          </a:p>
        </p:txBody>
      </p:sp>
      <p:sp>
        <p:nvSpPr>
          <p:cNvPr id="3" name="Slide Number Placeholder 2"/>
          <p:cNvSpPr>
            <a:spLocks noGrp="1"/>
          </p:cNvSpPr>
          <p:nvPr>
            <p:ph type="sldNum" sz="quarter" idx="11"/>
          </p:nvPr>
        </p:nvSpPr>
        <p:spPr/>
        <p:txBody>
          <a:bodyPr/>
          <a:lstStyle/>
          <a:p>
            <a:pPr>
              <a:defRPr/>
            </a:pPr>
            <a:fld id="{1A54BAB6-FEBD-4F64-A6D7-C50E0F3E21C7}" type="slidenum">
              <a:rPr lang="en-US" smtClean="0">
                <a:latin typeface="Comic Sans MS" pitchFamily="66" charset="0"/>
              </a:rPr>
              <a:pPr>
                <a:defRPr/>
              </a:pPr>
              <a:t>35</a:t>
            </a:fld>
            <a:endParaRPr lang="en-US" dirty="0">
              <a:latin typeface="Comic Sans MS" pitchFamily="66" charset="0"/>
            </a:endParaRPr>
          </a:p>
        </p:txBody>
      </p:sp>
      <p:sp>
        <p:nvSpPr>
          <p:cNvPr id="5" name="Rectangle 2"/>
          <p:cNvSpPr txBox="1">
            <a:spLocks noChangeArrowheads="1"/>
          </p:cNvSpPr>
          <p:nvPr/>
        </p:nvSpPr>
        <p:spPr>
          <a:xfrm>
            <a:off x="812800" y="0"/>
            <a:ext cx="7834313" cy="980728"/>
          </a:xfrm>
          <a:prstGeom prst="rect">
            <a:avLst/>
          </a:prstGeom>
          <a:ln w="19050">
            <a:noFill/>
          </a:ln>
        </p:spPr>
        <p:txBody>
          <a:bodyPr/>
          <a:lstStyle>
            <a:lvl1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mj-lt"/>
                <a:ea typeface="+mj-ea"/>
                <a:cs typeface="+mj-cs"/>
              </a:defRPr>
            </a:lvl1pPr>
            <a:lvl2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2pPr>
            <a:lvl3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3pPr>
            <a:lvl4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4pPr>
            <a:lvl5pPr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5pPr>
            <a:lvl6pPr marL="4572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6pPr>
            <a:lvl7pPr marL="9144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7pPr>
            <a:lvl8pPr marL="13716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8pPr>
            <a:lvl9pPr marL="1828800" algn="ctr" rtl="0" eaLnBrk="0" fontAlgn="base" hangingPunct="0">
              <a:lnSpc>
                <a:spcPct val="110000"/>
              </a:lnSpc>
              <a:spcBef>
                <a:spcPct val="0"/>
              </a:spcBef>
              <a:spcAft>
                <a:spcPct val="0"/>
              </a:spcAft>
              <a:defRPr sz="4400" b="1">
                <a:solidFill>
                  <a:schemeClr val="bg1"/>
                </a:solidFill>
                <a:effectLst>
                  <a:outerShdw blurRad="38100" dist="38100" dir="2700000" algn="tl">
                    <a:srgbClr val="000000"/>
                  </a:outerShdw>
                </a:effectLst>
                <a:latin typeface="Comic Sans MS" pitchFamily="66" charset="0"/>
              </a:defRPr>
            </a:lvl9pPr>
          </a:lstStyle>
          <a:p>
            <a:pPr eaLnBrk="1" hangingPunct="1">
              <a:defRPr/>
            </a:pPr>
            <a:r>
              <a:rPr lang="en-US" smtClean="0">
                <a:effectLst>
                  <a:outerShdw blurRad="38100" dist="38100" dir="2700000" algn="tl">
                    <a:srgbClr val="000000">
                      <a:alpha val="43137"/>
                    </a:srgbClr>
                  </a:outerShdw>
                </a:effectLst>
              </a:rPr>
              <a:t>Switched Ethernet</a:t>
            </a:r>
            <a:endParaRPr lang="en-US" dirty="0" smtClean="0">
              <a:effectLst>
                <a:outerShdw blurRad="38100" dist="38100" dir="2700000" algn="tl">
                  <a:srgbClr val="000000">
                    <a:alpha val="43137"/>
                  </a:srgbClr>
                </a:outerShdw>
              </a:effectLst>
            </a:endParaRPr>
          </a:p>
        </p:txBody>
      </p:sp>
      <p:sp>
        <p:nvSpPr>
          <p:cNvPr id="6" name="Rectangle 5"/>
          <p:cNvSpPr/>
          <p:nvPr/>
        </p:nvSpPr>
        <p:spPr bwMode="auto">
          <a:xfrm>
            <a:off x="7812360" y="5661248"/>
            <a:ext cx="1008112" cy="535782"/>
          </a:xfrm>
          <a:prstGeom prst="rect">
            <a:avLst/>
          </a:prstGeom>
          <a:noFill/>
          <a:ln w="19050" cap="flat" cmpd="sng" algn="ctr">
            <a:solidFill>
              <a:srgbClr val="9900CC"/>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err="1" smtClean="0">
                <a:ln>
                  <a:noFill/>
                </a:ln>
                <a:solidFill>
                  <a:srgbClr val="9900CC"/>
                </a:solidFill>
                <a:effectLst/>
                <a:latin typeface="Arial" charset="0"/>
                <a:cs typeface="Arial" charset="0"/>
              </a:rPr>
              <a:t>Halsall</a:t>
            </a:r>
            <a:endParaRPr kumimoji="0" lang="en-US" sz="1800" b="0" i="0" u="none" strike="noStrike" cap="none" normalizeH="0" baseline="0" dirty="0" smtClean="0">
              <a:ln>
                <a:noFill/>
              </a:ln>
              <a:solidFill>
                <a:srgbClr val="9900CC"/>
              </a:solidFill>
              <a:effectLst/>
              <a:latin typeface="Arial" charset="0"/>
              <a:cs typeface="Arial" charset="0"/>
            </a:endParaRPr>
          </a:p>
        </p:txBody>
      </p:sp>
    </p:spTree>
    <p:extLst>
      <p:ext uri="{BB962C8B-B14F-4D97-AF65-F5344CB8AC3E}">
        <p14:creationId xmlns:p14="http://schemas.microsoft.com/office/powerpoint/2010/main" val="37584581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3"/>
          <p:cNvSpPr>
            <a:spLocks noGrp="1" noChangeArrowheads="1"/>
          </p:cNvSpPr>
          <p:nvPr>
            <p:ph type="body" idx="1"/>
          </p:nvPr>
        </p:nvSpPr>
        <p:spPr>
          <a:xfrm>
            <a:off x="609600" y="5343872"/>
            <a:ext cx="7772400" cy="533400"/>
          </a:xfrm>
        </p:spPr>
        <p:txBody>
          <a:bodyPr/>
          <a:lstStyle/>
          <a:p>
            <a:pPr eaLnBrk="1" hangingPunct="1">
              <a:buFontTx/>
              <a:buNone/>
            </a:pPr>
            <a:r>
              <a:rPr lang="en-US" sz="2800" dirty="0" smtClean="0"/>
              <a:t>Figure 4-20.A simple example of switched Ethernet.</a:t>
            </a:r>
          </a:p>
        </p:txBody>
      </p:sp>
      <p:pic>
        <p:nvPicPr>
          <p:cNvPr id="26629" name="Picture 4" descr="4-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556792"/>
            <a:ext cx="7337425" cy="326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Rectangle 8"/>
          <p:cNvSpPr>
            <a:spLocks noChangeArrowheads="1"/>
          </p:cNvSpPr>
          <p:nvPr/>
        </p:nvSpPr>
        <p:spPr bwMode="auto">
          <a:xfrm>
            <a:off x="4925888" y="3933056"/>
            <a:ext cx="4038600" cy="1219200"/>
          </a:xfrm>
          <a:prstGeom prst="rect">
            <a:avLst/>
          </a:prstGeom>
          <a:noFill/>
          <a:ln w="12700">
            <a:noFill/>
            <a:prstDash val="sysDot"/>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l"/>
            <a:r>
              <a:rPr lang="en-US" sz="2000" b="1" dirty="0" err="1" smtClean="0">
                <a:solidFill>
                  <a:srgbClr val="800000"/>
                </a:solidFill>
                <a:latin typeface="Arial" charset="0"/>
              </a:rPr>
              <a:t>Tanenbaum</a:t>
            </a:r>
            <a:r>
              <a:rPr lang="en-US" sz="2000" b="1" dirty="0">
                <a:solidFill>
                  <a:srgbClr val="800000"/>
                </a:solidFill>
                <a:latin typeface="Arial" charset="0"/>
              </a:rPr>
              <a:t> </a:t>
            </a:r>
            <a:r>
              <a:rPr lang="en-US" sz="2000" b="1" dirty="0" smtClean="0">
                <a:solidFill>
                  <a:srgbClr val="800000"/>
                </a:solidFill>
                <a:latin typeface="Arial" charset="0"/>
              </a:rPr>
              <a:t>considers </a:t>
            </a:r>
            <a:r>
              <a:rPr lang="en-US" sz="2000" b="1" dirty="0">
                <a:solidFill>
                  <a:srgbClr val="800000"/>
                </a:solidFill>
                <a:latin typeface="Arial" charset="0"/>
              </a:rPr>
              <a:t>a </a:t>
            </a:r>
            <a:r>
              <a:rPr lang="en-US" sz="2000" b="1" dirty="0" smtClean="0">
                <a:solidFill>
                  <a:srgbClr val="800000"/>
                </a:solidFill>
                <a:latin typeface="Arial" charset="0"/>
              </a:rPr>
              <a:t>more</a:t>
            </a:r>
          </a:p>
          <a:p>
            <a:pPr algn="l"/>
            <a:r>
              <a:rPr lang="en-US" sz="2000" b="1" dirty="0" smtClean="0">
                <a:solidFill>
                  <a:srgbClr val="800000"/>
                </a:solidFill>
                <a:latin typeface="Arial" charset="0"/>
              </a:rPr>
              <a:t>powerful switch that reduces</a:t>
            </a:r>
          </a:p>
          <a:p>
            <a:pPr algn="l"/>
            <a:r>
              <a:rPr lang="en-US" sz="2000" b="1" dirty="0" smtClean="0">
                <a:solidFill>
                  <a:srgbClr val="800000"/>
                </a:solidFill>
                <a:latin typeface="Arial" charset="0"/>
              </a:rPr>
              <a:t>collisions even further</a:t>
            </a:r>
            <a:r>
              <a:rPr lang="en-US" sz="2000" b="1" dirty="0">
                <a:solidFill>
                  <a:srgbClr val="800000"/>
                </a:solidFill>
                <a:latin typeface="Arial" charset="0"/>
              </a:rPr>
              <a:t>!!</a:t>
            </a:r>
            <a:endParaRPr lang="en-US" sz="2000" b="1" dirty="0">
              <a:solidFill>
                <a:srgbClr val="800000"/>
              </a:solidFill>
              <a:latin typeface="Times New Roman" pitchFamily="18" charset="0"/>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36</a:t>
            </a:fld>
            <a:endParaRPr lang="en-US" dirty="0"/>
          </a:p>
        </p:txBody>
      </p:sp>
      <p:sp>
        <p:nvSpPr>
          <p:cNvPr id="8" name="Rectangle 2"/>
          <p:cNvSpPr>
            <a:spLocks noGrp="1" noChangeArrowheads="1"/>
          </p:cNvSpPr>
          <p:nvPr>
            <p:ph type="title"/>
          </p:nvPr>
        </p:nvSpPr>
        <p:spPr>
          <a:xfrm>
            <a:off x="812800" y="0"/>
            <a:ext cx="7834313" cy="980728"/>
          </a:xfrm>
          <a:ln w="19050">
            <a:noFill/>
          </a:ln>
        </p:spPr>
        <p:txBody>
          <a:bodyPr/>
          <a:lstStyle/>
          <a:p>
            <a:pPr eaLnBrk="1" hangingPunct="1">
              <a:defRPr/>
            </a:pPr>
            <a:r>
              <a:rPr lang="en-US" dirty="0" smtClean="0">
                <a:effectLst>
                  <a:outerShdw blurRad="38100" dist="38100" dir="2700000" algn="tl">
                    <a:srgbClr val="000000">
                      <a:alpha val="43137"/>
                    </a:srgbClr>
                  </a:outerShdw>
                </a:effectLst>
              </a:rPr>
              <a:t>Switched Ethernet</a:t>
            </a:r>
          </a:p>
        </p:txBody>
      </p:sp>
      <p:sp>
        <p:nvSpPr>
          <p:cNvPr id="9" name="Rectangle 5"/>
          <p:cNvSpPr>
            <a:spLocks noChangeArrowheads="1"/>
          </p:cNvSpPr>
          <p:nvPr/>
        </p:nvSpPr>
        <p:spPr bwMode="auto">
          <a:xfrm>
            <a:off x="7348537"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570222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Switched Ethernet Hub</a:t>
            </a:r>
          </a:p>
        </p:txBody>
      </p:sp>
      <p:sp>
        <p:nvSpPr>
          <p:cNvPr id="27653" name="Rectangle 3"/>
          <p:cNvSpPr>
            <a:spLocks noGrp="1" noChangeArrowheads="1"/>
          </p:cNvSpPr>
          <p:nvPr>
            <p:ph type="body" idx="1"/>
          </p:nvPr>
        </p:nvSpPr>
        <p:spPr>
          <a:xfrm>
            <a:off x="685800" y="1052736"/>
            <a:ext cx="8062664" cy="5184576"/>
          </a:xfrm>
        </p:spPr>
        <p:txBody>
          <a:bodyPr/>
          <a:lstStyle/>
          <a:p>
            <a:pPr eaLnBrk="1" hangingPunct="1">
              <a:buClr>
                <a:schemeClr val="tx1"/>
              </a:buClr>
            </a:pPr>
            <a:r>
              <a:rPr lang="en-US" dirty="0" smtClean="0"/>
              <a:t>Since servers are often shared by multiple nodes, one can employ a </a:t>
            </a:r>
            <a:r>
              <a:rPr lang="en-US" b="1" dirty="0" smtClean="0">
                <a:solidFill>
                  <a:srgbClr val="FF66CC"/>
                </a:solidFill>
                <a:latin typeface="Comic Sans MS" pitchFamily="66" charset="0"/>
              </a:rPr>
              <a:t>switching hub</a:t>
            </a:r>
            <a:r>
              <a:rPr lang="en-US" b="1" i="1" dirty="0" smtClean="0">
                <a:latin typeface="Comic Sans MS" pitchFamily="66" charset="0"/>
              </a:rPr>
              <a:t> </a:t>
            </a:r>
            <a:r>
              <a:rPr lang="en-US" dirty="0" smtClean="0"/>
              <a:t>with one port which operates at a higher rate than the other ports. </a:t>
            </a:r>
          </a:p>
          <a:p>
            <a:pPr eaLnBrk="1" hangingPunct="1">
              <a:buClr>
                <a:schemeClr val="tx1"/>
              </a:buClr>
              <a:buFont typeface="Wingdings" pitchFamily="2" charset="2"/>
              <a:buChar char="è"/>
            </a:pPr>
            <a:r>
              <a:rPr lang="en-US" b="1" dirty="0" smtClean="0">
                <a:solidFill>
                  <a:srgbClr val="FF66CC"/>
                </a:solidFill>
                <a:sym typeface="Wingdings" pitchFamily="2" charset="2"/>
              </a:rPr>
              <a:t>This requires extra buffering inside the hub to handle speed mismatches</a:t>
            </a:r>
            <a:r>
              <a:rPr lang="en-US" dirty="0" smtClean="0">
                <a:solidFill>
                  <a:srgbClr val="FF66CC"/>
                </a:solidFill>
                <a:sym typeface="Wingdings" pitchFamily="2" charset="2"/>
              </a:rPr>
              <a:t>.</a:t>
            </a:r>
          </a:p>
          <a:p>
            <a:pPr eaLnBrk="1" hangingPunct="1">
              <a:buClr>
                <a:schemeClr val="tx1"/>
              </a:buClr>
            </a:pPr>
            <a:r>
              <a:rPr lang="en-US" dirty="0" smtClean="0">
                <a:sym typeface="Wingdings" pitchFamily="2" charset="2"/>
              </a:rPr>
              <a:t>Can be further </a:t>
            </a:r>
            <a:r>
              <a:rPr lang="en-US" i="1" dirty="0" smtClean="0">
                <a:sym typeface="Wingdings" pitchFamily="2" charset="2"/>
              </a:rPr>
              <a:t>enhanced</a:t>
            </a:r>
            <a:r>
              <a:rPr lang="en-US" dirty="0" smtClean="0">
                <a:sym typeface="Wingdings" pitchFamily="2" charset="2"/>
              </a:rPr>
              <a:t> by higher rated port </a:t>
            </a:r>
            <a:r>
              <a:rPr lang="en-US" b="1" dirty="0" smtClean="0">
                <a:sym typeface="Wingdings" pitchFamily="2" charset="2"/>
              </a:rPr>
              <a:t>full-duplex.</a:t>
            </a:r>
            <a:endParaRPr lang="en-US" dirty="0" smtClean="0">
              <a:sym typeface="Wingdings" pitchFamily="2" charset="2"/>
            </a:endParaRP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37</a:t>
            </a:fld>
            <a:endParaRPr lang="en-US" dirty="0"/>
          </a:p>
        </p:txBody>
      </p:sp>
    </p:spTree>
    <p:extLst>
      <p:ext uri="{BB962C8B-B14F-4D97-AF65-F5344CB8AC3E}">
        <p14:creationId xmlns:p14="http://schemas.microsoft.com/office/powerpoint/2010/main" val="9540026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ChangeArrowheads="1"/>
          </p:cNvSpPr>
          <p:nvPr/>
        </p:nvSpPr>
        <p:spPr bwMode="auto">
          <a:xfrm>
            <a:off x="4426819" y="169545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sp>
        <p:nvSpPr>
          <p:cNvPr id="28677" name="Line 3"/>
          <p:cNvSpPr>
            <a:spLocks noChangeShapeType="1"/>
          </p:cNvSpPr>
          <p:nvPr/>
        </p:nvSpPr>
        <p:spPr bwMode="auto">
          <a:xfrm flipH="1">
            <a:off x="4388719" y="2332038"/>
            <a:ext cx="234950"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8" name="Line 4"/>
          <p:cNvSpPr>
            <a:spLocks noChangeShapeType="1"/>
          </p:cNvSpPr>
          <p:nvPr/>
        </p:nvSpPr>
        <p:spPr bwMode="auto">
          <a:xfrm>
            <a:off x="5380906" y="2297113"/>
            <a:ext cx="479425" cy="86995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Line 5"/>
          <p:cNvSpPr>
            <a:spLocks noChangeShapeType="1"/>
          </p:cNvSpPr>
          <p:nvPr/>
        </p:nvSpPr>
        <p:spPr bwMode="auto">
          <a:xfrm flipH="1">
            <a:off x="3283819" y="3851275"/>
            <a:ext cx="701675" cy="5619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0" name="Line 6"/>
          <p:cNvSpPr>
            <a:spLocks noChangeShapeType="1"/>
          </p:cNvSpPr>
          <p:nvPr/>
        </p:nvSpPr>
        <p:spPr bwMode="auto">
          <a:xfrm flipH="1">
            <a:off x="4101381" y="3862388"/>
            <a:ext cx="233363" cy="1087437"/>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pic>
        <p:nvPicPr>
          <p:cNvPr id="28681" name="Picture 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056" y="1673225"/>
            <a:ext cx="847725" cy="76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Line 8"/>
          <p:cNvSpPr>
            <a:spLocks noChangeShapeType="1"/>
          </p:cNvSpPr>
          <p:nvPr/>
        </p:nvSpPr>
        <p:spPr bwMode="auto">
          <a:xfrm>
            <a:off x="3406056" y="2127250"/>
            <a:ext cx="97313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nvGrpSpPr>
          <p:cNvPr id="28683" name="Group 9"/>
          <p:cNvGrpSpPr>
            <a:grpSpLocks/>
          </p:cNvGrpSpPr>
          <p:nvPr/>
        </p:nvGrpSpPr>
        <p:grpSpPr bwMode="auto">
          <a:xfrm>
            <a:off x="2713906" y="4213225"/>
            <a:ext cx="762000" cy="609600"/>
            <a:chOff x="3840" y="1279"/>
            <a:chExt cx="266" cy="310"/>
          </a:xfrm>
        </p:grpSpPr>
        <p:sp>
          <p:nvSpPr>
            <p:cNvPr id="28865" name="Freeform 10"/>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66" name="Freeform 11"/>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67" name="Freeform 12"/>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68" name="Freeform 13"/>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69" name="Freeform 14"/>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70" name="Freeform 15"/>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71" name="Freeform 16"/>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72" name="Freeform 17"/>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3" name="Freeform 18"/>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4" name="Freeform 19"/>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5" name="Freeform 20"/>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6" name="Freeform 21"/>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7" name="Freeform 22"/>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8" name="Freeform 23"/>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79" name="Freeform 24"/>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0" name="Freeform 25"/>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1" name="Freeform 26"/>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2" name="Freeform 27"/>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3" name="Freeform 28"/>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4" name="Freeform 29"/>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5" name="Freeform 30"/>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6" name="Freeform 31"/>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7" name="Freeform 32"/>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8" name="Freeform 33"/>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89" name="Freeform 34"/>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0" name="Freeform 35"/>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1" name="Freeform 36"/>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92" name="Freeform 37"/>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93" name="Freeform 38"/>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94" name="Freeform 39"/>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95" name="Freeform 40"/>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96" name="Freeform 41"/>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97" name="Freeform 42"/>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98" name="Freeform 43"/>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99" name="Freeform 44"/>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900" name="Freeform 45"/>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1" name="Freeform 46"/>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2" name="Freeform 47"/>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903" name="Freeform 48"/>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904" name="Freeform 49"/>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5" name="Freeform 50"/>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6" name="Freeform 51"/>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7" name="Freeform 52"/>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08" name="Freeform 53"/>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909" name="Freeform 54"/>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0" name="Freeform 55"/>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1" name="Freeform 56"/>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912" name="Freeform 57"/>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913" name="Freeform 58"/>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914" name="Freeform 59"/>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915" name="Freeform 60"/>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916" name="Freeform 61"/>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7" name="Freeform 62"/>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918" name="Freeform 63"/>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919" name="Freeform 64"/>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920" name="Freeform 65"/>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4" name="Group 66"/>
          <p:cNvGrpSpPr>
            <a:grpSpLocks/>
          </p:cNvGrpSpPr>
          <p:nvPr/>
        </p:nvGrpSpPr>
        <p:grpSpPr bwMode="auto">
          <a:xfrm>
            <a:off x="3790231" y="4965700"/>
            <a:ext cx="763588" cy="609600"/>
            <a:chOff x="3840" y="1279"/>
            <a:chExt cx="266" cy="310"/>
          </a:xfrm>
        </p:grpSpPr>
        <p:sp>
          <p:nvSpPr>
            <p:cNvPr id="28809" name="Freeform 67"/>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810" name="Freeform 68"/>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811" name="Freeform 69"/>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812" name="Freeform 70"/>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813" name="Freeform 71"/>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814" name="Freeform 72"/>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815" name="Freeform 73"/>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816" name="Freeform 74"/>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7" name="Freeform 75"/>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8" name="Freeform 76"/>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19" name="Freeform 77"/>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0" name="Freeform 78"/>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1" name="Freeform 79"/>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2" name="Freeform 80"/>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3" name="Freeform 81"/>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4" name="Freeform 82"/>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5" name="Freeform 83"/>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6" name="Freeform 84"/>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7" name="Freeform 85"/>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8" name="Freeform 86"/>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29" name="Freeform 87"/>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0" name="Freeform 88"/>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1" name="Freeform 89"/>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2" name="Freeform 90"/>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3" name="Freeform 91"/>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4" name="Freeform 92"/>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5" name="Freeform 93"/>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836" name="Freeform 94"/>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837" name="Freeform 95"/>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838" name="Freeform 96"/>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839" name="Freeform 97"/>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840" name="Freeform 98"/>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841" name="Freeform 99"/>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842" name="Freeform 100"/>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843" name="Freeform 101"/>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844" name="Freeform 102"/>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5" name="Freeform 103"/>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6" name="Freeform 104"/>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847" name="Freeform 105"/>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848" name="Freeform 106"/>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49" name="Freeform 107"/>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0" name="Freeform 108"/>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1" name="Freeform 109"/>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2" name="Freeform 110"/>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853" name="Freeform 111"/>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4" name="Freeform 112"/>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55" name="Freeform 113"/>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56" name="Freeform 114"/>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57" name="Freeform 115"/>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58" name="Freeform 116"/>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59" name="Freeform 117"/>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60" name="Freeform 118"/>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1" name="Freeform 119"/>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62" name="Freeform 120"/>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63" name="Freeform 121"/>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64" name="Freeform 122"/>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grpSp>
        <p:nvGrpSpPr>
          <p:cNvPr id="28685" name="Group 123"/>
          <p:cNvGrpSpPr>
            <a:grpSpLocks/>
          </p:cNvGrpSpPr>
          <p:nvPr/>
        </p:nvGrpSpPr>
        <p:grpSpPr bwMode="auto">
          <a:xfrm>
            <a:off x="5636494" y="3217863"/>
            <a:ext cx="762000" cy="611187"/>
            <a:chOff x="3840" y="1279"/>
            <a:chExt cx="266" cy="310"/>
          </a:xfrm>
        </p:grpSpPr>
        <p:sp>
          <p:nvSpPr>
            <p:cNvPr id="28753" name="Freeform 124"/>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754" name="Freeform 125"/>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755" name="Freeform 126"/>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56" name="Freeform 127"/>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57" name="Freeform 128"/>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58" name="Freeform 129"/>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59" name="Freeform 130"/>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60" name="Freeform 131"/>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1" name="Freeform 132"/>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2" name="Freeform 133"/>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3" name="Freeform 134"/>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4" name="Freeform 135"/>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5" name="Freeform 136"/>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6" name="Freeform 137"/>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7" name="Freeform 138"/>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8" name="Freeform 139"/>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69" name="Freeform 140"/>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0" name="Freeform 141"/>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1" name="Freeform 142"/>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2" name="Freeform 143"/>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3" name="Freeform 144"/>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4" name="Freeform 145"/>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5" name="Freeform 146"/>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6" name="Freeform 147"/>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7" name="Freeform 148"/>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8" name="Freeform 149"/>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79" name="Freeform 150"/>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80" name="Freeform 151"/>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81" name="Freeform 152"/>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82" name="Freeform 153"/>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83" name="Freeform 154"/>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84" name="Freeform 155"/>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85" name="Freeform 156"/>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86" name="Freeform 157"/>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87" name="Freeform 158"/>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88" name="Freeform 159"/>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89" name="Freeform 160"/>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0" name="Freeform 161"/>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91" name="Freeform 162"/>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92" name="Freeform 163"/>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3" name="Freeform 164"/>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4" name="Freeform 165"/>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5" name="Freeform 166"/>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6" name="Freeform 167"/>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97" name="Freeform 168"/>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98" name="Freeform 169"/>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99" name="Freeform 170"/>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800" name="Freeform 171"/>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801" name="Freeform 172"/>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802" name="Freeform 173"/>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803" name="Freeform 174"/>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804" name="Freeform 175"/>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5" name="Freeform 176"/>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806" name="Freeform 177"/>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807" name="Freeform 178"/>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808" name="Freeform 179"/>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6" name="Rectangle 180"/>
          <p:cNvSpPr>
            <a:spLocks noChangeArrowheads="1"/>
          </p:cNvSpPr>
          <p:nvPr/>
        </p:nvSpPr>
        <p:spPr bwMode="auto">
          <a:xfrm>
            <a:off x="3693394" y="3225800"/>
            <a:ext cx="1287462" cy="590550"/>
          </a:xfrm>
          <a:prstGeom prst="rect">
            <a:avLst/>
          </a:prstGeom>
          <a:solidFill>
            <a:srgbClr val="CC00FF"/>
          </a:solidFill>
          <a:ln w="9525">
            <a:solidFill>
              <a:schemeClr val="tx1"/>
            </a:solidFill>
            <a:miter lim="800000"/>
            <a:headEnd/>
            <a:tailEnd/>
          </a:ln>
        </p:spPr>
        <p:txBody>
          <a:bodyPr lIns="92075" tIns="46038" rIns="92075" bIns="46038">
            <a:spAutoFit/>
          </a:bodyPr>
          <a:lstStyle/>
          <a:p>
            <a:pPr eaLnBrk="0" hangingPunct="0"/>
            <a:r>
              <a:rPr lang="en-US" sz="1600">
                <a:solidFill>
                  <a:schemeClr val="tx1"/>
                </a:solidFill>
                <a:latin typeface="Times New Roman" pitchFamily="18" charset="0"/>
              </a:rPr>
              <a:t>Ethernet Switch </a:t>
            </a:r>
          </a:p>
        </p:txBody>
      </p:sp>
      <p:grpSp>
        <p:nvGrpSpPr>
          <p:cNvPr id="28687" name="Group 181"/>
          <p:cNvGrpSpPr>
            <a:grpSpLocks/>
          </p:cNvGrpSpPr>
          <p:nvPr/>
        </p:nvGrpSpPr>
        <p:grpSpPr bwMode="auto">
          <a:xfrm>
            <a:off x="4837981" y="5005388"/>
            <a:ext cx="763588" cy="609600"/>
            <a:chOff x="3840" y="1279"/>
            <a:chExt cx="266" cy="310"/>
          </a:xfrm>
        </p:grpSpPr>
        <p:sp>
          <p:nvSpPr>
            <p:cNvPr id="28697" name="Freeform 182"/>
            <p:cNvSpPr>
              <a:spLocks/>
            </p:cNvSpPr>
            <p:nvPr/>
          </p:nvSpPr>
          <p:spPr bwMode="auto">
            <a:xfrm>
              <a:off x="3848" y="1548"/>
              <a:ext cx="206" cy="20"/>
            </a:xfrm>
            <a:custGeom>
              <a:avLst/>
              <a:gdLst>
                <a:gd name="T0" fmla="*/ 0 w 206"/>
                <a:gd name="T1" fmla="*/ 19 h 20"/>
                <a:gd name="T2" fmla="*/ 0 w 206"/>
                <a:gd name="T3" fmla="*/ 0 h 20"/>
                <a:gd name="T4" fmla="*/ 205 w 206"/>
                <a:gd name="T5" fmla="*/ 0 h 20"/>
                <a:gd name="T6" fmla="*/ 205 w 206"/>
                <a:gd name="T7" fmla="*/ 19 h 20"/>
                <a:gd name="T8" fmla="*/ 0 w 206"/>
                <a:gd name="T9" fmla="*/ 19 h 20"/>
                <a:gd name="T10" fmla="*/ 0 60000 65536"/>
                <a:gd name="T11" fmla="*/ 0 60000 65536"/>
                <a:gd name="T12" fmla="*/ 0 60000 65536"/>
                <a:gd name="T13" fmla="*/ 0 60000 65536"/>
                <a:gd name="T14" fmla="*/ 0 60000 65536"/>
                <a:gd name="T15" fmla="*/ 0 w 206"/>
                <a:gd name="T16" fmla="*/ 0 h 20"/>
                <a:gd name="T17" fmla="*/ 206 w 206"/>
                <a:gd name="T18" fmla="*/ 20 h 20"/>
              </a:gdLst>
              <a:ahLst/>
              <a:cxnLst>
                <a:cxn ang="T10">
                  <a:pos x="T0" y="T1"/>
                </a:cxn>
                <a:cxn ang="T11">
                  <a:pos x="T2" y="T3"/>
                </a:cxn>
                <a:cxn ang="T12">
                  <a:pos x="T4" y="T5"/>
                </a:cxn>
                <a:cxn ang="T13">
                  <a:pos x="T6" y="T7"/>
                </a:cxn>
                <a:cxn ang="T14">
                  <a:pos x="T8" y="T9"/>
                </a:cxn>
              </a:cxnLst>
              <a:rect l="T15" t="T16" r="T17" b="T18"/>
              <a:pathLst>
                <a:path w="206" h="20">
                  <a:moveTo>
                    <a:pt x="0" y="19"/>
                  </a:moveTo>
                  <a:lnTo>
                    <a:pt x="0" y="0"/>
                  </a:lnTo>
                  <a:lnTo>
                    <a:pt x="205" y="0"/>
                  </a:lnTo>
                  <a:lnTo>
                    <a:pt x="205" y="19"/>
                  </a:lnTo>
                  <a:lnTo>
                    <a:pt x="0" y="19"/>
                  </a:lnTo>
                </a:path>
              </a:pathLst>
            </a:custGeom>
            <a:solidFill>
              <a:srgbClr val="666666"/>
            </a:solidFill>
            <a:ln w="12700">
              <a:solidFill>
                <a:srgbClr val="000000"/>
              </a:solidFill>
              <a:round/>
              <a:headEnd/>
              <a:tailEnd/>
            </a:ln>
          </p:spPr>
          <p:txBody>
            <a:bodyPr/>
            <a:lstStyle/>
            <a:p>
              <a:endParaRPr lang="en-US"/>
            </a:p>
          </p:txBody>
        </p:sp>
        <p:sp>
          <p:nvSpPr>
            <p:cNvPr id="28698" name="Freeform 183"/>
            <p:cNvSpPr>
              <a:spLocks/>
            </p:cNvSpPr>
            <p:nvPr/>
          </p:nvSpPr>
          <p:spPr bwMode="auto">
            <a:xfrm>
              <a:off x="3840" y="1453"/>
              <a:ext cx="220" cy="34"/>
            </a:xfrm>
            <a:custGeom>
              <a:avLst/>
              <a:gdLst>
                <a:gd name="T0" fmla="*/ 189 w 220"/>
                <a:gd name="T1" fmla="*/ 0 h 34"/>
                <a:gd name="T2" fmla="*/ 219 w 220"/>
                <a:gd name="T3" fmla="*/ 33 h 34"/>
                <a:gd name="T4" fmla="*/ 0 w 220"/>
                <a:gd name="T5" fmla="*/ 33 h 34"/>
                <a:gd name="T6" fmla="*/ 29 w 220"/>
                <a:gd name="T7" fmla="*/ 0 h 34"/>
                <a:gd name="T8" fmla="*/ 189 w 220"/>
                <a:gd name="T9" fmla="*/ 0 h 34"/>
                <a:gd name="T10" fmla="*/ 0 60000 65536"/>
                <a:gd name="T11" fmla="*/ 0 60000 65536"/>
                <a:gd name="T12" fmla="*/ 0 60000 65536"/>
                <a:gd name="T13" fmla="*/ 0 60000 65536"/>
                <a:gd name="T14" fmla="*/ 0 60000 65536"/>
                <a:gd name="T15" fmla="*/ 0 w 220"/>
                <a:gd name="T16" fmla="*/ 0 h 34"/>
                <a:gd name="T17" fmla="*/ 220 w 220"/>
                <a:gd name="T18" fmla="*/ 34 h 34"/>
              </a:gdLst>
              <a:ahLst/>
              <a:cxnLst>
                <a:cxn ang="T10">
                  <a:pos x="T0" y="T1"/>
                </a:cxn>
                <a:cxn ang="T11">
                  <a:pos x="T2" y="T3"/>
                </a:cxn>
                <a:cxn ang="T12">
                  <a:pos x="T4" y="T5"/>
                </a:cxn>
                <a:cxn ang="T13">
                  <a:pos x="T6" y="T7"/>
                </a:cxn>
                <a:cxn ang="T14">
                  <a:pos x="T8" y="T9"/>
                </a:cxn>
              </a:cxnLst>
              <a:rect l="T15" t="T16" r="T17" b="T18"/>
              <a:pathLst>
                <a:path w="220" h="34">
                  <a:moveTo>
                    <a:pt x="189" y="0"/>
                  </a:moveTo>
                  <a:lnTo>
                    <a:pt x="219" y="33"/>
                  </a:lnTo>
                  <a:lnTo>
                    <a:pt x="0" y="33"/>
                  </a:lnTo>
                  <a:lnTo>
                    <a:pt x="29" y="0"/>
                  </a:lnTo>
                  <a:lnTo>
                    <a:pt x="189" y="0"/>
                  </a:lnTo>
                </a:path>
              </a:pathLst>
            </a:custGeom>
            <a:solidFill>
              <a:srgbClr val="EFEFD1"/>
            </a:solidFill>
            <a:ln w="12700">
              <a:solidFill>
                <a:srgbClr val="000000"/>
              </a:solidFill>
              <a:round/>
              <a:headEnd/>
              <a:tailEnd/>
            </a:ln>
          </p:spPr>
          <p:txBody>
            <a:bodyPr/>
            <a:lstStyle/>
            <a:p>
              <a:endParaRPr lang="en-US"/>
            </a:p>
          </p:txBody>
        </p:sp>
        <p:sp>
          <p:nvSpPr>
            <p:cNvPr id="28699" name="Freeform 184"/>
            <p:cNvSpPr>
              <a:spLocks/>
            </p:cNvSpPr>
            <p:nvPr/>
          </p:nvSpPr>
          <p:spPr bwMode="auto">
            <a:xfrm>
              <a:off x="3897" y="1449"/>
              <a:ext cx="104" cy="24"/>
            </a:xfrm>
            <a:custGeom>
              <a:avLst/>
              <a:gdLst>
                <a:gd name="T0" fmla="*/ 102 w 104"/>
                <a:gd name="T1" fmla="*/ 10 h 24"/>
                <a:gd name="T2" fmla="*/ 101 w 104"/>
                <a:gd name="T3" fmla="*/ 8 h 24"/>
                <a:gd name="T4" fmla="*/ 97 w 104"/>
                <a:gd name="T5" fmla="*/ 6 h 24"/>
                <a:gd name="T6" fmla="*/ 93 w 104"/>
                <a:gd name="T7" fmla="*/ 4 h 24"/>
                <a:gd name="T8" fmla="*/ 87 w 104"/>
                <a:gd name="T9" fmla="*/ 3 h 24"/>
                <a:gd name="T10" fmla="*/ 80 w 104"/>
                <a:gd name="T11" fmla="*/ 2 h 24"/>
                <a:gd name="T12" fmla="*/ 72 w 104"/>
                <a:gd name="T13" fmla="*/ 1 h 24"/>
                <a:gd name="T14" fmla="*/ 64 w 104"/>
                <a:gd name="T15" fmla="*/ 0 h 24"/>
                <a:gd name="T16" fmla="*/ 55 w 104"/>
                <a:gd name="T17" fmla="*/ 0 h 24"/>
                <a:gd name="T18" fmla="*/ 46 w 104"/>
                <a:gd name="T19" fmla="*/ 0 h 24"/>
                <a:gd name="T20" fmla="*/ 37 w 104"/>
                <a:gd name="T21" fmla="*/ 0 h 24"/>
                <a:gd name="T22" fmla="*/ 29 w 104"/>
                <a:gd name="T23" fmla="*/ 1 h 24"/>
                <a:gd name="T24" fmla="*/ 21 w 104"/>
                <a:gd name="T25" fmla="*/ 2 h 24"/>
                <a:gd name="T26" fmla="*/ 14 w 104"/>
                <a:gd name="T27" fmla="*/ 3 h 24"/>
                <a:gd name="T28" fmla="*/ 8 w 104"/>
                <a:gd name="T29" fmla="*/ 4 h 24"/>
                <a:gd name="T30" fmla="*/ 4 w 104"/>
                <a:gd name="T31" fmla="*/ 6 h 24"/>
                <a:gd name="T32" fmla="*/ 1 w 104"/>
                <a:gd name="T33" fmla="*/ 8 h 24"/>
                <a:gd name="T34" fmla="*/ 0 w 104"/>
                <a:gd name="T35" fmla="*/ 10 h 24"/>
                <a:gd name="T36" fmla="*/ 0 w 104"/>
                <a:gd name="T37" fmla="*/ 12 h 24"/>
                <a:gd name="T38" fmla="*/ 1 w 104"/>
                <a:gd name="T39" fmla="*/ 14 h 24"/>
                <a:gd name="T40" fmla="*/ 4 w 104"/>
                <a:gd name="T41" fmla="*/ 16 h 24"/>
                <a:gd name="T42" fmla="*/ 8 w 104"/>
                <a:gd name="T43" fmla="*/ 17 h 24"/>
                <a:gd name="T44" fmla="*/ 14 w 104"/>
                <a:gd name="T45" fmla="*/ 19 h 24"/>
                <a:gd name="T46" fmla="*/ 21 w 104"/>
                <a:gd name="T47" fmla="*/ 20 h 24"/>
                <a:gd name="T48" fmla="*/ 29 w 104"/>
                <a:gd name="T49" fmla="*/ 21 h 24"/>
                <a:gd name="T50" fmla="*/ 37 w 104"/>
                <a:gd name="T51" fmla="*/ 22 h 24"/>
                <a:gd name="T52" fmla="*/ 46 w 104"/>
                <a:gd name="T53" fmla="*/ 23 h 24"/>
                <a:gd name="T54" fmla="*/ 55 w 104"/>
                <a:gd name="T55" fmla="*/ 23 h 24"/>
                <a:gd name="T56" fmla="*/ 64 w 104"/>
                <a:gd name="T57" fmla="*/ 22 h 24"/>
                <a:gd name="T58" fmla="*/ 72 w 104"/>
                <a:gd name="T59" fmla="*/ 21 h 24"/>
                <a:gd name="T60" fmla="*/ 80 w 104"/>
                <a:gd name="T61" fmla="*/ 20 h 24"/>
                <a:gd name="T62" fmla="*/ 87 w 104"/>
                <a:gd name="T63" fmla="*/ 19 h 24"/>
                <a:gd name="T64" fmla="*/ 93 w 104"/>
                <a:gd name="T65" fmla="*/ 17 h 24"/>
                <a:gd name="T66" fmla="*/ 97 w 104"/>
                <a:gd name="T67" fmla="*/ 16 h 24"/>
                <a:gd name="T68" fmla="*/ 101 w 104"/>
                <a:gd name="T69" fmla="*/ 14 h 24"/>
                <a:gd name="T70" fmla="*/ 102 w 104"/>
                <a:gd name="T71" fmla="*/ 12 h 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
                <a:gd name="T109" fmla="*/ 0 h 24"/>
                <a:gd name="T110" fmla="*/ 104 w 104"/>
                <a:gd name="T111" fmla="*/ 24 h 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 h="24">
                  <a:moveTo>
                    <a:pt x="103" y="11"/>
                  </a:moveTo>
                  <a:lnTo>
                    <a:pt x="102" y="10"/>
                  </a:lnTo>
                  <a:lnTo>
                    <a:pt x="102" y="9"/>
                  </a:lnTo>
                  <a:lnTo>
                    <a:pt x="101" y="8"/>
                  </a:lnTo>
                  <a:lnTo>
                    <a:pt x="99" y="7"/>
                  </a:lnTo>
                  <a:lnTo>
                    <a:pt x="97" y="6"/>
                  </a:lnTo>
                  <a:lnTo>
                    <a:pt x="95" y="6"/>
                  </a:lnTo>
                  <a:lnTo>
                    <a:pt x="93" y="4"/>
                  </a:lnTo>
                  <a:lnTo>
                    <a:pt x="90" y="4"/>
                  </a:lnTo>
                  <a:lnTo>
                    <a:pt x="87" y="3"/>
                  </a:lnTo>
                  <a:lnTo>
                    <a:pt x="84" y="2"/>
                  </a:lnTo>
                  <a:lnTo>
                    <a:pt x="80" y="2"/>
                  </a:lnTo>
                  <a:lnTo>
                    <a:pt x="76" y="1"/>
                  </a:lnTo>
                  <a:lnTo>
                    <a:pt x="72" y="1"/>
                  </a:lnTo>
                  <a:lnTo>
                    <a:pt x="69" y="0"/>
                  </a:lnTo>
                  <a:lnTo>
                    <a:pt x="64" y="0"/>
                  </a:lnTo>
                  <a:lnTo>
                    <a:pt x="60" y="0"/>
                  </a:lnTo>
                  <a:lnTo>
                    <a:pt x="55" y="0"/>
                  </a:lnTo>
                  <a:lnTo>
                    <a:pt x="51" y="0"/>
                  </a:lnTo>
                  <a:lnTo>
                    <a:pt x="46" y="0"/>
                  </a:lnTo>
                  <a:lnTo>
                    <a:pt x="42" y="0"/>
                  </a:lnTo>
                  <a:lnTo>
                    <a:pt x="37" y="0"/>
                  </a:lnTo>
                  <a:lnTo>
                    <a:pt x="33" y="0"/>
                  </a:lnTo>
                  <a:lnTo>
                    <a:pt x="29" y="1"/>
                  </a:lnTo>
                  <a:lnTo>
                    <a:pt x="25" y="1"/>
                  </a:lnTo>
                  <a:lnTo>
                    <a:pt x="21" y="2"/>
                  </a:lnTo>
                  <a:lnTo>
                    <a:pt x="17" y="2"/>
                  </a:lnTo>
                  <a:lnTo>
                    <a:pt x="14" y="3"/>
                  </a:lnTo>
                  <a:lnTo>
                    <a:pt x="12" y="4"/>
                  </a:lnTo>
                  <a:lnTo>
                    <a:pt x="8" y="4"/>
                  </a:lnTo>
                  <a:lnTo>
                    <a:pt x="6" y="6"/>
                  </a:lnTo>
                  <a:lnTo>
                    <a:pt x="4" y="6"/>
                  </a:lnTo>
                  <a:lnTo>
                    <a:pt x="3" y="7"/>
                  </a:lnTo>
                  <a:lnTo>
                    <a:pt x="1" y="8"/>
                  </a:lnTo>
                  <a:lnTo>
                    <a:pt x="0" y="9"/>
                  </a:lnTo>
                  <a:lnTo>
                    <a:pt x="0" y="10"/>
                  </a:lnTo>
                  <a:lnTo>
                    <a:pt x="0" y="11"/>
                  </a:lnTo>
                  <a:lnTo>
                    <a:pt x="0" y="12"/>
                  </a:lnTo>
                  <a:lnTo>
                    <a:pt x="0" y="13"/>
                  </a:lnTo>
                  <a:lnTo>
                    <a:pt x="1" y="14"/>
                  </a:lnTo>
                  <a:lnTo>
                    <a:pt x="3" y="15"/>
                  </a:lnTo>
                  <a:lnTo>
                    <a:pt x="4" y="16"/>
                  </a:lnTo>
                  <a:lnTo>
                    <a:pt x="6" y="17"/>
                  </a:lnTo>
                  <a:lnTo>
                    <a:pt x="8" y="17"/>
                  </a:lnTo>
                  <a:lnTo>
                    <a:pt x="12" y="18"/>
                  </a:lnTo>
                  <a:lnTo>
                    <a:pt x="14" y="19"/>
                  </a:lnTo>
                  <a:lnTo>
                    <a:pt x="17" y="20"/>
                  </a:lnTo>
                  <a:lnTo>
                    <a:pt x="21" y="20"/>
                  </a:lnTo>
                  <a:lnTo>
                    <a:pt x="25" y="21"/>
                  </a:lnTo>
                  <a:lnTo>
                    <a:pt x="29" y="21"/>
                  </a:lnTo>
                  <a:lnTo>
                    <a:pt x="33" y="22"/>
                  </a:lnTo>
                  <a:lnTo>
                    <a:pt x="37" y="22"/>
                  </a:lnTo>
                  <a:lnTo>
                    <a:pt x="42" y="22"/>
                  </a:lnTo>
                  <a:lnTo>
                    <a:pt x="46" y="23"/>
                  </a:lnTo>
                  <a:lnTo>
                    <a:pt x="51" y="23"/>
                  </a:lnTo>
                  <a:lnTo>
                    <a:pt x="55" y="23"/>
                  </a:lnTo>
                  <a:lnTo>
                    <a:pt x="60" y="22"/>
                  </a:lnTo>
                  <a:lnTo>
                    <a:pt x="64" y="22"/>
                  </a:lnTo>
                  <a:lnTo>
                    <a:pt x="69" y="22"/>
                  </a:lnTo>
                  <a:lnTo>
                    <a:pt x="72" y="21"/>
                  </a:lnTo>
                  <a:lnTo>
                    <a:pt x="76" y="21"/>
                  </a:lnTo>
                  <a:lnTo>
                    <a:pt x="80" y="20"/>
                  </a:lnTo>
                  <a:lnTo>
                    <a:pt x="84" y="20"/>
                  </a:lnTo>
                  <a:lnTo>
                    <a:pt x="87" y="19"/>
                  </a:lnTo>
                  <a:lnTo>
                    <a:pt x="90" y="18"/>
                  </a:lnTo>
                  <a:lnTo>
                    <a:pt x="93" y="17"/>
                  </a:lnTo>
                  <a:lnTo>
                    <a:pt x="95" y="17"/>
                  </a:lnTo>
                  <a:lnTo>
                    <a:pt x="97" y="16"/>
                  </a:lnTo>
                  <a:lnTo>
                    <a:pt x="99" y="15"/>
                  </a:lnTo>
                  <a:lnTo>
                    <a:pt x="101" y="14"/>
                  </a:lnTo>
                  <a:lnTo>
                    <a:pt x="102" y="13"/>
                  </a:lnTo>
                  <a:lnTo>
                    <a:pt x="102" y="12"/>
                  </a:lnTo>
                  <a:lnTo>
                    <a:pt x="103" y="11"/>
                  </a:lnTo>
                </a:path>
              </a:pathLst>
            </a:custGeom>
            <a:solidFill>
              <a:srgbClr val="000000"/>
            </a:solidFill>
            <a:ln w="12700">
              <a:solidFill>
                <a:srgbClr val="000000"/>
              </a:solidFill>
              <a:round/>
              <a:headEnd/>
              <a:tailEnd/>
            </a:ln>
          </p:spPr>
          <p:txBody>
            <a:bodyPr/>
            <a:lstStyle/>
            <a:p>
              <a:endParaRPr lang="en-US"/>
            </a:p>
          </p:txBody>
        </p:sp>
        <p:sp>
          <p:nvSpPr>
            <p:cNvPr id="28700" name="Freeform 185"/>
            <p:cNvSpPr>
              <a:spLocks/>
            </p:cNvSpPr>
            <p:nvPr/>
          </p:nvSpPr>
          <p:spPr bwMode="auto">
            <a:xfrm>
              <a:off x="3897" y="1461"/>
              <a:ext cx="104" cy="17"/>
            </a:xfrm>
            <a:custGeom>
              <a:avLst/>
              <a:gdLst>
                <a:gd name="T0" fmla="*/ 102 w 104"/>
                <a:gd name="T1" fmla="*/ 6 h 17"/>
                <a:gd name="T2" fmla="*/ 101 w 104"/>
                <a:gd name="T3" fmla="*/ 8 h 17"/>
                <a:gd name="T4" fmla="*/ 97 w 104"/>
                <a:gd name="T5" fmla="*/ 10 h 17"/>
                <a:gd name="T6" fmla="*/ 93 w 104"/>
                <a:gd name="T7" fmla="*/ 11 h 17"/>
                <a:gd name="T8" fmla="*/ 87 w 104"/>
                <a:gd name="T9" fmla="*/ 12 h 17"/>
                <a:gd name="T10" fmla="*/ 80 w 104"/>
                <a:gd name="T11" fmla="*/ 14 h 17"/>
                <a:gd name="T12" fmla="*/ 72 w 104"/>
                <a:gd name="T13" fmla="*/ 14 h 17"/>
                <a:gd name="T14" fmla="*/ 64 w 104"/>
                <a:gd name="T15" fmla="*/ 15 h 17"/>
                <a:gd name="T16" fmla="*/ 55 w 104"/>
                <a:gd name="T17" fmla="*/ 16 h 17"/>
                <a:gd name="T18" fmla="*/ 46 w 104"/>
                <a:gd name="T19" fmla="*/ 16 h 17"/>
                <a:gd name="T20" fmla="*/ 37 w 104"/>
                <a:gd name="T21" fmla="*/ 15 h 17"/>
                <a:gd name="T22" fmla="*/ 29 w 104"/>
                <a:gd name="T23" fmla="*/ 14 h 17"/>
                <a:gd name="T24" fmla="*/ 21 w 104"/>
                <a:gd name="T25" fmla="*/ 14 h 17"/>
                <a:gd name="T26" fmla="*/ 14 w 104"/>
                <a:gd name="T27" fmla="*/ 12 h 17"/>
                <a:gd name="T28" fmla="*/ 8 w 104"/>
                <a:gd name="T29" fmla="*/ 11 h 17"/>
                <a:gd name="T30" fmla="*/ 4 w 104"/>
                <a:gd name="T31" fmla="*/ 10 h 17"/>
                <a:gd name="T32" fmla="*/ 1 w 104"/>
                <a:gd name="T33" fmla="*/ 8 h 17"/>
                <a:gd name="T34" fmla="*/ 0 w 104"/>
                <a:gd name="T35" fmla="*/ 6 h 17"/>
                <a:gd name="T36" fmla="*/ 0 w 104"/>
                <a:gd name="T37" fmla="*/ 0 h 17"/>
                <a:gd name="T38" fmla="*/ 0 w 104"/>
                <a:gd name="T39" fmla="*/ 2 h 17"/>
                <a:gd name="T40" fmla="*/ 3 w 104"/>
                <a:gd name="T41" fmla="*/ 4 h 17"/>
                <a:gd name="T42" fmla="*/ 6 w 104"/>
                <a:gd name="T43" fmla="*/ 5 h 17"/>
                <a:gd name="T44" fmla="*/ 12 w 104"/>
                <a:gd name="T45" fmla="*/ 6 h 17"/>
                <a:gd name="T46" fmla="*/ 17 w 104"/>
                <a:gd name="T47" fmla="*/ 8 h 17"/>
                <a:gd name="T48" fmla="*/ 25 w 104"/>
                <a:gd name="T49" fmla="*/ 9 h 17"/>
                <a:gd name="T50" fmla="*/ 33 w 104"/>
                <a:gd name="T51" fmla="*/ 10 h 17"/>
                <a:gd name="T52" fmla="*/ 42 w 104"/>
                <a:gd name="T53" fmla="*/ 10 h 17"/>
                <a:gd name="T54" fmla="*/ 51 w 104"/>
                <a:gd name="T55" fmla="*/ 10 h 17"/>
                <a:gd name="T56" fmla="*/ 60 w 104"/>
                <a:gd name="T57" fmla="*/ 10 h 17"/>
                <a:gd name="T58" fmla="*/ 69 w 104"/>
                <a:gd name="T59" fmla="*/ 10 h 17"/>
                <a:gd name="T60" fmla="*/ 76 w 104"/>
                <a:gd name="T61" fmla="*/ 9 h 17"/>
                <a:gd name="T62" fmla="*/ 84 w 104"/>
                <a:gd name="T63" fmla="*/ 8 h 17"/>
                <a:gd name="T64" fmla="*/ 90 w 104"/>
                <a:gd name="T65" fmla="*/ 6 h 17"/>
                <a:gd name="T66" fmla="*/ 95 w 104"/>
                <a:gd name="T67" fmla="*/ 5 h 17"/>
                <a:gd name="T68" fmla="*/ 99 w 104"/>
                <a:gd name="T69" fmla="*/ 4 h 17"/>
                <a:gd name="T70" fmla="*/ 102 w 104"/>
                <a:gd name="T71" fmla="*/ 2 h 17"/>
                <a:gd name="T72" fmla="*/ 103 w 104"/>
                <a:gd name="T73" fmla="*/ 0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04"/>
                <a:gd name="T112" fmla="*/ 0 h 17"/>
                <a:gd name="T113" fmla="*/ 104 w 104"/>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04" h="17">
                  <a:moveTo>
                    <a:pt x="103" y="5"/>
                  </a:moveTo>
                  <a:lnTo>
                    <a:pt x="102" y="6"/>
                  </a:lnTo>
                  <a:lnTo>
                    <a:pt x="102" y="7"/>
                  </a:lnTo>
                  <a:lnTo>
                    <a:pt x="101" y="8"/>
                  </a:lnTo>
                  <a:lnTo>
                    <a:pt x="99" y="8"/>
                  </a:lnTo>
                  <a:lnTo>
                    <a:pt x="97" y="10"/>
                  </a:lnTo>
                  <a:lnTo>
                    <a:pt x="95" y="10"/>
                  </a:lnTo>
                  <a:lnTo>
                    <a:pt x="93" y="11"/>
                  </a:lnTo>
                  <a:lnTo>
                    <a:pt x="90" y="12"/>
                  </a:lnTo>
                  <a:lnTo>
                    <a:pt x="87" y="12"/>
                  </a:lnTo>
                  <a:lnTo>
                    <a:pt x="84" y="13"/>
                  </a:lnTo>
                  <a:lnTo>
                    <a:pt x="80" y="14"/>
                  </a:lnTo>
                  <a:lnTo>
                    <a:pt x="76" y="14"/>
                  </a:lnTo>
                  <a:lnTo>
                    <a:pt x="72" y="14"/>
                  </a:lnTo>
                  <a:lnTo>
                    <a:pt x="69" y="15"/>
                  </a:lnTo>
                  <a:lnTo>
                    <a:pt x="64" y="15"/>
                  </a:lnTo>
                  <a:lnTo>
                    <a:pt x="60" y="16"/>
                  </a:lnTo>
                  <a:lnTo>
                    <a:pt x="55" y="16"/>
                  </a:lnTo>
                  <a:lnTo>
                    <a:pt x="51" y="16"/>
                  </a:lnTo>
                  <a:lnTo>
                    <a:pt x="46" y="16"/>
                  </a:lnTo>
                  <a:lnTo>
                    <a:pt x="42" y="16"/>
                  </a:lnTo>
                  <a:lnTo>
                    <a:pt x="37" y="15"/>
                  </a:lnTo>
                  <a:lnTo>
                    <a:pt x="33" y="15"/>
                  </a:lnTo>
                  <a:lnTo>
                    <a:pt x="29" y="14"/>
                  </a:lnTo>
                  <a:lnTo>
                    <a:pt x="25" y="14"/>
                  </a:lnTo>
                  <a:lnTo>
                    <a:pt x="21" y="14"/>
                  </a:lnTo>
                  <a:lnTo>
                    <a:pt x="17" y="13"/>
                  </a:lnTo>
                  <a:lnTo>
                    <a:pt x="14" y="12"/>
                  </a:lnTo>
                  <a:lnTo>
                    <a:pt x="12" y="12"/>
                  </a:lnTo>
                  <a:lnTo>
                    <a:pt x="8" y="11"/>
                  </a:lnTo>
                  <a:lnTo>
                    <a:pt x="6" y="10"/>
                  </a:lnTo>
                  <a:lnTo>
                    <a:pt x="4" y="10"/>
                  </a:lnTo>
                  <a:lnTo>
                    <a:pt x="3" y="8"/>
                  </a:lnTo>
                  <a:lnTo>
                    <a:pt x="1" y="8"/>
                  </a:lnTo>
                  <a:lnTo>
                    <a:pt x="0" y="7"/>
                  </a:lnTo>
                  <a:lnTo>
                    <a:pt x="0" y="6"/>
                  </a:lnTo>
                  <a:lnTo>
                    <a:pt x="0" y="5"/>
                  </a:lnTo>
                  <a:lnTo>
                    <a:pt x="0" y="0"/>
                  </a:lnTo>
                  <a:lnTo>
                    <a:pt x="0" y="1"/>
                  </a:lnTo>
                  <a:lnTo>
                    <a:pt x="0" y="2"/>
                  </a:lnTo>
                  <a:lnTo>
                    <a:pt x="1" y="2"/>
                  </a:lnTo>
                  <a:lnTo>
                    <a:pt x="3" y="4"/>
                  </a:lnTo>
                  <a:lnTo>
                    <a:pt x="4" y="4"/>
                  </a:lnTo>
                  <a:lnTo>
                    <a:pt x="6" y="5"/>
                  </a:lnTo>
                  <a:lnTo>
                    <a:pt x="8" y="6"/>
                  </a:lnTo>
                  <a:lnTo>
                    <a:pt x="12" y="6"/>
                  </a:lnTo>
                  <a:lnTo>
                    <a:pt x="14" y="7"/>
                  </a:lnTo>
                  <a:lnTo>
                    <a:pt x="17" y="8"/>
                  </a:lnTo>
                  <a:lnTo>
                    <a:pt x="21" y="8"/>
                  </a:lnTo>
                  <a:lnTo>
                    <a:pt x="25" y="9"/>
                  </a:lnTo>
                  <a:lnTo>
                    <a:pt x="29" y="10"/>
                  </a:lnTo>
                  <a:lnTo>
                    <a:pt x="33" y="10"/>
                  </a:lnTo>
                  <a:lnTo>
                    <a:pt x="37" y="10"/>
                  </a:lnTo>
                  <a:lnTo>
                    <a:pt x="42" y="10"/>
                  </a:lnTo>
                  <a:lnTo>
                    <a:pt x="46" y="10"/>
                  </a:lnTo>
                  <a:lnTo>
                    <a:pt x="51" y="10"/>
                  </a:lnTo>
                  <a:lnTo>
                    <a:pt x="55" y="10"/>
                  </a:lnTo>
                  <a:lnTo>
                    <a:pt x="60" y="10"/>
                  </a:lnTo>
                  <a:lnTo>
                    <a:pt x="64" y="10"/>
                  </a:lnTo>
                  <a:lnTo>
                    <a:pt x="69" y="10"/>
                  </a:lnTo>
                  <a:lnTo>
                    <a:pt x="72" y="10"/>
                  </a:lnTo>
                  <a:lnTo>
                    <a:pt x="76" y="9"/>
                  </a:lnTo>
                  <a:lnTo>
                    <a:pt x="80" y="8"/>
                  </a:lnTo>
                  <a:lnTo>
                    <a:pt x="84" y="8"/>
                  </a:lnTo>
                  <a:lnTo>
                    <a:pt x="87" y="7"/>
                  </a:lnTo>
                  <a:lnTo>
                    <a:pt x="90" y="6"/>
                  </a:lnTo>
                  <a:lnTo>
                    <a:pt x="93" y="6"/>
                  </a:lnTo>
                  <a:lnTo>
                    <a:pt x="95" y="5"/>
                  </a:lnTo>
                  <a:lnTo>
                    <a:pt x="97" y="4"/>
                  </a:lnTo>
                  <a:lnTo>
                    <a:pt x="99" y="4"/>
                  </a:lnTo>
                  <a:lnTo>
                    <a:pt x="101" y="2"/>
                  </a:lnTo>
                  <a:lnTo>
                    <a:pt x="102" y="2"/>
                  </a:lnTo>
                  <a:lnTo>
                    <a:pt x="102" y="1"/>
                  </a:lnTo>
                  <a:lnTo>
                    <a:pt x="103" y="0"/>
                  </a:lnTo>
                  <a:lnTo>
                    <a:pt x="103" y="5"/>
                  </a:lnTo>
                </a:path>
              </a:pathLst>
            </a:custGeom>
            <a:solidFill>
              <a:srgbClr val="666666"/>
            </a:solidFill>
            <a:ln w="12700">
              <a:solidFill>
                <a:srgbClr val="666666"/>
              </a:solidFill>
              <a:round/>
              <a:headEnd/>
              <a:tailEnd/>
            </a:ln>
          </p:spPr>
          <p:txBody>
            <a:bodyPr/>
            <a:lstStyle/>
            <a:p>
              <a:endParaRPr lang="en-US"/>
            </a:p>
          </p:txBody>
        </p:sp>
        <p:sp>
          <p:nvSpPr>
            <p:cNvPr id="28701" name="Freeform 186"/>
            <p:cNvSpPr>
              <a:spLocks/>
            </p:cNvSpPr>
            <p:nvPr/>
          </p:nvSpPr>
          <p:spPr bwMode="auto">
            <a:xfrm>
              <a:off x="3840" y="1486"/>
              <a:ext cx="220" cy="77"/>
            </a:xfrm>
            <a:custGeom>
              <a:avLst/>
              <a:gdLst>
                <a:gd name="T0" fmla="*/ 0 w 220"/>
                <a:gd name="T1" fmla="*/ 76 h 77"/>
                <a:gd name="T2" fmla="*/ 219 w 220"/>
                <a:gd name="T3" fmla="*/ 76 h 77"/>
                <a:gd name="T4" fmla="*/ 219 w 220"/>
                <a:gd name="T5" fmla="*/ 0 h 77"/>
                <a:gd name="T6" fmla="*/ 0 w 220"/>
                <a:gd name="T7" fmla="*/ 0 h 77"/>
                <a:gd name="T8" fmla="*/ 0 w 220"/>
                <a:gd name="T9" fmla="*/ 76 h 77"/>
                <a:gd name="T10" fmla="*/ 0 60000 65536"/>
                <a:gd name="T11" fmla="*/ 0 60000 65536"/>
                <a:gd name="T12" fmla="*/ 0 60000 65536"/>
                <a:gd name="T13" fmla="*/ 0 60000 65536"/>
                <a:gd name="T14" fmla="*/ 0 60000 65536"/>
                <a:gd name="T15" fmla="*/ 0 w 220"/>
                <a:gd name="T16" fmla="*/ 0 h 77"/>
                <a:gd name="T17" fmla="*/ 220 w 220"/>
                <a:gd name="T18" fmla="*/ 77 h 77"/>
              </a:gdLst>
              <a:ahLst/>
              <a:cxnLst>
                <a:cxn ang="T10">
                  <a:pos x="T0" y="T1"/>
                </a:cxn>
                <a:cxn ang="T11">
                  <a:pos x="T2" y="T3"/>
                </a:cxn>
                <a:cxn ang="T12">
                  <a:pos x="T4" y="T5"/>
                </a:cxn>
                <a:cxn ang="T13">
                  <a:pos x="T6" y="T7"/>
                </a:cxn>
                <a:cxn ang="T14">
                  <a:pos x="T8" y="T9"/>
                </a:cxn>
              </a:cxnLst>
              <a:rect l="T15" t="T16" r="T17" b="T18"/>
              <a:pathLst>
                <a:path w="220" h="77">
                  <a:moveTo>
                    <a:pt x="0" y="76"/>
                  </a:moveTo>
                  <a:lnTo>
                    <a:pt x="219" y="76"/>
                  </a:lnTo>
                  <a:lnTo>
                    <a:pt x="219" y="0"/>
                  </a:lnTo>
                  <a:lnTo>
                    <a:pt x="0" y="0"/>
                  </a:lnTo>
                  <a:lnTo>
                    <a:pt x="0" y="76"/>
                  </a:lnTo>
                </a:path>
              </a:pathLst>
            </a:custGeom>
            <a:solidFill>
              <a:srgbClr val="EFEFD1"/>
            </a:solidFill>
            <a:ln w="12700">
              <a:solidFill>
                <a:srgbClr val="000000"/>
              </a:solidFill>
              <a:round/>
              <a:headEnd/>
              <a:tailEnd/>
            </a:ln>
          </p:spPr>
          <p:txBody>
            <a:bodyPr/>
            <a:lstStyle/>
            <a:p>
              <a:endParaRPr lang="en-US"/>
            </a:p>
          </p:txBody>
        </p:sp>
        <p:sp>
          <p:nvSpPr>
            <p:cNvPr id="28702" name="Freeform 187"/>
            <p:cNvSpPr>
              <a:spLocks/>
            </p:cNvSpPr>
            <p:nvPr/>
          </p:nvSpPr>
          <p:spPr bwMode="auto">
            <a:xfrm>
              <a:off x="3875" y="1449"/>
              <a:ext cx="69" cy="17"/>
            </a:xfrm>
            <a:custGeom>
              <a:avLst/>
              <a:gdLst>
                <a:gd name="T0" fmla="*/ 0 w 69"/>
                <a:gd name="T1" fmla="*/ 16 h 17"/>
                <a:gd name="T2" fmla="*/ 0 w 69"/>
                <a:gd name="T3" fmla="*/ 0 h 17"/>
                <a:gd name="T4" fmla="*/ 68 w 69"/>
                <a:gd name="T5" fmla="*/ 0 h 17"/>
                <a:gd name="T6" fmla="*/ 68 w 69"/>
                <a:gd name="T7" fmla="*/ 16 h 17"/>
                <a:gd name="T8" fmla="*/ 0 w 69"/>
                <a:gd name="T9" fmla="*/ 16 h 17"/>
                <a:gd name="T10" fmla="*/ 0 60000 65536"/>
                <a:gd name="T11" fmla="*/ 0 60000 65536"/>
                <a:gd name="T12" fmla="*/ 0 60000 65536"/>
                <a:gd name="T13" fmla="*/ 0 60000 65536"/>
                <a:gd name="T14" fmla="*/ 0 60000 65536"/>
                <a:gd name="T15" fmla="*/ 0 w 69"/>
                <a:gd name="T16" fmla="*/ 0 h 17"/>
                <a:gd name="T17" fmla="*/ 69 w 69"/>
                <a:gd name="T18" fmla="*/ 17 h 17"/>
              </a:gdLst>
              <a:ahLst/>
              <a:cxnLst>
                <a:cxn ang="T10">
                  <a:pos x="T0" y="T1"/>
                </a:cxn>
                <a:cxn ang="T11">
                  <a:pos x="T2" y="T3"/>
                </a:cxn>
                <a:cxn ang="T12">
                  <a:pos x="T4" y="T5"/>
                </a:cxn>
                <a:cxn ang="T13">
                  <a:pos x="T6" y="T7"/>
                </a:cxn>
                <a:cxn ang="T14">
                  <a:pos x="T8" y="T9"/>
                </a:cxn>
              </a:cxnLst>
              <a:rect l="T15" t="T16" r="T17" b="T18"/>
              <a:pathLst>
                <a:path w="69" h="17">
                  <a:moveTo>
                    <a:pt x="0" y="16"/>
                  </a:moveTo>
                  <a:lnTo>
                    <a:pt x="0" y="0"/>
                  </a:lnTo>
                  <a:lnTo>
                    <a:pt x="68" y="0"/>
                  </a:lnTo>
                  <a:lnTo>
                    <a:pt x="68" y="16"/>
                  </a:lnTo>
                  <a:lnTo>
                    <a:pt x="0" y="16"/>
                  </a:lnTo>
                </a:path>
              </a:pathLst>
            </a:custGeom>
            <a:solidFill>
              <a:srgbClr val="999999"/>
            </a:solidFill>
            <a:ln w="12700">
              <a:solidFill>
                <a:srgbClr val="666666"/>
              </a:solidFill>
              <a:round/>
              <a:headEnd/>
              <a:tailEnd/>
            </a:ln>
          </p:spPr>
          <p:txBody>
            <a:bodyPr/>
            <a:lstStyle/>
            <a:p>
              <a:endParaRPr lang="en-US"/>
            </a:p>
          </p:txBody>
        </p:sp>
        <p:sp>
          <p:nvSpPr>
            <p:cNvPr id="28703" name="Freeform 188"/>
            <p:cNvSpPr>
              <a:spLocks/>
            </p:cNvSpPr>
            <p:nvPr/>
          </p:nvSpPr>
          <p:spPr bwMode="auto">
            <a:xfrm>
              <a:off x="3931" y="1450"/>
              <a:ext cx="94" cy="17"/>
            </a:xfrm>
            <a:custGeom>
              <a:avLst/>
              <a:gdLst>
                <a:gd name="T0" fmla="*/ 0 w 94"/>
                <a:gd name="T1" fmla="*/ 16 h 17"/>
                <a:gd name="T2" fmla="*/ 0 w 94"/>
                <a:gd name="T3" fmla="*/ 0 h 17"/>
                <a:gd name="T4" fmla="*/ 93 w 94"/>
                <a:gd name="T5" fmla="*/ 0 h 17"/>
                <a:gd name="T6" fmla="*/ 93 w 94"/>
                <a:gd name="T7" fmla="*/ 16 h 17"/>
                <a:gd name="T8" fmla="*/ 0 w 94"/>
                <a:gd name="T9" fmla="*/ 16 h 17"/>
                <a:gd name="T10" fmla="*/ 0 60000 65536"/>
                <a:gd name="T11" fmla="*/ 0 60000 65536"/>
                <a:gd name="T12" fmla="*/ 0 60000 65536"/>
                <a:gd name="T13" fmla="*/ 0 60000 65536"/>
                <a:gd name="T14" fmla="*/ 0 60000 65536"/>
                <a:gd name="T15" fmla="*/ 0 w 94"/>
                <a:gd name="T16" fmla="*/ 0 h 17"/>
                <a:gd name="T17" fmla="*/ 94 w 94"/>
                <a:gd name="T18" fmla="*/ 17 h 17"/>
              </a:gdLst>
              <a:ahLst/>
              <a:cxnLst>
                <a:cxn ang="T10">
                  <a:pos x="T0" y="T1"/>
                </a:cxn>
                <a:cxn ang="T11">
                  <a:pos x="T2" y="T3"/>
                </a:cxn>
                <a:cxn ang="T12">
                  <a:pos x="T4" y="T5"/>
                </a:cxn>
                <a:cxn ang="T13">
                  <a:pos x="T6" y="T7"/>
                </a:cxn>
                <a:cxn ang="T14">
                  <a:pos x="T8" y="T9"/>
                </a:cxn>
              </a:cxnLst>
              <a:rect l="T15" t="T16" r="T17" b="T18"/>
              <a:pathLst>
                <a:path w="94" h="17">
                  <a:moveTo>
                    <a:pt x="0" y="16"/>
                  </a:moveTo>
                  <a:lnTo>
                    <a:pt x="0" y="0"/>
                  </a:lnTo>
                  <a:lnTo>
                    <a:pt x="93" y="0"/>
                  </a:lnTo>
                  <a:lnTo>
                    <a:pt x="93" y="16"/>
                  </a:lnTo>
                  <a:lnTo>
                    <a:pt x="0" y="16"/>
                  </a:lnTo>
                </a:path>
              </a:pathLst>
            </a:custGeom>
            <a:solidFill>
              <a:srgbClr val="999999"/>
            </a:solidFill>
            <a:ln w="12700">
              <a:solidFill>
                <a:srgbClr val="666666"/>
              </a:solidFill>
              <a:round/>
              <a:headEnd/>
              <a:tailEnd/>
            </a:ln>
          </p:spPr>
          <p:txBody>
            <a:bodyPr/>
            <a:lstStyle/>
            <a:p>
              <a:endParaRPr lang="en-US"/>
            </a:p>
          </p:txBody>
        </p:sp>
        <p:sp>
          <p:nvSpPr>
            <p:cNvPr id="28704" name="Freeform 189"/>
            <p:cNvSpPr>
              <a:spLocks/>
            </p:cNvSpPr>
            <p:nvPr/>
          </p:nvSpPr>
          <p:spPr bwMode="auto">
            <a:xfrm>
              <a:off x="3877"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5" name="Freeform 190"/>
            <p:cNvSpPr>
              <a:spLocks/>
            </p:cNvSpPr>
            <p:nvPr/>
          </p:nvSpPr>
          <p:spPr bwMode="auto">
            <a:xfrm>
              <a:off x="3880" y="1452"/>
              <a:ext cx="17" cy="17"/>
            </a:xfrm>
            <a:custGeom>
              <a:avLst/>
              <a:gdLst>
                <a:gd name="T0" fmla="*/ 0 w 17"/>
                <a:gd name="T1" fmla="*/ 0 h 17"/>
                <a:gd name="T2" fmla="*/ 0 w 17"/>
                <a:gd name="T3" fmla="*/ 14 h 17"/>
                <a:gd name="T4" fmla="*/ 4 w 17"/>
                <a:gd name="T5" fmla="*/ 14 h 17"/>
                <a:gd name="T6" fmla="*/ 4 w 17"/>
                <a:gd name="T7" fmla="*/ 16 h 17"/>
                <a:gd name="T8" fmla="*/ 8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4" y="16"/>
                  </a:lnTo>
                  <a:lnTo>
                    <a:pt x="8"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6" name="Freeform 191"/>
            <p:cNvSpPr>
              <a:spLocks/>
            </p:cNvSpPr>
            <p:nvPr/>
          </p:nvSpPr>
          <p:spPr bwMode="auto">
            <a:xfrm>
              <a:off x="3883"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7" name="Freeform 192"/>
            <p:cNvSpPr>
              <a:spLocks/>
            </p:cNvSpPr>
            <p:nvPr/>
          </p:nvSpPr>
          <p:spPr bwMode="auto">
            <a:xfrm>
              <a:off x="3885"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8" name="Freeform 193"/>
            <p:cNvSpPr>
              <a:spLocks/>
            </p:cNvSpPr>
            <p:nvPr/>
          </p:nvSpPr>
          <p:spPr bwMode="auto">
            <a:xfrm>
              <a:off x="388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09" name="Freeform 194"/>
            <p:cNvSpPr>
              <a:spLocks/>
            </p:cNvSpPr>
            <p:nvPr/>
          </p:nvSpPr>
          <p:spPr bwMode="auto">
            <a:xfrm>
              <a:off x="3890"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0" name="Freeform 195"/>
            <p:cNvSpPr>
              <a:spLocks/>
            </p:cNvSpPr>
            <p:nvPr/>
          </p:nvSpPr>
          <p:spPr bwMode="auto">
            <a:xfrm>
              <a:off x="3893"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1" name="Freeform 196"/>
            <p:cNvSpPr>
              <a:spLocks/>
            </p:cNvSpPr>
            <p:nvPr/>
          </p:nvSpPr>
          <p:spPr bwMode="auto">
            <a:xfrm>
              <a:off x="3894"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2" name="Freeform 197"/>
            <p:cNvSpPr>
              <a:spLocks/>
            </p:cNvSpPr>
            <p:nvPr/>
          </p:nvSpPr>
          <p:spPr bwMode="auto">
            <a:xfrm>
              <a:off x="3898"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3" name="Freeform 198"/>
            <p:cNvSpPr>
              <a:spLocks/>
            </p:cNvSpPr>
            <p:nvPr/>
          </p:nvSpPr>
          <p:spPr bwMode="auto">
            <a:xfrm>
              <a:off x="3900"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4" name="Freeform 199"/>
            <p:cNvSpPr>
              <a:spLocks/>
            </p:cNvSpPr>
            <p:nvPr/>
          </p:nvSpPr>
          <p:spPr bwMode="auto">
            <a:xfrm>
              <a:off x="3902" y="1452"/>
              <a:ext cx="17" cy="17"/>
            </a:xfrm>
            <a:custGeom>
              <a:avLst/>
              <a:gdLst>
                <a:gd name="T0" fmla="*/ 0 w 17"/>
                <a:gd name="T1" fmla="*/ 0 h 17"/>
                <a:gd name="T2" fmla="*/ 0 w 17"/>
                <a:gd name="T3" fmla="*/ 14 h 17"/>
                <a:gd name="T4" fmla="*/ 0 w 17"/>
                <a:gd name="T5" fmla="*/ 16 h 17"/>
                <a:gd name="T6" fmla="*/ 8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0" y="16"/>
                  </a:lnTo>
                  <a:lnTo>
                    <a:pt x="8"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5" name="Freeform 200"/>
            <p:cNvSpPr>
              <a:spLocks/>
            </p:cNvSpPr>
            <p:nvPr/>
          </p:nvSpPr>
          <p:spPr bwMode="auto">
            <a:xfrm>
              <a:off x="3905" y="1452"/>
              <a:ext cx="17" cy="17"/>
            </a:xfrm>
            <a:custGeom>
              <a:avLst/>
              <a:gdLst>
                <a:gd name="T0" fmla="*/ 0 w 17"/>
                <a:gd name="T1" fmla="*/ 0 h 17"/>
                <a:gd name="T2" fmla="*/ 0 w 17"/>
                <a:gd name="T3" fmla="*/ 14 h 17"/>
                <a:gd name="T4" fmla="*/ 4 w 17"/>
                <a:gd name="T5" fmla="*/ 16 h 17"/>
                <a:gd name="T6" fmla="*/ 8 w 17"/>
                <a:gd name="T7" fmla="*/ 16 h 17"/>
                <a:gd name="T8" fmla="*/ 12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4" y="16"/>
                  </a:lnTo>
                  <a:lnTo>
                    <a:pt x="8" y="16"/>
                  </a:lnTo>
                  <a:lnTo>
                    <a:pt x="12"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6" name="Freeform 201"/>
            <p:cNvSpPr>
              <a:spLocks/>
            </p:cNvSpPr>
            <p:nvPr/>
          </p:nvSpPr>
          <p:spPr bwMode="auto">
            <a:xfrm>
              <a:off x="3908" y="1452"/>
              <a:ext cx="17" cy="17"/>
            </a:xfrm>
            <a:custGeom>
              <a:avLst/>
              <a:gdLst>
                <a:gd name="T0" fmla="*/ 0 w 17"/>
                <a:gd name="T1" fmla="*/ 0 h 17"/>
                <a:gd name="T2" fmla="*/ 0 w 17"/>
                <a:gd name="T3" fmla="*/ 14 h 17"/>
                <a:gd name="T4" fmla="*/ 5 w 17"/>
                <a:gd name="T5" fmla="*/ 16 h 17"/>
                <a:gd name="T6" fmla="*/ 10 w 17"/>
                <a:gd name="T7" fmla="*/ 16 h 17"/>
                <a:gd name="T8" fmla="*/ 10 w 17"/>
                <a:gd name="T9" fmla="*/ 14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7" name="Freeform 202"/>
            <p:cNvSpPr>
              <a:spLocks/>
            </p:cNvSpPr>
            <p:nvPr/>
          </p:nvSpPr>
          <p:spPr bwMode="auto">
            <a:xfrm>
              <a:off x="3910" y="1452"/>
              <a:ext cx="17" cy="17"/>
            </a:xfrm>
            <a:custGeom>
              <a:avLst/>
              <a:gdLst>
                <a:gd name="T0" fmla="*/ 0 w 17"/>
                <a:gd name="T1" fmla="*/ 0 h 17"/>
                <a:gd name="T2" fmla="*/ 0 w 17"/>
                <a:gd name="T3" fmla="*/ 14 h 17"/>
                <a:gd name="T4" fmla="*/ 8 w 17"/>
                <a:gd name="T5" fmla="*/ 14 h 17"/>
                <a:gd name="T6" fmla="*/ 8 w 17"/>
                <a:gd name="T7" fmla="*/ 16 h 17"/>
                <a:gd name="T8" fmla="*/ 16 w 17"/>
                <a:gd name="T9" fmla="*/ 16 h 17"/>
                <a:gd name="T10" fmla="*/ 16 w 17"/>
                <a:gd name="T11" fmla="*/ 14 h 17"/>
                <a:gd name="T12" fmla="*/ 16 w 17"/>
                <a:gd name="T13" fmla="*/ 0 h 17"/>
                <a:gd name="T14" fmla="*/ 0 w 17"/>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7"/>
                <a:gd name="T26" fmla="*/ 17 w 17"/>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7">
                  <a:moveTo>
                    <a:pt x="0" y="0"/>
                  </a:moveTo>
                  <a:lnTo>
                    <a:pt x="0" y="14"/>
                  </a:lnTo>
                  <a:lnTo>
                    <a:pt x="8"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8" name="Freeform 203"/>
            <p:cNvSpPr>
              <a:spLocks/>
            </p:cNvSpPr>
            <p:nvPr/>
          </p:nvSpPr>
          <p:spPr bwMode="auto">
            <a:xfrm>
              <a:off x="3912"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19" name="Freeform 204"/>
            <p:cNvSpPr>
              <a:spLocks/>
            </p:cNvSpPr>
            <p:nvPr/>
          </p:nvSpPr>
          <p:spPr bwMode="auto">
            <a:xfrm>
              <a:off x="3916"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0" name="Freeform 205"/>
            <p:cNvSpPr>
              <a:spLocks/>
            </p:cNvSpPr>
            <p:nvPr/>
          </p:nvSpPr>
          <p:spPr bwMode="auto">
            <a:xfrm>
              <a:off x="3918" y="1452"/>
              <a:ext cx="17" cy="17"/>
            </a:xfrm>
            <a:custGeom>
              <a:avLst/>
              <a:gdLst>
                <a:gd name="T0" fmla="*/ 0 w 17"/>
                <a:gd name="T1" fmla="*/ 0 h 17"/>
                <a:gd name="T2" fmla="*/ 0 w 17"/>
                <a:gd name="T3" fmla="*/ 14 h 17"/>
                <a:gd name="T4" fmla="*/ 5 w 17"/>
                <a:gd name="T5" fmla="*/ 14 h 17"/>
                <a:gd name="T6" fmla="*/ 5 w 17"/>
                <a:gd name="T7" fmla="*/ 16 h 17"/>
                <a:gd name="T8" fmla="*/ 10 w 17"/>
                <a:gd name="T9" fmla="*/ 16 h 17"/>
                <a:gd name="T10" fmla="*/ 10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5" y="14"/>
                  </a:lnTo>
                  <a:lnTo>
                    <a:pt x="5" y="16"/>
                  </a:lnTo>
                  <a:lnTo>
                    <a:pt x="10" y="16"/>
                  </a:lnTo>
                  <a:lnTo>
                    <a:pt x="10"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1" name="Freeform 206"/>
            <p:cNvSpPr>
              <a:spLocks/>
            </p:cNvSpPr>
            <p:nvPr/>
          </p:nvSpPr>
          <p:spPr bwMode="auto">
            <a:xfrm>
              <a:off x="3921" y="1452"/>
              <a:ext cx="17" cy="17"/>
            </a:xfrm>
            <a:custGeom>
              <a:avLst/>
              <a:gdLst>
                <a:gd name="T0" fmla="*/ 0 w 17"/>
                <a:gd name="T1" fmla="*/ 0 h 17"/>
                <a:gd name="T2" fmla="*/ 0 w 17"/>
                <a:gd name="T3" fmla="*/ 14 h 17"/>
                <a:gd name="T4" fmla="*/ 8 w 17"/>
                <a:gd name="T5" fmla="*/ 16 h 17"/>
                <a:gd name="T6" fmla="*/ 16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8" y="16"/>
                  </a:lnTo>
                  <a:lnTo>
                    <a:pt x="16"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2" name="Freeform 207"/>
            <p:cNvSpPr>
              <a:spLocks/>
            </p:cNvSpPr>
            <p:nvPr/>
          </p:nvSpPr>
          <p:spPr bwMode="auto">
            <a:xfrm>
              <a:off x="3923" y="1452"/>
              <a:ext cx="17" cy="17"/>
            </a:xfrm>
            <a:custGeom>
              <a:avLst/>
              <a:gdLst>
                <a:gd name="T0" fmla="*/ 0 w 17"/>
                <a:gd name="T1" fmla="*/ 0 h 17"/>
                <a:gd name="T2" fmla="*/ 0 w 17"/>
                <a:gd name="T3" fmla="*/ 14 h 17"/>
                <a:gd name="T4" fmla="*/ 5 w 17"/>
                <a:gd name="T5" fmla="*/ 16 h 17"/>
                <a:gd name="T6" fmla="*/ 10 w 17"/>
                <a:gd name="T7" fmla="*/ 16 h 17"/>
                <a:gd name="T8" fmla="*/ 16 w 17"/>
                <a:gd name="T9" fmla="*/ 14 h 17"/>
                <a:gd name="T10" fmla="*/ 16 w 17"/>
                <a:gd name="T11" fmla="*/ 0 h 17"/>
                <a:gd name="T12" fmla="*/ 0 w 17"/>
                <a:gd name="T13" fmla="*/ 0 h 17"/>
                <a:gd name="T14" fmla="*/ 0 60000 65536"/>
                <a:gd name="T15" fmla="*/ 0 60000 65536"/>
                <a:gd name="T16" fmla="*/ 0 60000 65536"/>
                <a:gd name="T17" fmla="*/ 0 60000 65536"/>
                <a:gd name="T18" fmla="*/ 0 60000 65536"/>
                <a:gd name="T19" fmla="*/ 0 60000 65536"/>
                <a:gd name="T20" fmla="*/ 0 60000 65536"/>
                <a:gd name="T21" fmla="*/ 0 w 17"/>
                <a:gd name="T22" fmla="*/ 0 h 17"/>
                <a:gd name="T23" fmla="*/ 17 w 17"/>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 h="17">
                  <a:moveTo>
                    <a:pt x="0" y="0"/>
                  </a:moveTo>
                  <a:lnTo>
                    <a:pt x="0" y="14"/>
                  </a:lnTo>
                  <a:lnTo>
                    <a:pt x="5" y="16"/>
                  </a:lnTo>
                  <a:lnTo>
                    <a:pt x="10" y="16"/>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3" name="Freeform 208"/>
            <p:cNvSpPr>
              <a:spLocks/>
            </p:cNvSpPr>
            <p:nvPr/>
          </p:nvSpPr>
          <p:spPr bwMode="auto">
            <a:xfrm>
              <a:off x="3925" y="1452"/>
              <a:ext cx="17" cy="17"/>
            </a:xfrm>
            <a:custGeom>
              <a:avLst/>
              <a:gdLst>
                <a:gd name="T0" fmla="*/ 0 w 17"/>
                <a:gd name="T1" fmla="*/ 0 h 17"/>
                <a:gd name="T2" fmla="*/ 0 w 17"/>
                <a:gd name="T3" fmla="*/ 14 h 17"/>
                <a:gd name="T4" fmla="*/ 4 w 17"/>
                <a:gd name="T5" fmla="*/ 14 h 17"/>
                <a:gd name="T6" fmla="*/ 8 w 17"/>
                <a:gd name="T7" fmla="*/ 16 h 17"/>
                <a:gd name="T8" fmla="*/ 12 w 17"/>
                <a:gd name="T9" fmla="*/ 16 h 17"/>
                <a:gd name="T10" fmla="*/ 12 w 17"/>
                <a:gd name="T11" fmla="*/ 14 h 17"/>
                <a:gd name="T12" fmla="*/ 16 w 17"/>
                <a:gd name="T13" fmla="*/ 14 h 17"/>
                <a:gd name="T14" fmla="*/ 16 w 17"/>
                <a:gd name="T15" fmla="*/ 0 h 17"/>
                <a:gd name="T16" fmla="*/ 0 w 17"/>
                <a:gd name="T17" fmla="*/ 0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17"/>
                <a:gd name="T29" fmla="*/ 17 w 17"/>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17">
                  <a:moveTo>
                    <a:pt x="0" y="0"/>
                  </a:moveTo>
                  <a:lnTo>
                    <a:pt x="0" y="14"/>
                  </a:lnTo>
                  <a:lnTo>
                    <a:pt x="4" y="14"/>
                  </a:lnTo>
                  <a:lnTo>
                    <a:pt x="8" y="16"/>
                  </a:lnTo>
                  <a:lnTo>
                    <a:pt x="12" y="16"/>
                  </a:lnTo>
                  <a:lnTo>
                    <a:pt x="12" y="14"/>
                  </a:lnTo>
                  <a:lnTo>
                    <a:pt x="16" y="14"/>
                  </a:lnTo>
                  <a:lnTo>
                    <a:pt x="16" y="0"/>
                  </a:lnTo>
                  <a:lnTo>
                    <a:pt x="0" y="0"/>
                  </a:lnTo>
                </a:path>
              </a:pathLst>
            </a:custGeom>
            <a:solidFill>
              <a:srgbClr val="000000"/>
            </a:solidFill>
            <a:ln w="12700">
              <a:solidFill>
                <a:srgbClr val="000000"/>
              </a:solidFill>
              <a:round/>
              <a:headEnd/>
              <a:tailEnd/>
            </a:ln>
          </p:spPr>
          <p:txBody>
            <a:bodyPr/>
            <a:lstStyle/>
            <a:p>
              <a:endParaRPr lang="en-US"/>
            </a:p>
          </p:txBody>
        </p:sp>
        <p:sp>
          <p:nvSpPr>
            <p:cNvPr id="28724" name="Freeform 209"/>
            <p:cNvSpPr>
              <a:spLocks/>
            </p:cNvSpPr>
            <p:nvPr/>
          </p:nvSpPr>
          <p:spPr bwMode="auto">
            <a:xfrm>
              <a:off x="3855" y="1279"/>
              <a:ext cx="187" cy="174"/>
            </a:xfrm>
            <a:custGeom>
              <a:avLst/>
              <a:gdLst>
                <a:gd name="T0" fmla="*/ 180 w 187"/>
                <a:gd name="T1" fmla="*/ 173 h 174"/>
                <a:gd name="T2" fmla="*/ 180 w 187"/>
                <a:gd name="T3" fmla="*/ 173 h 174"/>
                <a:gd name="T4" fmla="*/ 180 w 187"/>
                <a:gd name="T5" fmla="*/ 172 h 174"/>
                <a:gd name="T6" fmla="*/ 182 w 187"/>
                <a:gd name="T7" fmla="*/ 172 h 174"/>
                <a:gd name="T8" fmla="*/ 182 w 187"/>
                <a:gd name="T9" fmla="*/ 172 h 174"/>
                <a:gd name="T10" fmla="*/ 183 w 187"/>
                <a:gd name="T11" fmla="*/ 171 h 174"/>
                <a:gd name="T12" fmla="*/ 183 w 187"/>
                <a:gd name="T13" fmla="*/ 171 h 174"/>
                <a:gd name="T14" fmla="*/ 184 w 187"/>
                <a:gd name="T15" fmla="*/ 171 h 174"/>
                <a:gd name="T16" fmla="*/ 184 w 187"/>
                <a:gd name="T17" fmla="*/ 170 h 174"/>
                <a:gd name="T18" fmla="*/ 184 w 187"/>
                <a:gd name="T19" fmla="*/ 170 h 174"/>
                <a:gd name="T20" fmla="*/ 184 w 187"/>
                <a:gd name="T21" fmla="*/ 169 h 174"/>
                <a:gd name="T22" fmla="*/ 185 w 187"/>
                <a:gd name="T23" fmla="*/ 169 h 174"/>
                <a:gd name="T24" fmla="*/ 185 w 187"/>
                <a:gd name="T25" fmla="*/ 168 h 174"/>
                <a:gd name="T26" fmla="*/ 186 w 187"/>
                <a:gd name="T27" fmla="*/ 167 h 174"/>
                <a:gd name="T28" fmla="*/ 186 w 187"/>
                <a:gd name="T29" fmla="*/ 167 h 174"/>
                <a:gd name="T30" fmla="*/ 186 w 187"/>
                <a:gd name="T31" fmla="*/ 6 h 174"/>
                <a:gd name="T32" fmla="*/ 186 w 187"/>
                <a:gd name="T33" fmla="*/ 5 h 174"/>
                <a:gd name="T34" fmla="*/ 186 w 187"/>
                <a:gd name="T35" fmla="*/ 5 h 174"/>
                <a:gd name="T36" fmla="*/ 185 w 187"/>
                <a:gd name="T37" fmla="*/ 5 h 174"/>
                <a:gd name="T38" fmla="*/ 185 w 187"/>
                <a:gd name="T39" fmla="*/ 3 h 174"/>
                <a:gd name="T40" fmla="*/ 184 w 187"/>
                <a:gd name="T41" fmla="*/ 3 h 174"/>
                <a:gd name="T42" fmla="*/ 184 w 187"/>
                <a:gd name="T43" fmla="*/ 2 h 174"/>
                <a:gd name="T44" fmla="*/ 184 w 187"/>
                <a:gd name="T45" fmla="*/ 1 h 174"/>
                <a:gd name="T46" fmla="*/ 183 w 187"/>
                <a:gd name="T47" fmla="*/ 1 h 174"/>
                <a:gd name="T48" fmla="*/ 183 w 187"/>
                <a:gd name="T49" fmla="*/ 1 h 174"/>
                <a:gd name="T50" fmla="*/ 182 w 187"/>
                <a:gd name="T51" fmla="*/ 1 h 174"/>
                <a:gd name="T52" fmla="*/ 182 w 187"/>
                <a:gd name="T53" fmla="*/ 0 h 174"/>
                <a:gd name="T54" fmla="*/ 180 w 187"/>
                <a:gd name="T55" fmla="*/ 0 h 174"/>
                <a:gd name="T56" fmla="*/ 180 w 187"/>
                <a:gd name="T57" fmla="*/ 0 h 174"/>
                <a:gd name="T58" fmla="*/ 180 w 187"/>
                <a:gd name="T59" fmla="*/ 0 h 174"/>
                <a:gd name="T60" fmla="*/ 5 w 187"/>
                <a:gd name="T61" fmla="*/ 0 h 174"/>
                <a:gd name="T62" fmla="*/ 4 w 187"/>
                <a:gd name="T63" fmla="*/ 0 h 174"/>
                <a:gd name="T64" fmla="*/ 3 w 187"/>
                <a:gd name="T65" fmla="*/ 0 h 174"/>
                <a:gd name="T66" fmla="*/ 3 w 187"/>
                <a:gd name="T67" fmla="*/ 0 h 174"/>
                <a:gd name="T68" fmla="*/ 2 w 187"/>
                <a:gd name="T69" fmla="*/ 0 h 174"/>
                <a:gd name="T70" fmla="*/ 2 w 187"/>
                <a:gd name="T71" fmla="*/ 1 h 174"/>
                <a:gd name="T72" fmla="*/ 1 w 187"/>
                <a:gd name="T73" fmla="*/ 1 h 174"/>
                <a:gd name="T74" fmla="*/ 1 w 187"/>
                <a:gd name="T75" fmla="*/ 1 h 174"/>
                <a:gd name="T76" fmla="*/ 1 w 187"/>
                <a:gd name="T77" fmla="*/ 2 h 174"/>
                <a:gd name="T78" fmla="*/ 0 w 187"/>
                <a:gd name="T79" fmla="*/ 3 h 174"/>
                <a:gd name="T80" fmla="*/ 0 w 187"/>
                <a:gd name="T81" fmla="*/ 3 h 174"/>
                <a:gd name="T82" fmla="*/ 0 w 187"/>
                <a:gd name="T83" fmla="*/ 3 h 174"/>
                <a:gd name="T84" fmla="*/ 0 w 187"/>
                <a:gd name="T85" fmla="*/ 5 h 174"/>
                <a:gd name="T86" fmla="*/ 0 w 187"/>
                <a:gd name="T87" fmla="*/ 5 h 174"/>
                <a:gd name="T88" fmla="*/ 0 w 187"/>
                <a:gd name="T89" fmla="*/ 6 h 174"/>
                <a:gd name="T90" fmla="*/ 0 w 187"/>
                <a:gd name="T91" fmla="*/ 167 h 174"/>
                <a:gd name="T92" fmla="*/ 0 w 187"/>
                <a:gd name="T93" fmla="*/ 167 h 174"/>
                <a:gd name="T94" fmla="*/ 0 w 187"/>
                <a:gd name="T95" fmla="*/ 168 h 174"/>
                <a:gd name="T96" fmla="*/ 0 w 187"/>
                <a:gd name="T97" fmla="*/ 169 h 174"/>
                <a:gd name="T98" fmla="*/ 0 w 187"/>
                <a:gd name="T99" fmla="*/ 169 h 174"/>
                <a:gd name="T100" fmla="*/ 0 w 187"/>
                <a:gd name="T101" fmla="*/ 170 h 174"/>
                <a:gd name="T102" fmla="*/ 1 w 187"/>
                <a:gd name="T103" fmla="*/ 170 h 174"/>
                <a:gd name="T104" fmla="*/ 1 w 187"/>
                <a:gd name="T105" fmla="*/ 171 h 174"/>
                <a:gd name="T106" fmla="*/ 1 w 187"/>
                <a:gd name="T107" fmla="*/ 171 h 174"/>
                <a:gd name="T108" fmla="*/ 2 w 187"/>
                <a:gd name="T109" fmla="*/ 171 h 174"/>
                <a:gd name="T110" fmla="*/ 2 w 187"/>
                <a:gd name="T111" fmla="*/ 172 h 174"/>
                <a:gd name="T112" fmla="*/ 2 w 187"/>
                <a:gd name="T113" fmla="*/ 172 h 174"/>
                <a:gd name="T114" fmla="*/ 3 w 187"/>
                <a:gd name="T115" fmla="*/ 172 h 174"/>
                <a:gd name="T116" fmla="*/ 3 w 187"/>
                <a:gd name="T117" fmla="*/ 172 h 174"/>
                <a:gd name="T118" fmla="*/ 4 w 187"/>
                <a:gd name="T119" fmla="*/ 173 h 174"/>
                <a:gd name="T120" fmla="*/ 5 w 187"/>
                <a:gd name="T121" fmla="*/ 173 h 174"/>
                <a:gd name="T122" fmla="*/ 180 w 187"/>
                <a:gd name="T123" fmla="*/ 173 h 17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87"/>
                <a:gd name="T187" fmla="*/ 0 h 174"/>
                <a:gd name="T188" fmla="*/ 187 w 187"/>
                <a:gd name="T189" fmla="*/ 174 h 17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87" h="174">
                  <a:moveTo>
                    <a:pt x="180" y="173"/>
                  </a:moveTo>
                  <a:lnTo>
                    <a:pt x="180" y="173"/>
                  </a:lnTo>
                  <a:lnTo>
                    <a:pt x="180" y="172"/>
                  </a:lnTo>
                  <a:lnTo>
                    <a:pt x="182" y="172"/>
                  </a:lnTo>
                  <a:lnTo>
                    <a:pt x="183" y="171"/>
                  </a:lnTo>
                  <a:lnTo>
                    <a:pt x="184" y="171"/>
                  </a:lnTo>
                  <a:lnTo>
                    <a:pt x="184" y="170"/>
                  </a:lnTo>
                  <a:lnTo>
                    <a:pt x="184" y="169"/>
                  </a:lnTo>
                  <a:lnTo>
                    <a:pt x="185" y="169"/>
                  </a:lnTo>
                  <a:lnTo>
                    <a:pt x="185" y="168"/>
                  </a:lnTo>
                  <a:lnTo>
                    <a:pt x="186" y="167"/>
                  </a:lnTo>
                  <a:lnTo>
                    <a:pt x="186" y="6"/>
                  </a:lnTo>
                  <a:lnTo>
                    <a:pt x="186" y="5"/>
                  </a:lnTo>
                  <a:lnTo>
                    <a:pt x="185" y="5"/>
                  </a:lnTo>
                  <a:lnTo>
                    <a:pt x="185" y="3"/>
                  </a:lnTo>
                  <a:lnTo>
                    <a:pt x="184" y="3"/>
                  </a:lnTo>
                  <a:lnTo>
                    <a:pt x="184" y="2"/>
                  </a:lnTo>
                  <a:lnTo>
                    <a:pt x="184" y="1"/>
                  </a:lnTo>
                  <a:lnTo>
                    <a:pt x="183" y="1"/>
                  </a:lnTo>
                  <a:lnTo>
                    <a:pt x="182" y="1"/>
                  </a:lnTo>
                  <a:lnTo>
                    <a:pt x="182" y="0"/>
                  </a:lnTo>
                  <a:lnTo>
                    <a:pt x="180" y="0"/>
                  </a:lnTo>
                  <a:lnTo>
                    <a:pt x="5" y="0"/>
                  </a:lnTo>
                  <a:lnTo>
                    <a:pt x="4" y="0"/>
                  </a:lnTo>
                  <a:lnTo>
                    <a:pt x="3" y="0"/>
                  </a:lnTo>
                  <a:lnTo>
                    <a:pt x="2" y="0"/>
                  </a:lnTo>
                  <a:lnTo>
                    <a:pt x="2" y="1"/>
                  </a:lnTo>
                  <a:lnTo>
                    <a:pt x="1" y="1"/>
                  </a:lnTo>
                  <a:lnTo>
                    <a:pt x="1" y="2"/>
                  </a:lnTo>
                  <a:lnTo>
                    <a:pt x="0" y="3"/>
                  </a:lnTo>
                  <a:lnTo>
                    <a:pt x="0" y="5"/>
                  </a:lnTo>
                  <a:lnTo>
                    <a:pt x="0" y="6"/>
                  </a:lnTo>
                  <a:lnTo>
                    <a:pt x="0" y="167"/>
                  </a:lnTo>
                  <a:lnTo>
                    <a:pt x="0" y="168"/>
                  </a:lnTo>
                  <a:lnTo>
                    <a:pt x="0" y="169"/>
                  </a:lnTo>
                  <a:lnTo>
                    <a:pt x="0" y="170"/>
                  </a:lnTo>
                  <a:lnTo>
                    <a:pt x="1" y="170"/>
                  </a:lnTo>
                  <a:lnTo>
                    <a:pt x="1" y="171"/>
                  </a:lnTo>
                  <a:lnTo>
                    <a:pt x="2" y="171"/>
                  </a:lnTo>
                  <a:lnTo>
                    <a:pt x="2" y="172"/>
                  </a:lnTo>
                  <a:lnTo>
                    <a:pt x="3" y="172"/>
                  </a:lnTo>
                  <a:lnTo>
                    <a:pt x="4" y="173"/>
                  </a:lnTo>
                  <a:lnTo>
                    <a:pt x="5" y="173"/>
                  </a:lnTo>
                  <a:lnTo>
                    <a:pt x="180" y="173"/>
                  </a:lnTo>
                </a:path>
              </a:pathLst>
            </a:custGeom>
            <a:solidFill>
              <a:srgbClr val="999999"/>
            </a:solidFill>
            <a:ln w="12700">
              <a:solidFill>
                <a:srgbClr val="666666"/>
              </a:solidFill>
              <a:round/>
              <a:headEnd/>
              <a:tailEnd/>
            </a:ln>
          </p:spPr>
          <p:txBody>
            <a:bodyPr/>
            <a:lstStyle/>
            <a:p>
              <a:endParaRPr lang="en-US"/>
            </a:p>
          </p:txBody>
        </p:sp>
        <p:sp>
          <p:nvSpPr>
            <p:cNvPr id="28725" name="Freeform 210"/>
            <p:cNvSpPr>
              <a:spLocks/>
            </p:cNvSpPr>
            <p:nvPr/>
          </p:nvSpPr>
          <p:spPr bwMode="auto">
            <a:xfrm>
              <a:off x="3855" y="1281"/>
              <a:ext cx="186" cy="172"/>
            </a:xfrm>
            <a:custGeom>
              <a:avLst/>
              <a:gdLst>
                <a:gd name="T0" fmla="*/ 185 w 186"/>
                <a:gd name="T1" fmla="*/ 165 h 172"/>
                <a:gd name="T2" fmla="*/ 185 w 186"/>
                <a:gd name="T3" fmla="*/ 166 h 172"/>
                <a:gd name="T4" fmla="*/ 185 w 186"/>
                <a:gd name="T5" fmla="*/ 167 h 172"/>
                <a:gd name="T6" fmla="*/ 184 w 186"/>
                <a:gd name="T7" fmla="*/ 167 h 172"/>
                <a:gd name="T8" fmla="*/ 184 w 186"/>
                <a:gd name="T9" fmla="*/ 168 h 172"/>
                <a:gd name="T10" fmla="*/ 183 w 186"/>
                <a:gd name="T11" fmla="*/ 169 h 172"/>
                <a:gd name="T12" fmla="*/ 183 w 186"/>
                <a:gd name="T13" fmla="*/ 169 h 172"/>
                <a:gd name="T14" fmla="*/ 182 w 186"/>
                <a:gd name="T15" fmla="*/ 170 h 172"/>
                <a:gd name="T16" fmla="*/ 182 w 186"/>
                <a:gd name="T17" fmla="*/ 170 h 172"/>
                <a:gd name="T18" fmla="*/ 181 w 186"/>
                <a:gd name="T19" fmla="*/ 170 h 172"/>
                <a:gd name="T20" fmla="*/ 181 w 186"/>
                <a:gd name="T21" fmla="*/ 171 h 172"/>
                <a:gd name="T22" fmla="*/ 180 w 186"/>
                <a:gd name="T23" fmla="*/ 171 h 172"/>
                <a:gd name="T24" fmla="*/ 179 w 186"/>
                <a:gd name="T25" fmla="*/ 171 h 172"/>
                <a:gd name="T26" fmla="*/ 4 w 186"/>
                <a:gd name="T27" fmla="*/ 171 h 172"/>
                <a:gd name="T28" fmla="*/ 3 w 186"/>
                <a:gd name="T29" fmla="*/ 171 h 172"/>
                <a:gd name="T30" fmla="*/ 3 w 186"/>
                <a:gd name="T31" fmla="*/ 171 h 172"/>
                <a:gd name="T32" fmla="*/ 3 w 186"/>
                <a:gd name="T33" fmla="*/ 170 h 172"/>
                <a:gd name="T34" fmla="*/ 2 w 186"/>
                <a:gd name="T35" fmla="*/ 170 h 172"/>
                <a:gd name="T36" fmla="*/ 2 w 186"/>
                <a:gd name="T37" fmla="*/ 170 h 172"/>
                <a:gd name="T38" fmla="*/ 1 w 186"/>
                <a:gd name="T39" fmla="*/ 169 h 172"/>
                <a:gd name="T40" fmla="*/ 1 w 186"/>
                <a:gd name="T41" fmla="*/ 169 h 172"/>
                <a:gd name="T42" fmla="*/ 0 w 186"/>
                <a:gd name="T43" fmla="*/ 169 h 172"/>
                <a:gd name="T44" fmla="*/ 0 w 186"/>
                <a:gd name="T45" fmla="*/ 168 h 172"/>
                <a:gd name="T46" fmla="*/ 0 w 186"/>
                <a:gd name="T47" fmla="*/ 167 h 172"/>
                <a:gd name="T48" fmla="*/ 0 w 186"/>
                <a:gd name="T49" fmla="*/ 167 h 172"/>
                <a:gd name="T50" fmla="*/ 0 w 186"/>
                <a:gd name="T51" fmla="*/ 166 h 172"/>
                <a:gd name="T52" fmla="*/ 0 w 186"/>
                <a:gd name="T53" fmla="*/ 165 h 172"/>
                <a:gd name="T54" fmla="*/ 0 w 186"/>
                <a:gd name="T55" fmla="*/ 5 h 172"/>
                <a:gd name="T56" fmla="*/ 0 w 186"/>
                <a:gd name="T57" fmla="*/ 4 h 172"/>
                <a:gd name="T58" fmla="*/ 0 w 186"/>
                <a:gd name="T59" fmla="*/ 3 h 172"/>
                <a:gd name="T60" fmla="*/ 0 w 186"/>
                <a:gd name="T61" fmla="*/ 3 h 172"/>
                <a:gd name="T62" fmla="*/ 0 w 186"/>
                <a:gd name="T63" fmla="*/ 2 h 172"/>
                <a:gd name="T64" fmla="*/ 0 w 186"/>
                <a:gd name="T65" fmla="*/ 2 h 172"/>
                <a:gd name="T66" fmla="*/ 1 w 186"/>
                <a:gd name="T67" fmla="*/ 1 h 172"/>
                <a:gd name="T68" fmla="*/ 1 w 186"/>
                <a:gd name="T69" fmla="*/ 1 h 172"/>
                <a:gd name="T70" fmla="*/ 2 w 186"/>
                <a:gd name="T71" fmla="*/ 1 h 172"/>
                <a:gd name="T72" fmla="*/ 2 w 186"/>
                <a:gd name="T73" fmla="*/ 0 h 172"/>
                <a:gd name="T74" fmla="*/ 2 w 186"/>
                <a:gd name="T75" fmla="*/ 0 h 172"/>
                <a:gd name="T76" fmla="*/ 3 w 186"/>
                <a:gd name="T77" fmla="*/ 0 h 172"/>
                <a:gd name="T78" fmla="*/ 3 w 186"/>
                <a:gd name="T79" fmla="*/ 0 h 172"/>
                <a:gd name="T80" fmla="*/ 4 w 186"/>
                <a:gd name="T81" fmla="*/ 0 h 172"/>
                <a:gd name="T82" fmla="*/ 179 w 186"/>
                <a:gd name="T83" fmla="*/ 0 h 172"/>
                <a:gd name="T84" fmla="*/ 180 w 186"/>
                <a:gd name="T85" fmla="*/ 0 h 172"/>
                <a:gd name="T86" fmla="*/ 181 w 186"/>
                <a:gd name="T87" fmla="*/ 0 h 172"/>
                <a:gd name="T88" fmla="*/ 181 w 186"/>
                <a:gd name="T89" fmla="*/ 0 h 172"/>
                <a:gd name="T90" fmla="*/ 182 w 186"/>
                <a:gd name="T91" fmla="*/ 0 h 172"/>
                <a:gd name="T92" fmla="*/ 182 w 186"/>
                <a:gd name="T93" fmla="*/ 1 h 172"/>
                <a:gd name="T94" fmla="*/ 183 w 186"/>
                <a:gd name="T95" fmla="*/ 1 h 172"/>
                <a:gd name="T96" fmla="*/ 183 w 186"/>
                <a:gd name="T97" fmla="*/ 1 h 172"/>
                <a:gd name="T98" fmla="*/ 183 w 186"/>
                <a:gd name="T99" fmla="*/ 2 h 172"/>
                <a:gd name="T100" fmla="*/ 184 w 186"/>
                <a:gd name="T101" fmla="*/ 2 h 172"/>
                <a:gd name="T102" fmla="*/ 184 w 186"/>
                <a:gd name="T103" fmla="*/ 3 h 172"/>
                <a:gd name="T104" fmla="*/ 185 w 186"/>
                <a:gd name="T105" fmla="*/ 3 h 172"/>
                <a:gd name="T106" fmla="*/ 185 w 186"/>
                <a:gd name="T107" fmla="*/ 4 h 172"/>
                <a:gd name="T108" fmla="*/ 185 w 186"/>
                <a:gd name="T109" fmla="*/ 5 h 172"/>
                <a:gd name="T110" fmla="*/ 185 w 186"/>
                <a:gd name="T111" fmla="*/ 165 h 17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86"/>
                <a:gd name="T169" fmla="*/ 0 h 172"/>
                <a:gd name="T170" fmla="*/ 186 w 186"/>
                <a:gd name="T171" fmla="*/ 172 h 17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86" h="172">
                  <a:moveTo>
                    <a:pt x="185" y="165"/>
                  </a:moveTo>
                  <a:lnTo>
                    <a:pt x="185" y="166"/>
                  </a:lnTo>
                  <a:lnTo>
                    <a:pt x="185" y="167"/>
                  </a:lnTo>
                  <a:lnTo>
                    <a:pt x="184" y="167"/>
                  </a:lnTo>
                  <a:lnTo>
                    <a:pt x="184" y="168"/>
                  </a:lnTo>
                  <a:lnTo>
                    <a:pt x="183" y="169"/>
                  </a:lnTo>
                  <a:lnTo>
                    <a:pt x="182" y="170"/>
                  </a:lnTo>
                  <a:lnTo>
                    <a:pt x="181" y="170"/>
                  </a:lnTo>
                  <a:lnTo>
                    <a:pt x="181" y="171"/>
                  </a:lnTo>
                  <a:lnTo>
                    <a:pt x="180" y="171"/>
                  </a:lnTo>
                  <a:lnTo>
                    <a:pt x="179" y="171"/>
                  </a:lnTo>
                  <a:lnTo>
                    <a:pt x="4" y="171"/>
                  </a:lnTo>
                  <a:lnTo>
                    <a:pt x="3" y="171"/>
                  </a:lnTo>
                  <a:lnTo>
                    <a:pt x="3" y="170"/>
                  </a:lnTo>
                  <a:lnTo>
                    <a:pt x="2" y="170"/>
                  </a:lnTo>
                  <a:lnTo>
                    <a:pt x="1" y="169"/>
                  </a:lnTo>
                  <a:lnTo>
                    <a:pt x="0" y="169"/>
                  </a:lnTo>
                  <a:lnTo>
                    <a:pt x="0" y="168"/>
                  </a:lnTo>
                  <a:lnTo>
                    <a:pt x="0" y="167"/>
                  </a:lnTo>
                  <a:lnTo>
                    <a:pt x="0" y="166"/>
                  </a:lnTo>
                  <a:lnTo>
                    <a:pt x="0" y="165"/>
                  </a:lnTo>
                  <a:lnTo>
                    <a:pt x="0" y="5"/>
                  </a:lnTo>
                  <a:lnTo>
                    <a:pt x="0" y="4"/>
                  </a:lnTo>
                  <a:lnTo>
                    <a:pt x="0" y="3"/>
                  </a:lnTo>
                  <a:lnTo>
                    <a:pt x="0" y="2"/>
                  </a:lnTo>
                  <a:lnTo>
                    <a:pt x="1" y="1"/>
                  </a:lnTo>
                  <a:lnTo>
                    <a:pt x="2" y="1"/>
                  </a:lnTo>
                  <a:lnTo>
                    <a:pt x="2" y="0"/>
                  </a:lnTo>
                  <a:lnTo>
                    <a:pt x="3" y="0"/>
                  </a:lnTo>
                  <a:lnTo>
                    <a:pt x="4" y="0"/>
                  </a:lnTo>
                  <a:lnTo>
                    <a:pt x="179" y="0"/>
                  </a:lnTo>
                  <a:lnTo>
                    <a:pt x="180" y="0"/>
                  </a:lnTo>
                  <a:lnTo>
                    <a:pt x="181" y="0"/>
                  </a:lnTo>
                  <a:lnTo>
                    <a:pt x="182" y="0"/>
                  </a:lnTo>
                  <a:lnTo>
                    <a:pt x="182" y="1"/>
                  </a:lnTo>
                  <a:lnTo>
                    <a:pt x="183" y="1"/>
                  </a:lnTo>
                  <a:lnTo>
                    <a:pt x="183" y="2"/>
                  </a:lnTo>
                  <a:lnTo>
                    <a:pt x="184" y="2"/>
                  </a:lnTo>
                  <a:lnTo>
                    <a:pt x="184" y="3"/>
                  </a:lnTo>
                  <a:lnTo>
                    <a:pt x="185" y="3"/>
                  </a:lnTo>
                  <a:lnTo>
                    <a:pt x="185" y="4"/>
                  </a:lnTo>
                  <a:lnTo>
                    <a:pt x="185" y="5"/>
                  </a:lnTo>
                  <a:lnTo>
                    <a:pt x="185" y="165"/>
                  </a:lnTo>
                </a:path>
              </a:pathLst>
            </a:custGeom>
            <a:solidFill>
              <a:srgbClr val="000000"/>
            </a:solidFill>
            <a:ln w="12700">
              <a:solidFill>
                <a:srgbClr val="000000"/>
              </a:solidFill>
              <a:round/>
              <a:headEnd/>
              <a:tailEnd/>
            </a:ln>
          </p:spPr>
          <p:txBody>
            <a:bodyPr/>
            <a:lstStyle/>
            <a:p>
              <a:endParaRPr lang="en-US"/>
            </a:p>
          </p:txBody>
        </p:sp>
        <p:sp>
          <p:nvSpPr>
            <p:cNvPr id="28726" name="Freeform 211"/>
            <p:cNvSpPr>
              <a:spLocks/>
            </p:cNvSpPr>
            <p:nvPr/>
          </p:nvSpPr>
          <p:spPr bwMode="auto">
            <a:xfrm>
              <a:off x="3857" y="1281"/>
              <a:ext cx="181" cy="171"/>
            </a:xfrm>
            <a:custGeom>
              <a:avLst/>
              <a:gdLst>
                <a:gd name="T0" fmla="*/ 180 w 181"/>
                <a:gd name="T1" fmla="*/ 3 h 171"/>
                <a:gd name="T2" fmla="*/ 180 w 181"/>
                <a:gd name="T3" fmla="*/ 3 h 171"/>
                <a:gd name="T4" fmla="*/ 180 w 181"/>
                <a:gd name="T5" fmla="*/ 2 h 171"/>
                <a:gd name="T6" fmla="*/ 179 w 181"/>
                <a:gd name="T7" fmla="*/ 2 h 171"/>
                <a:gd name="T8" fmla="*/ 179 w 181"/>
                <a:gd name="T9" fmla="*/ 1 h 171"/>
                <a:gd name="T10" fmla="*/ 178 w 181"/>
                <a:gd name="T11" fmla="*/ 1 h 171"/>
                <a:gd name="T12" fmla="*/ 178 w 181"/>
                <a:gd name="T13" fmla="*/ 0 h 171"/>
                <a:gd name="T14" fmla="*/ 177 w 181"/>
                <a:gd name="T15" fmla="*/ 0 h 171"/>
                <a:gd name="T16" fmla="*/ 177 w 181"/>
                <a:gd name="T17" fmla="*/ 0 h 171"/>
                <a:gd name="T18" fmla="*/ 177 w 181"/>
                <a:gd name="T19" fmla="*/ 0 h 171"/>
                <a:gd name="T20" fmla="*/ 176 w 181"/>
                <a:gd name="T21" fmla="*/ 0 h 171"/>
                <a:gd name="T22" fmla="*/ 176 w 181"/>
                <a:gd name="T23" fmla="*/ 0 h 171"/>
                <a:gd name="T24" fmla="*/ 3 w 181"/>
                <a:gd name="T25" fmla="*/ 0 h 171"/>
                <a:gd name="T26" fmla="*/ 3 w 181"/>
                <a:gd name="T27" fmla="*/ 0 h 171"/>
                <a:gd name="T28" fmla="*/ 2 w 181"/>
                <a:gd name="T29" fmla="*/ 0 h 171"/>
                <a:gd name="T30" fmla="*/ 2 w 181"/>
                <a:gd name="T31" fmla="*/ 0 h 171"/>
                <a:gd name="T32" fmla="*/ 1 w 181"/>
                <a:gd name="T33" fmla="*/ 0 h 171"/>
                <a:gd name="T34" fmla="*/ 1 w 181"/>
                <a:gd name="T35" fmla="*/ 0 h 171"/>
                <a:gd name="T36" fmla="*/ 1 w 181"/>
                <a:gd name="T37" fmla="*/ 1 h 171"/>
                <a:gd name="T38" fmla="*/ 0 w 181"/>
                <a:gd name="T39" fmla="*/ 1 h 171"/>
                <a:gd name="T40" fmla="*/ 0 w 181"/>
                <a:gd name="T41" fmla="*/ 1 h 171"/>
                <a:gd name="T42" fmla="*/ 0 w 181"/>
                <a:gd name="T43" fmla="*/ 2 h 171"/>
                <a:gd name="T44" fmla="*/ 0 w 181"/>
                <a:gd name="T45" fmla="*/ 3 h 171"/>
                <a:gd name="T46" fmla="*/ 0 w 181"/>
                <a:gd name="T47" fmla="*/ 3 h 171"/>
                <a:gd name="T48" fmla="*/ 0 w 181"/>
                <a:gd name="T49" fmla="*/ 166 h 171"/>
                <a:gd name="T50" fmla="*/ 0 w 181"/>
                <a:gd name="T51" fmla="*/ 166 h 171"/>
                <a:gd name="T52" fmla="*/ 0 w 181"/>
                <a:gd name="T53" fmla="*/ 167 h 171"/>
                <a:gd name="T54" fmla="*/ 0 w 181"/>
                <a:gd name="T55" fmla="*/ 168 h 171"/>
                <a:gd name="T56" fmla="*/ 0 w 181"/>
                <a:gd name="T57" fmla="*/ 168 h 171"/>
                <a:gd name="T58" fmla="*/ 1 w 181"/>
                <a:gd name="T59" fmla="*/ 168 h 171"/>
                <a:gd name="T60" fmla="*/ 1 w 181"/>
                <a:gd name="T61" fmla="*/ 169 h 171"/>
                <a:gd name="T62" fmla="*/ 2 w 181"/>
                <a:gd name="T63" fmla="*/ 169 h 171"/>
                <a:gd name="T64" fmla="*/ 2 w 181"/>
                <a:gd name="T65" fmla="*/ 169 h 171"/>
                <a:gd name="T66" fmla="*/ 3 w 181"/>
                <a:gd name="T67" fmla="*/ 170 h 171"/>
                <a:gd name="T68" fmla="*/ 3 w 181"/>
                <a:gd name="T69" fmla="*/ 170 h 171"/>
                <a:gd name="T70" fmla="*/ 176 w 181"/>
                <a:gd name="T71" fmla="*/ 170 h 171"/>
                <a:gd name="T72" fmla="*/ 176 w 181"/>
                <a:gd name="T73" fmla="*/ 169 h 171"/>
                <a:gd name="T74" fmla="*/ 177 w 181"/>
                <a:gd name="T75" fmla="*/ 169 h 171"/>
                <a:gd name="T76" fmla="*/ 177 w 181"/>
                <a:gd name="T77" fmla="*/ 169 h 171"/>
                <a:gd name="T78" fmla="*/ 178 w 181"/>
                <a:gd name="T79" fmla="*/ 169 h 171"/>
                <a:gd name="T80" fmla="*/ 178 w 181"/>
                <a:gd name="T81" fmla="*/ 168 h 171"/>
                <a:gd name="T82" fmla="*/ 178 w 181"/>
                <a:gd name="T83" fmla="*/ 168 h 171"/>
                <a:gd name="T84" fmla="*/ 179 w 181"/>
                <a:gd name="T85" fmla="*/ 168 h 171"/>
                <a:gd name="T86" fmla="*/ 179 w 181"/>
                <a:gd name="T87" fmla="*/ 167 h 171"/>
                <a:gd name="T88" fmla="*/ 180 w 181"/>
                <a:gd name="T89" fmla="*/ 166 h 171"/>
                <a:gd name="T90" fmla="*/ 180 w 181"/>
                <a:gd name="T91" fmla="*/ 166 h 171"/>
                <a:gd name="T92" fmla="*/ 180 w 181"/>
                <a:gd name="T93" fmla="*/ 3 h 17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1"/>
                <a:gd name="T142" fmla="*/ 0 h 171"/>
                <a:gd name="T143" fmla="*/ 181 w 181"/>
                <a:gd name="T144" fmla="*/ 171 h 17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1" h="171">
                  <a:moveTo>
                    <a:pt x="180" y="3"/>
                  </a:moveTo>
                  <a:lnTo>
                    <a:pt x="180" y="3"/>
                  </a:lnTo>
                  <a:lnTo>
                    <a:pt x="180" y="2"/>
                  </a:lnTo>
                  <a:lnTo>
                    <a:pt x="179" y="2"/>
                  </a:lnTo>
                  <a:lnTo>
                    <a:pt x="179" y="1"/>
                  </a:lnTo>
                  <a:lnTo>
                    <a:pt x="178" y="1"/>
                  </a:lnTo>
                  <a:lnTo>
                    <a:pt x="178" y="0"/>
                  </a:lnTo>
                  <a:lnTo>
                    <a:pt x="177" y="0"/>
                  </a:lnTo>
                  <a:lnTo>
                    <a:pt x="176" y="0"/>
                  </a:lnTo>
                  <a:lnTo>
                    <a:pt x="3" y="0"/>
                  </a:lnTo>
                  <a:lnTo>
                    <a:pt x="2" y="0"/>
                  </a:lnTo>
                  <a:lnTo>
                    <a:pt x="1" y="0"/>
                  </a:lnTo>
                  <a:lnTo>
                    <a:pt x="1" y="1"/>
                  </a:lnTo>
                  <a:lnTo>
                    <a:pt x="0" y="1"/>
                  </a:lnTo>
                  <a:lnTo>
                    <a:pt x="0" y="2"/>
                  </a:lnTo>
                  <a:lnTo>
                    <a:pt x="0" y="3"/>
                  </a:lnTo>
                  <a:lnTo>
                    <a:pt x="0" y="166"/>
                  </a:lnTo>
                  <a:lnTo>
                    <a:pt x="0" y="167"/>
                  </a:lnTo>
                  <a:lnTo>
                    <a:pt x="0" y="168"/>
                  </a:lnTo>
                  <a:lnTo>
                    <a:pt x="1" y="168"/>
                  </a:lnTo>
                  <a:lnTo>
                    <a:pt x="1" y="169"/>
                  </a:lnTo>
                  <a:lnTo>
                    <a:pt x="2" y="169"/>
                  </a:lnTo>
                  <a:lnTo>
                    <a:pt x="3" y="170"/>
                  </a:lnTo>
                  <a:lnTo>
                    <a:pt x="176" y="170"/>
                  </a:lnTo>
                  <a:lnTo>
                    <a:pt x="176" y="169"/>
                  </a:lnTo>
                  <a:lnTo>
                    <a:pt x="177" y="169"/>
                  </a:lnTo>
                  <a:lnTo>
                    <a:pt x="178" y="169"/>
                  </a:lnTo>
                  <a:lnTo>
                    <a:pt x="178" y="168"/>
                  </a:lnTo>
                  <a:lnTo>
                    <a:pt x="179" y="168"/>
                  </a:lnTo>
                  <a:lnTo>
                    <a:pt x="179" y="167"/>
                  </a:lnTo>
                  <a:lnTo>
                    <a:pt x="180" y="166"/>
                  </a:lnTo>
                  <a:lnTo>
                    <a:pt x="180" y="3"/>
                  </a:lnTo>
                </a:path>
              </a:pathLst>
            </a:custGeom>
            <a:solidFill>
              <a:srgbClr val="999999"/>
            </a:solidFill>
            <a:ln w="12700">
              <a:solidFill>
                <a:srgbClr val="999999"/>
              </a:solidFill>
              <a:round/>
              <a:headEnd/>
              <a:tailEnd/>
            </a:ln>
          </p:spPr>
          <p:txBody>
            <a:bodyPr/>
            <a:lstStyle/>
            <a:p>
              <a:endParaRPr lang="en-US"/>
            </a:p>
          </p:txBody>
        </p:sp>
        <p:sp>
          <p:nvSpPr>
            <p:cNvPr id="28727" name="Freeform 212"/>
            <p:cNvSpPr>
              <a:spLocks/>
            </p:cNvSpPr>
            <p:nvPr/>
          </p:nvSpPr>
          <p:spPr bwMode="auto">
            <a:xfrm>
              <a:off x="3858" y="1282"/>
              <a:ext cx="180" cy="168"/>
            </a:xfrm>
            <a:custGeom>
              <a:avLst/>
              <a:gdLst>
                <a:gd name="T0" fmla="*/ 179 w 180"/>
                <a:gd name="T1" fmla="*/ 163 h 168"/>
                <a:gd name="T2" fmla="*/ 179 w 180"/>
                <a:gd name="T3" fmla="*/ 164 h 168"/>
                <a:gd name="T4" fmla="*/ 178 w 180"/>
                <a:gd name="T5" fmla="*/ 165 h 168"/>
                <a:gd name="T6" fmla="*/ 178 w 180"/>
                <a:gd name="T7" fmla="*/ 165 h 168"/>
                <a:gd name="T8" fmla="*/ 177 w 180"/>
                <a:gd name="T9" fmla="*/ 166 h 168"/>
                <a:gd name="T10" fmla="*/ 177 w 180"/>
                <a:gd name="T11" fmla="*/ 166 h 168"/>
                <a:gd name="T12" fmla="*/ 176 w 180"/>
                <a:gd name="T13" fmla="*/ 167 h 168"/>
                <a:gd name="T14" fmla="*/ 176 w 180"/>
                <a:gd name="T15" fmla="*/ 167 h 168"/>
                <a:gd name="T16" fmla="*/ 2 w 180"/>
                <a:gd name="T17" fmla="*/ 167 h 168"/>
                <a:gd name="T18" fmla="*/ 2 w 180"/>
                <a:gd name="T19" fmla="*/ 167 h 168"/>
                <a:gd name="T20" fmla="*/ 1 w 180"/>
                <a:gd name="T21" fmla="*/ 167 h 168"/>
                <a:gd name="T22" fmla="*/ 1 w 180"/>
                <a:gd name="T23" fmla="*/ 166 h 168"/>
                <a:gd name="T24" fmla="*/ 1 w 180"/>
                <a:gd name="T25" fmla="*/ 166 h 168"/>
                <a:gd name="T26" fmla="*/ 0 w 180"/>
                <a:gd name="T27" fmla="*/ 166 h 168"/>
                <a:gd name="T28" fmla="*/ 0 w 180"/>
                <a:gd name="T29" fmla="*/ 165 h 168"/>
                <a:gd name="T30" fmla="*/ 0 w 180"/>
                <a:gd name="T31" fmla="*/ 165 h 168"/>
                <a:gd name="T32" fmla="*/ 0 w 180"/>
                <a:gd name="T33" fmla="*/ 165 h 168"/>
                <a:gd name="T34" fmla="*/ 0 w 180"/>
                <a:gd name="T35" fmla="*/ 164 h 168"/>
                <a:gd name="T36" fmla="*/ 0 w 180"/>
                <a:gd name="T37" fmla="*/ 163 h 168"/>
                <a:gd name="T38" fmla="*/ 0 w 180"/>
                <a:gd name="T39" fmla="*/ 3 h 168"/>
                <a:gd name="T40" fmla="*/ 0 w 180"/>
                <a:gd name="T41" fmla="*/ 2 h 168"/>
                <a:gd name="T42" fmla="*/ 0 w 180"/>
                <a:gd name="T43" fmla="*/ 1 h 168"/>
                <a:gd name="T44" fmla="*/ 0 w 180"/>
                <a:gd name="T45" fmla="*/ 1 h 168"/>
                <a:gd name="T46" fmla="*/ 0 w 180"/>
                <a:gd name="T47" fmla="*/ 1 h 168"/>
                <a:gd name="T48" fmla="*/ 1 w 180"/>
                <a:gd name="T49" fmla="*/ 0 h 168"/>
                <a:gd name="T50" fmla="*/ 1 w 180"/>
                <a:gd name="T51" fmla="*/ 0 h 168"/>
                <a:gd name="T52" fmla="*/ 2 w 180"/>
                <a:gd name="T53" fmla="*/ 0 h 168"/>
                <a:gd name="T54" fmla="*/ 2 w 180"/>
                <a:gd name="T55" fmla="*/ 0 h 168"/>
                <a:gd name="T56" fmla="*/ 176 w 180"/>
                <a:gd name="T57" fmla="*/ 0 h 168"/>
                <a:gd name="T58" fmla="*/ 176 w 180"/>
                <a:gd name="T59" fmla="*/ 0 h 168"/>
                <a:gd name="T60" fmla="*/ 176 w 180"/>
                <a:gd name="T61" fmla="*/ 0 h 168"/>
                <a:gd name="T62" fmla="*/ 177 w 180"/>
                <a:gd name="T63" fmla="*/ 0 h 168"/>
                <a:gd name="T64" fmla="*/ 177 w 180"/>
                <a:gd name="T65" fmla="*/ 0 h 168"/>
                <a:gd name="T66" fmla="*/ 177 w 180"/>
                <a:gd name="T67" fmla="*/ 1 h 168"/>
                <a:gd name="T68" fmla="*/ 178 w 180"/>
                <a:gd name="T69" fmla="*/ 1 h 168"/>
                <a:gd name="T70" fmla="*/ 178 w 180"/>
                <a:gd name="T71" fmla="*/ 1 h 168"/>
                <a:gd name="T72" fmla="*/ 179 w 180"/>
                <a:gd name="T73" fmla="*/ 2 h 168"/>
                <a:gd name="T74" fmla="*/ 179 w 180"/>
                <a:gd name="T75" fmla="*/ 3 h 168"/>
                <a:gd name="T76" fmla="*/ 179 w 180"/>
                <a:gd name="T77" fmla="*/ 163 h 168"/>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0"/>
                <a:gd name="T118" fmla="*/ 0 h 168"/>
                <a:gd name="T119" fmla="*/ 180 w 180"/>
                <a:gd name="T120" fmla="*/ 168 h 168"/>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0" h="168">
                  <a:moveTo>
                    <a:pt x="179" y="163"/>
                  </a:moveTo>
                  <a:lnTo>
                    <a:pt x="179" y="164"/>
                  </a:lnTo>
                  <a:lnTo>
                    <a:pt x="178" y="165"/>
                  </a:lnTo>
                  <a:lnTo>
                    <a:pt x="177" y="166"/>
                  </a:lnTo>
                  <a:lnTo>
                    <a:pt x="176" y="167"/>
                  </a:lnTo>
                  <a:lnTo>
                    <a:pt x="2" y="167"/>
                  </a:lnTo>
                  <a:lnTo>
                    <a:pt x="1" y="167"/>
                  </a:lnTo>
                  <a:lnTo>
                    <a:pt x="1" y="166"/>
                  </a:lnTo>
                  <a:lnTo>
                    <a:pt x="0" y="166"/>
                  </a:lnTo>
                  <a:lnTo>
                    <a:pt x="0" y="165"/>
                  </a:lnTo>
                  <a:lnTo>
                    <a:pt x="0" y="164"/>
                  </a:lnTo>
                  <a:lnTo>
                    <a:pt x="0" y="163"/>
                  </a:lnTo>
                  <a:lnTo>
                    <a:pt x="0" y="3"/>
                  </a:lnTo>
                  <a:lnTo>
                    <a:pt x="0" y="2"/>
                  </a:lnTo>
                  <a:lnTo>
                    <a:pt x="0" y="1"/>
                  </a:lnTo>
                  <a:lnTo>
                    <a:pt x="1" y="0"/>
                  </a:lnTo>
                  <a:lnTo>
                    <a:pt x="2" y="0"/>
                  </a:lnTo>
                  <a:lnTo>
                    <a:pt x="176" y="0"/>
                  </a:lnTo>
                  <a:lnTo>
                    <a:pt x="177" y="0"/>
                  </a:lnTo>
                  <a:lnTo>
                    <a:pt x="177" y="1"/>
                  </a:lnTo>
                  <a:lnTo>
                    <a:pt x="178" y="1"/>
                  </a:lnTo>
                  <a:lnTo>
                    <a:pt x="179" y="2"/>
                  </a:lnTo>
                  <a:lnTo>
                    <a:pt x="179" y="3"/>
                  </a:lnTo>
                  <a:lnTo>
                    <a:pt x="179" y="163"/>
                  </a:lnTo>
                </a:path>
              </a:pathLst>
            </a:custGeom>
            <a:solidFill>
              <a:srgbClr val="EFEFD1"/>
            </a:solidFill>
            <a:ln w="12700">
              <a:solidFill>
                <a:srgbClr val="666666"/>
              </a:solidFill>
              <a:round/>
              <a:headEnd/>
              <a:tailEnd/>
            </a:ln>
          </p:spPr>
          <p:txBody>
            <a:bodyPr/>
            <a:lstStyle/>
            <a:p>
              <a:endParaRPr lang="en-US"/>
            </a:p>
          </p:txBody>
        </p:sp>
        <p:sp>
          <p:nvSpPr>
            <p:cNvPr id="28728" name="Freeform 213"/>
            <p:cNvSpPr>
              <a:spLocks/>
            </p:cNvSpPr>
            <p:nvPr/>
          </p:nvSpPr>
          <p:spPr bwMode="auto">
            <a:xfrm>
              <a:off x="3877" y="1304"/>
              <a:ext cx="142" cy="124"/>
            </a:xfrm>
            <a:custGeom>
              <a:avLst/>
              <a:gdLst>
                <a:gd name="T0" fmla="*/ 0 w 142"/>
                <a:gd name="T1" fmla="*/ 1 h 124"/>
                <a:gd name="T2" fmla="*/ 1 w 142"/>
                <a:gd name="T3" fmla="*/ 1 h 124"/>
                <a:gd name="T4" fmla="*/ 1 w 142"/>
                <a:gd name="T5" fmla="*/ 1 h 124"/>
                <a:gd name="T6" fmla="*/ 2 w 142"/>
                <a:gd name="T7" fmla="*/ 0 h 124"/>
                <a:gd name="T8" fmla="*/ 2 w 142"/>
                <a:gd name="T9" fmla="*/ 0 h 124"/>
                <a:gd name="T10" fmla="*/ 3 w 142"/>
                <a:gd name="T11" fmla="*/ 0 h 124"/>
                <a:gd name="T12" fmla="*/ 3 w 142"/>
                <a:gd name="T13" fmla="*/ 0 h 124"/>
                <a:gd name="T14" fmla="*/ 4 w 142"/>
                <a:gd name="T15" fmla="*/ 0 h 124"/>
                <a:gd name="T16" fmla="*/ 135 w 142"/>
                <a:gd name="T17" fmla="*/ 0 h 124"/>
                <a:gd name="T18" fmla="*/ 136 w 142"/>
                <a:gd name="T19" fmla="*/ 0 h 124"/>
                <a:gd name="T20" fmla="*/ 137 w 142"/>
                <a:gd name="T21" fmla="*/ 0 h 124"/>
                <a:gd name="T22" fmla="*/ 137 w 142"/>
                <a:gd name="T23" fmla="*/ 0 h 124"/>
                <a:gd name="T24" fmla="*/ 138 w 142"/>
                <a:gd name="T25" fmla="*/ 0 h 124"/>
                <a:gd name="T26" fmla="*/ 138 w 142"/>
                <a:gd name="T27" fmla="*/ 1 h 124"/>
                <a:gd name="T28" fmla="*/ 139 w 142"/>
                <a:gd name="T29" fmla="*/ 1 h 124"/>
                <a:gd name="T30" fmla="*/ 139 w 142"/>
                <a:gd name="T31" fmla="*/ 1 h 124"/>
                <a:gd name="T32" fmla="*/ 140 w 142"/>
                <a:gd name="T33" fmla="*/ 2 h 124"/>
                <a:gd name="T34" fmla="*/ 140 w 142"/>
                <a:gd name="T35" fmla="*/ 3 h 124"/>
                <a:gd name="T36" fmla="*/ 141 w 142"/>
                <a:gd name="T37" fmla="*/ 3 h 124"/>
                <a:gd name="T38" fmla="*/ 141 w 142"/>
                <a:gd name="T39" fmla="*/ 4 h 124"/>
                <a:gd name="T40" fmla="*/ 141 w 142"/>
                <a:gd name="T41" fmla="*/ 5 h 124"/>
                <a:gd name="T42" fmla="*/ 141 w 142"/>
                <a:gd name="T43" fmla="*/ 117 h 124"/>
                <a:gd name="T44" fmla="*/ 141 w 142"/>
                <a:gd name="T45" fmla="*/ 119 h 124"/>
                <a:gd name="T46" fmla="*/ 140 w 142"/>
                <a:gd name="T47" fmla="*/ 119 h 124"/>
                <a:gd name="T48" fmla="*/ 140 w 142"/>
                <a:gd name="T49" fmla="*/ 120 h 124"/>
                <a:gd name="T50" fmla="*/ 139 w 142"/>
                <a:gd name="T51" fmla="*/ 121 h 124"/>
                <a:gd name="T52" fmla="*/ 139 w 142"/>
                <a:gd name="T53" fmla="*/ 121 h 124"/>
                <a:gd name="T54" fmla="*/ 138 w 142"/>
                <a:gd name="T55" fmla="*/ 122 h 124"/>
                <a:gd name="T56" fmla="*/ 138 w 142"/>
                <a:gd name="T57" fmla="*/ 122 h 124"/>
                <a:gd name="T58" fmla="*/ 137 w 142"/>
                <a:gd name="T59" fmla="*/ 122 h 124"/>
                <a:gd name="T60" fmla="*/ 137 w 142"/>
                <a:gd name="T61" fmla="*/ 123 h 124"/>
                <a:gd name="T62" fmla="*/ 136 w 142"/>
                <a:gd name="T63" fmla="*/ 123 h 124"/>
                <a:gd name="T64" fmla="*/ 135 w 142"/>
                <a:gd name="T65" fmla="*/ 123 h 124"/>
                <a:gd name="T66" fmla="*/ 4 w 142"/>
                <a:gd name="T67" fmla="*/ 123 h 124"/>
                <a:gd name="T68" fmla="*/ 3 w 142"/>
                <a:gd name="T69" fmla="*/ 123 h 124"/>
                <a:gd name="T70" fmla="*/ 3 w 142"/>
                <a:gd name="T71" fmla="*/ 123 h 124"/>
                <a:gd name="T72" fmla="*/ 2 w 142"/>
                <a:gd name="T73" fmla="*/ 122 h 124"/>
                <a:gd name="T74" fmla="*/ 2 w 142"/>
                <a:gd name="T75" fmla="*/ 122 h 124"/>
                <a:gd name="T76" fmla="*/ 1 w 142"/>
                <a:gd name="T77" fmla="*/ 122 h 124"/>
                <a:gd name="T78" fmla="*/ 1 w 142"/>
                <a:gd name="T79" fmla="*/ 121 h 124"/>
                <a:gd name="T80" fmla="*/ 0 w 142"/>
                <a:gd name="T81" fmla="*/ 121 h 124"/>
                <a:gd name="T82" fmla="*/ 0 w 142"/>
                <a:gd name="T83" fmla="*/ 120 h 124"/>
                <a:gd name="T84" fmla="*/ 0 w 142"/>
                <a:gd name="T85" fmla="*/ 119 h 124"/>
                <a:gd name="T86" fmla="*/ 0 w 142"/>
                <a:gd name="T87" fmla="*/ 119 h 124"/>
                <a:gd name="T88" fmla="*/ 0 w 142"/>
                <a:gd name="T89" fmla="*/ 117 h 124"/>
                <a:gd name="T90" fmla="*/ 0 w 142"/>
                <a:gd name="T91" fmla="*/ 5 h 124"/>
                <a:gd name="T92" fmla="*/ 0 w 142"/>
                <a:gd name="T93" fmla="*/ 4 h 124"/>
                <a:gd name="T94" fmla="*/ 0 w 142"/>
                <a:gd name="T95" fmla="*/ 3 h 124"/>
                <a:gd name="T96" fmla="*/ 0 w 142"/>
                <a:gd name="T97" fmla="*/ 3 h 124"/>
                <a:gd name="T98" fmla="*/ 0 w 142"/>
                <a:gd name="T99" fmla="*/ 2 h 124"/>
                <a:gd name="T100" fmla="*/ 0 w 142"/>
                <a:gd name="T101" fmla="*/ 1 h 124"/>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42"/>
                <a:gd name="T154" fmla="*/ 0 h 124"/>
                <a:gd name="T155" fmla="*/ 142 w 142"/>
                <a:gd name="T156" fmla="*/ 124 h 124"/>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42" h="124">
                  <a:moveTo>
                    <a:pt x="0" y="1"/>
                  </a:moveTo>
                  <a:lnTo>
                    <a:pt x="1" y="1"/>
                  </a:lnTo>
                  <a:lnTo>
                    <a:pt x="2" y="0"/>
                  </a:lnTo>
                  <a:lnTo>
                    <a:pt x="3" y="0"/>
                  </a:lnTo>
                  <a:lnTo>
                    <a:pt x="4" y="0"/>
                  </a:lnTo>
                  <a:lnTo>
                    <a:pt x="135" y="0"/>
                  </a:lnTo>
                  <a:lnTo>
                    <a:pt x="136" y="0"/>
                  </a:lnTo>
                  <a:lnTo>
                    <a:pt x="137" y="0"/>
                  </a:lnTo>
                  <a:lnTo>
                    <a:pt x="138" y="0"/>
                  </a:lnTo>
                  <a:lnTo>
                    <a:pt x="138" y="1"/>
                  </a:lnTo>
                  <a:lnTo>
                    <a:pt x="139" y="1"/>
                  </a:lnTo>
                  <a:lnTo>
                    <a:pt x="140" y="2"/>
                  </a:lnTo>
                  <a:lnTo>
                    <a:pt x="140" y="3"/>
                  </a:lnTo>
                  <a:lnTo>
                    <a:pt x="141" y="3"/>
                  </a:lnTo>
                  <a:lnTo>
                    <a:pt x="141" y="4"/>
                  </a:lnTo>
                  <a:lnTo>
                    <a:pt x="141" y="5"/>
                  </a:lnTo>
                  <a:lnTo>
                    <a:pt x="141" y="117"/>
                  </a:lnTo>
                  <a:lnTo>
                    <a:pt x="141" y="119"/>
                  </a:lnTo>
                  <a:lnTo>
                    <a:pt x="140" y="119"/>
                  </a:lnTo>
                  <a:lnTo>
                    <a:pt x="140" y="120"/>
                  </a:lnTo>
                  <a:lnTo>
                    <a:pt x="139" y="121"/>
                  </a:lnTo>
                  <a:lnTo>
                    <a:pt x="138" y="122"/>
                  </a:lnTo>
                  <a:lnTo>
                    <a:pt x="137" y="122"/>
                  </a:lnTo>
                  <a:lnTo>
                    <a:pt x="137" y="123"/>
                  </a:lnTo>
                  <a:lnTo>
                    <a:pt x="136" y="123"/>
                  </a:lnTo>
                  <a:lnTo>
                    <a:pt x="135" y="123"/>
                  </a:lnTo>
                  <a:lnTo>
                    <a:pt x="4" y="123"/>
                  </a:lnTo>
                  <a:lnTo>
                    <a:pt x="3" y="123"/>
                  </a:lnTo>
                  <a:lnTo>
                    <a:pt x="2" y="122"/>
                  </a:lnTo>
                  <a:lnTo>
                    <a:pt x="1" y="122"/>
                  </a:lnTo>
                  <a:lnTo>
                    <a:pt x="1" y="121"/>
                  </a:lnTo>
                  <a:lnTo>
                    <a:pt x="0" y="121"/>
                  </a:lnTo>
                  <a:lnTo>
                    <a:pt x="0" y="120"/>
                  </a:lnTo>
                  <a:lnTo>
                    <a:pt x="0" y="119"/>
                  </a:lnTo>
                  <a:lnTo>
                    <a:pt x="0" y="117"/>
                  </a:lnTo>
                  <a:lnTo>
                    <a:pt x="0" y="5"/>
                  </a:lnTo>
                  <a:lnTo>
                    <a:pt x="0" y="4"/>
                  </a:lnTo>
                  <a:lnTo>
                    <a:pt x="0" y="3"/>
                  </a:lnTo>
                  <a:lnTo>
                    <a:pt x="0" y="2"/>
                  </a:lnTo>
                  <a:lnTo>
                    <a:pt x="0" y="1"/>
                  </a:lnTo>
                </a:path>
              </a:pathLst>
            </a:custGeom>
            <a:gradFill rotWithShape="0">
              <a:gsLst>
                <a:gs pos="0">
                  <a:srgbClr val="1D2B4B"/>
                </a:gs>
                <a:gs pos="50000">
                  <a:srgbClr val="618FFD"/>
                </a:gs>
                <a:gs pos="100000">
                  <a:srgbClr val="1D2B4B"/>
                </a:gs>
              </a:gsLst>
              <a:lin ang="2700000" scaled="1"/>
            </a:gradFill>
            <a:ln w="12700">
              <a:solidFill>
                <a:srgbClr val="000000"/>
              </a:solidFill>
              <a:round/>
              <a:headEnd/>
              <a:tailEnd/>
            </a:ln>
          </p:spPr>
          <p:txBody>
            <a:bodyPr/>
            <a:lstStyle/>
            <a:p>
              <a:endParaRPr lang="en-US"/>
            </a:p>
          </p:txBody>
        </p:sp>
        <p:sp>
          <p:nvSpPr>
            <p:cNvPr id="28729" name="Freeform 214"/>
            <p:cNvSpPr>
              <a:spLocks/>
            </p:cNvSpPr>
            <p:nvPr/>
          </p:nvSpPr>
          <p:spPr bwMode="auto">
            <a:xfrm>
              <a:off x="3872" y="1298"/>
              <a:ext cx="153" cy="17"/>
            </a:xfrm>
            <a:custGeom>
              <a:avLst/>
              <a:gdLst>
                <a:gd name="T0" fmla="*/ 152 w 153"/>
                <a:gd name="T1" fmla="*/ 4 h 17"/>
                <a:gd name="T2" fmla="*/ 151 w 153"/>
                <a:gd name="T3" fmla="*/ 3 h 17"/>
                <a:gd name="T4" fmla="*/ 151 w 153"/>
                <a:gd name="T5" fmla="*/ 2 h 17"/>
                <a:gd name="T6" fmla="*/ 150 w 153"/>
                <a:gd name="T7" fmla="*/ 2 h 17"/>
                <a:gd name="T8" fmla="*/ 150 w 153"/>
                <a:gd name="T9" fmla="*/ 2 h 17"/>
                <a:gd name="T10" fmla="*/ 150 w 153"/>
                <a:gd name="T11" fmla="*/ 1 h 17"/>
                <a:gd name="T12" fmla="*/ 149 w 153"/>
                <a:gd name="T13" fmla="*/ 1 h 17"/>
                <a:gd name="T14" fmla="*/ 149 w 153"/>
                <a:gd name="T15" fmla="*/ 1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1 h 17"/>
                <a:gd name="T32" fmla="*/ 1 w 153"/>
                <a:gd name="T33" fmla="*/ 1 h 17"/>
                <a:gd name="T34" fmla="*/ 0 w 153"/>
                <a:gd name="T35" fmla="*/ 2 h 17"/>
                <a:gd name="T36" fmla="*/ 0 w 153"/>
                <a:gd name="T37" fmla="*/ 2 h 17"/>
                <a:gd name="T38" fmla="*/ 0 w 153"/>
                <a:gd name="T39" fmla="*/ 3 h 17"/>
                <a:gd name="T40" fmla="*/ 6 w 153"/>
                <a:gd name="T41" fmla="*/ 16 h 17"/>
                <a:gd name="T42" fmla="*/ 7 w 153"/>
                <a:gd name="T43" fmla="*/ 14 h 17"/>
                <a:gd name="T44" fmla="*/ 7 w 153"/>
                <a:gd name="T45" fmla="*/ 14 h 17"/>
                <a:gd name="T46" fmla="*/ 8 w 153"/>
                <a:gd name="T47" fmla="*/ 13 h 17"/>
                <a:gd name="T48" fmla="*/ 8 w 153"/>
                <a:gd name="T49" fmla="*/ 13 h 17"/>
                <a:gd name="T50" fmla="*/ 8 w 153"/>
                <a:gd name="T51" fmla="*/ 12 h 17"/>
                <a:gd name="T52" fmla="*/ 9 w 153"/>
                <a:gd name="T53" fmla="*/ 12 h 17"/>
                <a:gd name="T54" fmla="*/ 10 w 153"/>
                <a:gd name="T55" fmla="*/ 12 h 17"/>
                <a:gd name="T56" fmla="*/ 140 w 153"/>
                <a:gd name="T57" fmla="*/ 12 h 17"/>
                <a:gd name="T58" fmla="*/ 141 w 153"/>
                <a:gd name="T59" fmla="*/ 12 h 17"/>
                <a:gd name="T60" fmla="*/ 142 w 153"/>
                <a:gd name="T61" fmla="*/ 12 h 17"/>
                <a:gd name="T62" fmla="*/ 142 w 153"/>
                <a:gd name="T63" fmla="*/ 13 h 17"/>
                <a:gd name="T64" fmla="*/ 143 w 153"/>
                <a:gd name="T65" fmla="*/ 13 h 17"/>
                <a:gd name="T66" fmla="*/ 143 w 153"/>
                <a:gd name="T67" fmla="*/ 14 h 17"/>
                <a:gd name="T68" fmla="*/ 143 w 153"/>
                <a:gd name="T69" fmla="*/ 14 h 17"/>
                <a:gd name="T70" fmla="*/ 144 w 153"/>
                <a:gd name="T71" fmla="*/ 14 h 17"/>
                <a:gd name="T72" fmla="*/ 152 w 153"/>
                <a:gd name="T73" fmla="*/ 4 h 1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3"/>
                <a:gd name="T112" fmla="*/ 0 h 17"/>
                <a:gd name="T113" fmla="*/ 153 w 153"/>
                <a:gd name="T114" fmla="*/ 17 h 1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3" h="17">
                  <a:moveTo>
                    <a:pt x="152" y="4"/>
                  </a:moveTo>
                  <a:lnTo>
                    <a:pt x="151" y="3"/>
                  </a:lnTo>
                  <a:lnTo>
                    <a:pt x="151" y="2"/>
                  </a:lnTo>
                  <a:lnTo>
                    <a:pt x="150" y="2"/>
                  </a:lnTo>
                  <a:lnTo>
                    <a:pt x="150" y="1"/>
                  </a:lnTo>
                  <a:lnTo>
                    <a:pt x="149" y="1"/>
                  </a:lnTo>
                  <a:lnTo>
                    <a:pt x="148" y="0"/>
                  </a:lnTo>
                  <a:lnTo>
                    <a:pt x="147" y="0"/>
                  </a:lnTo>
                  <a:lnTo>
                    <a:pt x="146" y="0"/>
                  </a:lnTo>
                  <a:lnTo>
                    <a:pt x="3" y="0"/>
                  </a:lnTo>
                  <a:lnTo>
                    <a:pt x="2" y="0"/>
                  </a:lnTo>
                  <a:lnTo>
                    <a:pt x="1" y="1"/>
                  </a:lnTo>
                  <a:lnTo>
                    <a:pt x="0" y="2"/>
                  </a:lnTo>
                  <a:lnTo>
                    <a:pt x="0" y="3"/>
                  </a:lnTo>
                  <a:lnTo>
                    <a:pt x="6" y="16"/>
                  </a:lnTo>
                  <a:lnTo>
                    <a:pt x="7" y="14"/>
                  </a:lnTo>
                  <a:lnTo>
                    <a:pt x="8" y="13"/>
                  </a:lnTo>
                  <a:lnTo>
                    <a:pt x="8" y="12"/>
                  </a:lnTo>
                  <a:lnTo>
                    <a:pt x="9" y="12"/>
                  </a:lnTo>
                  <a:lnTo>
                    <a:pt x="10" y="12"/>
                  </a:lnTo>
                  <a:lnTo>
                    <a:pt x="140" y="12"/>
                  </a:lnTo>
                  <a:lnTo>
                    <a:pt x="141" y="12"/>
                  </a:lnTo>
                  <a:lnTo>
                    <a:pt x="142" y="12"/>
                  </a:lnTo>
                  <a:lnTo>
                    <a:pt x="142" y="13"/>
                  </a:lnTo>
                  <a:lnTo>
                    <a:pt x="143" y="13"/>
                  </a:lnTo>
                  <a:lnTo>
                    <a:pt x="143" y="14"/>
                  </a:lnTo>
                  <a:lnTo>
                    <a:pt x="144" y="14"/>
                  </a:lnTo>
                  <a:lnTo>
                    <a:pt x="152" y="4"/>
                  </a:lnTo>
                </a:path>
              </a:pathLst>
            </a:custGeom>
            <a:solidFill>
              <a:srgbClr val="9F9FA2"/>
            </a:solidFill>
            <a:ln w="12700">
              <a:solidFill>
                <a:srgbClr val="9F9FA2"/>
              </a:solidFill>
              <a:round/>
              <a:headEnd/>
              <a:tailEnd/>
            </a:ln>
          </p:spPr>
          <p:txBody>
            <a:bodyPr/>
            <a:lstStyle/>
            <a:p>
              <a:endParaRPr lang="en-US"/>
            </a:p>
          </p:txBody>
        </p:sp>
        <p:sp>
          <p:nvSpPr>
            <p:cNvPr id="28730" name="Freeform 215"/>
            <p:cNvSpPr>
              <a:spLocks/>
            </p:cNvSpPr>
            <p:nvPr/>
          </p:nvSpPr>
          <p:spPr bwMode="auto">
            <a:xfrm>
              <a:off x="3870" y="1299"/>
              <a:ext cx="17" cy="135"/>
            </a:xfrm>
            <a:custGeom>
              <a:avLst/>
              <a:gdLst>
                <a:gd name="T0" fmla="*/ 2 w 17"/>
                <a:gd name="T1" fmla="*/ 0 h 135"/>
                <a:gd name="T2" fmla="*/ 1 w 17"/>
                <a:gd name="T3" fmla="*/ 0 h 135"/>
                <a:gd name="T4" fmla="*/ 0 w 17"/>
                <a:gd name="T5" fmla="*/ 1 h 135"/>
                <a:gd name="T6" fmla="*/ 0 w 17"/>
                <a:gd name="T7" fmla="*/ 2 h 135"/>
                <a:gd name="T8" fmla="*/ 0 w 17"/>
                <a:gd name="T9" fmla="*/ 2 h 135"/>
                <a:gd name="T10" fmla="*/ 0 w 17"/>
                <a:gd name="T11" fmla="*/ 3 h 135"/>
                <a:gd name="T12" fmla="*/ 0 w 17"/>
                <a:gd name="T13" fmla="*/ 4 h 135"/>
                <a:gd name="T14" fmla="*/ 0 w 17"/>
                <a:gd name="T15" fmla="*/ 130 h 135"/>
                <a:gd name="T16" fmla="*/ 0 w 17"/>
                <a:gd name="T17" fmla="*/ 130 h 135"/>
                <a:gd name="T18" fmla="*/ 0 w 17"/>
                <a:gd name="T19" fmla="*/ 131 h 135"/>
                <a:gd name="T20" fmla="*/ 0 w 17"/>
                <a:gd name="T21" fmla="*/ 132 h 135"/>
                <a:gd name="T22" fmla="*/ 0 w 17"/>
                <a:gd name="T23" fmla="*/ 132 h 135"/>
                <a:gd name="T24" fmla="*/ 1 w 17"/>
                <a:gd name="T25" fmla="*/ 133 h 135"/>
                <a:gd name="T26" fmla="*/ 2 w 17"/>
                <a:gd name="T27" fmla="*/ 133 h 135"/>
                <a:gd name="T28" fmla="*/ 2 w 17"/>
                <a:gd name="T29" fmla="*/ 134 h 135"/>
                <a:gd name="T30" fmla="*/ 3 w 17"/>
                <a:gd name="T31" fmla="*/ 134 h 135"/>
                <a:gd name="T32" fmla="*/ 16 w 17"/>
                <a:gd name="T33" fmla="*/ 127 h 135"/>
                <a:gd name="T34" fmla="*/ 15 w 17"/>
                <a:gd name="T35" fmla="*/ 126 h 135"/>
                <a:gd name="T36" fmla="*/ 15 w 17"/>
                <a:gd name="T37" fmla="*/ 126 h 135"/>
                <a:gd name="T38" fmla="*/ 14 w 17"/>
                <a:gd name="T39" fmla="*/ 126 h 135"/>
                <a:gd name="T40" fmla="*/ 14 w 17"/>
                <a:gd name="T41" fmla="*/ 125 h 135"/>
                <a:gd name="T42" fmla="*/ 13 w 17"/>
                <a:gd name="T43" fmla="*/ 124 h 135"/>
                <a:gd name="T44" fmla="*/ 13 w 17"/>
                <a:gd name="T45" fmla="*/ 124 h 135"/>
                <a:gd name="T46" fmla="*/ 13 w 17"/>
                <a:gd name="T47" fmla="*/ 10 h 135"/>
                <a:gd name="T48" fmla="*/ 13 w 17"/>
                <a:gd name="T49" fmla="*/ 9 h 135"/>
                <a:gd name="T50" fmla="*/ 13 w 17"/>
                <a:gd name="T51" fmla="*/ 8 h 135"/>
                <a:gd name="T52" fmla="*/ 14 w 17"/>
                <a:gd name="T53" fmla="*/ 8 h 135"/>
                <a:gd name="T54" fmla="*/ 15 w 17"/>
                <a:gd name="T55" fmla="*/ 7 h 135"/>
                <a:gd name="T56" fmla="*/ 15 w 17"/>
                <a:gd name="T57" fmla="*/ 6 h 135"/>
                <a:gd name="T58" fmla="*/ 2 w 17"/>
                <a:gd name="T59" fmla="*/ 0 h 13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7"/>
                <a:gd name="T91" fmla="*/ 0 h 135"/>
                <a:gd name="T92" fmla="*/ 17 w 17"/>
                <a:gd name="T93" fmla="*/ 135 h 13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7" h="135">
                  <a:moveTo>
                    <a:pt x="2" y="0"/>
                  </a:moveTo>
                  <a:lnTo>
                    <a:pt x="1" y="0"/>
                  </a:lnTo>
                  <a:lnTo>
                    <a:pt x="0" y="1"/>
                  </a:lnTo>
                  <a:lnTo>
                    <a:pt x="0" y="2"/>
                  </a:lnTo>
                  <a:lnTo>
                    <a:pt x="0" y="3"/>
                  </a:lnTo>
                  <a:lnTo>
                    <a:pt x="0" y="4"/>
                  </a:lnTo>
                  <a:lnTo>
                    <a:pt x="0" y="130"/>
                  </a:lnTo>
                  <a:lnTo>
                    <a:pt x="0" y="131"/>
                  </a:lnTo>
                  <a:lnTo>
                    <a:pt x="0" y="132"/>
                  </a:lnTo>
                  <a:lnTo>
                    <a:pt x="1" y="133"/>
                  </a:lnTo>
                  <a:lnTo>
                    <a:pt x="2" y="133"/>
                  </a:lnTo>
                  <a:lnTo>
                    <a:pt x="2" y="134"/>
                  </a:lnTo>
                  <a:lnTo>
                    <a:pt x="3" y="134"/>
                  </a:lnTo>
                  <a:lnTo>
                    <a:pt x="16" y="127"/>
                  </a:lnTo>
                  <a:lnTo>
                    <a:pt x="15" y="126"/>
                  </a:lnTo>
                  <a:lnTo>
                    <a:pt x="14" y="126"/>
                  </a:lnTo>
                  <a:lnTo>
                    <a:pt x="14" y="125"/>
                  </a:lnTo>
                  <a:lnTo>
                    <a:pt x="13" y="124"/>
                  </a:lnTo>
                  <a:lnTo>
                    <a:pt x="13" y="10"/>
                  </a:lnTo>
                  <a:lnTo>
                    <a:pt x="13" y="9"/>
                  </a:lnTo>
                  <a:lnTo>
                    <a:pt x="13" y="8"/>
                  </a:lnTo>
                  <a:lnTo>
                    <a:pt x="14" y="8"/>
                  </a:lnTo>
                  <a:lnTo>
                    <a:pt x="15" y="7"/>
                  </a:lnTo>
                  <a:lnTo>
                    <a:pt x="15" y="6"/>
                  </a:lnTo>
                  <a:lnTo>
                    <a:pt x="2" y="0"/>
                  </a:lnTo>
                </a:path>
              </a:pathLst>
            </a:custGeom>
            <a:solidFill>
              <a:srgbClr val="666666"/>
            </a:solidFill>
            <a:ln w="12700">
              <a:solidFill>
                <a:srgbClr val="666666"/>
              </a:solidFill>
              <a:round/>
              <a:headEnd/>
              <a:tailEnd/>
            </a:ln>
          </p:spPr>
          <p:txBody>
            <a:bodyPr/>
            <a:lstStyle/>
            <a:p>
              <a:endParaRPr lang="en-US"/>
            </a:p>
          </p:txBody>
        </p:sp>
        <p:sp>
          <p:nvSpPr>
            <p:cNvPr id="28731" name="Freeform 216"/>
            <p:cNvSpPr>
              <a:spLocks/>
            </p:cNvSpPr>
            <p:nvPr/>
          </p:nvSpPr>
          <p:spPr bwMode="auto">
            <a:xfrm>
              <a:off x="3872" y="1300"/>
              <a:ext cx="155" cy="136"/>
            </a:xfrm>
            <a:custGeom>
              <a:avLst/>
              <a:gdLst>
                <a:gd name="T0" fmla="*/ 0 w 155"/>
                <a:gd name="T1" fmla="*/ 133 h 136"/>
                <a:gd name="T2" fmla="*/ 0 w 155"/>
                <a:gd name="T3" fmla="*/ 134 h 136"/>
                <a:gd name="T4" fmla="*/ 0 w 155"/>
                <a:gd name="T5" fmla="*/ 134 h 136"/>
                <a:gd name="T6" fmla="*/ 1 w 155"/>
                <a:gd name="T7" fmla="*/ 134 h 136"/>
                <a:gd name="T8" fmla="*/ 1 w 155"/>
                <a:gd name="T9" fmla="*/ 134 h 136"/>
                <a:gd name="T10" fmla="*/ 2 w 155"/>
                <a:gd name="T11" fmla="*/ 135 h 136"/>
                <a:gd name="T12" fmla="*/ 2 w 155"/>
                <a:gd name="T13" fmla="*/ 135 h 136"/>
                <a:gd name="T14" fmla="*/ 3 w 155"/>
                <a:gd name="T15" fmla="*/ 135 h 136"/>
                <a:gd name="T16" fmla="*/ 148 w 155"/>
                <a:gd name="T17" fmla="*/ 135 h 136"/>
                <a:gd name="T18" fmla="*/ 150 w 155"/>
                <a:gd name="T19" fmla="*/ 134 h 136"/>
                <a:gd name="T20" fmla="*/ 151 w 155"/>
                <a:gd name="T21" fmla="*/ 134 h 136"/>
                <a:gd name="T22" fmla="*/ 151 w 155"/>
                <a:gd name="T23" fmla="*/ 133 h 136"/>
                <a:gd name="T24" fmla="*/ 152 w 155"/>
                <a:gd name="T25" fmla="*/ 133 h 136"/>
                <a:gd name="T26" fmla="*/ 152 w 155"/>
                <a:gd name="T27" fmla="*/ 133 h 136"/>
                <a:gd name="T28" fmla="*/ 153 w 155"/>
                <a:gd name="T29" fmla="*/ 132 h 136"/>
                <a:gd name="T30" fmla="*/ 153 w 155"/>
                <a:gd name="T31" fmla="*/ 131 h 136"/>
                <a:gd name="T32" fmla="*/ 154 w 155"/>
                <a:gd name="T33" fmla="*/ 131 h 136"/>
                <a:gd name="T34" fmla="*/ 154 w 155"/>
                <a:gd name="T35" fmla="*/ 129 h 136"/>
                <a:gd name="T36" fmla="*/ 154 w 155"/>
                <a:gd name="T37" fmla="*/ 129 h 136"/>
                <a:gd name="T38" fmla="*/ 154 w 155"/>
                <a:gd name="T39" fmla="*/ 3 h 136"/>
                <a:gd name="T40" fmla="*/ 154 w 155"/>
                <a:gd name="T41" fmla="*/ 2 h 136"/>
                <a:gd name="T42" fmla="*/ 154 w 155"/>
                <a:gd name="T43" fmla="*/ 1 h 136"/>
                <a:gd name="T44" fmla="*/ 154 w 155"/>
                <a:gd name="T45" fmla="*/ 1 h 136"/>
                <a:gd name="T46" fmla="*/ 153 w 155"/>
                <a:gd name="T47" fmla="*/ 1 h 136"/>
                <a:gd name="T48" fmla="*/ 153 w 155"/>
                <a:gd name="T49" fmla="*/ 0 h 136"/>
                <a:gd name="T50" fmla="*/ 153 w 155"/>
                <a:gd name="T51" fmla="*/ 0 h 136"/>
                <a:gd name="T52" fmla="*/ 145 w 155"/>
                <a:gd name="T53" fmla="*/ 5 h 136"/>
                <a:gd name="T54" fmla="*/ 145 w 155"/>
                <a:gd name="T55" fmla="*/ 5 h 136"/>
                <a:gd name="T56" fmla="*/ 146 w 155"/>
                <a:gd name="T57" fmla="*/ 6 h 136"/>
                <a:gd name="T58" fmla="*/ 146 w 155"/>
                <a:gd name="T59" fmla="*/ 7 h 136"/>
                <a:gd name="T60" fmla="*/ 146 w 155"/>
                <a:gd name="T61" fmla="*/ 7 h 136"/>
                <a:gd name="T62" fmla="*/ 146 w 155"/>
                <a:gd name="T63" fmla="*/ 7 h 136"/>
                <a:gd name="T64" fmla="*/ 146 w 155"/>
                <a:gd name="T65" fmla="*/ 8 h 136"/>
                <a:gd name="T66" fmla="*/ 146 w 155"/>
                <a:gd name="T67" fmla="*/ 9 h 136"/>
                <a:gd name="T68" fmla="*/ 146 w 155"/>
                <a:gd name="T69" fmla="*/ 9 h 136"/>
                <a:gd name="T70" fmla="*/ 146 w 155"/>
                <a:gd name="T71" fmla="*/ 123 h 136"/>
                <a:gd name="T72" fmla="*/ 146 w 155"/>
                <a:gd name="T73" fmla="*/ 123 h 136"/>
                <a:gd name="T74" fmla="*/ 146 w 155"/>
                <a:gd name="T75" fmla="*/ 124 h 136"/>
                <a:gd name="T76" fmla="*/ 146 w 155"/>
                <a:gd name="T77" fmla="*/ 125 h 136"/>
                <a:gd name="T78" fmla="*/ 146 w 155"/>
                <a:gd name="T79" fmla="*/ 125 h 136"/>
                <a:gd name="T80" fmla="*/ 145 w 155"/>
                <a:gd name="T81" fmla="*/ 126 h 136"/>
                <a:gd name="T82" fmla="*/ 145 w 155"/>
                <a:gd name="T83" fmla="*/ 127 h 136"/>
                <a:gd name="T84" fmla="*/ 144 w 155"/>
                <a:gd name="T85" fmla="*/ 127 h 136"/>
                <a:gd name="T86" fmla="*/ 143 w 155"/>
                <a:gd name="T87" fmla="*/ 127 h 136"/>
                <a:gd name="T88" fmla="*/ 143 w 155"/>
                <a:gd name="T89" fmla="*/ 128 h 136"/>
                <a:gd name="T90" fmla="*/ 142 w 155"/>
                <a:gd name="T91" fmla="*/ 128 h 136"/>
                <a:gd name="T92" fmla="*/ 142 w 155"/>
                <a:gd name="T93" fmla="*/ 128 h 136"/>
                <a:gd name="T94" fmla="*/ 9 w 155"/>
                <a:gd name="T95" fmla="*/ 128 h 136"/>
                <a:gd name="T96" fmla="*/ 8 w 155"/>
                <a:gd name="T97" fmla="*/ 128 h 136"/>
                <a:gd name="T98" fmla="*/ 8 w 155"/>
                <a:gd name="T99" fmla="*/ 128 h 136"/>
                <a:gd name="T100" fmla="*/ 8 w 155"/>
                <a:gd name="T101" fmla="*/ 127 h 136"/>
                <a:gd name="T102" fmla="*/ 7 w 155"/>
                <a:gd name="T103" fmla="*/ 127 h 136"/>
                <a:gd name="T104" fmla="*/ 7 w 155"/>
                <a:gd name="T105" fmla="*/ 127 h 136"/>
                <a:gd name="T106" fmla="*/ 6 w 155"/>
                <a:gd name="T107" fmla="*/ 127 h 136"/>
                <a:gd name="T108" fmla="*/ 6 w 155"/>
                <a:gd name="T109" fmla="*/ 127 h 136"/>
                <a:gd name="T110" fmla="*/ 0 w 155"/>
                <a:gd name="T111" fmla="*/ 133 h 1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136"/>
                <a:gd name="T170" fmla="*/ 155 w 155"/>
                <a:gd name="T171" fmla="*/ 136 h 1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136">
                  <a:moveTo>
                    <a:pt x="0" y="133"/>
                  </a:moveTo>
                  <a:lnTo>
                    <a:pt x="0" y="134"/>
                  </a:lnTo>
                  <a:lnTo>
                    <a:pt x="1" y="134"/>
                  </a:lnTo>
                  <a:lnTo>
                    <a:pt x="2" y="135"/>
                  </a:lnTo>
                  <a:lnTo>
                    <a:pt x="3" y="135"/>
                  </a:lnTo>
                  <a:lnTo>
                    <a:pt x="148" y="135"/>
                  </a:lnTo>
                  <a:lnTo>
                    <a:pt x="150" y="134"/>
                  </a:lnTo>
                  <a:lnTo>
                    <a:pt x="151" y="134"/>
                  </a:lnTo>
                  <a:lnTo>
                    <a:pt x="151" y="133"/>
                  </a:lnTo>
                  <a:lnTo>
                    <a:pt x="152" y="133"/>
                  </a:lnTo>
                  <a:lnTo>
                    <a:pt x="153" y="132"/>
                  </a:lnTo>
                  <a:lnTo>
                    <a:pt x="153" y="131"/>
                  </a:lnTo>
                  <a:lnTo>
                    <a:pt x="154" y="131"/>
                  </a:lnTo>
                  <a:lnTo>
                    <a:pt x="154" y="129"/>
                  </a:lnTo>
                  <a:lnTo>
                    <a:pt x="154" y="3"/>
                  </a:lnTo>
                  <a:lnTo>
                    <a:pt x="154" y="2"/>
                  </a:lnTo>
                  <a:lnTo>
                    <a:pt x="154" y="1"/>
                  </a:lnTo>
                  <a:lnTo>
                    <a:pt x="153" y="1"/>
                  </a:lnTo>
                  <a:lnTo>
                    <a:pt x="153" y="0"/>
                  </a:lnTo>
                  <a:lnTo>
                    <a:pt x="145" y="5"/>
                  </a:lnTo>
                  <a:lnTo>
                    <a:pt x="146" y="6"/>
                  </a:lnTo>
                  <a:lnTo>
                    <a:pt x="146" y="7"/>
                  </a:lnTo>
                  <a:lnTo>
                    <a:pt x="146" y="8"/>
                  </a:lnTo>
                  <a:lnTo>
                    <a:pt x="146" y="9"/>
                  </a:lnTo>
                  <a:lnTo>
                    <a:pt x="146" y="123"/>
                  </a:lnTo>
                  <a:lnTo>
                    <a:pt x="146" y="124"/>
                  </a:lnTo>
                  <a:lnTo>
                    <a:pt x="146" y="125"/>
                  </a:lnTo>
                  <a:lnTo>
                    <a:pt x="145" y="126"/>
                  </a:lnTo>
                  <a:lnTo>
                    <a:pt x="145" y="127"/>
                  </a:lnTo>
                  <a:lnTo>
                    <a:pt x="144" y="127"/>
                  </a:lnTo>
                  <a:lnTo>
                    <a:pt x="143" y="127"/>
                  </a:lnTo>
                  <a:lnTo>
                    <a:pt x="143" y="128"/>
                  </a:lnTo>
                  <a:lnTo>
                    <a:pt x="142" y="128"/>
                  </a:lnTo>
                  <a:lnTo>
                    <a:pt x="9" y="128"/>
                  </a:lnTo>
                  <a:lnTo>
                    <a:pt x="8" y="128"/>
                  </a:lnTo>
                  <a:lnTo>
                    <a:pt x="8" y="127"/>
                  </a:lnTo>
                  <a:lnTo>
                    <a:pt x="7" y="127"/>
                  </a:lnTo>
                  <a:lnTo>
                    <a:pt x="6" y="127"/>
                  </a:lnTo>
                  <a:lnTo>
                    <a:pt x="0" y="133"/>
                  </a:lnTo>
                </a:path>
              </a:pathLst>
            </a:custGeom>
            <a:solidFill>
              <a:srgbClr val="999999"/>
            </a:solidFill>
            <a:ln w="12700">
              <a:solidFill>
                <a:srgbClr val="999999"/>
              </a:solidFill>
              <a:round/>
              <a:headEnd/>
              <a:tailEnd/>
            </a:ln>
          </p:spPr>
          <p:txBody>
            <a:bodyPr/>
            <a:lstStyle/>
            <a:p>
              <a:endParaRPr lang="en-US"/>
            </a:p>
          </p:txBody>
        </p:sp>
        <p:sp>
          <p:nvSpPr>
            <p:cNvPr id="28732" name="Freeform 217"/>
            <p:cNvSpPr>
              <a:spLocks/>
            </p:cNvSpPr>
            <p:nvPr/>
          </p:nvSpPr>
          <p:spPr bwMode="auto">
            <a:xfrm>
              <a:off x="3872" y="1298"/>
              <a:ext cx="153" cy="17"/>
            </a:xfrm>
            <a:custGeom>
              <a:avLst/>
              <a:gdLst>
                <a:gd name="T0" fmla="*/ 152 w 153"/>
                <a:gd name="T1" fmla="*/ 16 h 17"/>
                <a:gd name="T2" fmla="*/ 151 w 153"/>
                <a:gd name="T3" fmla="*/ 16 h 17"/>
                <a:gd name="T4" fmla="*/ 151 w 153"/>
                <a:gd name="T5" fmla="*/ 10 h 17"/>
                <a:gd name="T6" fmla="*/ 150 w 153"/>
                <a:gd name="T7" fmla="*/ 10 h 17"/>
                <a:gd name="T8" fmla="*/ 150 w 153"/>
                <a:gd name="T9" fmla="*/ 10 h 17"/>
                <a:gd name="T10" fmla="*/ 150 w 153"/>
                <a:gd name="T11" fmla="*/ 5 h 17"/>
                <a:gd name="T12" fmla="*/ 149 w 153"/>
                <a:gd name="T13" fmla="*/ 5 h 17"/>
                <a:gd name="T14" fmla="*/ 149 w 153"/>
                <a:gd name="T15" fmla="*/ 5 h 17"/>
                <a:gd name="T16" fmla="*/ 148 w 153"/>
                <a:gd name="T17" fmla="*/ 0 h 17"/>
                <a:gd name="T18" fmla="*/ 148 w 153"/>
                <a:gd name="T19" fmla="*/ 0 h 17"/>
                <a:gd name="T20" fmla="*/ 147 w 153"/>
                <a:gd name="T21" fmla="*/ 0 h 17"/>
                <a:gd name="T22" fmla="*/ 146 w 153"/>
                <a:gd name="T23" fmla="*/ 0 h 17"/>
                <a:gd name="T24" fmla="*/ 3 w 153"/>
                <a:gd name="T25" fmla="*/ 0 h 17"/>
                <a:gd name="T26" fmla="*/ 3 w 153"/>
                <a:gd name="T27" fmla="*/ 0 h 17"/>
                <a:gd name="T28" fmla="*/ 2 w 153"/>
                <a:gd name="T29" fmla="*/ 0 h 17"/>
                <a:gd name="T30" fmla="*/ 1 w 153"/>
                <a:gd name="T31" fmla="*/ 5 h 17"/>
                <a:gd name="T32" fmla="*/ 1 w 153"/>
                <a:gd name="T33" fmla="*/ 5 h 17"/>
                <a:gd name="T34" fmla="*/ 0 w 153"/>
                <a:gd name="T35" fmla="*/ 10 h 17"/>
                <a:gd name="T36" fmla="*/ 0 w 153"/>
                <a:gd name="T37" fmla="*/ 10 h 17"/>
                <a:gd name="T38" fmla="*/ 0 w 153"/>
                <a:gd name="T39" fmla="*/ 16 h 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3"/>
                <a:gd name="T61" fmla="*/ 0 h 17"/>
                <a:gd name="T62" fmla="*/ 153 w 153"/>
                <a:gd name="T63" fmla="*/ 17 h 1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3" h="17">
                  <a:moveTo>
                    <a:pt x="152" y="16"/>
                  </a:moveTo>
                  <a:lnTo>
                    <a:pt x="151" y="16"/>
                  </a:lnTo>
                  <a:lnTo>
                    <a:pt x="151" y="10"/>
                  </a:lnTo>
                  <a:lnTo>
                    <a:pt x="150" y="10"/>
                  </a:lnTo>
                  <a:lnTo>
                    <a:pt x="150" y="5"/>
                  </a:lnTo>
                  <a:lnTo>
                    <a:pt x="149" y="5"/>
                  </a:lnTo>
                  <a:lnTo>
                    <a:pt x="148" y="0"/>
                  </a:lnTo>
                  <a:lnTo>
                    <a:pt x="147" y="0"/>
                  </a:lnTo>
                  <a:lnTo>
                    <a:pt x="146" y="0"/>
                  </a:lnTo>
                  <a:lnTo>
                    <a:pt x="3" y="0"/>
                  </a:lnTo>
                  <a:lnTo>
                    <a:pt x="2" y="0"/>
                  </a:lnTo>
                  <a:lnTo>
                    <a:pt x="1" y="5"/>
                  </a:lnTo>
                  <a:lnTo>
                    <a:pt x="0" y="10"/>
                  </a:lnTo>
                  <a:lnTo>
                    <a:pt x="0" y="16"/>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3" name="Freeform 218"/>
            <p:cNvSpPr>
              <a:spLocks/>
            </p:cNvSpPr>
            <p:nvPr/>
          </p:nvSpPr>
          <p:spPr bwMode="auto">
            <a:xfrm>
              <a:off x="3843" y="1489"/>
              <a:ext cx="215" cy="72"/>
            </a:xfrm>
            <a:custGeom>
              <a:avLst/>
              <a:gdLst>
                <a:gd name="T0" fmla="*/ 0 w 215"/>
                <a:gd name="T1" fmla="*/ 71 h 72"/>
                <a:gd name="T2" fmla="*/ 0 w 215"/>
                <a:gd name="T3" fmla="*/ 0 h 72"/>
                <a:gd name="T4" fmla="*/ 214 w 215"/>
                <a:gd name="T5" fmla="*/ 0 h 72"/>
                <a:gd name="T6" fmla="*/ 214 w 215"/>
                <a:gd name="T7" fmla="*/ 71 h 72"/>
                <a:gd name="T8" fmla="*/ 0 w 215"/>
                <a:gd name="T9" fmla="*/ 71 h 72"/>
                <a:gd name="T10" fmla="*/ 0 60000 65536"/>
                <a:gd name="T11" fmla="*/ 0 60000 65536"/>
                <a:gd name="T12" fmla="*/ 0 60000 65536"/>
                <a:gd name="T13" fmla="*/ 0 60000 65536"/>
                <a:gd name="T14" fmla="*/ 0 60000 65536"/>
                <a:gd name="T15" fmla="*/ 0 w 215"/>
                <a:gd name="T16" fmla="*/ 0 h 72"/>
                <a:gd name="T17" fmla="*/ 215 w 215"/>
                <a:gd name="T18" fmla="*/ 72 h 72"/>
              </a:gdLst>
              <a:ahLst/>
              <a:cxnLst>
                <a:cxn ang="T10">
                  <a:pos x="T0" y="T1"/>
                </a:cxn>
                <a:cxn ang="T11">
                  <a:pos x="T2" y="T3"/>
                </a:cxn>
                <a:cxn ang="T12">
                  <a:pos x="T4" y="T5"/>
                </a:cxn>
                <a:cxn ang="T13">
                  <a:pos x="T6" y="T7"/>
                </a:cxn>
                <a:cxn ang="T14">
                  <a:pos x="T8" y="T9"/>
                </a:cxn>
              </a:cxnLst>
              <a:rect l="T15" t="T16" r="T17" b="T18"/>
              <a:pathLst>
                <a:path w="215" h="72">
                  <a:moveTo>
                    <a:pt x="0" y="71"/>
                  </a:moveTo>
                  <a:lnTo>
                    <a:pt x="0" y="0"/>
                  </a:lnTo>
                  <a:lnTo>
                    <a:pt x="214" y="0"/>
                  </a:lnTo>
                  <a:lnTo>
                    <a:pt x="214" y="71"/>
                  </a:lnTo>
                  <a:lnTo>
                    <a:pt x="0" y="71"/>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4" name="Freeform 219"/>
            <p:cNvSpPr>
              <a:spLocks/>
            </p:cNvSpPr>
            <p:nvPr/>
          </p:nvSpPr>
          <p:spPr bwMode="auto">
            <a:xfrm>
              <a:off x="3841" y="1489"/>
              <a:ext cx="219" cy="23"/>
            </a:xfrm>
            <a:custGeom>
              <a:avLst/>
              <a:gdLst>
                <a:gd name="T0" fmla="*/ 79 w 219"/>
                <a:gd name="T1" fmla="*/ 0 h 23"/>
                <a:gd name="T2" fmla="*/ 0 w 219"/>
                <a:gd name="T3" fmla="*/ 0 h 23"/>
                <a:gd name="T4" fmla="*/ 0 w 219"/>
                <a:gd name="T5" fmla="*/ 22 h 23"/>
                <a:gd name="T6" fmla="*/ 218 w 219"/>
                <a:gd name="T7" fmla="*/ 22 h 23"/>
                <a:gd name="T8" fmla="*/ 215 w 219"/>
                <a:gd name="T9" fmla="*/ 0 h 23"/>
                <a:gd name="T10" fmla="*/ 137 w 219"/>
                <a:gd name="T11" fmla="*/ 0 h 23"/>
                <a:gd name="T12" fmla="*/ 79 w 219"/>
                <a:gd name="T13" fmla="*/ 0 h 23"/>
                <a:gd name="T14" fmla="*/ 0 60000 65536"/>
                <a:gd name="T15" fmla="*/ 0 60000 65536"/>
                <a:gd name="T16" fmla="*/ 0 60000 65536"/>
                <a:gd name="T17" fmla="*/ 0 60000 65536"/>
                <a:gd name="T18" fmla="*/ 0 60000 65536"/>
                <a:gd name="T19" fmla="*/ 0 60000 65536"/>
                <a:gd name="T20" fmla="*/ 0 60000 65536"/>
                <a:gd name="T21" fmla="*/ 0 w 219"/>
                <a:gd name="T22" fmla="*/ 0 h 23"/>
                <a:gd name="T23" fmla="*/ 219 w 219"/>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23">
                  <a:moveTo>
                    <a:pt x="79" y="0"/>
                  </a:moveTo>
                  <a:lnTo>
                    <a:pt x="0" y="0"/>
                  </a:lnTo>
                  <a:lnTo>
                    <a:pt x="0" y="22"/>
                  </a:lnTo>
                  <a:lnTo>
                    <a:pt x="218" y="22"/>
                  </a:lnTo>
                  <a:lnTo>
                    <a:pt x="215" y="0"/>
                  </a:lnTo>
                  <a:lnTo>
                    <a:pt x="137" y="0"/>
                  </a:lnTo>
                  <a:lnTo>
                    <a:pt x="79" y="0"/>
                  </a:lnTo>
                </a:path>
              </a:pathLst>
            </a:custGeom>
            <a:solidFill>
              <a:srgbClr val="EFEFD1"/>
            </a:solidFill>
            <a:ln w="12700">
              <a:solidFill>
                <a:srgbClr val="000000"/>
              </a:solidFill>
              <a:round/>
              <a:headEnd/>
              <a:tailEnd/>
            </a:ln>
          </p:spPr>
          <p:txBody>
            <a:bodyPr/>
            <a:lstStyle/>
            <a:p>
              <a:endParaRPr lang="en-US"/>
            </a:p>
          </p:txBody>
        </p:sp>
        <p:sp>
          <p:nvSpPr>
            <p:cNvPr id="28735" name="Freeform 220"/>
            <p:cNvSpPr>
              <a:spLocks/>
            </p:cNvSpPr>
            <p:nvPr/>
          </p:nvSpPr>
          <p:spPr bwMode="auto">
            <a:xfrm>
              <a:off x="3991" y="1495"/>
              <a:ext cx="56" cy="17"/>
            </a:xfrm>
            <a:custGeom>
              <a:avLst/>
              <a:gdLst>
                <a:gd name="T0" fmla="*/ 0 w 56"/>
                <a:gd name="T1" fmla="*/ 6 h 17"/>
                <a:gd name="T2" fmla="*/ 18 w 56"/>
                <a:gd name="T3" fmla="*/ 6 h 17"/>
                <a:gd name="T4" fmla="*/ 18 w 56"/>
                <a:gd name="T5" fmla="*/ 0 h 17"/>
                <a:gd name="T6" fmla="*/ 35 w 56"/>
                <a:gd name="T7" fmla="*/ 0 h 17"/>
                <a:gd name="T8" fmla="*/ 35 w 56"/>
                <a:gd name="T9" fmla="*/ 6 h 17"/>
                <a:gd name="T10" fmla="*/ 55 w 56"/>
                <a:gd name="T11" fmla="*/ 6 h 17"/>
                <a:gd name="T12" fmla="*/ 55 w 56"/>
                <a:gd name="T13" fmla="*/ 10 h 17"/>
                <a:gd name="T14" fmla="*/ 35 w 56"/>
                <a:gd name="T15" fmla="*/ 10 h 17"/>
                <a:gd name="T16" fmla="*/ 35 w 56"/>
                <a:gd name="T17" fmla="*/ 16 h 17"/>
                <a:gd name="T18" fmla="*/ 18 w 56"/>
                <a:gd name="T19" fmla="*/ 16 h 17"/>
                <a:gd name="T20" fmla="*/ 18 w 56"/>
                <a:gd name="T21" fmla="*/ 10 h 17"/>
                <a:gd name="T22" fmla="*/ 0 w 56"/>
                <a:gd name="T23" fmla="*/ 10 h 17"/>
                <a:gd name="T24" fmla="*/ 0 w 56"/>
                <a:gd name="T25" fmla="*/ 6 h 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6"/>
                <a:gd name="T40" fmla="*/ 0 h 17"/>
                <a:gd name="T41" fmla="*/ 56 w 56"/>
                <a:gd name="T42" fmla="*/ 17 h 1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6" h="17">
                  <a:moveTo>
                    <a:pt x="0" y="6"/>
                  </a:moveTo>
                  <a:lnTo>
                    <a:pt x="18" y="6"/>
                  </a:lnTo>
                  <a:lnTo>
                    <a:pt x="18" y="0"/>
                  </a:lnTo>
                  <a:lnTo>
                    <a:pt x="35" y="0"/>
                  </a:lnTo>
                  <a:lnTo>
                    <a:pt x="35" y="6"/>
                  </a:lnTo>
                  <a:lnTo>
                    <a:pt x="55" y="6"/>
                  </a:lnTo>
                  <a:lnTo>
                    <a:pt x="55" y="10"/>
                  </a:lnTo>
                  <a:lnTo>
                    <a:pt x="35" y="10"/>
                  </a:lnTo>
                  <a:lnTo>
                    <a:pt x="35" y="16"/>
                  </a:lnTo>
                  <a:lnTo>
                    <a:pt x="18" y="16"/>
                  </a:lnTo>
                  <a:lnTo>
                    <a:pt x="18" y="10"/>
                  </a:lnTo>
                  <a:lnTo>
                    <a:pt x="0" y="10"/>
                  </a:lnTo>
                  <a:lnTo>
                    <a:pt x="0" y="6"/>
                  </a:lnTo>
                </a:path>
              </a:pathLst>
            </a:custGeom>
            <a:solidFill>
              <a:srgbClr val="999999"/>
            </a:solidFill>
            <a:ln w="12700">
              <a:solidFill>
                <a:srgbClr val="000000"/>
              </a:solidFill>
              <a:round/>
              <a:headEnd/>
              <a:tailEnd/>
            </a:ln>
          </p:spPr>
          <p:txBody>
            <a:bodyPr/>
            <a:lstStyle/>
            <a:p>
              <a:endParaRPr lang="en-US"/>
            </a:p>
          </p:txBody>
        </p:sp>
        <p:sp>
          <p:nvSpPr>
            <p:cNvPr id="28736" name="Freeform 221"/>
            <p:cNvSpPr>
              <a:spLocks/>
            </p:cNvSpPr>
            <p:nvPr/>
          </p:nvSpPr>
          <p:spPr bwMode="auto">
            <a:xfrm>
              <a:off x="3991" y="1501"/>
              <a:ext cx="17" cy="17"/>
            </a:xfrm>
            <a:custGeom>
              <a:avLst/>
              <a:gdLst>
                <a:gd name="T0" fmla="*/ 0 w 17"/>
                <a:gd name="T1" fmla="*/ 16 h 17"/>
                <a:gd name="T2" fmla="*/ 16 w 17"/>
                <a:gd name="T3" fmla="*/ 10 h 17"/>
                <a:gd name="T4" fmla="*/ 16 w 17"/>
                <a:gd name="T5" fmla="*/ 5 h 17"/>
                <a:gd name="T6" fmla="*/ 0 w 17"/>
                <a:gd name="T7" fmla="*/ 0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0" y="16"/>
                  </a:moveTo>
                  <a:lnTo>
                    <a:pt x="16" y="10"/>
                  </a:lnTo>
                  <a:lnTo>
                    <a:pt x="16" y="5"/>
                  </a:lnTo>
                  <a:lnTo>
                    <a:pt x="0" y="0"/>
                  </a:lnTo>
                </a:path>
              </a:pathLst>
            </a:custGeom>
            <a:noFill/>
            <a:ln w="12700">
              <a:solidFill>
                <a:srgbClr val="EFEFD1"/>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7" name="Freeform 222"/>
            <p:cNvSpPr>
              <a:spLocks/>
            </p:cNvSpPr>
            <p:nvPr/>
          </p:nvSpPr>
          <p:spPr bwMode="auto">
            <a:xfrm>
              <a:off x="4010" y="1495"/>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8" name="Freeform 223"/>
            <p:cNvSpPr>
              <a:spLocks/>
            </p:cNvSpPr>
            <p:nvPr/>
          </p:nvSpPr>
          <p:spPr bwMode="auto">
            <a:xfrm>
              <a:off x="4046" y="1504"/>
              <a:ext cx="17" cy="17"/>
            </a:xfrm>
            <a:custGeom>
              <a:avLst/>
              <a:gdLst>
                <a:gd name="T0" fmla="*/ 0 w 17"/>
                <a:gd name="T1" fmla="*/ 0 h 17"/>
                <a:gd name="T2" fmla="*/ 16 w 17"/>
                <a:gd name="T3" fmla="*/ 16 h 17"/>
                <a:gd name="T4" fmla="*/ 0 w 17"/>
                <a:gd name="T5" fmla="*/ 0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0"/>
                  </a:moveTo>
                  <a:lnTo>
                    <a:pt x="16" y="16"/>
                  </a:lnTo>
                  <a:lnTo>
                    <a:pt x="0" y="0"/>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39" name="Freeform 224"/>
            <p:cNvSpPr>
              <a:spLocks/>
            </p:cNvSpPr>
            <p:nvPr/>
          </p:nvSpPr>
          <p:spPr bwMode="auto">
            <a:xfrm>
              <a:off x="4027" y="1495"/>
              <a:ext cx="17" cy="17"/>
            </a:xfrm>
            <a:custGeom>
              <a:avLst/>
              <a:gdLst>
                <a:gd name="T0" fmla="*/ 0 w 17"/>
                <a:gd name="T1" fmla="*/ 16 h 17"/>
                <a:gd name="T2" fmla="*/ 16 w 17"/>
                <a:gd name="T3" fmla="*/ 0 h 17"/>
                <a:gd name="T4" fmla="*/ 0 w 17"/>
                <a:gd name="T5" fmla="*/ 16 h 17"/>
                <a:gd name="T6" fmla="*/ 0 60000 65536"/>
                <a:gd name="T7" fmla="*/ 0 60000 65536"/>
                <a:gd name="T8" fmla="*/ 0 60000 65536"/>
                <a:gd name="T9" fmla="*/ 0 w 17"/>
                <a:gd name="T10" fmla="*/ 0 h 17"/>
                <a:gd name="T11" fmla="*/ 17 w 17"/>
                <a:gd name="T12" fmla="*/ 17 h 17"/>
              </a:gdLst>
              <a:ahLst/>
              <a:cxnLst>
                <a:cxn ang="T6">
                  <a:pos x="T0" y="T1"/>
                </a:cxn>
                <a:cxn ang="T7">
                  <a:pos x="T2" y="T3"/>
                </a:cxn>
                <a:cxn ang="T8">
                  <a:pos x="T4" y="T5"/>
                </a:cxn>
              </a:cxnLst>
              <a:rect l="T9" t="T10" r="T11" b="T12"/>
              <a:pathLst>
                <a:path w="17" h="17">
                  <a:moveTo>
                    <a:pt x="0" y="16"/>
                  </a:moveTo>
                  <a:lnTo>
                    <a:pt x="16" y="0"/>
                  </a:lnTo>
                  <a:lnTo>
                    <a:pt x="0" y="16"/>
                  </a:lnTo>
                </a:path>
              </a:pathLst>
            </a:custGeom>
            <a:noFill/>
            <a:ln w="12700">
              <a:solidFill>
                <a:srgbClr val="EFEFD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0" name="Freeform 225"/>
            <p:cNvSpPr>
              <a:spLocks/>
            </p:cNvSpPr>
            <p:nvPr/>
          </p:nvSpPr>
          <p:spPr bwMode="auto">
            <a:xfrm>
              <a:off x="4011" y="1499"/>
              <a:ext cx="17" cy="17"/>
            </a:xfrm>
            <a:custGeom>
              <a:avLst/>
              <a:gdLst>
                <a:gd name="T0" fmla="*/ 0 w 17"/>
                <a:gd name="T1" fmla="*/ 16 h 17"/>
                <a:gd name="T2" fmla="*/ 16 w 17"/>
                <a:gd name="T3" fmla="*/ 16 h 17"/>
                <a:gd name="T4" fmla="*/ 16 w 17"/>
                <a:gd name="T5" fmla="*/ 0 h 17"/>
                <a:gd name="T6" fmla="*/ 0 w 17"/>
                <a:gd name="T7" fmla="*/ 0 h 17"/>
                <a:gd name="T8" fmla="*/ 0 w 17"/>
                <a:gd name="T9" fmla="*/ 16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16"/>
                  </a:moveTo>
                  <a:lnTo>
                    <a:pt x="16" y="16"/>
                  </a:lnTo>
                  <a:lnTo>
                    <a:pt x="16" y="0"/>
                  </a:lnTo>
                  <a:lnTo>
                    <a:pt x="0" y="0"/>
                  </a:lnTo>
                  <a:lnTo>
                    <a:pt x="0" y="16"/>
                  </a:lnTo>
                </a:path>
              </a:pathLst>
            </a:custGeom>
            <a:solidFill>
              <a:srgbClr val="9F9FA2"/>
            </a:solidFill>
            <a:ln w="12700">
              <a:solidFill>
                <a:srgbClr val="9F9FA2"/>
              </a:solidFill>
              <a:round/>
              <a:headEnd/>
              <a:tailEnd/>
            </a:ln>
          </p:spPr>
          <p:txBody>
            <a:bodyPr/>
            <a:lstStyle/>
            <a:p>
              <a:endParaRPr lang="en-US"/>
            </a:p>
          </p:txBody>
        </p:sp>
        <p:sp>
          <p:nvSpPr>
            <p:cNvPr id="28741" name="Freeform 226"/>
            <p:cNvSpPr>
              <a:spLocks/>
            </p:cNvSpPr>
            <p:nvPr/>
          </p:nvSpPr>
          <p:spPr bwMode="auto">
            <a:xfrm>
              <a:off x="3993" y="1502"/>
              <a:ext cx="54" cy="17"/>
            </a:xfrm>
            <a:custGeom>
              <a:avLst/>
              <a:gdLst>
                <a:gd name="T0" fmla="*/ 0 w 54"/>
                <a:gd name="T1" fmla="*/ 0 h 17"/>
                <a:gd name="T2" fmla="*/ 53 w 54"/>
                <a:gd name="T3" fmla="*/ 0 h 17"/>
                <a:gd name="T4" fmla="*/ 53 w 54"/>
                <a:gd name="T5" fmla="*/ 16 h 17"/>
                <a:gd name="T6" fmla="*/ 0 w 54"/>
                <a:gd name="T7" fmla="*/ 16 h 17"/>
                <a:gd name="T8" fmla="*/ 0 w 54"/>
                <a:gd name="T9" fmla="*/ 0 h 17"/>
                <a:gd name="T10" fmla="*/ 0 60000 65536"/>
                <a:gd name="T11" fmla="*/ 0 60000 65536"/>
                <a:gd name="T12" fmla="*/ 0 60000 65536"/>
                <a:gd name="T13" fmla="*/ 0 60000 65536"/>
                <a:gd name="T14" fmla="*/ 0 60000 65536"/>
                <a:gd name="T15" fmla="*/ 0 w 54"/>
                <a:gd name="T16" fmla="*/ 0 h 17"/>
                <a:gd name="T17" fmla="*/ 54 w 54"/>
                <a:gd name="T18" fmla="*/ 17 h 17"/>
              </a:gdLst>
              <a:ahLst/>
              <a:cxnLst>
                <a:cxn ang="T10">
                  <a:pos x="T0" y="T1"/>
                </a:cxn>
                <a:cxn ang="T11">
                  <a:pos x="T2" y="T3"/>
                </a:cxn>
                <a:cxn ang="T12">
                  <a:pos x="T4" y="T5"/>
                </a:cxn>
                <a:cxn ang="T13">
                  <a:pos x="T6" y="T7"/>
                </a:cxn>
                <a:cxn ang="T14">
                  <a:pos x="T8" y="T9"/>
                </a:cxn>
              </a:cxnLst>
              <a:rect l="T15" t="T16" r="T17" b="T18"/>
              <a:pathLst>
                <a:path w="54" h="17">
                  <a:moveTo>
                    <a:pt x="0" y="0"/>
                  </a:moveTo>
                  <a:lnTo>
                    <a:pt x="53" y="0"/>
                  </a:lnTo>
                  <a:lnTo>
                    <a:pt x="53"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2" name="Freeform 227"/>
            <p:cNvSpPr>
              <a:spLocks/>
            </p:cNvSpPr>
            <p:nvPr/>
          </p:nvSpPr>
          <p:spPr bwMode="auto">
            <a:xfrm>
              <a:off x="4010" y="1496"/>
              <a:ext cx="19" cy="17"/>
            </a:xfrm>
            <a:custGeom>
              <a:avLst/>
              <a:gdLst>
                <a:gd name="T0" fmla="*/ 18 w 19"/>
                <a:gd name="T1" fmla="*/ 12 h 17"/>
                <a:gd name="T2" fmla="*/ 17 w 19"/>
                <a:gd name="T3" fmla="*/ 16 h 17"/>
                <a:gd name="T4" fmla="*/ 17 w 19"/>
                <a:gd name="T5" fmla="*/ 0 h 17"/>
                <a:gd name="T6" fmla="*/ 0 w 19"/>
                <a:gd name="T7" fmla="*/ 0 h 17"/>
                <a:gd name="T8" fmla="*/ 0 w 19"/>
                <a:gd name="T9" fmla="*/ 16 h 17"/>
                <a:gd name="T10" fmla="*/ 0 w 19"/>
                <a:gd name="T11" fmla="*/ 12 h 17"/>
                <a:gd name="T12" fmla="*/ 0 60000 65536"/>
                <a:gd name="T13" fmla="*/ 0 60000 65536"/>
                <a:gd name="T14" fmla="*/ 0 60000 65536"/>
                <a:gd name="T15" fmla="*/ 0 60000 65536"/>
                <a:gd name="T16" fmla="*/ 0 60000 65536"/>
                <a:gd name="T17" fmla="*/ 0 60000 65536"/>
                <a:gd name="T18" fmla="*/ 0 w 19"/>
                <a:gd name="T19" fmla="*/ 0 h 17"/>
                <a:gd name="T20" fmla="*/ 19 w 19"/>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19" h="17">
                  <a:moveTo>
                    <a:pt x="18" y="12"/>
                  </a:moveTo>
                  <a:lnTo>
                    <a:pt x="17" y="16"/>
                  </a:lnTo>
                  <a:lnTo>
                    <a:pt x="17" y="0"/>
                  </a:lnTo>
                  <a:lnTo>
                    <a:pt x="0" y="0"/>
                  </a:lnTo>
                  <a:lnTo>
                    <a:pt x="0" y="16"/>
                  </a:lnTo>
                  <a:lnTo>
                    <a:pt x="0" y="12"/>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3" name="Freeform 228"/>
            <p:cNvSpPr>
              <a:spLocks/>
            </p:cNvSpPr>
            <p:nvPr/>
          </p:nvSpPr>
          <p:spPr bwMode="auto">
            <a:xfrm>
              <a:off x="3945" y="1505"/>
              <a:ext cx="17" cy="17"/>
            </a:xfrm>
            <a:custGeom>
              <a:avLst/>
              <a:gdLst>
                <a:gd name="T0" fmla="*/ 16 w 17"/>
                <a:gd name="T1" fmla="*/ 0 h 17"/>
                <a:gd name="T2" fmla="*/ 16 w 17"/>
                <a:gd name="T3" fmla="*/ 16 h 17"/>
                <a:gd name="T4" fmla="*/ 0 w 17"/>
                <a:gd name="T5" fmla="*/ 16 h 17"/>
                <a:gd name="T6" fmla="*/ 0 w 17"/>
                <a:gd name="T7" fmla="*/ 0 h 17"/>
                <a:gd name="T8" fmla="*/ 16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16" y="0"/>
                  </a:moveTo>
                  <a:lnTo>
                    <a:pt x="16" y="16"/>
                  </a:lnTo>
                  <a:lnTo>
                    <a:pt x="0" y="16"/>
                  </a:lnTo>
                  <a:lnTo>
                    <a:pt x="0" y="0"/>
                  </a:lnTo>
                  <a:lnTo>
                    <a:pt x="16" y="0"/>
                  </a:lnTo>
                </a:path>
              </a:pathLst>
            </a:custGeom>
            <a:solidFill>
              <a:srgbClr val="999999"/>
            </a:solidFill>
            <a:ln w="12700">
              <a:solidFill>
                <a:srgbClr val="000000"/>
              </a:solidFill>
              <a:round/>
              <a:headEnd/>
              <a:tailEnd/>
            </a:ln>
          </p:spPr>
          <p:txBody>
            <a:bodyPr/>
            <a:lstStyle/>
            <a:p>
              <a:endParaRPr lang="en-US"/>
            </a:p>
          </p:txBody>
        </p:sp>
        <p:sp>
          <p:nvSpPr>
            <p:cNvPr id="28744" name="Freeform 229"/>
            <p:cNvSpPr>
              <a:spLocks/>
            </p:cNvSpPr>
            <p:nvPr/>
          </p:nvSpPr>
          <p:spPr bwMode="auto">
            <a:xfrm>
              <a:off x="3945" y="1505"/>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000000"/>
            </a:solidFill>
            <a:ln w="12700">
              <a:solidFill>
                <a:srgbClr val="000000"/>
              </a:solidFill>
              <a:round/>
              <a:headEnd/>
              <a:tailEnd/>
            </a:ln>
          </p:spPr>
          <p:txBody>
            <a:bodyPr/>
            <a:lstStyle/>
            <a:p>
              <a:endParaRPr lang="en-US"/>
            </a:p>
          </p:txBody>
        </p:sp>
        <p:sp>
          <p:nvSpPr>
            <p:cNvPr id="28745" name="Freeform 230"/>
            <p:cNvSpPr>
              <a:spLocks/>
            </p:cNvSpPr>
            <p:nvPr/>
          </p:nvSpPr>
          <p:spPr bwMode="auto">
            <a:xfrm>
              <a:off x="3930" y="1497"/>
              <a:ext cx="44" cy="17"/>
            </a:xfrm>
            <a:custGeom>
              <a:avLst/>
              <a:gdLst>
                <a:gd name="T0" fmla="*/ 14 w 44"/>
                <a:gd name="T1" fmla="*/ 16 h 17"/>
                <a:gd name="T2" fmla="*/ 0 w 44"/>
                <a:gd name="T3" fmla="*/ 16 h 17"/>
                <a:gd name="T4" fmla="*/ 0 w 44"/>
                <a:gd name="T5" fmla="*/ 8 h 17"/>
                <a:gd name="T6" fmla="*/ 14 w 44"/>
                <a:gd name="T7" fmla="*/ 8 h 17"/>
                <a:gd name="T8" fmla="*/ 14 w 44"/>
                <a:gd name="T9" fmla="*/ 0 h 17"/>
                <a:gd name="T10" fmla="*/ 28 w 44"/>
                <a:gd name="T11" fmla="*/ 0 h 17"/>
                <a:gd name="T12" fmla="*/ 28 w 44"/>
                <a:gd name="T13" fmla="*/ 8 h 17"/>
                <a:gd name="T14" fmla="*/ 43 w 44"/>
                <a:gd name="T15" fmla="*/ 8 h 17"/>
                <a:gd name="T16" fmla="*/ 43 w 44"/>
                <a:gd name="T17" fmla="*/ 16 h 17"/>
                <a:gd name="T18" fmla="*/ 28 w 44"/>
                <a:gd name="T19" fmla="*/ 16 h 17"/>
                <a:gd name="T20" fmla="*/ 14 w 44"/>
                <a:gd name="T21" fmla="*/ 16 h 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4"/>
                <a:gd name="T34" fmla="*/ 0 h 17"/>
                <a:gd name="T35" fmla="*/ 44 w 44"/>
                <a:gd name="T36" fmla="*/ 17 h 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4" h="17">
                  <a:moveTo>
                    <a:pt x="14" y="16"/>
                  </a:moveTo>
                  <a:lnTo>
                    <a:pt x="0" y="16"/>
                  </a:lnTo>
                  <a:lnTo>
                    <a:pt x="0" y="8"/>
                  </a:lnTo>
                  <a:lnTo>
                    <a:pt x="14" y="8"/>
                  </a:lnTo>
                  <a:lnTo>
                    <a:pt x="14" y="0"/>
                  </a:lnTo>
                  <a:lnTo>
                    <a:pt x="28" y="0"/>
                  </a:lnTo>
                  <a:lnTo>
                    <a:pt x="28" y="8"/>
                  </a:lnTo>
                  <a:lnTo>
                    <a:pt x="43" y="8"/>
                  </a:lnTo>
                  <a:lnTo>
                    <a:pt x="43" y="16"/>
                  </a:lnTo>
                  <a:lnTo>
                    <a:pt x="28" y="16"/>
                  </a:lnTo>
                  <a:lnTo>
                    <a:pt x="14" y="16"/>
                  </a:lnTo>
                </a:path>
              </a:pathLst>
            </a:custGeom>
            <a:solidFill>
              <a:srgbClr val="000000"/>
            </a:solidFill>
            <a:ln w="12700">
              <a:solidFill>
                <a:srgbClr val="000000"/>
              </a:solidFill>
              <a:round/>
              <a:headEnd/>
              <a:tailEnd/>
            </a:ln>
          </p:spPr>
          <p:txBody>
            <a:bodyPr/>
            <a:lstStyle/>
            <a:p>
              <a:endParaRPr lang="en-US"/>
            </a:p>
          </p:txBody>
        </p:sp>
        <p:sp>
          <p:nvSpPr>
            <p:cNvPr id="28746" name="Freeform 231"/>
            <p:cNvSpPr>
              <a:spLocks/>
            </p:cNvSpPr>
            <p:nvPr/>
          </p:nvSpPr>
          <p:spPr bwMode="auto">
            <a:xfrm>
              <a:off x="3945" y="1497"/>
              <a:ext cx="17" cy="17"/>
            </a:xfrm>
            <a:custGeom>
              <a:avLst/>
              <a:gdLst>
                <a:gd name="T0" fmla="*/ 0 w 17"/>
                <a:gd name="T1" fmla="*/ 0 h 17"/>
                <a:gd name="T2" fmla="*/ 16 w 17"/>
                <a:gd name="T3" fmla="*/ 0 h 17"/>
                <a:gd name="T4" fmla="*/ 16 w 17"/>
                <a:gd name="T5" fmla="*/ 16 h 17"/>
                <a:gd name="T6" fmla="*/ 0 w 17"/>
                <a:gd name="T7" fmla="*/ 16 h 17"/>
                <a:gd name="T8" fmla="*/ 0 w 17"/>
                <a:gd name="T9" fmla="*/ 0 h 17"/>
                <a:gd name="T10" fmla="*/ 0 60000 65536"/>
                <a:gd name="T11" fmla="*/ 0 60000 65536"/>
                <a:gd name="T12" fmla="*/ 0 60000 65536"/>
                <a:gd name="T13" fmla="*/ 0 60000 65536"/>
                <a:gd name="T14" fmla="*/ 0 60000 65536"/>
                <a:gd name="T15" fmla="*/ 0 w 17"/>
                <a:gd name="T16" fmla="*/ 0 h 17"/>
                <a:gd name="T17" fmla="*/ 17 w 17"/>
                <a:gd name="T18" fmla="*/ 17 h 17"/>
              </a:gdLst>
              <a:ahLst/>
              <a:cxnLst>
                <a:cxn ang="T10">
                  <a:pos x="T0" y="T1"/>
                </a:cxn>
                <a:cxn ang="T11">
                  <a:pos x="T2" y="T3"/>
                </a:cxn>
                <a:cxn ang="T12">
                  <a:pos x="T4" y="T5"/>
                </a:cxn>
                <a:cxn ang="T13">
                  <a:pos x="T6" y="T7"/>
                </a:cxn>
                <a:cxn ang="T14">
                  <a:pos x="T8" y="T9"/>
                </a:cxn>
              </a:cxnLst>
              <a:rect l="T15" t="T16" r="T17" b="T18"/>
              <a:pathLst>
                <a:path w="17" h="17">
                  <a:moveTo>
                    <a:pt x="0" y="0"/>
                  </a:moveTo>
                  <a:lnTo>
                    <a:pt x="16" y="0"/>
                  </a:lnTo>
                  <a:lnTo>
                    <a:pt x="16" y="16"/>
                  </a:lnTo>
                  <a:lnTo>
                    <a:pt x="0" y="16"/>
                  </a:lnTo>
                  <a:lnTo>
                    <a:pt x="0" y="0"/>
                  </a:lnTo>
                </a:path>
              </a:pathLst>
            </a:custGeom>
            <a:solidFill>
              <a:srgbClr val="999999"/>
            </a:solidFill>
            <a:ln w="12700">
              <a:solidFill>
                <a:srgbClr val="000000"/>
              </a:solidFill>
              <a:round/>
              <a:headEnd/>
              <a:tailEnd/>
            </a:ln>
          </p:spPr>
          <p:txBody>
            <a:bodyPr/>
            <a:lstStyle/>
            <a:p>
              <a:endParaRPr lang="en-US"/>
            </a:p>
          </p:txBody>
        </p:sp>
        <p:sp>
          <p:nvSpPr>
            <p:cNvPr id="28747" name="Freeform 232"/>
            <p:cNvSpPr>
              <a:spLocks/>
            </p:cNvSpPr>
            <p:nvPr/>
          </p:nvSpPr>
          <p:spPr bwMode="auto">
            <a:xfrm>
              <a:off x="3897" y="1494"/>
              <a:ext cx="20" cy="17"/>
            </a:xfrm>
            <a:custGeom>
              <a:avLst/>
              <a:gdLst>
                <a:gd name="T0" fmla="*/ 5 w 20"/>
                <a:gd name="T1" fmla="*/ 16 h 17"/>
                <a:gd name="T2" fmla="*/ 3 w 20"/>
                <a:gd name="T3" fmla="*/ 15 h 17"/>
                <a:gd name="T4" fmla="*/ 2 w 20"/>
                <a:gd name="T5" fmla="*/ 15 h 17"/>
                <a:gd name="T6" fmla="*/ 1 w 20"/>
                <a:gd name="T7" fmla="*/ 14 h 17"/>
                <a:gd name="T8" fmla="*/ 1 w 20"/>
                <a:gd name="T9" fmla="*/ 12 h 17"/>
                <a:gd name="T10" fmla="*/ 0 w 20"/>
                <a:gd name="T11" fmla="*/ 12 h 17"/>
                <a:gd name="T12" fmla="*/ 0 w 20"/>
                <a:gd name="T13" fmla="*/ 10 h 17"/>
                <a:gd name="T14" fmla="*/ 0 w 20"/>
                <a:gd name="T15" fmla="*/ 8 h 17"/>
                <a:gd name="T16" fmla="*/ 0 w 20"/>
                <a:gd name="T17" fmla="*/ 6 h 17"/>
                <a:gd name="T18" fmla="*/ 0 w 20"/>
                <a:gd name="T19" fmla="*/ 4 h 17"/>
                <a:gd name="T20" fmla="*/ 0 w 20"/>
                <a:gd name="T21" fmla="*/ 3 h 17"/>
                <a:gd name="T22" fmla="*/ 1 w 20"/>
                <a:gd name="T23" fmla="*/ 2 h 17"/>
                <a:gd name="T24" fmla="*/ 2 w 20"/>
                <a:gd name="T25" fmla="*/ 1 h 17"/>
                <a:gd name="T26" fmla="*/ 3 w 20"/>
                <a:gd name="T27" fmla="*/ 0 h 17"/>
                <a:gd name="T28" fmla="*/ 4 w 20"/>
                <a:gd name="T29" fmla="*/ 0 h 17"/>
                <a:gd name="T30" fmla="*/ 5 w 20"/>
                <a:gd name="T31" fmla="*/ 0 h 17"/>
                <a:gd name="T32" fmla="*/ 12 w 20"/>
                <a:gd name="T33" fmla="*/ 0 h 17"/>
                <a:gd name="T34" fmla="*/ 13 w 20"/>
                <a:gd name="T35" fmla="*/ 0 h 17"/>
                <a:gd name="T36" fmla="*/ 15 w 20"/>
                <a:gd name="T37" fmla="*/ 0 h 17"/>
                <a:gd name="T38" fmla="*/ 16 w 20"/>
                <a:gd name="T39" fmla="*/ 1 h 17"/>
                <a:gd name="T40" fmla="*/ 17 w 20"/>
                <a:gd name="T41" fmla="*/ 3 h 17"/>
                <a:gd name="T42" fmla="*/ 17 w 20"/>
                <a:gd name="T43" fmla="*/ 3 h 17"/>
                <a:gd name="T44" fmla="*/ 18 w 20"/>
                <a:gd name="T45" fmla="*/ 5 h 17"/>
                <a:gd name="T46" fmla="*/ 18 w 20"/>
                <a:gd name="T47" fmla="*/ 7 h 17"/>
                <a:gd name="T48" fmla="*/ 18 w 20"/>
                <a:gd name="T49" fmla="*/ 8 h 17"/>
                <a:gd name="T50" fmla="*/ 18 w 20"/>
                <a:gd name="T51" fmla="*/ 10 h 17"/>
                <a:gd name="T52" fmla="*/ 17 w 20"/>
                <a:gd name="T53" fmla="*/ 12 h 17"/>
                <a:gd name="T54" fmla="*/ 16 w 20"/>
                <a:gd name="T55" fmla="*/ 13 h 17"/>
                <a:gd name="T56" fmla="*/ 15 w 20"/>
                <a:gd name="T57" fmla="*/ 15 h 17"/>
                <a:gd name="T58" fmla="*/ 13 w 20"/>
                <a:gd name="T59" fmla="*/ 15 h 17"/>
                <a:gd name="T60" fmla="*/ 13 w 20"/>
                <a:gd name="T61" fmla="*/ 16 h 17"/>
                <a:gd name="T62" fmla="*/ 12 w 20"/>
                <a:gd name="T63" fmla="*/ 16 h 1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0"/>
                <a:gd name="T97" fmla="*/ 0 h 17"/>
                <a:gd name="T98" fmla="*/ 20 w 20"/>
                <a:gd name="T99" fmla="*/ 17 h 1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0" h="17">
                  <a:moveTo>
                    <a:pt x="5" y="16"/>
                  </a:moveTo>
                  <a:lnTo>
                    <a:pt x="5" y="16"/>
                  </a:lnTo>
                  <a:lnTo>
                    <a:pt x="4" y="16"/>
                  </a:lnTo>
                  <a:lnTo>
                    <a:pt x="3" y="15"/>
                  </a:lnTo>
                  <a:lnTo>
                    <a:pt x="2" y="15"/>
                  </a:lnTo>
                  <a:lnTo>
                    <a:pt x="2" y="14"/>
                  </a:lnTo>
                  <a:lnTo>
                    <a:pt x="1" y="14"/>
                  </a:lnTo>
                  <a:lnTo>
                    <a:pt x="1" y="13"/>
                  </a:lnTo>
                  <a:lnTo>
                    <a:pt x="1" y="12"/>
                  </a:lnTo>
                  <a:lnTo>
                    <a:pt x="0" y="12"/>
                  </a:lnTo>
                  <a:lnTo>
                    <a:pt x="0" y="11"/>
                  </a:lnTo>
                  <a:lnTo>
                    <a:pt x="0" y="10"/>
                  </a:lnTo>
                  <a:lnTo>
                    <a:pt x="0" y="9"/>
                  </a:lnTo>
                  <a:lnTo>
                    <a:pt x="0" y="8"/>
                  </a:lnTo>
                  <a:lnTo>
                    <a:pt x="0" y="7"/>
                  </a:lnTo>
                  <a:lnTo>
                    <a:pt x="0" y="6"/>
                  </a:lnTo>
                  <a:lnTo>
                    <a:pt x="0" y="5"/>
                  </a:lnTo>
                  <a:lnTo>
                    <a:pt x="0" y="4"/>
                  </a:lnTo>
                  <a:lnTo>
                    <a:pt x="0" y="3"/>
                  </a:lnTo>
                  <a:lnTo>
                    <a:pt x="1" y="3"/>
                  </a:lnTo>
                  <a:lnTo>
                    <a:pt x="1" y="2"/>
                  </a:lnTo>
                  <a:lnTo>
                    <a:pt x="1" y="1"/>
                  </a:lnTo>
                  <a:lnTo>
                    <a:pt x="2" y="1"/>
                  </a:lnTo>
                  <a:lnTo>
                    <a:pt x="2" y="0"/>
                  </a:lnTo>
                  <a:lnTo>
                    <a:pt x="3" y="0"/>
                  </a:lnTo>
                  <a:lnTo>
                    <a:pt x="4" y="0"/>
                  </a:lnTo>
                  <a:lnTo>
                    <a:pt x="5" y="0"/>
                  </a:lnTo>
                  <a:lnTo>
                    <a:pt x="12" y="0"/>
                  </a:lnTo>
                  <a:lnTo>
                    <a:pt x="13" y="0"/>
                  </a:lnTo>
                  <a:lnTo>
                    <a:pt x="15" y="0"/>
                  </a:lnTo>
                  <a:lnTo>
                    <a:pt x="16" y="1"/>
                  </a:lnTo>
                  <a:lnTo>
                    <a:pt x="16" y="2"/>
                  </a:lnTo>
                  <a:lnTo>
                    <a:pt x="17" y="3"/>
                  </a:lnTo>
                  <a:lnTo>
                    <a:pt x="18" y="4"/>
                  </a:lnTo>
                  <a:lnTo>
                    <a:pt x="18" y="5"/>
                  </a:lnTo>
                  <a:lnTo>
                    <a:pt x="18" y="6"/>
                  </a:lnTo>
                  <a:lnTo>
                    <a:pt x="18" y="7"/>
                  </a:lnTo>
                  <a:lnTo>
                    <a:pt x="19" y="8"/>
                  </a:lnTo>
                  <a:lnTo>
                    <a:pt x="18" y="8"/>
                  </a:lnTo>
                  <a:lnTo>
                    <a:pt x="18" y="9"/>
                  </a:lnTo>
                  <a:lnTo>
                    <a:pt x="18" y="10"/>
                  </a:lnTo>
                  <a:lnTo>
                    <a:pt x="18" y="11"/>
                  </a:lnTo>
                  <a:lnTo>
                    <a:pt x="17" y="12"/>
                  </a:lnTo>
                  <a:lnTo>
                    <a:pt x="16" y="13"/>
                  </a:lnTo>
                  <a:lnTo>
                    <a:pt x="16" y="14"/>
                  </a:lnTo>
                  <a:lnTo>
                    <a:pt x="15" y="15"/>
                  </a:lnTo>
                  <a:lnTo>
                    <a:pt x="13" y="15"/>
                  </a:lnTo>
                  <a:lnTo>
                    <a:pt x="13" y="16"/>
                  </a:lnTo>
                  <a:lnTo>
                    <a:pt x="12" y="16"/>
                  </a:lnTo>
                  <a:lnTo>
                    <a:pt x="5" y="16"/>
                  </a:lnTo>
                </a:path>
              </a:pathLst>
            </a:custGeom>
            <a:solidFill>
              <a:srgbClr val="666666"/>
            </a:solidFill>
            <a:ln w="12700">
              <a:solidFill>
                <a:srgbClr val="666666"/>
              </a:solidFill>
              <a:round/>
              <a:headEnd/>
              <a:tailEnd/>
            </a:ln>
          </p:spPr>
          <p:txBody>
            <a:bodyPr/>
            <a:lstStyle/>
            <a:p>
              <a:endParaRPr lang="en-US"/>
            </a:p>
          </p:txBody>
        </p:sp>
        <p:sp>
          <p:nvSpPr>
            <p:cNvPr id="28748" name="Freeform 233"/>
            <p:cNvSpPr>
              <a:spLocks/>
            </p:cNvSpPr>
            <p:nvPr/>
          </p:nvSpPr>
          <p:spPr bwMode="auto">
            <a:xfrm>
              <a:off x="3921" y="1489"/>
              <a:ext cx="17" cy="38"/>
            </a:xfrm>
            <a:custGeom>
              <a:avLst/>
              <a:gdLst>
                <a:gd name="T0" fmla="*/ 8 w 17"/>
                <a:gd name="T1" fmla="*/ 0 h 38"/>
                <a:gd name="T2" fmla="*/ 0 w 17"/>
                <a:gd name="T3" fmla="*/ 22 h 38"/>
                <a:gd name="T4" fmla="*/ 16 w 17"/>
                <a:gd name="T5" fmla="*/ 22 h 38"/>
                <a:gd name="T6" fmla="*/ 16 w 17"/>
                <a:gd name="T7" fmla="*/ 37 h 38"/>
                <a:gd name="T8" fmla="*/ 0 60000 65536"/>
                <a:gd name="T9" fmla="*/ 0 60000 65536"/>
                <a:gd name="T10" fmla="*/ 0 60000 65536"/>
                <a:gd name="T11" fmla="*/ 0 60000 65536"/>
                <a:gd name="T12" fmla="*/ 0 w 17"/>
                <a:gd name="T13" fmla="*/ 0 h 38"/>
                <a:gd name="T14" fmla="*/ 17 w 17"/>
                <a:gd name="T15" fmla="*/ 38 h 38"/>
              </a:gdLst>
              <a:ahLst/>
              <a:cxnLst>
                <a:cxn ang="T8">
                  <a:pos x="T0" y="T1"/>
                </a:cxn>
                <a:cxn ang="T9">
                  <a:pos x="T2" y="T3"/>
                </a:cxn>
                <a:cxn ang="T10">
                  <a:pos x="T4" y="T5"/>
                </a:cxn>
                <a:cxn ang="T11">
                  <a:pos x="T6" y="T7"/>
                </a:cxn>
              </a:cxnLst>
              <a:rect l="T12" t="T13" r="T14" b="T15"/>
              <a:pathLst>
                <a:path w="17" h="38">
                  <a:moveTo>
                    <a:pt x="8" y="0"/>
                  </a:moveTo>
                  <a:lnTo>
                    <a:pt x="0" y="22"/>
                  </a:lnTo>
                  <a:lnTo>
                    <a:pt x="16" y="22"/>
                  </a:lnTo>
                  <a:lnTo>
                    <a:pt x="16" y="37"/>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49" name="Freeform 234"/>
            <p:cNvSpPr>
              <a:spLocks/>
            </p:cNvSpPr>
            <p:nvPr/>
          </p:nvSpPr>
          <p:spPr bwMode="auto">
            <a:xfrm>
              <a:off x="3979" y="1489"/>
              <a:ext cx="17" cy="72"/>
            </a:xfrm>
            <a:custGeom>
              <a:avLst/>
              <a:gdLst>
                <a:gd name="T0" fmla="*/ 0 w 17"/>
                <a:gd name="T1" fmla="*/ 0 h 72"/>
                <a:gd name="T2" fmla="*/ 16 w 17"/>
                <a:gd name="T3" fmla="*/ 22 h 72"/>
                <a:gd name="T4" fmla="*/ 0 w 17"/>
                <a:gd name="T5" fmla="*/ 22 h 72"/>
                <a:gd name="T6" fmla="*/ 0 w 17"/>
                <a:gd name="T7" fmla="*/ 71 h 72"/>
                <a:gd name="T8" fmla="*/ 0 60000 65536"/>
                <a:gd name="T9" fmla="*/ 0 60000 65536"/>
                <a:gd name="T10" fmla="*/ 0 60000 65536"/>
                <a:gd name="T11" fmla="*/ 0 60000 65536"/>
                <a:gd name="T12" fmla="*/ 0 w 17"/>
                <a:gd name="T13" fmla="*/ 0 h 72"/>
                <a:gd name="T14" fmla="*/ 17 w 17"/>
                <a:gd name="T15" fmla="*/ 72 h 72"/>
              </a:gdLst>
              <a:ahLst/>
              <a:cxnLst>
                <a:cxn ang="T8">
                  <a:pos x="T0" y="T1"/>
                </a:cxn>
                <a:cxn ang="T9">
                  <a:pos x="T2" y="T3"/>
                </a:cxn>
                <a:cxn ang="T10">
                  <a:pos x="T4" y="T5"/>
                </a:cxn>
                <a:cxn ang="T11">
                  <a:pos x="T6" y="T7"/>
                </a:cxn>
              </a:cxnLst>
              <a:rect l="T12" t="T13" r="T14" b="T15"/>
              <a:pathLst>
                <a:path w="17" h="72">
                  <a:moveTo>
                    <a:pt x="0" y="0"/>
                  </a:moveTo>
                  <a:lnTo>
                    <a:pt x="16" y="22"/>
                  </a:lnTo>
                  <a:lnTo>
                    <a:pt x="0" y="22"/>
                  </a:lnTo>
                  <a:lnTo>
                    <a:pt x="0" y="71"/>
                  </a:lnTo>
                </a:path>
              </a:pathLst>
            </a:custGeom>
            <a:noFill/>
            <a:ln w="12700">
              <a:solidFill>
                <a:srgbClr val="9F9FA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8750" name="Freeform 235"/>
            <p:cNvSpPr>
              <a:spLocks/>
            </p:cNvSpPr>
            <p:nvPr/>
          </p:nvSpPr>
          <p:spPr bwMode="auto">
            <a:xfrm>
              <a:off x="3855" y="1532"/>
              <a:ext cx="250" cy="41"/>
            </a:xfrm>
            <a:custGeom>
              <a:avLst/>
              <a:gdLst>
                <a:gd name="T0" fmla="*/ 0 w 250"/>
                <a:gd name="T1" fmla="*/ 40 h 41"/>
                <a:gd name="T2" fmla="*/ 249 w 250"/>
                <a:gd name="T3" fmla="*/ 40 h 41"/>
                <a:gd name="T4" fmla="*/ 240 w 250"/>
                <a:gd name="T5" fmla="*/ 0 h 41"/>
                <a:gd name="T6" fmla="*/ 10 w 250"/>
                <a:gd name="T7" fmla="*/ 0 h 41"/>
                <a:gd name="T8" fmla="*/ 0 w 250"/>
                <a:gd name="T9" fmla="*/ 40 h 41"/>
                <a:gd name="T10" fmla="*/ 0 60000 65536"/>
                <a:gd name="T11" fmla="*/ 0 60000 65536"/>
                <a:gd name="T12" fmla="*/ 0 60000 65536"/>
                <a:gd name="T13" fmla="*/ 0 60000 65536"/>
                <a:gd name="T14" fmla="*/ 0 60000 65536"/>
                <a:gd name="T15" fmla="*/ 0 w 250"/>
                <a:gd name="T16" fmla="*/ 0 h 41"/>
                <a:gd name="T17" fmla="*/ 250 w 250"/>
                <a:gd name="T18" fmla="*/ 41 h 41"/>
              </a:gdLst>
              <a:ahLst/>
              <a:cxnLst>
                <a:cxn ang="T10">
                  <a:pos x="T0" y="T1"/>
                </a:cxn>
                <a:cxn ang="T11">
                  <a:pos x="T2" y="T3"/>
                </a:cxn>
                <a:cxn ang="T12">
                  <a:pos x="T4" y="T5"/>
                </a:cxn>
                <a:cxn ang="T13">
                  <a:pos x="T6" y="T7"/>
                </a:cxn>
                <a:cxn ang="T14">
                  <a:pos x="T8" y="T9"/>
                </a:cxn>
              </a:cxnLst>
              <a:rect l="T15" t="T16" r="T17" b="T18"/>
              <a:pathLst>
                <a:path w="250" h="41">
                  <a:moveTo>
                    <a:pt x="0" y="40"/>
                  </a:moveTo>
                  <a:lnTo>
                    <a:pt x="249" y="40"/>
                  </a:lnTo>
                  <a:lnTo>
                    <a:pt x="240" y="0"/>
                  </a:lnTo>
                  <a:lnTo>
                    <a:pt x="10" y="0"/>
                  </a:lnTo>
                  <a:lnTo>
                    <a:pt x="0" y="40"/>
                  </a:lnTo>
                </a:path>
              </a:pathLst>
            </a:custGeom>
            <a:solidFill>
              <a:srgbClr val="EFEFD1"/>
            </a:solidFill>
            <a:ln w="12700">
              <a:solidFill>
                <a:srgbClr val="000000"/>
              </a:solidFill>
              <a:round/>
              <a:headEnd/>
              <a:tailEnd/>
            </a:ln>
          </p:spPr>
          <p:txBody>
            <a:bodyPr/>
            <a:lstStyle/>
            <a:p>
              <a:endParaRPr lang="en-US"/>
            </a:p>
          </p:txBody>
        </p:sp>
        <p:sp>
          <p:nvSpPr>
            <p:cNvPr id="28751" name="Freeform 236"/>
            <p:cNvSpPr>
              <a:spLocks/>
            </p:cNvSpPr>
            <p:nvPr/>
          </p:nvSpPr>
          <p:spPr bwMode="auto">
            <a:xfrm>
              <a:off x="3855" y="1572"/>
              <a:ext cx="251" cy="17"/>
            </a:xfrm>
            <a:custGeom>
              <a:avLst/>
              <a:gdLst>
                <a:gd name="T0" fmla="*/ 0 w 251"/>
                <a:gd name="T1" fmla="*/ 16 h 17"/>
                <a:gd name="T2" fmla="*/ 0 w 251"/>
                <a:gd name="T3" fmla="*/ 0 h 17"/>
                <a:gd name="T4" fmla="*/ 249 w 251"/>
                <a:gd name="T5" fmla="*/ 0 h 17"/>
                <a:gd name="T6" fmla="*/ 250 w 251"/>
                <a:gd name="T7" fmla="*/ 16 h 17"/>
                <a:gd name="T8" fmla="*/ 0 w 251"/>
                <a:gd name="T9" fmla="*/ 16 h 17"/>
                <a:gd name="T10" fmla="*/ 0 60000 65536"/>
                <a:gd name="T11" fmla="*/ 0 60000 65536"/>
                <a:gd name="T12" fmla="*/ 0 60000 65536"/>
                <a:gd name="T13" fmla="*/ 0 60000 65536"/>
                <a:gd name="T14" fmla="*/ 0 60000 65536"/>
                <a:gd name="T15" fmla="*/ 0 w 251"/>
                <a:gd name="T16" fmla="*/ 0 h 17"/>
                <a:gd name="T17" fmla="*/ 251 w 251"/>
                <a:gd name="T18" fmla="*/ 17 h 17"/>
              </a:gdLst>
              <a:ahLst/>
              <a:cxnLst>
                <a:cxn ang="T10">
                  <a:pos x="T0" y="T1"/>
                </a:cxn>
                <a:cxn ang="T11">
                  <a:pos x="T2" y="T3"/>
                </a:cxn>
                <a:cxn ang="T12">
                  <a:pos x="T4" y="T5"/>
                </a:cxn>
                <a:cxn ang="T13">
                  <a:pos x="T6" y="T7"/>
                </a:cxn>
                <a:cxn ang="T14">
                  <a:pos x="T8" y="T9"/>
                </a:cxn>
              </a:cxnLst>
              <a:rect l="T15" t="T16" r="T17" b="T18"/>
              <a:pathLst>
                <a:path w="251" h="17">
                  <a:moveTo>
                    <a:pt x="0" y="16"/>
                  </a:moveTo>
                  <a:lnTo>
                    <a:pt x="0" y="0"/>
                  </a:lnTo>
                  <a:lnTo>
                    <a:pt x="249" y="0"/>
                  </a:lnTo>
                  <a:lnTo>
                    <a:pt x="250" y="16"/>
                  </a:lnTo>
                  <a:lnTo>
                    <a:pt x="0" y="16"/>
                  </a:lnTo>
                </a:path>
              </a:pathLst>
            </a:custGeom>
            <a:solidFill>
              <a:srgbClr val="CCCC60"/>
            </a:solidFill>
            <a:ln w="12700">
              <a:solidFill>
                <a:srgbClr val="000000"/>
              </a:solidFill>
              <a:round/>
              <a:headEnd/>
              <a:tailEnd/>
            </a:ln>
          </p:spPr>
          <p:txBody>
            <a:bodyPr/>
            <a:lstStyle/>
            <a:p>
              <a:endParaRPr lang="en-US"/>
            </a:p>
          </p:txBody>
        </p:sp>
        <p:sp>
          <p:nvSpPr>
            <p:cNvPr id="28752" name="Freeform 237"/>
            <p:cNvSpPr>
              <a:spLocks/>
            </p:cNvSpPr>
            <p:nvPr/>
          </p:nvSpPr>
          <p:spPr bwMode="auto">
            <a:xfrm>
              <a:off x="3872" y="1538"/>
              <a:ext cx="223" cy="28"/>
            </a:xfrm>
            <a:custGeom>
              <a:avLst/>
              <a:gdLst>
                <a:gd name="T0" fmla="*/ 0 w 223"/>
                <a:gd name="T1" fmla="*/ 27 h 28"/>
                <a:gd name="T2" fmla="*/ 222 w 223"/>
                <a:gd name="T3" fmla="*/ 27 h 28"/>
                <a:gd name="T4" fmla="*/ 214 w 223"/>
                <a:gd name="T5" fmla="*/ 0 h 28"/>
                <a:gd name="T6" fmla="*/ 8 w 223"/>
                <a:gd name="T7" fmla="*/ 0 h 28"/>
                <a:gd name="T8" fmla="*/ 0 w 223"/>
                <a:gd name="T9" fmla="*/ 27 h 28"/>
                <a:gd name="T10" fmla="*/ 0 60000 65536"/>
                <a:gd name="T11" fmla="*/ 0 60000 65536"/>
                <a:gd name="T12" fmla="*/ 0 60000 65536"/>
                <a:gd name="T13" fmla="*/ 0 60000 65536"/>
                <a:gd name="T14" fmla="*/ 0 60000 65536"/>
                <a:gd name="T15" fmla="*/ 0 w 223"/>
                <a:gd name="T16" fmla="*/ 0 h 28"/>
                <a:gd name="T17" fmla="*/ 223 w 223"/>
                <a:gd name="T18" fmla="*/ 28 h 28"/>
              </a:gdLst>
              <a:ahLst/>
              <a:cxnLst>
                <a:cxn ang="T10">
                  <a:pos x="T0" y="T1"/>
                </a:cxn>
                <a:cxn ang="T11">
                  <a:pos x="T2" y="T3"/>
                </a:cxn>
                <a:cxn ang="T12">
                  <a:pos x="T4" y="T5"/>
                </a:cxn>
                <a:cxn ang="T13">
                  <a:pos x="T6" y="T7"/>
                </a:cxn>
                <a:cxn ang="T14">
                  <a:pos x="T8" y="T9"/>
                </a:cxn>
              </a:cxnLst>
              <a:rect l="T15" t="T16" r="T17" b="T18"/>
              <a:pathLst>
                <a:path w="223" h="28">
                  <a:moveTo>
                    <a:pt x="0" y="27"/>
                  </a:moveTo>
                  <a:lnTo>
                    <a:pt x="222" y="27"/>
                  </a:lnTo>
                  <a:lnTo>
                    <a:pt x="214" y="0"/>
                  </a:lnTo>
                  <a:lnTo>
                    <a:pt x="8" y="0"/>
                  </a:lnTo>
                  <a:lnTo>
                    <a:pt x="0" y="27"/>
                  </a:lnTo>
                </a:path>
              </a:pathLst>
            </a:custGeom>
            <a:solidFill>
              <a:srgbClr val="999999"/>
            </a:solidFill>
            <a:ln w="12700">
              <a:solidFill>
                <a:srgbClr val="9F9FA2"/>
              </a:solidFill>
              <a:round/>
              <a:headEnd/>
              <a:tailEnd/>
            </a:ln>
          </p:spPr>
          <p:txBody>
            <a:bodyPr/>
            <a:lstStyle/>
            <a:p>
              <a:endParaRPr lang="en-US"/>
            </a:p>
          </p:txBody>
        </p:sp>
      </p:grpSp>
      <p:sp>
        <p:nvSpPr>
          <p:cNvPr id="28688" name="Line 238"/>
          <p:cNvSpPr>
            <a:spLocks noChangeShapeType="1"/>
          </p:cNvSpPr>
          <p:nvPr/>
        </p:nvSpPr>
        <p:spPr bwMode="auto">
          <a:xfrm>
            <a:off x="4642719" y="3857625"/>
            <a:ext cx="428625" cy="11318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89" name="Text Box 239"/>
          <p:cNvSpPr txBox="1">
            <a:spLocks noChangeArrowheads="1"/>
          </p:cNvSpPr>
          <p:nvPr/>
        </p:nvSpPr>
        <p:spPr bwMode="auto">
          <a:xfrm>
            <a:off x="1475656" y="1966913"/>
            <a:ext cx="7810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Server</a:t>
            </a:r>
          </a:p>
        </p:txBody>
      </p:sp>
      <p:sp>
        <p:nvSpPr>
          <p:cNvPr id="28690" name="Text Box 240"/>
          <p:cNvSpPr txBox="1">
            <a:spLocks noChangeArrowheads="1"/>
          </p:cNvSpPr>
          <p:nvPr/>
        </p:nvSpPr>
        <p:spPr bwMode="auto">
          <a:xfrm>
            <a:off x="3717206" y="2527300"/>
            <a:ext cx="1606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100 Mbps links</a:t>
            </a:r>
          </a:p>
        </p:txBody>
      </p:sp>
      <p:sp>
        <p:nvSpPr>
          <p:cNvPr id="28691" name="Text Box 241"/>
          <p:cNvSpPr txBox="1">
            <a:spLocks noChangeArrowheads="1"/>
          </p:cNvSpPr>
          <p:nvPr/>
        </p:nvSpPr>
        <p:spPr bwMode="auto">
          <a:xfrm>
            <a:off x="3915644" y="4192588"/>
            <a:ext cx="1492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spAutoFit/>
          </a:bodyPr>
          <a:lstStyle>
            <a:lvl1pPr eaLnBrk="0" hangingPunct="0">
              <a:defRPr sz="4400">
                <a:solidFill>
                  <a:schemeClr val="tx2"/>
                </a:solidFill>
                <a:latin typeface="Comic Sans MS" pitchFamily="66" charset="0"/>
              </a:defRPr>
            </a:lvl1pPr>
            <a:lvl2pPr marL="742950" indent="-285750" eaLnBrk="0" hangingPunct="0">
              <a:defRPr sz="4400">
                <a:solidFill>
                  <a:schemeClr val="tx2"/>
                </a:solidFill>
                <a:latin typeface="Comic Sans MS" pitchFamily="66" charset="0"/>
              </a:defRPr>
            </a:lvl2pPr>
            <a:lvl3pPr marL="1143000" indent="-228600" eaLnBrk="0" hangingPunct="0">
              <a:defRPr sz="4400">
                <a:solidFill>
                  <a:schemeClr val="tx2"/>
                </a:solidFill>
                <a:latin typeface="Comic Sans MS" pitchFamily="66" charset="0"/>
              </a:defRPr>
            </a:lvl3pPr>
            <a:lvl4pPr marL="1600200" indent="-228600" eaLnBrk="0" hangingPunct="0">
              <a:defRPr sz="4400">
                <a:solidFill>
                  <a:schemeClr val="tx2"/>
                </a:solidFill>
                <a:latin typeface="Comic Sans MS" pitchFamily="66" charset="0"/>
              </a:defRPr>
            </a:lvl4pPr>
            <a:lvl5pPr marL="2057400" indent="-228600" eaLnBrk="0" hangingPunct="0">
              <a:defRPr sz="4400">
                <a:solidFill>
                  <a:schemeClr val="tx2"/>
                </a:solidFill>
                <a:latin typeface="Comic Sans MS" pitchFamily="66" charset="0"/>
              </a:defRPr>
            </a:lvl5pPr>
            <a:lvl6pPr marL="2514600" indent="-228600" algn="ctr" eaLnBrk="0" fontAlgn="base" hangingPunct="0">
              <a:spcBef>
                <a:spcPct val="0"/>
              </a:spcBef>
              <a:spcAft>
                <a:spcPct val="0"/>
              </a:spcAft>
              <a:defRPr sz="4400">
                <a:solidFill>
                  <a:schemeClr val="tx2"/>
                </a:solidFill>
                <a:latin typeface="Comic Sans MS" pitchFamily="66" charset="0"/>
              </a:defRPr>
            </a:lvl6pPr>
            <a:lvl7pPr marL="2971800" indent="-228600" algn="ctr" eaLnBrk="0" fontAlgn="base" hangingPunct="0">
              <a:spcBef>
                <a:spcPct val="0"/>
              </a:spcBef>
              <a:spcAft>
                <a:spcPct val="0"/>
              </a:spcAft>
              <a:defRPr sz="4400">
                <a:solidFill>
                  <a:schemeClr val="tx2"/>
                </a:solidFill>
                <a:latin typeface="Comic Sans MS" pitchFamily="66" charset="0"/>
              </a:defRPr>
            </a:lvl7pPr>
            <a:lvl8pPr marL="3429000" indent="-228600" algn="ctr" eaLnBrk="0" fontAlgn="base" hangingPunct="0">
              <a:spcBef>
                <a:spcPct val="0"/>
              </a:spcBef>
              <a:spcAft>
                <a:spcPct val="0"/>
              </a:spcAft>
              <a:defRPr sz="4400">
                <a:solidFill>
                  <a:schemeClr val="tx2"/>
                </a:solidFill>
                <a:latin typeface="Comic Sans MS" pitchFamily="66" charset="0"/>
              </a:defRPr>
            </a:lvl8pPr>
            <a:lvl9pPr marL="3886200" indent="-228600" algn="ctr" eaLnBrk="0" fontAlgn="base" hangingPunct="0">
              <a:spcBef>
                <a:spcPct val="0"/>
              </a:spcBef>
              <a:spcAft>
                <a:spcPct val="0"/>
              </a:spcAft>
              <a:defRPr sz="4400">
                <a:solidFill>
                  <a:schemeClr val="tx2"/>
                </a:solidFill>
                <a:latin typeface="Comic Sans MS" pitchFamily="66" charset="0"/>
              </a:defRPr>
            </a:lvl9pPr>
          </a:lstStyle>
          <a:p>
            <a:r>
              <a:rPr lang="en-US" sz="1800">
                <a:solidFill>
                  <a:schemeClr val="tx1"/>
                </a:solidFill>
                <a:latin typeface="Times New Roman" pitchFamily="18" charset="0"/>
              </a:rPr>
              <a:t>10 Mbps links</a:t>
            </a:r>
          </a:p>
        </p:txBody>
      </p:sp>
      <p:sp>
        <p:nvSpPr>
          <p:cNvPr id="28693" name="Rectangle 243"/>
          <p:cNvSpPr>
            <a:spLocks noChangeArrowheads="1"/>
          </p:cNvSpPr>
          <p:nvPr/>
        </p:nvSpPr>
        <p:spPr bwMode="auto">
          <a:xfrm>
            <a:off x="6627440" y="1228725"/>
            <a:ext cx="1905000" cy="762000"/>
          </a:xfrm>
          <a:prstGeom prst="rect">
            <a:avLst/>
          </a:prstGeom>
          <a:solidFill>
            <a:schemeClr val="bg1"/>
          </a:solidFill>
          <a:ln w="9525">
            <a:solidFill>
              <a:schemeClr val="bg1"/>
            </a:solidFill>
            <a:miter lim="800000"/>
            <a:headEnd/>
            <a:tailEnd/>
          </a:ln>
        </p:spPr>
        <p:txBody>
          <a:bodyPr wrap="none" anchor="ctr"/>
          <a:lstStyle/>
          <a:p>
            <a:r>
              <a:rPr lang="en-US" sz="2400" b="1" dirty="0">
                <a:solidFill>
                  <a:srgbClr val="800000"/>
                </a:solidFill>
                <a:latin typeface="+mn-lt"/>
              </a:rPr>
              <a:t>Fast Ethernet</a:t>
            </a:r>
          </a:p>
          <a:p>
            <a:r>
              <a:rPr lang="en-US" sz="2400" b="1" dirty="0">
                <a:solidFill>
                  <a:srgbClr val="800000"/>
                </a:solidFill>
                <a:latin typeface="+mn-lt"/>
              </a:rPr>
              <a:t>Switch</a:t>
            </a:r>
          </a:p>
        </p:txBody>
      </p:sp>
      <p:cxnSp>
        <p:nvCxnSpPr>
          <p:cNvPr id="28694" name="AutoShape 244"/>
          <p:cNvCxnSpPr>
            <a:cxnSpLocks noChangeShapeType="1"/>
            <a:stCxn id="28693" idx="1"/>
          </p:cNvCxnSpPr>
          <p:nvPr/>
        </p:nvCxnSpPr>
        <p:spPr bwMode="auto">
          <a:xfrm flipH="1">
            <a:off x="5714363" y="1609725"/>
            <a:ext cx="913077" cy="3571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38</a:t>
            </a:fld>
            <a:endParaRPr lang="en-US" dirty="0"/>
          </a:p>
        </p:txBody>
      </p:sp>
      <p:sp>
        <p:nvSpPr>
          <p:cNvPr id="251" name="Rectangle 2"/>
          <p:cNvSpPr>
            <a:spLocks noGrp="1" noChangeArrowheads="1"/>
          </p:cNvSpPr>
          <p:nvPr>
            <p:ph type="title"/>
          </p:nvPr>
        </p:nvSpPr>
        <p:spPr>
          <a:xfrm>
            <a:off x="619125" y="-99392"/>
            <a:ext cx="7834313" cy="1162050"/>
          </a:xfrm>
          <a:ln w="25400">
            <a:noFill/>
          </a:ln>
        </p:spPr>
        <p:txBody>
          <a:bodyPr/>
          <a:lstStyle/>
          <a:p>
            <a:pPr eaLnBrk="1" hangingPunct="1">
              <a:defRPr/>
            </a:pPr>
            <a:r>
              <a:rPr lang="en-US" dirty="0" smtClean="0"/>
              <a:t>Switching Hierarchy</a:t>
            </a:r>
          </a:p>
        </p:txBody>
      </p:sp>
      <p:sp>
        <p:nvSpPr>
          <p:cNvPr id="252" name="Text Box 240"/>
          <p:cNvSpPr txBox="1">
            <a:spLocks noChangeArrowheads="1"/>
          </p:cNvSpPr>
          <p:nvPr/>
        </p:nvSpPr>
        <p:spPr bwMode="auto">
          <a:xfrm>
            <a:off x="7108254" y="5837262"/>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332858813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Ethernet Summary</a:t>
            </a:r>
            <a:endParaRPr lang="en-US" dirty="0"/>
          </a:p>
        </p:txBody>
      </p:sp>
      <p:sp>
        <p:nvSpPr>
          <p:cNvPr id="3" name="Content Placeholder 2"/>
          <p:cNvSpPr>
            <a:spLocks noGrp="1"/>
          </p:cNvSpPr>
          <p:nvPr>
            <p:ph idx="1"/>
          </p:nvPr>
        </p:nvSpPr>
        <p:spPr>
          <a:xfrm>
            <a:off x="457200" y="1295400"/>
            <a:ext cx="8435280" cy="4800600"/>
          </a:xfrm>
        </p:spPr>
        <p:txBody>
          <a:bodyPr/>
          <a:lstStyle/>
          <a:p>
            <a:r>
              <a:rPr lang="en-US" dirty="0" smtClean="0"/>
              <a:t>Ethernet</a:t>
            </a:r>
          </a:p>
          <a:p>
            <a:pPr lvl="1"/>
            <a:r>
              <a:rPr lang="en-US" dirty="0" smtClean="0">
                <a:solidFill>
                  <a:srgbClr val="800000"/>
                </a:solidFill>
              </a:rPr>
              <a:t>Binary Exponential </a:t>
            </a:r>
            <a:r>
              <a:rPr lang="en-US" dirty="0" err="1" smtClean="0">
                <a:solidFill>
                  <a:srgbClr val="800000"/>
                </a:solidFill>
              </a:rPr>
              <a:t>Back</a:t>
            </a:r>
            <a:r>
              <a:rPr lang="en-US" dirty="0" err="1" smtClean="0"/>
              <a:t>off</a:t>
            </a:r>
            <a:endParaRPr lang="en-US" dirty="0" smtClean="0"/>
          </a:p>
          <a:p>
            <a:r>
              <a:rPr lang="en-US" dirty="0" smtClean="0"/>
              <a:t>Ethernet versus IEEE 802.3</a:t>
            </a:r>
          </a:p>
          <a:p>
            <a:r>
              <a:rPr lang="en-US" dirty="0" smtClean="0"/>
              <a:t>Ethernet Evolution</a:t>
            </a:r>
          </a:p>
          <a:p>
            <a:pPr lvl="1"/>
            <a:r>
              <a:rPr lang="en-US" dirty="0" smtClean="0">
                <a:solidFill>
                  <a:srgbClr val="800000"/>
                </a:solidFill>
              </a:rPr>
              <a:t>10BASE5, 1OBASE2, 1BASE5, 10BASE-T</a:t>
            </a:r>
          </a:p>
          <a:p>
            <a:r>
              <a:rPr lang="en-US" dirty="0" smtClean="0">
                <a:solidFill>
                  <a:srgbClr val="800000"/>
                </a:solidFill>
              </a:rPr>
              <a:t>Switched Ethernet</a:t>
            </a:r>
          </a:p>
          <a:p>
            <a:r>
              <a:rPr lang="en-US" dirty="0" smtClean="0">
                <a:solidFill>
                  <a:srgbClr val="800000"/>
                </a:solidFill>
              </a:rPr>
              <a:t>Switching Hub</a:t>
            </a:r>
          </a:p>
          <a:p>
            <a:endParaRPr lang="en-US" dirty="0"/>
          </a:p>
        </p:txBody>
      </p:sp>
      <p:sp>
        <p:nvSpPr>
          <p:cNvPr id="4" name="Footer Placeholder 3"/>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5" name="Slide Number Placeholder 4"/>
          <p:cNvSpPr>
            <a:spLocks noGrp="1"/>
          </p:cNvSpPr>
          <p:nvPr>
            <p:ph type="sldNum" sz="quarter" idx="11"/>
          </p:nvPr>
        </p:nvSpPr>
        <p:spPr/>
        <p:txBody>
          <a:bodyPr/>
          <a:lstStyle/>
          <a:p>
            <a:pPr>
              <a:defRPr/>
            </a:pPr>
            <a:fld id="{3786ED73-AFAE-40D1-8B17-06E2B2BE615A}" type="slidenum">
              <a:rPr lang="en-US" smtClean="0"/>
              <a:pPr>
                <a:defRPr/>
              </a:pPr>
              <a:t>39</a:t>
            </a:fld>
            <a:endParaRPr lang="en-US" dirty="0"/>
          </a:p>
        </p:txBody>
      </p:sp>
    </p:spTree>
    <p:extLst>
      <p:ext uri="{BB962C8B-B14F-4D97-AF65-F5344CB8AC3E}">
        <p14:creationId xmlns:p14="http://schemas.microsoft.com/office/powerpoint/2010/main" val="28341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16123" y="50453"/>
            <a:ext cx="8188325" cy="930275"/>
          </a:xfrm>
        </p:spPr>
        <p:txBody>
          <a:bodyPr/>
          <a:lstStyle/>
          <a:p>
            <a:pPr eaLnBrk="1" hangingPunct="1">
              <a:defRPr/>
            </a:pPr>
            <a:r>
              <a:rPr lang="en-US" dirty="0" smtClean="0"/>
              <a:t>        Ethernet  </a:t>
            </a:r>
            <a:r>
              <a:rPr lang="en-US" sz="2400" dirty="0" smtClean="0"/>
              <a:t>[operational in 1974]</a:t>
            </a:r>
          </a:p>
        </p:txBody>
      </p:sp>
      <p:sp>
        <p:nvSpPr>
          <p:cNvPr id="6149" name="Rectangle 3"/>
          <p:cNvSpPr>
            <a:spLocks noGrp="1" noChangeArrowheads="1"/>
          </p:cNvSpPr>
          <p:nvPr>
            <p:ph type="body" idx="1"/>
          </p:nvPr>
        </p:nvSpPr>
        <p:spPr>
          <a:xfrm>
            <a:off x="304800" y="1071562"/>
            <a:ext cx="8610600" cy="5237757"/>
          </a:xfrm>
        </p:spPr>
        <p:txBody>
          <a:bodyPr/>
          <a:lstStyle/>
          <a:p>
            <a:pPr eaLnBrk="1" hangingPunct="1">
              <a:lnSpc>
                <a:spcPct val="90000"/>
              </a:lnSpc>
              <a:buFontTx/>
              <a:buNone/>
            </a:pPr>
            <a:r>
              <a:rPr lang="en-US" sz="2800" dirty="0" smtClean="0"/>
              <a:t>Initially 3 Mbps </a:t>
            </a:r>
            <a:r>
              <a:rPr lang="en-US" sz="2800" b="1" dirty="0" smtClean="0"/>
              <a:t>baseband</a:t>
            </a:r>
            <a:r>
              <a:rPr lang="en-US" sz="2800" dirty="0" smtClean="0"/>
              <a:t> coaxial cable (thick Ethernet).</a:t>
            </a:r>
          </a:p>
          <a:p>
            <a:pPr algn="ctr" eaLnBrk="1" hangingPunct="1">
              <a:lnSpc>
                <a:spcPct val="90000"/>
              </a:lnSpc>
              <a:buFontTx/>
              <a:buNone/>
            </a:pPr>
            <a:r>
              <a:rPr lang="en-US" sz="2400" b="1" dirty="0" smtClean="0">
                <a:solidFill>
                  <a:srgbClr val="800000"/>
                </a:solidFill>
              </a:rPr>
              <a:t>Operational Description</a:t>
            </a:r>
            <a:endParaRPr lang="en-US" sz="2400" b="1" dirty="0" smtClean="0">
              <a:solidFill>
                <a:srgbClr val="0033CC"/>
              </a:solidFill>
            </a:endParaRPr>
          </a:p>
          <a:p>
            <a:pPr eaLnBrk="1" hangingPunct="1">
              <a:lnSpc>
                <a:spcPct val="90000"/>
              </a:lnSpc>
            </a:pPr>
            <a:r>
              <a:rPr lang="en-US" sz="2400" i="1" dirty="0" smtClean="0">
                <a:solidFill>
                  <a:srgbClr val="0033CC"/>
                </a:solidFill>
              </a:rPr>
              <a:t>Ethernet stations </a:t>
            </a:r>
            <a:r>
              <a:rPr lang="en-US" sz="2400" b="1" i="1" dirty="0" smtClean="0">
                <a:solidFill>
                  <a:srgbClr val="0033CC"/>
                </a:solidFill>
              </a:rPr>
              <a:t>sense</a:t>
            </a:r>
            <a:r>
              <a:rPr lang="en-US" sz="2400" i="1" dirty="0" smtClean="0">
                <a:solidFill>
                  <a:srgbClr val="0033CC"/>
                </a:solidFill>
              </a:rPr>
              <a:t> the channel </a:t>
            </a:r>
            <a:r>
              <a:rPr lang="en-US" sz="2400" dirty="0" smtClean="0">
                <a:solidFill>
                  <a:srgbClr val="800000"/>
                </a:solidFill>
              </a:rPr>
              <a:t>(CS)</a:t>
            </a:r>
            <a:r>
              <a:rPr lang="en-US" sz="2400" i="1" dirty="0" smtClean="0">
                <a:solidFill>
                  <a:srgbClr val="0033CC"/>
                </a:solidFill>
              </a:rPr>
              <a:t>.</a:t>
            </a:r>
          </a:p>
          <a:p>
            <a:pPr eaLnBrk="1" hangingPunct="1">
              <a:lnSpc>
                <a:spcPct val="90000"/>
              </a:lnSpc>
            </a:pPr>
            <a:r>
              <a:rPr lang="en-US" sz="2400" i="1" dirty="0" smtClean="0">
                <a:solidFill>
                  <a:srgbClr val="0033CC"/>
                </a:solidFill>
              </a:rPr>
              <a:t>When the channel is free, the station</a:t>
            </a:r>
            <a:r>
              <a:rPr lang="en-US" sz="2400" b="1" i="1" dirty="0" smtClean="0">
                <a:solidFill>
                  <a:srgbClr val="0033CC"/>
                </a:solidFill>
              </a:rPr>
              <a:t> transmits </a:t>
            </a:r>
            <a:r>
              <a:rPr lang="en-US" sz="2400" i="1" dirty="0" smtClean="0">
                <a:solidFill>
                  <a:srgbClr val="0033CC"/>
                </a:solidFill>
              </a:rPr>
              <a:t>a frame </a:t>
            </a:r>
            <a:r>
              <a:rPr lang="en-US" sz="2400" dirty="0" smtClean="0">
                <a:solidFill>
                  <a:srgbClr val="800000"/>
                </a:solidFill>
              </a:rPr>
              <a:t>(1-persistent)</a:t>
            </a:r>
            <a:r>
              <a:rPr lang="en-US" sz="2400" dirty="0" smtClean="0">
                <a:solidFill>
                  <a:srgbClr val="0033CC"/>
                </a:solidFill>
              </a:rPr>
              <a:t>.</a:t>
            </a:r>
          </a:p>
          <a:p>
            <a:pPr eaLnBrk="1" hangingPunct="1">
              <a:lnSpc>
                <a:spcPct val="90000"/>
              </a:lnSpc>
            </a:pPr>
            <a:r>
              <a:rPr lang="en-US" sz="2400" i="1" dirty="0" smtClean="0">
                <a:solidFill>
                  <a:srgbClr val="0033CC"/>
                </a:solidFill>
              </a:rPr>
              <a:t>The stations </a:t>
            </a:r>
            <a:r>
              <a:rPr lang="en-US" sz="2400" b="1" i="1" dirty="0" smtClean="0">
                <a:solidFill>
                  <a:srgbClr val="0033CC"/>
                </a:solidFill>
              </a:rPr>
              <a:t>monitor</a:t>
            </a:r>
            <a:r>
              <a:rPr lang="en-US" sz="2400" i="1" dirty="0" smtClean="0">
                <a:solidFill>
                  <a:srgbClr val="0033CC"/>
                </a:solidFill>
              </a:rPr>
              <a:t> the ‘ether’ during the transmission </a:t>
            </a:r>
            <a:r>
              <a:rPr lang="en-US" sz="2400" dirty="0" smtClean="0">
                <a:solidFill>
                  <a:srgbClr val="800000"/>
                </a:solidFill>
              </a:rPr>
              <a:t>(MA)</a:t>
            </a:r>
            <a:r>
              <a:rPr lang="en-US" sz="2400" i="1" dirty="0" smtClean="0">
                <a:solidFill>
                  <a:srgbClr val="0033CC"/>
                </a:solidFill>
              </a:rPr>
              <a:t>.</a:t>
            </a:r>
          </a:p>
          <a:p>
            <a:pPr eaLnBrk="1" hangingPunct="1">
              <a:lnSpc>
                <a:spcPct val="90000"/>
              </a:lnSpc>
            </a:pPr>
            <a:r>
              <a:rPr lang="en-US" sz="2400" i="1" dirty="0" smtClean="0">
                <a:solidFill>
                  <a:srgbClr val="0033CC"/>
                </a:solidFill>
              </a:rPr>
              <a:t>If a </a:t>
            </a:r>
            <a:r>
              <a:rPr lang="en-US" sz="2400" b="1" i="1" dirty="0" smtClean="0">
                <a:solidFill>
                  <a:srgbClr val="0033CC"/>
                </a:solidFill>
              </a:rPr>
              <a:t>collision is detected </a:t>
            </a:r>
            <a:r>
              <a:rPr lang="en-US" sz="2400" i="1" dirty="0" smtClean="0">
                <a:solidFill>
                  <a:srgbClr val="0033CC"/>
                </a:solidFill>
              </a:rPr>
              <a:t>by any station </a:t>
            </a:r>
            <a:r>
              <a:rPr lang="en-US" sz="2400" dirty="0" smtClean="0">
                <a:solidFill>
                  <a:srgbClr val="800000"/>
                </a:solidFill>
              </a:rPr>
              <a:t>(CD)</a:t>
            </a:r>
            <a:r>
              <a:rPr lang="en-US" sz="2400" i="1" dirty="0" smtClean="0">
                <a:solidFill>
                  <a:srgbClr val="0033CC"/>
                </a:solidFill>
              </a:rPr>
              <a:t>, the transmission is terminated immediately and a </a:t>
            </a:r>
            <a:r>
              <a:rPr lang="en-US" sz="2400" b="1" i="1" dirty="0" smtClean="0">
                <a:solidFill>
                  <a:srgbClr val="0033CC"/>
                </a:solidFill>
              </a:rPr>
              <a:t>jam signal </a:t>
            </a:r>
            <a:r>
              <a:rPr lang="en-US" sz="2400" i="1" dirty="0" smtClean="0">
                <a:solidFill>
                  <a:srgbClr val="0033CC"/>
                </a:solidFill>
              </a:rPr>
              <a:t>is sent.</a:t>
            </a:r>
          </a:p>
          <a:p>
            <a:pPr eaLnBrk="1" hangingPunct="1">
              <a:lnSpc>
                <a:spcPct val="90000"/>
              </a:lnSpc>
            </a:pPr>
            <a:r>
              <a:rPr lang="en-US" sz="2400" i="1" dirty="0" smtClean="0">
                <a:solidFill>
                  <a:srgbClr val="0033CC"/>
                </a:solidFill>
              </a:rPr>
              <a:t>Upon collision, transmitting stations </a:t>
            </a:r>
            <a:r>
              <a:rPr lang="en-US" sz="2400" b="1" i="1" dirty="0" err="1" smtClean="0">
                <a:solidFill>
                  <a:srgbClr val="0033CC"/>
                </a:solidFill>
              </a:rPr>
              <a:t>backoff</a:t>
            </a:r>
            <a:r>
              <a:rPr lang="en-US" sz="2400" b="1" i="1" dirty="0" smtClean="0">
                <a:solidFill>
                  <a:srgbClr val="0033CC"/>
                </a:solidFill>
              </a:rPr>
              <a:t> </a:t>
            </a:r>
            <a:r>
              <a:rPr lang="en-US" sz="2400" i="1" dirty="0" smtClean="0">
                <a:solidFill>
                  <a:srgbClr val="0033CC"/>
                </a:solidFill>
              </a:rPr>
              <a:t>using a local counter and then retransmit </a:t>
            </a:r>
            <a:r>
              <a:rPr lang="en-US" sz="2400" dirty="0" smtClean="0">
                <a:solidFill>
                  <a:srgbClr val="800000"/>
                </a:solidFill>
              </a:rPr>
              <a:t>(BEB)</a:t>
            </a:r>
            <a:r>
              <a:rPr lang="en-US" sz="2400" i="1" dirty="0" smtClean="0">
                <a:solidFill>
                  <a:srgbClr val="0033CC"/>
                </a:solidFill>
              </a:rPr>
              <a: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4</a:t>
            </a:fld>
            <a:endParaRPr lang="en-US" dirty="0"/>
          </a:p>
        </p:txBody>
      </p:sp>
    </p:spTree>
    <p:extLst>
      <p:ext uri="{BB962C8B-B14F-4D97-AF65-F5344CB8AC3E}">
        <p14:creationId xmlns:p14="http://schemas.microsoft.com/office/powerpoint/2010/main" val="5822084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2"/>
          <p:cNvSpPr>
            <a:spLocks noChangeArrowheads="1"/>
          </p:cNvSpPr>
          <p:nvPr/>
        </p:nvSpPr>
        <p:spPr bwMode="auto">
          <a:xfrm>
            <a:off x="1435100" y="2424981"/>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1" name="Rectangle 3"/>
          <p:cNvSpPr>
            <a:spLocks noChangeArrowheads="1"/>
          </p:cNvSpPr>
          <p:nvPr/>
        </p:nvSpPr>
        <p:spPr bwMode="auto">
          <a:xfrm>
            <a:off x="6937375" y="23900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82" name="Rectangle 4"/>
          <p:cNvSpPr>
            <a:spLocks noChangeArrowheads="1"/>
          </p:cNvSpPr>
          <p:nvPr/>
        </p:nvSpPr>
        <p:spPr bwMode="auto">
          <a:xfrm>
            <a:off x="177800" y="2274168"/>
            <a:ext cx="1279525" cy="920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transmits at </a:t>
            </a:r>
            <a:r>
              <a:rPr lang="en-US" sz="1800" b="1" i="1" dirty="0">
                <a:solidFill>
                  <a:srgbClr val="800000"/>
                </a:solidFill>
              </a:rPr>
              <a:t>t </a:t>
            </a:r>
            <a:r>
              <a:rPr lang="en-US" sz="1800" b="1" dirty="0">
                <a:solidFill>
                  <a:srgbClr val="800000"/>
                </a:solidFill>
              </a:rPr>
              <a:t>= 0</a:t>
            </a:r>
          </a:p>
        </p:txBody>
      </p:sp>
      <p:sp>
        <p:nvSpPr>
          <p:cNvPr id="24583" name="Rectangle 5"/>
          <p:cNvSpPr>
            <a:spLocks noChangeArrowheads="1"/>
          </p:cNvSpPr>
          <p:nvPr/>
        </p:nvSpPr>
        <p:spPr bwMode="auto">
          <a:xfrm>
            <a:off x="3139926" y="1879327"/>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dirty="0">
                <a:solidFill>
                  <a:srgbClr val="0033CC"/>
                </a:solidFill>
              </a:rPr>
              <a:t>Distance </a:t>
            </a:r>
            <a:r>
              <a:rPr lang="en-US" sz="2000" b="1" i="1" dirty="0">
                <a:solidFill>
                  <a:srgbClr val="0033CC"/>
                </a:solidFill>
              </a:rPr>
              <a:t>d</a:t>
            </a:r>
            <a:r>
              <a:rPr lang="en-US" sz="2000" b="1" dirty="0">
                <a:solidFill>
                  <a:srgbClr val="0033CC"/>
                </a:solidFill>
              </a:rPr>
              <a:t> </a:t>
            </a:r>
            <a:r>
              <a:rPr lang="en-US" sz="2000" b="1" dirty="0" smtClean="0">
                <a:solidFill>
                  <a:srgbClr val="0033CC"/>
                </a:solidFill>
              </a:rPr>
              <a:t>meters</a:t>
            </a:r>
            <a:endParaRPr lang="en-US" sz="2000" b="1" dirty="0">
              <a:solidFill>
                <a:srgbClr val="0033CC"/>
              </a:solidFill>
            </a:endParaRPr>
          </a:p>
        </p:txBody>
      </p:sp>
      <p:sp>
        <p:nvSpPr>
          <p:cNvPr id="24584" name="Line 6"/>
          <p:cNvSpPr>
            <a:spLocks noChangeShapeType="1"/>
          </p:cNvSpPr>
          <p:nvPr/>
        </p:nvSpPr>
        <p:spPr bwMode="auto">
          <a:xfrm>
            <a:off x="1625600" y="2099543"/>
            <a:ext cx="1498600" cy="0"/>
          </a:xfrm>
          <a:prstGeom prst="line">
            <a:avLst/>
          </a:prstGeom>
          <a:noFill/>
          <a:ln w="25400">
            <a:solidFill>
              <a:srgbClr val="0033CC"/>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85" name="Line 7"/>
          <p:cNvSpPr>
            <a:spLocks noChangeShapeType="1"/>
          </p:cNvSpPr>
          <p:nvPr/>
        </p:nvSpPr>
        <p:spPr bwMode="auto">
          <a:xfrm flipV="1">
            <a:off x="6149616" y="2085255"/>
            <a:ext cx="973497" cy="14287"/>
          </a:xfrm>
          <a:prstGeom prst="line">
            <a:avLst/>
          </a:prstGeom>
          <a:noFill/>
          <a:ln w="25400">
            <a:solidFill>
              <a:srgbClr val="0033CC"/>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86" name="Rectangle 8" descr="Light vertical"/>
          <p:cNvSpPr>
            <a:spLocks noChangeArrowheads="1"/>
          </p:cNvSpPr>
          <p:nvPr/>
        </p:nvSpPr>
        <p:spPr bwMode="auto">
          <a:xfrm>
            <a:off x="1820863" y="2548806"/>
            <a:ext cx="177800" cy="7620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87" name="Rectangle 9"/>
          <p:cNvSpPr>
            <a:spLocks noChangeArrowheads="1"/>
          </p:cNvSpPr>
          <p:nvPr/>
        </p:nvSpPr>
        <p:spPr bwMode="auto">
          <a:xfrm>
            <a:off x="1422400" y="2412281"/>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588" name="Rectangle 10"/>
          <p:cNvSpPr>
            <a:spLocks noChangeArrowheads="1"/>
          </p:cNvSpPr>
          <p:nvPr/>
        </p:nvSpPr>
        <p:spPr bwMode="auto">
          <a:xfrm>
            <a:off x="6934200" y="241228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89" name="Line 11"/>
          <p:cNvSpPr>
            <a:spLocks noChangeShapeType="1"/>
          </p:cNvSpPr>
          <p:nvPr/>
        </p:nvSpPr>
        <p:spPr bwMode="auto">
          <a:xfrm>
            <a:off x="1997075" y="258214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0" name="Rectangle 12"/>
          <p:cNvSpPr>
            <a:spLocks noChangeArrowheads="1"/>
          </p:cNvSpPr>
          <p:nvPr/>
        </p:nvSpPr>
        <p:spPr bwMode="auto">
          <a:xfrm>
            <a:off x="7353300" y="2791693"/>
            <a:ext cx="1662113" cy="2028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B transmits before  </a:t>
            </a:r>
            <a:r>
              <a:rPr lang="en-US" sz="1800" b="1" i="1" dirty="0">
                <a:solidFill>
                  <a:srgbClr val="800000"/>
                </a:solidFill>
              </a:rPr>
              <a:t>t</a:t>
            </a:r>
            <a:r>
              <a:rPr lang="en-US" sz="1800" b="1" dirty="0">
                <a:solidFill>
                  <a:srgbClr val="800000"/>
                </a:solidFill>
              </a:rPr>
              <a:t> = </a:t>
            </a:r>
            <a:r>
              <a:rPr lang="en-US" sz="1800" b="1" i="1" dirty="0" err="1">
                <a:solidFill>
                  <a:srgbClr val="800000"/>
                </a:solidFill>
              </a:rPr>
              <a:t>t</a:t>
            </a:r>
            <a:r>
              <a:rPr lang="en-US" sz="1800" b="1" i="1" baseline="-25000" dirty="0" err="1">
                <a:solidFill>
                  <a:srgbClr val="800000"/>
                </a:solidFill>
              </a:rPr>
              <a:t>prop</a:t>
            </a:r>
            <a:r>
              <a:rPr lang="en-US" sz="1800" b="1" i="1" baseline="-25000" dirty="0">
                <a:solidFill>
                  <a:srgbClr val="800000"/>
                </a:solidFill>
              </a:rPr>
              <a:t> </a:t>
            </a:r>
            <a:r>
              <a:rPr lang="en-US" sz="1800" b="1" dirty="0">
                <a:solidFill>
                  <a:srgbClr val="800000"/>
                </a:solidFill>
              </a:rPr>
              <a:t> and detects</a:t>
            </a:r>
            <a:br>
              <a:rPr lang="en-US" sz="1800" b="1" dirty="0">
                <a:solidFill>
                  <a:srgbClr val="800000"/>
                </a:solidFill>
              </a:rPr>
            </a:br>
            <a:r>
              <a:rPr lang="en-US" sz="1800" b="1" dirty="0">
                <a:solidFill>
                  <a:srgbClr val="800000"/>
                </a:solidFill>
              </a:rPr>
              <a:t>collision shortly</a:t>
            </a:r>
          </a:p>
          <a:p>
            <a:pPr algn="l" eaLnBrk="0" hangingPunct="0"/>
            <a:r>
              <a:rPr lang="en-US" sz="1800" b="1" dirty="0">
                <a:solidFill>
                  <a:srgbClr val="800000"/>
                </a:solidFill>
              </a:rPr>
              <a:t>thereafter</a:t>
            </a:r>
            <a:endParaRPr lang="en-US" sz="1800" b="1" i="1" dirty="0">
              <a:solidFill>
                <a:srgbClr val="800000"/>
              </a:solidFill>
              <a:latin typeface="Symbol" pitchFamily="18" charset="2"/>
            </a:endParaRPr>
          </a:p>
        </p:txBody>
      </p:sp>
      <p:sp>
        <p:nvSpPr>
          <p:cNvPr id="24591" name="Rectangle 13"/>
          <p:cNvSpPr>
            <a:spLocks noChangeArrowheads="1"/>
          </p:cNvSpPr>
          <p:nvPr/>
        </p:nvSpPr>
        <p:spPr bwMode="auto">
          <a:xfrm>
            <a:off x="1441450" y="3202856"/>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2" name="Rectangle 14"/>
          <p:cNvSpPr>
            <a:spLocks noChangeArrowheads="1"/>
          </p:cNvSpPr>
          <p:nvPr/>
        </p:nvSpPr>
        <p:spPr bwMode="auto">
          <a:xfrm>
            <a:off x="1439863" y="3190156"/>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grpSp>
        <p:nvGrpSpPr>
          <p:cNvPr id="24593" name="Group 15"/>
          <p:cNvGrpSpPr>
            <a:grpSpLocks/>
          </p:cNvGrpSpPr>
          <p:nvPr/>
        </p:nvGrpSpPr>
        <p:grpSpPr bwMode="auto">
          <a:xfrm>
            <a:off x="6299200" y="3514006"/>
            <a:ext cx="647700" cy="88900"/>
            <a:chOff x="4663" y="223"/>
            <a:chExt cx="408" cy="56"/>
          </a:xfrm>
        </p:grpSpPr>
        <p:sp>
          <p:nvSpPr>
            <p:cNvPr id="24612" name="Rectangle 16" descr="Light horizontal"/>
            <p:cNvSpPr>
              <a:spLocks noChangeArrowheads="1"/>
            </p:cNvSpPr>
            <p:nvPr/>
          </p:nvSpPr>
          <p:spPr bwMode="auto">
            <a:xfrm>
              <a:off x="4871" y="223"/>
              <a:ext cx="200" cy="56"/>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13" name="Line 17"/>
            <p:cNvSpPr>
              <a:spLocks noChangeShapeType="1"/>
            </p:cNvSpPr>
            <p:nvPr/>
          </p:nvSpPr>
          <p:spPr bwMode="auto">
            <a:xfrm>
              <a:off x="4663" y="251"/>
              <a:ext cx="152"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24594" name="Rectangle 18"/>
          <p:cNvSpPr>
            <a:spLocks noChangeArrowheads="1"/>
          </p:cNvSpPr>
          <p:nvPr/>
        </p:nvSpPr>
        <p:spPr bwMode="auto">
          <a:xfrm>
            <a:off x="6954838" y="3190156"/>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5" name="Rectangle 19"/>
          <p:cNvSpPr>
            <a:spLocks noChangeArrowheads="1"/>
          </p:cNvSpPr>
          <p:nvPr/>
        </p:nvSpPr>
        <p:spPr bwMode="auto">
          <a:xfrm>
            <a:off x="6946900" y="3190156"/>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596" name="Line 20"/>
          <p:cNvSpPr>
            <a:spLocks noChangeShapeType="1"/>
          </p:cNvSpPr>
          <p:nvPr/>
        </p:nvSpPr>
        <p:spPr bwMode="auto">
          <a:xfrm>
            <a:off x="6613525" y="3361606"/>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597" name="Rectangle 21" descr="Light horizontal"/>
          <p:cNvSpPr>
            <a:spLocks noChangeArrowheads="1"/>
          </p:cNvSpPr>
          <p:nvPr/>
        </p:nvSpPr>
        <p:spPr bwMode="auto">
          <a:xfrm flipV="1">
            <a:off x="2152650" y="4326806"/>
            <a:ext cx="1887538" cy="98425"/>
          </a:xfrm>
          <a:prstGeom prst="rect">
            <a:avLst/>
          </a:prstGeom>
          <a:pattFill prst="ltHorz">
            <a:fgClr>
              <a:schemeClr val="bg1"/>
            </a:fgClr>
            <a:bgClr>
              <a:srgbClr val="000000"/>
            </a:bgClr>
          </a:pattFill>
          <a:ln w="12700">
            <a:solidFill>
              <a:schemeClr val="tx1"/>
            </a:solidFill>
            <a:miter lim="800000"/>
            <a:headEnd/>
            <a:tailEnd/>
          </a:ln>
        </p:spPr>
        <p:txBody>
          <a:bodyPr wrap="none" anchor="ctr"/>
          <a:lstStyle/>
          <a:p>
            <a:endParaRPr lang="en-US"/>
          </a:p>
        </p:txBody>
      </p:sp>
      <p:sp>
        <p:nvSpPr>
          <p:cNvPr id="24598" name="Rectangle 22"/>
          <p:cNvSpPr>
            <a:spLocks noChangeArrowheads="1"/>
          </p:cNvSpPr>
          <p:nvPr/>
        </p:nvSpPr>
        <p:spPr bwMode="auto">
          <a:xfrm>
            <a:off x="1438275" y="4042643"/>
            <a:ext cx="342900" cy="3810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599" name="Rectangle 23" descr="Light vertical"/>
          <p:cNvSpPr>
            <a:spLocks noChangeArrowheads="1"/>
          </p:cNvSpPr>
          <p:nvPr/>
        </p:nvSpPr>
        <p:spPr bwMode="auto">
          <a:xfrm>
            <a:off x="1778000" y="4156943"/>
            <a:ext cx="4787900"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0" name="Rectangle 24"/>
          <p:cNvSpPr>
            <a:spLocks noChangeArrowheads="1"/>
          </p:cNvSpPr>
          <p:nvPr/>
        </p:nvSpPr>
        <p:spPr bwMode="auto">
          <a:xfrm>
            <a:off x="1436688" y="4029943"/>
            <a:ext cx="36512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A</a:t>
            </a:r>
          </a:p>
        </p:txBody>
      </p:sp>
      <p:sp>
        <p:nvSpPr>
          <p:cNvPr id="24601" name="Line 25"/>
          <p:cNvSpPr>
            <a:spLocks noChangeShapeType="1"/>
          </p:cNvSpPr>
          <p:nvPr/>
        </p:nvSpPr>
        <p:spPr bwMode="auto">
          <a:xfrm>
            <a:off x="1885950" y="4372843"/>
            <a:ext cx="241300" cy="0"/>
          </a:xfrm>
          <a:prstGeom prst="line">
            <a:avLst/>
          </a:prstGeom>
          <a:noFill/>
          <a:ln w="127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2" name="Rectangle 26"/>
          <p:cNvSpPr>
            <a:spLocks noChangeArrowheads="1"/>
          </p:cNvSpPr>
          <p:nvPr/>
        </p:nvSpPr>
        <p:spPr bwMode="auto">
          <a:xfrm>
            <a:off x="6942138" y="4044231"/>
            <a:ext cx="342900" cy="4191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4603" name="Rectangle 27"/>
          <p:cNvSpPr>
            <a:spLocks noChangeArrowheads="1"/>
          </p:cNvSpPr>
          <p:nvPr/>
        </p:nvSpPr>
        <p:spPr bwMode="auto">
          <a:xfrm>
            <a:off x="6934200" y="4044231"/>
            <a:ext cx="350838"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B</a:t>
            </a:r>
          </a:p>
        </p:txBody>
      </p:sp>
      <p:sp>
        <p:nvSpPr>
          <p:cNvPr id="24604" name="Line 28"/>
          <p:cNvSpPr>
            <a:spLocks noChangeShapeType="1"/>
          </p:cNvSpPr>
          <p:nvPr/>
        </p:nvSpPr>
        <p:spPr bwMode="auto">
          <a:xfrm>
            <a:off x="6599238" y="4214093"/>
            <a:ext cx="241300"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4605" name="Rectangle 29"/>
          <p:cNvSpPr>
            <a:spLocks noChangeArrowheads="1"/>
          </p:cNvSpPr>
          <p:nvPr/>
        </p:nvSpPr>
        <p:spPr bwMode="auto">
          <a:xfrm>
            <a:off x="152400" y="3753718"/>
            <a:ext cx="1328738" cy="147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algn="l" eaLnBrk="0" hangingPunct="0"/>
            <a:r>
              <a:rPr lang="en-US" sz="1800" b="1" dirty="0">
                <a:solidFill>
                  <a:srgbClr val="800000"/>
                </a:solidFill>
              </a:rPr>
              <a:t>A detects</a:t>
            </a:r>
          </a:p>
          <a:p>
            <a:pPr algn="l" eaLnBrk="0" hangingPunct="0"/>
            <a:r>
              <a:rPr lang="en-US" sz="1800" b="1" dirty="0">
                <a:solidFill>
                  <a:srgbClr val="800000"/>
                </a:solidFill>
              </a:rPr>
              <a:t>collision at </a:t>
            </a:r>
          </a:p>
          <a:p>
            <a:pPr algn="l" eaLnBrk="0" hangingPunct="0"/>
            <a:r>
              <a:rPr lang="en-US" sz="1800" b="1" i="1" dirty="0">
                <a:solidFill>
                  <a:srgbClr val="800000"/>
                </a:solidFill>
              </a:rPr>
              <a:t>t </a:t>
            </a:r>
            <a:r>
              <a:rPr lang="en-US" sz="1800" b="1" dirty="0">
                <a:solidFill>
                  <a:srgbClr val="800000"/>
                </a:solidFill>
              </a:rPr>
              <a:t>= 2 </a:t>
            </a:r>
            <a:r>
              <a:rPr lang="en-US" sz="1800" b="1" i="1" dirty="0" err="1">
                <a:solidFill>
                  <a:srgbClr val="800000"/>
                </a:solidFill>
              </a:rPr>
              <a:t>t</a:t>
            </a:r>
            <a:r>
              <a:rPr lang="en-US" sz="1800" b="1" i="1" baseline="-25000" dirty="0" err="1">
                <a:solidFill>
                  <a:srgbClr val="800000"/>
                </a:solidFill>
              </a:rPr>
              <a:t>prop</a:t>
            </a:r>
            <a:endParaRPr lang="en-US" sz="1800" b="1" i="1" baseline="-25000" dirty="0">
              <a:solidFill>
                <a:srgbClr val="800000"/>
              </a:solidFill>
            </a:endParaRPr>
          </a:p>
          <a:p>
            <a:pPr algn="l" eaLnBrk="0" hangingPunct="0"/>
            <a:endParaRPr lang="en-US" sz="1800" b="0" i="1" dirty="0">
              <a:solidFill>
                <a:schemeClr val="tx1"/>
              </a:solidFill>
              <a:latin typeface="Symbol" pitchFamily="18" charset="2"/>
            </a:endParaRPr>
          </a:p>
        </p:txBody>
      </p:sp>
      <p:sp>
        <p:nvSpPr>
          <p:cNvPr id="24606" name="Rectangle 30" descr="Light vertical"/>
          <p:cNvSpPr>
            <a:spLocks noChangeArrowheads="1"/>
          </p:cNvSpPr>
          <p:nvPr/>
        </p:nvSpPr>
        <p:spPr bwMode="auto">
          <a:xfrm>
            <a:off x="1797050" y="3320331"/>
            <a:ext cx="4843463" cy="107950"/>
          </a:xfrm>
          <a:prstGeom prst="rect">
            <a:avLst/>
          </a:prstGeom>
          <a:pattFill prst="ltVert">
            <a:fgClr>
              <a:schemeClr val="bg1"/>
            </a:fgClr>
            <a:bgClr>
              <a:srgbClr val="000000"/>
            </a:bgClr>
          </a:pattFill>
          <a:ln w="12700">
            <a:solidFill>
              <a:schemeClr val="tx1"/>
            </a:solidFill>
            <a:miter lim="800000"/>
            <a:headEnd/>
            <a:tailEnd/>
          </a:ln>
        </p:spPr>
        <p:txBody>
          <a:bodyPr wrap="none" anchor="ctr"/>
          <a:lstStyle/>
          <a:p>
            <a:endParaRPr lang="en-US"/>
          </a:p>
        </p:txBody>
      </p:sp>
      <p:sp>
        <p:nvSpPr>
          <p:cNvPr id="24608" name="Line 32"/>
          <p:cNvSpPr>
            <a:spLocks noChangeShapeType="1"/>
          </p:cNvSpPr>
          <p:nvPr/>
        </p:nvSpPr>
        <p:spPr bwMode="auto">
          <a:xfrm>
            <a:off x="1600200" y="1807443"/>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609" name="Line 33"/>
          <p:cNvSpPr>
            <a:spLocks noChangeShapeType="1"/>
          </p:cNvSpPr>
          <p:nvPr/>
        </p:nvSpPr>
        <p:spPr bwMode="auto">
          <a:xfrm>
            <a:off x="7115175" y="1802681"/>
            <a:ext cx="0" cy="609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5</a:t>
            </a:fld>
            <a:endParaRPr lang="en-US" dirty="0"/>
          </a:p>
        </p:txBody>
      </p:sp>
      <p:sp>
        <p:nvSpPr>
          <p:cNvPr id="38" name="Rectangle 2"/>
          <p:cNvSpPr>
            <a:spLocks noGrp="1" noChangeArrowheads="1"/>
          </p:cNvSpPr>
          <p:nvPr>
            <p:ph type="title"/>
          </p:nvPr>
        </p:nvSpPr>
        <p:spPr>
          <a:xfrm>
            <a:off x="685800" y="44624"/>
            <a:ext cx="7772400" cy="975320"/>
          </a:xfrm>
        </p:spPr>
        <p:txBody>
          <a:bodyPr/>
          <a:lstStyle/>
          <a:p>
            <a:pPr eaLnBrk="1" hangingPunct="1">
              <a:defRPr/>
            </a:pPr>
            <a:r>
              <a:rPr lang="en-US" sz="4000" dirty="0" smtClean="0">
                <a:cs typeface="Times New Roman" pitchFamily="18" charset="0"/>
              </a:rPr>
              <a:t>Worst Case Collision Scenario</a:t>
            </a:r>
            <a:endParaRPr lang="en-US" sz="4000" b="0" dirty="0" smtClean="0">
              <a:cs typeface="Times New Roman" pitchFamily="18" charset="0"/>
            </a:endParaRPr>
          </a:p>
        </p:txBody>
      </p:sp>
      <p:sp>
        <p:nvSpPr>
          <p:cNvPr id="39" name="Rectangle 5"/>
          <p:cNvSpPr>
            <a:spLocks noChangeArrowheads="1"/>
          </p:cNvSpPr>
          <p:nvPr/>
        </p:nvSpPr>
        <p:spPr bwMode="auto">
          <a:xfrm>
            <a:off x="3133366" y="5407719"/>
            <a:ext cx="3016250"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p>
            <a:pPr eaLnBrk="0" hangingPunct="0"/>
            <a:r>
              <a:rPr lang="en-US" sz="2000" b="1" i="1" dirty="0" err="1" smtClean="0">
                <a:solidFill>
                  <a:srgbClr val="0033CC"/>
                </a:solidFill>
              </a:rPr>
              <a:t>t</a:t>
            </a:r>
            <a:r>
              <a:rPr lang="en-US" sz="2000" b="1" i="1" baseline="-25000" dirty="0" err="1" smtClean="0">
                <a:solidFill>
                  <a:srgbClr val="0033CC"/>
                </a:solidFill>
              </a:rPr>
              <a:t>prop</a:t>
            </a:r>
            <a:r>
              <a:rPr lang="en-US" sz="2000" b="1" i="1" dirty="0" smtClean="0">
                <a:solidFill>
                  <a:srgbClr val="0033CC"/>
                </a:solidFill>
              </a:rPr>
              <a:t> </a:t>
            </a:r>
            <a:r>
              <a:rPr lang="en-US" sz="2000" b="1" i="1" dirty="0">
                <a:solidFill>
                  <a:srgbClr val="0033CC"/>
                </a:solidFill>
              </a:rPr>
              <a:t>= d / </a:t>
            </a:r>
            <a:r>
              <a:rPr lang="en-US" sz="2000" b="1" i="1" dirty="0">
                <a:solidFill>
                  <a:srgbClr val="0033CC"/>
                </a:solidFill>
                <a:sym typeface="Symbol" pitchFamily="18" charset="2"/>
              </a:rPr>
              <a:t> </a:t>
            </a:r>
            <a:r>
              <a:rPr lang="en-US" sz="2000" b="1" dirty="0">
                <a:solidFill>
                  <a:srgbClr val="0033CC"/>
                </a:solidFill>
              </a:rPr>
              <a:t> seconds</a:t>
            </a:r>
          </a:p>
        </p:txBody>
      </p:sp>
      <p:sp>
        <p:nvSpPr>
          <p:cNvPr id="37" name="Text Box 240"/>
          <p:cNvSpPr txBox="1">
            <a:spLocks noChangeArrowheads="1"/>
          </p:cNvSpPr>
          <p:nvPr/>
        </p:nvSpPr>
        <p:spPr bwMode="auto">
          <a:xfrm>
            <a:off x="6929438" y="5857875"/>
            <a:ext cx="2000250" cy="400050"/>
          </a:xfrm>
          <a:prstGeom prst="rect">
            <a:avLst/>
          </a:prstGeom>
          <a:noFill/>
          <a:ln w="25400">
            <a:solidFill>
              <a:srgbClr val="FF6600"/>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r>
              <a:rPr lang="en-US" sz="1000" b="1">
                <a:solidFill>
                  <a:srgbClr val="FF6600"/>
                </a:solidFill>
              </a:rPr>
              <a:t>Leon-Garcia &amp; Widjaja: </a:t>
            </a:r>
          </a:p>
          <a:p>
            <a:r>
              <a:rPr lang="en-US" sz="1000" b="1" i="1">
                <a:solidFill>
                  <a:srgbClr val="FF6600"/>
                </a:solidFill>
              </a:rPr>
              <a:t>Communication Networks</a:t>
            </a:r>
          </a:p>
        </p:txBody>
      </p:sp>
    </p:spTree>
    <p:extLst>
      <p:ext uri="{BB962C8B-B14F-4D97-AF65-F5344CB8AC3E}">
        <p14:creationId xmlns:p14="http://schemas.microsoft.com/office/powerpoint/2010/main" val="2609819039"/>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6" name="Group 3"/>
          <p:cNvGrpSpPr>
            <a:grpSpLocks/>
          </p:cNvGrpSpPr>
          <p:nvPr/>
        </p:nvGrpSpPr>
        <p:grpSpPr bwMode="auto">
          <a:xfrm>
            <a:off x="990600" y="991766"/>
            <a:ext cx="7124700" cy="781050"/>
            <a:chOff x="588" y="556"/>
            <a:chExt cx="4488" cy="492"/>
          </a:xfrm>
        </p:grpSpPr>
        <p:grpSp>
          <p:nvGrpSpPr>
            <p:cNvPr id="8200" name="Group 4"/>
            <p:cNvGrpSpPr>
              <a:grpSpLocks/>
            </p:cNvGrpSpPr>
            <p:nvPr/>
          </p:nvGrpSpPr>
          <p:grpSpPr bwMode="auto">
            <a:xfrm>
              <a:off x="588" y="900"/>
              <a:ext cx="4488" cy="148"/>
              <a:chOff x="588" y="900"/>
              <a:chExt cx="4488" cy="148"/>
            </a:xfrm>
          </p:grpSpPr>
          <p:sp>
            <p:nvSpPr>
              <p:cNvPr id="8204" name="Line 5"/>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205" name="Rectangle 6"/>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6" name="Rectangle 7"/>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7" name="Rectangle 8"/>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8" name="Rectangle 9"/>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09" name="Rectangle 10"/>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0" name="Rectangle 11"/>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1" name="Rectangle 12"/>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2" name="Rectangle 13"/>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3" name="Rectangle 14"/>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4" name="Rectangle 15"/>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215" name="Rectangle 16"/>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8201" name="Rectangle 17"/>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frame</a:t>
              </a:r>
            </a:p>
          </p:txBody>
        </p:sp>
        <p:sp>
          <p:nvSpPr>
            <p:cNvPr id="8202" name="Rectangle 18"/>
            <p:cNvSpPr>
              <a:spLocks noChangeArrowheads="1"/>
            </p:cNvSpPr>
            <p:nvPr/>
          </p:nvSpPr>
          <p:spPr bwMode="auto">
            <a:xfrm>
              <a:off x="1367"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a:solidFill>
                    <a:schemeClr val="tx1"/>
                  </a:solidFill>
                  <a:latin typeface="Times New Roman" pitchFamily="18" charset="0"/>
                </a:rPr>
                <a:t>contention</a:t>
              </a:r>
            </a:p>
          </p:txBody>
        </p:sp>
        <p:sp>
          <p:nvSpPr>
            <p:cNvPr id="8203" name="Rectangle 19"/>
            <p:cNvSpPr>
              <a:spLocks noChangeArrowheads="1"/>
            </p:cNvSpPr>
            <p:nvPr/>
          </p:nvSpPr>
          <p:spPr bwMode="auto">
            <a:xfrm>
              <a:off x="212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dirty="0">
                  <a:solidFill>
                    <a:schemeClr val="tx1"/>
                  </a:solidFill>
                  <a:latin typeface="Times New Roman" pitchFamily="18" charset="0"/>
                </a:rPr>
                <a:t>frame</a:t>
              </a:r>
            </a:p>
          </p:txBody>
        </p:sp>
      </p:grpSp>
      <p:sp>
        <p:nvSpPr>
          <p:cNvPr id="8198" name="Rectangle 28"/>
          <p:cNvSpPr>
            <a:spLocks noGrp="1" noChangeArrowheads="1"/>
          </p:cNvSpPr>
          <p:nvPr>
            <p:ph type="body" idx="1"/>
          </p:nvPr>
        </p:nvSpPr>
        <p:spPr>
          <a:xfrm>
            <a:off x="251520" y="2061244"/>
            <a:ext cx="8748464" cy="4248075"/>
          </a:xfrm>
          <a:noFill/>
        </p:spPr>
        <p:txBody>
          <a:bodyPr/>
          <a:lstStyle/>
          <a:p>
            <a:pPr eaLnBrk="1" hangingPunct="1"/>
            <a:r>
              <a:rPr lang="en-US" dirty="0" smtClean="0"/>
              <a:t>A frame </a:t>
            </a:r>
            <a:r>
              <a:rPr lang="en-US" i="1" dirty="0" smtClean="0"/>
              <a:t>seizes the channel after </a:t>
            </a:r>
            <a:r>
              <a:rPr lang="en-US" i="1" dirty="0" smtClean="0">
                <a:solidFill>
                  <a:srgbClr val="0033CC"/>
                </a:solidFill>
              </a:rPr>
              <a:t>2 </a:t>
            </a:r>
            <a:r>
              <a:rPr lang="en-US" i="1" dirty="0" err="1" smtClean="0">
                <a:solidFill>
                  <a:srgbClr val="0033CC"/>
                </a:solidFill>
              </a:rPr>
              <a:t>t</a:t>
            </a:r>
            <a:r>
              <a:rPr lang="en-US" i="1" baseline="-25000" dirty="0" err="1" smtClean="0">
                <a:solidFill>
                  <a:srgbClr val="0033CC"/>
                </a:solidFill>
              </a:rPr>
              <a:t>prop</a:t>
            </a:r>
            <a:endParaRPr lang="en-US" i="1" baseline="-25000" dirty="0" smtClean="0">
              <a:solidFill>
                <a:srgbClr val="0033CC"/>
              </a:solidFill>
            </a:endParaRPr>
          </a:p>
          <a:p>
            <a:pPr eaLnBrk="1" hangingPunct="1"/>
            <a:r>
              <a:rPr lang="en-US" dirty="0" smtClean="0"/>
              <a:t>On 1 km Ethernet, </a:t>
            </a:r>
            <a:r>
              <a:rPr lang="en-US" i="1" dirty="0" err="1" smtClean="0">
                <a:solidFill>
                  <a:srgbClr val="0033CC"/>
                </a:solidFill>
              </a:rPr>
              <a:t>t</a:t>
            </a:r>
            <a:r>
              <a:rPr lang="en-US" i="1" baseline="-25000" dirty="0" err="1" smtClean="0">
                <a:solidFill>
                  <a:srgbClr val="0033CC"/>
                </a:solidFill>
              </a:rPr>
              <a:t>prop</a:t>
            </a:r>
            <a:r>
              <a:rPr lang="en-US" i="1" dirty="0" smtClean="0"/>
              <a:t> </a:t>
            </a:r>
            <a:r>
              <a:rPr lang="en-US" dirty="0" smtClean="0"/>
              <a:t>is approximately 5 microseconds.</a:t>
            </a:r>
          </a:p>
          <a:p>
            <a:pPr eaLnBrk="1" hangingPunct="1"/>
            <a:r>
              <a:rPr lang="en-US" dirty="0" smtClean="0"/>
              <a:t>Contention interval = </a:t>
            </a:r>
            <a:r>
              <a:rPr lang="en-US" b="1" i="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endParaRPr lang="en-US" b="1" i="1" baseline="-25000" dirty="0" smtClean="0">
              <a:solidFill>
                <a:srgbClr val="0000FF"/>
              </a:solidFill>
            </a:endParaRPr>
          </a:p>
          <a:p>
            <a:pPr eaLnBrk="1" hangingPunct="1"/>
            <a:r>
              <a:rPr lang="en-US" b="1" i="1" dirty="0" err="1" smtClean="0">
                <a:solidFill>
                  <a:srgbClr val="FF6600"/>
                </a:solidFill>
              </a:rPr>
              <a:t>Interframe</a:t>
            </a:r>
            <a:r>
              <a:rPr lang="en-US" b="1" i="1" dirty="0" smtClean="0">
                <a:solidFill>
                  <a:srgbClr val="FF6600"/>
                </a:solidFill>
              </a:rPr>
              <a:t> gap =</a:t>
            </a:r>
            <a:r>
              <a:rPr lang="en-US" dirty="0" smtClean="0"/>
              <a:t> </a:t>
            </a:r>
            <a:r>
              <a:rPr lang="en-US" b="1" i="1" dirty="0" smtClean="0">
                <a:solidFill>
                  <a:srgbClr val="FF6600"/>
                </a:solidFill>
              </a:rPr>
              <a:t>9.6 microseconds</a:t>
            </a:r>
            <a:endParaRPr lang="en-US" b="1" i="1" baseline="-25000" dirty="0" smtClean="0"/>
          </a:p>
          <a:p>
            <a:pPr eaLnBrk="1" hangingPunct="1"/>
            <a:r>
              <a:rPr lang="en-US" dirty="0" smtClean="0"/>
              <a:t>Modeled as </a:t>
            </a:r>
            <a:r>
              <a:rPr lang="en-US" i="1" dirty="0" smtClean="0"/>
              <a:t>slotted scheme </a:t>
            </a:r>
            <a:r>
              <a:rPr lang="en-US" dirty="0" smtClean="0"/>
              <a:t>with</a:t>
            </a:r>
          </a:p>
          <a:p>
            <a:pPr marL="0" indent="0" eaLnBrk="1" hangingPunct="1">
              <a:buNone/>
            </a:pPr>
            <a:r>
              <a:rPr lang="en-US" dirty="0"/>
              <a:t> </a:t>
            </a:r>
            <a:r>
              <a:rPr lang="en-US" dirty="0" smtClean="0"/>
              <a:t>             slot = </a:t>
            </a:r>
            <a:r>
              <a:rPr lang="en-US" b="1" dirty="0" smtClean="0">
                <a:solidFill>
                  <a:srgbClr val="0000FF"/>
                </a:solidFill>
              </a:rPr>
              <a:t>2 </a:t>
            </a:r>
            <a:r>
              <a:rPr lang="en-US" b="1" i="1" dirty="0" err="1" smtClean="0">
                <a:solidFill>
                  <a:srgbClr val="0000FF"/>
                </a:solidFill>
              </a:rPr>
              <a:t>t</a:t>
            </a:r>
            <a:r>
              <a:rPr lang="en-US" b="1" i="1" baseline="-25000" dirty="0" err="1" smtClean="0">
                <a:solidFill>
                  <a:srgbClr val="0000FF"/>
                </a:solidFill>
              </a:rPr>
              <a:t>prop</a:t>
            </a:r>
            <a:r>
              <a:rPr lang="en-US" b="1" i="1" baseline="-25000" dirty="0" smtClean="0">
                <a:solidFill>
                  <a:srgbClr val="0000FF"/>
                </a:solidFill>
              </a:rPr>
              <a:t> </a:t>
            </a:r>
            <a:endParaRPr lang="en-US" b="1" dirty="0" smtClean="0">
              <a:solidFill>
                <a:srgbClr val="0000FF"/>
              </a:solidFill>
            </a:endParaRPr>
          </a:p>
        </p:txBody>
      </p:sp>
      <p:sp>
        <p:nvSpPr>
          <p:cNvPr id="2" name="Footer Placeholder 1"/>
          <p:cNvSpPr>
            <a:spLocks noGrp="1"/>
          </p:cNvSpPr>
          <p:nvPr>
            <p:ph type="ftr" sz="quarter" idx="10"/>
          </p:nvPr>
        </p:nvSpPr>
        <p:spPr>
          <a:xfrm>
            <a:off x="1285852" y="6454030"/>
            <a:ext cx="6656388" cy="287338"/>
          </a:xfrm>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a:xfrm>
            <a:off x="8194675" y="6525344"/>
            <a:ext cx="914400" cy="228600"/>
          </a:xfrm>
        </p:spPr>
        <p:txBody>
          <a:bodyPr/>
          <a:lstStyle/>
          <a:p>
            <a:pPr>
              <a:defRPr/>
            </a:pPr>
            <a:fld id="{3786ED73-AFAE-40D1-8B17-06E2B2BE615A}" type="slidenum">
              <a:rPr lang="en-US" smtClean="0"/>
              <a:pPr>
                <a:defRPr/>
              </a:pPr>
              <a:t>6</a:t>
            </a:fld>
            <a:endParaRPr lang="en-US" dirty="0"/>
          </a:p>
        </p:txBody>
      </p:sp>
      <p:sp>
        <p:nvSpPr>
          <p:cNvPr id="24" name="Rectangle 2"/>
          <p:cNvSpPr>
            <a:spLocks noGrp="1" noChangeArrowheads="1"/>
          </p:cNvSpPr>
          <p:nvPr>
            <p:ph type="title"/>
          </p:nvPr>
        </p:nvSpPr>
        <p:spPr>
          <a:xfrm>
            <a:off x="1043608" y="50453"/>
            <a:ext cx="6983610" cy="930275"/>
          </a:xfrm>
        </p:spPr>
        <p:txBody>
          <a:bodyPr/>
          <a:lstStyle/>
          <a:p>
            <a:pPr eaLnBrk="1" hangingPunct="1">
              <a:defRPr/>
            </a:pPr>
            <a:r>
              <a:rPr lang="en-US" sz="4800" dirty="0" smtClean="0"/>
              <a:t> Ethernet </a:t>
            </a:r>
          </a:p>
        </p:txBody>
      </p:sp>
    </p:spTree>
    <p:extLst>
      <p:ext uri="{BB962C8B-B14F-4D97-AF65-F5344CB8AC3E}">
        <p14:creationId xmlns:p14="http://schemas.microsoft.com/office/powerpoint/2010/main" val="88772236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9" name="Rectangle 1026"/>
          <p:cNvSpPr>
            <a:spLocks noGrp="1" noChangeArrowheads="1"/>
          </p:cNvSpPr>
          <p:nvPr>
            <p:ph type="body" idx="1"/>
          </p:nvPr>
        </p:nvSpPr>
        <p:spPr>
          <a:xfrm>
            <a:off x="539552" y="2716560"/>
            <a:ext cx="7632700" cy="538162"/>
          </a:xfrm>
          <a:noFill/>
        </p:spPr>
        <p:txBody>
          <a:bodyPr lIns="90488" tIns="44450" rIns="90488" bIns="44450"/>
          <a:lstStyle/>
          <a:p>
            <a:pPr eaLnBrk="1" hangingPunct="1">
              <a:buFontTx/>
              <a:buNone/>
            </a:pPr>
            <a:r>
              <a:rPr lang="en-US" sz="2800" smtClean="0"/>
              <a:t>Probability of 1 successful transmission:</a:t>
            </a:r>
          </a:p>
        </p:txBody>
      </p:sp>
      <p:grpSp>
        <p:nvGrpSpPr>
          <p:cNvPr id="3080" name="Group 1027"/>
          <p:cNvGrpSpPr>
            <a:grpSpLocks/>
          </p:cNvGrpSpPr>
          <p:nvPr/>
        </p:nvGrpSpPr>
        <p:grpSpPr bwMode="auto">
          <a:xfrm>
            <a:off x="764977" y="1268760"/>
            <a:ext cx="7124700" cy="781050"/>
            <a:chOff x="588" y="556"/>
            <a:chExt cx="4488" cy="492"/>
          </a:xfrm>
        </p:grpSpPr>
        <p:grpSp>
          <p:nvGrpSpPr>
            <p:cNvPr id="3085" name="Group 1028"/>
            <p:cNvGrpSpPr>
              <a:grpSpLocks/>
            </p:cNvGrpSpPr>
            <p:nvPr/>
          </p:nvGrpSpPr>
          <p:grpSpPr bwMode="auto">
            <a:xfrm>
              <a:off x="588" y="900"/>
              <a:ext cx="4488" cy="148"/>
              <a:chOff x="588" y="900"/>
              <a:chExt cx="4488" cy="148"/>
            </a:xfrm>
          </p:grpSpPr>
          <p:sp>
            <p:nvSpPr>
              <p:cNvPr id="3089" name="Line 1029"/>
              <p:cNvSpPr>
                <a:spLocks noChangeShapeType="1"/>
              </p:cNvSpPr>
              <p:nvPr/>
            </p:nvSpPr>
            <p:spPr bwMode="auto">
              <a:xfrm>
                <a:off x="588" y="1048"/>
                <a:ext cx="4488" cy="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090" name="Rectangle 1030"/>
              <p:cNvSpPr>
                <a:spLocks noChangeArrowheads="1"/>
              </p:cNvSpPr>
              <p:nvPr/>
            </p:nvSpPr>
            <p:spPr bwMode="auto">
              <a:xfrm>
                <a:off x="860"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1" name="Rectangle 1031"/>
              <p:cNvSpPr>
                <a:spLocks noChangeArrowheads="1"/>
              </p:cNvSpPr>
              <p:nvPr/>
            </p:nvSpPr>
            <p:spPr bwMode="auto">
              <a:xfrm>
                <a:off x="2036"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2" name="Rectangle 1032"/>
              <p:cNvSpPr>
                <a:spLocks noChangeArrowheads="1"/>
              </p:cNvSpPr>
              <p:nvPr/>
            </p:nvSpPr>
            <p:spPr bwMode="auto">
              <a:xfrm>
                <a:off x="3844" y="908"/>
                <a:ext cx="616" cy="1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3" name="Rectangle 1033"/>
              <p:cNvSpPr>
                <a:spLocks noChangeArrowheads="1"/>
              </p:cNvSpPr>
              <p:nvPr/>
            </p:nvSpPr>
            <p:spPr bwMode="auto">
              <a:xfrm>
                <a:off x="158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4" name="Rectangle 1034"/>
              <p:cNvSpPr>
                <a:spLocks noChangeArrowheads="1"/>
              </p:cNvSpPr>
              <p:nvPr/>
            </p:nvSpPr>
            <p:spPr bwMode="auto">
              <a:xfrm>
                <a:off x="1708"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5" name="Rectangle 1035"/>
              <p:cNvSpPr>
                <a:spLocks noChangeArrowheads="1"/>
              </p:cNvSpPr>
              <p:nvPr/>
            </p:nvSpPr>
            <p:spPr bwMode="auto">
              <a:xfrm>
                <a:off x="1836"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6" name="Rectangle 1036"/>
              <p:cNvSpPr>
                <a:spLocks noChangeArrowheads="1"/>
              </p:cNvSpPr>
              <p:nvPr/>
            </p:nvSpPr>
            <p:spPr bwMode="auto">
              <a:xfrm>
                <a:off x="326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7" name="Rectangle 1037"/>
              <p:cNvSpPr>
                <a:spLocks noChangeArrowheads="1"/>
              </p:cNvSpPr>
              <p:nvPr/>
            </p:nvSpPr>
            <p:spPr bwMode="auto">
              <a:xfrm>
                <a:off x="338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8" name="Rectangle 1038"/>
              <p:cNvSpPr>
                <a:spLocks noChangeArrowheads="1"/>
              </p:cNvSpPr>
              <p:nvPr/>
            </p:nvSpPr>
            <p:spPr bwMode="auto">
              <a:xfrm>
                <a:off x="349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099" name="Rectangle 1039"/>
              <p:cNvSpPr>
                <a:spLocks noChangeArrowheads="1"/>
              </p:cNvSpPr>
              <p:nvPr/>
            </p:nvSpPr>
            <p:spPr bwMode="auto">
              <a:xfrm>
                <a:off x="3612"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3100" name="Rectangle 1040"/>
              <p:cNvSpPr>
                <a:spLocks noChangeArrowheads="1"/>
              </p:cNvSpPr>
              <p:nvPr/>
            </p:nvSpPr>
            <p:spPr bwMode="auto">
              <a:xfrm>
                <a:off x="3740" y="900"/>
                <a:ext cx="40" cy="144"/>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3086" name="Rectangle 1041"/>
            <p:cNvSpPr>
              <a:spLocks noChangeArrowheads="1"/>
            </p:cNvSpPr>
            <p:nvPr/>
          </p:nvSpPr>
          <p:spPr bwMode="auto">
            <a:xfrm>
              <a:off x="807"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a:solidFill>
                    <a:schemeClr val="tx1"/>
                  </a:solidFill>
                </a:rPr>
                <a:t>frame</a:t>
              </a:r>
            </a:p>
          </p:txBody>
        </p:sp>
        <p:sp>
          <p:nvSpPr>
            <p:cNvPr id="3087" name="Rectangle 1042"/>
            <p:cNvSpPr>
              <a:spLocks noChangeArrowheads="1"/>
            </p:cNvSpPr>
            <p:nvPr/>
          </p:nvSpPr>
          <p:spPr bwMode="auto">
            <a:xfrm>
              <a:off x="3118" y="556"/>
              <a:ext cx="788"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contention</a:t>
              </a:r>
            </a:p>
          </p:txBody>
        </p:sp>
        <p:sp>
          <p:nvSpPr>
            <p:cNvPr id="3088" name="Rectangle 1043"/>
            <p:cNvSpPr>
              <a:spLocks noChangeArrowheads="1"/>
            </p:cNvSpPr>
            <p:nvPr/>
          </p:nvSpPr>
          <p:spPr bwMode="auto">
            <a:xfrm>
              <a:off x="2059" y="556"/>
              <a:ext cx="486" cy="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dirty="0">
                  <a:solidFill>
                    <a:schemeClr val="tx1"/>
                  </a:solidFill>
                </a:rPr>
                <a:t>frame</a:t>
              </a:r>
            </a:p>
          </p:txBody>
        </p:sp>
      </p:grpSp>
      <p:graphicFrame>
        <p:nvGraphicFramePr>
          <p:cNvPr id="3074" name="Object 1024">
            <a:hlinkClick r:id="" action="ppaction://ole?verb=0"/>
          </p:cNvPr>
          <p:cNvGraphicFramePr>
            <a:graphicFrameLocks/>
          </p:cNvGraphicFramePr>
          <p:nvPr>
            <p:extLst>
              <p:ext uri="{D42A27DB-BD31-4B8C-83A1-F6EECF244321}">
                <p14:modId xmlns:p14="http://schemas.microsoft.com/office/powerpoint/2010/main" val="1094704920"/>
              </p:ext>
            </p:extLst>
          </p:nvPr>
        </p:nvGraphicFramePr>
        <p:xfrm>
          <a:off x="2127052" y="3416647"/>
          <a:ext cx="3263900" cy="584200"/>
        </p:xfrm>
        <a:graphic>
          <a:graphicData uri="http://schemas.openxmlformats.org/presentationml/2006/ole">
            <mc:AlternateContent xmlns:mc="http://schemas.openxmlformats.org/markup-compatibility/2006">
              <mc:Choice xmlns:v="urn:schemas-microsoft-com:vml" Requires="v">
                <p:oleObj spid="_x0000_s10257" name="Equation" r:id="rId4" imgW="3276360" imgH="596880" progId="Equation.3">
                  <p:embed/>
                </p:oleObj>
              </mc:Choice>
              <mc:Fallback>
                <p:oleObj name="Equation" r:id="rId4" imgW="3276360" imgH="596880" progId="Equation.3">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7052" y="3416647"/>
                        <a:ext cx="32639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1" name="Rectangle 1045"/>
          <p:cNvSpPr>
            <a:spLocks noChangeArrowheads="1"/>
          </p:cNvSpPr>
          <p:nvPr/>
        </p:nvSpPr>
        <p:spPr bwMode="auto">
          <a:xfrm>
            <a:off x="728464" y="4218335"/>
            <a:ext cx="3815148" cy="39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0" i="1" dirty="0" err="1">
                <a:solidFill>
                  <a:schemeClr val="tx1"/>
                </a:solidFill>
              </a:rPr>
              <a:t>P</a:t>
            </a:r>
            <a:r>
              <a:rPr lang="en-US" sz="2000" b="0" i="1" baseline="-25000" dirty="0" err="1">
                <a:solidFill>
                  <a:schemeClr val="tx1"/>
                </a:solidFill>
              </a:rPr>
              <a:t>success</a:t>
            </a:r>
            <a:r>
              <a:rPr lang="en-US" sz="2000" b="0" dirty="0">
                <a:solidFill>
                  <a:schemeClr val="tx1"/>
                </a:solidFill>
              </a:rPr>
              <a:t> is maximized at </a:t>
            </a:r>
            <a:r>
              <a:rPr lang="en-US" sz="2000" b="0" i="1" dirty="0" smtClean="0">
                <a:solidFill>
                  <a:schemeClr val="tx1"/>
                </a:solidFill>
              </a:rPr>
              <a:t>p </a:t>
            </a:r>
            <a:r>
              <a:rPr lang="en-US" sz="2000" b="0" dirty="0" smtClean="0">
                <a:solidFill>
                  <a:schemeClr val="tx1"/>
                </a:solidFill>
              </a:rPr>
              <a:t>=1/</a:t>
            </a:r>
            <a:r>
              <a:rPr lang="en-US" sz="2000" b="0" i="1" dirty="0" smtClean="0">
                <a:solidFill>
                  <a:schemeClr val="tx1"/>
                </a:solidFill>
              </a:rPr>
              <a:t>n </a:t>
            </a:r>
            <a:r>
              <a:rPr lang="en-US" sz="2000" b="0" dirty="0" smtClean="0">
                <a:solidFill>
                  <a:schemeClr val="tx1"/>
                </a:solidFill>
              </a:rPr>
              <a:t>:</a:t>
            </a:r>
            <a:endParaRPr lang="en-US" sz="2000" b="0" dirty="0">
              <a:solidFill>
                <a:schemeClr val="tx1"/>
              </a:solidFill>
            </a:endParaRPr>
          </a:p>
        </p:txBody>
      </p:sp>
      <p:graphicFrame>
        <p:nvGraphicFramePr>
          <p:cNvPr id="3075" name="Object 1025">
            <a:hlinkClick r:id="" action="ppaction://ole?verb=0"/>
          </p:cNvPr>
          <p:cNvGraphicFramePr>
            <a:graphicFrameLocks/>
          </p:cNvGraphicFramePr>
          <p:nvPr>
            <p:extLst>
              <p:ext uri="{D42A27DB-BD31-4B8C-83A1-F6EECF244321}">
                <p14:modId xmlns:p14="http://schemas.microsoft.com/office/powerpoint/2010/main" val="3633346271"/>
              </p:ext>
            </p:extLst>
          </p:nvPr>
        </p:nvGraphicFramePr>
        <p:xfrm>
          <a:off x="1936552" y="4737447"/>
          <a:ext cx="3263900" cy="939800"/>
        </p:xfrm>
        <a:graphic>
          <a:graphicData uri="http://schemas.openxmlformats.org/presentationml/2006/ole">
            <mc:AlternateContent xmlns:mc="http://schemas.openxmlformats.org/markup-compatibility/2006">
              <mc:Choice xmlns:v="urn:schemas-microsoft-com:vml" Requires="v">
                <p:oleObj spid="_x0000_s10258" name="Equation" r:id="rId6" imgW="3276360" imgH="952200" progId="Equation.3">
                  <p:embed/>
                </p:oleObj>
              </mc:Choice>
              <mc:Fallback>
                <p:oleObj name="Equation" r:id="rId6" imgW="3276360" imgH="952200" progId="Equation.3">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6552" y="4737447"/>
                        <a:ext cx="3263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6" name="Object 1026">
            <a:hlinkClick r:id="" action="ppaction://ole?verb=0"/>
          </p:cNvPr>
          <p:cNvGraphicFramePr>
            <a:graphicFrameLocks/>
          </p:cNvGraphicFramePr>
          <p:nvPr>
            <p:extLst>
              <p:ext uri="{D42A27DB-BD31-4B8C-83A1-F6EECF244321}">
                <p14:modId xmlns:p14="http://schemas.microsoft.com/office/powerpoint/2010/main" val="1770394953"/>
              </p:ext>
            </p:extLst>
          </p:nvPr>
        </p:nvGraphicFramePr>
        <p:xfrm>
          <a:off x="6227564" y="3313460"/>
          <a:ext cx="2339975" cy="2163762"/>
        </p:xfrm>
        <a:graphic>
          <a:graphicData uri="http://schemas.openxmlformats.org/presentationml/2006/ole">
            <mc:AlternateContent xmlns:mc="http://schemas.openxmlformats.org/markup-compatibility/2006">
              <mc:Choice xmlns:v="urn:schemas-microsoft-com:vml" Requires="v">
                <p:oleObj spid="_x0000_s10259" name="Chart" r:id="rId9" imgW="2148768" imgH="1539168" progId="Excel.Chart.8">
                  <p:embed followColorScheme="full"/>
                </p:oleObj>
              </mc:Choice>
              <mc:Fallback>
                <p:oleObj name="Chart" r:id="rId9" imgW="2148768" imgH="1539168" progId="Excel.Chart.8">
                  <p:embed followColorScheme="full"/>
                  <p:pic>
                    <p:nvPicPr>
                      <p:cNvPr id="0" name=""/>
                      <p:cNvPicPr>
                        <a:picLocks noChangeArrowheads="1"/>
                      </p:cNvPicPr>
                      <p:nvPr/>
                    </p:nvPicPr>
                    <p:blipFill>
                      <a:blip r:embed="rId10"/>
                      <a:srcRect/>
                      <a:stretch>
                        <a:fillRect/>
                      </a:stretch>
                    </p:blipFill>
                    <p:spPr bwMode="auto">
                      <a:xfrm>
                        <a:off x="6227564" y="3313460"/>
                        <a:ext cx="2339975" cy="2163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82" name="Rectangle 1048"/>
          <p:cNvSpPr>
            <a:spLocks noChangeArrowheads="1"/>
          </p:cNvSpPr>
          <p:nvPr/>
        </p:nvSpPr>
        <p:spPr bwMode="auto">
          <a:xfrm>
            <a:off x="8134994" y="5229200"/>
            <a:ext cx="3254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a:solidFill>
                  <a:schemeClr val="accent2"/>
                </a:solidFill>
              </a:rPr>
              <a:t>n</a:t>
            </a:r>
            <a:endParaRPr lang="en-US" sz="2000" b="1" dirty="0">
              <a:solidFill>
                <a:schemeClr val="accent2"/>
              </a:solidFill>
            </a:endParaRPr>
          </a:p>
        </p:txBody>
      </p:sp>
      <p:sp>
        <p:nvSpPr>
          <p:cNvPr id="3083" name="Rectangle 1049"/>
          <p:cNvSpPr>
            <a:spLocks noChangeArrowheads="1"/>
          </p:cNvSpPr>
          <p:nvPr/>
        </p:nvSpPr>
        <p:spPr bwMode="auto">
          <a:xfrm>
            <a:off x="5668764" y="3537297"/>
            <a:ext cx="6429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pPr algn="l" eaLnBrk="0" hangingPunct="0"/>
            <a:r>
              <a:rPr lang="en-US" sz="2000" b="1" i="1" dirty="0" err="1">
                <a:solidFill>
                  <a:schemeClr val="accent2"/>
                </a:solidFill>
              </a:rPr>
              <a:t>P</a:t>
            </a:r>
            <a:r>
              <a:rPr lang="en-US" sz="2000" b="1" i="1" baseline="30000" dirty="0" err="1">
                <a:solidFill>
                  <a:schemeClr val="accent2"/>
                </a:solidFill>
              </a:rPr>
              <a:t>max</a:t>
            </a:r>
            <a:endParaRPr lang="en-US" sz="2000" b="1" i="1" baseline="30000" dirty="0">
              <a:solidFill>
                <a:schemeClr val="accent2"/>
              </a:solidFill>
            </a:endParaRPr>
          </a:p>
        </p:txBody>
      </p:sp>
      <p:sp>
        <p:nvSpPr>
          <p:cNvPr id="2" name="Footer Placeholder 1"/>
          <p:cNvSpPr>
            <a:spLocks noGrp="1"/>
          </p:cNvSpPr>
          <p:nvPr>
            <p:ph type="ftr" sz="quarter" idx="10"/>
          </p:nvPr>
        </p:nvSpPr>
        <p:spPr>
          <a:xfrm>
            <a:off x="1371996" y="6454775"/>
            <a:ext cx="6656388" cy="287338"/>
          </a:xfrm>
        </p:spPr>
        <p:txBody>
          <a:bodyPr/>
          <a:lstStyle/>
          <a:p>
            <a:pPr>
              <a:defRPr/>
            </a:pPr>
            <a:r>
              <a:rPr lang="en-US" dirty="0" smtClean="0"/>
              <a:t>Computer Networks   </a:t>
            </a:r>
            <a:r>
              <a:rPr lang="en-US" dirty="0" smtClean="0">
                <a:solidFill>
                  <a:srgbClr val="800000"/>
                </a:solidFill>
              </a:rPr>
              <a:t>Ethernet</a:t>
            </a:r>
            <a:endParaRPr lang="en-US" dirty="0">
              <a:solidFill>
                <a:srgbClr val="800000"/>
              </a:solidFill>
              <a:effectLst>
                <a:outerShdw blurRad="38100" dist="38100" dir="2700000" algn="tl">
                  <a:srgbClr val="000000">
                    <a:alpha val="43137"/>
                  </a:srgbClr>
                </a:outerShdw>
              </a:effectLst>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7</a:t>
            </a:fld>
            <a:endParaRPr lang="en-US" dirty="0"/>
          </a:p>
        </p:txBody>
      </p:sp>
      <p:sp>
        <p:nvSpPr>
          <p:cNvPr id="29" name="Rectangle 2"/>
          <p:cNvSpPr>
            <a:spLocks noGrp="1" noChangeArrowheads="1"/>
          </p:cNvSpPr>
          <p:nvPr>
            <p:ph type="title"/>
          </p:nvPr>
        </p:nvSpPr>
        <p:spPr>
          <a:xfrm>
            <a:off x="362272" y="0"/>
            <a:ext cx="8458200" cy="1043608"/>
          </a:xfrm>
        </p:spPr>
        <p:txBody>
          <a:bodyPr/>
          <a:lstStyle/>
          <a:p>
            <a:pPr eaLnBrk="1" hangingPunct="1">
              <a:defRPr/>
            </a:pPr>
            <a:r>
              <a:rPr lang="en-US" dirty="0" smtClean="0"/>
              <a:t>Model (slotted Bernoulli Trial)</a:t>
            </a:r>
          </a:p>
        </p:txBody>
      </p:sp>
      <p:sp>
        <p:nvSpPr>
          <p:cNvPr id="30" name="Rectangle 5"/>
          <p:cNvSpPr>
            <a:spLocks noChangeArrowheads="1"/>
          </p:cNvSpPr>
          <p:nvPr/>
        </p:nvSpPr>
        <p:spPr bwMode="auto">
          <a:xfrm>
            <a:off x="7467773" y="5877272"/>
            <a:ext cx="1643063" cy="357187"/>
          </a:xfrm>
          <a:prstGeom prst="rect">
            <a:avLst/>
          </a:prstGeom>
          <a:noFill/>
          <a:ln w="25400">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r>
              <a:rPr lang="en-US" sz="1600" b="1">
                <a:solidFill>
                  <a:srgbClr val="000099"/>
                </a:solidFill>
                <a:latin typeface="Comic Sans MS" pitchFamily="66" charset="0"/>
              </a:rPr>
              <a:t>Tanenbaum</a:t>
            </a:r>
            <a:r>
              <a:rPr lang="en-US" sz="1600" i="1">
                <a:solidFill>
                  <a:srgbClr val="000099"/>
                </a:solidFill>
                <a:latin typeface="Comic Sans MS" pitchFamily="66" charset="0"/>
              </a:rPr>
              <a:t> </a:t>
            </a:r>
          </a:p>
        </p:txBody>
      </p:sp>
    </p:spTree>
    <p:extLst>
      <p:ext uri="{BB962C8B-B14F-4D97-AF65-F5344CB8AC3E}">
        <p14:creationId xmlns:p14="http://schemas.microsoft.com/office/powerpoint/2010/main" val="3820407896"/>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
        <p:nvSpPr>
          <p:cNvPr id="9221" name="Rectangle 3"/>
          <p:cNvSpPr>
            <a:spLocks noGrp="1" noChangeArrowheads="1"/>
          </p:cNvSpPr>
          <p:nvPr>
            <p:ph type="body" idx="1"/>
          </p:nvPr>
        </p:nvSpPr>
        <p:spPr>
          <a:xfrm>
            <a:off x="467544" y="1268760"/>
            <a:ext cx="8077200" cy="4824536"/>
          </a:xfrm>
        </p:spPr>
        <p:txBody>
          <a:bodyPr/>
          <a:lstStyle/>
          <a:p>
            <a:pPr eaLnBrk="1" hangingPunct="1"/>
            <a:r>
              <a:rPr lang="en-US" dirty="0" smtClean="0"/>
              <a:t>Upon a collision, the </a:t>
            </a:r>
            <a:r>
              <a:rPr lang="en-US" b="1" dirty="0" smtClean="0">
                <a:solidFill>
                  <a:schemeClr val="accent2"/>
                </a:solidFill>
                <a:latin typeface="Comic Sans MS" pitchFamily="66" charset="0"/>
              </a:rPr>
              <a:t>sending stations</a:t>
            </a:r>
            <a:r>
              <a:rPr lang="en-US" b="1" dirty="0" smtClean="0">
                <a:latin typeface="Comic Sans MS" pitchFamily="66" charset="0"/>
              </a:rPr>
              <a:t> </a:t>
            </a:r>
            <a:r>
              <a:rPr lang="en-US" dirty="0" smtClean="0"/>
              <a:t>increment a local counter </a:t>
            </a:r>
            <a:r>
              <a:rPr lang="en-US" dirty="0" smtClean="0">
                <a:solidFill>
                  <a:srgbClr val="FF6600"/>
                </a:solidFill>
                <a:latin typeface="Comic Sans MS" pitchFamily="66" charset="0"/>
              </a:rPr>
              <a:t>K</a:t>
            </a:r>
            <a:r>
              <a:rPr lang="en-US" dirty="0" smtClean="0"/>
              <a:t>. The </a:t>
            </a:r>
            <a:r>
              <a:rPr lang="en-US" dirty="0" err="1" smtClean="0"/>
              <a:t>backoff</a:t>
            </a:r>
            <a:r>
              <a:rPr lang="en-US" dirty="0" smtClean="0"/>
              <a:t> interval is randomly selected using a uniform distribution over the</a:t>
            </a:r>
          </a:p>
          <a:p>
            <a:pPr marL="0" indent="0" eaLnBrk="1" hangingPunct="1">
              <a:buNone/>
            </a:pPr>
            <a:r>
              <a:rPr lang="en-US" dirty="0"/>
              <a:t> </a:t>
            </a:r>
            <a:r>
              <a:rPr lang="en-US" dirty="0" smtClean="0"/>
              <a:t> </a:t>
            </a:r>
            <a:r>
              <a:rPr lang="en-US" dirty="0" smtClean="0">
                <a:solidFill>
                  <a:srgbClr val="FF6600"/>
                </a:solidFill>
              </a:rPr>
              <a:t>L = 2</a:t>
            </a:r>
            <a:r>
              <a:rPr lang="en-US" baseline="30000" dirty="0" smtClean="0">
                <a:solidFill>
                  <a:srgbClr val="FF6600"/>
                </a:solidFill>
                <a:latin typeface="Comic Sans MS" pitchFamily="66" charset="0"/>
              </a:rPr>
              <a:t>K</a:t>
            </a:r>
            <a:r>
              <a:rPr lang="en-US" baseline="30000" dirty="0" smtClean="0">
                <a:solidFill>
                  <a:srgbClr val="FF6600"/>
                </a:solidFill>
              </a:rPr>
              <a:t> </a:t>
            </a:r>
            <a:r>
              <a:rPr lang="en-US" dirty="0" smtClean="0"/>
              <a:t>slots.</a:t>
            </a:r>
          </a:p>
          <a:p>
            <a:pPr eaLnBrk="1" hangingPunct="1"/>
            <a:r>
              <a:rPr lang="en-US" dirty="0" smtClean="0">
                <a:solidFill>
                  <a:srgbClr val="FF6600"/>
                </a:solidFill>
                <a:latin typeface="Comic Sans MS" pitchFamily="66" charset="0"/>
              </a:rPr>
              <a:t>K</a:t>
            </a:r>
            <a:r>
              <a:rPr lang="en-US" dirty="0" smtClean="0">
                <a:solidFill>
                  <a:srgbClr val="FF6600"/>
                </a:solidFill>
              </a:rPr>
              <a:t> </a:t>
            </a:r>
            <a:r>
              <a:rPr lang="en-US" dirty="0" smtClean="0"/>
              <a:t>is initially set to 0.</a:t>
            </a:r>
          </a:p>
          <a:p>
            <a:pPr eaLnBrk="1" hangingPunct="1"/>
            <a:r>
              <a:rPr lang="en-US" dirty="0" smtClean="0"/>
              <a:t>Thus upon collision, the value of </a:t>
            </a:r>
            <a:r>
              <a:rPr lang="en-US" dirty="0" smtClean="0">
                <a:solidFill>
                  <a:srgbClr val="FF6600"/>
                </a:solidFill>
              </a:rPr>
              <a:t>L</a:t>
            </a:r>
            <a:r>
              <a:rPr lang="en-US" dirty="0" smtClean="0"/>
              <a:t> is doubled locally for each </a:t>
            </a:r>
            <a:r>
              <a:rPr lang="en-US" b="1" dirty="0" smtClean="0">
                <a:solidFill>
                  <a:schemeClr val="accent2"/>
                </a:solidFill>
                <a:latin typeface="Comic Sans MS" pitchFamily="66" charset="0"/>
              </a:rPr>
              <a:t>sending station</a:t>
            </a:r>
            <a:r>
              <a:rPr lang="en-US" i="1" dirty="0" smtClean="0"/>
              <a:t>. </a:t>
            </a:r>
            <a:endParaRPr lang="en-US" dirty="0" smtClean="0"/>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8</a:t>
            </a:fld>
            <a:endParaRPr lang="en-US" dirty="0"/>
          </a:p>
        </p:txBody>
      </p:sp>
    </p:spTree>
    <p:extLst>
      <p:ext uri="{BB962C8B-B14F-4D97-AF65-F5344CB8AC3E}">
        <p14:creationId xmlns:p14="http://schemas.microsoft.com/office/powerpoint/2010/main" val="19275959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3"/>
          <p:cNvSpPr>
            <a:spLocks noGrp="1" noChangeArrowheads="1"/>
          </p:cNvSpPr>
          <p:nvPr>
            <p:ph type="body" idx="1"/>
          </p:nvPr>
        </p:nvSpPr>
        <p:spPr>
          <a:xfrm>
            <a:off x="539750" y="980728"/>
            <a:ext cx="7989888" cy="4465637"/>
          </a:xfrm>
        </p:spPr>
        <p:txBody>
          <a:bodyPr/>
          <a:lstStyle/>
          <a:p>
            <a:pPr eaLnBrk="1" hangingPunct="1">
              <a:buFontTx/>
              <a:buNone/>
            </a:pPr>
            <a:r>
              <a:rPr lang="en-US" sz="2800" i="1" dirty="0" smtClean="0"/>
              <a:t>Slotted ALOHA has been shown to be </a:t>
            </a:r>
            <a:r>
              <a:rPr lang="en-US" sz="2800" b="1" dirty="0" smtClean="0">
                <a:solidFill>
                  <a:srgbClr val="009900"/>
                </a:solidFill>
                <a:latin typeface="Comic Sans MS" pitchFamily="66" charset="0"/>
              </a:rPr>
              <a:t>unstable</a:t>
            </a:r>
            <a:r>
              <a:rPr lang="en-US" sz="2800" i="1" dirty="0" smtClean="0"/>
              <a:t> when</a:t>
            </a:r>
          </a:p>
          <a:p>
            <a:pPr algn="ctr" eaLnBrk="1" hangingPunct="1">
              <a:buFontTx/>
              <a:buNone/>
            </a:pPr>
            <a:r>
              <a:rPr lang="en-US" sz="2800" b="1" dirty="0" smtClean="0">
                <a:solidFill>
                  <a:srgbClr val="CC6600"/>
                </a:solidFill>
              </a:rPr>
              <a:t>p &gt; 1/n</a:t>
            </a:r>
          </a:p>
          <a:p>
            <a:pPr eaLnBrk="1" hangingPunct="1">
              <a:buFontTx/>
              <a:buNone/>
            </a:pPr>
            <a:r>
              <a:rPr lang="en-US" sz="2800" dirty="0" smtClean="0"/>
              <a:t>Since Ethernet permits up to 1024 stations, </a:t>
            </a:r>
            <a:r>
              <a:rPr lang="en-US" sz="2800" dirty="0" err="1" smtClean="0"/>
              <a:t>backoff</a:t>
            </a:r>
            <a:r>
              <a:rPr lang="en-US" sz="2800" dirty="0" smtClean="0"/>
              <a:t> continues until </a:t>
            </a:r>
            <a:r>
              <a:rPr lang="en-US" sz="2800" dirty="0" smtClean="0">
                <a:solidFill>
                  <a:srgbClr val="FF6600"/>
                </a:solidFill>
                <a:latin typeface="Comic Sans MS" pitchFamily="66" charset="0"/>
              </a:rPr>
              <a:t>K</a:t>
            </a:r>
            <a:r>
              <a:rPr lang="en-US" sz="2800" dirty="0" smtClean="0">
                <a:solidFill>
                  <a:srgbClr val="FF6600"/>
                </a:solidFill>
              </a:rPr>
              <a:t> = 10, L = 2</a:t>
            </a:r>
            <a:r>
              <a:rPr lang="en-US" sz="2800" baseline="30000" dirty="0" smtClean="0">
                <a:solidFill>
                  <a:srgbClr val="FF6600"/>
                </a:solidFill>
              </a:rPr>
              <a:t>10</a:t>
            </a:r>
            <a:r>
              <a:rPr lang="en-US" sz="2800" dirty="0" smtClean="0"/>
              <a:t>, and </a:t>
            </a:r>
            <a:r>
              <a:rPr lang="en-US" sz="2800" dirty="0" smtClean="0">
                <a:solidFill>
                  <a:schemeClr val="accent2"/>
                </a:solidFill>
              </a:rPr>
              <a:t>p = 1/2</a:t>
            </a:r>
            <a:r>
              <a:rPr lang="en-US" sz="2800" baseline="30000" dirty="0" smtClean="0">
                <a:solidFill>
                  <a:schemeClr val="accent2"/>
                </a:solidFill>
              </a:rPr>
              <a:t>10</a:t>
            </a:r>
            <a:endParaRPr lang="en-US" sz="2800" dirty="0" smtClean="0">
              <a:solidFill>
                <a:schemeClr val="accent2"/>
              </a:solidFill>
            </a:endParaRPr>
          </a:p>
          <a:p>
            <a:pPr eaLnBrk="1" hangingPunct="1">
              <a:buFontTx/>
              <a:buNone/>
            </a:pPr>
            <a:r>
              <a:rPr lang="en-US" sz="2800" dirty="0" smtClean="0"/>
              <a:t>Normally </a:t>
            </a:r>
            <a:r>
              <a:rPr lang="en-US" sz="2800" dirty="0" smtClean="0">
                <a:solidFill>
                  <a:srgbClr val="FF6600"/>
                </a:solidFill>
                <a:latin typeface="Comic Sans MS" pitchFamily="66" charset="0"/>
              </a:rPr>
              <a:t>K</a:t>
            </a:r>
            <a:r>
              <a:rPr lang="en-US" sz="2800" dirty="0" smtClean="0">
                <a:solidFill>
                  <a:srgbClr val="FF6600"/>
                </a:solidFill>
              </a:rPr>
              <a:t> </a:t>
            </a:r>
            <a:r>
              <a:rPr lang="en-US" sz="2800" dirty="0" smtClean="0"/>
              <a:t>is incremented up to 10, but BEB is set for 16 retries. After 16 retries, MAC gives up trying to send the frame.</a:t>
            </a:r>
          </a:p>
          <a:p>
            <a:pPr eaLnBrk="1" hangingPunct="1">
              <a:buFontTx/>
              <a:buNone/>
            </a:pPr>
            <a:r>
              <a:rPr lang="en-US" sz="2800" b="1" dirty="0" smtClean="0">
                <a:solidFill>
                  <a:schemeClr val="accent2"/>
                </a:solidFill>
              </a:rPr>
              <a:t>	 {The IP packet is now considered lost}.</a:t>
            </a:r>
          </a:p>
        </p:txBody>
      </p:sp>
      <p:sp>
        <p:nvSpPr>
          <p:cNvPr id="2" name="Footer Placeholder 1"/>
          <p:cNvSpPr>
            <a:spLocks noGrp="1"/>
          </p:cNvSpPr>
          <p:nvPr>
            <p:ph type="ftr" sz="quarter" idx="10"/>
          </p:nvPr>
        </p:nvSpPr>
        <p:spPr/>
        <p:txBody>
          <a:bodyPr/>
          <a:lstStyle/>
          <a:p>
            <a:pPr>
              <a:defRPr/>
            </a:pPr>
            <a:r>
              <a:rPr lang="en-US" dirty="0" smtClean="0"/>
              <a:t> Computer Networks   </a:t>
            </a:r>
            <a:r>
              <a:rPr lang="en-US" dirty="0" smtClean="0">
                <a:solidFill>
                  <a:srgbClr val="800000"/>
                </a:solidFill>
              </a:rPr>
              <a:t>Ethernet</a:t>
            </a:r>
            <a:endParaRPr lang="en-US" dirty="0">
              <a:solidFill>
                <a:srgbClr val="800000"/>
              </a:solidFill>
            </a:endParaRPr>
          </a:p>
        </p:txBody>
      </p:sp>
      <p:sp>
        <p:nvSpPr>
          <p:cNvPr id="3" name="Slide Number Placeholder 2"/>
          <p:cNvSpPr>
            <a:spLocks noGrp="1"/>
          </p:cNvSpPr>
          <p:nvPr>
            <p:ph type="sldNum" sz="quarter" idx="11"/>
          </p:nvPr>
        </p:nvSpPr>
        <p:spPr/>
        <p:txBody>
          <a:bodyPr/>
          <a:lstStyle/>
          <a:p>
            <a:pPr>
              <a:defRPr/>
            </a:pPr>
            <a:fld id="{3786ED73-AFAE-40D1-8B17-06E2B2BE615A}" type="slidenum">
              <a:rPr lang="en-US" smtClean="0"/>
              <a:pPr>
                <a:defRPr/>
              </a:pPr>
              <a:t>9</a:t>
            </a:fld>
            <a:endParaRPr lang="en-US" dirty="0"/>
          </a:p>
        </p:txBody>
      </p:sp>
      <p:sp>
        <p:nvSpPr>
          <p:cNvPr id="7" name="Rectangle 2"/>
          <p:cNvSpPr>
            <a:spLocks noGrp="1" noChangeArrowheads="1"/>
          </p:cNvSpPr>
          <p:nvPr>
            <p:ph type="title"/>
          </p:nvPr>
        </p:nvSpPr>
        <p:spPr>
          <a:xfrm>
            <a:off x="485775" y="0"/>
            <a:ext cx="8324850" cy="989062"/>
          </a:xfrm>
        </p:spPr>
        <p:txBody>
          <a:bodyPr/>
          <a:lstStyle/>
          <a:p>
            <a:pPr eaLnBrk="1" hangingPunct="1">
              <a:defRPr/>
            </a:pPr>
            <a:r>
              <a:rPr lang="en-US" sz="4000" dirty="0" smtClean="0"/>
              <a:t>Binary </a:t>
            </a:r>
            <a:r>
              <a:rPr lang="en-US" sz="4000" dirty="0" err="1" smtClean="0"/>
              <a:t>Exponental</a:t>
            </a:r>
            <a:r>
              <a:rPr lang="en-US" sz="4000" dirty="0" smtClean="0"/>
              <a:t> </a:t>
            </a:r>
            <a:r>
              <a:rPr lang="en-US" sz="4000" dirty="0" err="1" smtClean="0"/>
              <a:t>Backoff</a:t>
            </a:r>
            <a:r>
              <a:rPr lang="en-US" sz="4000" dirty="0" smtClean="0"/>
              <a:t> (BEB)</a:t>
            </a:r>
          </a:p>
        </p:txBody>
      </p:sp>
    </p:spTree>
    <p:extLst>
      <p:ext uri="{BB962C8B-B14F-4D97-AF65-F5344CB8AC3E}">
        <p14:creationId xmlns:p14="http://schemas.microsoft.com/office/powerpoint/2010/main" val="1607642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vised_Master">
  <a:themeElements>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fontScheme name="Revised_Master">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noFill/>
        <a:ln w="254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Revised_Maste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Revised_Maste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Revised_Maste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Revised_Maste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Revised_Maste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Revised_Maste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Revised_Maste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Revised_Master 8">
        <a:dk1>
          <a:srgbClr val="000000"/>
        </a:dk1>
        <a:lt1>
          <a:srgbClr val="FFFFFF"/>
        </a:lt1>
        <a:dk2>
          <a:srgbClr val="000000"/>
        </a:dk2>
        <a:lt2>
          <a:srgbClr val="808080"/>
        </a:lt2>
        <a:accent1>
          <a:srgbClr val="006600"/>
        </a:accent1>
        <a:accent2>
          <a:srgbClr val="009900"/>
        </a:accent2>
        <a:accent3>
          <a:srgbClr val="FFFFFF"/>
        </a:accent3>
        <a:accent4>
          <a:srgbClr val="000000"/>
        </a:accent4>
        <a:accent5>
          <a:srgbClr val="AAB8AA"/>
        </a:accent5>
        <a:accent6>
          <a:srgbClr val="008A00"/>
        </a:accent6>
        <a:hlink>
          <a:srgbClr val="6600CC"/>
        </a:hlink>
        <a:folHlink>
          <a:srgbClr val="B2B2B2"/>
        </a:folHlink>
      </a:clrScheme>
      <a:clrMap bg1="lt1" tx1="dk1" bg2="lt2" tx2="dk2" accent1="accent1" accent2="accent2" accent3="accent3" accent4="accent4" accent5="accent5" accent6="accent6" hlink="hlink" folHlink="folHlink"/>
    </a:extraClrScheme>
    <a:extraClrScheme>
      <a:clrScheme name="Revised_Master 9">
        <a:dk1>
          <a:srgbClr val="000000"/>
        </a:dk1>
        <a:lt1>
          <a:srgbClr val="FFFFFF"/>
        </a:lt1>
        <a:dk2>
          <a:srgbClr val="000000"/>
        </a:dk2>
        <a:lt2>
          <a:srgbClr val="808080"/>
        </a:lt2>
        <a:accent1>
          <a:srgbClr val="006600"/>
        </a:accent1>
        <a:accent2>
          <a:srgbClr val="993300"/>
        </a:accent2>
        <a:accent3>
          <a:srgbClr val="FFFFFF"/>
        </a:accent3>
        <a:accent4>
          <a:srgbClr val="000000"/>
        </a:accent4>
        <a:accent5>
          <a:srgbClr val="AAB8AA"/>
        </a:accent5>
        <a:accent6>
          <a:srgbClr val="8A2D00"/>
        </a:accent6>
        <a:hlink>
          <a:srgbClr val="00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crimsoncream</Template>
  <TotalTime>2860</TotalTime>
  <Words>1814</Words>
  <Application>Microsoft Office PowerPoint</Application>
  <PresentationFormat>On-screen Show (4:3)</PresentationFormat>
  <Paragraphs>529</Paragraphs>
  <Slides>39</Slides>
  <Notes>18</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39</vt:i4>
      </vt:variant>
    </vt:vector>
  </HeadingPairs>
  <TitlesOfParts>
    <vt:vector size="44" baseType="lpstr">
      <vt:lpstr>Revised_Master</vt:lpstr>
      <vt:lpstr>Equation</vt:lpstr>
      <vt:lpstr>Chart</vt:lpstr>
      <vt:lpstr>Clip</vt:lpstr>
      <vt:lpstr>Document</vt:lpstr>
      <vt:lpstr>   Ethernet  </vt:lpstr>
      <vt:lpstr>Ethernet Outline</vt:lpstr>
      <vt:lpstr>       Ethernet   [DEC, Intel, Xerox]</vt:lpstr>
      <vt:lpstr>        Ethernet  [operational in 1974]</vt:lpstr>
      <vt:lpstr>Worst Case Collision Scenario</vt:lpstr>
      <vt:lpstr> Ethernet </vt:lpstr>
      <vt:lpstr>Model (slotted Bernoulli Trial)</vt:lpstr>
      <vt:lpstr>Binary Exponental Backoff (BEB)</vt:lpstr>
      <vt:lpstr>Binary Exponental Backoff (BEB)</vt:lpstr>
      <vt:lpstr>PowerPoint Presentation</vt:lpstr>
      <vt:lpstr>PowerPoint Presentation</vt:lpstr>
      <vt:lpstr>PowerPoint Presentation</vt:lpstr>
      <vt:lpstr>PowerPoint Presentation</vt:lpstr>
      <vt:lpstr>Ethernet Evolution</vt:lpstr>
      <vt:lpstr>PowerPoint Presentation</vt:lpstr>
      <vt:lpstr>Ethernet Evolution</vt:lpstr>
      <vt:lpstr>PowerPoint Presentation</vt:lpstr>
      <vt:lpstr>PowerPoint Presentation</vt:lpstr>
      <vt:lpstr>Ethernet Evolution</vt:lpstr>
      <vt:lpstr>Ethernet Evolution</vt:lpstr>
      <vt:lpstr>The Hub Concept</vt:lpstr>
      <vt:lpstr>PowerPoint Presentation</vt:lpstr>
      <vt:lpstr>PowerPoint Presentation</vt:lpstr>
      <vt:lpstr>10Mbps Specification (Ethernet)</vt:lpstr>
      <vt:lpstr>Switched Ethernet</vt:lpstr>
      <vt:lpstr>Switches</vt:lpstr>
      <vt:lpstr>Switches   allows multiple simultaneous transmissions</vt:lpstr>
      <vt:lpstr>Switch Table</vt:lpstr>
      <vt:lpstr>Switch: Self-Learning</vt:lpstr>
      <vt:lpstr>Switch: Frame Filtering/Forwarding</vt:lpstr>
      <vt:lpstr>Self-learning, forwarding: example</vt:lpstr>
      <vt:lpstr>Interconnecting Switches</vt:lpstr>
      <vt:lpstr>Self-learning Multi-Switch</vt:lpstr>
      <vt:lpstr>Switched Ethernet</vt:lpstr>
      <vt:lpstr>PowerPoint Presentation</vt:lpstr>
      <vt:lpstr>Switched Ethernet</vt:lpstr>
      <vt:lpstr>Switched Ethernet Hub</vt:lpstr>
      <vt:lpstr>Switching Hierarchy</vt:lpstr>
      <vt:lpstr>Ethernet Summary</vt:lpstr>
    </vt:vector>
  </TitlesOfParts>
  <Company>WPI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Enhancement of TFRC in Wireless Networks</dc:title>
  <dc:creator>default</dc:creator>
  <cp:lastModifiedBy>Professor Kinicki</cp:lastModifiedBy>
  <cp:revision>145</cp:revision>
  <dcterms:created xsi:type="dcterms:W3CDTF">2004-01-21T20:05:10Z</dcterms:created>
  <dcterms:modified xsi:type="dcterms:W3CDTF">2013-02-08T17:49:39Z</dcterms:modified>
</cp:coreProperties>
</file>