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6" r:id="rId3"/>
    <p:sldId id="368" r:id="rId4"/>
    <p:sldId id="373" r:id="rId5"/>
    <p:sldId id="370" r:id="rId6"/>
    <p:sldId id="371" r:id="rId7"/>
    <p:sldId id="372" r:id="rId8"/>
    <p:sldId id="375" r:id="rId9"/>
    <p:sldId id="376" r:id="rId10"/>
    <p:sldId id="377" r:id="rId11"/>
    <p:sldId id="388" r:id="rId12"/>
    <p:sldId id="387" r:id="rId13"/>
    <p:sldId id="380" r:id="rId14"/>
    <p:sldId id="381" r:id="rId15"/>
    <p:sldId id="382" r:id="rId16"/>
    <p:sldId id="385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0033CC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2/26/2013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862453-E9D2-42B3-BFD6-4D1FDC06D725}" type="slidenum">
              <a:rPr lang="en-US" sz="1200" i="0" smtClean="0"/>
              <a:pPr eaLnBrk="1" hangingPunct="1"/>
              <a:t>4</a:t>
            </a:fld>
            <a:endParaRPr lang="en-US" sz="1200" i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682625"/>
            <a:ext cx="4646612" cy="3484563"/>
          </a:xfrm>
          <a:ln w="12700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0275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56C6CA-AA72-4F5E-82FB-8CC2814F883B}" type="slidenum">
              <a:rPr lang="en-US" sz="1200" i="0" smtClean="0"/>
              <a:pPr eaLnBrk="1" hangingPunct="1"/>
              <a:t>13</a:t>
            </a:fld>
            <a:endParaRPr lang="en-US" sz="1200" i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1675"/>
            <a:ext cx="4619625" cy="3463925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53336"/>
            <a:ext cx="914400" cy="332656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772816"/>
            <a:ext cx="8462993" cy="324036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Fiber Distributed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Interface</a:t>
            </a:r>
            <a:b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(FDDI</a:t>
            </a:r>
            <a:r>
              <a:rPr lang="en-US" sz="54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275856" y="5949280"/>
            <a:ext cx="5832648" cy="64807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11" y="188640"/>
            <a:ext cx="8785225" cy="792162"/>
          </a:xfrm>
        </p:spPr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 descr="FDDI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32162"/>
            <a:ext cx="7200800" cy="5349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2627784" y="1700808"/>
            <a:ext cx="0" cy="3168352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976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237288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80586D8-E14A-42CA-ABB1-E6ED9FA1FE5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2772" name="Picture 2" descr="4B5B Enco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850" y="2781300"/>
            <a:ext cx="2159000" cy="86518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7596336" y="1124744"/>
            <a:ext cx="64807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7599421" y="1124744"/>
            <a:ext cx="648072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8122096" y="883568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SD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7596336" y="1484784"/>
            <a:ext cx="648072" cy="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7599421" y="1484784"/>
            <a:ext cx="644987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161983" y="1268760"/>
            <a:ext cx="698376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800000"/>
                </a:solidFill>
              </a:rPr>
              <a:t>E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43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4B/5B Codes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80728"/>
            <a:ext cx="4176465" cy="534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528" y="980728"/>
            <a:ext cx="41289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79183" y="5666382"/>
            <a:ext cx="1357313" cy="64293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DCC 9</a:t>
            </a:r>
            <a:r>
              <a:rPr lang="en-US" sz="1600" b="1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 Ed.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mic Sans MS" pitchFamily="66" charset="0"/>
              </a:rPr>
              <a:t>Stallings</a:t>
            </a:r>
          </a:p>
          <a:p>
            <a:endParaRPr lang="en-US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628650" y="3221038"/>
            <a:ext cx="7569200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244600" y="3221038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287463" y="3287713"/>
            <a:ext cx="473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799" name="Line 5"/>
          <p:cNvSpPr>
            <a:spLocks noChangeShapeType="1"/>
          </p:cNvSpPr>
          <p:nvPr/>
        </p:nvSpPr>
        <p:spPr bwMode="auto">
          <a:xfrm>
            <a:off x="18161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Rectangle 6"/>
          <p:cNvSpPr>
            <a:spLocks noChangeArrowheads="1"/>
          </p:cNvSpPr>
          <p:nvPr/>
        </p:nvSpPr>
        <p:spPr bwMode="auto">
          <a:xfrm>
            <a:off x="2589213" y="3160713"/>
            <a:ext cx="12350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Destination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>
            <a:off x="38735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auto">
          <a:xfrm>
            <a:off x="3973513" y="3160713"/>
            <a:ext cx="930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i="0"/>
              <a:t>Source </a:t>
            </a:r>
          </a:p>
          <a:p>
            <a:pPr algn="ctr" eaLnBrk="0" hangingPunct="0"/>
            <a:r>
              <a:rPr lang="en-US" sz="1800" i="0"/>
              <a:t>Address</a:t>
            </a:r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>
            <a:off x="5003800" y="32083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5021263" y="3275013"/>
            <a:ext cx="1273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Information</a:t>
            </a:r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6311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Rectangle 12"/>
          <p:cNvSpPr>
            <a:spLocks noChangeArrowheads="1"/>
          </p:cNvSpPr>
          <p:nvPr/>
        </p:nvSpPr>
        <p:spPr bwMode="auto">
          <a:xfrm>
            <a:off x="6303963" y="3313113"/>
            <a:ext cx="587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FCS</a:t>
            </a:r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7794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8</a:t>
            </a:r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639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4</a:t>
            </a:r>
          </a:p>
        </p:txBody>
      </p:sp>
      <p:sp>
        <p:nvSpPr>
          <p:cNvPr id="33809" name="Line 15"/>
          <p:cNvSpPr>
            <a:spLocks noChangeShapeType="1"/>
          </p:cNvSpPr>
          <p:nvPr/>
        </p:nvSpPr>
        <p:spPr bwMode="auto">
          <a:xfrm>
            <a:off x="69469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/>
          <p:cNvSpPr>
            <a:spLocks noChangeArrowheads="1"/>
          </p:cNvSpPr>
          <p:nvPr/>
        </p:nvSpPr>
        <p:spPr bwMode="auto">
          <a:xfrm>
            <a:off x="6964363" y="3325813"/>
            <a:ext cx="4857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>
            <a:off x="2425700" y="32210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Rectangle 18"/>
          <p:cNvSpPr>
            <a:spLocks noChangeArrowheads="1"/>
          </p:cNvSpPr>
          <p:nvPr/>
        </p:nvSpPr>
        <p:spPr bwMode="auto">
          <a:xfrm>
            <a:off x="1922463" y="3290888"/>
            <a:ext cx="460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13" name="Rectangle 19"/>
          <p:cNvSpPr>
            <a:spLocks noChangeArrowheads="1"/>
          </p:cNvSpPr>
          <p:nvPr/>
        </p:nvSpPr>
        <p:spPr bwMode="auto">
          <a:xfrm>
            <a:off x="2697163" y="29067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4" name="Rectangle 20"/>
          <p:cNvSpPr>
            <a:spLocks noChangeArrowheads="1"/>
          </p:cNvSpPr>
          <p:nvPr/>
        </p:nvSpPr>
        <p:spPr bwMode="auto">
          <a:xfrm>
            <a:off x="4081463" y="2919413"/>
            <a:ext cx="714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2 or 6</a:t>
            </a:r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1922463" y="29321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6" name="Rectangle 22"/>
          <p:cNvSpPr>
            <a:spLocks noChangeArrowheads="1"/>
          </p:cNvSpPr>
          <p:nvPr/>
        </p:nvSpPr>
        <p:spPr bwMode="auto">
          <a:xfrm>
            <a:off x="6977063" y="28940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7" name="Rectangle 23"/>
          <p:cNvSpPr>
            <a:spLocks noChangeArrowheads="1"/>
          </p:cNvSpPr>
          <p:nvPr/>
        </p:nvSpPr>
        <p:spPr bwMode="auto">
          <a:xfrm>
            <a:off x="1389063" y="29194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18" name="Line 24"/>
          <p:cNvSpPr>
            <a:spLocks noChangeShapeType="1"/>
          </p:cNvSpPr>
          <p:nvPr/>
        </p:nvSpPr>
        <p:spPr bwMode="auto">
          <a:xfrm>
            <a:off x="7480300" y="3233738"/>
            <a:ext cx="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5"/>
          <p:cNvSpPr>
            <a:spLocks noChangeArrowheads="1"/>
          </p:cNvSpPr>
          <p:nvPr/>
        </p:nvSpPr>
        <p:spPr bwMode="auto">
          <a:xfrm>
            <a:off x="7561263" y="3308350"/>
            <a:ext cx="434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FS</a:t>
            </a:r>
          </a:p>
        </p:txBody>
      </p:sp>
      <p:sp>
        <p:nvSpPr>
          <p:cNvPr id="33820" name="Rectangle 26"/>
          <p:cNvSpPr>
            <a:spLocks noChangeArrowheads="1"/>
          </p:cNvSpPr>
          <p:nvPr/>
        </p:nvSpPr>
        <p:spPr bwMode="auto">
          <a:xfrm>
            <a:off x="7662863" y="2906713"/>
            <a:ext cx="2952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1</a:t>
            </a:r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627063" y="3287713"/>
            <a:ext cx="60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22" name="Rectangle 28"/>
          <p:cNvSpPr>
            <a:spLocks noChangeArrowheads="1"/>
          </p:cNvSpPr>
          <p:nvPr/>
        </p:nvSpPr>
        <p:spPr bwMode="auto">
          <a:xfrm>
            <a:off x="488950" y="3808413"/>
            <a:ext cx="1044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Preamble</a:t>
            </a:r>
          </a:p>
        </p:txBody>
      </p:sp>
      <p:sp>
        <p:nvSpPr>
          <p:cNvPr id="33823" name="Rectangle 29"/>
          <p:cNvSpPr>
            <a:spLocks noChangeArrowheads="1"/>
          </p:cNvSpPr>
          <p:nvPr/>
        </p:nvSpPr>
        <p:spPr bwMode="auto">
          <a:xfrm>
            <a:off x="4489450" y="1574800"/>
            <a:ext cx="25273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0"/>
          <p:cNvSpPr>
            <a:spLocks noChangeShapeType="1"/>
          </p:cNvSpPr>
          <p:nvPr/>
        </p:nvSpPr>
        <p:spPr bwMode="auto">
          <a:xfrm>
            <a:off x="57912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>
            <a:off x="6426200" y="15875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2"/>
          <p:cNvSpPr>
            <a:spLocks noChangeArrowheads="1"/>
          </p:cNvSpPr>
          <p:nvPr/>
        </p:nvSpPr>
        <p:spPr bwMode="auto">
          <a:xfrm>
            <a:off x="5262563" y="1616075"/>
            <a:ext cx="473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SD</a:t>
            </a:r>
          </a:p>
        </p:txBody>
      </p:sp>
      <p:sp>
        <p:nvSpPr>
          <p:cNvPr id="33827" name="Rectangle 33"/>
          <p:cNvSpPr>
            <a:spLocks noChangeArrowheads="1"/>
          </p:cNvSpPr>
          <p:nvPr/>
        </p:nvSpPr>
        <p:spPr bwMode="auto">
          <a:xfrm>
            <a:off x="5872163" y="1616075"/>
            <a:ext cx="4603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FC</a:t>
            </a:r>
          </a:p>
        </p:txBody>
      </p:sp>
      <p:sp>
        <p:nvSpPr>
          <p:cNvPr id="33828" name="Rectangle 34"/>
          <p:cNvSpPr>
            <a:spLocks noChangeArrowheads="1"/>
          </p:cNvSpPr>
          <p:nvPr/>
        </p:nvSpPr>
        <p:spPr bwMode="auto">
          <a:xfrm>
            <a:off x="6519863" y="1619250"/>
            <a:ext cx="485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ED</a:t>
            </a:r>
          </a:p>
        </p:txBody>
      </p:sp>
      <p:sp>
        <p:nvSpPr>
          <p:cNvPr id="33829" name="Rectangle 35"/>
          <p:cNvSpPr>
            <a:spLocks noChangeArrowheads="1"/>
          </p:cNvSpPr>
          <p:nvPr/>
        </p:nvSpPr>
        <p:spPr bwMode="auto">
          <a:xfrm>
            <a:off x="1338263" y="1597025"/>
            <a:ext cx="2124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Token Frame Format</a:t>
            </a:r>
          </a:p>
        </p:txBody>
      </p:sp>
      <p:sp>
        <p:nvSpPr>
          <p:cNvPr id="33830" name="Line 36"/>
          <p:cNvSpPr>
            <a:spLocks noChangeShapeType="1"/>
          </p:cNvSpPr>
          <p:nvPr/>
        </p:nvSpPr>
        <p:spPr bwMode="auto">
          <a:xfrm>
            <a:off x="5245100" y="15748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7"/>
          <p:cNvSpPr>
            <a:spLocks noChangeArrowheads="1"/>
          </p:cNvSpPr>
          <p:nvPr/>
        </p:nvSpPr>
        <p:spPr bwMode="auto">
          <a:xfrm>
            <a:off x="4538663" y="1616075"/>
            <a:ext cx="600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PRE</a:t>
            </a:r>
          </a:p>
        </p:txBody>
      </p:sp>
      <p:sp>
        <p:nvSpPr>
          <p:cNvPr id="33832" name="Rectangle 38"/>
          <p:cNvSpPr>
            <a:spLocks noChangeArrowheads="1"/>
          </p:cNvSpPr>
          <p:nvPr/>
        </p:nvSpPr>
        <p:spPr bwMode="auto">
          <a:xfrm>
            <a:off x="669925" y="4546600"/>
            <a:ext cx="879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Frame </a:t>
            </a:r>
          </a:p>
          <a:p>
            <a:pPr eaLnBrk="0" hangingPunct="0"/>
            <a:r>
              <a:rPr lang="en-US" sz="1800" i="0"/>
              <a:t>Control</a:t>
            </a:r>
          </a:p>
        </p:txBody>
      </p:sp>
      <p:sp>
        <p:nvSpPr>
          <p:cNvPr id="33833" name="Rectangle 39"/>
          <p:cNvSpPr>
            <a:spLocks noChangeArrowheads="1"/>
          </p:cNvSpPr>
          <p:nvPr/>
        </p:nvSpPr>
        <p:spPr bwMode="auto">
          <a:xfrm>
            <a:off x="1357313" y="2314575"/>
            <a:ext cx="19716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/>
              <a:t>Data Frame Format</a:t>
            </a:r>
          </a:p>
        </p:txBody>
      </p:sp>
      <p:sp>
        <p:nvSpPr>
          <p:cNvPr id="33834" name="Rectangle 40"/>
          <p:cNvSpPr>
            <a:spLocks noChangeArrowheads="1"/>
          </p:cNvSpPr>
          <p:nvPr/>
        </p:nvSpPr>
        <p:spPr bwMode="auto">
          <a:xfrm>
            <a:off x="1824038" y="4573588"/>
            <a:ext cx="6852418" cy="92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l" eaLnBrk="0" hangingPunct="0"/>
            <a:r>
              <a:rPr lang="en-US" sz="1800" i="0" dirty="0"/>
              <a:t>CLFFZZZZ  	</a:t>
            </a:r>
            <a:r>
              <a:rPr lang="en-US" sz="1800" i="0" dirty="0" smtClean="0"/>
              <a:t>C </a:t>
            </a:r>
            <a:r>
              <a:rPr lang="en-US" sz="1800" i="0" dirty="0"/>
              <a:t>= Synch/</a:t>
            </a:r>
            <a:r>
              <a:rPr lang="en-US" sz="1800" i="0" dirty="0" err="1"/>
              <a:t>Asynch</a:t>
            </a:r>
            <a:r>
              <a:rPr lang="en-US" sz="1800" i="0" dirty="0"/>
              <a:t>   </a:t>
            </a:r>
          </a:p>
          <a:p>
            <a:pPr eaLnBrk="0" hangingPunct="0"/>
            <a:r>
              <a:rPr lang="en-US" sz="1800" dirty="0" smtClean="0"/>
              <a:t>         </a:t>
            </a:r>
            <a:r>
              <a:rPr lang="en-US" sz="1800" i="0" dirty="0" smtClean="0"/>
              <a:t>L </a:t>
            </a:r>
            <a:r>
              <a:rPr lang="en-US" sz="1800" i="0" dirty="0"/>
              <a:t>= Address length (16 or 48 bits)</a:t>
            </a:r>
          </a:p>
          <a:p>
            <a:pPr eaLnBrk="0" hangingPunct="0"/>
            <a:r>
              <a:rPr lang="en-US" sz="1800" i="0" dirty="0"/>
              <a:t>	</a:t>
            </a:r>
            <a:r>
              <a:rPr lang="en-US" sz="1800" i="0" dirty="0" smtClean="0"/>
              <a:t>           FF </a:t>
            </a:r>
            <a:r>
              <a:rPr lang="en-US" sz="1800" i="0" dirty="0"/>
              <a:t>= LLC/MAC control/reserved frame type</a:t>
            </a:r>
          </a:p>
        </p:txBody>
      </p:sp>
      <p:sp>
        <p:nvSpPr>
          <p:cNvPr id="37932" name="Rectangle 44"/>
          <p:cNvSpPr>
            <a:spLocks noGrp="1" noChangeArrowheads="1"/>
          </p:cNvSpPr>
          <p:nvPr>
            <p:ph type="title"/>
          </p:nvPr>
        </p:nvSpPr>
        <p:spPr>
          <a:xfrm>
            <a:off x="685800" y="-9872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 Frame </a:t>
            </a:r>
            <a:r>
              <a:rPr lang="en-US" dirty="0" smtClean="0">
                <a:effectLst/>
              </a:rPr>
              <a:t>Structure</a:t>
            </a:r>
          </a:p>
        </p:txBody>
      </p:sp>
      <p:sp>
        <p:nvSpPr>
          <p:cNvPr id="46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770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FDDI Details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84312"/>
            <a:ext cx="9036496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Transmission on optical fiber requires </a:t>
            </a:r>
            <a:r>
              <a:rPr lang="en-US" sz="2800" dirty="0" smtClean="0">
                <a:solidFill>
                  <a:srgbClr val="990033"/>
                </a:solidFill>
              </a:rPr>
              <a:t>ASK</a:t>
            </a:r>
            <a:r>
              <a:rPr lang="en-US" sz="2800" dirty="0" smtClean="0"/>
              <a:t> (e.g.,</a:t>
            </a:r>
            <a:r>
              <a:rPr lang="en-US" sz="2800" dirty="0"/>
              <a:t> </a:t>
            </a:r>
            <a:r>
              <a:rPr lang="en-US" sz="2800" dirty="0" smtClean="0"/>
              <a:t>coding is done via the absence or presence of a carrier signal 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{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Intensity Modulation</a:t>
            </a:r>
            <a:r>
              <a:rPr lang="en-US" sz="2800" dirty="0" smtClean="0">
                <a:solidFill>
                  <a:srgbClr val="990033"/>
                </a:solidFill>
                <a:latin typeface="+mj-lt"/>
              </a:rPr>
              <a:t>}</a:t>
            </a:r>
            <a:r>
              <a:rPr lang="en-US" sz="2800" i="1" dirty="0" smtClean="0">
                <a:solidFill>
                  <a:srgbClr val="990033"/>
                </a:solidFill>
              </a:rPr>
              <a:t>.</a:t>
            </a:r>
            <a:r>
              <a:rPr lang="en-US" sz="2800" dirty="0" smtClean="0"/>
              <a:t>)</a:t>
            </a:r>
            <a:endParaRPr lang="en-US" sz="2800" i="1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Specific 5-bit codeword patterns chosen to guarantee no more than </a:t>
            </a:r>
            <a:r>
              <a:rPr lang="en-US" sz="2800" b="1" dirty="0" smtClean="0">
                <a:solidFill>
                  <a:srgbClr val="0033CC"/>
                </a:solidFill>
              </a:rPr>
              <a:t>three zeroes in a row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/>
              <a:t>to provide for adequate synchronization.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1300 nm wavelength specified.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Dual rings (primary and secondary) – transmit in opposite directions.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Normally, second ring is </a:t>
            </a:r>
            <a:r>
              <a:rPr lang="en-US" sz="2800" b="1" dirty="0" smtClean="0">
                <a:solidFill>
                  <a:srgbClr val="0033CC"/>
                </a:solidFill>
              </a:rPr>
              <a:t>idle</a:t>
            </a:r>
            <a:r>
              <a:rPr lang="en-US" sz="2800" b="1" dirty="0" smtClean="0"/>
              <a:t> </a:t>
            </a:r>
            <a:r>
              <a:rPr lang="en-US" sz="2800" dirty="0" smtClean="0"/>
              <a:t>and used for </a:t>
            </a:r>
            <a:r>
              <a:rPr lang="en-US" sz="2800" dirty="0" smtClean="0">
                <a:solidFill>
                  <a:srgbClr val="008000"/>
                </a:solidFill>
              </a:rPr>
              <a:t>redundancy</a:t>
            </a:r>
            <a:r>
              <a:rPr lang="en-US" sz="2800" dirty="0" smtClean="0"/>
              <a:t> for </a:t>
            </a:r>
            <a:r>
              <a:rPr lang="en-US" sz="2800" dirty="0" smtClean="0"/>
              <a:t>automatic repair </a:t>
            </a:r>
            <a:r>
              <a:rPr lang="en-US" sz="2800" dirty="0" smtClean="0"/>
              <a:t>(self-healing).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7384"/>
            <a:ext cx="7924800" cy="107984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IEEE 802.5</a:t>
            </a:r>
            <a:r>
              <a:rPr lang="en-US" sz="4000" dirty="0" smtClean="0">
                <a:effectLst/>
              </a:rPr>
              <a:t> versus </a:t>
            </a:r>
            <a:r>
              <a:rPr lang="en-US" dirty="0" smtClean="0">
                <a:effectLst/>
              </a:rPr>
              <a:t>FD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endParaRPr lang="en-US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2776"/>
            <a:ext cx="4267200" cy="4419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802.5 Token  Ring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Shielded twisted pair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4, 16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No reliability specified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Differential Manchester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Centralized clock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Priority and Reservation bits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6600"/>
                </a:solidFill>
              </a:rPr>
              <a:t>T</a:t>
            </a:r>
            <a:r>
              <a:rPr lang="en-US" sz="2400" dirty="0" smtClean="0">
                <a:solidFill>
                  <a:srgbClr val="006600"/>
                </a:solidFill>
              </a:rPr>
              <a:t>hree distinct token operations are possible.</a:t>
            </a:r>
          </a:p>
          <a:p>
            <a:pPr eaLnBrk="1" hangingPunct="1">
              <a:defRPr/>
            </a:pPr>
            <a:endParaRPr lang="en-US" sz="2400" dirty="0" smtClean="0">
              <a:solidFill>
                <a:srgbClr val="006600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4675" y="1340768"/>
            <a:ext cx="4364038" cy="46085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FDDI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Optical Fiber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100 Mbps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Reliability specified (dual ring)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4B/5B encoding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Distributed clocking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Timed Token Rotation Time (TTRT)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996600"/>
                </a:solidFill>
              </a:rPr>
              <a:t>Multi-token operation</a:t>
            </a: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100 Mbps Dual Ring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Multiple-Token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Self-Healing Ring</a:t>
            </a:r>
          </a:p>
          <a:p>
            <a:r>
              <a:rPr lang="en-US" dirty="0" smtClean="0"/>
              <a:t>Target Token Rotation Time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Two classes of traffic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4B/5B Encoder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FDDI</a:t>
            </a:r>
          </a:p>
          <a:p>
            <a:pPr lvl="1"/>
            <a:r>
              <a:rPr lang="en-US" dirty="0" smtClean="0"/>
              <a:t>100 Mbps Dual Ring</a:t>
            </a:r>
          </a:p>
          <a:p>
            <a:pPr lvl="1"/>
            <a:r>
              <a:rPr lang="en-US" dirty="0" smtClean="0"/>
              <a:t>Multiple-Token</a:t>
            </a:r>
          </a:p>
          <a:p>
            <a:pPr lvl="1"/>
            <a:r>
              <a:rPr lang="en-US" dirty="0" smtClean="0"/>
              <a:t>Self-Healing Ring</a:t>
            </a:r>
          </a:p>
          <a:p>
            <a:r>
              <a:rPr lang="en-US" dirty="0" smtClean="0"/>
              <a:t>Target Token Rotation Time (TTRT)</a:t>
            </a:r>
          </a:p>
          <a:p>
            <a:r>
              <a:rPr lang="en-US" dirty="0" smtClean="0"/>
              <a:t>4B/5B Encoder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Networks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</a:t>
            </a:r>
            <a:r>
              <a:rPr lang="en-US" dirty="0" err="1" smtClean="0"/>
              <a:t>Oultine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FDDI</a:t>
            </a:r>
            <a:r>
              <a:rPr lang="en-US" sz="2800" dirty="0" smtClean="0">
                <a:solidFill>
                  <a:srgbClr val="996600"/>
                </a:solidFill>
              </a:rPr>
              <a:t> </a:t>
            </a:r>
            <a:r>
              <a:rPr lang="en-US" sz="2800" dirty="0" smtClean="0"/>
              <a:t>uses a ring topology of multimode or single mode </a:t>
            </a:r>
            <a:r>
              <a:rPr lang="en-US" sz="2800" dirty="0" smtClean="0">
                <a:solidFill>
                  <a:srgbClr val="0033CC"/>
                </a:solidFill>
              </a:rPr>
              <a:t>optical fiber </a:t>
            </a:r>
            <a:r>
              <a:rPr lang="en-US" sz="2800" dirty="0" smtClean="0"/>
              <a:t>transmission links operating at </a:t>
            </a:r>
            <a:r>
              <a:rPr lang="en-US" sz="2800" dirty="0" smtClean="0">
                <a:solidFill>
                  <a:srgbClr val="008000"/>
                </a:solidFill>
              </a:rPr>
              <a:t>100 Mbps </a:t>
            </a:r>
            <a:r>
              <a:rPr lang="en-US" sz="2800" dirty="0" smtClean="0"/>
              <a:t>to span up to </a:t>
            </a:r>
            <a:r>
              <a:rPr lang="en-US" sz="2800" dirty="0" smtClean="0">
                <a:solidFill>
                  <a:srgbClr val="008000"/>
                </a:solidFill>
              </a:rPr>
              <a:t>200 </a:t>
            </a:r>
            <a:r>
              <a:rPr lang="en-US" sz="2800" dirty="0" err="1" smtClean="0">
                <a:solidFill>
                  <a:srgbClr val="008000"/>
                </a:solidFill>
              </a:rPr>
              <a:t>kms</a:t>
            </a:r>
            <a:r>
              <a:rPr lang="en-US" sz="2800" dirty="0" smtClean="0"/>
              <a:t> and permits up to 500 stations</a:t>
            </a:r>
            <a:r>
              <a:rPr lang="en-US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Comic Sans MS" pitchFamily="66" charset="0"/>
              </a:rPr>
              <a:t>Employs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 dual counter-rotating rings</a:t>
            </a:r>
            <a:r>
              <a:rPr lang="en-US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</a:t>
            </a:r>
            <a:r>
              <a:rPr lang="en-US" sz="2800" dirty="0" smtClean="0"/>
              <a:t>FDDI, token is absorbed by station and released as soon as it completes the frame transmission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{multi-token operation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}</a:t>
            </a:r>
            <a:r>
              <a:rPr lang="en-US" sz="2800" dirty="0" smtClean="0">
                <a:latin typeface="+mj-lt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solidFill>
                <a:srgbClr val="800000"/>
              </a:solidFill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/>
              <a:t>16 and 48-bit addresses are allowed.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10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2"/>
          <p:cNvSpPr>
            <a:spLocks noChangeArrowheads="1"/>
          </p:cNvSpPr>
          <p:nvPr/>
        </p:nvSpPr>
        <p:spPr bwMode="auto">
          <a:xfrm>
            <a:off x="1851025" y="1536923"/>
            <a:ext cx="5491163" cy="40671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3"/>
          <p:cNvSpPr>
            <a:spLocks noChangeArrowheads="1"/>
          </p:cNvSpPr>
          <p:nvPr/>
        </p:nvSpPr>
        <p:spPr bwMode="auto">
          <a:xfrm>
            <a:off x="2003425" y="1655986"/>
            <a:ext cx="5176838" cy="38084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06" name="Group 4"/>
          <p:cNvGrpSpPr>
            <a:grpSpLocks/>
          </p:cNvGrpSpPr>
          <p:nvPr/>
        </p:nvGrpSpPr>
        <p:grpSpPr bwMode="auto">
          <a:xfrm>
            <a:off x="4149725" y="1186086"/>
            <a:ext cx="762000" cy="611187"/>
            <a:chOff x="3840" y="1279"/>
            <a:chExt cx="266" cy="310"/>
          </a:xfrm>
        </p:grpSpPr>
        <p:sp>
          <p:nvSpPr>
            <p:cNvPr id="25854" name="Freeform 5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5" name="Freeform 6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6" name="Freeform 7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7" name="Freeform 8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8" name="Freeform 9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9" name="Freeform 10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0" name="Freeform 11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1" name="Freeform 12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2" name="Freeform 13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3" name="Freeform 14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4" name="Freeform 15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5" name="Freeform 16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6" name="Freeform 17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7" name="Freeform 18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8" name="Freeform 19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69" name="Freeform 20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0" name="Freeform 21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1" name="Freeform 22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2" name="Freeform 23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3" name="Freeform 24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4" name="Freeform 25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5" name="Freeform 26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6" name="Freeform 27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7" name="Freeform 28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8" name="Freeform 29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79" name="Freeform 30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0" name="Freeform 31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1" name="Freeform 32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2" name="Freeform 33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3" name="Freeform 34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4" name="Freeform 35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5" name="Freeform 36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6" name="Freeform 3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7" name="Freeform 38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8" name="Freeform 39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89" name="Freeform 40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0" name="Freeform 41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1" name="Freeform 42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2" name="Freeform 43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3" name="Freeform 44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4" name="Freeform 45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5" name="Freeform 46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6" name="Freeform 47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97" name="Freeform 48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8" name="Freeform 49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99" name="Freeform 50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0" name="Freeform 51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1" name="Freeform 5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2" name="Freeform 53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3" name="Freeform 54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4" name="Freeform 55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5" name="Freeform 56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6" name="Freeform 57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07" name="Freeform 58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8" name="Freeform 59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909" name="Freeform 60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7" name="Text Box 61"/>
          <p:cNvSpPr txBox="1">
            <a:spLocks noChangeArrowheads="1"/>
          </p:cNvSpPr>
          <p:nvPr/>
        </p:nvSpPr>
        <p:spPr bwMode="auto">
          <a:xfrm>
            <a:off x="3690938" y="1052736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A</a:t>
            </a:r>
          </a:p>
        </p:txBody>
      </p:sp>
      <p:grpSp>
        <p:nvGrpSpPr>
          <p:cNvPr id="25608" name="Group 62"/>
          <p:cNvGrpSpPr>
            <a:grpSpLocks/>
          </p:cNvGrpSpPr>
          <p:nvPr/>
        </p:nvGrpSpPr>
        <p:grpSpPr bwMode="auto">
          <a:xfrm>
            <a:off x="6967538" y="3097436"/>
            <a:ext cx="762000" cy="611187"/>
            <a:chOff x="3840" y="1279"/>
            <a:chExt cx="266" cy="310"/>
          </a:xfrm>
        </p:grpSpPr>
        <p:sp>
          <p:nvSpPr>
            <p:cNvPr id="25798" name="Freeform 63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9" name="Freeform 64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0" name="Freeform 65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1" name="Freeform 66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2" name="Freeform 67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3" name="Freeform 68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4" name="Freeform 69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5" name="Freeform 70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6" name="Freeform 71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7" name="Freeform 72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8" name="Freeform 73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09" name="Freeform 74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0" name="Freeform 75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1" name="Freeform 76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2" name="Freeform 77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3" name="Freeform 78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4" name="Freeform 79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5" name="Freeform 80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6" name="Freeform 81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7" name="Freeform 82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8" name="Freeform 83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19" name="Freeform 84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0" name="Freeform 85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1" name="Freeform 86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2" name="Freeform 87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3" name="Freeform 88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4" name="Freeform 89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5" name="Freeform 90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6" name="Freeform 91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7" name="Freeform 92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8" name="Freeform 93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29" name="Freeform 94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0" name="Freeform 95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1" name="Freeform 96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2" name="Freeform 97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3" name="Freeform 9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4" name="Freeform 99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5" name="Freeform 100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6" name="Freeform 101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37" name="Freeform 102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8" name="Freeform 103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39" name="Freeform 104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0" name="Freeform 105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1" name="Freeform 106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2" name="Freeform 107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3" name="Freeform 108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44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5" name="Freeform 110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6" name="Freeform 111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7" name="Freeform 112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8" name="Freeform 113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49" name="Freeform 114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0" name="Freeform 115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51" name="Freeform 116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2" name="Freeform 117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853" name="Freeform 118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09" name="Text Box 119"/>
          <p:cNvSpPr txBox="1">
            <a:spLocks noChangeArrowheads="1"/>
          </p:cNvSpPr>
          <p:nvPr/>
        </p:nvSpPr>
        <p:spPr bwMode="auto">
          <a:xfrm>
            <a:off x="7832725" y="322126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E</a:t>
            </a:r>
          </a:p>
        </p:txBody>
      </p:sp>
      <p:grpSp>
        <p:nvGrpSpPr>
          <p:cNvPr id="25610" name="Group 120"/>
          <p:cNvGrpSpPr>
            <a:grpSpLocks/>
          </p:cNvGrpSpPr>
          <p:nvPr/>
        </p:nvGrpSpPr>
        <p:grpSpPr bwMode="auto">
          <a:xfrm>
            <a:off x="5667375" y="5119911"/>
            <a:ext cx="763588" cy="609600"/>
            <a:chOff x="3840" y="1279"/>
            <a:chExt cx="266" cy="310"/>
          </a:xfrm>
        </p:grpSpPr>
        <p:sp>
          <p:nvSpPr>
            <p:cNvPr id="25742" name="Freeform 121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3" name="Freeform 122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4" name="Freeform 123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5" name="Freeform 124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6" name="Freeform 125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7" name="Freeform 126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8" name="Freeform 127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9" name="Freeform 128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0" name="Freeform 129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1" name="Freeform 130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2" name="Freeform 131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3" name="Freeform 132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4" name="Freeform 133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5" name="Freeform 134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6" name="Freeform 135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7" name="Freeform 136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8" name="Freeform 137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59" name="Freeform 138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0" name="Freeform 139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1" name="Freeform 140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2" name="Freeform 141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3" name="Freeform 142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4" name="Freeform 143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5" name="Freeform 144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6" name="Freeform 145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7" name="Freeform 146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8" name="Freeform 147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69" name="Freeform 148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0" name="Freeform 149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1" name="Freeform 150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2" name="Freeform 151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3" name="Freeform 152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4" name="Freeform 153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5" name="Freeform 154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6" name="Freeform 155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77" name="Freeform 156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8" name="Freeform 157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79" name="Freeform 158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0" name="Freeform 159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1" name="Freeform 160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2" name="Freeform 161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3" name="Freeform 162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4" name="Freeform 163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5" name="Freeform 164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6" name="Freeform 165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7" name="Freeform 166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88" name="Freeform 167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89" name="Freeform 16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0" name="Freeform 169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1" name="Freeform 170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2" name="Freeform 171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3" name="Freeform 172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4" name="Freeform 173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95" name="Freeform 174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6" name="Freeform 175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97" name="Freeform 176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1" name="Text Box 177"/>
          <p:cNvSpPr txBox="1">
            <a:spLocks noChangeArrowheads="1"/>
          </p:cNvSpPr>
          <p:nvPr/>
        </p:nvSpPr>
        <p:spPr bwMode="auto">
          <a:xfrm>
            <a:off x="5526088" y="5788248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D</a:t>
            </a:r>
          </a:p>
        </p:txBody>
      </p:sp>
      <p:grpSp>
        <p:nvGrpSpPr>
          <p:cNvPr id="25612" name="Group 178"/>
          <p:cNvGrpSpPr>
            <a:grpSpLocks/>
          </p:cNvGrpSpPr>
          <p:nvPr/>
        </p:nvGrpSpPr>
        <p:grpSpPr bwMode="auto">
          <a:xfrm>
            <a:off x="2882900" y="5078636"/>
            <a:ext cx="763588" cy="609600"/>
            <a:chOff x="3840" y="1279"/>
            <a:chExt cx="266" cy="310"/>
          </a:xfrm>
        </p:grpSpPr>
        <p:sp>
          <p:nvSpPr>
            <p:cNvPr id="25686" name="Freeform 17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7" name="Freeform 18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8" name="Freeform 18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9" name="Freeform 18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0" name="Freeform 18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1" name="Freeform 18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2" name="Freeform 18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3" name="Freeform 18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4" name="Freeform 18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5" name="Freeform 18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6" name="Freeform 18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7" name="Freeform 19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8" name="Freeform 19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99" name="Freeform 19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0" name="Freeform 19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1" name="Freeform 19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2" name="Freeform 19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3" name="Freeform 19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4" name="Freeform 19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5" name="Freeform 19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6" name="Freeform 19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7" name="Freeform 20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8" name="Freeform 20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09" name="Freeform 20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0" name="Freeform 20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1" name="Freeform 20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2" name="Freeform 20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3" name="Freeform 20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4" name="Freeform 20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5" name="Freeform 20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6" name="Freeform 20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7" name="Freeform 21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8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19" name="Freeform 21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0" name="Freeform 21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1" name="Freeform 21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2" name="Freeform 21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3" name="Freeform 21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4" name="Freeform 21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25" name="Freeform 21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6" name="Freeform 21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7" name="Freeform 22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8" name="Freeform 22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29" name="Freeform 22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0" name="Freeform 22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1" name="Freeform 22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2" name="Freeform 22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3" name="Freeform 22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4" name="Freeform 22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5" name="Freeform 22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6" name="Freeform 22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37" name="Freeform 23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8" name="Freeform 23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39" name="Freeform 23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0" name="Freeform 23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741" name="Freeform 23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3" name="Text Box 235"/>
          <p:cNvSpPr txBox="1">
            <a:spLocks noChangeArrowheads="1"/>
          </p:cNvSpPr>
          <p:nvPr/>
        </p:nvSpPr>
        <p:spPr bwMode="auto">
          <a:xfrm>
            <a:off x="2727325" y="5783486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C</a:t>
            </a:r>
          </a:p>
        </p:txBody>
      </p:sp>
      <p:grpSp>
        <p:nvGrpSpPr>
          <p:cNvPr id="25614" name="Group 236"/>
          <p:cNvGrpSpPr>
            <a:grpSpLocks/>
          </p:cNvGrpSpPr>
          <p:nvPr/>
        </p:nvGrpSpPr>
        <p:grpSpPr bwMode="auto">
          <a:xfrm>
            <a:off x="1566863" y="3399061"/>
            <a:ext cx="762000" cy="609600"/>
            <a:chOff x="3840" y="1279"/>
            <a:chExt cx="266" cy="310"/>
          </a:xfrm>
        </p:grpSpPr>
        <p:sp>
          <p:nvSpPr>
            <p:cNvPr id="25630" name="Freeform 237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Freeform 238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Freeform 239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Freeform 240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Freeform 241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Freeform 242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Freeform 243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Freeform 244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Freeform 245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Freeform 246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Freeform 247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Freeform 248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Freeform 249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Freeform 250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Freeform 251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Freeform 252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Freeform 253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Freeform 254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8" name="Freeform 255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Freeform 256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Freeform 257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Freeform 258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Freeform 259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Freeform 260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4" name="Freeform 261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5" name="Freeform 262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6" name="Freeform 263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7" name="Freeform 264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8" name="Freeform 265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9" name="Freeform 266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0" name="Freeform 267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1" name="Freeform 268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2" name="Freeform 269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Freeform 270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Freeform 271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Freeform 272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6" name="Freeform 273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7" name="Freeform 274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8" name="Freeform 275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Freeform 276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0" name="Freeform 277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Freeform 278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Freeform 279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3" name="Freeform 280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4" name="Freeform 281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5" name="Freeform 282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6" name="Freeform 28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7" name="Freeform 284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8" name="Freeform 285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79" name="Freeform 286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0" name="Freeform 287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1" name="Freeform 288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2" name="Freeform 289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83" name="Freeform 290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4" name="Freeform 291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85" name="Freeform 292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15" name="Text Box 293"/>
          <p:cNvSpPr txBox="1">
            <a:spLocks noChangeArrowheads="1"/>
          </p:cNvSpPr>
          <p:nvPr/>
        </p:nvSpPr>
        <p:spPr bwMode="auto">
          <a:xfrm>
            <a:off x="1098550" y="349272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i="0"/>
              <a:t>B</a:t>
            </a:r>
          </a:p>
        </p:txBody>
      </p:sp>
      <p:sp>
        <p:nvSpPr>
          <p:cNvPr id="25616" name="Line 294"/>
          <p:cNvSpPr>
            <a:spLocks noChangeShapeType="1"/>
          </p:cNvSpPr>
          <p:nvPr/>
        </p:nvSpPr>
        <p:spPr bwMode="auto">
          <a:xfrm>
            <a:off x="5940425" y="1582961"/>
            <a:ext cx="369888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295"/>
          <p:cNvSpPr>
            <a:spLocks noChangeShapeType="1"/>
          </p:cNvSpPr>
          <p:nvPr/>
        </p:nvSpPr>
        <p:spPr bwMode="auto">
          <a:xfrm>
            <a:off x="5813425" y="2083023"/>
            <a:ext cx="369888" cy="201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96"/>
          <p:cNvSpPr>
            <a:spLocks noChangeShapeType="1"/>
          </p:cNvSpPr>
          <p:nvPr/>
        </p:nvSpPr>
        <p:spPr bwMode="auto">
          <a:xfrm flipH="1">
            <a:off x="7185025" y="4483323"/>
            <a:ext cx="201613" cy="336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97"/>
          <p:cNvSpPr>
            <a:spLocks noChangeShapeType="1"/>
          </p:cNvSpPr>
          <p:nvPr/>
        </p:nvSpPr>
        <p:spPr bwMode="auto">
          <a:xfrm flipV="1">
            <a:off x="6511925" y="4215036"/>
            <a:ext cx="2921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98"/>
          <p:cNvSpPr>
            <a:spLocks noChangeShapeType="1"/>
          </p:cNvSpPr>
          <p:nvPr/>
        </p:nvSpPr>
        <p:spPr bwMode="auto">
          <a:xfrm flipV="1">
            <a:off x="4360863" y="5245323"/>
            <a:ext cx="460375" cy="33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99"/>
          <p:cNvSpPr>
            <a:spLocks noChangeShapeType="1"/>
          </p:cNvSpPr>
          <p:nvPr/>
        </p:nvSpPr>
        <p:spPr bwMode="auto">
          <a:xfrm flipH="1">
            <a:off x="4484688" y="5739036"/>
            <a:ext cx="447675" cy="33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300"/>
          <p:cNvSpPr>
            <a:spLocks noChangeShapeType="1"/>
          </p:cNvSpPr>
          <p:nvPr/>
        </p:nvSpPr>
        <p:spPr bwMode="auto">
          <a:xfrm>
            <a:off x="2422525" y="4348386"/>
            <a:ext cx="190500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301"/>
          <p:cNvSpPr>
            <a:spLocks noChangeShapeType="1"/>
          </p:cNvSpPr>
          <p:nvPr/>
        </p:nvSpPr>
        <p:spPr bwMode="auto">
          <a:xfrm flipH="1" flipV="1">
            <a:off x="1939925" y="4597623"/>
            <a:ext cx="325438" cy="369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302"/>
          <p:cNvSpPr>
            <a:spLocks noChangeShapeType="1"/>
          </p:cNvSpPr>
          <p:nvPr/>
        </p:nvSpPr>
        <p:spPr bwMode="auto">
          <a:xfrm flipH="1">
            <a:off x="2736850" y="2265586"/>
            <a:ext cx="357188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303"/>
          <p:cNvSpPr>
            <a:spLocks noChangeShapeType="1"/>
          </p:cNvSpPr>
          <p:nvPr/>
        </p:nvSpPr>
        <p:spPr bwMode="auto">
          <a:xfrm flipV="1">
            <a:off x="2097088" y="2017936"/>
            <a:ext cx="449262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6" name="Rectangle 308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620000" cy="10445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FDDI: Dual Token 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12" name="Text Box 240"/>
          <p:cNvSpPr txBox="1">
            <a:spLocks noChangeArrowheads="1"/>
          </p:cNvSpPr>
          <p:nvPr/>
        </p:nvSpPr>
        <p:spPr bwMode="auto">
          <a:xfrm>
            <a:off x="710825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6055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Repair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Picture 2" descr="Self Healing Dual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09511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2937520" y="5589240"/>
            <a:ext cx="3506688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Self-healing Dual-Ring</a:t>
            </a:r>
          </a:p>
        </p:txBody>
      </p:sp>
    </p:spTree>
    <p:extLst>
      <p:ext uri="{BB962C8B-B14F-4D97-AF65-F5344CB8AC3E}">
        <p14:creationId xmlns:p14="http://schemas.microsoft.com/office/powerpoint/2010/main" val="373224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331640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 descr="FDDI Ring 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299"/>
            <a:ext cx="5562600" cy="598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57200" y="1196752"/>
            <a:ext cx="2601913" cy="256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indent="0" algn="ctr">
              <a:buNone/>
              <a:defRPr/>
            </a:pP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FDDI Ring</a:t>
            </a:r>
            <a:b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3600" b="1" i="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Operation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51520" y="4149080"/>
            <a:ext cx="302433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Multi-token implies more than one frame on the ring at the same time.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3059832" y="4725144"/>
            <a:ext cx="1296144" cy="252028"/>
          </a:xfrm>
          <a:prstGeom prst="straightConnector1">
            <a:avLst/>
          </a:prstGeom>
          <a:noFill/>
          <a:ln w="3175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975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8445624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To accommodate a mixture of stream and </a:t>
            </a:r>
            <a:r>
              <a:rPr lang="en-US" sz="2800" dirty="0" err="1" smtClean="0"/>
              <a:t>bursty</a:t>
            </a:r>
            <a:r>
              <a:rPr lang="en-US" sz="2800" dirty="0" smtClean="0"/>
              <a:t> traffic, </a:t>
            </a:r>
            <a:r>
              <a:rPr lang="en-US" sz="2800" b="1" dirty="0" smtClean="0">
                <a:solidFill>
                  <a:srgbClr val="990033"/>
                </a:solidFill>
                <a:latin typeface="Comic Sans MS" pitchFamily="66" charset="0"/>
              </a:rPr>
              <a:t>FDDI</a:t>
            </a:r>
            <a:r>
              <a:rPr lang="en-US" sz="2800" dirty="0" smtClean="0"/>
              <a:t> is designed to  handle two types of traffic: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6600"/>
                </a:solidFill>
                <a:latin typeface="+mj-lt"/>
              </a:rPr>
              <a:t>Synchronous</a:t>
            </a:r>
            <a:r>
              <a:rPr lang="en-US" sz="2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400" dirty="0" smtClean="0"/>
              <a:t>frames that typically have tighter delay requirements (e.g., voice and video).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33CC"/>
                </a:solidFill>
                <a:latin typeface="+mj-lt"/>
              </a:rPr>
              <a:t>Asynchronous</a:t>
            </a:r>
            <a:r>
              <a:rPr lang="en-US" sz="2400" b="1" dirty="0" smtClean="0">
                <a:solidFill>
                  <a:srgbClr val="CC0000"/>
                </a:solidFill>
                <a:latin typeface="+mj-lt"/>
              </a:rPr>
              <a:t> </a:t>
            </a:r>
            <a:r>
              <a:rPr lang="en-US" sz="2400" dirty="0" smtClean="0"/>
              <a:t>frames have greater delay tolerances (e.g., data traffic</a:t>
            </a:r>
            <a:r>
              <a:rPr lang="en-US" sz="2400" dirty="0" smtClean="0"/>
              <a:t>).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008000"/>
                </a:solidFill>
              </a:rPr>
              <a:t>** First occasion when design considered </a:t>
            </a:r>
            <a:r>
              <a:rPr lang="en-US" sz="2800" dirty="0" err="1" smtClean="0">
                <a:solidFill>
                  <a:srgbClr val="008000"/>
                </a:solidFill>
              </a:rPr>
              <a:t>QoS</a:t>
            </a:r>
            <a:r>
              <a:rPr lang="en-US" sz="2800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FDDI uses </a:t>
            </a:r>
            <a:r>
              <a:rPr lang="en-US" sz="2800" b="1" dirty="0" smtClean="0">
                <a:solidFill>
                  <a:srgbClr val="990033"/>
                </a:solidFill>
                <a:latin typeface="+mj-lt"/>
              </a:rPr>
              <a:t>TTRT (Target Token Rotation Time) </a:t>
            </a:r>
            <a:r>
              <a:rPr lang="en-US" sz="2800" dirty="0" smtClean="0"/>
              <a:t>to ensure that token rotation time is less than some value. </a:t>
            </a:r>
          </a:p>
        </p:txBody>
      </p:sp>
    </p:spTree>
    <p:extLst>
      <p:ext uri="{BB962C8B-B14F-4D97-AF65-F5344CB8AC3E}">
        <p14:creationId xmlns:p14="http://schemas.microsoft.com/office/powerpoint/2010/main" val="420349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980728"/>
            <a:ext cx="8077200" cy="5328592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Cannot use </a:t>
            </a:r>
            <a:r>
              <a:rPr lang="en-US" dirty="0">
                <a:solidFill>
                  <a:srgbClr val="006600"/>
                </a:solidFill>
                <a:latin typeface="+mj-lt"/>
              </a:rPr>
              <a:t>D</a:t>
            </a:r>
            <a:r>
              <a:rPr lang="en-US" dirty="0" smtClean="0">
                <a:solidFill>
                  <a:srgbClr val="006600"/>
                </a:solidFill>
                <a:latin typeface="+mj-lt"/>
              </a:rPr>
              <a:t>ifferential </a:t>
            </a:r>
            <a:r>
              <a:rPr lang="en-US" dirty="0" smtClean="0">
                <a:solidFill>
                  <a:srgbClr val="006600"/>
                </a:solidFill>
                <a:latin typeface="+mj-lt"/>
              </a:rPr>
              <a:t>Manchester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because 100 Mbps FDDI would require 200 </a:t>
            </a:r>
            <a:r>
              <a:rPr lang="en-US" dirty="0" err="1" smtClean="0"/>
              <a:t>Mbaud</a:t>
            </a:r>
            <a:r>
              <a:rPr lang="en-US" dirty="0" smtClean="0"/>
              <a:t>!</a:t>
            </a:r>
          </a:p>
          <a:p>
            <a:pPr eaLnBrk="1" hangingPunct="1">
              <a:defRPr/>
            </a:pPr>
            <a:r>
              <a:rPr lang="en-US" dirty="0" smtClean="0"/>
              <a:t>Instead each ring interface has its own 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local clock</a:t>
            </a:r>
            <a:r>
              <a:rPr lang="en-US" dirty="0" smtClean="0">
                <a:solidFill>
                  <a:srgbClr val="996600"/>
                </a:solidFill>
                <a:latin typeface="Comic Sans MS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Outgoing data is transmitted using this clock.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Incoming data is received using a clock that is frequency and phase locked to the transitions in the incoming bit stream.</a:t>
            </a:r>
          </a:p>
        </p:txBody>
      </p:sp>
    </p:spTree>
    <p:extLst>
      <p:ext uri="{BB962C8B-B14F-4D97-AF65-F5344CB8AC3E}">
        <p14:creationId xmlns:p14="http://schemas.microsoft.com/office/powerpoint/2010/main" val="142140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FDDI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94675" y="6480720"/>
            <a:ext cx="914400" cy="332656"/>
          </a:xfrm>
        </p:spPr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1124744"/>
            <a:ext cx="8077200" cy="47244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Data is encoded using a</a:t>
            </a:r>
            <a:r>
              <a:rPr lang="en-US" sz="2800" dirty="0" smtClean="0">
                <a:solidFill>
                  <a:srgbClr val="990033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+mj-lt"/>
              </a:rPr>
              <a:t>4B/5B encoder</a:t>
            </a:r>
            <a:r>
              <a:rPr lang="en-US" sz="2800" dirty="0" smtClean="0">
                <a:latin typeface="+mj-lt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For each </a:t>
            </a:r>
            <a:r>
              <a:rPr lang="en-US" sz="2400" dirty="0" smtClean="0">
                <a:solidFill>
                  <a:srgbClr val="800000"/>
                </a:solidFill>
              </a:rPr>
              <a:t>four bits </a:t>
            </a:r>
            <a:r>
              <a:rPr lang="en-US" sz="2400" dirty="0" smtClean="0"/>
              <a:t>of data transmitted, a corresponding </a:t>
            </a:r>
            <a:r>
              <a:rPr lang="en-US" sz="2400" dirty="0" smtClean="0">
                <a:solidFill>
                  <a:srgbClr val="800000"/>
                </a:solidFill>
              </a:rPr>
              <a:t>five-bit</a:t>
            </a:r>
            <a:r>
              <a:rPr lang="en-US" sz="2400" dirty="0" smtClean="0"/>
              <a:t>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 is generated by the encoder.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There is a maximum of </a:t>
            </a:r>
            <a:r>
              <a:rPr lang="en-US" sz="2400" dirty="0" smtClean="0">
                <a:solidFill>
                  <a:srgbClr val="800000"/>
                </a:solidFill>
              </a:rPr>
              <a:t>two consecutive zero bits </a:t>
            </a:r>
            <a:r>
              <a:rPr lang="en-US" sz="2400" dirty="0" smtClean="0"/>
              <a:t>in each symbol.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 symbols are then shifted out through a </a:t>
            </a:r>
            <a:r>
              <a:rPr lang="en-US" sz="2800" dirty="0" smtClean="0">
                <a:solidFill>
                  <a:srgbClr val="800000"/>
                </a:solidFill>
              </a:rPr>
              <a:t>NRZI encoder </a:t>
            </a:r>
            <a:r>
              <a:rPr lang="en-US" sz="2800" dirty="0" smtClean="0"/>
              <a:t>which produces a signal transition whenever a 1 bit is being transmitted and no transition when a 0 bit is transmitted.</a:t>
            </a:r>
            <a:endParaRPr lang="en-US" sz="2800" i="1" dirty="0" smtClean="0">
              <a:solidFill>
                <a:srgbClr val="9966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Local clock is 125MHz. This yields 100 Mbps (80% due to 4B/5B).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FDDI Data 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2783</TotalTime>
  <Words>625</Words>
  <Application>Microsoft Office PowerPoint</Application>
  <PresentationFormat>On-screen Show (4:3)</PresentationFormat>
  <Paragraphs>152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 Fiber Distributed Data Interface (FDDI)  </vt:lpstr>
      <vt:lpstr>FDDI Oultine</vt:lpstr>
      <vt:lpstr>FDDI</vt:lpstr>
      <vt:lpstr>FDDI: Dual Token Ring</vt:lpstr>
      <vt:lpstr>FDDI Repair</vt:lpstr>
      <vt:lpstr>PowerPoint Presentation</vt:lpstr>
      <vt:lpstr>FDDI</vt:lpstr>
      <vt:lpstr>FDDI Data Encoding</vt:lpstr>
      <vt:lpstr>FDDI Data Encoding</vt:lpstr>
      <vt:lpstr>FDDI</vt:lpstr>
      <vt:lpstr>PowerPoint Presentation</vt:lpstr>
      <vt:lpstr>4B/5B Codes</vt:lpstr>
      <vt:lpstr>FDDI Frame Structure</vt:lpstr>
      <vt:lpstr>More FDDI Details</vt:lpstr>
      <vt:lpstr>IEEE 802.5 versus FDDI</vt:lpstr>
      <vt:lpstr>FDDI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132</cp:revision>
  <dcterms:created xsi:type="dcterms:W3CDTF">2004-01-21T20:05:10Z</dcterms:created>
  <dcterms:modified xsi:type="dcterms:W3CDTF">2013-02-26T22:30:32Z</dcterms:modified>
</cp:coreProperties>
</file>