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8" r:id="rId3"/>
    <p:sldId id="369" r:id="rId4"/>
    <p:sldId id="370" r:id="rId5"/>
    <p:sldId id="372" r:id="rId6"/>
    <p:sldId id="37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FF6600"/>
    <a:srgbClr val="990033"/>
    <a:srgbClr val="003366"/>
    <a:srgbClr val="CC00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2/8/2013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2/8/2013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774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E361E46-A829-46C8-B284-64F880F90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A80AC50-AF34-4E0A-AC36-40E580A356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C75B29D-399E-4EBE-B92E-E324310C2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331640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558D4C7-A5ED-4B23-8CDE-2E50A8B2D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Stuffing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HDLC Byte Stuffing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6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90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48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62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447800"/>
            <a:ext cx="2743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Transparent Data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9600" y="182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9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336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628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77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0" y="28194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862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244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5626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" y="3200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810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2954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1628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80772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971800" y="40386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800080"/>
              </a:solidFill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209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0480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244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626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00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6200" y="44196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8862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800080"/>
                </a:solidFill>
              </a:rPr>
              <a:t>DLE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295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22098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2390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8153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124200" y="53340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1242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39624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8006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56388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64770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304800" y="57150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3886200" y="37338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Stuffed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38862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Unstuffed</a:t>
            </a: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886200" y="24384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Before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frame begins and ends with a special bit pattern called a</a:t>
            </a:r>
            <a:r>
              <a:rPr lang="en-US" sz="2800" dirty="0" smtClean="0">
                <a:solidFill>
                  <a:srgbClr val="FF0000"/>
                </a:solidFill>
              </a:rPr>
              <a:t> flag byte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[01111110]</a:t>
            </a:r>
            <a:r>
              <a:rPr lang="en-US" sz="2800" dirty="0" smtClean="0">
                <a:latin typeface="Comic Sans MS" pitchFamily="66" charset="0"/>
              </a:rPr>
              <a:t>.</a:t>
            </a:r>
            <a:r>
              <a:rPr lang="en-US" sz="2800" dirty="0" smtClean="0">
                <a:solidFill>
                  <a:srgbClr val="009900"/>
                </a:solidFill>
              </a:rPr>
              <a:t> {Note this is 7E in hex.}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Whenever the sender data link layer encounters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ones</a:t>
            </a:r>
            <a:r>
              <a:rPr lang="en-US" sz="2800" dirty="0" smtClean="0"/>
              <a:t> in the data stream, it automatically </a:t>
            </a:r>
            <a:r>
              <a:rPr lang="en-US" sz="2800" dirty="0" smtClean="0">
                <a:solidFill>
                  <a:srgbClr val="0033CC"/>
                </a:solidFill>
              </a:rPr>
              <a:t>stuffs</a:t>
            </a:r>
            <a:r>
              <a:rPr lang="en-US" sz="2800" dirty="0" smtClean="0"/>
              <a:t> a 0 bit into the outgoing 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the receiver sees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incoming ones followed by a 0 bit</a:t>
            </a:r>
            <a:r>
              <a:rPr lang="en-US" sz="2800" dirty="0" smtClean="0"/>
              <a:t>, it automatically </a:t>
            </a:r>
            <a:r>
              <a:rPr lang="en-US" sz="2800" dirty="0" err="1" smtClean="0">
                <a:solidFill>
                  <a:srgbClr val="0033CC"/>
                </a:solidFill>
              </a:rPr>
              <a:t>destuffs</a:t>
            </a:r>
            <a:r>
              <a:rPr lang="en-US" sz="2800" dirty="0" smtClean="0"/>
              <a:t> the 0 bit before sending the data to the network layer.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2800" y="1268413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Stream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52800" y="2827338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09924" y="4808538"/>
            <a:ext cx="2933712" cy="4778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95400" y="1989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35893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/>
              <a:t>011011111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110011111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00000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533376" y="228599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33376" y="381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447800" y="5418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04814" y="5715016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91000" y="4351338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 dirty="0">
                <a:solidFill>
                  <a:schemeClr val="accent2"/>
                </a:solidFill>
              </a:rPr>
              <a:t>Stuffed bits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638800" y="4000504"/>
            <a:ext cx="862026" cy="4270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486400" y="4000504"/>
            <a:ext cx="228608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4714876" y="4000504"/>
            <a:ext cx="161924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 flipV="1">
            <a:off x="3276600" y="4046538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6"/>
            <a:ext cx="8964613" cy="714356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(Point-to-Point Protocol) Frame Format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0588" y="2625733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986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8273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86182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25633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8028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0450" y="262255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31100" y="257810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803400" y="2597158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838445" y="2633659"/>
            <a:ext cx="9477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857752" y="2643182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89700" y="2698758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7958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86182" y="2667008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850900" y="28416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340600" y="28289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73519" y="2854333"/>
            <a:ext cx="9265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 smtClean="0">
                <a:solidFill>
                  <a:schemeClr val="tx1"/>
                </a:solidFill>
              </a:rPr>
              <a:t>11111111</a:t>
            </a:r>
            <a:endParaRPr lang="en-US" sz="1600" i="0" dirty="0">
              <a:solidFill>
                <a:schemeClr val="tx1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819400" y="2881311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593974" y="3808421"/>
            <a:ext cx="169227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Unnumbered frame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3286125" y="3165483"/>
            <a:ext cx="1588" cy="72231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 flipV="1">
            <a:off x="4500562" y="3214685"/>
            <a:ext cx="533402" cy="71120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360894" y="3933833"/>
            <a:ext cx="47117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Specifies what kind of packet is contained in the payload, e.g.,  LCP, NCP, IP, OSI CLNP, IPX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2078038" y="3228983"/>
            <a:ext cx="203200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66738" y="3779846"/>
            <a:ext cx="1800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All stations are to</a:t>
            </a:r>
          </a:p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accept the frame</a:t>
            </a: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 flipV="1">
            <a:off x="250825" y="2854333"/>
            <a:ext cx="5762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Byte Stuffing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46138" y="1558925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541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828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786182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21188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33583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16000" y="1555750"/>
            <a:ext cx="587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86650" y="1511300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8950" y="1530350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86050" y="1562089"/>
            <a:ext cx="9477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612900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445250" y="1631950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513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786182" y="1600200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06450" y="1774825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763688" y="1787525"/>
            <a:ext cx="9265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 smtClean="0">
                <a:solidFill>
                  <a:schemeClr val="tx1"/>
                </a:solidFill>
              </a:rPr>
              <a:t>11111111</a:t>
            </a:r>
            <a:endParaRPr lang="en-US" sz="1600" i="0" dirty="0">
              <a:solidFill>
                <a:schemeClr val="tx1"/>
              </a:solidFill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74950" y="1785926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312025" y="1752600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38200" y="28194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3914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382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578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62200" y="28194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5D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1242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9436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762000" y="54102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73152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7620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52400" y="4114800"/>
            <a:ext cx="80772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229600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179388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362200" y="54102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2362200" y="41148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5D</a:t>
            </a: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8100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31242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2578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5943600" y="4114800"/>
            <a:ext cx="609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5E</a:t>
            </a: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553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9436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2578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3429000" y="22098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3429000" y="35814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276600" y="4876800"/>
            <a:ext cx="29718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  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38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15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71606"/>
            <a:ext cx="8543956" cy="4800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Synchronous </a:t>
            </a:r>
            <a:r>
              <a:rPr lang="en-US" dirty="0" err="1" smtClean="0">
                <a:solidFill>
                  <a:srgbClr val="800000"/>
                </a:solidFill>
              </a:rPr>
              <a:t>vs</a:t>
            </a:r>
            <a:r>
              <a:rPr lang="en-US" dirty="0" smtClean="0">
                <a:solidFill>
                  <a:srgbClr val="800000"/>
                </a:solidFill>
              </a:rPr>
              <a:t> Asynchronous </a:t>
            </a:r>
            <a:r>
              <a:rPr lang="en-US" dirty="0" smtClean="0"/>
              <a:t>Transmissions at different levels.</a:t>
            </a:r>
          </a:p>
          <a:p>
            <a:r>
              <a:rPr lang="en-US" dirty="0" smtClean="0"/>
              <a:t>Character Transmissions {Asynchronous}</a:t>
            </a:r>
          </a:p>
          <a:p>
            <a:r>
              <a:rPr lang="en-US" dirty="0" smtClean="0"/>
              <a:t>Synchronize bits (</a:t>
            </a:r>
            <a:r>
              <a:rPr lang="en-US" dirty="0" smtClean="0">
                <a:solidFill>
                  <a:srgbClr val="0033CC"/>
                </a:solidFill>
              </a:rPr>
              <a:t>physical layer issue</a:t>
            </a:r>
            <a:r>
              <a:rPr lang="en-US" dirty="0" smtClean="0"/>
              <a:t>) to send blocks of characters as frames at data link layer.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Framing</a:t>
            </a:r>
            <a:r>
              <a:rPr lang="en-US" dirty="0" smtClean="0"/>
              <a:t> – identifying a frame.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HDLC  and PPP Byte Stuffing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Bit Stuffing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</a:t>
            </a:r>
          </a:p>
          <a:p>
            <a:r>
              <a:rPr lang="en-US" dirty="0" smtClean="0"/>
              <a:t>Asynchronous Character Transmissions</a:t>
            </a:r>
          </a:p>
          <a:p>
            <a:r>
              <a:rPr lang="en-US" dirty="0" smtClean="0"/>
              <a:t>Framing – Identifying Synchronous Block Boundaries</a:t>
            </a:r>
          </a:p>
          <a:p>
            <a:r>
              <a:rPr lang="en-US" dirty="0" smtClean="0"/>
              <a:t>Byte Stuffing</a:t>
            </a:r>
          </a:p>
          <a:p>
            <a:r>
              <a:rPr lang="en-US" dirty="0" smtClean="0"/>
              <a:t>Bit Stuffing</a:t>
            </a:r>
          </a:p>
          <a:p>
            <a:r>
              <a:rPr lang="en-US" dirty="0" smtClean="0"/>
              <a:t>PPP Byte Stuffing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95400"/>
            <a:ext cx="8929718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There exists a hierarchy of synchronization tasks: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chemeClr val="accent2"/>
                </a:solidFill>
              </a:rPr>
              <a:t>Bit level 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recognizing the start and end of each bit.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rgbClr val="009900"/>
                </a:solidFill>
              </a:rPr>
              <a:t>Character or byte level 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recognizing the start and end of each character (or small unit of data)</a:t>
            </a:r>
            <a:endParaRPr lang="en-US" dirty="0" smtClean="0">
              <a:solidFill>
                <a:srgbClr val="FF3300"/>
              </a:solidFill>
            </a:endParaRPr>
          </a:p>
          <a:p>
            <a:pPr marL="990600" lvl="1" indent="-533400" eaLnBrk="1" hangingPunct="1"/>
            <a:r>
              <a:rPr lang="en-US" i="1" dirty="0" smtClean="0">
                <a:solidFill>
                  <a:srgbClr val="0033CC"/>
                </a:solidFill>
              </a:rPr>
              <a:t>Block or message level </a:t>
            </a:r>
            <a:r>
              <a:rPr lang="en-US" dirty="0" smtClean="0">
                <a:solidFill>
                  <a:srgbClr val="0033CC"/>
                </a:solidFill>
              </a:rPr>
              <a:t>:</a:t>
            </a:r>
            <a:r>
              <a:rPr lang="en-US" dirty="0" smtClean="0"/>
              <a:t> recognize the start and end of each large unit of data </a:t>
            </a:r>
            <a:r>
              <a:rPr lang="en-US" dirty="0" smtClean="0">
                <a:solidFill>
                  <a:srgbClr val="0033CC"/>
                </a:solidFill>
              </a:rPr>
              <a:t>(in networks this is a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r>
              <a:rPr lang="en-US" dirty="0" smtClean="0"/>
              <a:t>.</a:t>
            </a:r>
            <a:endParaRPr lang="en-US" i="1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 </a:t>
            </a:r>
            <a:r>
              <a:rPr lang="en-US" sz="2800" dirty="0" smtClean="0"/>
              <a:t>[</a:t>
            </a:r>
            <a:r>
              <a:rPr lang="en-US" sz="2800" dirty="0" err="1" smtClean="0"/>
              <a:t>Halsall</a:t>
            </a:r>
            <a:r>
              <a:rPr lang="en-US" sz="2800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A fundamental requirement of digital data communications is that the </a:t>
            </a:r>
            <a:r>
              <a:rPr lang="en-US" sz="2400" dirty="0" smtClean="0">
                <a:solidFill>
                  <a:srgbClr val="009900"/>
                </a:solidFill>
                <a:latin typeface="Comic Sans MS" pitchFamily="66" charset="0"/>
              </a:rPr>
              <a:t>receiver</a:t>
            </a:r>
            <a:r>
              <a:rPr lang="en-US" sz="2400" i="1" dirty="0" smtClean="0"/>
              <a:t> knows the starting time and the duration of each bit.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990033"/>
                </a:solidFill>
                <a:latin typeface="Comic Sans MS" pitchFamily="66" charset="0"/>
              </a:rPr>
              <a:t>Asynchronous transmission ::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each character (or byte) is treated independently for clock (bit) and character (byte) synchronization purposes and the receiver resynchronizes at the start of each character received.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Synchronous transmission ::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the complete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sz="2400" dirty="0" smtClean="0"/>
              <a:t> is transmitted as a contiguous string of bits and the receiver endeavors to keep in synchronism with the incoming bit stream for the duration of the frame.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Byte Level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Synchronization in Asynchronous 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Transmissions</a:t>
            </a:r>
            <a:endParaRPr lang="en-US" sz="4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57224" y="2643182"/>
          <a:ext cx="74422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4887000" imgH="1852560" progId="Word.Document.8">
                  <p:embed/>
                </p:oleObj>
              </mc:Choice>
              <mc:Fallback>
                <p:oleObj name="Document" r:id="rId3" imgW="4887000" imgH="1852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643182"/>
                        <a:ext cx="744220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42976" y="1285860"/>
            <a:ext cx="7143800" cy="76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Characters t</a:t>
            </a:r>
            <a:r>
              <a:rPr lang="en-US" sz="2000" b="1" i="0" dirty="0" smtClean="0">
                <a:solidFill>
                  <a:schemeClr val="tx1"/>
                </a:solidFill>
              </a:rPr>
              <a:t>ransmitted </a:t>
            </a:r>
            <a:r>
              <a:rPr lang="en-US" sz="2000" b="1" i="0" dirty="0">
                <a:solidFill>
                  <a:schemeClr val="tx1"/>
                </a:solidFill>
              </a:rPr>
              <a:t>at random intervals (e.g., </a:t>
            </a:r>
            <a:r>
              <a:rPr lang="en-US" sz="2000" b="1" i="0" dirty="0" smtClean="0">
                <a:solidFill>
                  <a:schemeClr val="tx1"/>
                </a:solidFill>
              </a:rPr>
              <a:t>from keyboard</a:t>
            </a:r>
            <a:r>
              <a:rPr lang="en-US" sz="2000" b="1" i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1233508" y="2287577"/>
            <a:ext cx="35052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33958" y="2000240"/>
            <a:ext cx="26670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CC3300"/>
                </a:solidFill>
              </a:rPr>
              <a:t>Direction of transmission</a:t>
            </a:r>
          </a:p>
        </p:txBody>
      </p:sp>
      <p:sp>
        <p:nvSpPr>
          <p:cNvPr id="1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efficient, i.e., less overhead</a:t>
            </a:r>
          </a:p>
          <a:p>
            <a:pPr eaLnBrk="1" hangingPunct="1"/>
            <a:r>
              <a:rPr lang="en-US" dirty="0" smtClean="0"/>
              <a:t>Blocks of characters  are transmitted without start and stop codes.</a:t>
            </a:r>
          </a:p>
          <a:p>
            <a:pPr eaLnBrk="1" hangingPunct="1"/>
            <a:r>
              <a:rPr lang="en-US" dirty="0" smtClean="0"/>
              <a:t>The transmitted stream is suitably encoded so the receiver can stay </a:t>
            </a: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’in synch’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by:</a:t>
            </a:r>
          </a:p>
          <a:p>
            <a:pPr lvl="1" eaLnBrk="1" hangingPunct="1"/>
            <a:r>
              <a:rPr lang="en-US" dirty="0" smtClean="0"/>
              <a:t>Using a separate clock line.</a:t>
            </a:r>
          </a:p>
          <a:p>
            <a:pPr lvl="1" eaLnBrk="1" hangingPunct="1"/>
            <a:r>
              <a:rPr lang="en-US" dirty="0" smtClean="0"/>
              <a:t>Embedding clocking information into data </a:t>
            </a:r>
            <a:r>
              <a:rPr lang="en-US" dirty="0" smtClean="0">
                <a:solidFill>
                  <a:schemeClr val="accent1"/>
                </a:solidFill>
              </a:rPr>
              <a:t>(e.g. </a:t>
            </a:r>
            <a:r>
              <a:rPr lang="en-US" dirty="0" err="1" smtClean="0">
                <a:solidFill>
                  <a:schemeClr val="accent1"/>
                </a:solidFill>
              </a:rPr>
              <a:t>biphase</a:t>
            </a:r>
            <a:r>
              <a:rPr lang="en-US" dirty="0" smtClean="0">
                <a:solidFill>
                  <a:schemeClr val="accent1"/>
                </a:solidFill>
              </a:rPr>
              <a:t> coding).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Synchronous Transmi</a:t>
            </a: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Methods to Identify Frames</a:t>
            </a:r>
            <a:b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[Tanenbaum]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71470" y="1857364"/>
            <a:ext cx="924025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Byte counts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Starting/ending bytes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[byte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Starting/ending flags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[bit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Using physical layer coding  violations (i.e., invalid physical codes,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used in token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rings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170497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contents of each frame are encapsulated  between a pair of reserved characters or bytes for frame synchronization.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4452" y="3800484"/>
            <a:ext cx="1905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tx1"/>
                </a:solidFill>
              </a:rPr>
              <a:t>Preamble</a:t>
            </a: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96052" y="3800484"/>
            <a:ext cx="21336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 err="1">
                <a:solidFill>
                  <a:schemeClr val="tx1"/>
                </a:solidFill>
              </a:rPr>
              <a:t>Postamble</a:t>
            </a:r>
            <a:endParaRPr lang="en-US" b="1" i="0" dirty="0">
              <a:solidFill>
                <a:schemeClr val="tx1"/>
              </a:solidFill>
            </a:endParaRP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9452" y="3800484"/>
            <a:ext cx="3276600" cy="914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57595" y="3114676"/>
            <a:ext cx="2128851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0" dirty="0">
                <a:solidFill>
                  <a:srgbClr val="FF6600"/>
                </a:solidFill>
                <a:latin typeface="Comic Sans MS" pitchFamily="66" charset="0"/>
              </a:rPr>
              <a:t>frame</a:t>
            </a: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 bwMode="auto">
          <a:xfrm rot="10800000" flipV="1">
            <a:off x="285720" y="4257684"/>
            <a:ext cx="828732" cy="28572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/>
              <a:t>Also referred to as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character stuffing.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ASCII characters are used as framing delimiters </a:t>
            </a:r>
            <a:r>
              <a:rPr lang="en-US" sz="2800" dirty="0" smtClean="0">
                <a:solidFill>
                  <a:srgbClr val="FF3300"/>
                </a:solidFill>
              </a:rPr>
              <a:t>(e.g. DLE STX and DLE ETX)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problem occurs when these character patterns occur within the “transparent”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Solution: sender stuffs an </a:t>
            </a:r>
            <a:r>
              <a:rPr lang="en-US" sz="2800" dirty="0" smtClean="0">
                <a:solidFill>
                  <a:srgbClr val="800080"/>
                </a:solidFill>
              </a:rPr>
              <a:t>extra DLE </a:t>
            </a:r>
            <a:r>
              <a:rPr lang="en-US" sz="2800" dirty="0" smtClean="0"/>
              <a:t>into the data stream just before each occurrence of an ‘</a:t>
            </a:r>
            <a:r>
              <a:rPr lang="en-US" sz="2800" dirty="0" smtClean="0">
                <a:solidFill>
                  <a:srgbClr val="0033CC"/>
                </a:solidFill>
              </a:rPr>
              <a:t>accidental’ DLE </a:t>
            </a:r>
            <a:r>
              <a:rPr lang="en-US" sz="2800" dirty="0" smtClean="0"/>
              <a:t>in the data stream.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data link layer on the receiving end </a:t>
            </a:r>
            <a:r>
              <a:rPr lang="en-US" sz="2800" dirty="0" err="1" smtClean="0">
                <a:solidFill>
                  <a:srgbClr val="0033CC"/>
                </a:solidFill>
              </a:rPr>
              <a:t>unstuffs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800080"/>
                </a:solidFill>
              </a:rPr>
              <a:t>DLE </a:t>
            </a:r>
            <a:r>
              <a:rPr lang="en-US" sz="2800" dirty="0" smtClean="0"/>
              <a:t>before giving the data to the network layer.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Byte Stuffing</a:t>
            </a:r>
            <a:br>
              <a:rPr lang="en-US" dirty="0" smtClean="0"/>
            </a:br>
            <a:r>
              <a:rPr lang="en-US" sz="2400" dirty="0" smtClean="0"/>
              <a:t>[HDLC Example]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2786</TotalTime>
  <Words>810</Words>
  <Application>Microsoft Office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Revised_Master</vt:lpstr>
      <vt:lpstr>Document</vt:lpstr>
      <vt:lpstr> Framing and Stuffing  </vt:lpstr>
      <vt:lpstr>Framing &amp; Stuffing Outline</vt:lpstr>
      <vt:lpstr>Synchronous versus Asynchronous Transmissions</vt:lpstr>
      <vt:lpstr>Synchronous versus Asynchronous Transmissions [Halsall]</vt:lpstr>
      <vt:lpstr>Byte Level Synchronization in Asynchronous Transmissions</vt:lpstr>
      <vt:lpstr>Synchronous Transmissions</vt:lpstr>
      <vt:lpstr>Methods to Identify Frames [Tanenbaum]</vt:lpstr>
      <vt:lpstr>Framing</vt:lpstr>
      <vt:lpstr>Byte Stuffing [HDLC Example]</vt:lpstr>
      <vt:lpstr>HDLC Byte Stuffing</vt:lpstr>
      <vt:lpstr>Bit Stuffing</vt:lpstr>
      <vt:lpstr>Bit Stuffing</vt:lpstr>
      <vt:lpstr>PPP (Point-to-Point Protocol) Frame Format</vt:lpstr>
      <vt:lpstr>PPP Byte Stuffing</vt:lpstr>
      <vt:lpstr>Framing &amp; Stuffing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128</cp:revision>
  <dcterms:created xsi:type="dcterms:W3CDTF">2004-01-21T20:05:10Z</dcterms:created>
  <dcterms:modified xsi:type="dcterms:W3CDTF">2013-02-08T16:50:29Z</dcterms:modified>
</cp:coreProperties>
</file>