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43"/>
  </p:notesMasterIdLst>
  <p:handoutMasterIdLst>
    <p:handoutMasterId r:id="rId44"/>
  </p:handoutMasterIdLst>
  <p:sldIdLst>
    <p:sldId id="440" r:id="rId2"/>
    <p:sldId id="455" r:id="rId3"/>
    <p:sldId id="456" r:id="rId4"/>
    <p:sldId id="457" r:id="rId5"/>
    <p:sldId id="487" r:id="rId6"/>
    <p:sldId id="458" r:id="rId7"/>
    <p:sldId id="473" r:id="rId8"/>
    <p:sldId id="483" r:id="rId9"/>
    <p:sldId id="459" r:id="rId10"/>
    <p:sldId id="476" r:id="rId11"/>
    <p:sldId id="474" r:id="rId12"/>
    <p:sldId id="475" r:id="rId13"/>
    <p:sldId id="488" r:id="rId14"/>
    <p:sldId id="461" r:id="rId15"/>
    <p:sldId id="478" r:id="rId16"/>
    <p:sldId id="484" r:id="rId17"/>
    <p:sldId id="441" r:id="rId18"/>
    <p:sldId id="477" r:id="rId19"/>
    <p:sldId id="462" r:id="rId20"/>
    <p:sldId id="463" r:id="rId21"/>
    <p:sldId id="449" r:id="rId22"/>
    <p:sldId id="465" r:id="rId23"/>
    <p:sldId id="464" r:id="rId24"/>
    <p:sldId id="489" r:id="rId25"/>
    <p:sldId id="450" r:id="rId26"/>
    <p:sldId id="466" r:id="rId27"/>
    <p:sldId id="467" r:id="rId28"/>
    <p:sldId id="468" r:id="rId29"/>
    <p:sldId id="485" r:id="rId30"/>
    <p:sldId id="469" r:id="rId31"/>
    <p:sldId id="470" r:id="rId32"/>
    <p:sldId id="471" r:id="rId33"/>
    <p:sldId id="480" r:id="rId34"/>
    <p:sldId id="482" r:id="rId35"/>
    <p:sldId id="472" r:id="rId36"/>
    <p:sldId id="486" r:id="rId37"/>
    <p:sldId id="491" r:id="rId38"/>
    <p:sldId id="479" r:id="rId39"/>
    <p:sldId id="481" r:id="rId40"/>
    <p:sldId id="453" r:id="rId41"/>
    <p:sldId id="490" r:id="rId42"/>
  </p:sldIdLst>
  <p:sldSz cx="9144000" cy="6858000" type="screen4x3"/>
  <p:notesSz cx="6985000" cy="9271000"/>
  <p:defaultTextStyle>
    <a:defPPr>
      <a:defRPr lang="en-US"/>
    </a:defPPr>
    <a:lvl1pPr algn="ctr" rtl="0" eaLnBrk="0" fontAlgn="base" hangingPunct="0">
      <a:spcBef>
        <a:spcPct val="0"/>
      </a:spcBef>
      <a:spcAft>
        <a:spcPct val="0"/>
      </a:spcAft>
      <a:defRPr sz="2400" kern="1200">
        <a:solidFill>
          <a:schemeClr val="tx1"/>
        </a:solidFill>
        <a:latin typeface="Comic Sans MS" pitchFamily="66" charset="0"/>
        <a:ea typeface="+mn-ea"/>
        <a:cs typeface="+mn-cs"/>
      </a:defRPr>
    </a:lvl1pPr>
    <a:lvl2pPr marL="457200" algn="ctr" rtl="0" eaLnBrk="0" fontAlgn="base" hangingPunct="0">
      <a:spcBef>
        <a:spcPct val="0"/>
      </a:spcBef>
      <a:spcAft>
        <a:spcPct val="0"/>
      </a:spcAft>
      <a:defRPr sz="2400" kern="1200">
        <a:solidFill>
          <a:schemeClr val="tx1"/>
        </a:solidFill>
        <a:latin typeface="Comic Sans MS" pitchFamily="66" charset="0"/>
        <a:ea typeface="+mn-ea"/>
        <a:cs typeface="+mn-cs"/>
      </a:defRPr>
    </a:lvl2pPr>
    <a:lvl3pPr marL="914400" algn="ctr" rtl="0" eaLnBrk="0" fontAlgn="base" hangingPunct="0">
      <a:spcBef>
        <a:spcPct val="0"/>
      </a:spcBef>
      <a:spcAft>
        <a:spcPct val="0"/>
      </a:spcAft>
      <a:defRPr sz="2400" kern="1200">
        <a:solidFill>
          <a:schemeClr val="tx1"/>
        </a:solidFill>
        <a:latin typeface="Comic Sans MS" pitchFamily="66" charset="0"/>
        <a:ea typeface="+mn-ea"/>
        <a:cs typeface="+mn-cs"/>
      </a:defRPr>
    </a:lvl3pPr>
    <a:lvl4pPr marL="1371600" algn="ctr" rtl="0" eaLnBrk="0" fontAlgn="base" hangingPunct="0">
      <a:spcBef>
        <a:spcPct val="0"/>
      </a:spcBef>
      <a:spcAft>
        <a:spcPct val="0"/>
      </a:spcAft>
      <a:defRPr sz="2400" kern="1200">
        <a:solidFill>
          <a:schemeClr val="tx1"/>
        </a:solidFill>
        <a:latin typeface="Comic Sans MS" pitchFamily="66" charset="0"/>
        <a:ea typeface="+mn-ea"/>
        <a:cs typeface="+mn-cs"/>
      </a:defRPr>
    </a:lvl4pPr>
    <a:lvl5pPr marL="1828800" algn="ctr" rtl="0" eaLnBrk="0" fontAlgn="base" hangingPunct="0">
      <a:spcBef>
        <a:spcPct val="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111111"/>
    <a:srgbClr val="FFFF00"/>
    <a:srgbClr val="009900"/>
    <a:srgbClr val="CC0000"/>
    <a:srgbClr val="292929"/>
    <a:srgbClr val="33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969" autoAdjust="0"/>
    <p:restoredTop sz="99876" autoAdjust="0"/>
  </p:normalViewPr>
  <p:slideViewPr>
    <p:cSldViewPr>
      <p:cViewPr varScale="1">
        <p:scale>
          <a:sx n="65" d="100"/>
          <a:sy n="65" d="100"/>
        </p:scale>
        <p:origin x="-1445" y="-82"/>
      </p:cViewPr>
      <p:guideLst>
        <p:guide orient="horz" pos="1933"/>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021" y="-77"/>
      </p:cViewPr>
      <p:guideLst>
        <p:guide orient="horz" pos="2920"/>
        <p:guide pos="22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t" anchorCtr="0" compatLnSpc="1">
            <a:prstTxWarp prst="textNoShape">
              <a:avLst/>
            </a:prstTxWarp>
          </a:bodyPr>
          <a:lstStyle>
            <a:lvl1pPr algn="l" defTabSz="928688" eaLnBrk="1" hangingPunct="1">
              <a:defRPr sz="1200">
                <a:latin typeface="Tahoma" pitchFamily="34" charset="0"/>
              </a:defRPr>
            </a:lvl1pPr>
          </a:lstStyle>
          <a:p>
            <a:endParaRPr lang="en-US"/>
          </a:p>
        </p:txBody>
      </p:sp>
      <p:sp>
        <p:nvSpPr>
          <p:cNvPr id="8195" name="Rectangle 3"/>
          <p:cNvSpPr>
            <a:spLocks noGrp="1" noChangeArrowheads="1"/>
          </p:cNvSpPr>
          <p:nvPr>
            <p:ph type="dt" sz="quarter" idx="1"/>
          </p:nvPr>
        </p:nvSpPr>
        <p:spPr bwMode="auto">
          <a:xfrm>
            <a:off x="3957638" y="0"/>
            <a:ext cx="302736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t" anchorCtr="0" compatLnSpc="1">
            <a:prstTxWarp prst="textNoShape">
              <a:avLst/>
            </a:prstTxWarp>
          </a:bodyPr>
          <a:lstStyle>
            <a:lvl1pPr algn="r" defTabSz="928688" eaLnBrk="1" hangingPunct="1">
              <a:defRPr sz="1200">
                <a:latin typeface="Tahoma" pitchFamily="34" charset="0"/>
              </a:defRPr>
            </a:lvl1pPr>
          </a:lstStyle>
          <a:p>
            <a:fld id="{ACC885CB-AF7F-491E-81CD-7F1238D5627A}" type="datetime1">
              <a:rPr lang="en-US"/>
              <a:pPr/>
              <a:t>3/25/2013</a:t>
            </a:fld>
            <a:endParaRPr lang="en-US"/>
          </a:p>
        </p:txBody>
      </p:sp>
      <p:sp>
        <p:nvSpPr>
          <p:cNvPr id="8196" name="Rectangle 4"/>
          <p:cNvSpPr>
            <a:spLocks noGrp="1" noChangeArrowheads="1"/>
          </p:cNvSpPr>
          <p:nvPr>
            <p:ph type="ftr" sz="quarter" idx="2"/>
          </p:nvPr>
        </p:nvSpPr>
        <p:spPr bwMode="auto">
          <a:xfrm>
            <a:off x="0" y="8807450"/>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b" anchorCtr="0" compatLnSpc="1">
            <a:prstTxWarp prst="textNoShape">
              <a:avLst/>
            </a:prstTxWarp>
          </a:bodyPr>
          <a:lstStyle>
            <a:lvl1pPr algn="l" defTabSz="928688" eaLnBrk="1" hangingPunct="1">
              <a:defRPr sz="1200">
                <a:latin typeface="Tahoma" pitchFamily="34" charset="0"/>
              </a:defRPr>
            </a:lvl1pPr>
          </a:lstStyle>
          <a:p>
            <a:endParaRPr lang="en-US"/>
          </a:p>
        </p:txBody>
      </p:sp>
      <p:sp>
        <p:nvSpPr>
          <p:cNvPr id="8197" name="Rectangle 5"/>
          <p:cNvSpPr>
            <a:spLocks noGrp="1" noChangeArrowheads="1"/>
          </p:cNvSpPr>
          <p:nvPr>
            <p:ph type="sldNum" sz="quarter" idx="3"/>
          </p:nvPr>
        </p:nvSpPr>
        <p:spPr bwMode="auto">
          <a:xfrm>
            <a:off x="3957638" y="8807450"/>
            <a:ext cx="302736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b" anchorCtr="0" compatLnSpc="1">
            <a:prstTxWarp prst="textNoShape">
              <a:avLst/>
            </a:prstTxWarp>
          </a:bodyPr>
          <a:lstStyle>
            <a:lvl1pPr algn="r" defTabSz="928688" eaLnBrk="1" hangingPunct="1">
              <a:defRPr sz="1200">
                <a:latin typeface="Tahoma" pitchFamily="34" charset="0"/>
              </a:defRPr>
            </a:lvl1pPr>
          </a:lstStyle>
          <a:p>
            <a:fld id="{FFAE07E1-4CAF-42CA-83C1-86B6AE3E0C0D}" type="slidenum">
              <a:rPr lang="en-US"/>
              <a:pPr/>
              <a:t>‹#›</a:t>
            </a:fld>
            <a:endParaRPr lang="en-US"/>
          </a:p>
        </p:txBody>
      </p:sp>
    </p:spTree>
    <p:extLst>
      <p:ext uri="{BB962C8B-B14F-4D97-AF65-F5344CB8AC3E}">
        <p14:creationId xmlns:p14="http://schemas.microsoft.com/office/powerpoint/2010/main" val="1639624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t" anchorCtr="0" compatLnSpc="1">
            <a:prstTxWarp prst="textNoShape">
              <a:avLst/>
            </a:prstTxWarp>
          </a:bodyPr>
          <a:lstStyle>
            <a:lvl1pPr algn="l" defTabSz="928688" eaLnBrk="1" hangingPunct="1">
              <a:defRPr sz="1200">
                <a:latin typeface="Tahoma" pitchFamily="34" charset="0"/>
              </a:defRPr>
            </a:lvl1pPr>
          </a:lstStyle>
          <a:p>
            <a:endParaRPr lang="en-US"/>
          </a:p>
        </p:txBody>
      </p:sp>
      <p:sp>
        <p:nvSpPr>
          <p:cNvPr id="6147" name="Rectangle 3"/>
          <p:cNvSpPr>
            <a:spLocks noGrp="1" noChangeArrowheads="1"/>
          </p:cNvSpPr>
          <p:nvPr>
            <p:ph type="dt" idx="1"/>
          </p:nvPr>
        </p:nvSpPr>
        <p:spPr bwMode="auto">
          <a:xfrm>
            <a:off x="3957638" y="0"/>
            <a:ext cx="302736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t" anchorCtr="0" compatLnSpc="1">
            <a:prstTxWarp prst="textNoShape">
              <a:avLst/>
            </a:prstTxWarp>
          </a:bodyPr>
          <a:lstStyle>
            <a:lvl1pPr algn="r" defTabSz="928688" eaLnBrk="1" hangingPunct="1">
              <a:defRPr sz="1200">
                <a:latin typeface="Tahoma" pitchFamily="34" charset="0"/>
              </a:defRPr>
            </a:lvl1pPr>
          </a:lstStyle>
          <a:p>
            <a:fld id="{A2A276C3-67F8-4349-AB80-8AC500B5C6FD}" type="datetime1">
              <a:rPr lang="en-US"/>
              <a:pPr/>
              <a:t>3/25/2013</a:t>
            </a:fld>
            <a:endParaRPr lang="en-US"/>
          </a:p>
        </p:txBody>
      </p:sp>
      <p:sp>
        <p:nvSpPr>
          <p:cNvPr id="6148" name="Rectangle 4"/>
          <p:cNvSpPr>
            <a:spLocks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31863" y="4403725"/>
            <a:ext cx="5121275" cy="417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807450"/>
            <a:ext cx="302736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b" anchorCtr="0" compatLnSpc="1">
            <a:prstTxWarp prst="textNoShape">
              <a:avLst/>
            </a:prstTxWarp>
          </a:bodyPr>
          <a:lstStyle>
            <a:lvl1pPr algn="l" defTabSz="928688" eaLnBrk="1" hangingPunct="1">
              <a:defRPr sz="1200">
                <a:latin typeface="Tahoma" pitchFamily="34" charset="0"/>
              </a:defRPr>
            </a:lvl1pPr>
          </a:lstStyle>
          <a:p>
            <a:endParaRPr lang="en-US"/>
          </a:p>
        </p:txBody>
      </p:sp>
      <p:sp>
        <p:nvSpPr>
          <p:cNvPr id="6151" name="Rectangle 7"/>
          <p:cNvSpPr>
            <a:spLocks noGrp="1" noChangeArrowheads="1"/>
          </p:cNvSpPr>
          <p:nvPr>
            <p:ph type="sldNum" sz="quarter" idx="5"/>
          </p:nvPr>
        </p:nvSpPr>
        <p:spPr bwMode="auto">
          <a:xfrm>
            <a:off x="3957638" y="8807450"/>
            <a:ext cx="3027362"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85" tIns="46442" rIns="92885" bIns="46442" numCol="1" anchor="b" anchorCtr="0" compatLnSpc="1">
            <a:prstTxWarp prst="textNoShape">
              <a:avLst/>
            </a:prstTxWarp>
          </a:bodyPr>
          <a:lstStyle>
            <a:lvl1pPr algn="r" defTabSz="928688" eaLnBrk="1" hangingPunct="1">
              <a:defRPr sz="1200">
                <a:latin typeface="Tahoma" pitchFamily="34" charset="0"/>
              </a:defRPr>
            </a:lvl1pPr>
          </a:lstStyle>
          <a:p>
            <a:fld id="{AC89378F-EC09-42BB-8301-F33B360D0B49}" type="slidenum">
              <a:rPr lang="en-US"/>
              <a:pPr/>
              <a:t>‹#›</a:t>
            </a:fld>
            <a:endParaRPr lang="en-US"/>
          </a:p>
        </p:txBody>
      </p:sp>
    </p:spTree>
    <p:extLst>
      <p:ext uri="{BB962C8B-B14F-4D97-AF65-F5344CB8AC3E}">
        <p14:creationId xmlns:p14="http://schemas.microsoft.com/office/powerpoint/2010/main" val="2897552639"/>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1163638" y="1009650"/>
            <a:ext cx="7772400" cy="1470025"/>
          </a:xfrm>
        </p:spPr>
        <p:txBody>
          <a:bodyPr/>
          <a:lstStyle>
            <a:lvl1pPr>
              <a:defRPr sz="4400"/>
            </a:lvl1pPr>
          </a:lstStyle>
          <a:p>
            <a:pPr lvl="0"/>
            <a:r>
              <a:rPr lang="en-US" noProof="0" smtClean="0"/>
              <a:t>Click to edit Master title style</a:t>
            </a:r>
          </a:p>
        </p:txBody>
      </p:sp>
      <p:sp>
        <p:nvSpPr>
          <p:cNvPr id="56323" name="Rectangle 3"/>
          <p:cNvSpPr>
            <a:spLocks noGrp="1" noChangeArrowheads="1"/>
          </p:cNvSpPr>
          <p:nvPr>
            <p:ph type="subTitle" idx="1"/>
          </p:nvPr>
        </p:nvSpPr>
        <p:spPr>
          <a:xfrm>
            <a:off x="1112838" y="5697538"/>
            <a:ext cx="5167312" cy="979487"/>
          </a:xfrm>
        </p:spPr>
        <p:txBody>
          <a:bodyPr/>
          <a:lstStyle>
            <a:lvl1pPr marL="0" indent="0">
              <a:spcBef>
                <a:spcPct val="0"/>
              </a:spcBef>
              <a:buFontTx/>
              <a:buNone/>
              <a:defRPr sz="2800"/>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Performance Evaluation of Computer Networks</a:t>
            </a:r>
          </a:p>
        </p:txBody>
      </p:sp>
      <p:sp>
        <p:nvSpPr>
          <p:cNvPr id="5" name="Slide Number Placeholder 4"/>
          <p:cNvSpPr>
            <a:spLocks noGrp="1"/>
          </p:cNvSpPr>
          <p:nvPr>
            <p:ph type="sldNum" sz="quarter" idx="11"/>
          </p:nvPr>
        </p:nvSpPr>
        <p:spPr/>
        <p:txBody>
          <a:bodyPr/>
          <a:lstStyle>
            <a:lvl1pPr>
              <a:defRPr/>
            </a:lvl1pPr>
          </a:lstStyle>
          <a:p>
            <a:fld id="{28CB7E06-2FD9-4758-8472-68EDB7846DA1}" type="slidenum">
              <a:rPr lang="en-US"/>
              <a:pPr/>
              <a:t>‹#›</a:t>
            </a:fld>
            <a:endParaRPr lang="en-US"/>
          </a:p>
        </p:txBody>
      </p:sp>
    </p:spTree>
    <p:extLst>
      <p:ext uri="{BB962C8B-B14F-4D97-AF65-F5344CB8AC3E}">
        <p14:creationId xmlns:p14="http://schemas.microsoft.com/office/powerpoint/2010/main" val="2733318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4025" y="117475"/>
            <a:ext cx="2016125" cy="5605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55650" y="117475"/>
            <a:ext cx="5895975" cy="5605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Performance Evaluation of Computer Networks</a:t>
            </a:r>
          </a:p>
        </p:txBody>
      </p:sp>
      <p:sp>
        <p:nvSpPr>
          <p:cNvPr id="5" name="Slide Number Placeholder 4"/>
          <p:cNvSpPr>
            <a:spLocks noGrp="1"/>
          </p:cNvSpPr>
          <p:nvPr>
            <p:ph type="sldNum" sz="quarter" idx="11"/>
          </p:nvPr>
        </p:nvSpPr>
        <p:spPr/>
        <p:txBody>
          <a:bodyPr/>
          <a:lstStyle>
            <a:lvl1pPr>
              <a:defRPr/>
            </a:lvl1pPr>
          </a:lstStyle>
          <a:p>
            <a:fld id="{F45FB956-AB1E-4FF5-8FF0-D228C386B679}" type="slidenum">
              <a:rPr lang="en-US"/>
              <a:pPr/>
              <a:t>‹#›</a:t>
            </a:fld>
            <a:endParaRPr lang="en-US"/>
          </a:p>
        </p:txBody>
      </p:sp>
    </p:spTree>
    <p:extLst>
      <p:ext uri="{BB962C8B-B14F-4D97-AF65-F5344CB8AC3E}">
        <p14:creationId xmlns:p14="http://schemas.microsoft.com/office/powerpoint/2010/main" val="3881541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5650" y="117475"/>
            <a:ext cx="8064500" cy="10080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76313" y="1196975"/>
            <a:ext cx="3810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38713" y="1196975"/>
            <a:ext cx="38100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201988" y="6381750"/>
            <a:ext cx="4970462" cy="333375"/>
          </a:xfrm>
        </p:spPr>
        <p:txBody>
          <a:bodyPr/>
          <a:lstStyle>
            <a:lvl1pPr>
              <a:defRPr/>
            </a:lvl1pPr>
          </a:lstStyle>
          <a:p>
            <a:r>
              <a:rPr lang="en-US"/>
              <a:t>Performance Evaluation of Computer Networks</a:t>
            </a:r>
          </a:p>
        </p:txBody>
      </p:sp>
      <p:sp>
        <p:nvSpPr>
          <p:cNvPr id="6" name="Slide Number Placeholder 5"/>
          <p:cNvSpPr>
            <a:spLocks noGrp="1"/>
          </p:cNvSpPr>
          <p:nvPr>
            <p:ph type="sldNum" sz="quarter" idx="11"/>
          </p:nvPr>
        </p:nvSpPr>
        <p:spPr>
          <a:xfrm>
            <a:off x="-107950" y="6381750"/>
            <a:ext cx="720725" cy="431800"/>
          </a:xfrm>
        </p:spPr>
        <p:txBody>
          <a:bodyPr/>
          <a:lstStyle>
            <a:lvl1pPr>
              <a:defRPr/>
            </a:lvl1pPr>
          </a:lstStyle>
          <a:p>
            <a:fld id="{FEA3CA6E-76E7-4EA2-89FA-06BE8DC9F6B7}" type="slidenum">
              <a:rPr lang="en-US"/>
              <a:pPr/>
              <a:t>‹#›</a:t>
            </a:fld>
            <a:endParaRPr lang="en-US"/>
          </a:p>
        </p:txBody>
      </p:sp>
    </p:spTree>
    <p:extLst>
      <p:ext uri="{BB962C8B-B14F-4D97-AF65-F5344CB8AC3E}">
        <p14:creationId xmlns:p14="http://schemas.microsoft.com/office/powerpoint/2010/main" val="2739925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Performance Evaluation of Computer Networks</a:t>
            </a:r>
          </a:p>
        </p:txBody>
      </p:sp>
      <p:sp>
        <p:nvSpPr>
          <p:cNvPr id="5" name="Slide Number Placeholder 4"/>
          <p:cNvSpPr>
            <a:spLocks noGrp="1"/>
          </p:cNvSpPr>
          <p:nvPr>
            <p:ph type="sldNum" sz="quarter" idx="11"/>
          </p:nvPr>
        </p:nvSpPr>
        <p:spPr/>
        <p:txBody>
          <a:bodyPr/>
          <a:lstStyle>
            <a:lvl1pPr>
              <a:defRPr/>
            </a:lvl1pPr>
          </a:lstStyle>
          <a:p>
            <a:fld id="{375347DE-5298-4CFE-9760-9C3A79E8EB2A}" type="slidenum">
              <a:rPr lang="en-US"/>
              <a:pPr/>
              <a:t>‹#›</a:t>
            </a:fld>
            <a:endParaRPr lang="en-US"/>
          </a:p>
        </p:txBody>
      </p:sp>
    </p:spTree>
    <p:extLst>
      <p:ext uri="{BB962C8B-B14F-4D97-AF65-F5344CB8AC3E}">
        <p14:creationId xmlns:p14="http://schemas.microsoft.com/office/powerpoint/2010/main" val="820957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Performance Evaluation of Computer Networks</a:t>
            </a:r>
          </a:p>
        </p:txBody>
      </p:sp>
      <p:sp>
        <p:nvSpPr>
          <p:cNvPr id="5" name="Slide Number Placeholder 4"/>
          <p:cNvSpPr>
            <a:spLocks noGrp="1"/>
          </p:cNvSpPr>
          <p:nvPr>
            <p:ph type="sldNum" sz="quarter" idx="11"/>
          </p:nvPr>
        </p:nvSpPr>
        <p:spPr/>
        <p:txBody>
          <a:bodyPr/>
          <a:lstStyle>
            <a:lvl1pPr>
              <a:defRPr/>
            </a:lvl1pPr>
          </a:lstStyle>
          <a:p>
            <a:fld id="{B1B6C0B6-6B43-44ED-8D37-4BDB4217CBF3}" type="slidenum">
              <a:rPr lang="en-US"/>
              <a:pPr/>
              <a:t>‹#›</a:t>
            </a:fld>
            <a:endParaRPr lang="en-US"/>
          </a:p>
        </p:txBody>
      </p:sp>
    </p:spTree>
    <p:extLst>
      <p:ext uri="{BB962C8B-B14F-4D97-AF65-F5344CB8AC3E}">
        <p14:creationId xmlns:p14="http://schemas.microsoft.com/office/powerpoint/2010/main" val="3297495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76313" y="1196975"/>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38713" y="1196975"/>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Performance Evaluation of Computer Networks</a:t>
            </a:r>
          </a:p>
        </p:txBody>
      </p:sp>
      <p:sp>
        <p:nvSpPr>
          <p:cNvPr id="6" name="Slide Number Placeholder 5"/>
          <p:cNvSpPr>
            <a:spLocks noGrp="1"/>
          </p:cNvSpPr>
          <p:nvPr>
            <p:ph type="sldNum" sz="quarter" idx="11"/>
          </p:nvPr>
        </p:nvSpPr>
        <p:spPr/>
        <p:txBody>
          <a:bodyPr/>
          <a:lstStyle>
            <a:lvl1pPr>
              <a:defRPr/>
            </a:lvl1pPr>
          </a:lstStyle>
          <a:p>
            <a:fld id="{11E52160-5BC5-4793-B93C-90DBC8B4EE78}" type="slidenum">
              <a:rPr lang="en-US"/>
              <a:pPr/>
              <a:t>‹#›</a:t>
            </a:fld>
            <a:endParaRPr lang="en-US"/>
          </a:p>
        </p:txBody>
      </p:sp>
    </p:spTree>
    <p:extLst>
      <p:ext uri="{BB962C8B-B14F-4D97-AF65-F5344CB8AC3E}">
        <p14:creationId xmlns:p14="http://schemas.microsoft.com/office/powerpoint/2010/main" val="2828944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Performance Evaluation of Computer Networks</a:t>
            </a:r>
          </a:p>
        </p:txBody>
      </p:sp>
      <p:sp>
        <p:nvSpPr>
          <p:cNvPr id="8" name="Slide Number Placeholder 7"/>
          <p:cNvSpPr>
            <a:spLocks noGrp="1"/>
          </p:cNvSpPr>
          <p:nvPr>
            <p:ph type="sldNum" sz="quarter" idx="11"/>
          </p:nvPr>
        </p:nvSpPr>
        <p:spPr/>
        <p:txBody>
          <a:bodyPr/>
          <a:lstStyle>
            <a:lvl1pPr>
              <a:defRPr/>
            </a:lvl1pPr>
          </a:lstStyle>
          <a:p>
            <a:fld id="{35EE50D0-CFA0-46AD-9CDF-CE8632E98CD4}" type="slidenum">
              <a:rPr lang="en-US"/>
              <a:pPr/>
              <a:t>‹#›</a:t>
            </a:fld>
            <a:endParaRPr lang="en-US"/>
          </a:p>
        </p:txBody>
      </p:sp>
    </p:spTree>
    <p:extLst>
      <p:ext uri="{BB962C8B-B14F-4D97-AF65-F5344CB8AC3E}">
        <p14:creationId xmlns:p14="http://schemas.microsoft.com/office/powerpoint/2010/main" val="2794222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Performance Evaluation of Computer Networks</a:t>
            </a:r>
          </a:p>
        </p:txBody>
      </p:sp>
      <p:sp>
        <p:nvSpPr>
          <p:cNvPr id="4" name="Slide Number Placeholder 3"/>
          <p:cNvSpPr>
            <a:spLocks noGrp="1"/>
          </p:cNvSpPr>
          <p:nvPr>
            <p:ph type="sldNum" sz="quarter" idx="11"/>
          </p:nvPr>
        </p:nvSpPr>
        <p:spPr/>
        <p:txBody>
          <a:bodyPr/>
          <a:lstStyle>
            <a:lvl1pPr>
              <a:defRPr/>
            </a:lvl1pPr>
          </a:lstStyle>
          <a:p>
            <a:fld id="{AF37425D-7DFC-4ADE-B5C8-157951CD44DB}" type="slidenum">
              <a:rPr lang="en-US"/>
              <a:pPr/>
              <a:t>‹#›</a:t>
            </a:fld>
            <a:endParaRPr lang="en-US"/>
          </a:p>
        </p:txBody>
      </p:sp>
    </p:spTree>
    <p:extLst>
      <p:ext uri="{BB962C8B-B14F-4D97-AF65-F5344CB8AC3E}">
        <p14:creationId xmlns:p14="http://schemas.microsoft.com/office/powerpoint/2010/main" val="3545623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Performance Evaluation of Computer Networks</a:t>
            </a:r>
          </a:p>
        </p:txBody>
      </p:sp>
      <p:sp>
        <p:nvSpPr>
          <p:cNvPr id="3" name="Slide Number Placeholder 2"/>
          <p:cNvSpPr>
            <a:spLocks noGrp="1"/>
          </p:cNvSpPr>
          <p:nvPr>
            <p:ph type="sldNum" sz="quarter" idx="11"/>
          </p:nvPr>
        </p:nvSpPr>
        <p:spPr/>
        <p:txBody>
          <a:bodyPr/>
          <a:lstStyle>
            <a:lvl1pPr>
              <a:defRPr/>
            </a:lvl1pPr>
          </a:lstStyle>
          <a:p>
            <a:fld id="{A5B6EEB0-DF71-45EB-965E-76A0F45356D2}" type="slidenum">
              <a:rPr lang="en-US"/>
              <a:pPr/>
              <a:t>‹#›</a:t>
            </a:fld>
            <a:endParaRPr lang="en-US"/>
          </a:p>
        </p:txBody>
      </p:sp>
    </p:spTree>
    <p:extLst>
      <p:ext uri="{BB962C8B-B14F-4D97-AF65-F5344CB8AC3E}">
        <p14:creationId xmlns:p14="http://schemas.microsoft.com/office/powerpoint/2010/main" val="3574953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Performance Evaluation of Computer Networks</a:t>
            </a:r>
          </a:p>
        </p:txBody>
      </p:sp>
      <p:sp>
        <p:nvSpPr>
          <p:cNvPr id="6" name="Slide Number Placeholder 5"/>
          <p:cNvSpPr>
            <a:spLocks noGrp="1"/>
          </p:cNvSpPr>
          <p:nvPr>
            <p:ph type="sldNum" sz="quarter" idx="11"/>
          </p:nvPr>
        </p:nvSpPr>
        <p:spPr/>
        <p:txBody>
          <a:bodyPr/>
          <a:lstStyle>
            <a:lvl1pPr>
              <a:defRPr/>
            </a:lvl1pPr>
          </a:lstStyle>
          <a:p>
            <a:fld id="{22BC85C8-9E22-493E-80E7-0C9118D9BC25}" type="slidenum">
              <a:rPr lang="en-US"/>
              <a:pPr/>
              <a:t>‹#›</a:t>
            </a:fld>
            <a:endParaRPr lang="en-US"/>
          </a:p>
        </p:txBody>
      </p:sp>
    </p:spTree>
    <p:extLst>
      <p:ext uri="{BB962C8B-B14F-4D97-AF65-F5344CB8AC3E}">
        <p14:creationId xmlns:p14="http://schemas.microsoft.com/office/powerpoint/2010/main" val="3692115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Performance Evaluation of Computer Networks</a:t>
            </a:r>
          </a:p>
        </p:txBody>
      </p:sp>
      <p:sp>
        <p:nvSpPr>
          <p:cNvPr id="6" name="Slide Number Placeholder 5"/>
          <p:cNvSpPr>
            <a:spLocks noGrp="1"/>
          </p:cNvSpPr>
          <p:nvPr>
            <p:ph type="sldNum" sz="quarter" idx="11"/>
          </p:nvPr>
        </p:nvSpPr>
        <p:spPr/>
        <p:txBody>
          <a:bodyPr/>
          <a:lstStyle>
            <a:lvl1pPr>
              <a:defRPr/>
            </a:lvl1pPr>
          </a:lstStyle>
          <a:p>
            <a:fld id="{06796491-8B7C-467E-923F-92A5426BD93B}" type="slidenum">
              <a:rPr lang="en-US"/>
              <a:pPr/>
              <a:t>‹#›</a:t>
            </a:fld>
            <a:endParaRPr lang="en-US"/>
          </a:p>
        </p:txBody>
      </p:sp>
    </p:spTree>
    <p:extLst>
      <p:ext uri="{BB962C8B-B14F-4D97-AF65-F5344CB8AC3E}">
        <p14:creationId xmlns:p14="http://schemas.microsoft.com/office/powerpoint/2010/main" val="1904307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bwMode="auto">
          <a:xfrm>
            <a:off x="755650" y="117475"/>
            <a:ext cx="8064500" cy="100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5299" name="Rectangle 3"/>
          <p:cNvSpPr>
            <a:spLocks noGrp="1" noChangeArrowheads="1"/>
          </p:cNvSpPr>
          <p:nvPr>
            <p:ph type="body" idx="1"/>
          </p:nvPr>
        </p:nvSpPr>
        <p:spPr bwMode="auto">
          <a:xfrm>
            <a:off x="976313" y="1196975"/>
            <a:ext cx="7772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300" name="Rectangle 4"/>
          <p:cNvSpPr>
            <a:spLocks noGrp="1" noChangeArrowheads="1"/>
          </p:cNvSpPr>
          <p:nvPr>
            <p:ph type="ftr" sz="quarter" idx="3"/>
          </p:nvPr>
        </p:nvSpPr>
        <p:spPr bwMode="auto">
          <a:xfrm>
            <a:off x="3201988" y="6381750"/>
            <a:ext cx="4970462"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600" b="1"/>
            </a:lvl1pPr>
          </a:lstStyle>
          <a:p>
            <a:r>
              <a:rPr lang="en-US"/>
              <a:t>Performance Evaluation of Computer Networks</a:t>
            </a:r>
          </a:p>
        </p:txBody>
      </p:sp>
      <p:sp>
        <p:nvSpPr>
          <p:cNvPr id="55301" name="Rectangle 5"/>
          <p:cNvSpPr>
            <a:spLocks noGrp="1" noChangeArrowheads="1"/>
          </p:cNvSpPr>
          <p:nvPr>
            <p:ph type="sldNum" sz="quarter" idx="4"/>
          </p:nvPr>
        </p:nvSpPr>
        <p:spPr bwMode="auto">
          <a:xfrm>
            <a:off x="-107950" y="6381750"/>
            <a:ext cx="720725"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800" b="1">
                <a:solidFill>
                  <a:schemeClr val="hlink"/>
                </a:solidFill>
              </a:defRPr>
            </a:lvl1pPr>
          </a:lstStyle>
          <a:p>
            <a:fld id="{8765CB2D-2CD9-4226-9D30-45CF9A0B1CC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hf hdr="0" dt="0"/>
  <p:txStyles>
    <p:titleStyle>
      <a:lvl1pPr algn="ctr" rtl="0" fontAlgn="base">
        <a:spcBef>
          <a:spcPct val="0"/>
        </a:spcBef>
        <a:spcAft>
          <a:spcPct val="0"/>
        </a:spcAft>
        <a:defRPr sz="4000" b="1">
          <a:solidFill>
            <a:schemeClr val="hlink"/>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000" b="1">
          <a:solidFill>
            <a:schemeClr val="hlink"/>
          </a:solidFill>
          <a:effectLst>
            <a:outerShdw blurRad="38100" dist="38100" dir="2700000" algn="tl">
              <a:srgbClr val="C0C0C0"/>
            </a:outerShdw>
          </a:effectLst>
          <a:latin typeface="Comic Sans MS" pitchFamily="66" charset="0"/>
        </a:defRPr>
      </a:lvl2pPr>
      <a:lvl3pPr algn="ctr" rtl="0" fontAlgn="base">
        <a:spcBef>
          <a:spcPct val="0"/>
        </a:spcBef>
        <a:spcAft>
          <a:spcPct val="0"/>
        </a:spcAft>
        <a:defRPr sz="4000" b="1">
          <a:solidFill>
            <a:schemeClr val="hlink"/>
          </a:solidFill>
          <a:effectLst>
            <a:outerShdw blurRad="38100" dist="38100" dir="2700000" algn="tl">
              <a:srgbClr val="C0C0C0"/>
            </a:outerShdw>
          </a:effectLst>
          <a:latin typeface="Comic Sans MS" pitchFamily="66" charset="0"/>
        </a:defRPr>
      </a:lvl3pPr>
      <a:lvl4pPr algn="ctr" rtl="0" fontAlgn="base">
        <a:spcBef>
          <a:spcPct val="0"/>
        </a:spcBef>
        <a:spcAft>
          <a:spcPct val="0"/>
        </a:spcAft>
        <a:defRPr sz="4000" b="1">
          <a:solidFill>
            <a:schemeClr val="hlink"/>
          </a:solidFill>
          <a:effectLst>
            <a:outerShdw blurRad="38100" dist="38100" dir="2700000" algn="tl">
              <a:srgbClr val="C0C0C0"/>
            </a:outerShdw>
          </a:effectLst>
          <a:latin typeface="Comic Sans MS" pitchFamily="66" charset="0"/>
        </a:defRPr>
      </a:lvl4pPr>
      <a:lvl5pPr algn="ctr" rtl="0" fontAlgn="base">
        <a:spcBef>
          <a:spcPct val="0"/>
        </a:spcBef>
        <a:spcAft>
          <a:spcPct val="0"/>
        </a:spcAft>
        <a:defRPr sz="4000" b="1">
          <a:solidFill>
            <a:schemeClr val="hlink"/>
          </a:solidFill>
          <a:effectLst>
            <a:outerShdw blurRad="38100" dist="38100" dir="2700000" algn="tl">
              <a:srgbClr val="C0C0C0"/>
            </a:outerShdw>
          </a:effectLst>
          <a:latin typeface="Comic Sans MS" pitchFamily="66" charset="0"/>
        </a:defRPr>
      </a:lvl5pPr>
      <a:lvl6pPr marL="457200" algn="ctr" rtl="0" fontAlgn="base">
        <a:spcBef>
          <a:spcPct val="0"/>
        </a:spcBef>
        <a:spcAft>
          <a:spcPct val="0"/>
        </a:spcAft>
        <a:defRPr sz="4000" b="1">
          <a:solidFill>
            <a:schemeClr val="hlink"/>
          </a:solidFill>
          <a:effectLst>
            <a:outerShdw blurRad="38100" dist="38100" dir="2700000" algn="tl">
              <a:srgbClr val="C0C0C0"/>
            </a:outerShdw>
          </a:effectLst>
          <a:latin typeface="Comic Sans MS" pitchFamily="66" charset="0"/>
        </a:defRPr>
      </a:lvl6pPr>
      <a:lvl7pPr marL="914400" algn="ctr" rtl="0" fontAlgn="base">
        <a:spcBef>
          <a:spcPct val="0"/>
        </a:spcBef>
        <a:spcAft>
          <a:spcPct val="0"/>
        </a:spcAft>
        <a:defRPr sz="4000" b="1">
          <a:solidFill>
            <a:schemeClr val="hlink"/>
          </a:solidFill>
          <a:effectLst>
            <a:outerShdw blurRad="38100" dist="38100" dir="2700000" algn="tl">
              <a:srgbClr val="C0C0C0"/>
            </a:outerShdw>
          </a:effectLst>
          <a:latin typeface="Comic Sans MS" pitchFamily="66" charset="0"/>
        </a:defRPr>
      </a:lvl7pPr>
      <a:lvl8pPr marL="1371600" algn="ctr" rtl="0" fontAlgn="base">
        <a:spcBef>
          <a:spcPct val="0"/>
        </a:spcBef>
        <a:spcAft>
          <a:spcPct val="0"/>
        </a:spcAft>
        <a:defRPr sz="4000" b="1">
          <a:solidFill>
            <a:schemeClr val="hlink"/>
          </a:solidFill>
          <a:effectLst>
            <a:outerShdw blurRad="38100" dist="38100" dir="2700000" algn="tl">
              <a:srgbClr val="C0C0C0"/>
            </a:outerShdw>
          </a:effectLst>
          <a:latin typeface="Comic Sans MS" pitchFamily="66" charset="0"/>
        </a:defRPr>
      </a:lvl8pPr>
      <a:lvl9pPr marL="1828800" algn="ctr" rtl="0" fontAlgn="base">
        <a:spcBef>
          <a:spcPct val="0"/>
        </a:spcBef>
        <a:spcAft>
          <a:spcPct val="0"/>
        </a:spcAft>
        <a:defRPr sz="4000" b="1">
          <a:solidFill>
            <a:schemeClr val="hlink"/>
          </a:solidFill>
          <a:effectLst>
            <a:outerShdw blurRad="38100" dist="38100" dir="2700000" algn="tl">
              <a:srgbClr val="C0C0C0"/>
            </a:outerShdw>
          </a:effectLst>
          <a:latin typeface="Comic Sans MS" pitchFamily="66" charset="0"/>
        </a:defRPr>
      </a:lvl9pPr>
    </p:titleStyle>
    <p:bodyStyle>
      <a:lvl1pPr marL="342900" indent="-342900" algn="l" rtl="0" fontAlgn="base">
        <a:spcBef>
          <a:spcPct val="20000"/>
        </a:spcBef>
        <a:spcAft>
          <a:spcPct val="0"/>
        </a:spcAft>
        <a:buChar char="•"/>
        <a:defRPr sz="3200" b="1">
          <a:solidFill>
            <a:schemeClr val="tx1"/>
          </a:solidFill>
          <a:latin typeface="+mn-lt"/>
          <a:ea typeface="+mn-ea"/>
          <a:cs typeface="+mn-cs"/>
        </a:defRPr>
      </a:lvl1pPr>
      <a:lvl2pPr marL="742950" indent="-285750" algn="l" rtl="0" fontAlgn="base">
        <a:spcBef>
          <a:spcPct val="20000"/>
        </a:spcBef>
        <a:spcAft>
          <a:spcPct val="0"/>
        </a:spcAft>
        <a:buChar char="–"/>
        <a:defRPr sz="2800" b="1">
          <a:solidFill>
            <a:schemeClr val="tx1"/>
          </a:solidFill>
          <a:latin typeface="+mn-lt"/>
        </a:defRPr>
      </a:lvl2pPr>
      <a:lvl3pPr marL="1143000" indent="-228600" algn="l" rtl="0" fontAlgn="base">
        <a:spcBef>
          <a:spcPct val="20000"/>
        </a:spcBef>
        <a:spcAft>
          <a:spcPct val="0"/>
        </a:spcAft>
        <a:buChar char="•"/>
        <a:defRPr sz="2400" b="1">
          <a:solidFill>
            <a:schemeClr val="tx1"/>
          </a:solidFill>
          <a:latin typeface="+mn-lt"/>
        </a:defRPr>
      </a:lvl3pPr>
      <a:lvl4pPr marL="1600200" indent="-228600" algn="l" rtl="0" fontAlgn="base">
        <a:spcBef>
          <a:spcPct val="20000"/>
        </a:spcBef>
        <a:spcAft>
          <a:spcPct val="0"/>
        </a:spcAft>
        <a:buChar char="–"/>
        <a:defRPr sz="2000" b="1">
          <a:solidFill>
            <a:schemeClr val="tx1"/>
          </a:solidFill>
          <a:latin typeface="+mn-lt"/>
        </a:defRPr>
      </a:lvl4pPr>
      <a:lvl5pPr marL="2057400" indent="-228600" algn="l" rtl="0" fontAlgn="base">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image" Target="../media/image5.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image" Target="../media/image5.wmf"/></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ctrTitle"/>
          </p:nvPr>
        </p:nvSpPr>
        <p:spPr>
          <a:xfrm>
            <a:off x="971550" y="1600200"/>
            <a:ext cx="7699375" cy="2405063"/>
          </a:xfrm>
        </p:spPr>
        <p:txBody>
          <a:bodyPr/>
          <a:lstStyle/>
          <a:p>
            <a:r>
              <a:rPr lang="en-US">
                <a:solidFill>
                  <a:srgbClr val="820000"/>
                </a:solidFill>
              </a:rPr>
              <a:t>Performance Evaluation</a:t>
            </a:r>
            <a:br>
              <a:rPr lang="en-US">
                <a:solidFill>
                  <a:srgbClr val="820000"/>
                </a:solidFill>
              </a:rPr>
            </a:br>
            <a:r>
              <a:rPr lang="en-US">
                <a:solidFill>
                  <a:srgbClr val="820000"/>
                </a:solidFill>
              </a:rPr>
              <a:t>of Computer Networks</a:t>
            </a:r>
          </a:p>
        </p:txBody>
      </p:sp>
      <p:sp>
        <p:nvSpPr>
          <p:cNvPr id="362499" name="Rectangle 3"/>
          <p:cNvSpPr>
            <a:spLocks noGrp="1" noChangeArrowheads="1"/>
          </p:cNvSpPr>
          <p:nvPr>
            <p:ph type="subTitle" idx="1"/>
          </p:nvPr>
        </p:nvSpPr>
        <p:spPr>
          <a:xfrm>
            <a:off x="1876425" y="4437063"/>
            <a:ext cx="5391150" cy="647700"/>
          </a:xfrm>
        </p:spPr>
        <p:txBody>
          <a:bodyPr/>
          <a:lstStyle/>
          <a:p>
            <a:pPr algn="ctr">
              <a:lnSpc>
                <a:spcPct val="90000"/>
              </a:lnSpc>
            </a:pPr>
            <a:r>
              <a:rPr lang="en-US" sz="2000" i="1"/>
              <a:t>Professor Bob Kinicki</a:t>
            </a:r>
          </a:p>
          <a:p>
            <a:pPr algn="ctr">
              <a:lnSpc>
                <a:spcPct val="90000"/>
              </a:lnSpc>
            </a:pPr>
            <a:r>
              <a:rPr lang="en-US" sz="2000" i="1"/>
              <a:t>Computer Science Department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Footer Placeholder 1"/>
          <p:cNvSpPr>
            <a:spLocks noGrp="1"/>
          </p:cNvSpPr>
          <p:nvPr>
            <p:ph type="ftr" sz="quarter" idx="10"/>
          </p:nvPr>
        </p:nvSpPr>
        <p:spPr/>
        <p:txBody>
          <a:bodyPr/>
          <a:lstStyle/>
          <a:p>
            <a:r>
              <a:rPr lang="en-US"/>
              <a:t>Performance Evaluation of Computer Networks</a:t>
            </a:r>
          </a:p>
        </p:txBody>
      </p:sp>
      <p:sp>
        <p:nvSpPr>
          <p:cNvPr id="120" name="Slide Number Placeholder 2"/>
          <p:cNvSpPr>
            <a:spLocks noGrp="1"/>
          </p:cNvSpPr>
          <p:nvPr>
            <p:ph type="sldNum" sz="quarter" idx="11"/>
          </p:nvPr>
        </p:nvSpPr>
        <p:spPr/>
        <p:txBody>
          <a:bodyPr/>
          <a:lstStyle/>
          <a:p>
            <a:fld id="{77D633F9-8492-4800-9B7B-636AD41EDAC7}" type="slidenum">
              <a:rPr lang="en-US"/>
              <a:pPr/>
              <a:t>10</a:t>
            </a:fld>
            <a:endParaRPr lang="en-US"/>
          </a:p>
        </p:txBody>
      </p:sp>
      <p:sp>
        <p:nvSpPr>
          <p:cNvPr id="410626" name="Cloud"/>
          <p:cNvSpPr>
            <a:spLocks noChangeAspect="1" noEditPoints="1" noChangeArrowheads="1"/>
          </p:cNvSpPr>
          <p:nvPr/>
        </p:nvSpPr>
        <p:spPr bwMode="auto">
          <a:xfrm>
            <a:off x="1693863" y="1704975"/>
            <a:ext cx="6096000" cy="33083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spcBef>
                <a:spcPct val="20000"/>
              </a:spcBef>
            </a:pPr>
            <a:endParaRPr lang="en-US" sz="1600">
              <a:solidFill>
                <a:schemeClr val="bg2"/>
              </a:solidFill>
              <a:latin typeface="Times New Roman" pitchFamily="18" charset="0"/>
            </a:endParaRPr>
          </a:p>
        </p:txBody>
      </p:sp>
      <p:sp>
        <p:nvSpPr>
          <p:cNvPr id="410627" name="Oval 3"/>
          <p:cNvSpPr>
            <a:spLocks noChangeArrowheads="1"/>
          </p:cNvSpPr>
          <p:nvPr/>
        </p:nvSpPr>
        <p:spPr bwMode="auto">
          <a:xfrm>
            <a:off x="4894263" y="20097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pPr>
            <a:endParaRPr lang="en-US" sz="2800">
              <a:latin typeface="Times New Roman" pitchFamily="18" charset="0"/>
            </a:endParaRPr>
          </a:p>
        </p:txBody>
      </p:sp>
      <p:sp>
        <p:nvSpPr>
          <p:cNvPr id="410628" name="Oval 4"/>
          <p:cNvSpPr>
            <a:spLocks noChangeArrowheads="1"/>
          </p:cNvSpPr>
          <p:nvPr/>
        </p:nvSpPr>
        <p:spPr bwMode="auto">
          <a:xfrm>
            <a:off x="5351463" y="18573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29" name="Oval 5"/>
          <p:cNvSpPr>
            <a:spLocks noChangeArrowheads="1"/>
          </p:cNvSpPr>
          <p:nvPr/>
        </p:nvSpPr>
        <p:spPr bwMode="auto">
          <a:xfrm>
            <a:off x="5884863" y="22383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30" name="Oval 6"/>
          <p:cNvSpPr>
            <a:spLocks noChangeArrowheads="1"/>
          </p:cNvSpPr>
          <p:nvPr/>
        </p:nvSpPr>
        <p:spPr bwMode="auto">
          <a:xfrm>
            <a:off x="5351463" y="1628775"/>
            <a:ext cx="533400" cy="6096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31" name="Oval 7"/>
          <p:cNvSpPr>
            <a:spLocks noChangeArrowheads="1"/>
          </p:cNvSpPr>
          <p:nvPr/>
        </p:nvSpPr>
        <p:spPr bwMode="auto">
          <a:xfrm>
            <a:off x="5580063" y="19335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32" name="Oval 8"/>
          <p:cNvSpPr>
            <a:spLocks noChangeArrowheads="1"/>
          </p:cNvSpPr>
          <p:nvPr/>
        </p:nvSpPr>
        <p:spPr bwMode="auto">
          <a:xfrm>
            <a:off x="5580063" y="19335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33" name="Oval 9"/>
          <p:cNvSpPr>
            <a:spLocks noChangeArrowheads="1"/>
          </p:cNvSpPr>
          <p:nvPr/>
        </p:nvSpPr>
        <p:spPr bwMode="auto">
          <a:xfrm>
            <a:off x="6494463" y="28479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FontTx/>
              <a:buChar char="–"/>
            </a:pPr>
            <a:endParaRPr lang="en-US" sz="1600">
              <a:solidFill>
                <a:srgbClr val="A50021"/>
              </a:solidFill>
              <a:latin typeface="Times New Roman" pitchFamily="18" charset="0"/>
            </a:endParaRPr>
          </a:p>
        </p:txBody>
      </p:sp>
      <p:sp>
        <p:nvSpPr>
          <p:cNvPr id="410634" name="Oval 10"/>
          <p:cNvSpPr>
            <a:spLocks noChangeArrowheads="1"/>
          </p:cNvSpPr>
          <p:nvPr/>
        </p:nvSpPr>
        <p:spPr bwMode="auto">
          <a:xfrm>
            <a:off x="5808663" y="2847975"/>
            <a:ext cx="685800" cy="762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35" name="Oval 11"/>
          <p:cNvSpPr>
            <a:spLocks noChangeArrowheads="1"/>
          </p:cNvSpPr>
          <p:nvPr/>
        </p:nvSpPr>
        <p:spPr bwMode="auto">
          <a:xfrm>
            <a:off x="6113463" y="2619375"/>
            <a:ext cx="76200" cy="152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36" name="Oval 12"/>
          <p:cNvSpPr>
            <a:spLocks noChangeArrowheads="1"/>
          </p:cNvSpPr>
          <p:nvPr/>
        </p:nvSpPr>
        <p:spPr bwMode="auto">
          <a:xfrm>
            <a:off x="6113463" y="2619375"/>
            <a:ext cx="76200" cy="2286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37" name="Oval 13"/>
          <p:cNvSpPr>
            <a:spLocks noChangeArrowheads="1"/>
          </p:cNvSpPr>
          <p:nvPr/>
        </p:nvSpPr>
        <p:spPr bwMode="auto">
          <a:xfrm>
            <a:off x="6189663" y="28479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38" name="Oval 14"/>
          <p:cNvSpPr>
            <a:spLocks noChangeArrowheads="1"/>
          </p:cNvSpPr>
          <p:nvPr/>
        </p:nvSpPr>
        <p:spPr bwMode="auto">
          <a:xfrm>
            <a:off x="6189663" y="28479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39" name="Oval 15"/>
          <p:cNvSpPr>
            <a:spLocks noChangeArrowheads="1"/>
          </p:cNvSpPr>
          <p:nvPr/>
        </p:nvSpPr>
        <p:spPr bwMode="auto">
          <a:xfrm>
            <a:off x="6646863" y="30003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40" name="Oval 16"/>
          <p:cNvSpPr>
            <a:spLocks noChangeArrowheads="1"/>
          </p:cNvSpPr>
          <p:nvPr/>
        </p:nvSpPr>
        <p:spPr bwMode="auto">
          <a:xfrm>
            <a:off x="5656263" y="3000375"/>
            <a:ext cx="9906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41" name="Oval 17"/>
          <p:cNvSpPr>
            <a:spLocks noChangeArrowheads="1"/>
          </p:cNvSpPr>
          <p:nvPr/>
        </p:nvSpPr>
        <p:spPr bwMode="auto">
          <a:xfrm>
            <a:off x="6189663" y="35337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42" name="Oval 18"/>
          <p:cNvSpPr>
            <a:spLocks noChangeArrowheads="1"/>
          </p:cNvSpPr>
          <p:nvPr/>
        </p:nvSpPr>
        <p:spPr bwMode="auto">
          <a:xfrm>
            <a:off x="6646863" y="39147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43" name="Oval 19"/>
          <p:cNvSpPr>
            <a:spLocks noChangeArrowheads="1"/>
          </p:cNvSpPr>
          <p:nvPr/>
        </p:nvSpPr>
        <p:spPr bwMode="auto">
          <a:xfrm>
            <a:off x="6646863" y="39147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44" name="Oval 20"/>
          <p:cNvSpPr>
            <a:spLocks noChangeArrowheads="1"/>
          </p:cNvSpPr>
          <p:nvPr/>
        </p:nvSpPr>
        <p:spPr bwMode="auto">
          <a:xfrm>
            <a:off x="3446463" y="2695575"/>
            <a:ext cx="762000" cy="7620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45" name="Oval 21"/>
          <p:cNvSpPr>
            <a:spLocks noChangeArrowheads="1"/>
          </p:cNvSpPr>
          <p:nvPr/>
        </p:nvSpPr>
        <p:spPr bwMode="auto">
          <a:xfrm>
            <a:off x="3751263" y="31527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46" name="Oval 22"/>
          <p:cNvSpPr>
            <a:spLocks noChangeArrowheads="1"/>
          </p:cNvSpPr>
          <p:nvPr/>
        </p:nvSpPr>
        <p:spPr bwMode="auto">
          <a:xfrm>
            <a:off x="3370263" y="2314575"/>
            <a:ext cx="533400" cy="6096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647" name="Oval 23"/>
          <p:cNvSpPr>
            <a:spLocks noChangeArrowheads="1"/>
          </p:cNvSpPr>
          <p:nvPr/>
        </p:nvSpPr>
        <p:spPr bwMode="auto">
          <a:xfrm>
            <a:off x="3217863" y="2390775"/>
            <a:ext cx="609600" cy="6096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pPr>
            <a:endParaRPr lang="en-US" sz="2800">
              <a:latin typeface="Times New Roman" pitchFamily="18" charset="0"/>
            </a:endParaRPr>
          </a:p>
          <a:p>
            <a:pPr>
              <a:spcBef>
                <a:spcPct val="20000"/>
              </a:spcBef>
            </a:pPr>
            <a:endParaRPr lang="en-US" sz="2800">
              <a:latin typeface="Times New Roman" pitchFamily="18" charset="0"/>
            </a:endParaRPr>
          </a:p>
          <a:p>
            <a:pPr>
              <a:spcBef>
                <a:spcPct val="20000"/>
              </a:spcBef>
            </a:pPr>
            <a:endParaRPr lang="en-US" sz="2800">
              <a:latin typeface="Times New Roman" pitchFamily="18" charset="0"/>
            </a:endParaRPr>
          </a:p>
        </p:txBody>
      </p:sp>
      <p:sp>
        <p:nvSpPr>
          <p:cNvPr id="410648" name="Oval 24"/>
          <p:cNvSpPr>
            <a:spLocks noChangeArrowheads="1"/>
          </p:cNvSpPr>
          <p:nvPr/>
        </p:nvSpPr>
        <p:spPr bwMode="auto">
          <a:xfrm>
            <a:off x="2989263" y="32289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12</a:t>
            </a:r>
          </a:p>
        </p:txBody>
      </p:sp>
      <p:sp>
        <p:nvSpPr>
          <p:cNvPr id="410649" name="Oval 25"/>
          <p:cNvSpPr>
            <a:spLocks noChangeArrowheads="1"/>
          </p:cNvSpPr>
          <p:nvPr/>
        </p:nvSpPr>
        <p:spPr bwMode="auto">
          <a:xfrm>
            <a:off x="2684463" y="23145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1</a:t>
            </a:r>
          </a:p>
        </p:txBody>
      </p:sp>
      <p:sp>
        <p:nvSpPr>
          <p:cNvPr id="410650" name="Oval 26"/>
          <p:cNvSpPr>
            <a:spLocks noChangeArrowheads="1"/>
          </p:cNvSpPr>
          <p:nvPr/>
        </p:nvSpPr>
        <p:spPr bwMode="auto">
          <a:xfrm>
            <a:off x="1922463" y="30003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11</a:t>
            </a:r>
          </a:p>
        </p:txBody>
      </p:sp>
      <p:sp>
        <p:nvSpPr>
          <p:cNvPr id="410651" name="Oval 27"/>
          <p:cNvSpPr>
            <a:spLocks noChangeArrowheads="1"/>
          </p:cNvSpPr>
          <p:nvPr/>
        </p:nvSpPr>
        <p:spPr bwMode="auto">
          <a:xfrm>
            <a:off x="4589463" y="43719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8</a:t>
            </a:r>
          </a:p>
        </p:txBody>
      </p:sp>
      <p:sp>
        <p:nvSpPr>
          <p:cNvPr id="410652" name="Oval 28"/>
          <p:cNvSpPr>
            <a:spLocks noChangeArrowheads="1"/>
          </p:cNvSpPr>
          <p:nvPr/>
        </p:nvSpPr>
        <p:spPr bwMode="auto">
          <a:xfrm>
            <a:off x="6342063" y="21621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4</a:t>
            </a:r>
          </a:p>
        </p:txBody>
      </p:sp>
      <p:sp>
        <p:nvSpPr>
          <p:cNvPr id="410653" name="Oval 29"/>
          <p:cNvSpPr>
            <a:spLocks noChangeArrowheads="1"/>
          </p:cNvSpPr>
          <p:nvPr/>
        </p:nvSpPr>
        <p:spPr bwMode="auto">
          <a:xfrm>
            <a:off x="6113463" y="39909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7</a:t>
            </a:r>
          </a:p>
        </p:txBody>
      </p:sp>
      <p:sp>
        <p:nvSpPr>
          <p:cNvPr id="410654" name="Oval 30"/>
          <p:cNvSpPr>
            <a:spLocks noChangeArrowheads="1"/>
          </p:cNvSpPr>
          <p:nvPr/>
        </p:nvSpPr>
        <p:spPr bwMode="auto">
          <a:xfrm>
            <a:off x="4132263" y="20097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2</a:t>
            </a:r>
          </a:p>
        </p:txBody>
      </p:sp>
      <p:sp>
        <p:nvSpPr>
          <p:cNvPr id="410655" name="Oval 31"/>
          <p:cNvSpPr>
            <a:spLocks noChangeArrowheads="1"/>
          </p:cNvSpPr>
          <p:nvPr/>
        </p:nvSpPr>
        <p:spPr bwMode="auto">
          <a:xfrm>
            <a:off x="7104063" y="33813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6</a:t>
            </a:r>
          </a:p>
        </p:txBody>
      </p:sp>
      <p:sp>
        <p:nvSpPr>
          <p:cNvPr id="410656" name="Oval 32"/>
          <p:cNvSpPr>
            <a:spLocks noChangeArrowheads="1"/>
          </p:cNvSpPr>
          <p:nvPr/>
        </p:nvSpPr>
        <p:spPr bwMode="auto">
          <a:xfrm>
            <a:off x="2989263" y="42195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9</a:t>
            </a:r>
          </a:p>
        </p:txBody>
      </p:sp>
      <p:sp>
        <p:nvSpPr>
          <p:cNvPr id="410657" name="Oval 33"/>
          <p:cNvSpPr>
            <a:spLocks noChangeArrowheads="1"/>
          </p:cNvSpPr>
          <p:nvPr/>
        </p:nvSpPr>
        <p:spPr bwMode="auto">
          <a:xfrm>
            <a:off x="2074863" y="38385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10</a:t>
            </a:r>
          </a:p>
        </p:txBody>
      </p:sp>
      <p:sp>
        <p:nvSpPr>
          <p:cNvPr id="410658" name="Oval 34"/>
          <p:cNvSpPr>
            <a:spLocks noChangeArrowheads="1"/>
          </p:cNvSpPr>
          <p:nvPr/>
        </p:nvSpPr>
        <p:spPr bwMode="auto">
          <a:xfrm>
            <a:off x="3827463" y="27717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14</a:t>
            </a:r>
          </a:p>
        </p:txBody>
      </p:sp>
      <p:sp>
        <p:nvSpPr>
          <p:cNvPr id="410659" name="Oval 35"/>
          <p:cNvSpPr>
            <a:spLocks noChangeArrowheads="1"/>
          </p:cNvSpPr>
          <p:nvPr/>
        </p:nvSpPr>
        <p:spPr bwMode="auto">
          <a:xfrm>
            <a:off x="7104063" y="24669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5</a:t>
            </a:r>
          </a:p>
        </p:txBody>
      </p:sp>
      <p:sp>
        <p:nvSpPr>
          <p:cNvPr id="410660" name="Oval 36"/>
          <p:cNvSpPr>
            <a:spLocks noChangeArrowheads="1"/>
          </p:cNvSpPr>
          <p:nvPr/>
        </p:nvSpPr>
        <p:spPr bwMode="auto">
          <a:xfrm>
            <a:off x="3979863" y="37623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13</a:t>
            </a:r>
          </a:p>
        </p:txBody>
      </p:sp>
      <p:sp>
        <p:nvSpPr>
          <p:cNvPr id="410661" name="Oval 37"/>
          <p:cNvSpPr>
            <a:spLocks noChangeArrowheads="1"/>
          </p:cNvSpPr>
          <p:nvPr/>
        </p:nvSpPr>
        <p:spPr bwMode="auto">
          <a:xfrm>
            <a:off x="4894263" y="33813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15</a:t>
            </a:r>
          </a:p>
        </p:txBody>
      </p:sp>
      <p:sp>
        <p:nvSpPr>
          <p:cNvPr id="410662" name="Oval 38"/>
          <p:cNvSpPr>
            <a:spLocks noChangeArrowheads="1"/>
          </p:cNvSpPr>
          <p:nvPr/>
        </p:nvSpPr>
        <p:spPr bwMode="auto">
          <a:xfrm>
            <a:off x="5199063" y="20097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3</a:t>
            </a:r>
          </a:p>
        </p:txBody>
      </p:sp>
      <p:sp>
        <p:nvSpPr>
          <p:cNvPr id="410663" name="Rectangle 39"/>
          <p:cNvSpPr>
            <a:spLocks noChangeArrowheads="1"/>
          </p:cNvSpPr>
          <p:nvPr/>
        </p:nvSpPr>
        <p:spPr bwMode="auto">
          <a:xfrm>
            <a:off x="1389063" y="2543175"/>
            <a:ext cx="365125" cy="37465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B</a:t>
            </a:r>
            <a:endParaRPr lang="en-US" sz="1400">
              <a:latin typeface="Times New Roman" pitchFamily="18" charset="0"/>
            </a:endParaRPr>
          </a:p>
        </p:txBody>
      </p:sp>
      <p:sp>
        <p:nvSpPr>
          <p:cNvPr id="410664" name="Rectangle 40"/>
          <p:cNvSpPr>
            <a:spLocks noChangeArrowheads="1"/>
          </p:cNvSpPr>
          <p:nvPr/>
        </p:nvSpPr>
        <p:spPr bwMode="auto">
          <a:xfrm>
            <a:off x="1236663" y="3305175"/>
            <a:ext cx="365125" cy="37465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C</a:t>
            </a:r>
            <a:endParaRPr lang="en-US" sz="1400">
              <a:latin typeface="Times New Roman" pitchFamily="18" charset="0"/>
            </a:endParaRPr>
          </a:p>
        </p:txBody>
      </p:sp>
      <p:sp>
        <p:nvSpPr>
          <p:cNvPr id="410665" name="Rectangle 41"/>
          <p:cNvSpPr>
            <a:spLocks noChangeArrowheads="1"/>
          </p:cNvSpPr>
          <p:nvPr/>
        </p:nvSpPr>
        <p:spPr bwMode="auto">
          <a:xfrm>
            <a:off x="1116013" y="4448175"/>
            <a:ext cx="714375" cy="67945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D</a:t>
            </a:r>
            <a:endParaRPr lang="en-US" sz="1400">
              <a:latin typeface="Times New Roman" pitchFamily="18" charset="0"/>
            </a:endParaRPr>
          </a:p>
        </p:txBody>
      </p:sp>
      <p:sp>
        <p:nvSpPr>
          <p:cNvPr id="410666" name="Rectangle 42"/>
          <p:cNvSpPr>
            <a:spLocks noChangeArrowheads="1"/>
          </p:cNvSpPr>
          <p:nvPr/>
        </p:nvSpPr>
        <p:spPr bwMode="auto">
          <a:xfrm>
            <a:off x="2913063" y="4981575"/>
            <a:ext cx="365125" cy="37465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E</a:t>
            </a:r>
            <a:endParaRPr lang="en-US" sz="1400">
              <a:latin typeface="Times New Roman" pitchFamily="18" charset="0"/>
            </a:endParaRPr>
          </a:p>
        </p:txBody>
      </p:sp>
      <p:sp>
        <p:nvSpPr>
          <p:cNvPr id="410667" name="Rectangle 43"/>
          <p:cNvSpPr>
            <a:spLocks noChangeArrowheads="1"/>
          </p:cNvSpPr>
          <p:nvPr/>
        </p:nvSpPr>
        <p:spPr bwMode="auto">
          <a:xfrm>
            <a:off x="6875463" y="4676775"/>
            <a:ext cx="365125" cy="37465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G</a:t>
            </a:r>
            <a:endParaRPr lang="en-US" sz="1400">
              <a:latin typeface="Times New Roman" pitchFamily="18" charset="0"/>
            </a:endParaRPr>
          </a:p>
        </p:txBody>
      </p:sp>
      <p:sp>
        <p:nvSpPr>
          <p:cNvPr id="410668" name="Rectangle 44"/>
          <p:cNvSpPr>
            <a:spLocks noChangeArrowheads="1"/>
          </p:cNvSpPr>
          <p:nvPr/>
        </p:nvSpPr>
        <p:spPr bwMode="auto">
          <a:xfrm>
            <a:off x="8027988" y="2032000"/>
            <a:ext cx="720725" cy="64770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J</a:t>
            </a:r>
            <a:endParaRPr lang="en-US" sz="1400">
              <a:latin typeface="Times New Roman" pitchFamily="18" charset="0"/>
            </a:endParaRPr>
          </a:p>
        </p:txBody>
      </p:sp>
      <p:sp>
        <p:nvSpPr>
          <p:cNvPr id="410669" name="Rectangle 45"/>
          <p:cNvSpPr>
            <a:spLocks noChangeArrowheads="1"/>
          </p:cNvSpPr>
          <p:nvPr/>
        </p:nvSpPr>
        <p:spPr bwMode="auto">
          <a:xfrm>
            <a:off x="1042988" y="1384300"/>
            <a:ext cx="820737" cy="76835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A</a:t>
            </a:r>
            <a:endParaRPr lang="en-US" sz="1400">
              <a:latin typeface="Times New Roman" pitchFamily="18" charset="0"/>
            </a:endParaRPr>
          </a:p>
        </p:txBody>
      </p:sp>
      <p:sp>
        <p:nvSpPr>
          <p:cNvPr id="410670" name="Rectangle 46"/>
          <p:cNvSpPr>
            <a:spLocks noChangeArrowheads="1"/>
          </p:cNvSpPr>
          <p:nvPr/>
        </p:nvSpPr>
        <p:spPr bwMode="auto">
          <a:xfrm>
            <a:off x="8094663" y="4067175"/>
            <a:ext cx="869950" cy="917575"/>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H</a:t>
            </a:r>
            <a:endParaRPr lang="en-US" sz="1400">
              <a:latin typeface="Times New Roman" pitchFamily="18" charset="0"/>
            </a:endParaRPr>
          </a:p>
        </p:txBody>
      </p:sp>
      <p:sp>
        <p:nvSpPr>
          <p:cNvPr id="410671" name="Rectangle 47"/>
          <p:cNvSpPr>
            <a:spLocks noChangeArrowheads="1"/>
          </p:cNvSpPr>
          <p:nvPr/>
        </p:nvSpPr>
        <p:spPr bwMode="auto">
          <a:xfrm>
            <a:off x="4665663" y="5286375"/>
            <a:ext cx="365125" cy="37465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F</a:t>
            </a:r>
            <a:endParaRPr lang="en-US" sz="1400">
              <a:latin typeface="Times New Roman" pitchFamily="18" charset="0"/>
            </a:endParaRPr>
          </a:p>
        </p:txBody>
      </p:sp>
      <p:sp>
        <p:nvSpPr>
          <p:cNvPr id="410672" name="Rectangle 48"/>
          <p:cNvSpPr>
            <a:spLocks noChangeArrowheads="1"/>
          </p:cNvSpPr>
          <p:nvPr/>
        </p:nvSpPr>
        <p:spPr bwMode="auto">
          <a:xfrm>
            <a:off x="3675063" y="1323975"/>
            <a:ext cx="365125" cy="37465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N</a:t>
            </a:r>
            <a:endParaRPr lang="en-US" sz="1400">
              <a:latin typeface="Times New Roman" pitchFamily="18" charset="0"/>
            </a:endParaRPr>
          </a:p>
        </p:txBody>
      </p:sp>
      <p:sp>
        <p:nvSpPr>
          <p:cNvPr id="410673" name="Oval 49"/>
          <p:cNvSpPr>
            <a:spLocks noChangeArrowheads="1"/>
          </p:cNvSpPr>
          <p:nvPr/>
        </p:nvSpPr>
        <p:spPr bwMode="auto">
          <a:xfrm>
            <a:off x="5503863" y="26955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16</a:t>
            </a:r>
          </a:p>
        </p:txBody>
      </p:sp>
      <p:sp>
        <p:nvSpPr>
          <p:cNvPr id="410674" name="Oval 50"/>
          <p:cNvSpPr>
            <a:spLocks noChangeArrowheads="1"/>
          </p:cNvSpPr>
          <p:nvPr/>
        </p:nvSpPr>
        <p:spPr bwMode="auto">
          <a:xfrm>
            <a:off x="6113463" y="31527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17</a:t>
            </a:r>
          </a:p>
        </p:txBody>
      </p:sp>
      <p:sp>
        <p:nvSpPr>
          <p:cNvPr id="410675" name="Line 51"/>
          <p:cNvSpPr>
            <a:spLocks noChangeShapeType="1"/>
          </p:cNvSpPr>
          <p:nvPr/>
        </p:nvSpPr>
        <p:spPr bwMode="auto">
          <a:xfrm>
            <a:off x="1693863" y="5362575"/>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410676" name="AutoShape 52"/>
          <p:cNvCxnSpPr>
            <a:cxnSpLocks noChangeShapeType="1"/>
            <a:stCxn id="410656" idx="7"/>
            <a:endCxn id="410660" idx="2"/>
          </p:cNvCxnSpPr>
          <p:nvPr/>
        </p:nvCxnSpPr>
        <p:spPr bwMode="auto">
          <a:xfrm flipV="1">
            <a:off x="3314700" y="3952875"/>
            <a:ext cx="657225" cy="3143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77" name="AutoShape 53"/>
          <p:cNvCxnSpPr>
            <a:cxnSpLocks noChangeShapeType="1"/>
            <a:stCxn id="410657" idx="7"/>
            <a:endCxn id="410648" idx="3"/>
          </p:cNvCxnSpPr>
          <p:nvPr/>
        </p:nvCxnSpPr>
        <p:spPr bwMode="auto">
          <a:xfrm flipV="1">
            <a:off x="2400300" y="3562350"/>
            <a:ext cx="644525" cy="3238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78" name="AutoShape 54"/>
          <p:cNvCxnSpPr>
            <a:cxnSpLocks noChangeShapeType="1"/>
            <a:stCxn id="410649" idx="6"/>
            <a:endCxn id="410658" idx="1"/>
          </p:cNvCxnSpPr>
          <p:nvPr/>
        </p:nvCxnSpPr>
        <p:spPr bwMode="auto">
          <a:xfrm>
            <a:off x="3073400" y="2505075"/>
            <a:ext cx="809625" cy="314325"/>
          </a:xfrm>
          <a:prstGeom prst="straightConnector1">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79" name="AutoShape 55"/>
          <p:cNvCxnSpPr>
            <a:cxnSpLocks noChangeShapeType="1"/>
            <a:stCxn id="410650" idx="7"/>
            <a:endCxn id="410649" idx="3"/>
          </p:cNvCxnSpPr>
          <p:nvPr/>
        </p:nvCxnSpPr>
        <p:spPr bwMode="auto">
          <a:xfrm flipV="1">
            <a:off x="2247900" y="2647950"/>
            <a:ext cx="492125" cy="4000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80" name="AutoShape 56"/>
          <p:cNvCxnSpPr>
            <a:cxnSpLocks noChangeShapeType="1"/>
            <a:stCxn id="410648" idx="7"/>
            <a:endCxn id="410658" idx="3"/>
          </p:cNvCxnSpPr>
          <p:nvPr/>
        </p:nvCxnSpPr>
        <p:spPr bwMode="auto">
          <a:xfrm flipV="1">
            <a:off x="3314700" y="3105150"/>
            <a:ext cx="568325" cy="1714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81" name="AutoShape 57"/>
          <p:cNvCxnSpPr>
            <a:cxnSpLocks noChangeShapeType="1"/>
            <a:stCxn id="410658" idx="0"/>
            <a:endCxn id="410654" idx="3"/>
          </p:cNvCxnSpPr>
          <p:nvPr/>
        </p:nvCxnSpPr>
        <p:spPr bwMode="auto">
          <a:xfrm flipV="1">
            <a:off x="4017963" y="2343150"/>
            <a:ext cx="169862" cy="420688"/>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82" name="AutoShape 58"/>
          <p:cNvCxnSpPr>
            <a:cxnSpLocks noChangeShapeType="1"/>
            <a:stCxn id="410654" idx="6"/>
            <a:endCxn id="410662" idx="2"/>
          </p:cNvCxnSpPr>
          <p:nvPr/>
        </p:nvCxnSpPr>
        <p:spPr bwMode="auto">
          <a:xfrm>
            <a:off x="4521200" y="2200275"/>
            <a:ext cx="669925" cy="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83" name="AutoShape 59"/>
          <p:cNvCxnSpPr>
            <a:cxnSpLocks noChangeShapeType="1"/>
            <a:stCxn id="410662" idx="6"/>
            <a:endCxn id="410652" idx="2"/>
          </p:cNvCxnSpPr>
          <p:nvPr/>
        </p:nvCxnSpPr>
        <p:spPr bwMode="auto">
          <a:xfrm>
            <a:off x="5588000" y="2200275"/>
            <a:ext cx="746125" cy="15240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84" name="AutoShape 60"/>
          <p:cNvCxnSpPr>
            <a:cxnSpLocks noChangeShapeType="1"/>
            <a:stCxn id="410652" idx="6"/>
            <a:endCxn id="410659" idx="1"/>
          </p:cNvCxnSpPr>
          <p:nvPr/>
        </p:nvCxnSpPr>
        <p:spPr bwMode="auto">
          <a:xfrm>
            <a:off x="6731000" y="2352675"/>
            <a:ext cx="428625" cy="1619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85" name="AutoShape 61"/>
          <p:cNvCxnSpPr>
            <a:cxnSpLocks noChangeShapeType="1"/>
            <a:stCxn id="410650" idx="6"/>
            <a:endCxn id="410648" idx="2"/>
          </p:cNvCxnSpPr>
          <p:nvPr/>
        </p:nvCxnSpPr>
        <p:spPr bwMode="auto">
          <a:xfrm>
            <a:off x="2311400" y="3190875"/>
            <a:ext cx="669925" cy="22860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86" name="AutoShape 62"/>
          <p:cNvCxnSpPr>
            <a:cxnSpLocks noChangeShapeType="1"/>
            <a:stCxn id="410658" idx="6"/>
            <a:endCxn id="410673" idx="2"/>
          </p:cNvCxnSpPr>
          <p:nvPr/>
        </p:nvCxnSpPr>
        <p:spPr bwMode="auto">
          <a:xfrm flipV="1">
            <a:off x="4216400" y="2886075"/>
            <a:ext cx="1279525" cy="7620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87" name="AutoShape 63"/>
          <p:cNvCxnSpPr>
            <a:cxnSpLocks noChangeShapeType="1"/>
            <a:stCxn id="410662" idx="5"/>
            <a:endCxn id="410673" idx="0"/>
          </p:cNvCxnSpPr>
          <p:nvPr/>
        </p:nvCxnSpPr>
        <p:spPr bwMode="auto">
          <a:xfrm>
            <a:off x="5524500" y="2343150"/>
            <a:ext cx="169863" cy="344488"/>
          </a:xfrm>
          <a:prstGeom prst="straightConnector1">
            <a:avLst/>
          </a:prstGeom>
          <a:noFill/>
          <a:ln w="222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88" name="AutoShape 64"/>
          <p:cNvCxnSpPr>
            <a:cxnSpLocks noChangeShapeType="1"/>
            <a:stCxn id="410654" idx="5"/>
            <a:endCxn id="410673" idx="1"/>
          </p:cNvCxnSpPr>
          <p:nvPr/>
        </p:nvCxnSpPr>
        <p:spPr bwMode="auto">
          <a:xfrm>
            <a:off x="4457700" y="2343150"/>
            <a:ext cx="1101725" cy="4000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89" name="AutoShape 65"/>
          <p:cNvCxnSpPr>
            <a:cxnSpLocks noChangeShapeType="1"/>
            <a:stCxn id="410648" idx="4"/>
            <a:endCxn id="410656" idx="0"/>
          </p:cNvCxnSpPr>
          <p:nvPr/>
        </p:nvCxnSpPr>
        <p:spPr bwMode="auto">
          <a:xfrm>
            <a:off x="3179763" y="3617913"/>
            <a:ext cx="0" cy="5937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90" name="AutoShape 66"/>
          <p:cNvCxnSpPr>
            <a:cxnSpLocks noChangeShapeType="1"/>
            <a:stCxn id="410657" idx="6"/>
            <a:endCxn id="410656" idx="1"/>
          </p:cNvCxnSpPr>
          <p:nvPr/>
        </p:nvCxnSpPr>
        <p:spPr bwMode="auto">
          <a:xfrm>
            <a:off x="2463800" y="4029075"/>
            <a:ext cx="581025" cy="2381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91" name="AutoShape 67"/>
          <p:cNvCxnSpPr>
            <a:cxnSpLocks noChangeShapeType="1"/>
            <a:stCxn id="410649" idx="7"/>
            <a:endCxn id="410654" idx="2"/>
          </p:cNvCxnSpPr>
          <p:nvPr/>
        </p:nvCxnSpPr>
        <p:spPr bwMode="auto">
          <a:xfrm flipV="1">
            <a:off x="3009900" y="2200275"/>
            <a:ext cx="1114425" cy="1619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92" name="AutoShape 68"/>
          <p:cNvCxnSpPr>
            <a:cxnSpLocks noChangeShapeType="1"/>
            <a:stCxn id="410658" idx="5"/>
            <a:endCxn id="410661" idx="1"/>
          </p:cNvCxnSpPr>
          <p:nvPr/>
        </p:nvCxnSpPr>
        <p:spPr bwMode="auto">
          <a:xfrm>
            <a:off x="4152900" y="3105150"/>
            <a:ext cx="796925" cy="3238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93" name="AutoShape 69"/>
          <p:cNvCxnSpPr>
            <a:cxnSpLocks noChangeShapeType="1"/>
            <a:stCxn id="410660" idx="5"/>
            <a:endCxn id="410651" idx="1"/>
          </p:cNvCxnSpPr>
          <p:nvPr/>
        </p:nvCxnSpPr>
        <p:spPr bwMode="auto">
          <a:xfrm>
            <a:off x="4305300" y="4095750"/>
            <a:ext cx="339725" cy="323850"/>
          </a:xfrm>
          <a:prstGeom prst="straightConnector1">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94" name="AutoShape 70"/>
          <p:cNvCxnSpPr>
            <a:cxnSpLocks noChangeShapeType="1"/>
            <a:stCxn id="410648" idx="6"/>
            <a:endCxn id="410661" idx="2"/>
          </p:cNvCxnSpPr>
          <p:nvPr/>
        </p:nvCxnSpPr>
        <p:spPr bwMode="auto">
          <a:xfrm>
            <a:off x="3378200" y="3419475"/>
            <a:ext cx="1508125" cy="15240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95" name="AutoShape 71"/>
          <p:cNvCxnSpPr>
            <a:cxnSpLocks noChangeShapeType="1"/>
            <a:stCxn id="410656" idx="6"/>
            <a:endCxn id="410651" idx="2"/>
          </p:cNvCxnSpPr>
          <p:nvPr/>
        </p:nvCxnSpPr>
        <p:spPr bwMode="auto">
          <a:xfrm>
            <a:off x="3378200" y="4410075"/>
            <a:ext cx="1203325" cy="15240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96" name="AutoShape 72"/>
          <p:cNvCxnSpPr>
            <a:cxnSpLocks noChangeShapeType="1"/>
            <a:stCxn id="410673" idx="7"/>
            <a:endCxn id="410652" idx="3"/>
          </p:cNvCxnSpPr>
          <p:nvPr/>
        </p:nvCxnSpPr>
        <p:spPr bwMode="auto">
          <a:xfrm flipV="1">
            <a:off x="5829300" y="2495550"/>
            <a:ext cx="568325" cy="2476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97" name="AutoShape 73"/>
          <p:cNvCxnSpPr>
            <a:cxnSpLocks noChangeShapeType="1"/>
            <a:stCxn id="410661" idx="7"/>
            <a:endCxn id="410673" idx="3"/>
          </p:cNvCxnSpPr>
          <p:nvPr/>
        </p:nvCxnSpPr>
        <p:spPr bwMode="auto">
          <a:xfrm flipV="1">
            <a:off x="5219700" y="3028950"/>
            <a:ext cx="339725" cy="4000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98" name="AutoShape 74"/>
          <p:cNvCxnSpPr>
            <a:cxnSpLocks noChangeShapeType="1"/>
            <a:stCxn id="410661" idx="6"/>
            <a:endCxn id="410674" idx="2"/>
          </p:cNvCxnSpPr>
          <p:nvPr/>
        </p:nvCxnSpPr>
        <p:spPr bwMode="auto">
          <a:xfrm flipV="1">
            <a:off x="5283200" y="3343275"/>
            <a:ext cx="822325" cy="22860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699" name="AutoShape 75"/>
          <p:cNvCxnSpPr>
            <a:cxnSpLocks noChangeShapeType="1"/>
            <a:stCxn id="410674" idx="7"/>
            <a:endCxn id="410659" idx="3"/>
          </p:cNvCxnSpPr>
          <p:nvPr/>
        </p:nvCxnSpPr>
        <p:spPr bwMode="auto">
          <a:xfrm flipV="1">
            <a:off x="6438900" y="2800350"/>
            <a:ext cx="720725" cy="4000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00" name="AutoShape 76"/>
          <p:cNvCxnSpPr>
            <a:cxnSpLocks noChangeShapeType="1"/>
            <a:stCxn id="410652" idx="4"/>
            <a:endCxn id="410674" idx="0"/>
          </p:cNvCxnSpPr>
          <p:nvPr/>
        </p:nvCxnSpPr>
        <p:spPr bwMode="auto">
          <a:xfrm flipH="1">
            <a:off x="6303963" y="2551113"/>
            <a:ext cx="228600" cy="5937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01" name="AutoShape 77"/>
          <p:cNvCxnSpPr>
            <a:cxnSpLocks noChangeShapeType="1"/>
            <a:stCxn id="410673" idx="5"/>
            <a:endCxn id="410674" idx="1"/>
          </p:cNvCxnSpPr>
          <p:nvPr/>
        </p:nvCxnSpPr>
        <p:spPr bwMode="auto">
          <a:xfrm>
            <a:off x="5829300" y="3028950"/>
            <a:ext cx="339725" cy="171450"/>
          </a:xfrm>
          <a:prstGeom prst="straightConnector1">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02" name="AutoShape 78"/>
          <p:cNvCxnSpPr>
            <a:cxnSpLocks noChangeShapeType="1"/>
            <a:stCxn id="410651" idx="6"/>
            <a:endCxn id="410653" idx="2"/>
          </p:cNvCxnSpPr>
          <p:nvPr/>
        </p:nvCxnSpPr>
        <p:spPr bwMode="auto">
          <a:xfrm flipV="1">
            <a:off x="4978400" y="4181475"/>
            <a:ext cx="1127125" cy="38100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03" name="AutoShape 79"/>
          <p:cNvCxnSpPr>
            <a:cxnSpLocks noChangeShapeType="1"/>
            <a:stCxn id="410653" idx="7"/>
            <a:endCxn id="410655" idx="2"/>
          </p:cNvCxnSpPr>
          <p:nvPr/>
        </p:nvCxnSpPr>
        <p:spPr bwMode="auto">
          <a:xfrm flipV="1">
            <a:off x="6438900" y="3571875"/>
            <a:ext cx="657225" cy="4667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04" name="AutoShape 80"/>
          <p:cNvCxnSpPr>
            <a:cxnSpLocks noChangeShapeType="1"/>
            <a:stCxn id="410655" idx="0"/>
            <a:endCxn id="410659" idx="4"/>
          </p:cNvCxnSpPr>
          <p:nvPr/>
        </p:nvCxnSpPr>
        <p:spPr bwMode="auto">
          <a:xfrm flipV="1">
            <a:off x="7294563" y="2855913"/>
            <a:ext cx="0" cy="5175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05" name="AutoShape 81"/>
          <p:cNvCxnSpPr>
            <a:cxnSpLocks noChangeShapeType="1"/>
            <a:stCxn id="410674" idx="6"/>
            <a:endCxn id="410655" idx="1"/>
          </p:cNvCxnSpPr>
          <p:nvPr/>
        </p:nvCxnSpPr>
        <p:spPr bwMode="auto">
          <a:xfrm>
            <a:off x="6502400" y="3343275"/>
            <a:ext cx="657225" cy="857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06" name="AutoShape 82"/>
          <p:cNvCxnSpPr>
            <a:cxnSpLocks noChangeShapeType="1"/>
            <a:stCxn id="410651" idx="7"/>
            <a:endCxn id="410674" idx="3"/>
          </p:cNvCxnSpPr>
          <p:nvPr/>
        </p:nvCxnSpPr>
        <p:spPr bwMode="auto">
          <a:xfrm flipV="1">
            <a:off x="4914900" y="3486150"/>
            <a:ext cx="1254125" cy="9334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07" name="AutoShape 83"/>
          <p:cNvCxnSpPr>
            <a:cxnSpLocks noChangeShapeType="1"/>
            <a:stCxn id="410665" idx="0"/>
            <a:endCxn id="410657" idx="3"/>
          </p:cNvCxnSpPr>
          <p:nvPr/>
        </p:nvCxnSpPr>
        <p:spPr bwMode="auto">
          <a:xfrm flipV="1">
            <a:off x="1473200" y="4171950"/>
            <a:ext cx="657225" cy="276225"/>
          </a:xfrm>
          <a:prstGeom prst="straightConnector1">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08" name="AutoShape 84"/>
          <p:cNvCxnSpPr>
            <a:cxnSpLocks noChangeShapeType="1"/>
            <a:stCxn id="410664" idx="3"/>
            <a:endCxn id="410650" idx="3"/>
          </p:cNvCxnSpPr>
          <p:nvPr/>
        </p:nvCxnSpPr>
        <p:spPr bwMode="auto">
          <a:xfrm flipV="1">
            <a:off x="1601788" y="3333750"/>
            <a:ext cx="376237" cy="1587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09" name="AutoShape 85"/>
          <p:cNvCxnSpPr>
            <a:cxnSpLocks noChangeShapeType="1"/>
            <a:stCxn id="410663" idx="2"/>
            <a:endCxn id="410650" idx="1"/>
          </p:cNvCxnSpPr>
          <p:nvPr/>
        </p:nvCxnSpPr>
        <p:spPr bwMode="auto">
          <a:xfrm>
            <a:off x="1571625" y="2917825"/>
            <a:ext cx="406400" cy="13017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10" name="AutoShape 86"/>
          <p:cNvCxnSpPr>
            <a:cxnSpLocks noChangeShapeType="1"/>
            <a:stCxn id="410669" idx="2"/>
            <a:endCxn id="410649" idx="1"/>
          </p:cNvCxnSpPr>
          <p:nvPr/>
        </p:nvCxnSpPr>
        <p:spPr bwMode="auto">
          <a:xfrm>
            <a:off x="1454150" y="2152650"/>
            <a:ext cx="1285875" cy="2095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11" name="AutoShape 87"/>
          <p:cNvCxnSpPr>
            <a:cxnSpLocks noChangeShapeType="1"/>
            <a:stCxn id="410672" idx="2"/>
            <a:endCxn id="410654" idx="1"/>
          </p:cNvCxnSpPr>
          <p:nvPr/>
        </p:nvCxnSpPr>
        <p:spPr bwMode="auto">
          <a:xfrm>
            <a:off x="3857625" y="1698625"/>
            <a:ext cx="330200" cy="35877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12" name="AutoShape 88"/>
          <p:cNvCxnSpPr>
            <a:cxnSpLocks noChangeShapeType="1"/>
            <a:endCxn id="410662" idx="0"/>
          </p:cNvCxnSpPr>
          <p:nvPr/>
        </p:nvCxnSpPr>
        <p:spPr bwMode="auto">
          <a:xfrm>
            <a:off x="5381625" y="1470025"/>
            <a:ext cx="7938" cy="531813"/>
          </a:xfrm>
          <a:prstGeom prst="straightConnector1">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13" name="AutoShape 89"/>
          <p:cNvCxnSpPr>
            <a:cxnSpLocks noChangeShapeType="1"/>
            <a:stCxn id="410652" idx="7"/>
          </p:cNvCxnSpPr>
          <p:nvPr/>
        </p:nvCxnSpPr>
        <p:spPr bwMode="auto">
          <a:xfrm flipV="1">
            <a:off x="6667500" y="1774825"/>
            <a:ext cx="466725" cy="43497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14" name="AutoShape 90"/>
          <p:cNvCxnSpPr>
            <a:cxnSpLocks noChangeShapeType="1"/>
            <a:stCxn id="410659" idx="6"/>
            <a:endCxn id="410668" idx="1"/>
          </p:cNvCxnSpPr>
          <p:nvPr/>
        </p:nvCxnSpPr>
        <p:spPr bwMode="auto">
          <a:xfrm flipV="1">
            <a:off x="7493000" y="2355850"/>
            <a:ext cx="534988" cy="3016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15" name="AutoShape 91"/>
          <p:cNvCxnSpPr>
            <a:cxnSpLocks noChangeShapeType="1"/>
            <a:stCxn id="410666" idx="0"/>
            <a:endCxn id="410656" idx="4"/>
          </p:cNvCxnSpPr>
          <p:nvPr/>
        </p:nvCxnSpPr>
        <p:spPr bwMode="auto">
          <a:xfrm flipV="1">
            <a:off x="3095625" y="4608513"/>
            <a:ext cx="84138" cy="373062"/>
          </a:xfrm>
          <a:prstGeom prst="straightConnector1">
            <a:avLst/>
          </a:prstGeom>
          <a:noFill/>
          <a:ln w="2540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16" name="AutoShape 92"/>
          <p:cNvCxnSpPr>
            <a:cxnSpLocks noChangeShapeType="1"/>
            <a:stCxn id="410671" idx="0"/>
            <a:endCxn id="410651" idx="4"/>
          </p:cNvCxnSpPr>
          <p:nvPr/>
        </p:nvCxnSpPr>
        <p:spPr bwMode="auto">
          <a:xfrm flipH="1" flipV="1">
            <a:off x="4779963" y="4760913"/>
            <a:ext cx="68262" cy="525462"/>
          </a:xfrm>
          <a:prstGeom prst="straightConnector1">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17" name="AutoShape 93"/>
          <p:cNvCxnSpPr>
            <a:cxnSpLocks noChangeShapeType="1"/>
            <a:stCxn id="410667" idx="0"/>
            <a:endCxn id="410653" idx="5"/>
          </p:cNvCxnSpPr>
          <p:nvPr/>
        </p:nvCxnSpPr>
        <p:spPr bwMode="auto">
          <a:xfrm flipH="1" flipV="1">
            <a:off x="6438900" y="4324350"/>
            <a:ext cx="619125" cy="3524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18" name="AutoShape 94"/>
          <p:cNvCxnSpPr>
            <a:cxnSpLocks noChangeShapeType="1"/>
            <a:stCxn id="410670" idx="0"/>
            <a:endCxn id="410655" idx="5"/>
          </p:cNvCxnSpPr>
          <p:nvPr/>
        </p:nvCxnSpPr>
        <p:spPr bwMode="auto">
          <a:xfrm flipH="1" flipV="1">
            <a:off x="7429500" y="3714750"/>
            <a:ext cx="1100138" cy="3524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719" name="Rectangle 95"/>
          <p:cNvSpPr>
            <a:spLocks noChangeArrowheads="1"/>
          </p:cNvSpPr>
          <p:nvPr/>
        </p:nvSpPr>
        <p:spPr bwMode="auto">
          <a:xfrm>
            <a:off x="2227263" y="2771775"/>
            <a:ext cx="11430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20000"/>
              </a:spcBef>
            </a:pPr>
            <a:r>
              <a:rPr lang="en-US" sz="1600">
                <a:solidFill>
                  <a:schemeClr val="bg2"/>
                </a:solidFill>
                <a:latin typeface="Times New Roman" pitchFamily="18" charset="0"/>
              </a:rPr>
              <a:t>nodes</a:t>
            </a:r>
          </a:p>
        </p:txBody>
      </p:sp>
      <p:cxnSp>
        <p:nvCxnSpPr>
          <p:cNvPr id="410720" name="AutoShape 96"/>
          <p:cNvCxnSpPr>
            <a:cxnSpLocks noChangeShapeType="1"/>
            <a:stCxn id="410719" idx="3"/>
            <a:endCxn id="410658" idx="2"/>
          </p:cNvCxnSpPr>
          <p:nvPr/>
        </p:nvCxnSpPr>
        <p:spPr bwMode="auto">
          <a:xfrm>
            <a:off x="3370263" y="2940050"/>
            <a:ext cx="449262" cy="22225"/>
          </a:xfrm>
          <a:prstGeom prst="curvedConnector3">
            <a:avLst>
              <a:gd name="adj1" fmla="val 50884"/>
            </a:avLst>
          </a:prstGeom>
          <a:noFill/>
          <a:ln w="190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21" name="AutoShape 97"/>
          <p:cNvCxnSpPr>
            <a:cxnSpLocks noChangeShapeType="1"/>
            <a:stCxn id="410719" idx="3"/>
            <a:endCxn id="410649" idx="5"/>
          </p:cNvCxnSpPr>
          <p:nvPr/>
        </p:nvCxnSpPr>
        <p:spPr bwMode="auto">
          <a:xfrm flipH="1" flipV="1">
            <a:off x="3009900" y="2647950"/>
            <a:ext cx="360363" cy="292100"/>
          </a:xfrm>
          <a:prstGeom prst="curvedConnector4">
            <a:avLst>
              <a:gd name="adj1" fmla="val -63435"/>
              <a:gd name="adj2" fmla="val 70653"/>
            </a:avLst>
          </a:prstGeom>
          <a:noFill/>
          <a:ln w="190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22" name="AutoShape 98"/>
          <p:cNvCxnSpPr>
            <a:cxnSpLocks noChangeShapeType="1"/>
            <a:stCxn id="410719" idx="2"/>
            <a:endCxn id="410648" idx="0"/>
          </p:cNvCxnSpPr>
          <p:nvPr/>
        </p:nvCxnSpPr>
        <p:spPr bwMode="auto">
          <a:xfrm rot="16200000" flipH="1">
            <a:off x="2932906" y="2974182"/>
            <a:ext cx="112713" cy="381000"/>
          </a:xfrm>
          <a:prstGeom prst="curvedConnector3">
            <a:avLst>
              <a:gd name="adj1" fmla="val 53523"/>
            </a:avLst>
          </a:prstGeom>
          <a:noFill/>
          <a:ln w="190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23" name="AutoShape 99"/>
          <p:cNvCxnSpPr>
            <a:cxnSpLocks noChangeShapeType="1"/>
            <a:stCxn id="410669" idx="2"/>
            <a:endCxn id="410649" idx="1"/>
          </p:cNvCxnSpPr>
          <p:nvPr/>
        </p:nvCxnSpPr>
        <p:spPr bwMode="auto">
          <a:xfrm>
            <a:off x="1454150" y="2152650"/>
            <a:ext cx="1285875" cy="209550"/>
          </a:xfrm>
          <a:prstGeom prst="straightConnector1">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24" name="AutoShape 100"/>
          <p:cNvCxnSpPr>
            <a:cxnSpLocks noChangeShapeType="1"/>
            <a:stCxn id="410658" idx="5"/>
            <a:endCxn id="410661" idx="1"/>
          </p:cNvCxnSpPr>
          <p:nvPr/>
        </p:nvCxnSpPr>
        <p:spPr bwMode="auto">
          <a:xfrm>
            <a:off x="4152900" y="3105150"/>
            <a:ext cx="796925" cy="323850"/>
          </a:xfrm>
          <a:prstGeom prst="straightConnector1">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25" name="AutoShape 101"/>
          <p:cNvCxnSpPr>
            <a:cxnSpLocks noChangeShapeType="1"/>
            <a:stCxn id="410661" idx="6"/>
            <a:endCxn id="410674" idx="2"/>
          </p:cNvCxnSpPr>
          <p:nvPr/>
        </p:nvCxnSpPr>
        <p:spPr bwMode="auto">
          <a:xfrm flipV="1">
            <a:off x="5283200" y="3343275"/>
            <a:ext cx="822325" cy="228600"/>
          </a:xfrm>
          <a:prstGeom prst="straightConnector1">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26" name="AutoShape 102"/>
          <p:cNvCxnSpPr>
            <a:cxnSpLocks noChangeShapeType="1"/>
            <a:stCxn id="410674" idx="6"/>
            <a:endCxn id="410655" idx="1"/>
          </p:cNvCxnSpPr>
          <p:nvPr/>
        </p:nvCxnSpPr>
        <p:spPr bwMode="auto">
          <a:xfrm>
            <a:off x="6502400" y="3343275"/>
            <a:ext cx="657225" cy="85725"/>
          </a:xfrm>
          <a:prstGeom prst="straightConnector1">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27" name="AutoShape 103"/>
          <p:cNvCxnSpPr>
            <a:cxnSpLocks noChangeShapeType="1"/>
            <a:stCxn id="410655" idx="5"/>
            <a:endCxn id="410670" idx="0"/>
          </p:cNvCxnSpPr>
          <p:nvPr/>
        </p:nvCxnSpPr>
        <p:spPr bwMode="auto">
          <a:xfrm>
            <a:off x="7429500" y="3714750"/>
            <a:ext cx="1100138" cy="352425"/>
          </a:xfrm>
          <a:prstGeom prst="straightConnector1">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28" name="AutoShape 104"/>
          <p:cNvCxnSpPr>
            <a:cxnSpLocks noChangeShapeType="1"/>
            <a:stCxn id="410657" idx="7"/>
            <a:endCxn id="410648" idx="3"/>
          </p:cNvCxnSpPr>
          <p:nvPr/>
        </p:nvCxnSpPr>
        <p:spPr bwMode="auto">
          <a:xfrm flipV="1">
            <a:off x="2400300" y="3562350"/>
            <a:ext cx="644525" cy="323850"/>
          </a:xfrm>
          <a:prstGeom prst="straightConnector1">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29" name="AutoShape 105"/>
          <p:cNvCxnSpPr>
            <a:cxnSpLocks noChangeShapeType="1"/>
            <a:stCxn id="410648" idx="6"/>
            <a:endCxn id="410661" idx="2"/>
          </p:cNvCxnSpPr>
          <p:nvPr/>
        </p:nvCxnSpPr>
        <p:spPr bwMode="auto">
          <a:xfrm>
            <a:off x="3378200" y="3419475"/>
            <a:ext cx="1508125" cy="152400"/>
          </a:xfrm>
          <a:prstGeom prst="straightConnector1">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30" name="AutoShape 106"/>
          <p:cNvCxnSpPr>
            <a:cxnSpLocks noChangeShapeType="1"/>
            <a:stCxn id="410674" idx="7"/>
            <a:endCxn id="410659" idx="3"/>
          </p:cNvCxnSpPr>
          <p:nvPr/>
        </p:nvCxnSpPr>
        <p:spPr bwMode="auto">
          <a:xfrm flipV="1">
            <a:off x="6438900" y="2800350"/>
            <a:ext cx="720725" cy="400050"/>
          </a:xfrm>
          <a:prstGeom prst="straightConnector1">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31" name="AutoShape 107"/>
          <p:cNvCxnSpPr>
            <a:cxnSpLocks noChangeShapeType="1"/>
            <a:stCxn id="410659" idx="6"/>
            <a:endCxn id="410668" idx="1"/>
          </p:cNvCxnSpPr>
          <p:nvPr/>
        </p:nvCxnSpPr>
        <p:spPr bwMode="auto">
          <a:xfrm flipV="1">
            <a:off x="7493000" y="2355850"/>
            <a:ext cx="534988" cy="301625"/>
          </a:xfrm>
          <a:prstGeom prst="straightConnector1">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32" name="AutoShape 108"/>
          <p:cNvCxnSpPr>
            <a:cxnSpLocks noChangeShapeType="1"/>
            <a:stCxn id="410656" idx="7"/>
            <a:endCxn id="410660" idx="2"/>
          </p:cNvCxnSpPr>
          <p:nvPr/>
        </p:nvCxnSpPr>
        <p:spPr bwMode="auto">
          <a:xfrm flipV="1">
            <a:off x="3314700" y="3952875"/>
            <a:ext cx="657225" cy="314325"/>
          </a:xfrm>
          <a:prstGeom prst="straightConnector1">
            <a:avLst/>
          </a:prstGeom>
          <a:noFill/>
          <a:ln w="2540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33" name="AutoShape 109"/>
          <p:cNvCxnSpPr>
            <a:cxnSpLocks noChangeShapeType="1"/>
            <a:stCxn id="410674" idx="0"/>
            <a:endCxn id="410652" idx="4"/>
          </p:cNvCxnSpPr>
          <p:nvPr/>
        </p:nvCxnSpPr>
        <p:spPr bwMode="auto">
          <a:xfrm flipV="1">
            <a:off x="6303963" y="2551113"/>
            <a:ext cx="228600" cy="593725"/>
          </a:xfrm>
          <a:prstGeom prst="straightConnector1">
            <a:avLst/>
          </a:prstGeom>
          <a:noFill/>
          <a:ln w="2540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34" name="AutoShape 110"/>
          <p:cNvCxnSpPr>
            <a:cxnSpLocks noChangeShapeType="1"/>
            <a:endCxn id="410652" idx="7"/>
          </p:cNvCxnSpPr>
          <p:nvPr/>
        </p:nvCxnSpPr>
        <p:spPr bwMode="auto">
          <a:xfrm flipH="1">
            <a:off x="6667500" y="1714500"/>
            <a:ext cx="579438" cy="495300"/>
          </a:xfrm>
          <a:prstGeom prst="straightConnector1">
            <a:avLst/>
          </a:prstGeom>
          <a:noFill/>
          <a:ln w="2540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735" name="Line 111"/>
          <p:cNvSpPr>
            <a:spLocks noChangeShapeType="1"/>
          </p:cNvSpPr>
          <p:nvPr/>
        </p:nvSpPr>
        <p:spPr bwMode="auto">
          <a:xfrm flipV="1">
            <a:off x="5275263" y="3381375"/>
            <a:ext cx="838200" cy="228600"/>
          </a:xfrm>
          <a:prstGeom prst="line">
            <a:avLst/>
          </a:prstGeom>
          <a:noFill/>
          <a:ln w="2540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410736" name="AutoShape 112"/>
          <p:cNvCxnSpPr>
            <a:cxnSpLocks noChangeShapeType="1"/>
          </p:cNvCxnSpPr>
          <p:nvPr/>
        </p:nvCxnSpPr>
        <p:spPr bwMode="auto">
          <a:xfrm flipV="1">
            <a:off x="4368800" y="3714750"/>
            <a:ext cx="581025" cy="238125"/>
          </a:xfrm>
          <a:prstGeom prst="straightConnector1">
            <a:avLst/>
          </a:prstGeom>
          <a:noFill/>
          <a:ln w="2540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737" name="AutoShape 113"/>
          <p:cNvCxnSpPr>
            <a:cxnSpLocks noChangeShapeType="1"/>
          </p:cNvCxnSpPr>
          <p:nvPr/>
        </p:nvCxnSpPr>
        <p:spPr bwMode="auto">
          <a:xfrm flipV="1">
            <a:off x="4360863" y="3686175"/>
            <a:ext cx="581025" cy="238125"/>
          </a:xfrm>
          <a:prstGeom prst="straightConnector1">
            <a:avLst/>
          </a:prstGeom>
          <a:noFill/>
          <a:ln w="254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0738" name="Line 114"/>
          <p:cNvSpPr>
            <a:spLocks noChangeShapeType="1"/>
          </p:cNvSpPr>
          <p:nvPr/>
        </p:nvSpPr>
        <p:spPr bwMode="auto">
          <a:xfrm flipV="1">
            <a:off x="5275263" y="3305175"/>
            <a:ext cx="838200" cy="22860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739" name="Line 115"/>
          <p:cNvSpPr>
            <a:spLocks noChangeShapeType="1"/>
          </p:cNvSpPr>
          <p:nvPr/>
        </p:nvSpPr>
        <p:spPr bwMode="auto">
          <a:xfrm flipV="1">
            <a:off x="5275263" y="3457575"/>
            <a:ext cx="838200" cy="228600"/>
          </a:xfrm>
          <a:prstGeom prst="line">
            <a:avLst/>
          </a:prstGeom>
          <a:noFill/>
          <a:ln w="254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740" name="Rectangle 116"/>
          <p:cNvSpPr>
            <a:spLocks noChangeArrowheads="1"/>
          </p:cNvSpPr>
          <p:nvPr/>
        </p:nvSpPr>
        <p:spPr bwMode="auto">
          <a:xfrm>
            <a:off x="7235825" y="1528763"/>
            <a:ext cx="365125" cy="37465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L</a:t>
            </a:r>
            <a:endParaRPr lang="en-US" sz="1400">
              <a:latin typeface="Times New Roman" pitchFamily="18" charset="0"/>
            </a:endParaRPr>
          </a:p>
        </p:txBody>
      </p:sp>
      <p:sp>
        <p:nvSpPr>
          <p:cNvPr id="410741" name="Rectangle 117"/>
          <p:cNvSpPr>
            <a:spLocks noChangeArrowheads="1"/>
          </p:cNvSpPr>
          <p:nvPr/>
        </p:nvSpPr>
        <p:spPr bwMode="auto">
          <a:xfrm>
            <a:off x="5199063" y="1095375"/>
            <a:ext cx="365125" cy="37465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M</a:t>
            </a:r>
            <a:endParaRPr lang="en-US" sz="1400">
              <a:latin typeface="Times New Roman" pitchFamily="18" charset="0"/>
            </a:endParaRPr>
          </a:p>
        </p:txBody>
      </p:sp>
      <p:sp>
        <p:nvSpPr>
          <p:cNvPr id="410742" name="Rectangle 118"/>
          <p:cNvSpPr>
            <a:spLocks noChangeArrowheads="1"/>
          </p:cNvSpPr>
          <p:nvPr/>
        </p:nvSpPr>
        <p:spPr bwMode="auto">
          <a:xfrm>
            <a:off x="611188" y="117475"/>
            <a:ext cx="8064500" cy="100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4000" b="1">
                <a:solidFill>
                  <a:schemeClr val="hlink"/>
                </a:solidFill>
                <a:effectLst>
                  <a:outerShdw blurRad="38100" dist="38100" dir="2700000" algn="tl">
                    <a:srgbClr val="C0C0C0"/>
                  </a:outerShdw>
                </a:effectLst>
              </a:rPr>
              <a:t>Wide Area Network (WAN)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1"/>
          <p:cNvSpPr>
            <a:spLocks noGrp="1"/>
          </p:cNvSpPr>
          <p:nvPr>
            <p:ph type="ftr" sz="quarter" idx="10"/>
          </p:nvPr>
        </p:nvSpPr>
        <p:spPr/>
        <p:txBody>
          <a:bodyPr/>
          <a:lstStyle/>
          <a:p>
            <a:r>
              <a:rPr lang="en-US"/>
              <a:t>Performance Evaluation of Computer Networks</a:t>
            </a:r>
          </a:p>
        </p:txBody>
      </p:sp>
      <p:sp>
        <p:nvSpPr>
          <p:cNvPr id="19" name="Slide Number Placeholder 2"/>
          <p:cNvSpPr>
            <a:spLocks noGrp="1"/>
          </p:cNvSpPr>
          <p:nvPr>
            <p:ph type="sldNum" sz="quarter" idx="11"/>
          </p:nvPr>
        </p:nvSpPr>
        <p:spPr/>
        <p:txBody>
          <a:bodyPr/>
          <a:lstStyle/>
          <a:p>
            <a:fld id="{487C8341-9BFF-48C0-97C2-BEF7D5A04210}" type="slidenum">
              <a:rPr lang="en-US"/>
              <a:pPr/>
              <a:t>11</a:t>
            </a:fld>
            <a:endParaRPr lang="en-US"/>
          </a:p>
        </p:txBody>
      </p:sp>
      <p:sp>
        <p:nvSpPr>
          <p:cNvPr id="408583" name="Rectangle 7"/>
          <p:cNvSpPr>
            <a:spLocks noChangeArrowheads="1"/>
          </p:cNvSpPr>
          <p:nvPr/>
        </p:nvSpPr>
        <p:spPr bwMode="auto">
          <a:xfrm>
            <a:off x="1692275" y="2992438"/>
            <a:ext cx="152400" cy="152400"/>
          </a:xfrm>
          <a:prstGeom prst="rect">
            <a:avLst/>
          </a:prstGeom>
          <a:solidFill>
            <a:schemeClr val="bg2"/>
          </a:solidFill>
          <a:ln w="190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8584" name="Rectangle 8"/>
          <p:cNvSpPr>
            <a:spLocks noChangeArrowheads="1"/>
          </p:cNvSpPr>
          <p:nvPr/>
        </p:nvSpPr>
        <p:spPr bwMode="auto">
          <a:xfrm>
            <a:off x="7885113" y="2992438"/>
            <a:ext cx="152400" cy="152400"/>
          </a:xfrm>
          <a:prstGeom prst="rect">
            <a:avLst/>
          </a:prstGeom>
          <a:solidFill>
            <a:schemeClr val="bg2"/>
          </a:solidFill>
          <a:ln w="190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408585" name="AutoShape 9"/>
          <p:cNvCxnSpPr>
            <a:cxnSpLocks noChangeShapeType="1"/>
          </p:cNvCxnSpPr>
          <p:nvPr/>
        </p:nvCxnSpPr>
        <p:spPr bwMode="auto">
          <a:xfrm>
            <a:off x="1835150" y="3068638"/>
            <a:ext cx="6084888" cy="1587"/>
          </a:xfrm>
          <a:prstGeom prst="straightConnector1">
            <a:avLst/>
          </a:prstGeom>
          <a:noFill/>
          <a:ln w="317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8594" name="Oval 18"/>
          <p:cNvSpPr>
            <a:spLocks noChangeArrowheads="1"/>
          </p:cNvSpPr>
          <p:nvPr/>
        </p:nvSpPr>
        <p:spPr bwMode="auto">
          <a:xfrm>
            <a:off x="1979613" y="2205038"/>
            <a:ext cx="503237" cy="503237"/>
          </a:xfrm>
          <a:prstGeom prst="ellipse">
            <a:avLst/>
          </a:prstGeom>
          <a:solidFill>
            <a:srgbClr val="FFFFFF"/>
          </a:solidFill>
          <a:ln w="19050">
            <a:solidFill>
              <a:srgbClr val="A5002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b="1">
                <a:solidFill>
                  <a:srgbClr val="A50021"/>
                </a:solidFill>
                <a:latin typeface="Times New Roman" pitchFamily="18" charset="0"/>
              </a:rPr>
              <a:t>A </a:t>
            </a:r>
          </a:p>
        </p:txBody>
      </p:sp>
      <p:sp>
        <p:nvSpPr>
          <p:cNvPr id="408595" name="Oval 19"/>
          <p:cNvSpPr>
            <a:spLocks noChangeArrowheads="1"/>
          </p:cNvSpPr>
          <p:nvPr/>
        </p:nvSpPr>
        <p:spPr bwMode="auto">
          <a:xfrm>
            <a:off x="7235825" y="2205038"/>
            <a:ext cx="503238" cy="503237"/>
          </a:xfrm>
          <a:prstGeom prst="ellipse">
            <a:avLst/>
          </a:prstGeom>
          <a:solidFill>
            <a:srgbClr val="FFFFFF"/>
          </a:solidFill>
          <a:ln w="19050">
            <a:solidFill>
              <a:srgbClr val="A5002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b="1">
                <a:solidFill>
                  <a:srgbClr val="A50021"/>
                </a:solidFill>
                <a:latin typeface="Times New Roman" pitchFamily="18" charset="0"/>
              </a:rPr>
              <a:t>Z </a:t>
            </a:r>
          </a:p>
        </p:txBody>
      </p:sp>
      <p:sp>
        <p:nvSpPr>
          <p:cNvPr id="408596" name="Oval 20"/>
          <p:cNvSpPr>
            <a:spLocks noChangeArrowheads="1"/>
          </p:cNvSpPr>
          <p:nvPr/>
        </p:nvSpPr>
        <p:spPr bwMode="auto">
          <a:xfrm>
            <a:off x="6011863" y="2205038"/>
            <a:ext cx="503237" cy="503237"/>
          </a:xfrm>
          <a:prstGeom prst="ellipse">
            <a:avLst/>
          </a:prstGeom>
          <a:solidFill>
            <a:srgbClr val="FFFFFF"/>
          </a:solidFill>
          <a:ln w="19050">
            <a:solidFill>
              <a:srgbClr val="A5002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b="1">
                <a:solidFill>
                  <a:srgbClr val="A50021"/>
                </a:solidFill>
                <a:latin typeface="Times New Roman" pitchFamily="18" charset="0"/>
              </a:rPr>
              <a:t>X </a:t>
            </a:r>
          </a:p>
        </p:txBody>
      </p:sp>
      <p:sp>
        <p:nvSpPr>
          <p:cNvPr id="408597" name="Oval 21"/>
          <p:cNvSpPr>
            <a:spLocks noChangeArrowheads="1"/>
          </p:cNvSpPr>
          <p:nvPr/>
        </p:nvSpPr>
        <p:spPr bwMode="auto">
          <a:xfrm>
            <a:off x="3348038" y="2205038"/>
            <a:ext cx="503237" cy="503237"/>
          </a:xfrm>
          <a:prstGeom prst="ellipse">
            <a:avLst/>
          </a:prstGeom>
          <a:solidFill>
            <a:srgbClr val="FFFFFF"/>
          </a:solidFill>
          <a:ln w="19050">
            <a:solidFill>
              <a:srgbClr val="A5002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b="1">
                <a:solidFill>
                  <a:srgbClr val="A50021"/>
                </a:solidFill>
                <a:latin typeface="Times New Roman" pitchFamily="18" charset="0"/>
              </a:rPr>
              <a:t>C </a:t>
            </a:r>
          </a:p>
        </p:txBody>
      </p:sp>
      <p:sp>
        <p:nvSpPr>
          <p:cNvPr id="408598" name="Oval 22"/>
          <p:cNvSpPr>
            <a:spLocks noChangeArrowheads="1"/>
          </p:cNvSpPr>
          <p:nvPr/>
        </p:nvSpPr>
        <p:spPr bwMode="auto">
          <a:xfrm>
            <a:off x="6659563" y="3429000"/>
            <a:ext cx="503237" cy="503238"/>
          </a:xfrm>
          <a:prstGeom prst="ellipse">
            <a:avLst/>
          </a:prstGeom>
          <a:solidFill>
            <a:srgbClr val="FFFFFF"/>
          </a:solidFill>
          <a:ln w="19050">
            <a:solidFill>
              <a:srgbClr val="A5002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b="1">
                <a:solidFill>
                  <a:srgbClr val="A50021"/>
                </a:solidFill>
                <a:latin typeface="Times New Roman" pitchFamily="18" charset="0"/>
              </a:rPr>
              <a:t>Y </a:t>
            </a:r>
          </a:p>
        </p:txBody>
      </p:sp>
      <p:sp>
        <p:nvSpPr>
          <p:cNvPr id="408599" name="Oval 23"/>
          <p:cNvSpPr>
            <a:spLocks noChangeArrowheads="1"/>
          </p:cNvSpPr>
          <p:nvPr/>
        </p:nvSpPr>
        <p:spPr bwMode="auto">
          <a:xfrm>
            <a:off x="2627313" y="3430588"/>
            <a:ext cx="503237" cy="503237"/>
          </a:xfrm>
          <a:prstGeom prst="ellipse">
            <a:avLst/>
          </a:prstGeom>
          <a:solidFill>
            <a:srgbClr val="FFFFFF"/>
          </a:solidFill>
          <a:ln w="19050">
            <a:solidFill>
              <a:srgbClr val="A5002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b="1">
                <a:solidFill>
                  <a:srgbClr val="A50021"/>
                </a:solidFill>
                <a:latin typeface="Times New Roman" pitchFamily="18" charset="0"/>
              </a:rPr>
              <a:t>B </a:t>
            </a:r>
          </a:p>
        </p:txBody>
      </p:sp>
      <p:cxnSp>
        <p:nvCxnSpPr>
          <p:cNvPr id="408603" name="AutoShape 27"/>
          <p:cNvCxnSpPr>
            <a:cxnSpLocks noChangeShapeType="1"/>
          </p:cNvCxnSpPr>
          <p:nvPr/>
        </p:nvCxnSpPr>
        <p:spPr bwMode="auto">
          <a:xfrm>
            <a:off x="2268538" y="2717800"/>
            <a:ext cx="0" cy="350838"/>
          </a:xfrm>
          <a:prstGeom prst="straightConnector1">
            <a:avLst/>
          </a:prstGeom>
          <a:noFill/>
          <a:ln w="19050"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8604" name="AutoShape 28"/>
          <p:cNvCxnSpPr>
            <a:cxnSpLocks noChangeShapeType="1"/>
          </p:cNvCxnSpPr>
          <p:nvPr/>
        </p:nvCxnSpPr>
        <p:spPr bwMode="auto">
          <a:xfrm>
            <a:off x="3635375" y="2717800"/>
            <a:ext cx="0" cy="350838"/>
          </a:xfrm>
          <a:prstGeom prst="straightConnector1">
            <a:avLst/>
          </a:prstGeom>
          <a:noFill/>
          <a:ln w="19050"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8605" name="AutoShape 29"/>
          <p:cNvCxnSpPr>
            <a:cxnSpLocks noChangeShapeType="1"/>
          </p:cNvCxnSpPr>
          <p:nvPr/>
        </p:nvCxnSpPr>
        <p:spPr bwMode="auto">
          <a:xfrm>
            <a:off x="2843213" y="3068638"/>
            <a:ext cx="0" cy="350837"/>
          </a:xfrm>
          <a:prstGeom prst="straightConnector1">
            <a:avLst/>
          </a:prstGeom>
          <a:noFill/>
          <a:ln w="19050"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8606" name="AutoShape 30"/>
          <p:cNvCxnSpPr>
            <a:cxnSpLocks noChangeShapeType="1"/>
          </p:cNvCxnSpPr>
          <p:nvPr/>
        </p:nvCxnSpPr>
        <p:spPr bwMode="auto">
          <a:xfrm>
            <a:off x="6300788" y="2717800"/>
            <a:ext cx="0" cy="350838"/>
          </a:xfrm>
          <a:prstGeom prst="straightConnector1">
            <a:avLst/>
          </a:prstGeom>
          <a:noFill/>
          <a:ln w="19050"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8607" name="AutoShape 31"/>
          <p:cNvCxnSpPr>
            <a:cxnSpLocks noChangeShapeType="1"/>
          </p:cNvCxnSpPr>
          <p:nvPr/>
        </p:nvCxnSpPr>
        <p:spPr bwMode="auto">
          <a:xfrm>
            <a:off x="7524750" y="2717800"/>
            <a:ext cx="0" cy="350838"/>
          </a:xfrm>
          <a:prstGeom prst="straightConnector1">
            <a:avLst/>
          </a:prstGeom>
          <a:noFill/>
          <a:ln w="19050"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8608" name="AutoShape 32"/>
          <p:cNvCxnSpPr>
            <a:cxnSpLocks noChangeShapeType="1"/>
          </p:cNvCxnSpPr>
          <p:nvPr/>
        </p:nvCxnSpPr>
        <p:spPr bwMode="auto">
          <a:xfrm>
            <a:off x="6877050" y="3068638"/>
            <a:ext cx="0" cy="350837"/>
          </a:xfrm>
          <a:prstGeom prst="straightConnector1">
            <a:avLst/>
          </a:prstGeom>
          <a:noFill/>
          <a:ln w="19050"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8609" name="Rectangle 33"/>
          <p:cNvSpPr>
            <a:spLocks noChangeArrowheads="1"/>
          </p:cNvSpPr>
          <p:nvPr/>
        </p:nvSpPr>
        <p:spPr bwMode="auto">
          <a:xfrm>
            <a:off x="828675" y="333375"/>
            <a:ext cx="8064500" cy="100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4000" b="1">
                <a:solidFill>
                  <a:schemeClr val="hlink"/>
                </a:solidFill>
                <a:effectLst>
                  <a:outerShdw blurRad="38100" dist="38100" dir="2700000" algn="tl">
                    <a:srgbClr val="C0C0C0"/>
                  </a:outerShdw>
                </a:effectLst>
              </a:rPr>
              <a:t>Local Area Network (LAN)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1"/>
          <p:cNvSpPr>
            <a:spLocks noGrp="1"/>
          </p:cNvSpPr>
          <p:nvPr>
            <p:ph type="ftr" sz="quarter" idx="10"/>
          </p:nvPr>
        </p:nvSpPr>
        <p:spPr/>
        <p:txBody>
          <a:bodyPr/>
          <a:lstStyle/>
          <a:p>
            <a:r>
              <a:rPr lang="en-US"/>
              <a:t>Performance Evaluation of Computer Networks</a:t>
            </a:r>
          </a:p>
        </p:txBody>
      </p:sp>
      <p:sp>
        <p:nvSpPr>
          <p:cNvPr id="16" name="Slide Number Placeholder 2"/>
          <p:cNvSpPr>
            <a:spLocks noGrp="1"/>
          </p:cNvSpPr>
          <p:nvPr>
            <p:ph type="sldNum" sz="quarter" idx="11"/>
          </p:nvPr>
        </p:nvSpPr>
        <p:spPr/>
        <p:txBody>
          <a:bodyPr/>
          <a:lstStyle/>
          <a:p>
            <a:fld id="{B39DADE6-5E4C-4657-8D35-BF928C3986C7}" type="slidenum">
              <a:rPr lang="en-US"/>
              <a:pPr/>
              <a:t>12</a:t>
            </a:fld>
            <a:endParaRPr lang="en-US"/>
          </a:p>
        </p:txBody>
      </p:sp>
      <p:pic>
        <p:nvPicPr>
          <p:cNvPr id="409602" name="Picture 2" descr="MCj0398445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6375" y="2940050"/>
            <a:ext cx="1060450" cy="849313"/>
          </a:xfrm>
          <a:prstGeom prst="rect">
            <a:avLst/>
          </a:prstGeom>
          <a:noFill/>
          <a:extLst>
            <a:ext uri="{909E8E84-426E-40DD-AFC4-6F175D3DCCD1}">
              <a14:hiddenFill xmlns:a14="http://schemas.microsoft.com/office/drawing/2010/main">
                <a:solidFill>
                  <a:srgbClr val="FFFFFF"/>
                </a:solidFill>
              </a14:hiddenFill>
            </a:ext>
          </a:extLst>
        </p:spPr>
      </p:pic>
      <p:pic>
        <p:nvPicPr>
          <p:cNvPr id="409603" name="Picture 3" descr="MCj039850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1465263"/>
            <a:ext cx="1008062" cy="884237"/>
          </a:xfrm>
          <a:prstGeom prst="rect">
            <a:avLst/>
          </a:prstGeom>
          <a:noFill/>
          <a:extLst>
            <a:ext uri="{909E8E84-426E-40DD-AFC4-6F175D3DCCD1}">
              <a14:hiddenFill xmlns:a14="http://schemas.microsoft.com/office/drawing/2010/main">
                <a:solidFill>
                  <a:srgbClr val="FFFFFF"/>
                </a:solidFill>
              </a14:hiddenFill>
            </a:ext>
          </a:extLst>
        </p:spPr>
      </p:pic>
      <p:pic>
        <p:nvPicPr>
          <p:cNvPr id="409604" name="Picture 4" descr="MCj039850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2905125"/>
            <a:ext cx="1008062" cy="884238"/>
          </a:xfrm>
          <a:prstGeom prst="rect">
            <a:avLst/>
          </a:prstGeom>
          <a:noFill/>
          <a:extLst>
            <a:ext uri="{909E8E84-426E-40DD-AFC4-6F175D3DCCD1}">
              <a14:hiddenFill xmlns:a14="http://schemas.microsoft.com/office/drawing/2010/main">
                <a:solidFill>
                  <a:srgbClr val="FFFFFF"/>
                </a:solidFill>
              </a14:hiddenFill>
            </a:ext>
          </a:extLst>
        </p:spPr>
      </p:pic>
      <p:pic>
        <p:nvPicPr>
          <p:cNvPr id="409606" name="Picture 6" descr="MCj039850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9563" y="4724400"/>
            <a:ext cx="1008062" cy="884238"/>
          </a:xfrm>
          <a:prstGeom prst="rect">
            <a:avLst/>
          </a:prstGeom>
          <a:noFill/>
          <a:extLst>
            <a:ext uri="{909E8E84-426E-40DD-AFC4-6F175D3DCCD1}">
              <a14:hiddenFill xmlns:a14="http://schemas.microsoft.com/office/drawing/2010/main">
                <a:solidFill>
                  <a:srgbClr val="FFFFFF"/>
                </a:solidFill>
              </a14:hiddenFill>
            </a:ext>
          </a:extLst>
        </p:spPr>
      </p:pic>
      <p:pic>
        <p:nvPicPr>
          <p:cNvPr id="409607" name="Picture 7" descr="MCj0398437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2997200"/>
            <a:ext cx="1209675" cy="1223963"/>
          </a:xfrm>
          <a:prstGeom prst="rect">
            <a:avLst/>
          </a:prstGeom>
          <a:noFill/>
          <a:extLst>
            <a:ext uri="{909E8E84-426E-40DD-AFC4-6F175D3DCCD1}">
              <a14:hiddenFill xmlns:a14="http://schemas.microsoft.com/office/drawing/2010/main">
                <a:solidFill>
                  <a:srgbClr val="FFFFFF"/>
                </a:solidFill>
              </a14:hiddenFill>
            </a:ext>
          </a:extLst>
        </p:spPr>
      </p:pic>
      <p:sp>
        <p:nvSpPr>
          <p:cNvPr id="409608" name="Line 8"/>
          <p:cNvSpPr>
            <a:spLocks noChangeShapeType="1"/>
          </p:cNvSpPr>
          <p:nvPr/>
        </p:nvSpPr>
        <p:spPr bwMode="auto">
          <a:xfrm>
            <a:off x="2124075" y="3644900"/>
            <a:ext cx="2016125" cy="0"/>
          </a:xfrm>
          <a:prstGeom prst="line">
            <a:avLst/>
          </a:prstGeom>
          <a:noFill/>
          <a:ln w="28575" cap="sq">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09609" name="Picture 9" descr="MCNA01847_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263" y="2097088"/>
            <a:ext cx="906462" cy="468312"/>
          </a:xfrm>
          <a:prstGeom prst="rect">
            <a:avLst/>
          </a:prstGeom>
          <a:noFill/>
          <a:extLst>
            <a:ext uri="{909E8E84-426E-40DD-AFC4-6F175D3DCCD1}">
              <a14:hiddenFill xmlns:a14="http://schemas.microsoft.com/office/drawing/2010/main">
                <a:solidFill>
                  <a:srgbClr val="FFFFFF"/>
                </a:solidFill>
              </a14:hiddenFill>
            </a:ext>
          </a:extLst>
        </p:spPr>
      </p:pic>
      <p:pic>
        <p:nvPicPr>
          <p:cNvPr id="409610" name="Picture 10" descr="MCNA01847_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263" y="3321050"/>
            <a:ext cx="906462" cy="468313"/>
          </a:xfrm>
          <a:prstGeom prst="rect">
            <a:avLst/>
          </a:prstGeom>
          <a:noFill/>
          <a:extLst>
            <a:ext uri="{909E8E84-426E-40DD-AFC4-6F175D3DCCD1}">
              <a14:hiddenFill xmlns:a14="http://schemas.microsoft.com/office/drawing/2010/main">
                <a:solidFill>
                  <a:srgbClr val="FFFFFF"/>
                </a:solidFill>
              </a14:hiddenFill>
            </a:ext>
          </a:extLst>
        </p:spPr>
      </p:pic>
      <p:pic>
        <p:nvPicPr>
          <p:cNvPr id="409612" name="Picture 12" descr="MCNA01847_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19700" y="4437063"/>
            <a:ext cx="906463" cy="468312"/>
          </a:xfrm>
          <a:prstGeom prst="rect">
            <a:avLst/>
          </a:prstGeom>
          <a:noFill/>
          <a:extLst>
            <a:ext uri="{909E8E84-426E-40DD-AFC4-6F175D3DCCD1}">
              <a14:hiddenFill xmlns:a14="http://schemas.microsoft.com/office/drawing/2010/main">
                <a:solidFill>
                  <a:srgbClr val="FFFFFF"/>
                </a:solidFill>
              </a14:hiddenFill>
            </a:ext>
          </a:extLst>
        </p:spPr>
      </p:pic>
      <p:sp>
        <p:nvSpPr>
          <p:cNvPr id="409613" name="Rectangle 13"/>
          <p:cNvSpPr>
            <a:spLocks noChangeArrowheads="1"/>
          </p:cNvSpPr>
          <p:nvPr/>
        </p:nvSpPr>
        <p:spPr bwMode="auto">
          <a:xfrm>
            <a:off x="611188" y="115888"/>
            <a:ext cx="8315325" cy="122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4000" b="1">
                <a:solidFill>
                  <a:schemeClr val="hlink"/>
                </a:solidFill>
                <a:effectLst>
                  <a:outerShdw blurRad="38100" dist="38100" dir="2700000" algn="tl">
                    <a:srgbClr val="C0C0C0"/>
                  </a:outerShdw>
                </a:effectLst>
              </a:rPr>
              <a:t>Wireless Local Area Network (WLAN)</a:t>
            </a:r>
          </a:p>
        </p:txBody>
      </p:sp>
      <p:sp>
        <p:nvSpPr>
          <p:cNvPr id="409615" name="Rectangle 15"/>
          <p:cNvSpPr>
            <a:spLocks noChangeArrowheads="1"/>
          </p:cNvSpPr>
          <p:nvPr/>
        </p:nvSpPr>
        <p:spPr bwMode="auto">
          <a:xfrm>
            <a:off x="3851275" y="3932238"/>
            <a:ext cx="1368425" cy="5762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AP</a:t>
            </a:r>
          </a:p>
        </p:txBody>
      </p:sp>
      <p:sp>
        <p:nvSpPr>
          <p:cNvPr id="409616" name="Rectangle 16"/>
          <p:cNvSpPr>
            <a:spLocks noChangeArrowheads="1"/>
          </p:cNvSpPr>
          <p:nvPr/>
        </p:nvSpPr>
        <p:spPr bwMode="auto">
          <a:xfrm>
            <a:off x="7596188" y="3068638"/>
            <a:ext cx="1368425" cy="5762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Client</a:t>
            </a:r>
          </a:p>
        </p:txBody>
      </p:sp>
      <p:sp>
        <p:nvSpPr>
          <p:cNvPr id="409617" name="Rectangle 17"/>
          <p:cNvSpPr>
            <a:spLocks noChangeArrowheads="1"/>
          </p:cNvSpPr>
          <p:nvPr/>
        </p:nvSpPr>
        <p:spPr bwMode="auto">
          <a:xfrm>
            <a:off x="1116013" y="2060575"/>
            <a:ext cx="1368425" cy="5762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Server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3D0A64DE-ECE9-40CD-97E5-7EEDE32B07ED}" type="slidenum">
              <a:rPr lang="en-US"/>
              <a:pPr/>
              <a:t>13</a:t>
            </a:fld>
            <a:endParaRPr lang="en-US"/>
          </a:p>
        </p:txBody>
      </p:sp>
      <p:sp>
        <p:nvSpPr>
          <p:cNvPr id="423938" name="Rectangle 2"/>
          <p:cNvSpPr>
            <a:spLocks noGrp="1" noChangeArrowheads="1"/>
          </p:cNvSpPr>
          <p:nvPr>
            <p:ph type="title"/>
          </p:nvPr>
        </p:nvSpPr>
        <p:spPr>
          <a:xfrm>
            <a:off x="539750" y="117475"/>
            <a:ext cx="8064500" cy="1008063"/>
          </a:xfrm>
        </p:spPr>
        <p:txBody>
          <a:bodyPr/>
          <a:lstStyle/>
          <a:p>
            <a:r>
              <a:rPr lang="en-US"/>
              <a:t>Outline</a:t>
            </a:r>
          </a:p>
        </p:txBody>
      </p:sp>
      <p:sp>
        <p:nvSpPr>
          <p:cNvPr id="423939" name="Rectangle 3"/>
          <p:cNvSpPr>
            <a:spLocks noGrp="1" noChangeArrowheads="1"/>
          </p:cNvSpPr>
          <p:nvPr>
            <p:ph type="body" idx="1"/>
          </p:nvPr>
        </p:nvSpPr>
        <p:spPr/>
        <p:txBody>
          <a:bodyPr/>
          <a:lstStyle/>
          <a:p>
            <a:pPr>
              <a:lnSpc>
                <a:spcPct val="90000"/>
              </a:lnSpc>
            </a:pPr>
            <a:r>
              <a:rPr lang="en-US" sz="2800"/>
              <a:t>Performance Evaluation </a:t>
            </a:r>
          </a:p>
          <a:p>
            <a:pPr>
              <a:lnSpc>
                <a:spcPct val="90000"/>
              </a:lnSpc>
            </a:pPr>
            <a:r>
              <a:rPr lang="en-US" sz="2800"/>
              <a:t>Computer Network Performance Metrics</a:t>
            </a:r>
          </a:p>
          <a:p>
            <a:pPr>
              <a:lnSpc>
                <a:spcPct val="90000"/>
              </a:lnSpc>
            </a:pPr>
            <a:r>
              <a:rPr lang="en-US" sz="2800">
                <a:solidFill>
                  <a:schemeClr val="hlink"/>
                </a:solidFill>
                <a:latin typeface="Comic Sans MS" pitchFamily="66" charset="0"/>
              </a:rPr>
              <a:t>Performance Evaluation Techniques</a:t>
            </a:r>
          </a:p>
          <a:p>
            <a:pPr lvl="1">
              <a:lnSpc>
                <a:spcPct val="90000"/>
              </a:lnSpc>
            </a:pPr>
            <a:r>
              <a:rPr lang="en-US" sz="2400"/>
              <a:t>Workload Characterization</a:t>
            </a:r>
          </a:p>
          <a:p>
            <a:pPr lvl="1">
              <a:lnSpc>
                <a:spcPct val="90000"/>
              </a:lnSpc>
            </a:pPr>
            <a:r>
              <a:rPr lang="en-US" sz="2400"/>
              <a:t>Simulation Models</a:t>
            </a:r>
          </a:p>
          <a:p>
            <a:pPr lvl="1">
              <a:lnSpc>
                <a:spcPct val="90000"/>
              </a:lnSpc>
            </a:pPr>
            <a:r>
              <a:rPr lang="en-US" sz="2400"/>
              <a:t>Analytic Models</a:t>
            </a:r>
          </a:p>
          <a:p>
            <a:pPr>
              <a:lnSpc>
                <a:spcPct val="90000"/>
              </a:lnSpc>
            </a:pPr>
            <a:r>
              <a:rPr lang="en-US" sz="2800"/>
              <a:t>Empirical Measurement Studies</a:t>
            </a:r>
          </a:p>
          <a:p>
            <a:pPr lvl="1">
              <a:lnSpc>
                <a:spcPct val="90000"/>
              </a:lnSpc>
            </a:pPr>
            <a:r>
              <a:rPr lang="en-US" sz="2400"/>
              <a:t>What to measure?</a:t>
            </a:r>
          </a:p>
          <a:p>
            <a:pPr lvl="1">
              <a:lnSpc>
                <a:spcPct val="90000"/>
              </a:lnSpc>
            </a:pPr>
            <a:r>
              <a:rPr lang="en-US" sz="2400"/>
              <a:t>Choice of measurement tools</a:t>
            </a:r>
          </a:p>
          <a:p>
            <a:pPr lvl="1">
              <a:lnSpc>
                <a:spcPct val="90000"/>
              </a:lnSpc>
            </a:pPr>
            <a:r>
              <a:rPr lang="en-US" sz="2400"/>
              <a:t>The Design of Measurement Experiments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761CAF88-C314-44B3-847D-6ED255541614}" type="slidenum">
              <a:rPr lang="en-US"/>
              <a:pPr/>
              <a:t>14</a:t>
            </a:fld>
            <a:endParaRPr lang="en-US"/>
          </a:p>
        </p:txBody>
      </p:sp>
      <p:sp>
        <p:nvSpPr>
          <p:cNvPr id="395267" name="Rectangle 3"/>
          <p:cNvSpPr>
            <a:spLocks noGrp="1" noChangeArrowheads="1"/>
          </p:cNvSpPr>
          <p:nvPr>
            <p:ph type="body" idx="1"/>
          </p:nvPr>
        </p:nvSpPr>
        <p:spPr>
          <a:xfrm>
            <a:off x="976313" y="1412875"/>
            <a:ext cx="8132762" cy="4176713"/>
          </a:xfrm>
        </p:spPr>
        <p:txBody>
          <a:bodyPr/>
          <a:lstStyle/>
          <a:p>
            <a:pPr>
              <a:lnSpc>
                <a:spcPct val="80000"/>
              </a:lnSpc>
            </a:pPr>
            <a:r>
              <a:rPr lang="en-US" sz="2400">
                <a:solidFill>
                  <a:srgbClr val="0000CC"/>
                </a:solidFill>
                <a:latin typeface="Comic Sans MS" pitchFamily="66" charset="0"/>
              </a:rPr>
              <a:t>Workload characterization</a:t>
            </a:r>
            <a:r>
              <a:rPr lang="en-US" sz="2400"/>
              <a:t> for computer networks involves the design and choice of traffic types that provide the inputs for computer network performance evaluation. </a:t>
            </a:r>
          </a:p>
          <a:p>
            <a:pPr>
              <a:lnSpc>
                <a:spcPct val="80000"/>
              </a:lnSpc>
            </a:pPr>
            <a:r>
              <a:rPr lang="en-US" sz="2400"/>
              <a:t>Performance measures of computer networks are all dependent to some extent on the </a:t>
            </a:r>
            <a:r>
              <a:rPr lang="en-US" sz="2400">
                <a:solidFill>
                  <a:schemeClr val="hlink"/>
                </a:solidFill>
                <a:latin typeface="Comic Sans MS" pitchFamily="66" charset="0"/>
              </a:rPr>
              <a:t>input workload</a:t>
            </a:r>
            <a:r>
              <a:rPr lang="en-US" sz="2400"/>
              <a:t>, the network topology and the choices in </a:t>
            </a:r>
            <a:r>
              <a:rPr lang="en-US" sz="2400">
                <a:solidFill>
                  <a:schemeClr val="hlink"/>
                </a:solidFill>
                <a:latin typeface="Comic Sans MS" pitchFamily="66" charset="0"/>
              </a:rPr>
              <a:t>controlled parameters</a:t>
            </a:r>
            <a:r>
              <a:rPr lang="en-US" sz="2400"/>
              <a:t> or network default settings.</a:t>
            </a:r>
          </a:p>
          <a:p>
            <a:pPr>
              <a:lnSpc>
                <a:spcPct val="80000"/>
              </a:lnSpc>
            </a:pPr>
            <a:r>
              <a:rPr lang="en-US" sz="2400"/>
              <a:t>An evaluation study of a computer network seeks to determine the values for network performance indices under a given traffic workload and network configuration.</a:t>
            </a:r>
          </a:p>
        </p:txBody>
      </p:sp>
      <p:sp>
        <p:nvSpPr>
          <p:cNvPr id="395269" name="Rectangle 5"/>
          <p:cNvSpPr>
            <a:spLocks noGrp="1" noChangeArrowheads="1"/>
          </p:cNvSpPr>
          <p:nvPr>
            <p:ph type="title"/>
          </p:nvPr>
        </p:nvSpPr>
        <p:spPr>
          <a:xfrm>
            <a:off x="900113" y="115888"/>
            <a:ext cx="8243887" cy="1009650"/>
          </a:xfrm>
          <a:noFill/>
          <a:ln/>
        </p:spPr>
        <p:txBody>
          <a:bodyPr/>
          <a:lstStyle/>
          <a:p>
            <a:r>
              <a:rPr lang="en-US" sz="3600"/>
              <a:t>Performance Evaluation Techniques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221DE5BF-078A-470F-A915-DD9A59C3FA82}" type="slidenum">
              <a:rPr lang="en-US"/>
              <a:pPr/>
              <a:t>15</a:t>
            </a:fld>
            <a:endParaRPr lang="en-US"/>
          </a:p>
        </p:txBody>
      </p:sp>
      <p:sp>
        <p:nvSpPr>
          <p:cNvPr id="412674" name="Rectangle 2"/>
          <p:cNvSpPr>
            <a:spLocks noGrp="1" noChangeArrowheads="1"/>
          </p:cNvSpPr>
          <p:nvPr>
            <p:ph type="title"/>
          </p:nvPr>
        </p:nvSpPr>
        <p:spPr>
          <a:xfrm>
            <a:off x="828675" y="115888"/>
            <a:ext cx="8064500" cy="1008062"/>
          </a:xfrm>
        </p:spPr>
        <p:txBody>
          <a:bodyPr/>
          <a:lstStyle/>
          <a:p>
            <a:r>
              <a:rPr lang="en-US"/>
              <a:t>Typical Network Traffic Types</a:t>
            </a:r>
          </a:p>
        </p:txBody>
      </p:sp>
      <p:sp>
        <p:nvSpPr>
          <p:cNvPr id="412675" name="Rectangle 3"/>
          <p:cNvSpPr>
            <a:spLocks noGrp="1" noChangeArrowheads="1"/>
          </p:cNvSpPr>
          <p:nvPr>
            <p:ph type="body" idx="1"/>
          </p:nvPr>
        </p:nvSpPr>
        <p:spPr/>
        <p:txBody>
          <a:bodyPr/>
          <a:lstStyle/>
          <a:p>
            <a:pPr>
              <a:lnSpc>
                <a:spcPct val="90000"/>
              </a:lnSpc>
            </a:pPr>
            <a:r>
              <a:rPr lang="en-US" sz="2800"/>
              <a:t>Web Traffic between a Browser and an Internet Server.</a:t>
            </a:r>
          </a:p>
          <a:p>
            <a:pPr>
              <a:lnSpc>
                <a:spcPct val="90000"/>
              </a:lnSpc>
            </a:pPr>
            <a:r>
              <a:rPr lang="en-US" sz="2800"/>
              <a:t>Long-Lived File Transfers</a:t>
            </a:r>
          </a:p>
          <a:p>
            <a:pPr lvl="1">
              <a:lnSpc>
                <a:spcPct val="90000"/>
              </a:lnSpc>
            </a:pPr>
            <a:r>
              <a:rPr lang="en-US" sz="2400"/>
              <a:t>FTP downloads.</a:t>
            </a:r>
          </a:p>
          <a:p>
            <a:pPr>
              <a:lnSpc>
                <a:spcPct val="90000"/>
              </a:lnSpc>
            </a:pPr>
            <a:r>
              <a:rPr lang="en-US" sz="2800"/>
              <a:t>Multimedia Streaming</a:t>
            </a:r>
          </a:p>
          <a:p>
            <a:pPr lvl="1">
              <a:lnSpc>
                <a:spcPct val="90000"/>
              </a:lnSpc>
            </a:pPr>
            <a:r>
              <a:rPr lang="en-US" sz="2400"/>
              <a:t>Video clip downloads (UDP and/or TCP)</a:t>
            </a:r>
          </a:p>
          <a:p>
            <a:pPr lvl="1">
              <a:lnSpc>
                <a:spcPct val="90000"/>
              </a:lnSpc>
            </a:pPr>
            <a:r>
              <a:rPr lang="en-US" sz="2400"/>
              <a:t>Audio VOIP (Voice Over IP)</a:t>
            </a:r>
          </a:p>
          <a:p>
            <a:pPr>
              <a:lnSpc>
                <a:spcPct val="90000"/>
              </a:lnSpc>
            </a:pPr>
            <a:r>
              <a:rPr lang="en-US" sz="2800"/>
              <a:t>Peer-to-Peer Exchanges</a:t>
            </a:r>
          </a:p>
          <a:p>
            <a:pPr lvl="1">
              <a:lnSpc>
                <a:spcPct val="90000"/>
              </a:lnSpc>
            </a:pPr>
            <a:r>
              <a:rPr lang="en-US" sz="2400"/>
              <a:t>Concurrent downloads and uploads</a:t>
            </a:r>
          </a:p>
          <a:p>
            <a:pPr>
              <a:lnSpc>
                <a:spcPct val="90000"/>
              </a:lnSpc>
            </a:pPr>
            <a:r>
              <a:rPr lang="en-US" sz="2800"/>
              <a:t>Telnet file edits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1"/>
          <p:cNvSpPr>
            <a:spLocks noGrp="1"/>
          </p:cNvSpPr>
          <p:nvPr>
            <p:ph type="ftr" sz="quarter" idx="10"/>
          </p:nvPr>
        </p:nvSpPr>
        <p:spPr/>
        <p:txBody>
          <a:bodyPr/>
          <a:lstStyle/>
          <a:p>
            <a:r>
              <a:rPr lang="en-US"/>
              <a:t>Performance Evaluation of Computer Networks</a:t>
            </a:r>
          </a:p>
        </p:txBody>
      </p:sp>
      <p:sp>
        <p:nvSpPr>
          <p:cNvPr id="16" name="Slide Number Placeholder 2"/>
          <p:cNvSpPr>
            <a:spLocks noGrp="1"/>
          </p:cNvSpPr>
          <p:nvPr>
            <p:ph type="sldNum" sz="quarter" idx="11"/>
          </p:nvPr>
        </p:nvSpPr>
        <p:spPr/>
        <p:txBody>
          <a:bodyPr/>
          <a:lstStyle/>
          <a:p>
            <a:fld id="{03489712-97C5-43A3-A75A-862752DF5275}" type="slidenum">
              <a:rPr lang="en-US"/>
              <a:pPr/>
              <a:t>16</a:t>
            </a:fld>
            <a:endParaRPr lang="en-US"/>
          </a:p>
        </p:txBody>
      </p:sp>
      <p:pic>
        <p:nvPicPr>
          <p:cNvPr id="419842" name="Picture 2" descr="MCj0398445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6375" y="2940050"/>
            <a:ext cx="1060450" cy="849313"/>
          </a:xfrm>
          <a:prstGeom prst="rect">
            <a:avLst/>
          </a:prstGeom>
          <a:noFill/>
          <a:extLst>
            <a:ext uri="{909E8E84-426E-40DD-AFC4-6F175D3DCCD1}">
              <a14:hiddenFill xmlns:a14="http://schemas.microsoft.com/office/drawing/2010/main">
                <a:solidFill>
                  <a:srgbClr val="FFFFFF"/>
                </a:solidFill>
              </a14:hiddenFill>
            </a:ext>
          </a:extLst>
        </p:spPr>
      </p:pic>
      <p:pic>
        <p:nvPicPr>
          <p:cNvPr id="419843" name="Picture 3" descr="MCj039850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1465263"/>
            <a:ext cx="1008062" cy="884237"/>
          </a:xfrm>
          <a:prstGeom prst="rect">
            <a:avLst/>
          </a:prstGeom>
          <a:noFill/>
          <a:extLst>
            <a:ext uri="{909E8E84-426E-40DD-AFC4-6F175D3DCCD1}">
              <a14:hiddenFill xmlns:a14="http://schemas.microsoft.com/office/drawing/2010/main">
                <a:solidFill>
                  <a:srgbClr val="FFFFFF"/>
                </a:solidFill>
              </a14:hiddenFill>
            </a:ext>
          </a:extLst>
        </p:spPr>
      </p:pic>
      <p:pic>
        <p:nvPicPr>
          <p:cNvPr id="419844" name="Picture 4" descr="MCj039850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2905125"/>
            <a:ext cx="1008062" cy="884238"/>
          </a:xfrm>
          <a:prstGeom prst="rect">
            <a:avLst/>
          </a:prstGeom>
          <a:noFill/>
          <a:extLst>
            <a:ext uri="{909E8E84-426E-40DD-AFC4-6F175D3DCCD1}">
              <a14:hiddenFill xmlns:a14="http://schemas.microsoft.com/office/drawing/2010/main">
                <a:solidFill>
                  <a:srgbClr val="FFFFFF"/>
                </a:solidFill>
              </a14:hiddenFill>
            </a:ext>
          </a:extLst>
        </p:spPr>
      </p:pic>
      <p:pic>
        <p:nvPicPr>
          <p:cNvPr id="419845" name="Picture 5" descr="MCj039850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9563" y="4724400"/>
            <a:ext cx="1008062" cy="884238"/>
          </a:xfrm>
          <a:prstGeom prst="rect">
            <a:avLst/>
          </a:prstGeom>
          <a:noFill/>
          <a:extLst>
            <a:ext uri="{909E8E84-426E-40DD-AFC4-6F175D3DCCD1}">
              <a14:hiddenFill xmlns:a14="http://schemas.microsoft.com/office/drawing/2010/main">
                <a:solidFill>
                  <a:srgbClr val="FFFFFF"/>
                </a:solidFill>
              </a14:hiddenFill>
            </a:ext>
          </a:extLst>
        </p:spPr>
      </p:pic>
      <p:pic>
        <p:nvPicPr>
          <p:cNvPr id="419846" name="Picture 6" descr="MCj0398437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2997200"/>
            <a:ext cx="1209675" cy="1223963"/>
          </a:xfrm>
          <a:prstGeom prst="rect">
            <a:avLst/>
          </a:prstGeom>
          <a:noFill/>
          <a:extLst>
            <a:ext uri="{909E8E84-426E-40DD-AFC4-6F175D3DCCD1}">
              <a14:hiddenFill xmlns:a14="http://schemas.microsoft.com/office/drawing/2010/main">
                <a:solidFill>
                  <a:srgbClr val="FFFFFF"/>
                </a:solidFill>
              </a14:hiddenFill>
            </a:ext>
          </a:extLst>
        </p:spPr>
      </p:pic>
      <p:sp>
        <p:nvSpPr>
          <p:cNvPr id="419847" name="Line 7"/>
          <p:cNvSpPr>
            <a:spLocks noChangeShapeType="1"/>
          </p:cNvSpPr>
          <p:nvPr/>
        </p:nvSpPr>
        <p:spPr bwMode="auto">
          <a:xfrm>
            <a:off x="2124075" y="3644900"/>
            <a:ext cx="2016125" cy="0"/>
          </a:xfrm>
          <a:prstGeom prst="line">
            <a:avLst/>
          </a:prstGeom>
          <a:noFill/>
          <a:ln w="28575" cap="sq">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19848" name="Picture 8" descr="MCNA01847_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263" y="2097088"/>
            <a:ext cx="906462" cy="468312"/>
          </a:xfrm>
          <a:prstGeom prst="rect">
            <a:avLst/>
          </a:prstGeom>
          <a:noFill/>
          <a:extLst>
            <a:ext uri="{909E8E84-426E-40DD-AFC4-6F175D3DCCD1}">
              <a14:hiddenFill xmlns:a14="http://schemas.microsoft.com/office/drawing/2010/main">
                <a:solidFill>
                  <a:srgbClr val="FFFFFF"/>
                </a:solidFill>
              </a14:hiddenFill>
            </a:ext>
          </a:extLst>
        </p:spPr>
      </p:pic>
      <p:pic>
        <p:nvPicPr>
          <p:cNvPr id="419849" name="Picture 9" descr="MCNA01847_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263" y="3321050"/>
            <a:ext cx="906462" cy="468313"/>
          </a:xfrm>
          <a:prstGeom prst="rect">
            <a:avLst/>
          </a:prstGeom>
          <a:noFill/>
          <a:extLst>
            <a:ext uri="{909E8E84-426E-40DD-AFC4-6F175D3DCCD1}">
              <a14:hiddenFill xmlns:a14="http://schemas.microsoft.com/office/drawing/2010/main">
                <a:solidFill>
                  <a:srgbClr val="FFFFFF"/>
                </a:solidFill>
              </a14:hiddenFill>
            </a:ext>
          </a:extLst>
        </p:spPr>
      </p:pic>
      <p:pic>
        <p:nvPicPr>
          <p:cNvPr id="419850" name="Picture 10" descr="MCNA01847_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19700" y="4437063"/>
            <a:ext cx="906463" cy="468312"/>
          </a:xfrm>
          <a:prstGeom prst="rect">
            <a:avLst/>
          </a:prstGeom>
          <a:noFill/>
          <a:extLst>
            <a:ext uri="{909E8E84-426E-40DD-AFC4-6F175D3DCCD1}">
              <a14:hiddenFill xmlns:a14="http://schemas.microsoft.com/office/drawing/2010/main">
                <a:solidFill>
                  <a:srgbClr val="FFFFFF"/>
                </a:solidFill>
              </a14:hiddenFill>
            </a:ext>
          </a:extLst>
        </p:spPr>
      </p:pic>
      <p:sp>
        <p:nvSpPr>
          <p:cNvPr id="419851" name="Rectangle 11"/>
          <p:cNvSpPr>
            <a:spLocks noChangeArrowheads="1"/>
          </p:cNvSpPr>
          <p:nvPr/>
        </p:nvSpPr>
        <p:spPr bwMode="auto">
          <a:xfrm>
            <a:off x="611188" y="115888"/>
            <a:ext cx="8315325" cy="122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4000" b="1">
                <a:solidFill>
                  <a:schemeClr val="hlink"/>
                </a:solidFill>
                <a:effectLst>
                  <a:outerShdw blurRad="38100" dist="38100" dir="2700000" algn="tl">
                    <a:srgbClr val="C0C0C0"/>
                  </a:outerShdw>
                </a:effectLst>
              </a:rPr>
              <a:t>Wireless Local Area Network (WLAN)</a:t>
            </a:r>
          </a:p>
        </p:txBody>
      </p:sp>
      <p:sp>
        <p:nvSpPr>
          <p:cNvPr id="419852" name="Rectangle 12"/>
          <p:cNvSpPr>
            <a:spLocks noChangeArrowheads="1"/>
          </p:cNvSpPr>
          <p:nvPr/>
        </p:nvSpPr>
        <p:spPr bwMode="auto">
          <a:xfrm>
            <a:off x="3851275" y="3932238"/>
            <a:ext cx="1368425" cy="5762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AP</a:t>
            </a:r>
          </a:p>
        </p:txBody>
      </p:sp>
      <p:sp>
        <p:nvSpPr>
          <p:cNvPr id="419853" name="Rectangle 13"/>
          <p:cNvSpPr>
            <a:spLocks noChangeArrowheads="1"/>
          </p:cNvSpPr>
          <p:nvPr/>
        </p:nvSpPr>
        <p:spPr bwMode="auto">
          <a:xfrm>
            <a:off x="7596188" y="3068638"/>
            <a:ext cx="1368425" cy="5762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Client</a:t>
            </a:r>
          </a:p>
        </p:txBody>
      </p:sp>
      <p:sp>
        <p:nvSpPr>
          <p:cNvPr id="419854" name="Rectangle 14"/>
          <p:cNvSpPr>
            <a:spLocks noChangeArrowheads="1"/>
          </p:cNvSpPr>
          <p:nvPr/>
        </p:nvSpPr>
        <p:spPr bwMode="auto">
          <a:xfrm>
            <a:off x="1116013" y="2060575"/>
            <a:ext cx="1368425" cy="5762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Server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Performance Evaluation of Computer Networks</a:t>
            </a:r>
          </a:p>
        </p:txBody>
      </p:sp>
      <p:sp>
        <p:nvSpPr>
          <p:cNvPr id="6" name="Slide Number Placeholder 5"/>
          <p:cNvSpPr>
            <a:spLocks noGrp="1"/>
          </p:cNvSpPr>
          <p:nvPr>
            <p:ph type="sldNum" sz="quarter" idx="11"/>
          </p:nvPr>
        </p:nvSpPr>
        <p:spPr/>
        <p:txBody>
          <a:bodyPr/>
          <a:lstStyle/>
          <a:p>
            <a:fld id="{01A47514-2869-4507-ABD5-CF6C2669E772}" type="slidenum">
              <a:rPr lang="en-US"/>
              <a:pPr/>
              <a:t>17</a:t>
            </a:fld>
            <a:endParaRPr lang="en-US"/>
          </a:p>
        </p:txBody>
      </p:sp>
      <p:sp>
        <p:nvSpPr>
          <p:cNvPr id="368642" name="Rectangle 2"/>
          <p:cNvSpPr>
            <a:spLocks noGrp="1" noChangeArrowheads="1"/>
          </p:cNvSpPr>
          <p:nvPr>
            <p:ph type="title"/>
          </p:nvPr>
        </p:nvSpPr>
        <p:spPr>
          <a:xfrm>
            <a:off x="900113" y="117475"/>
            <a:ext cx="8064500" cy="1008063"/>
          </a:xfrm>
        </p:spPr>
        <p:txBody>
          <a:bodyPr/>
          <a:lstStyle/>
          <a:p>
            <a:r>
              <a:rPr lang="en-US" sz="3600"/>
              <a:t>Performance Evaluation Techniques</a:t>
            </a:r>
          </a:p>
        </p:txBody>
      </p:sp>
      <p:sp>
        <p:nvSpPr>
          <p:cNvPr id="368643" name="Rectangle 3"/>
          <p:cNvSpPr>
            <a:spLocks noGrp="1" noChangeArrowheads="1"/>
          </p:cNvSpPr>
          <p:nvPr>
            <p:ph type="body" sz="half" idx="1"/>
          </p:nvPr>
        </p:nvSpPr>
        <p:spPr>
          <a:xfrm>
            <a:off x="971550" y="2062163"/>
            <a:ext cx="7737475" cy="3527425"/>
          </a:xfrm>
        </p:spPr>
        <p:txBody>
          <a:bodyPr/>
          <a:lstStyle/>
          <a:p>
            <a:pPr>
              <a:lnSpc>
                <a:spcPct val="90000"/>
              </a:lnSpc>
            </a:pPr>
            <a:r>
              <a:rPr lang="en-US" sz="1800"/>
              <a:t>Models</a:t>
            </a:r>
          </a:p>
          <a:p>
            <a:pPr lvl="1">
              <a:lnSpc>
                <a:spcPct val="90000"/>
              </a:lnSpc>
            </a:pPr>
            <a:r>
              <a:rPr lang="en-US" sz="1800"/>
              <a:t>Simulation Modeling</a:t>
            </a:r>
          </a:p>
          <a:p>
            <a:pPr lvl="1">
              <a:lnSpc>
                <a:spcPct val="90000"/>
              </a:lnSpc>
            </a:pPr>
            <a:r>
              <a:rPr lang="en-US" sz="1800"/>
              <a:t>Analytic Modeling</a:t>
            </a:r>
          </a:p>
          <a:p>
            <a:pPr lvl="1">
              <a:lnSpc>
                <a:spcPct val="90000"/>
              </a:lnSpc>
            </a:pPr>
            <a:r>
              <a:rPr lang="en-US" sz="1800"/>
              <a:t>Both modeling techniques tend to rely on queuing theory.</a:t>
            </a:r>
          </a:p>
          <a:p>
            <a:pPr>
              <a:lnSpc>
                <a:spcPct val="90000"/>
              </a:lnSpc>
            </a:pPr>
            <a:r>
              <a:rPr lang="en-US" sz="1800"/>
              <a:t> Measurement Studies</a:t>
            </a:r>
          </a:p>
          <a:p>
            <a:pPr lvl="1">
              <a:lnSpc>
                <a:spcPct val="90000"/>
              </a:lnSpc>
            </a:pPr>
            <a:r>
              <a:rPr lang="en-US" sz="1800"/>
              <a:t>Empirical measurement of real networks</a:t>
            </a:r>
          </a:p>
          <a:p>
            <a:pPr lvl="1">
              <a:lnSpc>
                <a:spcPct val="90000"/>
              </a:lnSpc>
            </a:pPr>
            <a:r>
              <a:rPr lang="en-US" sz="1800"/>
              <a:t>Measurements where some aspect of the network architecture or topology is </a:t>
            </a:r>
            <a:r>
              <a:rPr lang="en-US" sz="1800">
                <a:solidFill>
                  <a:schemeClr val="hlink"/>
                </a:solidFill>
                <a:latin typeface="Comic Sans MS" pitchFamily="66" charset="0"/>
              </a:rPr>
              <a:t>emulated</a:t>
            </a:r>
            <a:r>
              <a:rPr lang="en-US" sz="1800"/>
              <a:t> via software or hardware.</a:t>
            </a:r>
          </a:p>
          <a:p>
            <a:pPr>
              <a:lnSpc>
                <a:spcPct val="90000"/>
              </a:lnSpc>
              <a:buFontTx/>
              <a:buBlip>
                <a:blip r:embed="rId2"/>
              </a:buBlip>
            </a:pPr>
            <a:r>
              <a:rPr lang="en-US" sz="2000"/>
              <a:t> </a:t>
            </a:r>
            <a:r>
              <a:rPr lang="en-US" sz="2000">
                <a:solidFill>
                  <a:srgbClr val="0000CC"/>
                </a:solidFill>
              </a:rPr>
              <a:t>The primary focus of this presentation is on the design and techniques used in experiments to measure real computer networks.</a:t>
            </a:r>
            <a:endParaRPr lang="en-US" sz="2000"/>
          </a:p>
        </p:txBody>
      </p:sp>
      <p:sp>
        <p:nvSpPr>
          <p:cNvPr id="368647" name="Rectangle 7"/>
          <p:cNvSpPr>
            <a:spLocks noChangeArrowheads="1"/>
          </p:cNvSpPr>
          <p:nvPr/>
        </p:nvSpPr>
        <p:spPr bwMode="auto">
          <a:xfrm>
            <a:off x="973138" y="1095375"/>
            <a:ext cx="8135937" cy="7493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1" hangingPunct="1">
              <a:lnSpc>
                <a:spcPct val="90000"/>
              </a:lnSpc>
              <a:spcBef>
                <a:spcPct val="20000"/>
              </a:spcBef>
            </a:pPr>
            <a:r>
              <a:rPr lang="en-US" b="1">
                <a:latin typeface="Arial" charset="0"/>
                <a:cs typeface="Arial" charset="0"/>
              </a:rPr>
              <a:t>Network evaluation utilizes the actual network, an emulated network or a model of the network.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B36D7E3D-0C9A-4C68-98E2-1F4098886A12}" type="slidenum">
              <a:rPr lang="en-US"/>
              <a:pPr/>
              <a:t>18</a:t>
            </a:fld>
            <a:endParaRPr lang="en-US"/>
          </a:p>
        </p:txBody>
      </p:sp>
      <p:sp>
        <p:nvSpPr>
          <p:cNvPr id="411650" name="Rectangle 2"/>
          <p:cNvSpPr>
            <a:spLocks noGrp="1" noChangeArrowheads="1"/>
          </p:cNvSpPr>
          <p:nvPr>
            <p:ph type="title"/>
          </p:nvPr>
        </p:nvSpPr>
        <p:spPr/>
        <p:txBody>
          <a:bodyPr/>
          <a:lstStyle/>
          <a:p>
            <a:r>
              <a:rPr lang="en-US"/>
              <a:t>Conceptual Models</a:t>
            </a:r>
          </a:p>
        </p:txBody>
      </p:sp>
      <p:sp>
        <p:nvSpPr>
          <p:cNvPr id="411651" name="Rectangle 3"/>
          <p:cNvSpPr>
            <a:spLocks noGrp="1" noChangeArrowheads="1"/>
          </p:cNvSpPr>
          <p:nvPr>
            <p:ph type="body" idx="1"/>
          </p:nvPr>
        </p:nvSpPr>
        <p:spPr/>
        <p:txBody>
          <a:bodyPr/>
          <a:lstStyle/>
          <a:p>
            <a:r>
              <a:rPr lang="en-US" sz="2800"/>
              <a:t>Researchers utilize knowledge about the interactions of network components to understand and explain the workings of a computer network via a </a:t>
            </a:r>
            <a:r>
              <a:rPr lang="en-US" sz="2800">
                <a:solidFill>
                  <a:schemeClr val="hlink"/>
                </a:solidFill>
                <a:latin typeface="Comic Sans MS" pitchFamily="66" charset="0"/>
              </a:rPr>
              <a:t>conceptual model</a:t>
            </a:r>
            <a:r>
              <a:rPr lang="en-US" sz="2800"/>
              <a:t>.</a:t>
            </a:r>
          </a:p>
          <a:p>
            <a:r>
              <a:rPr lang="en-US" sz="2800"/>
              <a:t>Models are partitioned into simulation models or analytic models. Both model types rely on simplifying assumptions that that enable the model to capture important characteristics of networks (usually in terms of </a:t>
            </a:r>
            <a:r>
              <a:rPr lang="en-US" sz="2800">
                <a:solidFill>
                  <a:srgbClr val="0000CC"/>
                </a:solidFill>
                <a:latin typeface="Comic Sans MS" pitchFamily="66" charset="0"/>
              </a:rPr>
              <a:t>networks of queues</a:t>
            </a:r>
            <a:r>
              <a:rPr lang="en-US" sz="2800"/>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2"/>
          <p:cNvSpPr>
            <a:spLocks noGrp="1"/>
          </p:cNvSpPr>
          <p:nvPr>
            <p:ph type="ftr" sz="quarter" idx="10"/>
          </p:nvPr>
        </p:nvSpPr>
        <p:spPr/>
        <p:txBody>
          <a:bodyPr/>
          <a:lstStyle/>
          <a:p>
            <a:r>
              <a:rPr lang="en-US"/>
              <a:t>Performance Evaluation of Computer Networks</a:t>
            </a:r>
          </a:p>
        </p:txBody>
      </p:sp>
      <p:sp>
        <p:nvSpPr>
          <p:cNvPr id="16" name="Slide Number Placeholder 3"/>
          <p:cNvSpPr>
            <a:spLocks noGrp="1"/>
          </p:cNvSpPr>
          <p:nvPr>
            <p:ph type="sldNum" sz="quarter" idx="11"/>
          </p:nvPr>
        </p:nvSpPr>
        <p:spPr/>
        <p:txBody>
          <a:bodyPr/>
          <a:lstStyle/>
          <a:p>
            <a:fld id="{507F5244-C451-4840-A02B-EFD7478756D3}" type="slidenum">
              <a:rPr lang="en-US"/>
              <a:pPr/>
              <a:t>19</a:t>
            </a:fld>
            <a:endParaRPr lang="en-US"/>
          </a:p>
        </p:txBody>
      </p:sp>
      <p:sp>
        <p:nvSpPr>
          <p:cNvPr id="396290" name="Rectangle 2"/>
          <p:cNvSpPr>
            <a:spLocks noGrp="1" noChangeArrowheads="1"/>
          </p:cNvSpPr>
          <p:nvPr>
            <p:ph type="title"/>
          </p:nvPr>
        </p:nvSpPr>
        <p:spPr>
          <a:xfrm>
            <a:off x="828675" y="333375"/>
            <a:ext cx="8064500" cy="1008063"/>
          </a:xfrm>
        </p:spPr>
        <p:txBody>
          <a:bodyPr/>
          <a:lstStyle/>
          <a:p>
            <a:r>
              <a:rPr lang="en-US"/>
              <a:t>Simple Queuing Model</a:t>
            </a:r>
          </a:p>
        </p:txBody>
      </p:sp>
      <p:sp>
        <p:nvSpPr>
          <p:cNvPr id="396291" name="Rectangle 3"/>
          <p:cNvSpPr>
            <a:spLocks noChangeArrowheads="1"/>
          </p:cNvSpPr>
          <p:nvPr/>
        </p:nvSpPr>
        <p:spPr bwMode="auto">
          <a:xfrm>
            <a:off x="4865688" y="2492375"/>
            <a:ext cx="4572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2" name="Rectangle 4"/>
          <p:cNvSpPr>
            <a:spLocks noChangeArrowheads="1"/>
          </p:cNvSpPr>
          <p:nvPr/>
        </p:nvSpPr>
        <p:spPr bwMode="auto">
          <a:xfrm>
            <a:off x="3970338" y="2492375"/>
            <a:ext cx="4572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3" name="Rectangle 5"/>
          <p:cNvSpPr>
            <a:spLocks noChangeArrowheads="1"/>
          </p:cNvSpPr>
          <p:nvPr/>
        </p:nvSpPr>
        <p:spPr bwMode="auto">
          <a:xfrm>
            <a:off x="5780088" y="2492375"/>
            <a:ext cx="4572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4" name="Rectangle 6"/>
          <p:cNvSpPr>
            <a:spLocks noChangeArrowheads="1"/>
          </p:cNvSpPr>
          <p:nvPr/>
        </p:nvSpPr>
        <p:spPr bwMode="auto">
          <a:xfrm>
            <a:off x="4408488" y="2492375"/>
            <a:ext cx="4572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5" name="Oval 7"/>
          <p:cNvSpPr>
            <a:spLocks noChangeArrowheads="1"/>
          </p:cNvSpPr>
          <p:nvPr/>
        </p:nvSpPr>
        <p:spPr bwMode="auto">
          <a:xfrm>
            <a:off x="6770688" y="2492375"/>
            <a:ext cx="914400" cy="914400"/>
          </a:xfrm>
          <a:prstGeom prst="ellipse">
            <a:avLst/>
          </a:prstGeom>
          <a:solidFill>
            <a:srgbClr val="FF505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6" name="Rectangle 8"/>
          <p:cNvSpPr>
            <a:spLocks noChangeArrowheads="1"/>
          </p:cNvSpPr>
          <p:nvPr/>
        </p:nvSpPr>
        <p:spPr bwMode="auto">
          <a:xfrm>
            <a:off x="5322888" y="2492375"/>
            <a:ext cx="4572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7" name="Line 9"/>
          <p:cNvSpPr>
            <a:spLocks noChangeShapeType="1"/>
          </p:cNvSpPr>
          <p:nvPr/>
        </p:nvSpPr>
        <p:spPr bwMode="auto">
          <a:xfrm>
            <a:off x="2655888" y="2949575"/>
            <a:ext cx="12954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6298" name="Line 10"/>
          <p:cNvSpPr>
            <a:spLocks noChangeShapeType="1"/>
          </p:cNvSpPr>
          <p:nvPr/>
        </p:nvSpPr>
        <p:spPr bwMode="auto">
          <a:xfrm>
            <a:off x="7685088" y="2949575"/>
            <a:ext cx="990600" cy="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6299" name="Line 11"/>
          <p:cNvSpPr>
            <a:spLocks noChangeShapeType="1"/>
          </p:cNvSpPr>
          <p:nvPr/>
        </p:nvSpPr>
        <p:spPr bwMode="auto">
          <a:xfrm>
            <a:off x="6237288" y="3025775"/>
            <a:ext cx="53340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96300" name="Rectangle 12"/>
          <p:cNvSpPr>
            <a:spLocks noChangeArrowheads="1"/>
          </p:cNvSpPr>
          <p:nvPr/>
        </p:nvSpPr>
        <p:spPr bwMode="auto">
          <a:xfrm>
            <a:off x="1284288" y="2568575"/>
            <a:ext cx="1371600" cy="685800"/>
          </a:xfrm>
          <a:prstGeom prst="rect">
            <a:avLst/>
          </a:prstGeom>
          <a:noFill/>
          <a:ln w="25400">
            <a:solidFill>
              <a:srgbClr val="3333CC"/>
            </a:solidFill>
            <a:miter lim="800000"/>
            <a:headEnd/>
            <a:tailEnd/>
          </a:ln>
          <a:effectLst/>
          <a:extLst>
            <a:ext uri="{909E8E84-426E-40DD-AFC4-6F175D3DCCD1}">
              <a14:hiddenFill xmlns:a14="http://schemas.microsoft.com/office/drawing/2010/main">
                <a:solidFill>
                  <a:schemeClr val="accent1">
                    <a:alpha val="50000"/>
                  </a:scheme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a:t>Arrivals</a:t>
            </a:r>
          </a:p>
        </p:txBody>
      </p:sp>
      <p:sp>
        <p:nvSpPr>
          <p:cNvPr id="396301" name="Rectangle 13"/>
          <p:cNvSpPr>
            <a:spLocks noChangeArrowheads="1"/>
          </p:cNvSpPr>
          <p:nvPr/>
        </p:nvSpPr>
        <p:spPr bwMode="auto">
          <a:xfrm>
            <a:off x="4284663" y="3644900"/>
            <a:ext cx="1371600" cy="685800"/>
          </a:xfrm>
          <a:prstGeom prst="rect">
            <a:avLst/>
          </a:prstGeom>
          <a:solidFill>
            <a:schemeClr val="bg1">
              <a:alpha val="50000"/>
            </a:scheme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a:t>Queue</a:t>
            </a:r>
          </a:p>
        </p:txBody>
      </p:sp>
      <p:sp>
        <p:nvSpPr>
          <p:cNvPr id="396302" name="Rectangle 14"/>
          <p:cNvSpPr>
            <a:spLocks noChangeArrowheads="1"/>
          </p:cNvSpPr>
          <p:nvPr/>
        </p:nvSpPr>
        <p:spPr bwMode="auto">
          <a:xfrm>
            <a:off x="6516688" y="3644900"/>
            <a:ext cx="1371600" cy="685800"/>
          </a:xfrm>
          <a:prstGeom prst="rect">
            <a:avLst/>
          </a:prstGeom>
          <a:solidFill>
            <a:schemeClr val="bg1">
              <a:alpha val="50000"/>
            </a:schemeClr>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r>
              <a:rPr lang="en-US"/>
              <a:t>Server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E2F12BAA-518A-47C4-9A14-E187A3AD3083}" type="slidenum">
              <a:rPr lang="en-US"/>
              <a:pPr/>
              <a:t>2</a:t>
            </a:fld>
            <a:endParaRPr lang="en-US"/>
          </a:p>
        </p:txBody>
      </p:sp>
      <p:sp>
        <p:nvSpPr>
          <p:cNvPr id="388098" name="Rectangle 2"/>
          <p:cNvSpPr>
            <a:spLocks noGrp="1" noChangeArrowheads="1"/>
          </p:cNvSpPr>
          <p:nvPr>
            <p:ph type="title"/>
          </p:nvPr>
        </p:nvSpPr>
        <p:spPr>
          <a:xfrm>
            <a:off x="539750" y="117475"/>
            <a:ext cx="8064500" cy="1008063"/>
          </a:xfrm>
        </p:spPr>
        <p:txBody>
          <a:bodyPr/>
          <a:lstStyle/>
          <a:p>
            <a:r>
              <a:rPr lang="en-US"/>
              <a:t>Outline</a:t>
            </a:r>
          </a:p>
        </p:txBody>
      </p:sp>
      <p:sp>
        <p:nvSpPr>
          <p:cNvPr id="388099" name="Rectangle 3"/>
          <p:cNvSpPr>
            <a:spLocks noGrp="1" noChangeArrowheads="1"/>
          </p:cNvSpPr>
          <p:nvPr>
            <p:ph type="body" idx="1"/>
          </p:nvPr>
        </p:nvSpPr>
        <p:spPr/>
        <p:txBody>
          <a:bodyPr/>
          <a:lstStyle/>
          <a:p>
            <a:pPr>
              <a:lnSpc>
                <a:spcPct val="90000"/>
              </a:lnSpc>
            </a:pPr>
            <a:r>
              <a:rPr lang="en-US" sz="2800">
                <a:solidFill>
                  <a:schemeClr val="hlink"/>
                </a:solidFill>
                <a:latin typeface="Comic Sans MS" pitchFamily="66" charset="0"/>
              </a:rPr>
              <a:t>Performance Evaluation</a:t>
            </a:r>
            <a:r>
              <a:rPr lang="en-US" sz="2800"/>
              <a:t> </a:t>
            </a:r>
          </a:p>
          <a:p>
            <a:pPr>
              <a:lnSpc>
                <a:spcPct val="90000"/>
              </a:lnSpc>
            </a:pPr>
            <a:r>
              <a:rPr lang="en-US" sz="2800"/>
              <a:t>Computer Network Performance Metrics</a:t>
            </a:r>
          </a:p>
          <a:p>
            <a:pPr>
              <a:lnSpc>
                <a:spcPct val="90000"/>
              </a:lnSpc>
            </a:pPr>
            <a:r>
              <a:rPr lang="en-US" sz="2800"/>
              <a:t>Performance Evaluation Techniques</a:t>
            </a:r>
          </a:p>
          <a:p>
            <a:pPr lvl="1">
              <a:lnSpc>
                <a:spcPct val="90000"/>
              </a:lnSpc>
            </a:pPr>
            <a:r>
              <a:rPr lang="en-US" sz="2400"/>
              <a:t>Workload Characterization</a:t>
            </a:r>
          </a:p>
          <a:p>
            <a:pPr lvl="1">
              <a:lnSpc>
                <a:spcPct val="90000"/>
              </a:lnSpc>
            </a:pPr>
            <a:r>
              <a:rPr lang="en-US" sz="2400"/>
              <a:t>Simulation Models</a:t>
            </a:r>
          </a:p>
          <a:p>
            <a:pPr lvl="1">
              <a:lnSpc>
                <a:spcPct val="90000"/>
              </a:lnSpc>
            </a:pPr>
            <a:r>
              <a:rPr lang="en-US" sz="2400"/>
              <a:t>Analytic Models</a:t>
            </a:r>
          </a:p>
          <a:p>
            <a:pPr>
              <a:lnSpc>
                <a:spcPct val="90000"/>
              </a:lnSpc>
            </a:pPr>
            <a:r>
              <a:rPr lang="en-US" sz="2800"/>
              <a:t>Empirical Measurement Studies</a:t>
            </a:r>
          </a:p>
          <a:p>
            <a:pPr lvl="1">
              <a:lnSpc>
                <a:spcPct val="90000"/>
              </a:lnSpc>
            </a:pPr>
            <a:r>
              <a:rPr lang="en-US" sz="2400"/>
              <a:t>What to measure?</a:t>
            </a:r>
          </a:p>
          <a:p>
            <a:pPr lvl="1">
              <a:lnSpc>
                <a:spcPct val="90000"/>
              </a:lnSpc>
            </a:pPr>
            <a:r>
              <a:rPr lang="en-US" sz="2400"/>
              <a:t>Choice of measurement tools</a:t>
            </a:r>
          </a:p>
          <a:p>
            <a:pPr lvl="1">
              <a:lnSpc>
                <a:spcPct val="90000"/>
              </a:lnSpc>
            </a:pPr>
            <a:r>
              <a:rPr lang="en-US" sz="2400"/>
              <a:t>The Design of Measurement Experiments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F8919827-E441-4426-8CD1-B8B3E7930BEE}" type="slidenum">
              <a:rPr lang="en-US"/>
              <a:pPr/>
              <a:t>20</a:t>
            </a:fld>
            <a:endParaRPr lang="en-US"/>
          </a:p>
        </p:txBody>
      </p:sp>
      <p:sp>
        <p:nvSpPr>
          <p:cNvPr id="397314" name="Rectangle 2"/>
          <p:cNvSpPr>
            <a:spLocks noGrp="1" noChangeArrowheads="1"/>
          </p:cNvSpPr>
          <p:nvPr>
            <p:ph type="title"/>
          </p:nvPr>
        </p:nvSpPr>
        <p:spPr/>
        <p:txBody>
          <a:bodyPr/>
          <a:lstStyle/>
          <a:p>
            <a:r>
              <a:rPr lang="en-US"/>
              <a:t>Networks of Queues Model</a:t>
            </a:r>
          </a:p>
        </p:txBody>
      </p:sp>
      <p:sp>
        <p:nvSpPr>
          <p:cNvPr id="397315"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E6E1C3E2-308F-40CC-A660-29333489A0AA}" type="slidenum">
              <a:rPr lang="en-US"/>
              <a:pPr/>
              <a:t>21</a:t>
            </a:fld>
            <a:endParaRPr lang="en-US"/>
          </a:p>
        </p:txBody>
      </p:sp>
      <p:sp>
        <p:nvSpPr>
          <p:cNvPr id="380930" name="Rectangle 2"/>
          <p:cNvSpPr>
            <a:spLocks noGrp="1" noChangeArrowheads="1"/>
          </p:cNvSpPr>
          <p:nvPr>
            <p:ph type="title"/>
          </p:nvPr>
        </p:nvSpPr>
        <p:spPr/>
        <p:txBody>
          <a:bodyPr/>
          <a:lstStyle/>
          <a:p>
            <a:r>
              <a:rPr lang="en-US"/>
              <a:t>Simulation Models</a:t>
            </a:r>
          </a:p>
        </p:txBody>
      </p:sp>
      <p:sp>
        <p:nvSpPr>
          <p:cNvPr id="380931" name="Rectangle 3"/>
          <p:cNvSpPr>
            <a:spLocks noGrp="1" noChangeArrowheads="1"/>
          </p:cNvSpPr>
          <p:nvPr>
            <p:ph type="body" idx="1"/>
          </p:nvPr>
        </p:nvSpPr>
        <p:spPr/>
        <p:txBody>
          <a:bodyPr/>
          <a:lstStyle/>
          <a:p>
            <a:pPr>
              <a:lnSpc>
                <a:spcPct val="90000"/>
              </a:lnSpc>
            </a:pPr>
            <a:r>
              <a:rPr lang="en-US" sz="2800"/>
              <a:t>Simulation attempts to reproduce the behavior of the network in the </a:t>
            </a:r>
            <a:r>
              <a:rPr lang="en-US" sz="2800">
                <a:solidFill>
                  <a:schemeClr val="hlink"/>
                </a:solidFill>
                <a:latin typeface="Comic Sans MS" pitchFamily="66" charset="0"/>
              </a:rPr>
              <a:t>time domain</a:t>
            </a:r>
            <a:r>
              <a:rPr lang="en-US" sz="2800"/>
              <a:t>.</a:t>
            </a:r>
          </a:p>
          <a:p>
            <a:pPr>
              <a:lnSpc>
                <a:spcPct val="90000"/>
              </a:lnSpc>
            </a:pPr>
            <a:r>
              <a:rPr lang="en-US" sz="2800"/>
              <a:t>Event-driven simulation defines a network in terms of states and transitions where events trigger transitions.</a:t>
            </a:r>
          </a:p>
          <a:p>
            <a:pPr>
              <a:lnSpc>
                <a:spcPct val="90000"/>
              </a:lnSpc>
            </a:pPr>
            <a:r>
              <a:rPr lang="en-US" sz="2800"/>
              <a:t>Simulation is essentially a numeric solution that utilizes systems of equations and data structures to capture the behavior of the simulated network in terms of logical conditions.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95226FA2-966A-4AC6-B0B3-E246978E5115}" type="slidenum">
              <a:rPr lang="en-US"/>
              <a:pPr/>
              <a:t>22</a:t>
            </a:fld>
            <a:endParaRPr lang="en-US"/>
          </a:p>
        </p:txBody>
      </p:sp>
      <p:sp>
        <p:nvSpPr>
          <p:cNvPr id="399362" name="Rectangle 2"/>
          <p:cNvSpPr>
            <a:spLocks noGrp="1" noChangeArrowheads="1"/>
          </p:cNvSpPr>
          <p:nvPr>
            <p:ph type="title"/>
          </p:nvPr>
        </p:nvSpPr>
        <p:spPr/>
        <p:txBody>
          <a:bodyPr/>
          <a:lstStyle/>
          <a:p>
            <a:r>
              <a:rPr lang="en-US"/>
              <a:t>Simulation Models</a:t>
            </a:r>
          </a:p>
        </p:txBody>
      </p:sp>
      <p:sp>
        <p:nvSpPr>
          <p:cNvPr id="399363" name="Rectangle 3"/>
          <p:cNvSpPr>
            <a:spLocks noGrp="1" noChangeArrowheads="1"/>
          </p:cNvSpPr>
          <p:nvPr>
            <p:ph type="body" idx="1"/>
          </p:nvPr>
        </p:nvSpPr>
        <p:spPr/>
        <p:txBody>
          <a:bodyPr/>
          <a:lstStyle/>
          <a:p>
            <a:pPr>
              <a:lnSpc>
                <a:spcPct val="90000"/>
              </a:lnSpc>
            </a:pPr>
            <a:r>
              <a:rPr lang="en-US"/>
              <a:t>The three types of simulators are:</a:t>
            </a:r>
          </a:p>
          <a:p>
            <a:pPr lvl="1">
              <a:lnSpc>
                <a:spcPct val="90000"/>
              </a:lnSpc>
            </a:pPr>
            <a:r>
              <a:rPr lang="en-US"/>
              <a:t>Trace-driven</a:t>
            </a:r>
          </a:p>
          <a:p>
            <a:pPr lvl="1">
              <a:lnSpc>
                <a:spcPct val="90000"/>
              </a:lnSpc>
            </a:pPr>
            <a:r>
              <a:rPr lang="en-US"/>
              <a:t>Program-driven</a:t>
            </a:r>
          </a:p>
          <a:p>
            <a:pPr lvl="1">
              <a:lnSpc>
                <a:spcPct val="90000"/>
              </a:lnSpc>
            </a:pPr>
            <a:r>
              <a:rPr lang="en-US"/>
              <a:t>Distribution-driven</a:t>
            </a:r>
          </a:p>
          <a:p>
            <a:pPr>
              <a:lnSpc>
                <a:spcPct val="90000"/>
              </a:lnSpc>
            </a:pPr>
            <a:r>
              <a:rPr lang="en-US"/>
              <a:t>The choice of the duration of a simulation run is subject to the same issues of </a:t>
            </a:r>
            <a:r>
              <a:rPr lang="en-US">
                <a:solidFill>
                  <a:schemeClr val="hlink"/>
                </a:solidFill>
                <a:latin typeface="Comic Sans MS" pitchFamily="66" charset="0"/>
              </a:rPr>
              <a:t>estimating variance</a:t>
            </a:r>
            <a:r>
              <a:rPr lang="en-US"/>
              <a:t> and </a:t>
            </a:r>
            <a:r>
              <a:rPr lang="en-US">
                <a:solidFill>
                  <a:schemeClr val="hlink"/>
                </a:solidFill>
                <a:latin typeface="Comic Sans MS" pitchFamily="66" charset="0"/>
              </a:rPr>
              <a:t>variance reduction</a:t>
            </a:r>
            <a:r>
              <a:rPr lang="en-US"/>
              <a:t> as found in the design of empirical measurements.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01965BF0-852A-4DC2-BA34-1597CB83F4A5}" type="slidenum">
              <a:rPr lang="en-US"/>
              <a:pPr/>
              <a:t>23</a:t>
            </a:fld>
            <a:endParaRPr lang="en-US"/>
          </a:p>
        </p:txBody>
      </p:sp>
      <p:sp>
        <p:nvSpPr>
          <p:cNvPr id="398338" name="Rectangle 2"/>
          <p:cNvSpPr>
            <a:spLocks noGrp="1" noChangeArrowheads="1"/>
          </p:cNvSpPr>
          <p:nvPr>
            <p:ph type="title"/>
          </p:nvPr>
        </p:nvSpPr>
        <p:spPr/>
        <p:txBody>
          <a:bodyPr/>
          <a:lstStyle/>
          <a:p>
            <a:r>
              <a:rPr lang="en-US"/>
              <a:t>Analytic Models</a:t>
            </a:r>
          </a:p>
        </p:txBody>
      </p:sp>
      <p:sp>
        <p:nvSpPr>
          <p:cNvPr id="398339" name="Rectangle 3"/>
          <p:cNvSpPr>
            <a:spLocks noGrp="1" noChangeArrowheads="1"/>
          </p:cNvSpPr>
          <p:nvPr>
            <p:ph type="body" idx="1"/>
          </p:nvPr>
        </p:nvSpPr>
        <p:spPr/>
        <p:txBody>
          <a:bodyPr/>
          <a:lstStyle/>
          <a:p>
            <a:pPr>
              <a:lnSpc>
                <a:spcPct val="90000"/>
              </a:lnSpc>
            </a:pPr>
            <a:r>
              <a:rPr lang="en-US" sz="2800"/>
              <a:t>Similar to simulation models, analytic models involve systems of equations.</a:t>
            </a:r>
          </a:p>
          <a:p>
            <a:pPr>
              <a:lnSpc>
                <a:spcPct val="90000"/>
              </a:lnSpc>
            </a:pPr>
            <a:r>
              <a:rPr lang="en-US" sz="2800"/>
              <a:t>Analytic models of computer networks usually start with a network of queues model and develop a system of equations that may or may yield a closed form solution.</a:t>
            </a:r>
          </a:p>
          <a:p>
            <a:pPr>
              <a:lnSpc>
                <a:spcPct val="90000"/>
              </a:lnSpc>
            </a:pPr>
            <a:r>
              <a:rPr lang="en-US" sz="2800"/>
              <a:t>Analytic models of computer networks tend to be stochastic models built on the theory of stochastic processes associated with independent random variables.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0664A6A9-B39E-48AA-A6D4-47B823DCF5D5}" type="slidenum">
              <a:rPr lang="en-US"/>
              <a:pPr/>
              <a:t>24</a:t>
            </a:fld>
            <a:endParaRPr lang="en-US"/>
          </a:p>
        </p:txBody>
      </p:sp>
      <p:sp>
        <p:nvSpPr>
          <p:cNvPr id="424962" name="Rectangle 2"/>
          <p:cNvSpPr>
            <a:spLocks noGrp="1" noChangeArrowheads="1"/>
          </p:cNvSpPr>
          <p:nvPr>
            <p:ph type="title"/>
          </p:nvPr>
        </p:nvSpPr>
        <p:spPr>
          <a:xfrm>
            <a:off x="539750" y="117475"/>
            <a:ext cx="8064500" cy="1008063"/>
          </a:xfrm>
        </p:spPr>
        <p:txBody>
          <a:bodyPr/>
          <a:lstStyle/>
          <a:p>
            <a:r>
              <a:rPr lang="en-US"/>
              <a:t>Outline</a:t>
            </a:r>
          </a:p>
        </p:txBody>
      </p:sp>
      <p:sp>
        <p:nvSpPr>
          <p:cNvPr id="424963" name="Rectangle 3"/>
          <p:cNvSpPr>
            <a:spLocks noGrp="1" noChangeArrowheads="1"/>
          </p:cNvSpPr>
          <p:nvPr>
            <p:ph type="body" idx="1"/>
          </p:nvPr>
        </p:nvSpPr>
        <p:spPr/>
        <p:txBody>
          <a:bodyPr/>
          <a:lstStyle/>
          <a:p>
            <a:pPr>
              <a:lnSpc>
                <a:spcPct val="90000"/>
              </a:lnSpc>
            </a:pPr>
            <a:r>
              <a:rPr lang="en-US" sz="2800"/>
              <a:t>Performance Evaluation </a:t>
            </a:r>
          </a:p>
          <a:p>
            <a:pPr>
              <a:lnSpc>
                <a:spcPct val="90000"/>
              </a:lnSpc>
            </a:pPr>
            <a:r>
              <a:rPr lang="en-US" sz="2800"/>
              <a:t>Computer Network Performance Metrics</a:t>
            </a:r>
          </a:p>
          <a:p>
            <a:pPr>
              <a:lnSpc>
                <a:spcPct val="90000"/>
              </a:lnSpc>
            </a:pPr>
            <a:r>
              <a:rPr lang="en-US" sz="2800"/>
              <a:t>Performance Evaluation Techniques</a:t>
            </a:r>
          </a:p>
          <a:p>
            <a:pPr lvl="1">
              <a:lnSpc>
                <a:spcPct val="90000"/>
              </a:lnSpc>
            </a:pPr>
            <a:r>
              <a:rPr lang="en-US" sz="2400"/>
              <a:t>Workload Characterization</a:t>
            </a:r>
          </a:p>
          <a:p>
            <a:pPr lvl="1">
              <a:lnSpc>
                <a:spcPct val="90000"/>
              </a:lnSpc>
            </a:pPr>
            <a:r>
              <a:rPr lang="en-US" sz="2400"/>
              <a:t>Simulation Models</a:t>
            </a:r>
          </a:p>
          <a:p>
            <a:pPr lvl="1">
              <a:lnSpc>
                <a:spcPct val="90000"/>
              </a:lnSpc>
            </a:pPr>
            <a:r>
              <a:rPr lang="en-US" sz="2400"/>
              <a:t>Analytic Models</a:t>
            </a:r>
          </a:p>
          <a:p>
            <a:pPr>
              <a:lnSpc>
                <a:spcPct val="90000"/>
              </a:lnSpc>
            </a:pPr>
            <a:r>
              <a:rPr lang="en-US" sz="2800">
                <a:solidFill>
                  <a:schemeClr val="hlink"/>
                </a:solidFill>
                <a:latin typeface="Comic Sans MS" pitchFamily="66" charset="0"/>
              </a:rPr>
              <a:t>Empirical Measurement Studies</a:t>
            </a:r>
          </a:p>
          <a:p>
            <a:pPr lvl="1">
              <a:lnSpc>
                <a:spcPct val="90000"/>
              </a:lnSpc>
            </a:pPr>
            <a:r>
              <a:rPr lang="en-US" sz="2400"/>
              <a:t>What to measure?</a:t>
            </a:r>
          </a:p>
          <a:p>
            <a:pPr lvl="1">
              <a:lnSpc>
                <a:spcPct val="90000"/>
              </a:lnSpc>
            </a:pPr>
            <a:r>
              <a:rPr lang="en-US" sz="2400"/>
              <a:t>Choice of measurement tools</a:t>
            </a:r>
          </a:p>
          <a:p>
            <a:pPr lvl="1">
              <a:lnSpc>
                <a:spcPct val="90000"/>
              </a:lnSpc>
            </a:pPr>
            <a:r>
              <a:rPr lang="en-US" sz="2400"/>
              <a:t>The Design of Measurement Experiments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22ECB24B-0D57-409D-82BA-146DF960993D}" type="slidenum">
              <a:rPr lang="en-US"/>
              <a:pPr/>
              <a:t>25</a:t>
            </a:fld>
            <a:endParaRPr lang="en-US"/>
          </a:p>
        </p:txBody>
      </p:sp>
      <p:sp>
        <p:nvSpPr>
          <p:cNvPr id="381954" name="Rectangle 2"/>
          <p:cNvSpPr>
            <a:spLocks noGrp="1" noChangeArrowheads="1"/>
          </p:cNvSpPr>
          <p:nvPr>
            <p:ph type="title"/>
          </p:nvPr>
        </p:nvSpPr>
        <p:spPr>
          <a:xfrm>
            <a:off x="900113" y="115888"/>
            <a:ext cx="8064500" cy="1008062"/>
          </a:xfrm>
        </p:spPr>
        <p:txBody>
          <a:bodyPr/>
          <a:lstStyle/>
          <a:p>
            <a:r>
              <a:rPr lang="en-US"/>
              <a:t>Empirical Measurement Studies</a:t>
            </a:r>
          </a:p>
        </p:txBody>
      </p:sp>
      <p:sp>
        <p:nvSpPr>
          <p:cNvPr id="381955" name="Rectangle 3"/>
          <p:cNvSpPr>
            <a:spLocks noGrp="1" noChangeArrowheads="1"/>
          </p:cNvSpPr>
          <p:nvPr>
            <p:ph type="body" idx="1"/>
          </p:nvPr>
        </p:nvSpPr>
        <p:spPr>
          <a:xfrm>
            <a:off x="974725" y="1268413"/>
            <a:ext cx="8169275" cy="4752975"/>
          </a:xfrm>
        </p:spPr>
        <p:txBody>
          <a:bodyPr/>
          <a:lstStyle/>
          <a:p>
            <a:pPr marL="609600" indent="-609600">
              <a:lnSpc>
                <a:spcPct val="80000"/>
              </a:lnSpc>
              <a:buFontTx/>
              <a:buNone/>
            </a:pPr>
            <a:r>
              <a:rPr lang="en-US" sz="2000"/>
              <a:t>The planning phase objectives of  an empirical measurement are:</a:t>
            </a:r>
          </a:p>
          <a:p>
            <a:pPr marL="609600" indent="-609600">
              <a:lnSpc>
                <a:spcPct val="80000"/>
              </a:lnSpc>
              <a:buFontTx/>
              <a:buNone/>
            </a:pPr>
            <a:endParaRPr lang="en-US" sz="2000"/>
          </a:p>
          <a:p>
            <a:pPr marL="990600" lvl="1" indent="-533400">
              <a:lnSpc>
                <a:spcPct val="80000"/>
              </a:lnSpc>
              <a:buFontTx/>
              <a:buAutoNum type="arabicPeriod"/>
            </a:pPr>
            <a:r>
              <a:rPr lang="en-US" sz="1800"/>
              <a:t>To decide what to measure.</a:t>
            </a:r>
          </a:p>
          <a:p>
            <a:pPr marL="990600" lvl="1" indent="-533400">
              <a:lnSpc>
                <a:spcPct val="80000"/>
              </a:lnSpc>
              <a:buFontTx/>
              <a:buAutoNum type="arabicPeriod"/>
            </a:pPr>
            <a:r>
              <a:rPr lang="en-US" sz="1800"/>
              <a:t>To choose the measurement tools</a:t>
            </a:r>
          </a:p>
          <a:p>
            <a:pPr marL="990600" lvl="1" indent="-533400">
              <a:lnSpc>
                <a:spcPct val="80000"/>
              </a:lnSpc>
              <a:buFontTx/>
              <a:buAutoNum type="arabicPeriod"/>
            </a:pPr>
            <a:r>
              <a:rPr lang="en-US" sz="1800"/>
              <a:t>To design the experiments.</a:t>
            </a:r>
          </a:p>
          <a:p>
            <a:pPr marL="990600" lvl="1" indent="-533400">
              <a:lnSpc>
                <a:spcPct val="80000"/>
              </a:lnSpc>
              <a:buFontTx/>
              <a:buNone/>
            </a:pPr>
            <a:endParaRPr lang="en-US" sz="1800"/>
          </a:p>
          <a:p>
            <a:pPr marL="609600" indent="-609600">
              <a:lnSpc>
                <a:spcPct val="80000"/>
              </a:lnSpc>
              <a:buFontTx/>
              <a:buBlip>
                <a:blip r:embed="rId2"/>
              </a:buBlip>
            </a:pPr>
            <a:r>
              <a:rPr lang="en-US" sz="2000">
                <a:solidFill>
                  <a:srgbClr val="0000CC"/>
                </a:solidFill>
              </a:rPr>
              <a:t>Network measurements can be either active or passive.</a:t>
            </a:r>
          </a:p>
          <a:p>
            <a:pPr marL="609600" indent="-609600">
              <a:lnSpc>
                <a:spcPct val="80000"/>
              </a:lnSpc>
              <a:buFontTx/>
              <a:buNone/>
            </a:pPr>
            <a:endParaRPr lang="en-US" sz="2000">
              <a:solidFill>
                <a:srgbClr val="0000CC"/>
              </a:solidFill>
            </a:endParaRPr>
          </a:p>
          <a:p>
            <a:pPr marL="609600" indent="-609600">
              <a:lnSpc>
                <a:spcPct val="80000"/>
              </a:lnSpc>
            </a:pPr>
            <a:r>
              <a:rPr lang="en-US" sz="2000">
                <a:solidFill>
                  <a:schemeClr val="hlink"/>
                </a:solidFill>
                <a:latin typeface="Comic Sans MS" pitchFamily="66" charset="0"/>
              </a:rPr>
              <a:t>Active</a:t>
            </a:r>
            <a:r>
              <a:rPr lang="en-US" sz="2000"/>
              <a:t> measurement involves purposely adding traffic to the network workload specifically to facilitate the measurement (e.g., sending packet pair probes into the network to estimate the available bandwidth along a flow path).</a:t>
            </a:r>
          </a:p>
          <a:p>
            <a:pPr marL="609600" indent="-609600">
              <a:lnSpc>
                <a:spcPct val="80000"/>
              </a:lnSpc>
            </a:pPr>
            <a:r>
              <a:rPr lang="en-US" sz="2000"/>
              <a:t>An example of a </a:t>
            </a:r>
            <a:r>
              <a:rPr lang="en-US" sz="2000">
                <a:solidFill>
                  <a:schemeClr val="hlink"/>
                </a:solidFill>
                <a:latin typeface="Comic Sans MS" pitchFamily="66" charset="0"/>
              </a:rPr>
              <a:t>passive</a:t>
            </a:r>
            <a:r>
              <a:rPr lang="en-US" sz="2000"/>
              <a:t> measurement tool is a network sniffer running in promiscuous mode to collect information about all packets traversing a network channel.</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7FFD9755-E26C-4535-B109-1BBA462F54A5}" type="slidenum">
              <a:rPr lang="en-US"/>
              <a:pPr/>
              <a:t>26</a:t>
            </a:fld>
            <a:endParaRPr lang="en-US"/>
          </a:p>
        </p:txBody>
      </p:sp>
      <p:sp>
        <p:nvSpPr>
          <p:cNvPr id="400386" name="Rectangle 2"/>
          <p:cNvSpPr>
            <a:spLocks noGrp="1" noChangeArrowheads="1"/>
          </p:cNvSpPr>
          <p:nvPr>
            <p:ph type="title"/>
          </p:nvPr>
        </p:nvSpPr>
        <p:spPr>
          <a:xfrm>
            <a:off x="755650" y="44450"/>
            <a:ext cx="8064500" cy="865188"/>
          </a:xfrm>
        </p:spPr>
        <p:txBody>
          <a:bodyPr/>
          <a:lstStyle/>
          <a:p>
            <a:r>
              <a:rPr lang="en-US"/>
              <a:t>What to Measure?</a:t>
            </a:r>
          </a:p>
        </p:txBody>
      </p:sp>
      <p:sp>
        <p:nvSpPr>
          <p:cNvPr id="400387" name="Rectangle 3"/>
          <p:cNvSpPr>
            <a:spLocks noGrp="1" noChangeArrowheads="1"/>
          </p:cNvSpPr>
          <p:nvPr>
            <p:ph type="body" idx="1"/>
          </p:nvPr>
        </p:nvSpPr>
        <p:spPr>
          <a:xfrm>
            <a:off x="971550" y="1052513"/>
            <a:ext cx="7993063" cy="4897437"/>
          </a:xfrm>
        </p:spPr>
        <p:txBody>
          <a:bodyPr/>
          <a:lstStyle/>
          <a:p>
            <a:pPr>
              <a:lnSpc>
                <a:spcPct val="80000"/>
              </a:lnSpc>
            </a:pPr>
            <a:r>
              <a:rPr lang="en-US" sz="2400"/>
              <a:t>The overall objective of the computer network measurement study guides the choice of performance indices to be measured.</a:t>
            </a:r>
          </a:p>
          <a:p>
            <a:pPr>
              <a:lnSpc>
                <a:spcPct val="80000"/>
              </a:lnSpc>
            </a:pPr>
            <a:r>
              <a:rPr lang="en-US" sz="2400"/>
              <a:t>Metrics are either direct or indirect indices. Indirect indices require some type of data reduction process to determine metric values.</a:t>
            </a:r>
          </a:p>
          <a:p>
            <a:pPr>
              <a:lnSpc>
                <a:spcPct val="80000"/>
              </a:lnSpc>
            </a:pPr>
            <a:r>
              <a:rPr lang="en-US" sz="2400"/>
              <a:t>Due to the large data volume associated with network traffic, measurement of computer networks often involves filtering of data or events (e.g., It is common for network measurement tools to </a:t>
            </a:r>
            <a:r>
              <a:rPr lang="en-US" sz="2400">
                <a:solidFill>
                  <a:schemeClr val="hlink"/>
                </a:solidFill>
                <a:latin typeface="Comic Sans MS" pitchFamily="66" charset="0"/>
              </a:rPr>
              <a:t>only retain packet headers</a:t>
            </a:r>
            <a:r>
              <a:rPr lang="en-US" sz="2400"/>
              <a:t> for off-line analysis).</a:t>
            </a:r>
          </a:p>
          <a:p>
            <a:pPr>
              <a:lnSpc>
                <a:spcPct val="80000"/>
              </a:lnSpc>
            </a:pPr>
            <a:r>
              <a:rPr lang="en-US" sz="2400"/>
              <a:t>When the measurement strategy involves probabilistic sampling, the duration of the experiments is determined using confidence interval techniques.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058D4677-A524-46C1-A903-D2E6D1217502}" type="slidenum">
              <a:rPr lang="en-US"/>
              <a:pPr/>
              <a:t>27</a:t>
            </a:fld>
            <a:endParaRPr lang="en-US"/>
          </a:p>
        </p:txBody>
      </p:sp>
      <p:sp>
        <p:nvSpPr>
          <p:cNvPr id="401410" name="Rectangle 2"/>
          <p:cNvSpPr>
            <a:spLocks noGrp="1" noChangeArrowheads="1"/>
          </p:cNvSpPr>
          <p:nvPr>
            <p:ph type="title"/>
          </p:nvPr>
        </p:nvSpPr>
        <p:spPr>
          <a:xfrm>
            <a:off x="755650" y="115888"/>
            <a:ext cx="8064500" cy="1008062"/>
          </a:xfrm>
        </p:spPr>
        <p:txBody>
          <a:bodyPr/>
          <a:lstStyle/>
          <a:p>
            <a:r>
              <a:rPr lang="en-US"/>
              <a:t>Network Measurement Tools</a:t>
            </a:r>
          </a:p>
        </p:txBody>
      </p:sp>
      <p:sp>
        <p:nvSpPr>
          <p:cNvPr id="401411" name="Rectangle 3"/>
          <p:cNvSpPr>
            <a:spLocks noGrp="1" noChangeArrowheads="1"/>
          </p:cNvSpPr>
          <p:nvPr>
            <p:ph type="body" idx="1"/>
          </p:nvPr>
        </p:nvSpPr>
        <p:spPr/>
        <p:txBody>
          <a:bodyPr/>
          <a:lstStyle/>
          <a:p>
            <a:pPr>
              <a:lnSpc>
                <a:spcPct val="80000"/>
              </a:lnSpc>
            </a:pPr>
            <a:r>
              <a:rPr lang="en-US" sz="2800"/>
              <a:t>While hardware probes provide the best quality measurements, they are expensive and not always available.</a:t>
            </a:r>
          </a:p>
          <a:p>
            <a:pPr>
              <a:lnSpc>
                <a:spcPct val="80000"/>
              </a:lnSpc>
            </a:pPr>
            <a:r>
              <a:rPr lang="en-US" sz="2800"/>
              <a:t>The availability of software tools for computer networks depends on the ability to get inside the components of the network protocol stack and the ability to access nodes of the network topology.</a:t>
            </a:r>
          </a:p>
          <a:p>
            <a:pPr>
              <a:lnSpc>
                <a:spcPct val="80000"/>
              </a:lnSpc>
            </a:pPr>
            <a:r>
              <a:rPr lang="en-US" sz="2800"/>
              <a:t>Network software measurement tools provide ‘hooks’ within the network layering software to capture and store network measurement data.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7ED5CD22-D02A-46DD-9E52-ACE7110B8268}" type="slidenum">
              <a:rPr lang="en-US"/>
              <a:pPr/>
              <a:t>28</a:t>
            </a:fld>
            <a:endParaRPr lang="en-US"/>
          </a:p>
        </p:txBody>
      </p:sp>
      <p:sp>
        <p:nvSpPr>
          <p:cNvPr id="402434" name="Rectangle 2"/>
          <p:cNvSpPr>
            <a:spLocks noGrp="1" noChangeArrowheads="1"/>
          </p:cNvSpPr>
          <p:nvPr>
            <p:ph type="title"/>
          </p:nvPr>
        </p:nvSpPr>
        <p:spPr/>
        <p:txBody>
          <a:bodyPr/>
          <a:lstStyle/>
          <a:p>
            <a:r>
              <a:rPr lang="en-US"/>
              <a:t>Choice of Measurement Tools</a:t>
            </a:r>
          </a:p>
        </p:txBody>
      </p:sp>
      <p:sp>
        <p:nvSpPr>
          <p:cNvPr id="402435" name="Rectangle 3"/>
          <p:cNvSpPr>
            <a:spLocks noGrp="1" noChangeArrowheads="1"/>
          </p:cNvSpPr>
          <p:nvPr>
            <p:ph type="body" idx="1"/>
          </p:nvPr>
        </p:nvSpPr>
        <p:spPr>
          <a:xfrm>
            <a:off x="976313" y="1125538"/>
            <a:ext cx="7772400" cy="4525962"/>
          </a:xfrm>
        </p:spPr>
        <p:txBody>
          <a:bodyPr/>
          <a:lstStyle/>
          <a:p>
            <a:pPr marL="609600" indent="-609600">
              <a:buFontTx/>
              <a:buNone/>
            </a:pPr>
            <a:r>
              <a:rPr lang="en-US" sz="2800"/>
              <a:t>Key issues in the usability of network measurement tools are:</a:t>
            </a:r>
          </a:p>
          <a:p>
            <a:pPr marL="990600" lvl="1" indent="-533400">
              <a:buFontTx/>
              <a:buAutoNum type="arabicPeriod"/>
            </a:pPr>
            <a:r>
              <a:rPr lang="en-US" sz="2400"/>
              <a:t>Tool location</a:t>
            </a:r>
          </a:p>
          <a:p>
            <a:pPr marL="990600" lvl="1" indent="-533400">
              <a:buFontTx/>
              <a:buAutoNum type="arabicPeriod"/>
            </a:pPr>
            <a:r>
              <a:rPr lang="en-US" sz="2400"/>
              <a:t>Interference or bias introduced by the tool.</a:t>
            </a:r>
          </a:p>
          <a:p>
            <a:pPr marL="990600" lvl="1" indent="-533400">
              <a:buFontTx/>
              <a:buAutoNum type="arabicPeriod"/>
            </a:pPr>
            <a:r>
              <a:rPr lang="en-US" sz="2400"/>
              <a:t>Accuracy of the tool.</a:t>
            </a:r>
          </a:p>
          <a:p>
            <a:pPr marL="990600" lvl="1" indent="-533400">
              <a:buFontTx/>
              <a:buAutoNum type="arabicPeriod"/>
            </a:pPr>
            <a:r>
              <a:rPr lang="en-US" sz="2400"/>
              <a:t>Tool resolution</a:t>
            </a:r>
          </a:p>
          <a:p>
            <a:pPr marL="1371600" lvl="2" indent="-457200">
              <a:buFontTx/>
              <a:buNone/>
            </a:pPr>
            <a:r>
              <a:rPr lang="en-US" sz="2000"/>
              <a:t>- This has become a problem with respect to the granularity of system clocks relative to the speed of modern high speed network links.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1"/>
          <p:cNvSpPr>
            <a:spLocks noGrp="1"/>
          </p:cNvSpPr>
          <p:nvPr>
            <p:ph type="ftr" sz="quarter" idx="10"/>
          </p:nvPr>
        </p:nvSpPr>
        <p:spPr/>
        <p:txBody>
          <a:bodyPr/>
          <a:lstStyle/>
          <a:p>
            <a:r>
              <a:rPr lang="en-US"/>
              <a:t>Performance Evaluation of Computer Networks</a:t>
            </a:r>
          </a:p>
        </p:txBody>
      </p:sp>
      <p:sp>
        <p:nvSpPr>
          <p:cNvPr id="16" name="Slide Number Placeholder 2"/>
          <p:cNvSpPr>
            <a:spLocks noGrp="1"/>
          </p:cNvSpPr>
          <p:nvPr>
            <p:ph type="sldNum" sz="quarter" idx="11"/>
          </p:nvPr>
        </p:nvSpPr>
        <p:spPr/>
        <p:txBody>
          <a:bodyPr/>
          <a:lstStyle/>
          <a:p>
            <a:fld id="{A7D1A06F-0469-400D-9773-D313852F1CBF}" type="slidenum">
              <a:rPr lang="en-US"/>
              <a:pPr/>
              <a:t>29</a:t>
            </a:fld>
            <a:endParaRPr lang="en-US"/>
          </a:p>
        </p:txBody>
      </p:sp>
      <p:pic>
        <p:nvPicPr>
          <p:cNvPr id="420866" name="Picture 2" descr="MCj0398445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6375" y="2940050"/>
            <a:ext cx="1060450" cy="849313"/>
          </a:xfrm>
          <a:prstGeom prst="rect">
            <a:avLst/>
          </a:prstGeom>
          <a:noFill/>
          <a:extLst>
            <a:ext uri="{909E8E84-426E-40DD-AFC4-6F175D3DCCD1}">
              <a14:hiddenFill xmlns:a14="http://schemas.microsoft.com/office/drawing/2010/main">
                <a:solidFill>
                  <a:srgbClr val="FFFFFF"/>
                </a:solidFill>
              </a14:hiddenFill>
            </a:ext>
          </a:extLst>
        </p:spPr>
      </p:pic>
      <p:pic>
        <p:nvPicPr>
          <p:cNvPr id="420867" name="Picture 3" descr="MCj039850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1465263"/>
            <a:ext cx="1008062" cy="884237"/>
          </a:xfrm>
          <a:prstGeom prst="rect">
            <a:avLst/>
          </a:prstGeom>
          <a:noFill/>
          <a:extLst>
            <a:ext uri="{909E8E84-426E-40DD-AFC4-6F175D3DCCD1}">
              <a14:hiddenFill xmlns:a14="http://schemas.microsoft.com/office/drawing/2010/main">
                <a:solidFill>
                  <a:srgbClr val="FFFFFF"/>
                </a:solidFill>
              </a14:hiddenFill>
            </a:ext>
          </a:extLst>
        </p:spPr>
      </p:pic>
      <p:pic>
        <p:nvPicPr>
          <p:cNvPr id="420868" name="Picture 4" descr="MCj039850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2905125"/>
            <a:ext cx="1008062" cy="884238"/>
          </a:xfrm>
          <a:prstGeom prst="rect">
            <a:avLst/>
          </a:prstGeom>
          <a:noFill/>
          <a:extLst>
            <a:ext uri="{909E8E84-426E-40DD-AFC4-6F175D3DCCD1}">
              <a14:hiddenFill xmlns:a14="http://schemas.microsoft.com/office/drawing/2010/main">
                <a:solidFill>
                  <a:srgbClr val="FFFFFF"/>
                </a:solidFill>
              </a14:hiddenFill>
            </a:ext>
          </a:extLst>
        </p:spPr>
      </p:pic>
      <p:pic>
        <p:nvPicPr>
          <p:cNvPr id="420869" name="Picture 5" descr="MCj039850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9563" y="4724400"/>
            <a:ext cx="1008062" cy="884238"/>
          </a:xfrm>
          <a:prstGeom prst="rect">
            <a:avLst/>
          </a:prstGeom>
          <a:noFill/>
          <a:extLst>
            <a:ext uri="{909E8E84-426E-40DD-AFC4-6F175D3DCCD1}">
              <a14:hiddenFill xmlns:a14="http://schemas.microsoft.com/office/drawing/2010/main">
                <a:solidFill>
                  <a:srgbClr val="FFFFFF"/>
                </a:solidFill>
              </a14:hiddenFill>
            </a:ext>
          </a:extLst>
        </p:spPr>
      </p:pic>
      <p:pic>
        <p:nvPicPr>
          <p:cNvPr id="420870" name="Picture 6" descr="MCj0398437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2997200"/>
            <a:ext cx="1209675" cy="1223963"/>
          </a:xfrm>
          <a:prstGeom prst="rect">
            <a:avLst/>
          </a:prstGeom>
          <a:noFill/>
          <a:extLst>
            <a:ext uri="{909E8E84-426E-40DD-AFC4-6F175D3DCCD1}">
              <a14:hiddenFill xmlns:a14="http://schemas.microsoft.com/office/drawing/2010/main">
                <a:solidFill>
                  <a:srgbClr val="FFFFFF"/>
                </a:solidFill>
              </a14:hiddenFill>
            </a:ext>
          </a:extLst>
        </p:spPr>
      </p:pic>
      <p:sp>
        <p:nvSpPr>
          <p:cNvPr id="420871" name="Line 7"/>
          <p:cNvSpPr>
            <a:spLocks noChangeShapeType="1"/>
          </p:cNvSpPr>
          <p:nvPr/>
        </p:nvSpPr>
        <p:spPr bwMode="auto">
          <a:xfrm>
            <a:off x="2124075" y="3644900"/>
            <a:ext cx="2016125" cy="0"/>
          </a:xfrm>
          <a:prstGeom prst="line">
            <a:avLst/>
          </a:prstGeom>
          <a:noFill/>
          <a:ln w="28575" cap="sq">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20872" name="Picture 8" descr="MCNA01847_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263" y="2097088"/>
            <a:ext cx="906462" cy="468312"/>
          </a:xfrm>
          <a:prstGeom prst="rect">
            <a:avLst/>
          </a:prstGeom>
          <a:noFill/>
          <a:extLst>
            <a:ext uri="{909E8E84-426E-40DD-AFC4-6F175D3DCCD1}">
              <a14:hiddenFill xmlns:a14="http://schemas.microsoft.com/office/drawing/2010/main">
                <a:solidFill>
                  <a:srgbClr val="FFFFFF"/>
                </a:solidFill>
              </a14:hiddenFill>
            </a:ext>
          </a:extLst>
        </p:spPr>
      </p:pic>
      <p:pic>
        <p:nvPicPr>
          <p:cNvPr id="420873" name="Picture 9" descr="MCNA01847_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263" y="3321050"/>
            <a:ext cx="906462" cy="468313"/>
          </a:xfrm>
          <a:prstGeom prst="rect">
            <a:avLst/>
          </a:prstGeom>
          <a:noFill/>
          <a:extLst>
            <a:ext uri="{909E8E84-426E-40DD-AFC4-6F175D3DCCD1}">
              <a14:hiddenFill xmlns:a14="http://schemas.microsoft.com/office/drawing/2010/main">
                <a:solidFill>
                  <a:srgbClr val="FFFFFF"/>
                </a:solidFill>
              </a14:hiddenFill>
            </a:ext>
          </a:extLst>
        </p:spPr>
      </p:pic>
      <p:pic>
        <p:nvPicPr>
          <p:cNvPr id="420874" name="Picture 10" descr="MCNA01847_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19700" y="4437063"/>
            <a:ext cx="906463" cy="468312"/>
          </a:xfrm>
          <a:prstGeom prst="rect">
            <a:avLst/>
          </a:prstGeom>
          <a:noFill/>
          <a:extLst>
            <a:ext uri="{909E8E84-426E-40DD-AFC4-6F175D3DCCD1}">
              <a14:hiddenFill xmlns:a14="http://schemas.microsoft.com/office/drawing/2010/main">
                <a:solidFill>
                  <a:srgbClr val="FFFFFF"/>
                </a:solidFill>
              </a14:hiddenFill>
            </a:ext>
          </a:extLst>
        </p:spPr>
      </p:pic>
      <p:sp>
        <p:nvSpPr>
          <p:cNvPr id="420875" name="Rectangle 11"/>
          <p:cNvSpPr>
            <a:spLocks noChangeArrowheads="1"/>
          </p:cNvSpPr>
          <p:nvPr/>
        </p:nvSpPr>
        <p:spPr bwMode="auto">
          <a:xfrm>
            <a:off x="611188" y="115888"/>
            <a:ext cx="8315325" cy="122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4000" b="1">
                <a:solidFill>
                  <a:schemeClr val="hlink"/>
                </a:solidFill>
                <a:effectLst>
                  <a:outerShdw blurRad="38100" dist="38100" dir="2700000" algn="tl">
                    <a:srgbClr val="C0C0C0"/>
                  </a:outerShdw>
                </a:effectLst>
              </a:rPr>
              <a:t>Wireless Local Area Network (WLAN)</a:t>
            </a:r>
          </a:p>
        </p:txBody>
      </p:sp>
      <p:sp>
        <p:nvSpPr>
          <p:cNvPr id="420876" name="Rectangle 12"/>
          <p:cNvSpPr>
            <a:spLocks noChangeArrowheads="1"/>
          </p:cNvSpPr>
          <p:nvPr/>
        </p:nvSpPr>
        <p:spPr bwMode="auto">
          <a:xfrm>
            <a:off x="3851275" y="3932238"/>
            <a:ext cx="1368425" cy="5762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AP</a:t>
            </a:r>
          </a:p>
        </p:txBody>
      </p:sp>
      <p:sp>
        <p:nvSpPr>
          <p:cNvPr id="420877" name="Rectangle 13"/>
          <p:cNvSpPr>
            <a:spLocks noChangeArrowheads="1"/>
          </p:cNvSpPr>
          <p:nvPr/>
        </p:nvSpPr>
        <p:spPr bwMode="auto">
          <a:xfrm>
            <a:off x="7596188" y="3068638"/>
            <a:ext cx="1368425" cy="5762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Clients</a:t>
            </a:r>
          </a:p>
        </p:txBody>
      </p:sp>
      <p:sp>
        <p:nvSpPr>
          <p:cNvPr id="420878" name="Rectangle 14"/>
          <p:cNvSpPr>
            <a:spLocks noChangeArrowheads="1"/>
          </p:cNvSpPr>
          <p:nvPr/>
        </p:nvSpPr>
        <p:spPr bwMode="auto">
          <a:xfrm>
            <a:off x="1116013" y="2060575"/>
            <a:ext cx="1368425" cy="5762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Server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53746B95-5A3B-44D4-8695-547B7B750432}" type="slidenum">
              <a:rPr lang="en-US"/>
              <a:pPr/>
              <a:t>3</a:t>
            </a:fld>
            <a:endParaRPr lang="en-US"/>
          </a:p>
        </p:txBody>
      </p:sp>
      <p:sp>
        <p:nvSpPr>
          <p:cNvPr id="389122" name="Rectangle 2"/>
          <p:cNvSpPr>
            <a:spLocks noGrp="1" noChangeArrowheads="1"/>
          </p:cNvSpPr>
          <p:nvPr>
            <p:ph type="title"/>
          </p:nvPr>
        </p:nvSpPr>
        <p:spPr>
          <a:xfrm>
            <a:off x="755650" y="115888"/>
            <a:ext cx="8064500" cy="1008062"/>
          </a:xfrm>
        </p:spPr>
        <p:txBody>
          <a:bodyPr/>
          <a:lstStyle/>
          <a:p>
            <a:r>
              <a:rPr lang="en-US"/>
              <a:t>Performance Evaluation</a:t>
            </a:r>
          </a:p>
        </p:txBody>
      </p:sp>
      <p:sp>
        <p:nvSpPr>
          <p:cNvPr id="389123" name="Rectangle 3"/>
          <p:cNvSpPr>
            <a:spLocks noGrp="1" noChangeArrowheads="1"/>
          </p:cNvSpPr>
          <p:nvPr>
            <p:ph type="body" idx="1"/>
          </p:nvPr>
        </p:nvSpPr>
        <p:spPr>
          <a:xfrm>
            <a:off x="976313" y="1485900"/>
            <a:ext cx="7772400" cy="4103688"/>
          </a:xfrm>
        </p:spPr>
        <p:txBody>
          <a:bodyPr/>
          <a:lstStyle/>
          <a:p>
            <a:pPr>
              <a:lnSpc>
                <a:spcPct val="90000"/>
              </a:lnSpc>
            </a:pPr>
            <a:r>
              <a:rPr lang="en-US" sz="2400"/>
              <a:t>Historically, performance evaluation was initially concerned with </a:t>
            </a:r>
            <a:r>
              <a:rPr lang="en-US" sz="2400">
                <a:solidFill>
                  <a:schemeClr val="hlink"/>
                </a:solidFill>
                <a:latin typeface="Comic Sans MS" pitchFamily="66" charset="0"/>
              </a:rPr>
              <a:t>computer systems</a:t>
            </a:r>
            <a:r>
              <a:rPr lang="en-US" sz="2400"/>
              <a:t>.</a:t>
            </a:r>
          </a:p>
          <a:p>
            <a:pPr>
              <a:lnSpc>
                <a:spcPct val="90000"/>
              </a:lnSpc>
            </a:pPr>
            <a:r>
              <a:rPr lang="en-US" sz="2400"/>
              <a:t>During the 1970’s and 1980’s, </a:t>
            </a:r>
            <a:r>
              <a:rPr lang="en-US" sz="2400">
                <a:solidFill>
                  <a:srgbClr val="0000CC"/>
                </a:solidFill>
                <a:latin typeface="Comic Sans MS" pitchFamily="66" charset="0"/>
              </a:rPr>
              <a:t>computer system performance evaluation</a:t>
            </a:r>
            <a:r>
              <a:rPr lang="en-US" sz="2400"/>
              <a:t> emerged as an essential component of Computer Science due to rapid and concurrent advancements in computer hardware and computer operating systems.</a:t>
            </a:r>
          </a:p>
          <a:p>
            <a:pPr>
              <a:lnSpc>
                <a:spcPct val="90000"/>
              </a:lnSpc>
            </a:pPr>
            <a:r>
              <a:rPr lang="en-US" sz="2400"/>
              <a:t>The resultant increased complexity of modern computer systems made understanding and evaluating computer systems more difficult.</a:t>
            </a:r>
          </a:p>
          <a:p>
            <a:pPr>
              <a:lnSpc>
                <a:spcPct val="90000"/>
              </a:lnSpc>
              <a:buFontTx/>
              <a:buNone/>
            </a:pPr>
            <a:endParaRPr lang="en-US" sz="24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9EB13D6F-6EA4-4254-B7C9-E16BAEC6E1B7}" type="slidenum">
              <a:rPr lang="en-US"/>
              <a:pPr/>
              <a:t>30</a:t>
            </a:fld>
            <a:endParaRPr lang="en-US"/>
          </a:p>
        </p:txBody>
      </p:sp>
      <p:sp>
        <p:nvSpPr>
          <p:cNvPr id="403458" name="Rectangle 2"/>
          <p:cNvSpPr>
            <a:spLocks noGrp="1" noChangeArrowheads="1"/>
          </p:cNvSpPr>
          <p:nvPr>
            <p:ph type="title"/>
          </p:nvPr>
        </p:nvSpPr>
        <p:spPr>
          <a:xfrm>
            <a:off x="828675" y="44450"/>
            <a:ext cx="8135938" cy="1079500"/>
          </a:xfrm>
        </p:spPr>
        <p:txBody>
          <a:bodyPr/>
          <a:lstStyle/>
          <a:p>
            <a:r>
              <a:rPr lang="en-US" sz="3600"/>
              <a:t>The Design of Measurement Experiments</a:t>
            </a:r>
          </a:p>
        </p:txBody>
      </p:sp>
      <p:sp>
        <p:nvSpPr>
          <p:cNvPr id="403459" name="Rectangle 3"/>
          <p:cNvSpPr>
            <a:spLocks noGrp="1" noChangeArrowheads="1"/>
          </p:cNvSpPr>
          <p:nvPr>
            <p:ph type="body" idx="1"/>
          </p:nvPr>
        </p:nvSpPr>
        <p:spPr>
          <a:xfrm>
            <a:off x="903288" y="1495425"/>
            <a:ext cx="7772400" cy="4525963"/>
          </a:xfrm>
        </p:spPr>
        <p:txBody>
          <a:bodyPr/>
          <a:lstStyle/>
          <a:p>
            <a:pPr marL="609600" indent="-609600">
              <a:lnSpc>
                <a:spcPct val="80000"/>
              </a:lnSpc>
              <a:buFontTx/>
              <a:buNone/>
            </a:pPr>
            <a:r>
              <a:rPr lang="en-US" sz="1800"/>
              <a:t>Measurement Experiments are divided into two major categories:</a:t>
            </a:r>
          </a:p>
          <a:p>
            <a:pPr marL="609600" indent="-609600">
              <a:lnSpc>
                <a:spcPct val="80000"/>
              </a:lnSpc>
              <a:buFontTx/>
              <a:buNone/>
            </a:pPr>
            <a:endParaRPr lang="en-US" sz="1800"/>
          </a:p>
          <a:p>
            <a:pPr marL="609600" indent="-609600">
              <a:lnSpc>
                <a:spcPct val="80000"/>
              </a:lnSpc>
              <a:buFontTx/>
              <a:buAutoNum type="arabicPeriod"/>
            </a:pPr>
            <a:r>
              <a:rPr lang="en-US" sz="1800">
                <a:solidFill>
                  <a:schemeClr val="hlink"/>
                </a:solidFill>
                <a:latin typeface="Comic Sans MS" pitchFamily="66" charset="0"/>
              </a:rPr>
              <a:t>Live measurements</a:t>
            </a:r>
          </a:p>
          <a:p>
            <a:pPr marL="609600" indent="-609600">
              <a:lnSpc>
                <a:spcPct val="80000"/>
              </a:lnSpc>
              <a:buFontTx/>
              <a:buNone/>
            </a:pPr>
            <a:endParaRPr lang="en-US" sz="1800"/>
          </a:p>
          <a:p>
            <a:pPr marL="609600" indent="-609600">
              <a:lnSpc>
                <a:spcPct val="80000"/>
              </a:lnSpc>
            </a:pPr>
            <a:r>
              <a:rPr lang="en-US" sz="1800"/>
              <a:t>With live empirical studies, the objective is to measure the performance of the computer network while it is handling real traffic.</a:t>
            </a:r>
          </a:p>
          <a:p>
            <a:pPr marL="609600" indent="-609600">
              <a:lnSpc>
                <a:spcPct val="80000"/>
              </a:lnSpc>
            </a:pPr>
            <a:r>
              <a:rPr lang="en-US" sz="1800"/>
              <a:t>The advantage of this type of study is that the measurement involves a real workload.</a:t>
            </a:r>
          </a:p>
          <a:p>
            <a:pPr marL="609600" indent="-609600">
              <a:lnSpc>
                <a:spcPct val="80000"/>
              </a:lnSpc>
            </a:pPr>
            <a:r>
              <a:rPr lang="en-US" sz="1800"/>
              <a:t>One disadvantage of measuring live traffic is being convinced that this measurement involves ‘typical’ traffic for this network.</a:t>
            </a:r>
          </a:p>
          <a:p>
            <a:pPr marL="609600" indent="-609600">
              <a:lnSpc>
                <a:spcPct val="80000"/>
              </a:lnSpc>
            </a:pPr>
            <a:r>
              <a:rPr lang="en-US" sz="1800"/>
              <a:t>Another disadvantage of live traffic measurement is that </a:t>
            </a:r>
            <a:r>
              <a:rPr lang="en-US" sz="1800">
                <a:solidFill>
                  <a:schemeClr val="hlink"/>
                </a:solidFill>
                <a:latin typeface="Comic Sans MS" pitchFamily="66" charset="0"/>
              </a:rPr>
              <a:t>reproducibility</a:t>
            </a:r>
            <a:r>
              <a:rPr lang="en-US" sz="1800"/>
              <a:t> of the exact same traffic workload is usually not possible. This is problematic when the goal is to evaluate the impact of changing network components on overall performance.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6943BC8E-6751-47CC-AE13-E806E3674F79}" type="slidenum">
              <a:rPr lang="en-US"/>
              <a:pPr/>
              <a:t>31</a:t>
            </a:fld>
            <a:endParaRPr lang="en-US"/>
          </a:p>
        </p:txBody>
      </p:sp>
      <p:sp>
        <p:nvSpPr>
          <p:cNvPr id="404483" name="Rectangle 3"/>
          <p:cNvSpPr>
            <a:spLocks noGrp="1" noChangeArrowheads="1"/>
          </p:cNvSpPr>
          <p:nvPr>
            <p:ph type="body" idx="1"/>
          </p:nvPr>
        </p:nvSpPr>
        <p:spPr>
          <a:xfrm>
            <a:off x="976313" y="1423988"/>
            <a:ext cx="7772400" cy="4525962"/>
          </a:xfrm>
        </p:spPr>
        <p:txBody>
          <a:bodyPr/>
          <a:lstStyle/>
          <a:p>
            <a:pPr marL="609600" indent="-609600">
              <a:lnSpc>
                <a:spcPct val="80000"/>
              </a:lnSpc>
              <a:buFontTx/>
              <a:buNone/>
            </a:pPr>
            <a:r>
              <a:rPr lang="en-US" sz="2000">
                <a:solidFill>
                  <a:schemeClr val="hlink"/>
                </a:solidFill>
                <a:latin typeface="Comic Sans MS" pitchFamily="66" charset="0"/>
              </a:rPr>
              <a:t>2. Controlled-traffic measurements</a:t>
            </a:r>
          </a:p>
          <a:p>
            <a:pPr marL="609600" indent="-609600">
              <a:lnSpc>
                <a:spcPct val="80000"/>
              </a:lnSpc>
              <a:buFontTx/>
              <a:buNone/>
            </a:pPr>
            <a:endParaRPr lang="en-US" sz="2000"/>
          </a:p>
          <a:p>
            <a:pPr marL="609600" indent="-609600">
              <a:lnSpc>
                <a:spcPct val="80000"/>
              </a:lnSpc>
            </a:pPr>
            <a:r>
              <a:rPr lang="en-US" sz="1800"/>
              <a:t>Traffic generator tools or traffic script files provide repeatable, controlled traffic workloads on the network being measured.</a:t>
            </a:r>
          </a:p>
          <a:p>
            <a:pPr marL="609600" indent="-609600">
              <a:lnSpc>
                <a:spcPct val="80000"/>
              </a:lnSpc>
            </a:pPr>
            <a:r>
              <a:rPr lang="en-US" sz="1800"/>
              <a:t>Controlled-traffic workloads are chosen when the goal of the performance study is to evaluate the impact of different versions of a network component, strategy or algorithm on network performance.</a:t>
            </a:r>
          </a:p>
          <a:p>
            <a:pPr marL="609600" indent="-609600">
              <a:lnSpc>
                <a:spcPct val="80000"/>
              </a:lnSpc>
            </a:pPr>
            <a:r>
              <a:rPr lang="en-US" sz="1800"/>
              <a:t>Controlled, repeatable traffic makes it easier to conduct </a:t>
            </a:r>
            <a:r>
              <a:rPr lang="en-US" sz="1800">
                <a:solidFill>
                  <a:schemeClr val="hlink"/>
                </a:solidFill>
                <a:latin typeface="Comic Sans MS" pitchFamily="66" charset="0"/>
              </a:rPr>
              <a:t>cause-and-effect</a:t>
            </a:r>
            <a:r>
              <a:rPr lang="en-US" sz="1800"/>
              <a:t> performance analysis.</a:t>
            </a:r>
          </a:p>
          <a:p>
            <a:pPr marL="609600" indent="-609600">
              <a:lnSpc>
                <a:spcPct val="80000"/>
              </a:lnSpc>
            </a:pPr>
            <a:r>
              <a:rPr lang="en-US" sz="1800"/>
              <a:t>One difficulty with controlled-traffic is being confident in the accuracy of the traffic generator tool and the ability to conduct measurement experiments where the traffic workload choices are adequately varied to provide </a:t>
            </a:r>
            <a:r>
              <a:rPr lang="en-US" sz="1800">
                <a:solidFill>
                  <a:schemeClr val="hlink"/>
                </a:solidFill>
                <a:latin typeface="Comic Sans MS" pitchFamily="66" charset="0"/>
              </a:rPr>
              <a:t>representative</a:t>
            </a:r>
            <a:r>
              <a:rPr lang="en-US" sz="1800"/>
              <a:t>, </a:t>
            </a:r>
            <a:r>
              <a:rPr lang="en-US" sz="1800">
                <a:solidFill>
                  <a:schemeClr val="hlink"/>
                </a:solidFill>
                <a:latin typeface="Comic Sans MS" pitchFamily="66" charset="0"/>
              </a:rPr>
              <a:t>robust</a:t>
            </a:r>
            <a:r>
              <a:rPr lang="en-US" sz="1800"/>
              <a:t> network performance evaluation.</a:t>
            </a:r>
          </a:p>
          <a:p>
            <a:pPr marL="609600" indent="-609600">
              <a:lnSpc>
                <a:spcPct val="80000"/>
              </a:lnSpc>
            </a:pPr>
            <a:endParaRPr lang="en-US" sz="1800"/>
          </a:p>
          <a:p>
            <a:pPr marL="609600" indent="-609600">
              <a:lnSpc>
                <a:spcPct val="80000"/>
              </a:lnSpc>
              <a:buFontTx/>
              <a:buNone/>
            </a:pPr>
            <a:r>
              <a:rPr lang="en-US" sz="1600"/>
              <a:t>  </a:t>
            </a:r>
          </a:p>
        </p:txBody>
      </p:sp>
      <p:sp>
        <p:nvSpPr>
          <p:cNvPr id="404485" name="Rectangle 5"/>
          <p:cNvSpPr>
            <a:spLocks noChangeArrowheads="1"/>
          </p:cNvSpPr>
          <p:nvPr/>
        </p:nvSpPr>
        <p:spPr bwMode="auto">
          <a:xfrm>
            <a:off x="828675" y="188913"/>
            <a:ext cx="8135938"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3600" b="1">
                <a:solidFill>
                  <a:schemeClr val="hlink"/>
                </a:solidFill>
                <a:effectLst>
                  <a:outerShdw blurRad="38100" dist="38100" dir="2700000" algn="tl">
                    <a:srgbClr val="C0C0C0"/>
                  </a:outerShdw>
                </a:effectLst>
              </a:rPr>
              <a:t>The Design of Measurement Experiments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3CE11919-14E8-4E43-AB19-4D5F6BEE43DC}" type="slidenum">
              <a:rPr lang="en-US"/>
              <a:pPr/>
              <a:t>32</a:t>
            </a:fld>
            <a:endParaRPr lang="en-US"/>
          </a:p>
        </p:txBody>
      </p:sp>
      <p:sp>
        <p:nvSpPr>
          <p:cNvPr id="405506" name="Rectangle 2"/>
          <p:cNvSpPr>
            <a:spLocks noGrp="1" noChangeArrowheads="1"/>
          </p:cNvSpPr>
          <p:nvPr>
            <p:ph type="title"/>
          </p:nvPr>
        </p:nvSpPr>
        <p:spPr>
          <a:xfrm>
            <a:off x="828675" y="115888"/>
            <a:ext cx="8064500" cy="1008062"/>
          </a:xfrm>
        </p:spPr>
        <p:txBody>
          <a:bodyPr/>
          <a:lstStyle/>
          <a:p>
            <a:r>
              <a:rPr lang="en-US"/>
              <a:t>Measurement Design Decisions</a:t>
            </a:r>
          </a:p>
        </p:txBody>
      </p:sp>
      <p:sp>
        <p:nvSpPr>
          <p:cNvPr id="405507" name="Rectangle 3"/>
          <p:cNvSpPr>
            <a:spLocks noGrp="1" noChangeArrowheads="1"/>
          </p:cNvSpPr>
          <p:nvPr>
            <p:ph type="body" idx="1"/>
          </p:nvPr>
        </p:nvSpPr>
        <p:spPr/>
        <p:txBody>
          <a:bodyPr/>
          <a:lstStyle/>
          <a:p>
            <a:r>
              <a:rPr lang="en-US" sz="2800"/>
              <a:t>Understanding which network components (or independent variables) significantly impact network performance.</a:t>
            </a:r>
          </a:p>
          <a:p>
            <a:r>
              <a:rPr lang="en-US" sz="2800"/>
              <a:t>Deciding which network parameters are to be controlled and/or held fixed during experimental runs.</a:t>
            </a:r>
          </a:p>
          <a:p>
            <a:r>
              <a:rPr lang="en-US" sz="2800"/>
              <a:t>How long to run a single experiment?</a:t>
            </a:r>
          </a:p>
          <a:p>
            <a:r>
              <a:rPr lang="en-US" sz="2800"/>
              <a:t>How many times to repeat an experiment?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sz="quarter" idx="10"/>
          </p:nvPr>
        </p:nvSpPr>
        <p:spPr/>
        <p:txBody>
          <a:bodyPr/>
          <a:lstStyle/>
          <a:p>
            <a:r>
              <a:rPr lang="en-US"/>
              <a:t>Performance Evaluation of Computer Networks</a:t>
            </a:r>
          </a:p>
        </p:txBody>
      </p:sp>
      <p:sp>
        <p:nvSpPr>
          <p:cNvPr id="7" name="Slide Number Placeholder 2"/>
          <p:cNvSpPr>
            <a:spLocks noGrp="1"/>
          </p:cNvSpPr>
          <p:nvPr>
            <p:ph type="sldNum" sz="quarter" idx="11"/>
          </p:nvPr>
        </p:nvSpPr>
        <p:spPr/>
        <p:txBody>
          <a:bodyPr/>
          <a:lstStyle/>
          <a:p>
            <a:fld id="{D8BE5EEE-B402-4A77-B4C3-F8362739C6FF}" type="slidenum">
              <a:rPr lang="en-US"/>
              <a:pPr/>
              <a:t>33</a:t>
            </a:fld>
            <a:endParaRPr lang="en-US"/>
          </a:p>
        </p:txBody>
      </p:sp>
      <p:sp>
        <p:nvSpPr>
          <p:cNvPr id="415746" name="Line 2"/>
          <p:cNvSpPr>
            <a:spLocks noChangeShapeType="1"/>
          </p:cNvSpPr>
          <p:nvPr/>
        </p:nvSpPr>
        <p:spPr bwMode="auto">
          <a:xfrm flipV="1">
            <a:off x="2124075" y="1196975"/>
            <a:ext cx="0" cy="3743325"/>
          </a:xfrm>
          <a:prstGeom prst="line">
            <a:avLst/>
          </a:prstGeom>
          <a:noFill/>
          <a:ln w="31750"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747" name="Line 3"/>
          <p:cNvSpPr>
            <a:spLocks noChangeShapeType="1"/>
          </p:cNvSpPr>
          <p:nvPr/>
        </p:nvSpPr>
        <p:spPr bwMode="auto">
          <a:xfrm>
            <a:off x="2124075" y="4941888"/>
            <a:ext cx="5832475" cy="1587"/>
          </a:xfrm>
          <a:prstGeom prst="line">
            <a:avLst/>
          </a:prstGeom>
          <a:noFill/>
          <a:ln w="31750"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748" name="Rectangle 4"/>
          <p:cNvSpPr>
            <a:spLocks noChangeArrowheads="1"/>
          </p:cNvSpPr>
          <p:nvPr/>
        </p:nvSpPr>
        <p:spPr bwMode="auto">
          <a:xfrm>
            <a:off x="6948488" y="5157788"/>
            <a:ext cx="1851025" cy="431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atin typeface="Times New Roman" pitchFamily="18" charset="0"/>
              </a:rPr>
              <a:t>Time (sec)</a:t>
            </a:r>
          </a:p>
        </p:txBody>
      </p:sp>
      <p:sp>
        <p:nvSpPr>
          <p:cNvPr id="415749" name="Rectangle 5"/>
          <p:cNvSpPr>
            <a:spLocks noChangeArrowheads="1"/>
          </p:cNvSpPr>
          <p:nvPr/>
        </p:nvSpPr>
        <p:spPr bwMode="auto">
          <a:xfrm rot="-5400000">
            <a:off x="-217487" y="2600325"/>
            <a:ext cx="3243262" cy="719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atin typeface="Times New Roman" pitchFamily="18" charset="0"/>
              </a:rPr>
              <a:t>Throughput   (Mbps)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sz="quarter" idx="10"/>
          </p:nvPr>
        </p:nvSpPr>
        <p:spPr/>
        <p:txBody>
          <a:bodyPr/>
          <a:lstStyle/>
          <a:p>
            <a:r>
              <a:rPr lang="en-US"/>
              <a:t>Performance Evaluation of Computer Networks</a:t>
            </a:r>
          </a:p>
        </p:txBody>
      </p:sp>
      <p:sp>
        <p:nvSpPr>
          <p:cNvPr id="7" name="Slide Number Placeholder 2"/>
          <p:cNvSpPr>
            <a:spLocks noGrp="1"/>
          </p:cNvSpPr>
          <p:nvPr>
            <p:ph type="sldNum" sz="quarter" idx="11"/>
          </p:nvPr>
        </p:nvSpPr>
        <p:spPr/>
        <p:txBody>
          <a:bodyPr/>
          <a:lstStyle/>
          <a:p>
            <a:fld id="{06B268A5-EC85-4F92-AB05-EE5C068EADF0}" type="slidenum">
              <a:rPr lang="en-US"/>
              <a:pPr/>
              <a:t>34</a:t>
            </a:fld>
            <a:endParaRPr lang="en-US"/>
          </a:p>
        </p:txBody>
      </p:sp>
      <p:sp>
        <p:nvSpPr>
          <p:cNvPr id="417794" name="Line 2"/>
          <p:cNvSpPr>
            <a:spLocks noChangeShapeType="1"/>
          </p:cNvSpPr>
          <p:nvPr/>
        </p:nvSpPr>
        <p:spPr bwMode="auto">
          <a:xfrm flipV="1">
            <a:off x="2124075" y="1196975"/>
            <a:ext cx="0" cy="3743325"/>
          </a:xfrm>
          <a:prstGeom prst="line">
            <a:avLst/>
          </a:prstGeom>
          <a:noFill/>
          <a:ln w="31750"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7795" name="Line 3"/>
          <p:cNvSpPr>
            <a:spLocks noChangeShapeType="1"/>
          </p:cNvSpPr>
          <p:nvPr/>
        </p:nvSpPr>
        <p:spPr bwMode="auto">
          <a:xfrm>
            <a:off x="2124075" y="4941888"/>
            <a:ext cx="5832475" cy="1587"/>
          </a:xfrm>
          <a:prstGeom prst="line">
            <a:avLst/>
          </a:prstGeom>
          <a:noFill/>
          <a:ln w="31750"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7796" name="Rectangle 4"/>
          <p:cNvSpPr>
            <a:spLocks noChangeArrowheads="1"/>
          </p:cNvSpPr>
          <p:nvPr/>
        </p:nvSpPr>
        <p:spPr bwMode="auto">
          <a:xfrm>
            <a:off x="6948488" y="5157788"/>
            <a:ext cx="1851025" cy="431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atin typeface="Times New Roman" pitchFamily="18" charset="0"/>
              </a:rPr>
              <a:t>Time (sec)</a:t>
            </a:r>
          </a:p>
        </p:txBody>
      </p:sp>
      <p:sp>
        <p:nvSpPr>
          <p:cNvPr id="417797" name="Rectangle 5"/>
          <p:cNvSpPr>
            <a:spLocks noChangeArrowheads="1"/>
          </p:cNvSpPr>
          <p:nvPr/>
        </p:nvSpPr>
        <p:spPr bwMode="auto">
          <a:xfrm rot="-10800000">
            <a:off x="1116013" y="1987550"/>
            <a:ext cx="503237" cy="187325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a:latin typeface="Times New Roman" pitchFamily="18" charset="0"/>
              </a:rPr>
              <a:t>RSSI (dB)</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6EC29797-EF1C-45AA-89CB-DBF1AF5732D5}" type="slidenum">
              <a:rPr lang="en-US"/>
              <a:pPr/>
              <a:t>35</a:t>
            </a:fld>
            <a:endParaRPr lang="en-US"/>
          </a:p>
        </p:txBody>
      </p:sp>
      <p:sp>
        <p:nvSpPr>
          <p:cNvPr id="406531" name="Rectangle 3"/>
          <p:cNvSpPr>
            <a:spLocks noGrp="1" noChangeArrowheads="1"/>
          </p:cNvSpPr>
          <p:nvPr>
            <p:ph type="body" idx="1"/>
          </p:nvPr>
        </p:nvSpPr>
        <p:spPr>
          <a:xfrm>
            <a:off x="903288" y="1196975"/>
            <a:ext cx="8132762" cy="4525963"/>
          </a:xfrm>
        </p:spPr>
        <p:txBody>
          <a:bodyPr/>
          <a:lstStyle/>
          <a:p>
            <a:r>
              <a:rPr lang="en-US"/>
              <a:t>When to run experiments?</a:t>
            </a:r>
          </a:p>
          <a:p>
            <a:pPr lvl="1"/>
            <a:r>
              <a:rPr lang="en-US"/>
              <a:t>Namely, to determine whether time of day or other temporal periods influence performance measurements.</a:t>
            </a:r>
          </a:p>
          <a:p>
            <a:r>
              <a:rPr lang="en-US"/>
              <a:t>How to control, minimize and/or understand physical phenomenon or other interference sources that can produce discrepancies and variability in the measurement results?             </a:t>
            </a:r>
          </a:p>
        </p:txBody>
      </p:sp>
      <p:sp>
        <p:nvSpPr>
          <p:cNvPr id="406533" name="Rectangle 5"/>
          <p:cNvSpPr>
            <a:spLocks noGrp="1" noChangeArrowheads="1"/>
          </p:cNvSpPr>
          <p:nvPr>
            <p:ph type="title"/>
          </p:nvPr>
        </p:nvSpPr>
        <p:spPr>
          <a:xfrm>
            <a:off x="828675" y="115888"/>
            <a:ext cx="8064500" cy="1008062"/>
          </a:xfrm>
          <a:noFill/>
          <a:ln/>
        </p:spPr>
        <p:txBody>
          <a:bodyPr/>
          <a:lstStyle/>
          <a:p>
            <a:r>
              <a:rPr lang="en-US"/>
              <a:t>Measurement Design Decisions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sz="quarter" idx="10"/>
          </p:nvPr>
        </p:nvSpPr>
        <p:spPr/>
        <p:txBody>
          <a:bodyPr/>
          <a:lstStyle/>
          <a:p>
            <a:r>
              <a:rPr lang="en-US"/>
              <a:t>Performance Evaluation of Computer Networks</a:t>
            </a:r>
          </a:p>
        </p:txBody>
      </p:sp>
      <p:sp>
        <p:nvSpPr>
          <p:cNvPr id="7" name="Slide Number Placeholder 2"/>
          <p:cNvSpPr>
            <a:spLocks noGrp="1"/>
          </p:cNvSpPr>
          <p:nvPr>
            <p:ph type="sldNum" sz="quarter" idx="11"/>
          </p:nvPr>
        </p:nvSpPr>
        <p:spPr/>
        <p:txBody>
          <a:bodyPr/>
          <a:lstStyle/>
          <a:p>
            <a:fld id="{23863E3B-F1EF-48AC-A66D-E3B143B2B29E}" type="slidenum">
              <a:rPr lang="en-US"/>
              <a:pPr/>
              <a:t>36</a:t>
            </a:fld>
            <a:endParaRPr lang="en-US"/>
          </a:p>
        </p:txBody>
      </p:sp>
      <p:sp>
        <p:nvSpPr>
          <p:cNvPr id="421890" name="Line 2"/>
          <p:cNvSpPr>
            <a:spLocks noChangeShapeType="1"/>
          </p:cNvSpPr>
          <p:nvPr/>
        </p:nvSpPr>
        <p:spPr bwMode="auto">
          <a:xfrm flipV="1">
            <a:off x="2124075" y="1196975"/>
            <a:ext cx="0" cy="3743325"/>
          </a:xfrm>
          <a:prstGeom prst="line">
            <a:avLst/>
          </a:prstGeom>
          <a:noFill/>
          <a:ln w="31750"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1891" name="Line 3"/>
          <p:cNvSpPr>
            <a:spLocks noChangeShapeType="1"/>
          </p:cNvSpPr>
          <p:nvPr/>
        </p:nvSpPr>
        <p:spPr bwMode="auto">
          <a:xfrm>
            <a:off x="2124075" y="4941888"/>
            <a:ext cx="5832475" cy="1587"/>
          </a:xfrm>
          <a:prstGeom prst="line">
            <a:avLst/>
          </a:prstGeom>
          <a:noFill/>
          <a:ln w="31750"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1892" name="Rectangle 4"/>
          <p:cNvSpPr>
            <a:spLocks noChangeArrowheads="1"/>
          </p:cNvSpPr>
          <p:nvPr/>
        </p:nvSpPr>
        <p:spPr bwMode="auto">
          <a:xfrm>
            <a:off x="6948488" y="5157788"/>
            <a:ext cx="1851025" cy="431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atin typeface="Times New Roman" pitchFamily="18" charset="0"/>
              </a:rPr>
              <a:t>Time (sec)</a:t>
            </a:r>
          </a:p>
        </p:txBody>
      </p:sp>
      <p:sp>
        <p:nvSpPr>
          <p:cNvPr id="421893" name="Rectangle 5"/>
          <p:cNvSpPr>
            <a:spLocks noChangeArrowheads="1"/>
          </p:cNvSpPr>
          <p:nvPr/>
        </p:nvSpPr>
        <p:spPr bwMode="auto">
          <a:xfrm rot="-5400000">
            <a:off x="-217487" y="2600325"/>
            <a:ext cx="3243262" cy="719138"/>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atin typeface="Times New Roman" pitchFamily="18" charset="0"/>
              </a:rPr>
              <a:t>Throughput   (Mbps)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sz="quarter" idx="10"/>
          </p:nvPr>
        </p:nvSpPr>
        <p:spPr/>
        <p:txBody>
          <a:bodyPr/>
          <a:lstStyle/>
          <a:p>
            <a:r>
              <a:rPr lang="en-US"/>
              <a:t>Performance Evaluation of Computer Networks</a:t>
            </a:r>
          </a:p>
        </p:txBody>
      </p:sp>
      <p:sp>
        <p:nvSpPr>
          <p:cNvPr id="7" name="Slide Number Placeholder 2"/>
          <p:cNvSpPr>
            <a:spLocks noGrp="1"/>
          </p:cNvSpPr>
          <p:nvPr>
            <p:ph type="sldNum" sz="quarter" idx="11"/>
          </p:nvPr>
        </p:nvSpPr>
        <p:spPr/>
        <p:txBody>
          <a:bodyPr/>
          <a:lstStyle/>
          <a:p>
            <a:fld id="{4842B889-0B20-4A62-981A-D4E9AED41790}" type="slidenum">
              <a:rPr lang="en-US"/>
              <a:pPr/>
              <a:t>37</a:t>
            </a:fld>
            <a:endParaRPr lang="en-US"/>
          </a:p>
        </p:txBody>
      </p:sp>
      <p:sp>
        <p:nvSpPr>
          <p:cNvPr id="427010" name="Line 2"/>
          <p:cNvSpPr>
            <a:spLocks noChangeShapeType="1"/>
          </p:cNvSpPr>
          <p:nvPr/>
        </p:nvSpPr>
        <p:spPr bwMode="auto">
          <a:xfrm flipV="1">
            <a:off x="2124075" y="1196975"/>
            <a:ext cx="0" cy="3743325"/>
          </a:xfrm>
          <a:prstGeom prst="line">
            <a:avLst/>
          </a:prstGeom>
          <a:noFill/>
          <a:ln w="31750"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7011" name="Line 3"/>
          <p:cNvSpPr>
            <a:spLocks noChangeShapeType="1"/>
          </p:cNvSpPr>
          <p:nvPr/>
        </p:nvSpPr>
        <p:spPr bwMode="auto">
          <a:xfrm>
            <a:off x="2124075" y="4941888"/>
            <a:ext cx="5832475" cy="1587"/>
          </a:xfrm>
          <a:prstGeom prst="line">
            <a:avLst/>
          </a:prstGeom>
          <a:noFill/>
          <a:ln w="31750"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7012" name="Rectangle 4"/>
          <p:cNvSpPr>
            <a:spLocks noChangeArrowheads="1"/>
          </p:cNvSpPr>
          <p:nvPr/>
        </p:nvSpPr>
        <p:spPr bwMode="auto">
          <a:xfrm>
            <a:off x="6948488" y="5157788"/>
            <a:ext cx="1851025" cy="431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atin typeface="Times New Roman" pitchFamily="18" charset="0"/>
              </a:rPr>
              <a:t>Time (sec)</a:t>
            </a:r>
          </a:p>
        </p:txBody>
      </p:sp>
      <p:sp>
        <p:nvSpPr>
          <p:cNvPr id="427013" name="Rectangle 5"/>
          <p:cNvSpPr>
            <a:spLocks noChangeArrowheads="1"/>
          </p:cNvSpPr>
          <p:nvPr/>
        </p:nvSpPr>
        <p:spPr bwMode="auto">
          <a:xfrm rot="-10800000">
            <a:off x="1116013" y="1987550"/>
            <a:ext cx="503237" cy="187325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r>
              <a:rPr lang="en-US">
                <a:latin typeface="Times New Roman" pitchFamily="18" charset="0"/>
              </a:rPr>
              <a:t>RSSI (dB)</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985E144F-31CA-4E5D-9F1B-1D594D6DF9B0}" type="slidenum">
              <a:rPr lang="en-US"/>
              <a:pPr/>
              <a:t>38</a:t>
            </a:fld>
            <a:endParaRPr lang="en-US"/>
          </a:p>
        </p:txBody>
      </p:sp>
      <p:sp>
        <p:nvSpPr>
          <p:cNvPr id="413698" name="Rectangle 2"/>
          <p:cNvSpPr>
            <a:spLocks noGrp="1" noChangeArrowheads="1"/>
          </p:cNvSpPr>
          <p:nvPr>
            <p:ph type="body" idx="1"/>
          </p:nvPr>
        </p:nvSpPr>
        <p:spPr>
          <a:xfrm>
            <a:off x="903288" y="1196975"/>
            <a:ext cx="8132762" cy="4525963"/>
          </a:xfrm>
        </p:spPr>
        <p:txBody>
          <a:bodyPr/>
          <a:lstStyle/>
          <a:p>
            <a:r>
              <a:rPr lang="en-US" sz="2800"/>
              <a:t>What data filters to use?</a:t>
            </a:r>
          </a:p>
          <a:p>
            <a:r>
              <a:rPr lang="en-US" sz="2800"/>
              <a:t>How and where to store experimental results?</a:t>
            </a:r>
          </a:p>
          <a:p>
            <a:r>
              <a:rPr lang="en-US" sz="2800"/>
              <a:t>Determining the best choices of graphical and tabular forms of data representation to facilitate network performance analysis while providing a clear view of the results of the computer network performance evaluation.             </a:t>
            </a:r>
          </a:p>
        </p:txBody>
      </p:sp>
      <p:sp>
        <p:nvSpPr>
          <p:cNvPr id="413699" name="Rectangle 3"/>
          <p:cNvSpPr>
            <a:spLocks noGrp="1" noChangeArrowheads="1"/>
          </p:cNvSpPr>
          <p:nvPr>
            <p:ph type="title"/>
          </p:nvPr>
        </p:nvSpPr>
        <p:spPr>
          <a:xfrm>
            <a:off x="828675" y="115888"/>
            <a:ext cx="8064500" cy="1008062"/>
          </a:xfrm>
          <a:noFill/>
          <a:ln/>
        </p:spPr>
        <p:txBody>
          <a:bodyPr/>
          <a:lstStyle/>
          <a:p>
            <a:r>
              <a:rPr lang="en-US"/>
              <a:t>Measurement Design Decisions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1"/>
          <p:cNvSpPr>
            <a:spLocks noGrp="1"/>
          </p:cNvSpPr>
          <p:nvPr>
            <p:ph type="ftr" sz="quarter" idx="10"/>
          </p:nvPr>
        </p:nvSpPr>
        <p:spPr/>
        <p:txBody>
          <a:bodyPr/>
          <a:lstStyle/>
          <a:p>
            <a:r>
              <a:rPr lang="en-US"/>
              <a:t>Performance Evaluation of Computer Networks</a:t>
            </a:r>
          </a:p>
        </p:txBody>
      </p:sp>
      <p:sp>
        <p:nvSpPr>
          <p:cNvPr id="7" name="Slide Number Placeholder 2"/>
          <p:cNvSpPr>
            <a:spLocks noGrp="1"/>
          </p:cNvSpPr>
          <p:nvPr>
            <p:ph type="sldNum" sz="quarter" idx="11"/>
          </p:nvPr>
        </p:nvSpPr>
        <p:spPr/>
        <p:txBody>
          <a:bodyPr/>
          <a:lstStyle/>
          <a:p>
            <a:fld id="{158A6EDD-EBCE-4C5F-B99F-146148D47312}" type="slidenum">
              <a:rPr lang="en-US"/>
              <a:pPr/>
              <a:t>39</a:t>
            </a:fld>
            <a:endParaRPr lang="en-US"/>
          </a:p>
        </p:txBody>
      </p:sp>
      <p:sp>
        <p:nvSpPr>
          <p:cNvPr id="416770" name="Line 2"/>
          <p:cNvSpPr>
            <a:spLocks noChangeShapeType="1"/>
          </p:cNvSpPr>
          <p:nvPr/>
        </p:nvSpPr>
        <p:spPr bwMode="auto">
          <a:xfrm flipV="1">
            <a:off x="2124075" y="1196975"/>
            <a:ext cx="0" cy="3743325"/>
          </a:xfrm>
          <a:prstGeom prst="line">
            <a:avLst/>
          </a:prstGeom>
          <a:noFill/>
          <a:ln w="31750"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6771" name="Line 3"/>
          <p:cNvSpPr>
            <a:spLocks noChangeShapeType="1"/>
          </p:cNvSpPr>
          <p:nvPr/>
        </p:nvSpPr>
        <p:spPr bwMode="auto">
          <a:xfrm>
            <a:off x="2124075" y="4941888"/>
            <a:ext cx="5832475" cy="1587"/>
          </a:xfrm>
          <a:prstGeom prst="line">
            <a:avLst/>
          </a:prstGeom>
          <a:noFill/>
          <a:ln w="31750"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6772" name="Rectangle 4"/>
          <p:cNvSpPr>
            <a:spLocks noChangeArrowheads="1"/>
          </p:cNvSpPr>
          <p:nvPr/>
        </p:nvSpPr>
        <p:spPr bwMode="auto">
          <a:xfrm>
            <a:off x="6948488" y="5157788"/>
            <a:ext cx="1851025" cy="431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atin typeface="Times New Roman" pitchFamily="18" charset="0"/>
              </a:rPr>
              <a:t>Time (sec)</a:t>
            </a:r>
          </a:p>
        </p:txBody>
      </p:sp>
      <p:sp>
        <p:nvSpPr>
          <p:cNvPr id="416773" name="Rectangle 5"/>
          <p:cNvSpPr>
            <a:spLocks noChangeArrowheads="1"/>
          </p:cNvSpPr>
          <p:nvPr/>
        </p:nvSpPr>
        <p:spPr bwMode="auto">
          <a:xfrm rot="-5400000">
            <a:off x="-181769" y="2636045"/>
            <a:ext cx="3025775" cy="5762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atin typeface="Times New Roman" pitchFamily="18" charset="0"/>
              </a:rPr>
              <a:t>MAC Layer Retries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0443AE43-A530-43A0-A808-2FA3B76B2E41}" type="slidenum">
              <a:rPr lang="en-US"/>
              <a:pPr/>
              <a:t>4</a:t>
            </a:fld>
            <a:endParaRPr lang="en-US"/>
          </a:p>
        </p:txBody>
      </p:sp>
      <p:sp>
        <p:nvSpPr>
          <p:cNvPr id="390146" name="Rectangle 2"/>
          <p:cNvSpPr>
            <a:spLocks noGrp="1" noChangeArrowheads="1"/>
          </p:cNvSpPr>
          <p:nvPr>
            <p:ph type="title"/>
          </p:nvPr>
        </p:nvSpPr>
        <p:spPr/>
        <p:txBody>
          <a:bodyPr/>
          <a:lstStyle/>
          <a:p>
            <a:r>
              <a:rPr lang="en-US"/>
              <a:t>Performance Evaluation</a:t>
            </a:r>
          </a:p>
        </p:txBody>
      </p:sp>
      <p:sp>
        <p:nvSpPr>
          <p:cNvPr id="390147" name="Rectangle 3"/>
          <p:cNvSpPr>
            <a:spLocks noGrp="1" noChangeArrowheads="1"/>
          </p:cNvSpPr>
          <p:nvPr>
            <p:ph type="body" idx="1"/>
          </p:nvPr>
        </p:nvSpPr>
        <p:spPr>
          <a:xfrm>
            <a:off x="903288" y="1196975"/>
            <a:ext cx="7845425" cy="4464050"/>
          </a:xfrm>
        </p:spPr>
        <p:txBody>
          <a:bodyPr/>
          <a:lstStyle/>
          <a:p>
            <a:pPr>
              <a:lnSpc>
                <a:spcPct val="90000"/>
              </a:lnSpc>
            </a:pPr>
            <a:r>
              <a:rPr lang="en-US" sz="2400"/>
              <a:t>Performance evaluation is the application of </a:t>
            </a:r>
            <a:r>
              <a:rPr lang="en-US" sz="2400">
                <a:solidFill>
                  <a:schemeClr val="hlink"/>
                </a:solidFill>
                <a:latin typeface="Comic Sans MS" pitchFamily="66" charset="0"/>
              </a:rPr>
              <a:t>the</a:t>
            </a:r>
            <a:r>
              <a:rPr lang="en-US" sz="2400"/>
              <a:t> </a:t>
            </a:r>
            <a:r>
              <a:rPr lang="en-US" sz="2400">
                <a:solidFill>
                  <a:schemeClr val="hlink"/>
                </a:solidFill>
                <a:latin typeface="Comic Sans MS" pitchFamily="66" charset="0"/>
              </a:rPr>
              <a:t>scientific method</a:t>
            </a:r>
            <a:r>
              <a:rPr lang="en-US" sz="2400"/>
              <a:t> to the study of computer systems.</a:t>
            </a:r>
          </a:p>
          <a:p>
            <a:pPr>
              <a:lnSpc>
                <a:spcPct val="90000"/>
              </a:lnSpc>
            </a:pPr>
            <a:r>
              <a:rPr lang="en-US" sz="2400"/>
              <a:t>Viewed as distinct from computer system design, the goal of performance evaluation is to determine the </a:t>
            </a:r>
            <a:r>
              <a:rPr lang="en-US" sz="2400">
                <a:solidFill>
                  <a:schemeClr val="hlink"/>
                </a:solidFill>
                <a:latin typeface="Comic Sans MS" pitchFamily="66" charset="0"/>
              </a:rPr>
              <a:t>effectiveness</a:t>
            </a:r>
            <a:r>
              <a:rPr lang="en-US" sz="2400"/>
              <a:t> and </a:t>
            </a:r>
            <a:r>
              <a:rPr lang="en-US" sz="2400">
                <a:solidFill>
                  <a:schemeClr val="hlink"/>
                </a:solidFill>
                <a:latin typeface="Comic Sans MS" pitchFamily="66" charset="0"/>
              </a:rPr>
              <a:t>fairness</a:t>
            </a:r>
            <a:r>
              <a:rPr lang="en-US" sz="2400"/>
              <a:t> of a computer system that is assumed to work correctly.</a:t>
            </a:r>
          </a:p>
          <a:p>
            <a:pPr>
              <a:lnSpc>
                <a:spcPct val="90000"/>
              </a:lnSpc>
            </a:pPr>
            <a:r>
              <a:rPr lang="en-US" sz="2400"/>
              <a:t>Performance evaluation techniques have been developed to accurately measure the effectiveness with which computer system resources are managed while striving to provide service that is fair to all customer classes.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Performance Evaluation of Computer Networks</a:t>
            </a:r>
          </a:p>
        </p:txBody>
      </p:sp>
      <p:sp>
        <p:nvSpPr>
          <p:cNvPr id="5" name="Slide Number Placeholder 3"/>
          <p:cNvSpPr>
            <a:spLocks noGrp="1"/>
          </p:cNvSpPr>
          <p:nvPr>
            <p:ph type="sldNum" sz="quarter" idx="11"/>
          </p:nvPr>
        </p:nvSpPr>
        <p:spPr/>
        <p:txBody>
          <a:bodyPr/>
          <a:lstStyle/>
          <a:p>
            <a:fld id="{33D8CDFA-3626-450F-8F67-04C739C84622}" type="slidenum">
              <a:rPr lang="en-US"/>
              <a:pPr/>
              <a:t>40</a:t>
            </a:fld>
            <a:endParaRPr lang="en-US"/>
          </a:p>
        </p:txBody>
      </p:sp>
      <p:sp>
        <p:nvSpPr>
          <p:cNvPr id="385028" name="Rectangle 4"/>
          <p:cNvSpPr>
            <a:spLocks noGrp="1" noChangeArrowheads="1"/>
          </p:cNvSpPr>
          <p:nvPr>
            <p:ph type="title"/>
          </p:nvPr>
        </p:nvSpPr>
        <p:spPr>
          <a:xfrm>
            <a:off x="611188" y="117475"/>
            <a:ext cx="8208962" cy="1223963"/>
          </a:xfrm>
        </p:spPr>
        <p:txBody>
          <a:bodyPr/>
          <a:lstStyle/>
          <a:p>
            <a:r>
              <a:rPr lang="en-US" sz="3600"/>
              <a:t>Cumulative Distribution Function (CDF)</a:t>
            </a:r>
          </a:p>
        </p:txBody>
      </p:sp>
      <p:pic>
        <p:nvPicPr>
          <p:cNvPr id="385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1889125"/>
            <a:ext cx="5976938" cy="247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50626F56-A97F-4B46-8D1C-393D379DCAE0}" type="slidenum">
              <a:rPr lang="en-US"/>
              <a:pPr/>
              <a:t>41</a:t>
            </a:fld>
            <a:endParaRPr lang="en-US"/>
          </a:p>
        </p:txBody>
      </p:sp>
      <p:sp>
        <p:nvSpPr>
          <p:cNvPr id="425986" name="Rectangle 2"/>
          <p:cNvSpPr>
            <a:spLocks noGrp="1" noChangeArrowheads="1"/>
          </p:cNvSpPr>
          <p:nvPr>
            <p:ph type="title"/>
          </p:nvPr>
        </p:nvSpPr>
        <p:spPr/>
        <p:txBody>
          <a:bodyPr/>
          <a:lstStyle/>
          <a:p>
            <a:r>
              <a:rPr lang="en-US"/>
              <a:t>Coming Attractions</a:t>
            </a:r>
          </a:p>
        </p:txBody>
      </p:sp>
      <p:sp>
        <p:nvSpPr>
          <p:cNvPr id="425987" name="Rectangle 3"/>
          <p:cNvSpPr>
            <a:spLocks noGrp="1" noChangeArrowheads="1"/>
          </p:cNvSpPr>
          <p:nvPr>
            <p:ph type="body" idx="1"/>
          </p:nvPr>
        </p:nvSpPr>
        <p:spPr>
          <a:xfrm>
            <a:off x="976313" y="1485900"/>
            <a:ext cx="7772400" cy="3527425"/>
          </a:xfrm>
        </p:spPr>
        <p:txBody>
          <a:bodyPr/>
          <a:lstStyle/>
          <a:p>
            <a:pPr>
              <a:buFontTx/>
              <a:buNone/>
            </a:pPr>
            <a:r>
              <a:rPr lang="en-US"/>
              <a:t>Professor Claypool will discuss:</a:t>
            </a:r>
          </a:p>
          <a:p>
            <a:pPr>
              <a:buFontTx/>
              <a:buNone/>
            </a:pPr>
            <a:endParaRPr lang="en-US"/>
          </a:p>
          <a:p>
            <a:r>
              <a:rPr lang="en-US"/>
              <a:t>The Scientific Method applied to Computer Science</a:t>
            </a:r>
          </a:p>
          <a:p>
            <a:r>
              <a:rPr lang="en-US"/>
              <a:t>Statistical Techniques used in Experimental Measurement Design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Performance Evaluation of Computer Networks</a:t>
            </a:r>
          </a:p>
        </p:txBody>
      </p:sp>
      <p:sp>
        <p:nvSpPr>
          <p:cNvPr id="5" name="Slide Number Placeholder 4"/>
          <p:cNvSpPr>
            <a:spLocks noGrp="1"/>
          </p:cNvSpPr>
          <p:nvPr>
            <p:ph type="sldNum" sz="quarter" idx="11"/>
          </p:nvPr>
        </p:nvSpPr>
        <p:spPr/>
        <p:txBody>
          <a:bodyPr/>
          <a:lstStyle/>
          <a:p>
            <a:fld id="{092A190A-46D3-4B35-9F16-BF6405E86729}" type="slidenum">
              <a:rPr lang="en-US"/>
              <a:pPr/>
              <a:t>5</a:t>
            </a:fld>
            <a:endParaRPr lang="en-US"/>
          </a:p>
        </p:txBody>
      </p:sp>
      <p:sp>
        <p:nvSpPr>
          <p:cNvPr id="422914" name="Rectangle 2"/>
          <p:cNvSpPr>
            <a:spLocks noGrp="1" noChangeArrowheads="1"/>
          </p:cNvSpPr>
          <p:nvPr>
            <p:ph type="title"/>
          </p:nvPr>
        </p:nvSpPr>
        <p:spPr>
          <a:xfrm>
            <a:off x="539750" y="117475"/>
            <a:ext cx="8064500" cy="1008063"/>
          </a:xfrm>
        </p:spPr>
        <p:txBody>
          <a:bodyPr/>
          <a:lstStyle/>
          <a:p>
            <a:r>
              <a:rPr lang="en-US"/>
              <a:t>Outline</a:t>
            </a:r>
          </a:p>
        </p:txBody>
      </p:sp>
      <p:sp>
        <p:nvSpPr>
          <p:cNvPr id="422915" name="Rectangle 3"/>
          <p:cNvSpPr>
            <a:spLocks noGrp="1" noChangeArrowheads="1"/>
          </p:cNvSpPr>
          <p:nvPr>
            <p:ph type="body" idx="1"/>
          </p:nvPr>
        </p:nvSpPr>
        <p:spPr/>
        <p:txBody>
          <a:bodyPr/>
          <a:lstStyle/>
          <a:p>
            <a:pPr>
              <a:lnSpc>
                <a:spcPct val="90000"/>
              </a:lnSpc>
            </a:pPr>
            <a:r>
              <a:rPr lang="en-US" sz="2800"/>
              <a:t>Performance Evaluation </a:t>
            </a:r>
          </a:p>
          <a:p>
            <a:pPr>
              <a:lnSpc>
                <a:spcPct val="90000"/>
              </a:lnSpc>
            </a:pPr>
            <a:r>
              <a:rPr lang="en-US" sz="2800">
                <a:solidFill>
                  <a:schemeClr val="hlink"/>
                </a:solidFill>
                <a:latin typeface="Comic Sans MS" pitchFamily="66" charset="0"/>
              </a:rPr>
              <a:t>Computer Network Performance Metrics</a:t>
            </a:r>
          </a:p>
          <a:p>
            <a:pPr>
              <a:lnSpc>
                <a:spcPct val="90000"/>
              </a:lnSpc>
            </a:pPr>
            <a:r>
              <a:rPr lang="en-US" sz="2800"/>
              <a:t>Performance Evaluation Techniques</a:t>
            </a:r>
          </a:p>
          <a:p>
            <a:pPr lvl="1">
              <a:lnSpc>
                <a:spcPct val="90000"/>
              </a:lnSpc>
            </a:pPr>
            <a:r>
              <a:rPr lang="en-US" sz="2400"/>
              <a:t>Workload Characterization</a:t>
            </a:r>
          </a:p>
          <a:p>
            <a:pPr lvl="1">
              <a:lnSpc>
                <a:spcPct val="90000"/>
              </a:lnSpc>
            </a:pPr>
            <a:r>
              <a:rPr lang="en-US" sz="2400"/>
              <a:t>Simulation Models</a:t>
            </a:r>
          </a:p>
          <a:p>
            <a:pPr lvl="1">
              <a:lnSpc>
                <a:spcPct val="90000"/>
              </a:lnSpc>
            </a:pPr>
            <a:r>
              <a:rPr lang="en-US" sz="2400"/>
              <a:t>Analytic Models</a:t>
            </a:r>
          </a:p>
          <a:p>
            <a:pPr>
              <a:lnSpc>
                <a:spcPct val="90000"/>
              </a:lnSpc>
            </a:pPr>
            <a:r>
              <a:rPr lang="en-US" sz="2800"/>
              <a:t>Empirical Measurement Studies</a:t>
            </a:r>
          </a:p>
          <a:p>
            <a:pPr lvl="1">
              <a:lnSpc>
                <a:spcPct val="90000"/>
              </a:lnSpc>
            </a:pPr>
            <a:r>
              <a:rPr lang="en-US" sz="2400"/>
              <a:t>What to measure?</a:t>
            </a:r>
          </a:p>
          <a:p>
            <a:pPr lvl="1">
              <a:lnSpc>
                <a:spcPct val="90000"/>
              </a:lnSpc>
            </a:pPr>
            <a:r>
              <a:rPr lang="en-US" sz="2400"/>
              <a:t>Choice of measurement tools</a:t>
            </a:r>
          </a:p>
          <a:p>
            <a:pPr lvl="1">
              <a:lnSpc>
                <a:spcPct val="90000"/>
              </a:lnSpc>
            </a:pPr>
            <a:r>
              <a:rPr lang="en-US" sz="2400"/>
              <a:t>The Design of Measurement Experiments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0"/>
          </p:nvPr>
        </p:nvSpPr>
        <p:spPr/>
        <p:txBody>
          <a:bodyPr/>
          <a:lstStyle/>
          <a:p>
            <a:r>
              <a:rPr lang="en-US"/>
              <a:t>Performance Evaluation of Computer Networks</a:t>
            </a:r>
          </a:p>
        </p:txBody>
      </p:sp>
      <p:sp>
        <p:nvSpPr>
          <p:cNvPr id="5" name="Slide Number Placeholder 5"/>
          <p:cNvSpPr>
            <a:spLocks noGrp="1"/>
          </p:cNvSpPr>
          <p:nvPr>
            <p:ph type="sldNum" sz="quarter" idx="11"/>
          </p:nvPr>
        </p:nvSpPr>
        <p:spPr/>
        <p:txBody>
          <a:bodyPr/>
          <a:lstStyle/>
          <a:p>
            <a:fld id="{B53B976F-1EE0-40EC-AACD-FD9FEDC887DE}" type="slidenum">
              <a:rPr lang="en-US"/>
              <a:pPr/>
              <a:t>6</a:t>
            </a:fld>
            <a:endParaRPr lang="en-US"/>
          </a:p>
        </p:txBody>
      </p:sp>
      <p:sp>
        <p:nvSpPr>
          <p:cNvPr id="391170" name="Rectangle 2"/>
          <p:cNvSpPr>
            <a:spLocks noGrp="1" noChangeArrowheads="1"/>
          </p:cNvSpPr>
          <p:nvPr>
            <p:ph type="title"/>
          </p:nvPr>
        </p:nvSpPr>
        <p:spPr>
          <a:xfrm>
            <a:off x="827088" y="44450"/>
            <a:ext cx="8137525" cy="1150938"/>
          </a:xfrm>
        </p:spPr>
        <p:txBody>
          <a:bodyPr/>
          <a:lstStyle/>
          <a:p>
            <a:r>
              <a:rPr lang="en-US" sz="3600"/>
              <a:t>Computer Network</a:t>
            </a:r>
            <a:br>
              <a:rPr lang="en-US" sz="3600"/>
            </a:br>
            <a:r>
              <a:rPr lang="en-US" sz="3600"/>
              <a:t>Performance Metrics</a:t>
            </a:r>
          </a:p>
        </p:txBody>
      </p:sp>
      <p:sp>
        <p:nvSpPr>
          <p:cNvPr id="391171" name="Rectangle 3"/>
          <p:cNvSpPr>
            <a:spLocks noGrp="1" noChangeArrowheads="1"/>
          </p:cNvSpPr>
          <p:nvPr>
            <p:ph type="body" sz="half" idx="1"/>
          </p:nvPr>
        </p:nvSpPr>
        <p:spPr>
          <a:xfrm>
            <a:off x="900113" y="1485900"/>
            <a:ext cx="8101012" cy="4248150"/>
          </a:xfrm>
        </p:spPr>
        <p:txBody>
          <a:bodyPr/>
          <a:lstStyle/>
          <a:p>
            <a:pPr>
              <a:lnSpc>
                <a:spcPct val="90000"/>
              </a:lnSpc>
            </a:pPr>
            <a:r>
              <a:rPr lang="en-US" sz="2400">
                <a:solidFill>
                  <a:schemeClr val="hlink"/>
                </a:solidFill>
                <a:latin typeface="Comic Sans MS" pitchFamily="66" charset="0"/>
              </a:rPr>
              <a:t>Metric</a:t>
            </a:r>
            <a:r>
              <a:rPr lang="en-US" sz="2400"/>
              <a:t> :: a descriptor used to represent some aspect of a computer network’s performance.</a:t>
            </a:r>
          </a:p>
          <a:p>
            <a:pPr>
              <a:lnSpc>
                <a:spcPct val="90000"/>
              </a:lnSpc>
            </a:pPr>
            <a:r>
              <a:rPr lang="en-US" sz="2400"/>
              <a:t>The goal is objective performance indices.</a:t>
            </a:r>
          </a:p>
          <a:p>
            <a:pPr>
              <a:lnSpc>
                <a:spcPct val="90000"/>
              </a:lnSpc>
            </a:pPr>
            <a:r>
              <a:rPr lang="en-US" sz="2400"/>
              <a:t>For computer networks, metrics can capture performance at </a:t>
            </a:r>
            <a:r>
              <a:rPr lang="en-US" sz="2400">
                <a:solidFill>
                  <a:schemeClr val="hlink"/>
                </a:solidFill>
                <a:latin typeface="Comic Sans MS" pitchFamily="66" charset="0"/>
              </a:rPr>
              <a:t>multiple layers</a:t>
            </a:r>
            <a:r>
              <a:rPr lang="en-US" sz="2400"/>
              <a:t> of the protocol stack, e.g.,</a:t>
            </a:r>
          </a:p>
          <a:p>
            <a:pPr lvl="1">
              <a:lnSpc>
                <a:spcPct val="90000"/>
              </a:lnSpc>
            </a:pPr>
            <a:r>
              <a:rPr lang="en-US" sz="2000"/>
              <a:t>UDP throughput</a:t>
            </a:r>
          </a:p>
          <a:p>
            <a:pPr lvl="1">
              <a:lnSpc>
                <a:spcPct val="90000"/>
              </a:lnSpc>
            </a:pPr>
            <a:r>
              <a:rPr lang="en-US" sz="2000"/>
              <a:t>IP packet round trip time</a:t>
            </a:r>
          </a:p>
          <a:p>
            <a:pPr lvl="1">
              <a:lnSpc>
                <a:spcPct val="90000"/>
              </a:lnSpc>
            </a:pPr>
            <a:r>
              <a:rPr lang="en-US" sz="2000"/>
              <a:t>MAC layer channel utilization</a:t>
            </a:r>
          </a:p>
          <a:p>
            <a:pPr>
              <a:lnSpc>
                <a:spcPct val="90000"/>
              </a:lnSpc>
            </a:pPr>
            <a:r>
              <a:rPr lang="en-US" sz="2400"/>
              <a:t>Performance metrics can be positive and negative.</a:t>
            </a:r>
          </a:p>
          <a:p>
            <a:pPr lvl="1">
              <a:lnSpc>
                <a:spcPct val="90000"/>
              </a:lnSpc>
            </a:pPr>
            <a:r>
              <a:rPr lang="en-US" sz="2000"/>
              <a:t>e.g., goodput, packet loss rate, MAC layer retries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Footer Placeholder 1"/>
          <p:cNvSpPr>
            <a:spLocks noGrp="1"/>
          </p:cNvSpPr>
          <p:nvPr>
            <p:ph type="ftr" sz="quarter" idx="10"/>
          </p:nvPr>
        </p:nvSpPr>
        <p:spPr/>
        <p:txBody>
          <a:bodyPr/>
          <a:lstStyle/>
          <a:p>
            <a:r>
              <a:rPr lang="en-US"/>
              <a:t>Performance Evaluation of Computer Networks</a:t>
            </a:r>
          </a:p>
        </p:txBody>
      </p:sp>
      <p:sp>
        <p:nvSpPr>
          <p:cNvPr id="120" name="Slide Number Placeholder 2"/>
          <p:cNvSpPr>
            <a:spLocks noGrp="1"/>
          </p:cNvSpPr>
          <p:nvPr>
            <p:ph type="sldNum" sz="quarter" idx="11"/>
          </p:nvPr>
        </p:nvSpPr>
        <p:spPr/>
        <p:txBody>
          <a:bodyPr/>
          <a:lstStyle/>
          <a:p>
            <a:fld id="{60683B8A-642C-4485-8FFF-FB4D12D9D2B6}" type="slidenum">
              <a:rPr lang="en-US"/>
              <a:pPr/>
              <a:t>7</a:t>
            </a:fld>
            <a:endParaRPr lang="en-US"/>
          </a:p>
        </p:txBody>
      </p:sp>
      <p:sp>
        <p:nvSpPr>
          <p:cNvPr id="407554" name="Cloud"/>
          <p:cNvSpPr>
            <a:spLocks noChangeAspect="1" noEditPoints="1" noChangeArrowheads="1"/>
          </p:cNvSpPr>
          <p:nvPr/>
        </p:nvSpPr>
        <p:spPr bwMode="auto">
          <a:xfrm>
            <a:off x="1693863" y="1704975"/>
            <a:ext cx="6096000" cy="330835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spcBef>
                <a:spcPct val="20000"/>
              </a:spcBef>
            </a:pPr>
            <a:endParaRPr lang="en-US" sz="1600">
              <a:solidFill>
                <a:schemeClr val="bg2"/>
              </a:solidFill>
              <a:latin typeface="Times New Roman" pitchFamily="18" charset="0"/>
            </a:endParaRPr>
          </a:p>
        </p:txBody>
      </p:sp>
      <p:sp>
        <p:nvSpPr>
          <p:cNvPr id="407555" name="Oval 3"/>
          <p:cNvSpPr>
            <a:spLocks noChangeArrowheads="1"/>
          </p:cNvSpPr>
          <p:nvPr/>
        </p:nvSpPr>
        <p:spPr bwMode="auto">
          <a:xfrm>
            <a:off x="4894263" y="20097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pPr>
            <a:endParaRPr lang="en-US" sz="2800">
              <a:latin typeface="Times New Roman" pitchFamily="18" charset="0"/>
            </a:endParaRPr>
          </a:p>
        </p:txBody>
      </p:sp>
      <p:sp>
        <p:nvSpPr>
          <p:cNvPr id="407556" name="Oval 4"/>
          <p:cNvSpPr>
            <a:spLocks noChangeArrowheads="1"/>
          </p:cNvSpPr>
          <p:nvPr/>
        </p:nvSpPr>
        <p:spPr bwMode="auto">
          <a:xfrm>
            <a:off x="5351463" y="18573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557" name="Oval 5"/>
          <p:cNvSpPr>
            <a:spLocks noChangeArrowheads="1"/>
          </p:cNvSpPr>
          <p:nvPr/>
        </p:nvSpPr>
        <p:spPr bwMode="auto">
          <a:xfrm>
            <a:off x="5884863" y="22383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558" name="Oval 6"/>
          <p:cNvSpPr>
            <a:spLocks noChangeArrowheads="1"/>
          </p:cNvSpPr>
          <p:nvPr/>
        </p:nvSpPr>
        <p:spPr bwMode="auto">
          <a:xfrm>
            <a:off x="5351463" y="1628775"/>
            <a:ext cx="533400" cy="6096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559" name="Oval 7"/>
          <p:cNvSpPr>
            <a:spLocks noChangeArrowheads="1"/>
          </p:cNvSpPr>
          <p:nvPr/>
        </p:nvSpPr>
        <p:spPr bwMode="auto">
          <a:xfrm>
            <a:off x="5580063" y="19335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560" name="Oval 8"/>
          <p:cNvSpPr>
            <a:spLocks noChangeArrowheads="1"/>
          </p:cNvSpPr>
          <p:nvPr/>
        </p:nvSpPr>
        <p:spPr bwMode="auto">
          <a:xfrm>
            <a:off x="5580063" y="19335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561" name="Oval 9"/>
          <p:cNvSpPr>
            <a:spLocks noChangeArrowheads="1"/>
          </p:cNvSpPr>
          <p:nvPr/>
        </p:nvSpPr>
        <p:spPr bwMode="auto">
          <a:xfrm>
            <a:off x="6494463" y="28479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buFontTx/>
              <a:buChar char="–"/>
            </a:pPr>
            <a:endParaRPr lang="en-US" sz="1600">
              <a:solidFill>
                <a:srgbClr val="A50021"/>
              </a:solidFill>
              <a:latin typeface="Times New Roman" pitchFamily="18" charset="0"/>
            </a:endParaRPr>
          </a:p>
        </p:txBody>
      </p:sp>
      <p:sp>
        <p:nvSpPr>
          <p:cNvPr id="407562" name="Oval 10"/>
          <p:cNvSpPr>
            <a:spLocks noChangeArrowheads="1"/>
          </p:cNvSpPr>
          <p:nvPr/>
        </p:nvSpPr>
        <p:spPr bwMode="auto">
          <a:xfrm>
            <a:off x="5808663" y="2847975"/>
            <a:ext cx="685800" cy="762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563" name="Oval 11"/>
          <p:cNvSpPr>
            <a:spLocks noChangeArrowheads="1"/>
          </p:cNvSpPr>
          <p:nvPr/>
        </p:nvSpPr>
        <p:spPr bwMode="auto">
          <a:xfrm>
            <a:off x="6113463" y="2619375"/>
            <a:ext cx="76200" cy="152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564" name="Oval 12"/>
          <p:cNvSpPr>
            <a:spLocks noChangeArrowheads="1"/>
          </p:cNvSpPr>
          <p:nvPr/>
        </p:nvSpPr>
        <p:spPr bwMode="auto">
          <a:xfrm>
            <a:off x="6113463" y="2619375"/>
            <a:ext cx="76200" cy="2286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565" name="Oval 13"/>
          <p:cNvSpPr>
            <a:spLocks noChangeArrowheads="1"/>
          </p:cNvSpPr>
          <p:nvPr/>
        </p:nvSpPr>
        <p:spPr bwMode="auto">
          <a:xfrm>
            <a:off x="6189663" y="28479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566" name="Oval 14"/>
          <p:cNvSpPr>
            <a:spLocks noChangeArrowheads="1"/>
          </p:cNvSpPr>
          <p:nvPr/>
        </p:nvSpPr>
        <p:spPr bwMode="auto">
          <a:xfrm>
            <a:off x="6189663" y="28479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567" name="Oval 15"/>
          <p:cNvSpPr>
            <a:spLocks noChangeArrowheads="1"/>
          </p:cNvSpPr>
          <p:nvPr/>
        </p:nvSpPr>
        <p:spPr bwMode="auto">
          <a:xfrm>
            <a:off x="6646863" y="30003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568" name="Oval 16"/>
          <p:cNvSpPr>
            <a:spLocks noChangeArrowheads="1"/>
          </p:cNvSpPr>
          <p:nvPr/>
        </p:nvSpPr>
        <p:spPr bwMode="auto">
          <a:xfrm>
            <a:off x="5656263" y="3000375"/>
            <a:ext cx="9906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569" name="Oval 17"/>
          <p:cNvSpPr>
            <a:spLocks noChangeArrowheads="1"/>
          </p:cNvSpPr>
          <p:nvPr/>
        </p:nvSpPr>
        <p:spPr bwMode="auto">
          <a:xfrm>
            <a:off x="6189663" y="35337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570" name="Oval 18"/>
          <p:cNvSpPr>
            <a:spLocks noChangeArrowheads="1"/>
          </p:cNvSpPr>
          <p:nvPr/>
        </p:nvSpPr>
        <p:spPr bwMode="auto">
          <a:xfrm>
            <a:off x="6646863" y="39147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571" name="Oval 19"/>
          <p:cNvSpPr>
            <a:spLocks noChangeArrowheads="1"/>
          </p:cNvSpPr>
          <p:nvPr/>
        </p:nvSpPr>
        <p:spPr bwMode="auto">
          <a:xfrm>
            <a:off x="6646863" y="39147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572" name="Oval 20"/>
          <p:cNvSpPr>
            <a:spLocks noChangeArrowheads="1"/>
          </p:cNvSpPr>
          <p:nvPr/>
        </p:nvSpPr>
        <p:spPr bwMode="auto">
          <a:xfrm>
            <a:off x="3446463" y="2695575"/>
            <a:ext cx="762000" cy="7620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573" name="Oval 21"/>
          <p:cNvSpPr>
            <a:spLocks noChangeArrowheads="1"/>
          </p:cNvSpPr>
          <p:nvPr/>
        </p:nvSpPr>
        <p:spPr bwMode="auto">
          <a:xfrm>
            <a:off x="3751263" y="3152775"/>
            <a:ext cx="914400" cy="9144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574" name="Oval 22"/>
          <p:cNvSpPr>
            <a:spLocks noChangeArrowheads="1"/>
          </p:cNvSpPr>
          <p:nvPr/>
        </p:nvSpPr>
        <p:spPr bwMode="auto">
          <a:xfrm>
            <a:off x="3370263" y="2314575"/>
            <a:ext cx="533400" cy="6096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575" name="Oval 23"/>
          <p:cNvSpPr>
            <a:spLocks noChangeArrowheads="1"/>
          </p:cNvSpPr>
          <p:nvPr/>
        </p:nvSpPr>
        <p:spPr bwMode="auto">
          <a:xfrm>
            <a:off x="3217863" y="2390775"/>
            <a:ext cx="609600" cy="609600"/>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20000"/>
              </a:spcBef>
            </a:pPr>
            <a:endParaRPr lang="en-US" sz="2800">
              <a:latin typeface="Times New Roman" pitchFamily="18" charset="0"/>
            </a:endParaRPr>
          </a:p>
          <a:p>
            <a:pPr>
              <a:spcBef>
                <a:spcPct val="20000"/>
              </a:spcBef>
            </a:pPr>
            <a:endParaRPr lang="en-US" sz="2800">
              <a:latin typeface="Times New Roman" pitchFamily="18" charset="0"/>
            </a:endParaRPr>
          </a:p>
          <a:p>
            <a:pPr>
              <a:spcBef>
                <a:spcPct val="20000"/>
              </a:spcBef>
            </a:pPr>
            <a:endParaRPr lang="en-US" sz="2800">
              <a:latin typeface="Times New Roman" pitchFamily="18" charset="0"/>
            </a:endParaRPr>
          </a:p>
        </p:txBody>
      </p:sp>
      <p:sp>
        <p:nvSpPr>
          <p:cNvPr id="407576" name="Oval 24"/>
          <p:cNvSpPr>
            <a:spLocks noChangeArrowheads="1"/>
          </p:cNvSpPr>
          <p:nvPr/>
        </p:nvSpPr>
        <p:spPr bwMode="auto">
          <a:xfrm>
            <a:off x="2989263" y="32289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12</a:t>
            </a:r>
          </a:p>
        </p:txBody>
      </p:sp>
      <p:sp>
        <p:nvSpPr>
          <p:cNvPr id="407577" name="Oval 25"/>
          <p:cNvSpPr>
            <a:spLocks noChangeArrowheads="1"/>
          </p:cNvSpPr>
          <p:nvPr/>
        </p:nvSpPr>
        <p:spPr bwMode="auto">
          <a:xfrm>
            <a:off x="2684463" y="23145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1</a:t>
            </a:r>
          </a:p>
        </p:txBody>
      </p:sp>
      <p:sp>
        <p:nvSpPr>
          <p:cNvPr id="407578" name="Oval 26"/>
          <p:cNvSpPr>
            <a:spLocks noChangeArrowheads="1"/>
          </p:cNvSpPr>
          <p:nvPr/>
        </p:nvSpPr>
        <p:spPr bwMode="auto">
          <a:xfrm>
            <a:off x="1922463" y="30003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11</a:t>
            </a:r>
          </a:p>
        </p:txBody>
      </p:sp>
      <p:sp>
        <p:nvSpPr>
          <p:cNvPr id="407579" name="Oval 27"/>
          <p:cNvSpPr>
            <a:spLocks noChangeArrowheads="1"/>
          </p:cNvSpPr>
          <p:nvPr/>
        </p:nvSpPr>
        <p:spPr bwMode="auto">
          <a:xfrm>
            <a:off x="4589463" y="43719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8</a:t>
            </a:r>
          </a:p>
        </p:txBody>
      </p:sp>
      <p:sp>
        <p:nvSpPr>
          <p:cNvPr id="407580" name="Oval 28"/>
          <p:cNvSpPr>
            <a:spLocks noChangeArrowheads="1"/>
          </p:cNvSpPr>
          <p:nvPr/>
        </p:nvSpPr>
        <p:spPr bwMode="auto">
          <a:xfrm>
            <a:off x="6342063" y="21621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4</a:t>
            </a:r>
          </a:p>
        </p:txBody>
      </p:sp>
      <p:sp>
        <p:nvSpPr>
          <p:cNvPr id="407581" name="Oval 29"/>
          <p:cNvSpPr>
            <a:spLocks noChangeArrowheads="1"/>
          </p:cNvSpPr>
          <p:nvPr/>
        </p:nvSpPr>
        <p:spPr bwMode="auto">
          <a:xfrm>
            <a:off x="6113463" y="39909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7</a:t>
            </a:r>
          </a:p>
        </p:txBody>
      </p:sp>
      <p:sp>
        <p:nvSpPr>
          <p:cNvPr id="407582" name="Oval 30"/>
          <p:cNvSpPr>
            <a:spLocks noChangeArrowheads="1"/>
          </p:cNvSpPr>
          <p:nvPr/>
        </p:nvSpPr>
        <p:spPr bwMode="auto">
          <a:xfrm>
            <a:off x="4132263" y="20097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2</a:t>
            </a:r>
          </a:p>
        </p:txBody>
      </p:sp>
      <p:sp>
        <p:nvSpPr>
          <p:cNvPr id="407583" name="Oval 31"/>
          <p:cNvSpPr>
            <a:spLocks noChangeArrowheads="1"/>
          </p:cNvSpPr>
          <p:nvPr/>
        </p:nvSpPr>
        <p:spPr bwMode="auto">
          <a:xfrm>
            <a:off x="7104063" y="33813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6</a:t>
            </a:r>
          </a:p>
        </p:txBody>
      </p:sp>
      <p:sp>
        <p:nvSpPr>
          <p:cNvPr id="407584" name="Oval 32"/>
          <p:cNvSpPr>
            <a:spLocks noChangeArrowheads="1"/>
          </p:cNvSpPr>
          <p:nvPr/>
        </p:nvSpPr>
        <p:spPr bwMode="auto">
          <a:xfrm>
            <a:off x="2989263" y="42195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9</a:t>
            </a:r>
          </a:p>
        </p:txBody>
      </p:sp>
      <p:sp>
        <p:nvSpPr>
          <p:cNvPr id="407585" name="Oval 33"/>
          <p:cNvSpPr>
            <a:spLocks noChangeArrowheads="1"/>
          </p:cNvSpPr>
          <p:nvPr/>
        </p:nvSpPr>
        <p:spPr bwMode="auto">
          <a:xfrm>
            <a:off x="2074863" y="38385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10</a:t>
            </a:r>
          </a:p>
        </p:txBody>
      </p:sp>
      <p:sp>
        <p:nvSpPr>
          <p:cNvPr id="407586" name="Oval 34"/>
          <p:cNvSpPr>
            <a:spLocks noChangeArrowheads="1"/>
          </p:cNvSpPr>
          <p:nvPr/>
        </p:nvSpPr>
        <p:spPr bwMode="auto">
          <a:xfrm>
            <a:off x="3827463" y="27717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14</a:t>
            </a:r>
          </a:p>
        </p:txBody>
      </p:sp>
      <p:sp>
        <p:nvSpPr>
          <p:cNvPr id="407587" name="Oval 35"/>
          <p:cNvSpPr>
            <a:spLocks noChangeArrowheads="1"/>
          </p:cNvSpPr>
          <p:nvPr/>
        </p:nvSpPr>
        <p:spPr bwMode="auto">
          <a:xfrm>
            <a:off x="7104063" y="24669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5</a:t>
            </a:r>
          </a:p>
        </p:txBody>
      </p:sp>
      <p:sp>
        <p:nvSpPr>
          <p:cNvPr id="407588" name="Oval 36"/>
          <p:cNvSpPr>
            <a:spLocks noChangeArrowheads="1"/>
          </p:cNvSpPr>
          <p:nvPr/>
        </p:nvSpPr>
        <p:spPr bwMode="auto">
          <a:xfrm>
            <a:off x="3979863" y="37623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13</a:t>
            </a:r>
          </a:p>
        </p:txBody>
      </p:sp>
      <p:sp>
        <p:nvSpPr>
          <p:cNvPr id="407589" name="Oval 37"/>
          <p:cNvSpPr>
            <a:spLocks noChangeArrowheads="1"/>
          </p:cNvSpPr>
          <p:nvPr/>
        </p:nvSpPr>
        <p:spPr bwMode="auto">
          <a:xfrm>
            <a:off x="4894263" y="33813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15</a:t>
            </a:r>
          </a:p>
        </p:txBody>
      </p:sp>
      <p:sp>
        <p:nvSpPr>
          <p:cNvPr id="407590" name="Oval 38"/>
          <p:cNvSpPr>
            <a:spLocks noChangeArrowheads="1"/>
          </p:cNvSpPr>
          <p:nvPr/>
        </p:nvSpPr>
        <p:spPr bwMode="auto">
          <a:xfrm>
            <a:off x="5199063" y="20097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3</a:t>
            </a:r>
          </a:p>
        </p:txBody>
      </p:sp>
      <p:sp>
        <p:nvSpPr>
          <p:cNvPr id="407591" name="Rectangle 39"/>
          <p:cNvSpPr>
            <a:spLocks noChangeArrowheads="1"/>
          </p:cNvSpPr>
          <p:nvPr/>
        </p:nvSpPr>
        <p:spPr bwMode="auto">
          <a:xfrm>
            <a:off x="1389063" y="2543175"/>
            <a:ext cx="365125" cy="37465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B</a:t>
            </a:r>
            <a:endParaRPr lang="en-US" sz="1400">
              <a:latin typeface="Times New Roman" pitchFamily="18" charset="0"/>
            </a:endParaRPr>
          </a:p>
        </p:txBody>
      </p:sp>
      <p:sp>
        <p:nvSpPr>
          <p:cNvPr id="407592" name="Rectangle 40"/>
          <p:cNvSpPr>
            <a:spLocks noChangeArrowheads="1"/>
          </p:cNvSpPr>
          <p:nvPr/>
        </p:nvSpPr>
        <p:spPr bwMode="auto">
          <a:xfrm>
            <a:off x="1236663" y="3305175"/>
            <a:ext cx="365125" cy="37465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C</a:t>
            </a:r>
            <a:endParaRPr lang="en-US" sz="1400">
              <a:latin typeface="Times New Roman" pitchFamily="18" charset="0"/>
            </a:endParaRPr>
          </a:p>
        </p:txBody>
      </p:sp>
      <p:sp>
        <p:nvSpPr>
          <p:cNvPr id="407593" name="Rectangle 41"/>
          <p:cNvSpPr>
            <a:spLocks noChangeArrowheads="1"/>
          </p:cNvSpPr>
          <p:nvPr/>
        </p:nvSpPr>
        <p:spPr bwMode="auto">
          <a:xfrm>
            <a:off x="1116013" y="4448175"/>
            <a:ext cx="714375" cy="67945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D</a:t>
            </a:r>
            <a:endParaRPr lang="en-US" sz="1400">
              <a:latin typeface="Times New Roman" pitchFamily="18" charset="0"/>
            </a:endParaRPr>
          </a:p>
        </p:txBody>
      </p:sp>
      <p:sp>
        <p:nvSpPr>
          <p:cNvPr id="407594" name="Rectangle 42"/>
          <p:cNvSpPr>
            <a:spLocks noChangeArrowheads="1"/>
          </p:cNvSpPr>
          <p:nvPr/>
        </p:nvSpPr>
        <p:spPr bwMode="auto">
          <a:xfrm>
            <a:off x="2913063" y="4981575"/>
            <a:ext cx="365125" cy="37465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E</a:t>
            </a:r>
            <a:endParaRPr lang="en-US" sz="1400">
              <a:latin typeface="Times New Roman" pitchFamily="18" charset="0"/>
            </a:endParaRPr>
          </a:p>
        </p:txBody>
      </p:sp>
      <p:sp>
        <p:nvSpPr>
          <p:cNvPr id="407595" name="Rectangle 43"/>
          <p:cNvSpPr>
            <a:spLocks noChangeArrowheads="1"/>
          </p:cNvSpPr>
          <p:nvPr/>
        </p:nvSpPr>
        <p:spPr bwMode="auto">
          <a:xfrm>
            <a:off x="6875463" y="4676775"/>
            <a:ext cx="365125" cy="37465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G</a:t>
            </a:r>
            <a:endParaRPr lang="en-US" sz="1400">
              <a:latin typeface="Times New Roman" pitchFamily="18" charset="0"/>
            </a:endParaRPr>
          </a:p>
        </p:txBody>
      </p:sp>
      <p:sp>
        <p:nvSpPr>
          <p:cNvPr id="407596" name="Rectangle 44"/>
          <p:cNvSpPr>
            <a:spLocks noChangeArrowheads="1"/>
          </p:cNvSpPr>
          <p:nvPr/>
        </p:nvSpPr>
        <p:spPr bwMode="auto">
          <a:xfrm>
            <a:off x="8027988" y="2032000"/>
            <a:ext cx="720725" cy="64770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J</a:t>
            </a:r>
            <a:endParaRPr lang="en-US" sz="1400">
              <a:latin typeface="Times New Roman" pitchFamily="18" charset="0"/>
            </a:endParaRPr>
          </a:p>
        </p:txBody>
      </p:sp>
      <p:sp>
        <p:nvSpPr>
          <p:cNvPr id="407597" name="Rectangle 45"/>
          <p:cNvSpPr>
            <a:spLocks noChangeArrowheads="1"/>
          </p:cNvSpPr>
          <p:nvPr/>
        </p:nvSpPr>
        <p:spPr bwMode="auto">
          <a:xfrm>
            <a:off x="1042988" y="1384300"/>
            <a:ext cx="820737" cy="76835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A</a:t>
            </a:r>
            <a:endParaRPr lang="en-US" sz="1400">
              <a:latin typeface="Times New Roman" pitchFamily="18" charset="0"/>
            </a:endParaRPr>
          </a:p>
        </p:txBody>
      </p:sp>
      <p:sp>
        <p:nvSpPr>
          <p:cNvPr id="407598" name="Rectangle 46"/>
          <p:cNvSpPr>
            <a:spLocks noChangeArrowheads="1"/>
          </p:cNvSpPr>
          <p:nvPr/>
        </p:nvSpPr>
        <p:spPr bwMode="auto">
          <a:xfrm>
            <a:off x="8094663" y="4067175"/>
            <a:ext cx="869950" cy="917575"/>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H</a:t>
            </a:r>
            <a:endParaRPr lang="en-US" sz="1400">
              <a:latin typeface="Times New Roman" pitchFamily="18" charset="0"/>
            </a:endParaRPr>
          </a:p>
        </p:txBody>
      </p:sp>
      <p:sp>
        <p:nvSpPr>
          <p:cNvPr id="407599" name="Rectangle 47"/>
          <p:cNvSpPr>
            <a:spLocks noChangeArrowheads="1"/>
          </p:cNvSpPr>
          <p:nvPr/>
        </p:nvSpPr>
        <p:spPr bwMode="auto">
          <a:xfrm>
            <a:off x="4665663" y="5286375"/>
            <a:ext cx="365125" cy="37465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F</a:t>
            </a:r>
            <a:endParaRPr lang="en-US" sz="1400">
              <a:latin typeface="Times New Roman" pitchFamily="18" charset="0"/>
            </a:endParaRPr>
          </a:p>
        </p:txBody>
      </p:sp>
      <p:sp>
        <p:nvSpPr>
          <p:cNvPr id="407600" name="Rectangle 48"/>
          <p:cNvSpPr>
            <a:spLocks noChangeArrowheads="1"/>
          </p:cNvSpPr>
          <p:nvPr/>
        </p:nvSpPr>
        <p:spPr bwMode="auto">
          <a:xfrm>
            <a:off x="3675063" y="1323975"/>
            <a:ext cx="365125" cy="37465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N</a:t>
            </a:r>
            <a:endParaRPr lang="en-US" sz="1400">
              <a:latin typeface="Times New Roman" pitchFamily="18" charset="0"/>
            </a:endParaRPr>
          </a:p>
        </p:txBody>
      </p:sp>
      <p:sp>
        <p:nvSpPr>
          <p:cNvPr id="407601" name="Oval 49"/>
          <p:cNvSpPr>
            <a:spLocks noChangeArrowheads="1"/>
          </p:cNvSpPr>
          <p:nvPr/>
        </p:nvSpPr>
        <p:spPr bwMode="auto">
          <a:xfrm>
            <a:off x="5503863" y="26955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16</a:t>
            </a:r>
          </a:p>
        </p:txBody>
      </p:sp>
      <p:sp>
        <p:nvSpPr>
          <p:cNvPr id="407602" name="Oval 50"/>
          <p:cNvSpPr>
            <a:spLocks noChangeArrowheads="1"/>
          </p:cNvSpPr>
          <p:nvPr/>
        </p:nvSpPr>
        <p:spPr bwMode="auto">
          <a:xfrm>
            <a:off x="6113463" y="3152775"/>
            <a:ext cx="381000" cy="381000"/>
          </a:xfrm>
          <a:prstGeom prst="ellipse">
            <a:avLst/>
          </a:prstGeom>
          <a:solidFill>
            <a:srgbClr val="FFFFFF"/>
          </a:solidFill>
          <a:ln w="158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a:spcBef>
                <a:spcPct val="20000"/>
              </a:spcBef>
            </a:pPr>
            <a:r>
              <a:rPr lang="en-US" sz="1600">
                <a:solidFill>
                  <a:srgbClr val="A50021"/>
                </a:solidFill>
                <a:latin typeface="Times New Roman" pitchFamily="18" charset="0"/>
              </a:rPr>
              <a:t>17</a:t>
            </a:r>
          </a:p>
        </p:txBody>
      </p:sp>
      <p:sp>
        <p:nvSpPr>
          <p:cNvPr id="407603" name="Line 51"/>
          <p:cNvSpPr>
            <a:spLocks noChangeShapeType="1"/>
          </p:cNvSpPr>
          <p:nvPr/>
        </p:nvSpPr>
        <p:spPr bwMode="auto">
          <a:xfrm>
            <a:off x="1693863" y="5362575"/>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407604" name="AutoShape 52"/>
          <p:cNvCxnSpPr>
            <a:cxnSpLocks noChangeShapeType="1"/>
            <a:stCxn id="407584" idx="7"/>
            <a:endCxn id="407588" idx="2"/>
          </p:cNvCxnSpPr>
          <p:nvPr/>
        </p:nvCxnSpPr>
        <p:spPr bwMode="auto">
          <a:xfrm flipV="1">
            <a:off x="3314700" y="3952875"/>
            <a:ext cx="657225" cy="3143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05" name="AutoShape 53"/>
          <p:cNvCxnSpPr>
            <a:cxnSpLocks noChangeShapeType="1"/>
            <a:stCxn id="407585" idx="7"/>
            <a:endCxn id="407576" idx="3"/>
          </p:cNvCxnSpPr>
          <p:nvPr/>
        </p:nvCxnSpPr>
        <p:spPr bwMode="auto">
          <a:xfrm flipV="1">
            <a:off x="2400300" y="3562350"/>
            <a:ext cx="644525" cy="3238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06" name="AutoShape 54"/>
          <p:cNvCxnSpPr>
            <a:cxnSpLocks noChangeShapeType="1"/>
            <a:stCxn id="407577" idx="6"/>
            <a:endCxn id="407586" idx="1"/>
          </p:cNvCxnSpPr>
          <p:nvPr/>
        </p:nvCxnSpPr>
        <p:spPr bwMode="auto">
          <a:xfrm>
            <a:off x="3073400" y="2505075"/>
            <a:ext cx="809625" cy="314325"/>
          </a:xfrm>
          <a:prstGeom prst="straightConnector1">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07" name="AutoShape 55"/>
          <p:cNvCxnSpPr>
            <a:cxnSpLocks noChangeShapeType="1"/>
            <a:stCxn id="407578" idx="7"/>
            <a:endCxn id="407577" idx="3"/>
          </p:cNvCxnSpPr>
          <p:nvPr/>
        </p:nvCxnSpPr>
        <p:spPr bwMode="auto">
          <a:xfrm flipV="1">
            <a:off x="2247900" y="2647950"/>
            <a:ext cx="492125" cy="4000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08" name="AutoShape 56"/>
          <p:cNvCxnSpPr>
            <a:cxnSpLocks noChangeShapeType="1"/>
            <a:stCxn id="407576" idx="7"/>
            <a:endCxn id="407586" idx="3"/>
          </p:cNvCxnSpPr>
          <p:nvPr/>
        </p:nvCxnSpPr>
        <p:spPr bwMode="auto">
          <a:xfrm flipV="1">
            <a:off x="3314700" y="3105150"/>
            <a:ext cx="568325" cy="1714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09" name="AutoShape 57"/>
          <p:cNvCxnSpPr>
            <a:cxnSpLocks noChangeShapeType="1"/>
            <a:stCxn id="407586" idx="0"/>
            <a:endCxn id="407582" idx="3"/>
          </p:cNvCxnSpPr>
          <p:nvPr/>
        </p:nvCxnSpPr>
        <p:spPr bwMode="auto">
          <a:xfrm flipV="1">
            <a:off x="4017963" y="2343150"/>
            <a:ext cx="169862" cy="420688"/>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10" name="AutoShape 58"/>
          <p:cNvCxnSpPr>
            <a:cxnSpLocks noChangeShapeType="1"/>
            <a:stCxn id="407582" idx="6"/>
            <a:endCxn id="407590" idx="2"/>
          </p:cNvCxnSpPr>
          <p:nvPr/>
        </p:nvCxnSpPr>
        <p:spPr bwMode="auto">
          <a:xfrm>
            <a:off x="4521200" y="2200275"/>
            <a:ext cx="669925" cy="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11" name="AutoShape 59"/>
          <p:cNvCxnSpPr>
            <a:cxnSpLocks noChangeShapeType="1"/>
            <a:stCxn id="407590" idx="6"/>
            <a:endCxn id="407580" idx="2"/>
          </p:cNvCxnSpPr>
          <p:nvPr/>
        </p:nvCxnSpPr>
        <p:spPr bwMode="auto">
          <a:xfrm>
            <a:off x="5588000" y="2200275"/>
            <a:ext cx="746125" cy="15240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12" name="AutoShape 60"/>
          <p:cNvCxnSpPr>
            <a:cxnSpLocks noChangeShapeType="1"/>
            <a:stCxn id="407580" idx="6"/>
            <a:endCxn id="407587" idx="1"/>
          </p:cNvCxnSpPr>
          <p:nvPr/>
        </p:nvCxnSpPr>
        <p:spPr bwMode="auto">
          <a:xfrm>
            <a:off x="6731000" y="2352675"/>
            <a:ext cx="428625" cy="1619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13" name="AutoShape 61"/>
          <p:cNvCxnSpPr>
            <a:cxnSpLocks noChangeShapeType="1"/>
            <a:stCxn id="407578" idx="6"/>
            <a:endCxn id="407576" idx="2"/>
          </p:cNvCxnSpPr>
          <p:nvPr/>
        </p:nvCxnSpPr>
        <p:spPr bwMode="auto">
          <a:xfrm>
            <a:off x="2311400" y="3190875"/>
            <a:ext cx="669925" cy="22860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14" name="AutoShape 62"/>
          <p:cNvCxnSpPr>
            <a:cxnSpLocks noChangeShapeType="1"/>
            <a:stCxn id="407586" idx="6"/>
            <a:endCxn id="407601" idx="2"/>
          </p:cNvCxnSpPr>
          <p:nvPr/>
        </p:nvCxnSpPr>
        <p:spPr bwMode="auto">
          <a:xfrm flipV="1">
            <a:off x="4216400" y="2886075"/>
            <a:ext cx="1279525" cy="7620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15" name="AutoShape 63"/>
          <p:cNvCxnSpPr>
            <a:cxnSpLocks noChangeShapeType="1"/>
            <a:stCxn id="407590" idx="5"/>
            <a:endCxn id="407601" idx="0"/>
          </p:cNvCxnSpPr>
          <p:nvPr/>
        </p:nvCxnSpPr>
        <p:spPr bwMode="auto">
          <a:xfrm>
            <a:off x="5524500" y="2343150"/>
            <a:ext cx="169863" cy="344488"/>
          </a:xfrm>
          <a:prstGeom prst="straightConnector1">
            <a:avLst/>
          </a:prstGeom>
          <a:noFill/>
          <a:ln w="22225">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16" name="AutoShape 64"/>
          <p:cNvCxnSpPr>
            <a:cxnSpLocks noChangeShapeType="1"/>
            <a:stCxn id="407582" idx="5"/>
            <a:endCxn id="407601" idx="1"/>
          </p:cNvCxnSpPr>
          <p:nvPr/>
        </p:nvCxnSpPr>
        <p:spPr bwMode="auto">
          <a:xfrm>
            <a:off x="4457700" y="2343150"/>
            <a:ext cx="1101725" cy="4000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17" name="AutoShape 65"/>
          <p:cNvCxnSpPr>
            <a:cxnSpLocks noChangeShapeType="1"/>
            <a:stCxn id="407576" idx="4"/>
            <a:endCxn id="407584" idx="0"/>
          </p:cNvCxnSpPr>
          <p:nvPr/>
        </p:nvCxnSpPr>
        <p:spPr bwMode="auto">
          <a:xfrm>
            <a:off x="3179763" y="3617913"/>
            <a:ext cx="0" cy="5937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18" name="AutoShape 66"/>
          <p:cNvCxnSpPr>
            <a:cxnSpLocks noChangeShapeType="1"/>
            <a:stCxn id="407585" idx="6"/>
            <a:endCxn id="407584" idx="1"/>
          </p:cNvCxnSpPr>
          <p:nvPr/>
        </p:nvCxnSpPr>
        <p:spPr bwMode="auto">
          <a:xfrm>
            <a:off x="2463800" y="4029075"/>
            <a:ext cx="581025" cy="2381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19" name="AutoShape 67"/>
          <p:cNvCxnSpPr>
            <a:cxnSpLocks noChangeShapeType="1"/>
            <a:stCxn id="407577" idx="7"/>
            <a:endCxn id="407582" idx="2"/>
          </p:cNvCxnSpPr>
          <p:nvPr/>
        </p:nvCxnSpPr>
        <p:spPr bwMode="auto">
          <a:xfrm flipV="1">
            <a:off x="3009900" y="2200275"/>
            <a:ext cx="1114425" cy="1619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20" name="AutoShape 68"/>
          <p:cNvCxnSpPr>
            <a:cxnSpLocks noChangeShapeType="1"/>
            <a:stCxn id="407586" idx="5"/>
            <a:endCxn id="407589" idx="1"/>
          </p:cNvCxnSpPr>
          <p:nvPr/>
        </p:nvCxnSpPr>
        <p:spPr bwMode="auto">
          <a:xfrm>
            <a:off x="4152900" y="3105150"/>
            <a:ext cx="796925" cy="3238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21" name="AutoShape 69"/>
          <p:cNvCxnSpPr>
            <a:cxnSpLocks noChangeShapeType="1"/>
            <a:stCxn id="407588" idx="5"/>
            <a:endCxn id="407579" idx="1"/>
          </p:cNvCxnSpPr>
          <p:nvPr/>
        </p:nvCxnSpPr>
        <p:spPr bwMode="auto">
          <a:xfrm>
            <a:off x="4305300" y="4095750"/>
            <a:ext cx="339725" cy="323850"/>
          </a:xfrm>
          <a:prstGeom prst="straightConnector1">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22" name="AutoShape 70"/>
          <p:cNvCxnSpPr>
            <a:cxnSpLocks noChangeShapeType="1"/>
            <a:stCxn id="407576" idx="6"/>
            <a:endCxn id="407589" idx="2"/>
          </p:cNvCxnSpPr>
          <p:nvPr/>
        </p:nvCxnSpPr>
        <p:spPr bwMode="auto">
          <a:xfrm>
            <a:off x="3378200" y="3419475"/>
            <a:ext cx="1508125" cy="15240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23" name="AutoShape 71"/>
          <p:cNvCxnSpPr>
            <a:cxnSpLocks noChangeShapeType="1"/>
            <a:stCxn id="407584" idx="6"/>
            <a:endCxn id="407579" idx="2"/>
          </p:cNvCxnSpPr>
          <p:nvPr/>
        </p:nvCxnSpPr>
        <p:spPr bwMode="auto">
          <a:xfrm>
            <a:off x="3378200" y="4410075"/>
            <a:ext cx="1203325" cy="15240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24" name="AutoShape 72"/>
          <p:cNvCxnSpPr>
            <a:cxnSpLocks noChangeShapeType="1"/>
            <a:stCxn id="407601" idx="7"/>
            <a:endCxn id="407580" idx="3"/>
          </p:cNvCxnSpPr>
          <p:nvPr/>
        </p:nvCxnSpPr>
        <p:spPr bwMode="auto">
          <a:xfrm flipV="1">
            <a:off x="5829300" y="2495550"/>
            <a:ext cx="568325" cy="2476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25" name="AutoShape 73"/>
          <p:cNvCxnSpPr>
            <a:cxnSpLocks noChangeShapeType="1"/>
            <a:stCxn id="407589" idx="7"/>
            <a:endCxn id="407601" idx="3"/>
          </p:cNvCxnSpPr>
          <p:nvPr/>
        </p:nvCxnSpPr>
        <p:spPr bwMode="auto">
          <a:xfrm flipV="1">
            <a:off x="5219700" y="3028950"/>
            <a:ext cx="339725" cy="4000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26" name="AutoShape 74"/>
          <p:cNvCxnSpPr>
            <a:cxnSpLocks noChangeShapeType="1"/>
            <a:stCxn id="407589" idx="6"/>
            <a:endCxn id="407602" idx="2"/>
          </p:cNvCxnSpPr>
          <p:nvPr/>
        </p:nvCxnSpPr>
        <p:spPr bwMode="auto">
          <a:xfrm flipV="1">
            <a:off x="5283200" y="3343275"/>
            <a:ext cx="822325" cy="22860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27" name="AutoShape 75"/>
          <p:cNvCxnSpPr>
            <a:cxnSpLocks noChangeShapeType="1"/>
            <a:stCxn id="407602" idx="7"/>
            <a:endCxn id="407587" idx="3"/>
          </p:cNvCxnSpPr>
          <p:nvPr/>
        </p:nvCxnSpPr>
        <p:spPr bwMode="auto">
          <a:xfrm flipV="1">
            <a:off x="6438900" y="2800350"/>
            <a:ext cx="720725" cy="4000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28" name="AutoShape 76"/>
          <p:cNvCxnSpPr>
            <a:cxnSpLocks noChangeShapeType="1"/>
            <a:stCxn id="407580" idx="4"/>
            <a:endCxn id="407602" idx="0"/>
          </p:cNvCxnSpPr>
          <p:nvPr/>
        </p:nvCxnSpPr>
        <p:spPr bwMode="auto">
          <a:xfrm flipH="1">
            <a:off x="6303963" y="2551113"/>
            <a:ext cx="228600" cy="5937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29" name="AutoShape 77"/>
          <p:cNvCxnSpPr>
            <a:cxnSpLocks noChangeShapeType="1"/>
            <a:stCxn id="407601" idx="5"/>
            <a:endCxn id="407602" idx="1"/>
          </p:cNvCxnSpPr>
          <p:nvPr/>
        </p:nvCxnSpPr>
        <p:spPr bwMode="auto">
          <a:xfrm>
            <a:off x="5829300" y="3028950"/>
            <a:ext cx="339725" cy="171450"/>
          </a:xfrm>
          <a:prstGeom prst="straightConnector1">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30" name="AutoShape 78"/>
          <p:cNvCxnSpPr>
            <a:cxnSpLocks noChangeShapeType="1"/>
            <a:stCxn id="407579" idx="6"/>
            <a:endCxn id="407581" idx="2"/>
          </p:cNvCxnSpPr>
          <p:nvPr/>
        </p:nvCxnSpPr>
        <p:spPr bwMode="auto">
          <a:xfrm flipV="1">
            <a:off x="4978400" y="4181475"/>
            <a:ext cx="1127125" cy="38100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31" name="AutoShape 79"/>
          <p:cNvCxnSpPr>
            <a:cxnSpLocks noChangeShapeType="1"/>
            <a:stCxn id="407581" idx="7"/>
            <a:endCxn id="407583" idx="2"/>
          </p:cNvCxnSpPr>
          <p:nvPr/>
        </p:nvCxnSpPr>
        <p:spPr bwMode="auto">
          <a:xfrm flipV="1">
            <a:off x="6438900" y="3571875"/>
            <a:ext cx="657225" cy="4667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32" name="AutoShape 80"/>
          <p:cNvCxnSpPr>
            <a:cxnSpLocks noChangeShapeType="1"/>
            <a:stCxn id="407583" idx="0"/>
            <a:endCxn id="407587" idx="4"/>
          </p:cNvCxnSpPr>
          <p:nvPr/>
        </p:nvCxnSpPr>
        <p:spPr bwMode="auto">
          <a:xfrm flipV="1">
            <a:off x="7294563" y="2855913"/>
            <a:ext cx="0" cy="5175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33" name="AutoShape 81"/>
          <p:cNvCxnSpPr>
            <a:cxnSpLocks noChangeShapeType="1"/>
            <a:stCxn id="407602" idx="6"/>
            <a:endCxn id="407583" idx="1"/>
          </p:cNvCxnSpPr>
          <p:nvPr/>
        </p:nvCxnSpPr>
        <p:spPr bwMode="auto">
          <a:xfrm>
            <a:off x="6502400" y="3343275"/>
            <a:ext cx="657225" cy="857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34" name="AutoShape 82"/>
          <p:cNvCxnSpPr>
            <a:cxnSpLocks noChangeShapeType="1"/>
            <a:stCxn id="407579" idx="7"/>
            <a:endCxn id="407602" idx="3"/>
          </p:cNvCxnSpPr>
          <p:nvPr/>
        </p:nvCxnSpPr>
        <p:spPr bwMode="auto">
          <a:xfrm flipV="1">
            <a:off x="4914900" y="3486150"/>
            <a:ext cx="1254125" cy="9334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35" name="AutoShape 83"/>
          <p:cNvCxnSpPr>
            <a:cxnSpLocks noChangeShapeType="1"/>
            <a:stCxn id="407593" idx="0"/>
            <a:endCxn id="407585" idx="3"/>
          </p:cNvCxnSpPr>
          <p:nvPr/>
        </p:nvCxnSpPr>
        <p:spPr bwMode="auto">
          <a:xfrm flipV="1">
            <a:off x="1473200" y="4171950"/>
            <a:ext cx="657225" cy="276225"/>
          </a:xfrm>
          <a:prstGeom prst="straightConnector1">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36" name="AutoShape 84"/>
          <p:cNvCxnSpPr>
            <a:cxnSpLocks noChangeShapeType="1"/>
            <a:stCxn id="407592" idx="3"/>
            <a:endCxn id="407578" idx="3"/>
          </p:cNvCxnSpPr>
          <p:nvPr/>
        </p:nvCxnSpPr>
        <p:spPr bwMode="auto">
          <a:xfrm flipV="1">
            <a:off x="1601788" y="3333750"/>
            <a:ext cx="376237" cy="1587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37" name="AutoShape 85"/>
          <p:cNvCxnSpPr>
            <a:cxnSpLocks noChangeShapeType="1"/>
            <a:stCxn id="407591" idx="2"/>
            <a:endCxn id="407578" idx="1"/>
          </p:cNvCxnSpPr>
          <p:nvPr/>
        </p:nvCxnSpPr>
        <p:spPr bwMode="auto">
          <a:xfrm>
            <a:off x="1571625" y="2917825"/>
            <a:ext cx="406400" cy="13017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38" name="AutoShape 86"/>
          <p:cNvCxnSpPr>
            <a:cxnSpLocks noChangeShapeType="1"/>
            <a:stCxn id="407597" idx="2"/>
            <a:endCxn id="407577" idx="1"/>
          </p:cNvCxnSpPr>
          <p:nvPr/>
        </p:nvCxnSpPr>
        <p:spPr bwMode="auto">
          <a:xfrm>
            <a:off x="1454150" y="2152650"/>
            <a:ext cx="1285875" cy="209550"/>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39" name="AutoShape 87"/>
          <p:cNvCxnSpPr>
            <a:cxnSpLocks noChangeShapeType="1"/>
            <a:stCxn id="407600" idx="2"/>
            <a:endCxn id="407582" idx="1"/>
          </p:cNvCxnSpPr>
          <p:nvPr/>
        </p:nvCxnSpPr>
        <p:spPr bwMode="auto">
          <a:xfrm>
            <a:off x="3857625" y="1698625"/>
            <a:ext cx="330200" cy="35877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40" name="AutoShape 88"/>
          <p:cNvCxnSpPr>
            <a:cxnSpLocks noChangeShapeType="1"/>
            <a:endCxn id="407590" idx="0"/>
          </p:cNvCxnSpPr>
          <p:nvPr/>
        </p:nvCxnSpPr>
        <p:spPr bwMode="auto">
          <a:xfrm>
            <a:off x="5381625" y="1470025"/>
            <a:ext cx="7938" cy="531813"/>
          </a:xfrm>
          <a:prstGeom prst="straightConnector1">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41" name="AutoShape 89"/>
          <p:cNvCxnSpPr>
            <a:cxnSpLocks noChangeShapeType="1"/>
            <a:stCxn id="407580" idx="7"/>
          </p:cNvCxnSpPr>
          <p:nvPr/>
        </p:nvCxnSpPr>
        <p:spPr bwMode="auto">
          <a:xfrm flipV="1">
            <a:off x="6667500" y="1774825"/>
            <a:ext cx="466725" cy="43497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42" name="AutoShape 90"/>
          <p:cNvCxnSpPr>
            <a:cxnSpLocks noChangeShapeType="1"/>
            <a:stCxn id="407587" idx="6"/>
            <a:endCxn id="407596" idx="1"/>
          </p:cNvCxnSpPr>
          <p:nvPr/>
        </p:nvCxnSpPr>
        <p:spPr bwMode="auto">
          <a:xfrm flipV="1">
            <a:off x="7493000" y="2355850"/>
            <a:ext cx="534988" cy="3016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43" name="AutoShape 91"/>
          <p:cNvCxnSpPr>
            <a:cxnSpLocks noChangeShapeType="1"/>
            <a:stCxn id="407594" idx="0"/>
            <a:endCxn id="407584" idx="4"/>
          </p:cNvCxnSpPr>
          <p:nvPr/>
        </p:nvCxnSpPr>
        <p:spPr bwMode="auto">
          <a:xfrm flipV="1">
            <a:off x="3095625" y="4608513"/>
            <a:ext cx="84138" cy="373062"/>
          </a:xfrm>
          <a:prstGeom prst="straightConnector1">
            <a:avLst/>
          </a:prstGeom>
          <a:noFill/>
          <a:ln w="2540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44" name="AutoShape 92"/>
          <p:cNvCxnSpPr>
            <a:cxnSpLocks noChangeShapeType="1"/>
            <a:stCxn id="407599" idx="0"/>
            <a:endCxn id="407579" idx="4"/>
          </p:cNvCxnSpPr>
          <p:nvPr/>
        </p:nvCxnSpPr>
        <p:spPr bwMode="auto">
          <a:xfrm flipH="1" flipV="1">
            <a:off x="4779963" y="4760913"/>
            <a:ext cx="68262" cy="525462"/>
          </a:xfrm>
          <a:prstGeom prst="straightConnector1">
            <a:avLst/>
          </a:prstGeom>
          <a:noFill/>
          <a:ln w="1905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45" name="AutoShape 93"/>
          <p:cNvCxnSpPr>
            <a:cxnSpLocks noChangeShapeType="1"/>
            <a:stCxn id="407595" idx="0"/>
            <a:endCxn id="407581" idx="5"/>
          </p:cNvCxnSpPr>
          <p:nvPr/>
        </p:nvCxnSpPr>
        <p:spPr bwMode="auto">
          <a:xfrm flipH="1" flipV="1">
            <a:off x="6438900" y="4324350"/>
            <a:ext cx="619125" cy="3524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46" name="AutoShape 94"/>
          <p:cNvCxnSpPr>
            <a:cxnSpLocks noChangeShapeType="1"/>
            <a:stCxn id="407598" idx="0"/>
            <a:endCxn id="407583" idx="5"/>
          </p:cNvCxnSpPr>
          <p:nvPr/>
        </p:nvCxnSpPr>
        <p:spPr bwMode="auto">
          <a:xfrm flipH="1" flipV="1">
            <a:off x="7429500" y="3714750"/>
            <a:ext cx="1100138" cy="352425"/>
          </a:xfrm>
          <a:prstGeom prst="straightConnector1">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7647" name="Rectangle 95"/>
          <p:cNvSpPr>
            <a:spLocks noChangeArrowheads="1"/>
          </p:cNvSpPr>
          <p:nvPr/>
        </p:nvSpPr>
        <p:spPr bwMode="auto">
          <a:xfrm>
            <a:off x="2268538" y="2781300"/>
            <a:ext cx="11430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sz="1600">
                <a:solidFill>
                  <a:schemeClr val="bg2"/>
                </a:solidFill>
                <a:latin typeface="Times New Roman" pitchFamily="18" charset="0"/>
              </a:rPr>
              <a:t>routers</a:t>
            </a:r>
          </a:p>
        </p:txBody>
      </p:sp>
      <p:cxnSp>
        <p:nvCxnSpPr>
          <p:cNvPr id="407648" name="AutoShape 96"/>
          <p:cNvCxnSpPr>
            <a:cxnSpLocks noChangeShapeType="1"/>
            <a:stCxn id="407647" idx="3"/>
            <a:endCxn id="407586" idx="2"/>
          </p:cNvCxnSpPr>
          <p:nvPr/>
        </p:nvCxnSpPr>
        <p:spPr bwMode="auto">
          <a:xfrm>
            <a:off x="3411538" y="2949575"/>
            <a:ext cx="407987" cy="12700"/>
          </a:xfrm>
          <a:prstGeom prst="curvedConnector3">
            <a:avLst>
              <a:gd name="adj1" fmla="val 50972"/>
            </a:avLst>
          </a:prstGeom>
          <a:noFill/>
          <a:ln w="190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49" name="AutoShape 97"/>
          <p:cNvCxnSpPr>
            <a:cxnSpLocks noChangeShapeType="1"/>
            <a:stCxn id="407647" idx="3"/>
            <a:endCxn id="407577" idx="5"/>
          </p:cNvCxnSpPr>
          <p:nvPr/>
        </p:nvCxnSpPr>
        <p:spPr bwMode="auto">
          <a:xfrm flipH="1" flipV="1">
            <a:off x="3009900" y="2647950"/>
            <a:ext cx="401638" cy="301625"/>
          </a:xfrm>
          <a:prstGeom prst="curvedConnector4">
            <a:avLst>
              <a:gd name="adj1" fmla="val -56917"/>
              <a:gd name="adj2" fmla="val 70000"/>
            </a:avLst>
          </a:prstGeom>
          <a:noFill/>
          <a:ln w="190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50" name="AutoShape 98"/>
          <p:cNvCxnSpPr>
            <a:cxnSpLocks noChangeShapeType="1"/>
            <a:stCxn id="407647" idx="2"/>
            <a:endCxn id="407576" idx="0"/>
          </p:cNvCxnSpPr>
          <p:nvPr/>
        </p:nvCxnSpPr>
        <p:spPr bwMode="auto">
          <a:xfrm rot="16200000" flipH="1">
            <a:off x="2958307" y="2999581"/>
            <a:ext cx="103188" cy="339725"/>
          </a:xfrm>
          <a:prstGeom prst="curvedConnector3">
            <a:avLst>
              <a:gd name="adj1" fmla="val 53847"/>
            </a:avLst>
          </a:prstGeom>
          <a:noFill/>
          <a:ln w="190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51" name="AutoShape 99"/>
          <p:cNvCxnSpPr>
            <a:cxnSpLocks noChangeShapeType="1"/>
            <a:stCxn id="407597" idx="2"/>
            <a:endCxn id="407577" idx="1"/>
          </p:cNvCxnSpPr>
          <p:nvPr/>
        </p:nvCxnSpPr>
        <p:spPr bwMode="auto">
          <a:xfrm>
            <a:off x="1454150" y="2152650"/>
            <a:ext cx="1285875" cy="209550"/>
          </a:xfrm>
          <a:prstGeom prst="straightConnector1">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52" name="AutoShape 100"/>
          <p:cNvCxnSpPr>
            <a:cxnSpLocks noChangeShapeType="1"/>
            <a:stCxn id="407586" idx="5"/>
            <a:endCxn id="407589" idx="1"/>
          </p:cNvCxnSpPr>
          <p:nvPr/>
        </p:nvCxnSpPr>
        <p:spPr bwMode="auto">
          <a:xfrm>
            <a:off x="4152900" y="3105150"/>
            <a:ext cx="796925" cy="323850"/>
          </a:xfrm>
          <a:prstGeom prst="straightConnector1">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53" name="AutoShape 101"/>
          <p:cNvCxnSpPr>
            <a:cxnSpLocks noChangeShapeType="1"/>
            <a:stCxn id="407589" idx="6"/>
            <a:endCxn id="407602" idx="2"/>
          </p:cNvCxnSpPr>
          <p:nvPr/>
        </p:nvCxnSpPr>
        <p:spPr bwMode="auto">
          <a:xfrm flipV="1">
            <a:off x="5283200" y="3343275"/>
            <a:ext cx="822325" cy="228600"/>
          </a:xfrm>
          <a:prstGeom prst="straightConnector1">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54" name="AutoShape 102"/>
          <p:cNvCxnSpPr>
            <a:cxnSpLocks noChangeShapeType="1"/>
            <a:stCxn id="407602" idx="6"/>
            <a:endCxn id="407583" idx="1"/>
          </p:cNvCxnSpPr>
          <p:nvPr/>
        </p:nvCxnSpPr>
        <p:spPr bwMode="auto">
          <a:xfrm>
            <a:off x="6502400" y="3343275"/>
            <a:ext cx="657225" cy="85725"/>
          </a:xfrm>
          <a:prstGeom prst="straightConnector1">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55" name="AutoShape 103"/>
          <p:cNvCxnSpPr>
            <a:cxnSpLocks noChangeShapeType="1"/>
            <a:stCxn id="407583" idx="5"/>
            <a:endCxn id="407598" idx="0"/>
          </p:cNvCxnSpPr>
          <p:nvPr/>
        </p:nvCxnSpPr>
        <p:spPr bwMode="auto">
          <a:xfrm>
            <a:off x="7429500" y="3714750"/>
            <a:ext cx="1100138" cy="352425"/>
          </a:xfrm>
          <a:prstGeom prst="straightConnector1">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56" name="AutoShape 104"/>
          <p:cNvCxnSpPr>
            <a:cxnSpLocks noChangeShapeType="1"/>
            <a:stCxn id="407585" idx="7"/>
            <a:endCxn id="407576" idx="3"/>
          </p:cNvCxnSpPr>
          <p:nvPr/>
        </p:nvCxnSpPr>
        <p:spPr bwMode="auto">
          <a:xfrm flipV="1">
            <a:off x="2400300" y="3562350"/>
            <a:ext cx="644525" cy="323850"/>
          </a:xfrm>
          <a:prstGeom prst="straightConnector1">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57" name="AutoShape 105"/>
          <p:cNvCxnSpPr>
            <a:cxnSpLocks noChangeShapeType="1"/>
            <a:stCxn id="407576" idx="6"/>
            <a:endCxn id="407589" idx="2"/>
          </p:cNvCxnSpPr>
          <p:nvPr/>
        </p:nvCxnSpPr>
        <p:spPr bwMode="auto">
          <a:xfrm>
            <a:off x="3378200" y="3419475"/>
            <a:ext cx="1508125" cy="152400"/>
          </a:xfrm>
          <a:prstGeom prst="straightConnector1">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58" name="AutoShape 106"/>
          <p:cNvCxnSpPr>
            <a:cxnSpLocks noChangeShapeType="1"/>
            <a:stCxn id="407602" idx="7"/>
            <a:endCxn id="407587" idx="3"/>
          </p:cNvCxnSpPr>
          <p:nvPr/>
        </p:nvCxnSpPr>
        <p:spPr bwMode="auto">
          <a:xfrm flipV="1">
            <a:off x="6438900" y="2800350"/>
            <a:ext cx="720725" cy="400050"/>
          </a:xfrm>
          <a:prstGeom prst="straightConnector1">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59" name="AutoShape 107"/>
          <p:cNvCxnSpPr>
            <a:cxnSpLocks noChangeShapeType="1"/>
            <a:stCxn id="407587" idx="6"/>
            <a:endCxn id="407596" idx="1"/>
          </p:cNvCxnSpPr>
          <p:nvPr/>
        </p:nvCxnSpPr>
        <p:spPr bwMode="auto">
          <a:xfrm flipV="1">
            <a:off x="7493000" y="2355850"/>
            <a:ext cx="534988" cy="301625"/>
          </a:xfrm>
          <a:prstGeom prst="straightConnector1">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60" name="AutoShape 108"/>
          <p:cNvCxnSpPr>
            <a:cxnSpLocks noChangeShapeType="1"/>
            <a:stCxn id="407584" idx="7"/>
            <a:endCxn id="407588" idx="2"/>
          </p:cNvCxnSpPr>
          <p:nvPr/>
        </p:nvCxnSpPr>
        <p:spPr bwMode="auto">
          <a:xfrm flipV="1">
            <a:off x="3314700" y="3952875"/>
            <a:ext cx="657225" cy="314325"/>
          </a:xfrm>
          <a:prstGeom prst="straightConnector1">
            <a:avLst/>
          </a:prstGeom>
          <a:noFill/>
          <a:ln w="2540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61" name="AutoShape 109"/>
          <p:cNvCxnSpPr>
            <a:cxnSpLocks noChangeShapeType="1"/>
            <a:stCxn id="407602" idx="0"/>
            <a:endCxn id="407580" idx="4"/>
          </p:cNvCxnSpPr>
          <p:nvPr/>
        </p:nvCxnSpPr>
        <p:spPr bwMode="auto">
          <a:xfrm flipV="1">
            <a:off x="6303963" y="2551113"/>
            <a:ext cx="228600" cy="593725"/>
          </a:xfrm>
          <a:prstGeom prst="straightConnector1">
            <a:avLst/>
          </a:prstGeom>
          <a:noFill/>
          <a:ln w="2540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62" name="AutoShape 110"/>
          <p:cNvCxnSpPr>
            <a:cxnSpLocks noChangeShapeType="1"/>
            <a:endCxn id="407580" idx="7"/>
          </p:cNvCxnSpPr>
          <p:nvPr/>
        </p:nvCxnSpPr>
        <p:spPr bwMode="auto">
          <a:xfrm flipH="1">
            <a:off x="6667500" y="1714500"/>
            <a:ext cx="579438" cy="495300"/>
          </a:xfrm>
          <a:prstGeom prst="straightConnector1">
            <a:avLst/>
          </a:prstGeom>
          <a:noFill/>
          <a:ln w="2540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7663" name="Line 111"/>
          <p:cNvSpPr>
            <a:spLocks noChangeShapeType="1"/>
          </p:cNvSpPr>
          <p:nvPr/>
        </p:nvSpPr>
        <p:spPr bwMode="auto">
          <a:xfrm flipV="1">
            <a:off x="5275263" y="3381375"/>
            <a:ext cx="838200" cy="228600"/>
          </a:xfrm>
          <a:prstGeom prst="line">
            <a:avLst/>
          </a:prstGeom>
          <a:noFill/>
          <a:ln w="2540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407664" name="AutoShape 112"/>
          <p:cNvCxnSpPr>
            <a:cxnSpLocks noChangeShapeType="1"/>
          </p:cNvCxnSpPr>
          <p:nvPr/>
        </p:nvCxnSpPr>
        <p:spPr bwMode="auto">
          <a:xfrm flipV="1">
            <a:off x="4368800" y="3714750"/>
            <a:ext cx="581025" cy="238125"/>
          </a:xfrm>
          <a:prstGeom prst="straightConnector1">
            <a:avLst/>
          </a:prstGeom>
          <a:noFill/>
          <a:ln w="25400">
            <a:solidFill>
              <a:srgbClr val="FF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7665" name="AutoShape 113"/>
          <p:cNvCxnSpPr>
            <a:cxnSpLocks noChangeShapeType="1"/>
          </p:cNvCxnSpPr>
          <p:nvPr/>
        </p:nvCxnSpPr>
        <p:spPr bwMode="auto">
          <a:xfrm flipV="1">
            <a:off x="4360863" y="3686175"/>
            <a:ext cx="581025" cy="238125"/>
          </a:xfrm>
          <a:prstGeom prst="straightConnector1">
            <a:avLst/>
          </a:prstGeom>
          <a:noFill/>
          <a:ln w="254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7666" name="Line 114"/>
          <p:cNvSpPr>
            <a:spLocks noChangeShapeType="1"/>
          </p:cNvSpPr>
          <p:nvPr/>
        </p:nvSpPr>
        <p:spPr bwMode="auto">
          <a:xfrm flipV="1">
            <a:off x="5275263" y="3305175"/>
            <a:ext cx="838200" cy="228600"/>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667" name="Line 115"/>
          <p:cNvSpPr>
            <a:spLocks noChangeShapeType="1"/>
          </p:cNvSpPr>
          <p:nvPr/>
        </p:nvSpPr>
        <p:spPr bwMode="auto">
          <a:xfrm flipV="1">
            <a:off x="5275263" y="3457575"/>
            <a:ext cx="838200" cy="228600"/>
          </a:xfrm>
          <a:prstGeom prst="line">
            <a:avLst/>
          </a:prstGeom>
          <a:noFill/>
          <a:ln w="254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7668" name="Rectangle 116"/>
          <p:cNvSpPr>
            <a:spLocks noChangeArrowheads="1"/>
          </p:cNvSpPr>
          <p:nvPr/>
        </p:nvSpPr>
        <p:spPr bwMode="auto">
          <a:xfrm>
            <a:off x="7235825" y="1528763"/>
            <a:ext cx="365125" cy="37465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L</a:t>
            </a:r>
            <a:endParaRPr lang="en-US" sz="1400">
              <a:latin typeface="Times New Roman" pitchFamily="18" charset="0"/>
            </a:endParaRPr>
          </a:p>
        </p:txBody>
      </p:sp>
      <p:sp>
        <p:nvSpPr>
          <p:cNvPr id="407669" name="Rectangle 117"/>
          <p:cNvSpPr>
            <a:spLocks noChangeArrowheads="1"/>
          </p:cNvSpPr>
          <p:nvPr/>
        </p:nvSpPr>
        <p:spPr bwMode="auto">
          <a:xfrm>
            <a:off x="5199063" y="1095375"/>
            <a:ext cx="365125" cy="374650"/>
          </a:xfrm>
          <a:prstGeom prst="rect">
            <a:avLst/>
          </a:prstGeom>
          <a:solidFill>
            <a:srgbClr val="FFFF00"/>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1400">
                <a:solidFill>
                  <a:schemeClr val="bg2"/>
                </a:solidFill>
                <a:latin typeface="Times New Roman" pitchFamily="18" charset="0"/>
              </a:rPr>
              <a:t>Host</a:t>
            </a:r>
          </a:p>
          <a:p>
            <a:r>
              <a:rPr lang="en-US" sz="1400">
                <a:solidFill>
                  <a:schemeClr val="bg2"/>
                </a:solidFill>
                <a:latin typeface="Times New Roman" pitchFamily="18" charset="0"/>
              </a:rPr>
              <a:t>M</a:t>
            </a:r>
            <a:endParaRPr lang="en-US" sz="1400">
              <a:latin typeface="Times New Roman" pitchFamily="18" charset="0"/>
            </a:endParaRPr>
          </a:p>
        </p:txBody>
      </p:sp>
      <p:sp>
        <p:nvSpPr>
          <p:cNvPr id="407670" name="Rectangle 118"/>
          <p:cNvSpPr>
            <a:spLocks noChangeArrowheads="1"/>
          </p:cNvSpPr>
          <p:nvPr/>
        </p:nvSpPr>
        <p:spPr bwMode="auto">
          <a:xfrm>
            <a:off x="611188" y="117475"/>
            <a:ext cx="8064500" cy="100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4000" b="1">
                <a:solidFill>
                  <a:schemeClr val="hlink"/>
                </a:solidFill>
                <a:effectLst>
                  <a:outerShdw blurRad="38100" dist="38100" dir="2700000" algn="tl">
                    <a:srgbClr val="C0C0C0"/>
                  </a:outerShdw>
                </a:effectLst>
              </a:rPr>
              <a:t>Wide Area Network (WAN)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1"/>
          <p:cNvSpPr>
            <a:spLocks noGrp="1"/>
          </p:cNvSpPr>
          <p:nvPr>
            <p:ph type="ftr" sz="quarter" idx="10"/>
          </p:nvPr>
        </p:nvSpPr>
        <p:spPr/>
        <p:txBody>
          <a:bodyPr/>
          <a:lstStyle/>
          <a:p>
            <a:r>
              <a:rPr lang="en-US"/>
              <a:t>Performance Evaluation of Computer Networks</a:t>
            </a:r>
          </a:p>
        </p:txBody>
      </p:sp>
      <p:sp>
        <p:nvSpPr>
          <p:cNvPr id="16" name="Slide Number Placeholder 2"/>
          <p:cNvSpPr>
            <a:spLocks noGrp="1"/>
          </p:cNvSpPr>
          <p:nvPr>
            <p:ph type="sldNum" sz="quarter" idx="11"/>
          </p:nvPr>
        </p:nvSpPr>
        <p:spPr/>
        <p:txBody>
          <a:bodyPr/>
          <a:lstStyle/>
          <a:p>
            <a:fld id="{D782EF51-6002-4892-A88A-23DB39BB09A8}" type="slidenum">
              <a:rPr lang="en-US"/>
              <a:pPr/>
              <a:t>8</a:t>
            </a:fld>
            <a:endParaRPr lang="en-US"/>
          </a:p>
        </p:txBody>
      </p:sp>
      <p:pic>
        <p:nvPicPr>
          <p:cNvPr id="418818" name="Picture 2" descr="MCj0398445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6375" y="2940050"/>
            <a:ext cx="1060450" cy="849313"/>
          </a:xfrm>
          <a:prstGeom prst="rect">
            <a:avLst/>
          </a:prstGeom>
          <a:noFill/>
          <a:extLst>
            <a:ext uri="{909E8E84-426E-40DD-AFC4-6F175D3DCCD1}">
              <a14:hiddenFill xmlns:a14="http://schemas.microsoft.com/office/drawing/2010/main">
                <a:solidFill>
                  <a:srgbClr val="FFFFFF"/>
                </a:solidFill>
              </a14:hiddenFill>
            </a:ext>
          </a:extLst>
        </p:spPr>
      </p:pic>
      <p:pic>
        <p:nvPicPr>
          <p:cNvPr id="418819" name="Picture 3" descr="MCj039850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1465263"/>
            <a:ext cx="1008062" cy="884237"/>
          </a:xfrm>
          <a:prstGeom prst="rect">
            <a:avLst/>
          </a:prstGeom>
          <a:noFill/>
          <a:extLst>
            <a:ext uri="{909E8E84-426E-40DD-AFC4-6F175D3DCCD1}">
              <a14:hiddenFill xmlns:a14="http://schemas.microsoft.com/office/drawing/2010/main">
                <a:solidFill>
                  <a:srgbClr val="FFFFFF"/>
                </a:solidFill>
              </a14:hiddenFill>
            </a:ext>
          </a:extLst>
        </p:spPr>
      </p:pic>
      <p:pic>
        <p:nvPicPr>
          <p:cNvPr id="418820" name="Picture 4" descr="MCj039850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2905125"/>
            <a:ext cx="1008062" cy="884238"/>
          </a:xfrm>
          <a:prstGeom prst="rect">
            <a:avLst/>
          </a:prstGeom>
          <a:noFill/>
          <a:extLst>
            <a:ext uri="{909E8E84-426E-40DD-AFC4-6F175D3DCCD1}">
              <a14:hiddenFill xmlns:a14="http://schemas.microsoft.com/office/drawing/2010/main">
                <a:solidFill>
                  <a:srgbClr val="FFFFFF"/>
                </a:solidFill>
              </a14:hiddenFill>
            </a:ext>
          </a:extLst>
        </p:spPr>
      </p:pic>
      <p:pic>
        <p:nvPicPr>
          <p:cNvPr id="418821" name="Picture 5" descr="MCj0398505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59563" y="4724400"/>
            <a:ext cx="1008062" cy="884238"/>
          </a:xfrm>
          <a:prstGeom prst="rect">
            <a:avLst/>
          </a:prstGeom>
          <a:noFill/>
          <a:extLst>
            <a:ext uri="{909E8E84-426E-40DD-AFC4-6F175D3DCCD1}">
              <a14:hiddenFill xmlns:a14="http://schemas.microsoft.com/office/drawing/2010/main">
                <a:solidFill>
                  <a:srgbClr val="FFFFFF"/>
                </a:solidFill>
              </a14:hiddenFill>
            </a:ext>
          </a:extLst>
        </p:spPr>
      </p:pic>
      <p:pic>
        <p:nvPicPr>
          <p:cNvPr id="418822" name="Picture 6" descr="MCj0398437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2997200"/>
            <a:ext cx="1209675" cy="1223963"/>
          </a:xfrm>
          <a:prstGeom prst="rect">
            <a:avLst/>
          </a:prstGeom>
          <a:noFill/>
          <a:extLst>
            <a:ext uri="{909E8E84-426E-40DD-AFC4-6F175D3DCCD1}">
              <a14:hiddenFill xmlns:a14="http://schemas.microsoft.com/office/drawing/2010/main">
                <a:solidFill>
                  <a:srgbClr val="FFFFFF"/>
                </a:solidFill>
              </a14:hiddenFill>
            </a:ext>
          </a:extLst>
        </p:spPr>
      </p:pic>
      <p:sp>
        <p:nvSpPr>
          <p:cNvPr id="418823" name="Line 7"/>
          <p:cNvSpPr>
            <a:spLocks noChangeShapeType="1"/>
          </p:cNvSpPr>
          <p:nvPr/>
        </p:nvSpPr>
        <p:spPr bwMode="auto">
          <a:xfrm>
            <a:off x="2124075" y="3644900"/>
            <a:ext cx="2016125" cy="0"/>
          </a:xfrm>
          <a:prstGeom prst="line">
            <a:avLst/>
          </a:prstGeom>
          <a:noFill/>
          <a:ln w="28575" cap="sq">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418824" name="Picture 8" descr="MCNA01847_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263" y="2097088"/>
            <a:ext cx="906462" cy="468312"/>
          </a:xfrm>
          <a:prstGeom prst="rect">
            <a:avLst/>
          </a:prstGeom>
          <a:noFill/>
          <a:extLst>
            <a:ext uri="{909E8E84-426E-40DD-AFC4-6F175D3DCCD1}">
              <a14:hiddenFill xmlns:a14="http://schemas.microsoft.com/office/drawing/2010/main">
                <a:solidFill>
                  <a:srgbClr val="FFFFFF"/>
                </a:solidFill>
              </a14:hiddenFill>
            </a:ext>
          </a:extLst>
        </p:spPr>
      </p:pic>
      <p:pic>
        <p:nvPicPr>
          <p:cNvPr id="418825" name="Picture 9" descr="MCNA01847_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263" y="3321050"/>
            <a:ext cx="906462" cy="468313"/>
          </a:xfrm>
          <a:prstGeom prst="rect">
            <a:avLst/>
          </a:prstGeom>
          <a:noFill/>
          <a:extLst>
            <a:ext uri="{909E8E84-426E-40DD-AFC4-6F175D3DCCD1}">
              <a14:hiddenFill xmlns:a14="http://schemas.microsoft.com/office/drawing/2010/main">
                <a:solidFill>
                  <a:srgbClr val="FFFFFF"/>
                </a:solidFill>
              </a14:hiddenFill>
            </a:ext>
          </a:extLst>
        </p:spPr>
      </p:pic>
      <p:pic>
        <p:nvPicPr>
          <p:cNvPr id="418826" name="Picture 10" descr="MCNA01847_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19700" y="4437063"/>
            <a:ext cx="906463" cy="468312"/>
          </a:xfrm>
          <a:prstGeom prst="rect">
            <a:avLst/>
          </a:prstGeom>
          <a:noFill/>
          <a:extLst>
            <a:ext uri="{909E8E84-426E-40DD-AFC4-6F175D3DCCD1}">
              <a14:hiddenFill xmlns:a14="http://schemas.microsoft.com/office/drawing/2010/main">
                <a:solidFill>
                  <a:srgbClr val="FFFFFF"/>
                </a:solidFill>
              </a14:hiddenFill>
            </a:ext>
          </a:extLst>
        </p:spPr>
      </p:pic>
      <p:sp>
        <p:nvSpPr>
          <p:cNvPr id="418827" name="Rectangle 11"/>
          <p:cNvSpPr>
            <a:spLocks noChangeArrowheads="1"/>
          </p:cNvSpPr>
          <p:nvPr/>
        </p:nvSpPr>
        <p:spPr bwMode="auto">
          <a:xfrm>
            <a:off x="611188" y="115888"/>
            <a:ext cx="8315325" cy="1223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1" hangingPunct="1"/>
            <a:r>
              <a:rPr lang="en-US" sz="4000" b="1">
                <a:solidFill>
                  <a:schemeClr val="hlink"/>
                </a:solidFill>
                <a:effectLst>
                  <a:outerShdw blurRad="38100" dist="38100" dir="2700000" algn="tl">
                    <a:srgbClr val="C0C0C0"/>
                  </a:outerShdw>
                </a:effectLst>
              </a:rPr>
              <a:t>Wireless Local Area Network (WLAN)</a:t>
            </a:r>
          </a:p>
        </p:txBody>
      </p:sp>
      <p:sp>
        <p:nvSpPr>
          <p:cNvPr id="418828" name="Rectangle 12"/>
          <p:cNvSpPr>
            <a:spLocks noChangeArrowheads="1"/>
          </p:cNvSpPr>
          <p:nvPr/>
        </p:nvSpPr>
        <p:spPr bwMode="auto">
          <a:xfrm>
            <a:off x="3851275" y="3932238"/>
            <a:ext cx="1368425" cy="5762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AP</a:t>
            </a:r>
          </a:p>
        </p:txBody>
      </p:sp>
      <p:sp>
        <p:nvSpPr>
          <p:cNvPr id="418829" name="Rectangle 13"/>
          <p:cNvSpPr>
            <a:spLocks noChangeArrowheads="1"/>
          </p:cNvSpPr>
          <p:nvPr/>
        </p:nvSpPr>
        <p:spPr bwMode="auto">
          <a:xfrm>
            <a:off x="7596188" y="3068638"/>
            <a:ext cx="1368425" cy="57626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Clients</a:t>
            </a:r>
          </a:p>
        </p:txBody>
      </p:sp>
      <p:sp>
        <p:nvSpPr>
          <p:cNvPr id="418830" name="Rectangle 14"/>
          <p:cNvSpPr>
            <a:spLocks noChangeArrowheads="1"/>
          </p:cNvSpPr>
          <p:nvPr/>
        </p:nvSpPr>
        <p:spPr bwMode="auto">
          <a:xfrm>
            <a:off x="1116013" y="2060575"/>
            <a:ext cx="1368425" cy="5762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19050" cap="sq"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t>Server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ooter Placeholder 4"/>
          <p:cNvSpPr>
            <a:spLocks noGrp="1"/>
          </p:cNvSpPr>
          <p:nvPr>
            <p:ph type="ftr" sz="quarter" idx="10"/>
          </p:nvPr>
        </p:nvSpPr>
        <p:spPr/>
        <p:txBody>
          <a:bodyPr/>
          <a:lstStyle/>
          <a:p>
            <a:r>
              <a:rPr lang="en-US"/>
              <a:t>Performance Evaluation of Computer Networks</a:t>
            </a:r>
          </a:p>
        </p:txBody>
      </p:sp>
      <p:sp>
        <p:nvSpPr>
          <p:cNvPr id="34" name="Slide Number Placeholder 5"/>
          <p:cNvSpPr>
            <a:spLocks noGrp="1"/>
          </p:cNvSpPr>
          <p:nvPr>
            <p:ph type="sldNum" sz="quarter" idx="11"/>
          </p:nvPr>
        </p:nvSpPr>
        <p:spPr/>
        <p:txBody>
          <a:bodyPr/>
          <a:lstStyle/>
          <a:p>
            <a:fld id="{82C41314-747C-403E-B42D-539A4EE430AF}" type="slidenum">
              <a:rPr lang="en-US"/>
              <a:pPr/>
              <a:t>9</a:t>
            </a:fld>
            <a:endParaRPr lang="en-US"/>
          </a:p>
        </p:txBody>
      </p:sp>
      <p:sp>
        <p:nvSpPr>
          <p:cNvPr id="393218" name="Rectangle 2"/>
          <p:cNvSpPr>
            <a:spLocks noGrp="1" noChangeArrowheads="1"/>
          </p:cNvSpPr>
          <p:nvPr>
            <p:ph type="title"/>
          </p:nvPr>
        </p:nvSpPr>
        <p:spPr>
          <a:xfrm>
            <a:off x="971550" y="44450"/>
            <a:ext cx="8064500" cy="792163"/>
          </a:xfrm>
        </p:spPr>
        <p:txBody>
          <a:bodyPr/>
          <a:lstStyle/>
          <a:p>
            <a:r>
              <a:rPr lang="en-US"/>
              <a:t>Sample Performance Measures </a:t>
            </a:r>
          </a:p>
        </p:txBody>
      </p:sp>
      <p:graphicFrame>
        <p:nvGraphicFramePr>
          <p:cNvPr id="393300" name="Group 84"/>
          <p:cNvGraphicFramePr>
            <a:graphicFrameLocks noGrp="1"/>
          </p:cNvGraphicFramePr>
          <p:nvPr>
            <p:ph sz="half" idx="2"/>
          </p:nvPr>
        </p:nvGraphicFramePr>
        <p:xfrm>
          <a:off x="1258888" y="981075"/>
          <a:ext cx="7489825" cy="4937125"/>
        </p:xfrm>
        <a:graphic>
          <a:graphicData uri="http://schemas.openxmlformats.org/drawingml/2006/table">
            <a:tbl>
              <a:tblPr/>
              <a:tblGrid>
                <a:gridCol w="2160587"/>
                <a:gridCol w="3168650"/>
                <a:gridCol w="2160588"/>
              </a:tblGrid>
              <a:tr h="7604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CC"/>
                          </a:solidFill>
                          <a:effectLst/>
                          <a:latin typeface="Arial" charset="0"/>
                        </a:rPr>
                        <a:t>Category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CC"/>
                          </a:solidFill>
                          <a:effectLst/>
                          <a:latin typeface="Arial" charset="0"/>
                        </a:rPr>
                        <a:t>Metric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rgbClr val="0000CC"/>
                          </a:solidFill>
                          <a:effectLst/>
                          <a:latin typeface="Arial" charset="0"/>
                        </a:rPr>
                        <a:t>Units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productivity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throughput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effective capacity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Mbps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5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responsiveness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delay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round trip time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queue size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milliseconds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packets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3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utilization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channel utilization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percentage of time busy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3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losses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packet loss rate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frame retries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loss percentage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3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buffer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AP queue overflow</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playout buffer underflow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packet drops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rebuffer events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whitewashburn">
  <a:themeElements>
    <a:clrScheme name="whitewashburn 16">
      <a:dk1>
        <a:srgbClr val="000000"/>
      </a:dk1>
      <a:lt1>
        <a:srgbClr val="FFFFFF"/>
      </a:lt1>
      <a:dk2>
        <a:srgbClr val="000000"/>
      </a:dk2>
      <a:lt2>
        <a:srgbClr val="969696"/>
      </a:lt2>
      <a:accent1>
        <a:srgbClr val="C0C0C0"/>
      </a:accent1>
      <a:accent2>
        <a:srgbClr val="FFEFE7"/>
      </a:accent2>
      <a:accent3>
        <a:srgbClr val="FFFFFF"/>
      </a:accent3>
      <a:accent4>
        <a:srgbClr val="000000"/>
      </a:accent4>
      <a:accent5>
        <a:srgbClr val="DCDCDC"/>
      </a:accent5>
      <a:accent6>
        <a:srgbClr val="E7D9D1"/>
      </a:accent6>
      <a:hlink>
        <a:srgbClr val="820000"/>
      </a:hlink>
      <a:folHlink>
        <a:srgbClr val="FFEFA9"/>
      </a:folHlink>
    </a:clrScheme>
    <a:fontScheme name="whitewashburn">
      <a:majorFont>
        <a:latin typeface="Comic Sans MS"/>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sq"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19050" cap="sq"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whitewashbur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hitewashbur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washbur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hitewashbur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hitewashbur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hitewashbur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hitewashbur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hitewashbur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hitewashbur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hitewashbur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hitewashbur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hitewashbur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whitewashburn 13">
        <a:dk1>
          <a:srgbClr val="000000"/>
        </a:dk1>
        <a:lt1>
          <a:srgbClr val="FFFFFF"/>
        </a:lt1>
        <a:dk2>
          <a:srgbClr val="000000"/>
        </a:dk2>
        <a:lt2>
          <a:srgbClr val="969696"/>
        </a:lt2>
        <a:accent1>
          <a:srgbClr val="C0C0C0"/>
        </a:accent1>
        <a:accent2>
          <a:srgbClr val="FF9966"/>
        </a:accent2>
        <a:accent3>
          <a:srgbClr val="FFFFFF"/>
        </a:accent3>
        <a:accent4>
          <a:srgbClr val="000000"/>
        </a:accent4>
        <a:accent5>
          <a:srgbClr val="DCDCDC"/>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washburn 14">
        <a:dk1>
          <a:srgbClr val="000000"/>
        </a:dk1>
        <a:lt1>
          <a:srgbClr val="FFFFFF"/>
        </a:lt1>
        <a:dk2>
          <a:srgbClr val="000000"/>
        </a:dk2>
        <a:lt2>
          <a:srgbClr val="969696"/>
        </a:lt2>
        <a:accent1>
          <a:srgbClr val="C0C0C0"/>
        </a:accent1>
        <a:accent2>
          <a:srgbClr val="FFEFE7"/>
        </a:accent2>
        <a:accent3>
          <a:srgbClr val="FFFFFF"/>
        </a:accent3>
        <a:accent4>
          <a:srgbClr val="000000"/>
        </a:accent4>
        <a:accent5>
          <a:srgbClr val="DCDCDC"/>
        </a:accent5>
        <a:accent6>
          <a:srgbClr val="E7D9D1"/>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hitewashburn 15">
        <a:dk1>
          <a:srgbClr val="000000"/>
        </a:dk1>
        <a:lt1>
          <a:srgbClr val="FFFFFF"/>
        </a:lt1>
        <a:dk2>
          <a:srgbClr val="000000"/>
        </a:dk2>
        <a:lt2>
          <a:srgbClr val="969696"/>
        </a:lt2>
        <a:accent1>
          <a:srgbClr val="C0C0C0"/>
        </a:accent1>
        <a:accent2>
          <a:srgbClr val="FFEFE7"/>
        </a:accent2>
        <a:accent3>
          <a:srgbClr val="FFFFFF"/>
        </a:accent3>
        <a:accent4>
          <a:srgbClr val="000000"/>
        </a:accent4>
        <a:accent5>
          <a:srgbClr val="DCDCDC"/>
        </a:accent5>
        <a:accent6>
          <a:srgbClr val="E7D9D1"/>
        </a:accent6>
        <a:hlink>
          <a:srgbClr val="820000"/>
        </a:hlink>
        <a:folHlink>
          <a:srgbClr val="996600"/>
        </a:folHlink>
      </a:clrScheme>
      <a:clrMap bg1="lt1" tx1="dk1" bg2="lt2" tx2="dk2" accent1="accent1" accent2="accent2" accent3="accent3" accent4="accent4" accent5="accent5" accent6="accent6" hlink="hlink" folHlink="folHlink"/>
    </a:extraClrScheme>
    <a:extraClrScheme>
      <a:clrScheme name="whitewashburn 16">
        <a:dk1>
          <a:srgbClr val="000000"/>
        </a:dk1>
        <a:lt1>
          <a:srgbClr val="FFFFFF"/>
        </a:lt1>
        <a:dk2>
          <a:srgbClr val="000000"/>
        </a:dk2>
        <a:lt2>
          <a:srgbClr val="969696"/>
        </a:lt2>
        <a:accent1>
          <a:srgbClr val="C0C0C0"/>
        </a:accent1>
        <a:accent2>
          <a:srgbClr val="FFEFE7"/>
        </a:accent2>
        <a:accent3>
          <a:srgbClr val="FFFFFF"/>
        </a:accent3>
        <a:accent4>
          <a:srgbClr val="000000"/>
        </a:accent4>
        <a:accent5>
          <a:srgbClr val="DCDCDC"/>
        </a:accent5>
        <a:accent6>
          <a:srgbClr val="E7D9D1"/>
        </a:accent6>
        <a:hlink>
          <a:srgbClr val="820000"/>
        </a:hlink>
        <a:folHlink>
          <a:srgbClr val="FFEFA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whitewashburn</Template>
  <TotalTime>5049</TotalTime>
  <Words>2009</Words>
  <Application>Microsoft Office PowerPoint</Application>
  <PresentationFormat>On-screen Show (4:3)</PresentationFormat>
  <Paragraphs>402</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Times New Roman</vt:lpstr>
      <vt:lpstr>Comic Sans MS</vt:lpstr>
      <vt:lpstr>Arial</vt:lpstr>
      <vt:lpstr>Tahoma</vt:lpstr>
      <vt:lpstr>whitewashburn</vt:lpstr>
      <vt:lpstr>Performance Evaluation of Computer Networks</vt:lpstr>
      <vt:lpstr>Outline</vt:lpstr>
      <vt:lpstr>Performance Evaluation</vt:lpstr>
      <vt:lpstr>Performance Evaluation</vt:lpstr>
      <vt:lpstr>Outline</vt:lpstr>
      <vt:lpstr>Computer Network Performance Metrics</vt:lpstr>
      <vt:lpstr>PowerPoint Presentation</vt:lpstr>
      <vt:lpstr>PowerPoint Presentation</vt:lpstr>
      <vt:lpstr>Sample Performance Measures </vt:lpstr>
      <vt:lpstr>PowerPoint Presentation</vt:lpstr>
      <vt:lpstr>PowerPoint Presentation</vt:lpstr>
      <vt:lpstr>PowerPoint Presentation</vt:lpstr>
      <vt:lpstr>Outline</vt:lpstr>
      <vt:lpstr>Performance Evaluation Techniques</vt:lpstr>
      <vt:lpstr>Typical Network Traffic Types</vt:lpstr>
      <vt:lpstr>PowerPoint Presentation</vt:lpstr>
      <vt:lpstr>Performance Evaluation Techniques</vt:lpstr>
      <vt:lpstr>Conceptual Models</vt:lpstr>
      <vt:lpstr>Simple Queuing Model</vt:lpstr>
      <vt:lpstr>Networks of Queues Model</vt:lpstr>
      <vt:lpstr>Simulation Models</vt:lpstr>
      <vt:lpstr>Simulation Models</vt:lpstr>
      <vt:lpstr>Analytic Models</vt:lpstr>
      <vt:lpstr>Outline</vt:lpstr>
      <vt:lpstr>Empirical Measurement Studies</vt:lpstr>
      <vt:lpstr>What to Measure?</vt:lpstr>
      <vt:lpstr>Network Measurement Tools</vt:lpstr>
      <vt:lpstr>Choice of Measurement Tools</vt:lpstr>
      <vt:lpstr>PowerPoint Presentation</vt:lpstr>
      <vt:lpstr>The Design of Measurement Experiments</vt:lpstr>
      <vt:lpstr>PowerPoint Presentation</vt:lpstr>
      <vt:lpstr>Measurement Design Decisions</vt:lpstr>
      <vt:lpstr>PowerPoint Presentation</vt:lpstr>
      <vt:lpstr>PowerPoint Presentation</vt:lpstr>
      <vt:lpstr>Measurement Design Decisions</vt:lpstr>
      <vt:lpstr>PowerPoint Presentation</vt:lpstr>
      <vt:lpstr>PowerPoint Presentation</vt:lpstr>
      <vt:lpstr>Measurement Design Decisions</vt:lpstr>
      <vt:lpstr>PowerPoint Presentation</vt:lpstr>
      <vt:lpstr>Cumulative Distribution Function (CDF)</vt:lpstr>
      <vt:lpstr>Coming Attractions</vt:lpstr>
    </vt:vector>
  </TitlesOfParts>
  <Company>WPI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Enhancement of TFRC in Wireless Networks</dc:title>
  <dc:creator>default</dc:creator>
  <cp:lastModifiedBy>Professor Kinicki</cp:lastModifiedBy>
  <cp:revision>206</cp:revision>
  <dcterms:created xsi:type="dcterms:W3CDTF">2004-01-21T20:05:10Z</dcterms:created>
  <dcterms:modified xsi:type="dcterms:W3CDTF">2013-03-25T13:08:44Z</dcterms:modified>
</cp:coreProperties>
</file>