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4"/>
  </p:notesMasterIdLst>
  <p:handoutMasterIdLst>
    <p:handoutMasterId r:id="rId35"/>
  </p:handoutMasterIdLst>
  <p:sldIdLst>
    <p:sldId id="256" r:id="rId2"/>
    <p:sldId id="401" r:id="rId3"/>
    <p:sldId id="414" r:id="rId4"/>
    <p:sldId id="370" r:id="rId5"/>
    <p:sldId id="402" r:id="rId6"/>
    <p:sldId id="368" r:id="rId7"/>
    <p:sldId id="371" r:id="rId8"/>
    <p:sldId id="372" r:id="rId9"/>
    <p:sldId id="373" r:id="rId10"/>
    <p:sldId id="406" r:id="rId11"/>
    <p:sldId id="407" r:id="rId12"/>
    <p:sldId id="408" r:id="rId13"/>
    <p:sldId id="395" r:id="rId14"/>
    <p:sldId id="389" r:id="rId15"/>
    <p:sldId id="403" r:id="rId16"/>
    <p:sldId id="404" r:id="rId17"/>
    <p:sldId id="397" r:id="rId18"/>
    <p:sldId id="390" r:id="rId19"/>
    <p:sldId id="391" r:id="rId20"/>
    <p:sldId id="405" r:id="rId21"/>
    <p:sldId id="392" r:id="rId22"/>
    <p:sldId id="396" r:id="rId23"/>
    <p:sldId id="413" r:id="rId24"/>
    <p:sldId id="409" r:id="rId25"/>
    <p:sldId id="410" r:id="rId26"/>
    <p:sldId id="411" r:id="rId27"/>
    <p:sldId id="394" r:id="rId28"/>
    <p:sldId id="399" r:id="rId29"/>
    <p:sldId id="412" r:id="rId30"/>
    <p:sldId id="415" r:id="rId31"/>
    <p:sldId id="398" r:id="rId32"/>
    <p:sldId id="400" r:id="rId33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8000"/>
    <a:srgbClr val="0033CC"/>
    <a:srgbClr val="CC3300"/>
    <a:srgbClr val="990033"/>
    <a:srgbClr val="6600CC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09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1/15/2013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78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1/15/2013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8524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B3ABE62-A092-459C-835B-D09AA1F021CE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2669FC-C37B-467D-ABC4-F880F60D3314}" type="slidenum">
              <a:rPr lang="en-US" sz="1200" smtClean="0"/>
              <a:pPr/>
              <a:t>15</a:t>
            </a:fld>
            <a:endParaRPr lang="en-US" sz="1200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4486190-5F33-4154-8EB2-09D9B6B94E99}" type="slidenum">
              <a:rPr lang="en-US" sz="1200" smtClean="0"/>
              <a:pPr/>
              <a:t>16</a:t>
            </a:fld>
            <a:endParaRPr lang="en-US" sz="1200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A6C74A9-C9B7-4358-8A70-A7D68AD33EB7}" type="slidenum">
              <a:rPr lang="en-US" sz="1200" smtClean="0"/>
              <a:pPr/>
              <a:t>20</a:t>
            </a:fld>
            <a:endParaRPr lang="en-US" sz="1200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0A8C217-FE2A-4DA2-92A6-2FBE221921E0}" type="slidenum">
              <a:rPr lang="en-US" sz="1200" smtClean="0"/>
              <a:pPr/>
              <a:t>24</a:t>
            </a:fld>
            <a:endParaRPr lang="en-US" sz="1200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7B65A28-6936-4D64-A92D-4CBBFFB63B25}" type="slidenum">
              <a:rPr lang="en-US" sz="1200" smtClean="0"/>
              <a:pPr/>
              <a:t>25</a:t>
            </a:fld>
            <a:endParaRPr lang="en-US" sz="1200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D583E1F-D29D-425C-B639-14F69D066B3A}" type="slidenum">
              <a:rPr lang="en-US" sz="1200" smtClean="0"/>
              <a:pPr/>
              <a:t>26</a:t>
            </a:fld>
            <a:endParaRPr lang="en-US" sz="1200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6BCC22-1345-40D2-AFA7-26237DCC919F}" type="slidenum">
              <a:rPr lang="en-US" sz="1200" smtClean="0"/>
              <a:pPr/>
              <a:t>29</a:t>
            </a:fld>
            <a:endParaRPr lang="en-US" sz="1200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4E361E46-A829-46C8-B284-64F880F90D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  <a:latin typeface="+mn-lt"/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4A80AC50-AF34-4E0A-AC36-40E580A356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B1E2A9A-00E3-4430-906E-995E828105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A5A483E-2C16-4A7C-A450-A95C477578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C75B29D-399E-4EBE-B92E-E324310C2F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0558D4C7-A5ED-4B23-8CDE-2E50A8B2DA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3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4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928802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Performance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Metrics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958975" y="5733256"/>
            <a:ext cx="6005513" cy="100811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</a:t>
            </a:r>
            <a:endParaRPr lang="en-US" sz="28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Spring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2013</a:t>
            </a: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Line 321"/>
          <p:cNvSpPr>
            <a:spLocks noChangeShapeType="1"/>
          </p:cNvSpPr>
          <p:nvPr/>
        </p:nvSpPr>
        <p:spPr bwMode="auto">
          <a:xfrm>
            <a:off x="1475656" y="4530725"/>
            <a:ext cx="63166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Throughput</a:t>
            </a:r>
          </a:p>
        </p:txBody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013048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990033"/>
                </a:solidFill>
              </a:rPr>
              <a:t>throughput:: </a:t>
            </a:r>
            <a:r>
              <a:rPr lang="en-US" sz="2800" dirty="0" smtClean="0"/>
              <a:t>rate (bits/time unit) at which bits transferred between sender/receiver</a:t>
            </a:r>
          </a:p>
          <a:p>
            <a:pPr lvl="1"/>
            <a:r>
              <a:rPr lang="en-US" i="1" dirty="0" smtClean="0">
                <a:solidFill>
                  <a:srgbClr val="990033"/>
                </a:solidFill>
              </a:rPr>
              <a:t>instantaneous:</a:t>
            </a:r>
            <a:r>
              <a:rPr lang="en-US" dirty="0" smtClean="0"/>
              <a:t> rate at given point in time</a:t>
            </a:r>
          </a:p>
          <a:p>
            <a:pPr lvl="1"/>
            <a:r>
              <a:rPr lang="en-US" i="1" dirty="0" smtClean="0">
                <a:solidFill>
                  <a:srgbClr val="990033"/>
                </a:solidFill>
              </a:rPr>
              <a:t>average:</a:t>
            </a:r>
            <a:r>
              <a:rPr lang="en-US" dirty="0" smtClean="0"/>
              <a:t> rate over longer period of time</a:t>
            </a:r>
          </a:p>
        </p:txBody>
      </p:sp>
      <p:grpSp>
        <p:nvGrpSpPr>
          <p:cNvPr id="24584" name="Group 246"/>
          <p:cNvGrpSpPr>
            <a:grpSpLocks/>
          </p:cNvGrpSpPr>
          <p:nvPr/>
        </p:nvGrpSpPr>
        <p:grpSpPr bwMode="auto">
          <a:xfrm>
            <a:off x="3806825" y="4394200"/>
            <a:ext cx="1055688" cy="360363"/>
            <a:chOff x="3600" y="219"/>
            <a:chExt cx="360" cy="175"/>
          </a:xfrm>
        </p:grpSpPr>
        <p:sp>
          <p:nvSpPr>
            <p:cNvPr id="24619" name="Oval 24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Line 24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Line 24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2" name="Rectangle 25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623" name="Oval 25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624" name="Group 25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4629" name="Line 2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0" name="Line 2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1" name="Line 2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625" name="Group 25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4626" name="Line 25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7" name="Line 25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8" name="Line 25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4578" name="Object 271"/>
          <p:cNvGraphicFramePr>
            <a:graphicFrameLocks noChangeAspect="1"/>
          </p:cNvGraphicFramePr>
          <p:nvPr/>
        </p:nvGraphicFramePr>
        <p:xfrm>
          <a:off x="7721600" y="4062413"/>
          <a:ext cx="7858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1600" y="4062413"/>
                        <a:ext cx="785813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585" name="Group 300"/>
          <p:cNvGrpSpPr>
            <a:grpSpLocks/>
          </p:cNvGrpSpPr>
          <p:nvPr/>
        </p:nvGrpSpPr>
        <p:grpSpPr bwMode="auto">
          <a:xfrm>
            <a:off x="942975" y="3981450"/>
            <a:ext cx="374650" cy="838200"/>
            <a:chOff x="4180" y="783"/>
            <a:chExt cx="150" cy="307"/>
          </a:xfrm>
        </p:grpSpPr>
        <p:sp>
          <p:nvSpPr>
            <p:cNvPr id="24611" name="AutoShape 30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Rectangle 30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0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AutoShape 30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Line 30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Line 30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30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30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6" name="Text Box 325"/>
          <p:cNvSpPr txBox="1">
            <a:spLocks noChangeArrowheads="1"/>
          </p:cNvSpPr>
          <p:nvPr/>
        </p:nvSpPr>
        <p:spPr bwMode="auto">
          <a:xfrm>
            <a:off x="107504" y="5230837"/>
            <a:ext cx="21272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server, with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file of F bits 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to send to client</a:t>
            </a:r>
          </a:p>
        </p:txBody>
      </p:sp>
      <p:sp>
        <p:nvSpPr>
          <p:cNvPr id="24587" name="AutoShape 327"/>
          <p:cNvSpPr>
            <a:spLocks noChangeArrowheads="1"/>
          </p:cNvSpPr>
          <p:nvPr/>
        </p:nvSpPr>
        <p:spPr bwMode="auto">
          <a:xfrm>
            <a:off x="419100" y="3641725"/>
            <a:ext cx="449263" cy="581025"/>
          </a:xfrm>
          <a:prstGeom prst="can">
            <a:avLst>
              <a:gd name="adj" fmla="val 2614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Text Box 328"/>
          <p:cNvSpPr txBox="1">
            <a:spLocks noChangeArrowheads="1"/>
          </p:cNvSpPr>
          <p:nvPr/>
        </p:nvSpPr>
        <p:spPr bwMode="auto">
          <a:xfrm>
            <a:off x="2674938" y="5391621"/>
            <a:ext cx="165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link capacity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</a:t>
            </a:r>
            <a:r>
              <a:rPr lang="en-US" sz="2800" baseline="-25000" dirty="0" err="1">
                <a:latin typeface="Comic Sans MS" pitchFamily="66" charset="0"/>
              </a:rPr>
              <a:t>s</a:t>
            </a:r>
            <a:r>
              <a:rPr lang="en-US" sz="2000" baseline="-25000" dirty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bits/sec</a:t>
            </a:r>
          </a:p>
        </p:txBody>
      </p:sp>
      <p:sp>
        <p:nvSpPr>
          <p:cNvPr id="24589" name="Text Box 329"/>
          <p:cNvSpPr txBox="1">
            <a:spLocks noChangeArrowheads="1"/>
          </p:cNvSpPr>
          <p:nvPr/>
        </p:nvSpPr>
        <p:spPr bwMode="auto">
          <a:xfrm>
            <a:off x="5543550" y="5463629"/>
            <a:ext cx="165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link capacity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</a:t>
            </a:r>
            <a:r>
              <a:rPr lang="en-US" sz="2800" baseline="-25000" dirty="0" err="1">
                <a:latin typeface="Comic Sans MS" pitchFamily="66" charset="0"/>
              </a:rPr>
              <a:t>c</a:t>
            </a:r>
            <a:r>
              <a:rPr lang="en-US" sz="2000" baseline="-25000" dirty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bits/sec</a:t>
            </a:r>
          </a:p>
        </p:txBody>
      </p:sp>
      <p:grpSp>
        <p:nvGrpSpPr>
          <p:cNvPr id="6" name="Group 338"/>
          <p:cNvGrpSpPr>
            <a:grpSpLocks/>
          </p:cNvGrpSpPr>
          <p:nvPr/>
        </p:nvGrpSpPr>
        <p:grpSpPr bwMode="auto">
          <a:xfrm>
            <a:off x="1404938" y="4365102"/>
            <a:ext cx="3598863" cy="1943106"/>
            <a:chOff x="913" y="2732"/>
            <a:chExt cx="2267" cy="1224"/>
          </a:xfrm>
        </p:grpSpPr>
        <p:grpSp>
          <p:nvGrpSpPr>
            <p:cNvPr id="24605" name="Group 335"/>
            <p:cNvGrpSpPr>
              <a:grpSpLocks/>
            </p:cNvGrpSpPr>
            <p:nvPr/>
          </p:nvGrpSpPr>
          <p:grpSpPr bwMode="auto">
            <a:xfrm>
              <a:off x="913" y="2732"/>
              <a:ext cx="1463" cy="259"/>
              <a:chOff x="2249" y="3430"/>
              <a:chExt cx="1389" cy="268"/>
            </a:xfrm>
          </p:grpSpPr>
          <p:sp>
            <p:nvSpPr>
              <p:cNvPr id="255309" name="Oval 333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5308" name="Rectangle 332"/>
              <p:cNvSpPr>
                <a:spLocks noChangeArrowheads="1"/>
              </p:cNvSpPr>
              <p:nvPr/>
            </p:nvSpPr>
            <p:spPr bwMode="auto">
              <a:xfrm>
                <a:off x="2275" y="3445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09" name="Oval 331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310" name="Rectangle 334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606" name="Text Box 336"/>
            <p:cNvSpPr txBox="1">
              <a:spLocks noChangeArrowheads="1"/>
            </p:cNvSpPr>
            <p:nvPr/>
          </p:nvSpPr>
          <p:spPr bwMode="auto">
            <a:xfrm>
              <a:off x="1411" y="3322"/>
              <a:ext cx="1769" cy="634"/>
            </a:xfrm>
            <a:prstGeom prst="rect">
              <a:avLst/>
            </a:prstGeom>
            <a:solidFill>
              <a:schemeClr val="bg1"/>
            </a:solidFill>
            <a:ln w="22225">
              <a:noFill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 dirty="0">
                  <a:latin typeface="Comic Sans MS" pitchFamily="66" charset="0"/>
                </a:rPr>
                <a:t> pipe that can carry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fluid at rate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 </a:t>
              </a:r>
              <a:r>
                <a:rPr lang="en-US" sz="2000" dirty="0" err="1">
                  <a:latin typeface="Comic Sans MS" pitchFamily="66" charset="0"/>
                </a:rPr>
                <a:t>R</a:t>
              </a:r>
              <a:r>
                <a:rPr lang="en-US" sz="2800" baseline="-25000" dirty="0" err="1">
                  <a:latin typeface="Comic Sans MS" pitchFamily="66" charset="0"/>
                </a:rPr>
                <a:t>s</a:t>
              </a:r>
              <a:r>
                <a:rPr lang="en-US" sz="2000" baseline="-25000" dirty="0">
                  <a:latin typeface="Comic Sans MS" pitchFamily="66" charset="0"/>
                </a:rPr>
                <a:t> </a:t>
              </a:r>
              <a:r>
                <a:rPr lang="en-US" sz="2000" dirty="0">
                  <a:latin typeface="Comic Sans MS" pitchFamily="66" charset="0"/>
                </a:rPr>
                <a:t>bits/sec)</a:t>
              </a:r>
            </a:p>
          </p:txBody>
        </p:sp>
      </p:grpSp>
      <p:sp>
        <p:nvSpPr>
          <p:cNvPr id="24591" name="Line 337"/>
          <p:cNvSpPr>
            <a:spLocks noChangeShapeType="1"/>
          </p:cNvSpPr>
          <p:nvPr/>
        </p:nvSpPr>
        <p:spPr bwMode="auto">
          <a:xfrm flipH="1" flipV="1">
            <a:off x="2801934" y="4805362"/>
            <a:ext cx="698503" cy="49584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347"/>
          <p:cNvSpPr>
            <a:spLocks noChangeShapeType="1"/>
          </p:cNvSpPr>
          <p:nvPr/>
        </p:nvSpPr>
        <p:spPr bwMode="auto">
          <a:xfrm flipH="1" flipV="1">
            <a:off x="5964782" y="4928743"/>
            <a:ext cx="479425" cy="394614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AutoShape 349"/>
          <p:cNvSpPr>
            <a:spLocks noChangeArrowheads="1"/>
          </p:cNvSpPr>
          <p:nvPr/>
        </p:nvSpPr>
        <p:spPr bwMode="auto">
          <a:xfrm flipV="1">
            <a:off x="508000" y="4064000"/>
            <a:ext cx="974725" cy="720725"/>
          </a:xfrm>
          <a:custGeom>
            <a:avLst/>
            <a:gdLst>
              <a:gd name="T0" fmla="*/ 30802122 w 21600"/>
              <a:gd name="T1" fmla="*/ 0 h 21600"/>
              <a:gd name="T2" fmla="*/ 30802122 w 21600"/>
              <a:gd name="T3" fmla="*/ 13536116 h 21600"/>
              <a:gd name="T4" fmla="*/ 6591714 w 21600"/>
              <a:gd name="T5" fmla="*/ 24048357 h 21600"/>
              <a:gd name="T6" fmla="*/ 43985589 w 21600"/>
              <a:gd name="T7" fmla="*/ 676804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AutoShape 350"/>
          <p:cNvSpPr>
            <a:spLocks noChangeArrowheads="1"/>
          </p:cNvSpPr>
          <p:nvPr/>
        </p:nvSpPr>
        <p:spPr bwMode="auto">
          <a:xfrm>
            <a:off x="7286625" y="4325938"/>
            <a:ext cx="889000" cy="485775"/>
          </a:xfrm>
          <a:prstGeom prst="rightArrow">
            <a:avLst>
              <a:gd name="adj1" fmla="val 50000"/>
              <a:gd name="adj2" fmla="val 457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348"/>
          <p:cNvGrpSpPr>
            <a:grpSpLocks/>
          </p:cNvGrpSpPr>
          <p:nvPr/>
        </p:nvGrpSpPr>
        <p:grpSpPr bwMode="auto">
          <a:xfrm>
            <a:off x="4910138" y="4248166"/>
            <a:ext cx="3178175" cy="2060580"/>
            <a:chOff x="3093" y="2676"/>
            <a:chExt cx="2002" cy="1298"/>
          </a:xfrm>
        </p:grpSpPr>
        <p:grpSp>
          <p:nvGrpSpPr>
            <p:cNvPr id="24599" name="Group 341"/>
            <p:cNvGrpSpPr>
              <a:grpSpLocks/>
            </p:cNvGrpSpPr>
            <p:nvPr/>
          </p:nvGrpSpPr>
          <p:grpSpPr bwMode="auto">
            <a:xfrm>
              <a:off x="3093" y="2676"/>
              <a:ext cx="1765" cy="366"/>
              <a:chOff x="2249" y="3430"/>
              <a:chExt cx="1389" cy="256"/>
            </a:xfrm>
          </p:grpSpPr>
          <p:sp>
            <p:nvSpPr>
              <p:cNvPr id="255318" name="Oval 342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5319" name="Rectangle 343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03" name="Oval 344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321" name="Rectangle 345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600" name="Text Box 346"/>
            <p:cNvSpPr txBox="1">
              <a:spLocks noChangeArrowheads="1"/>
            </p:cNvSpPr>
            <p:nvPr/>
          </p:nvSpPr>
          <p:spPr bwMode="auto">
            <a:xfrm>
              <a:off x="3235" y="3340"/>
              <a:ext cx="1860" cy="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 dirty="0">
                  <a:latin typeface="Comic Sans MS" pitchFamily="66" charset="0"/>
                </a:rPr>
                <a:t> pipe that can carry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fluid at rate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 </a:t>
              </a:r>
              <a:r>
                <a:rPr lang="en-US" sz="2000" dirty="0" err="1">
                  <a:latin typeface="Comic Sans MS" pitchFamily="66" charset="0"/>
                </a:rPr>
                <a:t>R</a:t>
              </a:r>
              <a:r>
                <a:rPr lang="en-US" sz="2800" baseline="-25000" dirty="0" err="1">
                  <a:latin typeface="Comic Sans MS" pitchFamily="66" charset="0"/>
                </a:rPr>
                <a:t>c</a:t>
              </a:r>
              <a:r>
                <a:rPr lang="en-US" sz="2000" baseline="-25000" dirty="0">
                  <a:latin typeface="Comic Sans MS" pitchFamily="66" charset="0"/>
                </a:rPr>
                <a:t> </a:t>
              </a:r>
              <a:r>
                <a:rPr lang="en-US" sz="2000" dirty="0">
                  <a:latin typeface="Comic Sans MS" pitchFamily="66" charset="0"/>
                </a:rPr>
                <a:t>bits/sec)</a:t>
              </a:r>
            </a:p>
          </p:txBody>
        </p:sp>
      </p:grpSp>
      <p:sp>
        <p:nvSpPr>
          <p:cNvPr id="24596" name="AutoShape 351"/>
          <p:cNvSpPr>
            <a:spLocks noChangeArrowheads="1"/>
          </p:cNvSpPr>
          <p:nvPr/>
        </p:nvSpPr>
        <p:spPr bwMode="auto">
          <a:xfrm>
            <a:off x="3708400" y="4319588"/>
            <a:ext cx="1484313" cy="485775"/>
          </a:xfrm>
          <a:prstGeom prst="rightArrow">
            <a:avLst>
              <a:gd name="adj1" fmla="val 50000"/>
              <a:gd name="adj2" fmla="val 763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352"/>
          <p:cNvSpPr>
            <a:spLocks noChangeShapeType="1"/>
          </p:cNvSpPr>
          <p:nvPr/>
        </p:nvSpPr>
        <p:spPr bwMode="auto">
          <a:xfrm>
            <a:off x="1100899" y="4869161"/>
            <a:ext cx="33825" cy="454196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329" name="Text Box 353"/>
          <p:cNvSpPr txBox="1">
            <a:spLocks noChangeArrowheads="1"/>
          </p:cNvSpPr>
          <p:nvPr/>
        </p:nvSpPr>
        <p:spPr bwMode="auto">
          <a:xfrm>
            <a:off x="0" y="5302845"/>
            <a:ext cx="2319338" cy="1006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server sends bits 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(fluid) into pipe</a:t>
            </a:r>
          </a:p>
          <a:p>
            <a:pPr algn="ctr"/>
            <a:endParaRPr lang="en-US" sz="2000" dirty="0">
              <a:latin typeface="Comic Sans MS" pitchFamily="66" charset="0"/>
            </a:endParaRPr>
          </a:p>
        </p:txBody>
      </p:sp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32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3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Throughput (more)</a:t>
            </a:r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09326" y="1218778"/>
            <a:ext cx="8339138" cy="5540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990033"/>
                </a:solidFill>
              </a:rPr>
              <a:t>R</a:t>
            </a:r>
            <a:r>
              <a:rPr lang="en-US" baseline="-25000" dirty="0" err="1" smtClean="0">
                <a:solidFill>
                  <a:srgbClr val="990033"/>
                </a:solidFill>
              </a:rPr>
              <a:t>s</a:t>
            </a:r>
            <a:r>
              <a:rPr lang="en-US" dirty="0" smtClean="0">
                <a:solidFill>
                  <a:srgbClr val="990033"/>
                </a:solidFill>
              </a:rPr>
              <a:t> &lt; </a:t>
            </a:r>
            <a:r>
              <a:rPr lang="en-US" dirty="0" err="1" smtClean="0">
                <a:solidFill>
                  <a:srgbClr val="990033"/>
                </a:solidFill>
              </a:rPr>
              <a:t>R</a:t>
            </a:r>
            <a:r>
              <a:rPr lang="en-US" baseline="-25000" dirty="0" err="1" smtClean="0">
                <a:solidFill>
                  <a:srgbClr val="990033"/>
                </a:solidFill>
              </a:rPr>
              <a:t>c</a:t>
            </a:r>
            <a:r>
              <a:rPr lang="en-US" dirty="0" smtClean="0">
                <a:solidFill>
                  <a:srgbClr val="990033"/>
                </a:solidFill>
              </a:rPr>
              <a:t>  </a:t>
            </a:r>
            <a:r>
              <a:rPr lang="en-US" sz="2800" b="0" dirty="0" smtClean="0"/>
              <a:t>What is average end-end throughput?</a:t>
            </a:r>
          </a:p>
        </p:txBody>
      </p:sp>
      <p:sp>
        <p:nvSpPr>
          <p:cNvPr id="25608" name="Line 2"/>
          <p:cNvSpPr>
            <a:spLocks noChangeShapeType="1"/>
          </p:cNvSpPr>
          <p:nvPr/>
        </p:nvSpPr>
        <p:spPr bwMode="auto">
          <a:xfrm>
            <a:off x="2112963" y="2741613"/>
            <a:ext cx="581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09" name="Group 5"/>
          <p:cNvGrpSpPr>
            <a:grpSpLocks/>
          </p:cNvGrpSpPr>
          <p:nvPr/>
        </p:nvGrpSpPr>
        <p:grpSpPr bwMode="auto">
          <a:xfrm>
            <a:off x="4289425" y="2633663"/>
            <a:ext cx="971550" cy="282575"/>
            <a:chOff x="3600" y="219"/>
            <a:chExt cx="360" cy="175"/>
          </a:xfrm>
        </p:grpSpPr>
        <p:sp>
          <p:nvSpPr>
            <p:cNvPr id="25682" name="Oval 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3" name="Line 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4" name="Line 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5" name="Rectangle 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5686" name="Oval 1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87" name="Group 1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5692" name="Line 1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3" name="Line 1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4" name="Line 1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88" name="Group 1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5689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0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1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5602" name="Object 19"/>
          <p:cNvGraphicFramePr>
            <a:graphicFrameLocks noChangeAspect="1"/>
          </p:cNvGraphicFramePr>
          <p:nvPr/>
        </p:nvGraphicFramePr>
        <p:xfrm>
          <a:off x="8104188" y="2454275"/>
          <a:ext cx="72231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4188" y="2454275"/>
                        <a:ext cx="722312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10" name="Group 20"/>
          <p:cNvGrpSpPr>
            <a:grpSpLocks/>
          </p:cNvGrpSpPr>
          <p:nvPr/>
        </p:nvGrpSpPr>
        <p:grpSpPr bwMode="auto">
          <a:xfrm>
            <a:off x="1655763" y="2311400"/>
            <a:ext cx="344487" cy="655638"/>
            <a:chOff x="4180" y="783"/>
            <a:chExt cx="150" cy="307"/>
          </a:xfrm>
        </p:grpSpPr>
        <p:sp>
          <p:nvSpPr>
            <p:cNvPr id="25674" name="AutoShape 2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5" name="Rectangle 2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6" name="Rectangle 2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7" name="AutoShape 2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8" name="Line 2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9" name="Line 2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0" name="Rectangle 2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1" name="Rectangle 2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11" name="AutoShape 30"/>
          <p:cNvSpPr>
            <a:spLocks noChangeArrowheads="1"/>
          </p:cNvSpPr>
          <p:nvPr/>
        </p:nvSpPr>
        <p:spPr bwMode="auto">
          <a:xfrm>
            <a:off x="1173163" y="2044700"/>
            <a:ext cx="412750" cy="455613"/>
          </a:xfrm>
          <a:prstGeom prst="can">
            <a:avLst>
              <a:gd name="adj" fmla="val 2231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2" name="Group 34"/>
          <p:cNvGrpSpPr>
            <a:grpSpLocks/>
          </p:cNvGrpSpPr>
          <p:nvPr/>
        </p:nvGrpSpPr>
        <p:grpSpPr bwMode="auto">
          <a:xfrm>
            <a:off x="2066925" y="2606675"/>
            <a:ext cx="2136775" cy="307975"/>
            <a:chOff x="2249" y="3430"/>
            <a:chExt cx="1389" cy="256"/>
          </a:xfrm>
        </p:grpSpPr>
        <p:sp>
          <p:nvSpPr>
            <p:cNvPr id="256035" name="Oval 35"/>
            <p:cNvSpPr>
              <a:spLocks noChangeArrowheads="1"/>
            </p:cNvSpPr>
            <p:nvPr/>
          </p:nvSpPr>
          <p:spPr bwMode="auto">
            <a:xfrm>
              <a:off x="3569" y="3433"/>
              <a:ext cx="69" cy="25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036" name="Rectangle 36"/>
            <p:cNvSpPr>
              <a:spLocks noChangeArrowheads="1"/>
            </p:cNvSpPr>
            <p:nvPr/>
          </p:nvSpPr>
          <p:spPr bwMode="auto">
            <a:xfrm>
              <a:off x="2275" y="3433"/>
              <a:ext cx="1326" cy="25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72" name="Oval 37"/>
            <p:cNvSpPr>
              <a:spLocks noChangeArrowheads="1"/>
            </p:cNvSpPr>
            <p:nvPr/>
          </p:nvSpPr>
          <p:spPr bwMode="auto">
            <a:xfrm>
              <a:off x="2249" y="3430"/>
              <a:ext cx="69" cy="253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38" name="Rectangle 38"/>
            <p:cNvSpPr>
              <a:spLocks noChangeArrowheads="1"/>
            </p:cNvSpPr>
            <p:nvPr/>
          </p:nvSpPr>
          <p:spPr bwMode="auto">
            <a:xfrm>
              <a:off x="3562" y="3438"/>
              <a:ext cx="44" cy="24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13" name="Text Box 39"/>
          <p:cNvSpPr txBox="1">
            <a:spLocks noChangeArrowheads="1"/>
          </p:cNvSpPr>
          <p:nvPr/>
        </p:nvSpPr>
        <p:spPr bwMode="auto">
          <a:xfrm>
            <a:off x="1855788" y="2562225"/>
            <a:ext cx="2586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  R</a:t>
            </a:r>
            <a:r>
              <a:rPr lang="en-US" sz="2800" baseline="-25000">
                <a:latin typeface="Comic Sans MS" pitchFamily="66" charset="0"/>
              </a:rPr>
              <a:t>s</a:t>
            </a:r>
            <a:r>
              <a:rPr lang="en-US" sz="2000" baseline="-25000">
                <a:latin typeface="Comic Sans MS" pitchFamily="66" charset="0"/>
              </a:rPr>
              <a:t> </a:t>
            </a:r>
            <a:r>
              <a:rPr lang="en-US" sz="2000">
                <a:latin typeface="Comic Sans MS" pitchFamily="66" charset="0"/>
              </a:rPr>
              <a:t>bits/sec</a:t>
            </a:r>
          </a:p>
        </p:txBody>
      </p:sp>
      <p:sp>
        <p:nvSpPr>
          <p:cNvPr id="25614" name="AutoShape 42"/>
          <p:cNvSpPr>
            <a:spLocks noChangeArrowheads="1"/>
          </p:cNvSpPr>
          <p:nvPr/>
        </p:nvSpPr>
        <p:spPr bwMode="auto">
          <a:xfrm flipV="1">
            <a:off x="1255713" y="2374900"/>
            <a:ext cx="895350" cy="565150"/>
          </a:xfrm>
          <a:custGeom>
            <a:avLst/>
            <a:gdLst>
              <a:gd name="T0" fmla="*/ 25989773 w 21600"/>
              <a:gd name="T1" fmla="*/ 0 h 21600"/>
              <a:gd name="T2" fmla="*/ 25989773 w 21600"/>
              <a:gd name="T3" fmla="*/ 8323038 h 21600"/>
              <a:gd name="T4" fmla="*/ 5561865 w 21600"/>
              <a:gd name="T5" fmla="*/ 14786785 h 21600"/>
              <a:gd name="T6" fmla="*/ 37113498 w 21600"/>
              <a:gd name="T7" fmla="*/ 416151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AutoShape 43"/>
          <p:cNvSpPr>
            <a:spLocks noChangeArrowheads="1"/>
          </p:cNvSpPr>
          <p:nvPr/>
        </p:nvSpPr>
        <p:spPr bwMode="auto">
          <a:xfrm>
            <a:off x="7489825" y="2581275"/>
            <a:ext cx="817563" cy="379413"/>
          </a:xfrm>
          <a:prstGeom prst="rightArrow">
            <a:avLst>
              <a:gd name="adj1" fmla="val 50000"/>
              <a:gd name="adj2" fmla="val 53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6" name="Group 54"/>
          <p:cNvGrpSpPr>
            <a:grpSpLocks/>
          </p:cNvGrpSpPr>
          <p:nvPr/>
        </p:nvGrpSpPr>
        <p:grpSpPr bwMode="auto">
          <a:xfrm>
            <a:off x="5440363" y="2473325"/>
            <a:ext cx="2790825" cy="569913"/>
            <a:chOff x="3130" y="3069"/>
            <a:chExt cx="1911" cy="366"/>
          </a:xfrm>
        </p:grpSpPr>
        <p:grpSp>
          <p:nvGrpSpPr>
            <p:cNvPr id="25664" name="Group 45"/>
            <p:cNvGrpSpPr>
              <a:grpSpLocks/>
            </p:cNvGrpSpPr>
            <p:nvPr/>
          </p:nvGrpSpPr>
          <p:grpSpPr bwMode="auto">
            <a:xfrm>
              <a:off x="3130" y="3069"/>
              <a:ext cx="1765" cy="366"/>
              <a:chOff x="2249" y="3430"/>
              <a:chExt cx="1389" cy="256"/>
            </a:xfrm>
          </p:grpSpPr>
          <p:sp>
            <p:nvSpPr>
              <p:cNvPr id="256046" name="Oval 46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47" name="Rectangle 47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8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68" name="Oval 48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49" name="Rectangle 49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65" name="Text Box 50"/>
            <p:cNvSpPr txBox="1">
              <a:spLocks noChangeArrowheads="1"/>
            </p:cNvSpPr>
            <p:nvPr/>
          </p:nvSpPr>
          <p:spPr bwMode="auto">
            <a:xfrm>
              <a:off x="3181" y="3135"/>
              <a:ext cx="1860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latin typeface="Comic Sans MS" pitchFamily="66" charset="0"/>
                </a:rPr>
                <a:t>R</a:t>
              </a:r>
              <a:r>
                <a:rPr lang="en-US" sz="2800" baseline="-25000">
                  <a:latin typeface="Comic Sans MS" pitchFamily="66" charset="0"/>
                </a:rPr>
                <a:t>c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</a:t>
              </a:r>
            </a:p>
          </p:txBody>
        </p:sp>
      </p:grpSp>
      <p:sp>
        <p:nvSpPr>
          <p:cNvPr id="25617" name="AutoShape 51"/>
          <p:cNvSpPr>
            <a:spLocks noChangeArrowheads="1"/>
          </p:cNvSpPr>
          <p:nvPr/>
        </p:nvSpPr>
        <p:spPr bwMode="auto">
          <a:xfrm>
            <a:off x="4198938" y="2574925"/>
            <a:ext cx="1365250" cy="381000"/>
          </a:xfrm>
          <a:prstGeom prst="rightArrow">
            <a:avLst>
              <a:gd name="adj1" fmla="val 50000"/>
              <a:gd name="adj2" fmla="val 895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109"/>
          <p:cNvGrpSpPr>
            <a:grpSpLocks/>
          </p:cNvGrpSpPr>
          <p:nvPr/>
        </p:nvGrpSpPr>
        <p:grpSpPr bwMode="auto">
          <a:xfrm>
            <a:off x="395536" y="3234630"/>
            <a:ext cx="8372476" cy="1576388"/>
            <a:chOff x="309" y="2080"/>
            <a:chExt cx="5274" cy="993"/>
          </a:xfrm>
        </p:grpSpPr>
        <p:sp>
          <p:nvSpPr>
            <p:cNvPr id="25623" name="Rectangle 56"/>
            <p:cNvSpPr>
              <a:spLocks noChangeArrowheads="1"/>
            </p:cNvSpPr>
            <p:nvPr/>
          </p:nvSpPr>
          <p:spPr bwMode="auto">
            <a:xfrm>
              <a:off x="309" y="2080"/>
              <a:ext cx="5079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</a:pPr>
              <a:r>
                <a:rPr lang="en-US" sz="2800" b="1" dirty="0" err="1">
                  <a:solidFill>
                    <a:srgbClr val="990033"/>
                  </a:solidFill>
                  <a:latin typeface="Comic Sans MS" pitchFamily="66" charset="0"/>
                </a:rPr>
                <a:t>R</a:t>
              </a:r>
              <a:r>
                <a:rPr lang="en-US" sz="2800" b="1" baseline="-25000" dirty="0" err="1">
                  <a:solidFill>
                    <a:srgbClr val="990033"/>
                  </a:solidFill>
                  <a:latin typeface="Comic Sans MS" pitchFamily="66" charset="0"/>
                </a:rPr>
                <a:t>s</a:t>
              </a:r>
              <a:r>
                <a:rPr lang="en-US" sz="2800" b="1" dirty="0">
                  <a:solidFill>
                    <a:srgbClr val="990033"/>
                  </a:solidFill>
                  <a:latin typeface="Comic Sans MS" pitchFamily="66" charset="0"/>
                </a:rPr>
                <a:t> &gt; </a:t>
              </a:r>
              <a:r>
                <a:rPr lang="en-US" sz="2800" b="1" dirty="0" err="1">
                  <a:solidFill>
                    <a:srgbClr val="990033"/>
                  </a:solidFill>
                  <a:latin typeface="Comic Sans MS" pitchFamily="66" charset="0"/>
                </a:rPr>
                <a:t>R</a:t>
              </a:r>
              <a:r>
                <a:rPr lang="en-US" sz="2800" b="1" baseline="-25000" dirty="0" err="1">
                  <a:solidFill>
                    <a:srgbClr val="990033"/>
                  </a:solidFill>
                  <a:latin typeface="Comic Sans MS" pitchFamily="66" charset="0"/>
                </a:rPr>
                <a:t>c</a:t>
              </a:r>
              <a:r>
                <a:rPr lang="en-US" sz="2800" b="1" dirty="0">
                  <a:solidFill>
                    <a:srgbClr val="990033"/>
                  </a:solidFill>
                  <a:latin typeface="Comic Sans MS" pitchFamily="66" charset="0"/>
                </a:rPr>
                <a:t>  </a:t>
              </a:r>
              <a:r>
                <a:rPr lang="en-US" sz="2800" dirty="0">
                  <a:latin typeface="Comic Sans MS" pitchFamily="66" charset="0"/>
                </a:rPr>
                <a:t>What is average end-end throughput?</a:t>
              </a:r>
            </a:p>
          </p:txBody>
        </p:sp>
        <p:sp>
          <p:nvSpPr>
            <p:cNvPr id="25624" name="Line 57"/>
            <p:cNvSpPr>
              <a:spLocks noChangeShapeType="1"/>
            </p:cNvSpPr>
            <p:nvPr/>
          </p:nvSpPr>
          <p:spPr bwMode="auto">
            <a:xfrm>
              <a:off x="1354" y="2920"/>
              <a:ext cx="36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25" name="Group 58"/>
            <p:cNvGrpSpPr>
              <a:grpSpLocks/>
            </p:cNvGrpSpPr>
            <p:nvPr/>
          </p:nvGrpSpPr>
          <p:grpSpPr bwMode="auto">
            <a:xfrm>
              <a:off x="2725" y="2852"/>
              <a:ext cx="612" cy="178"/>
              <a:chOff x="3600" y="219"/>
              <a:chExt cx="360" cy="175"/>
            </a:xfrm>
          </p:grpSpPr>
          <p:sp>
            <p:nvSpPr>
              <p:cNvPr id="25651" name="Oval 5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2" name="Line 6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3" name="Line 6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4" name="Rectangle 6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5655" name="Oval 6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5656" name="Group 6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5661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2" name="Line 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3" name="Line 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657" name="Group 6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5658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9" name="Line 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0" name="Line 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25603" name="Object 72"/>
            <p:cNvGraphicFramePr>
              <a:graphicFrameLocks noChangeAspect="1"/>
            </p:cNvGraphicFramePr>
            <p:nvPr/>
          </p:nvGraphicFramePr>
          <p:xfrm>
            <a:off x="5128" y="2739"/>
            <a:ext cx="455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3" name="Clip" r:id="rId5" imgW="1305000" imgH="1085760" progId="MS_ClipArt_Gallery.2">
                    <p:embed/>
                  </p:oleObj>
                </mc:Choice>
                <mc:Fallback>
                  <p:oleObj name="Clip" r:id="rId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8" y="2739"/>
                          <a:ext cx="455" cy="3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5626" name="Group 73"/>
            <p:cNvGrpSpPr>
              <a:grpSpLocks/>
            </p:cNvGrpSpPr>
            <p:nvPr/>
          </p:nvGrpSpPr>
          <p:grpSpPr bwMode="auto">
            <a:xfrm>
              <a:off x="1066" y="2649"/>
              <a:ext cx="217" cy="413"/>
              <a:chOff x="4180" y="783"/>
              <a:chExt cx="150" cy="307"/>
            </a:xfrm>
          </p:grpSpPr>
          <p:sp>
            <p:nvSpPr>
              <p:cNvPr id="25643" name="AutoShape 7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4" name="Rectangle 7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5" name="Rectangle 7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6" name="AutoShape 7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7" name="Line 7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8" name="Line 7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9" name="Rectangle 8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0" name="Rectangle 8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27" name="AutoShape 82"/>
            <p:cNvSpPr>
              <a:spLocks noChangeArrowheads="1"/>
            </p:cNvSpPr>
            <p:nvPr/>
          </p:nvSpPr>
          <p:spPr bwMode="auto">
            <a:xfrm>
              <a:off x="762" y="2481"/>
              <a:ext cx="260" cy="287"/>
            </a:xfrm>
            <a:prstGeom prst="can">
              <a:avLst>
                <a:gd name="adj" fmla="val 223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8" name="AutoShape 90"/>
            <p:cNvSpPr>
              <a:spLocks noChangeArrowheads="1"/>
            </p:cNvSpPr>
            <p:nvPr/>
          </p:nvSpPr>
          <p:spPr bwMode="auto">
            <a:xfrm>
              <a:off x="4741" y="2819"/>
              <a:ext cx="515" cy="239"/>
            </a:xfrm>
            <a:prstGeom prst="rightArrow">
              <a:avLst>
                <a:gd name="adj1" fmla="val 50000"/>
                <a:gd name="adj2" fmla="val 538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29" name="Group 92"/>
            <p:cNvGrpSpPr>
              <a:grpSpLocks/>
            </p:cNvGrpSpPr>
            <p:nvPr/>
          </p:nvGrpSpPr>
          <p:grpSpPr bwMode="auto">
            <a:xfrm>
              <a:off x="1328" y="2714"/>
              <a:ext cx="1347" cy="359"/>
              <a:chOff x="2249" y="3430"/>
              <a:chExt cx="1389" cy="256"/>
            </a:xfrm>
          </p:grpSpPr>
          <p:sp>
            <p:nvSpPr>
              <p:cNvPr id="256093" name="Oval 93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94" name="Rectangle 94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41" name="Oval 95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96" name="Rectangle 96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30" name="Text Box 97"/>
            <p:cNvSpPr txBox="1">
              <a:spLocks noChangeArrowheads="1"/>
            </p:cNvSpPr>
            <p:nvPr/>
          </p:nvSpPr>
          <p:spPr bwMode="auto">
            <a:xfrm>
              <a:off x="1313" y="2788"/>
              <a:ext cx="14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latin typeface="Comic Sans MS" pitchFamily="66" charset="0"/>
                </a:rPr>
                <a:t>R</a:t>
              </a:r>
              <a:r>
                <a:rPr lang="en-US" sz="2800" baseline="-25000">
                  <a:latin typeface="Comic Sans MS" pitchFamily="66" charset="0"/>
                </a:rPr>
                <a:t>s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</a:t>
              </a:r>
            </a:p>
          </p:txBody>
        </p:sp>
        <p:grpSp>
          <p:nvGrpSpPr>
            <p:cNvPr id="25631" name="Group 83"/>
            <p:cNvGrpSpPr>
              <a:grpSpLocks/>
            </p:cNvGrpSpPr>
            <p:nvPr/>
          </p:nvGrpSpPr>
          <p:grpSpPr bwMode="auto">
            <a:xfrm>
              <a:off x="3419" y="2835"/>
              <a:ext cx="1621" cy="194"/>
              <a:chOff x="2249" y="3430"/>
              <a:chExt cx="1389" cy="256"/>
            </a:xfrm>
          </p:grpSpPr>
          <p:sp>
            <p:nvSpPr>
              <p:cNvPr id="256084" name="Oval 84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85" name="Rectangle 85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37" name="Oval 86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87" name="Rectangle 87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5" cy="24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32" name="Text Box 88"/>
            <p:cNvSpPr txBox="1">
              <a:spLocks noChangeArrowheads="1"/>
            </p:cNvSpPr>
            <p:nvPr/>
          </p:nvSpPr>
          <p:spPr bwMode="auto">
            <a:xfrm>
              <a:off x="3475" y="2807"/>
              <a:ext cx="162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latin typeface="Comic Sans MS" pitchFamily="66" charset="0"/>
                </a:rPr>
                <a:t>  R</a:t>
              </a:r>
              <a:r>
                <a:rPr lang="en-US" sz="2800" baseline="-25000">
                  <a:latin typeface="Comic Sans MS" pitchFamily="66" charset="0"/>
                </a:rPr>
                <a:t>c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</a:t>
              </a:r>
            </a:p>
          </p:txBody>
        </p:sp>
        <p:sp>
          <p:nvSpPr>
            <p:cNvPr id="25633" name="AutoShape 98"/>
            <p:cNvSpPr>
              <a:spLocks noChangeArrowheads="1"/>
            </p:cNvSpPr>
            <p:nvPr/>
          </p:nvSpPr>
          <p:spPr bwMode="auto">
            <a:xfrm>
              <a:off x="2668" y="2815"/>
              <a:ext cx="860" cy="240"/>
            </a:xfrm>
            <a:prstGeom prst="rightArrow">
              <a:avLst>
                <a:gd name="adj1" fmla="val 50000"/>
                <a:gd name="adj2" fmla="val 895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4" name="AutoShape 89"/>
            <p:cNvSpPr>
              <a:spLocks noChangeArrowheads="1"/>
            </p:cNvSpPr>
            <p:nvPr/>
          </p:nvSpPr>
          <p:spPr bwMode="auto">
            <a:xfrm flipV="1">
              <a:off x="814" y="2689"/>
              <a:ext cx="564" cy="356"/>
            </a:xfrm>
            <a:custGeom>
              <a:avLst/>
              <a:gdLst>
                <a:gd name="T0" fmla="*/ 10 w 21600"/>
                <a:gd name="T1" fmla="*/ 0 h 21600"/>
                <a:gd name="T2" fmla="*/ 10 w 21600"/>
                <a:gd name="T3" fmla="*/ 3 h 21600"/>
                <a:gd name="T4" fmla="*/ 2 w 21600"/>
                <a:gd name="T5" fmla="*/ 6 h 21600"/>
                <a:gd name="T6" fmla="*/ 15 w 21600"/>
                <a:gd name="T7" fmla="*/ 2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09 w 21600"/>
                <a:gd name="T13" fmla="*/ 2912 h 21600"/>
                <a:gd name="T14" fmla="*/ 18230 w 21600"/>
                <a:gd name="T15" fmla="*/ 922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108"/>
          <p:cNvGrpSpPr>
            <a:grpSpLocks/>
          </p:cNvGrpSpPr>
          <p:nvPr/>
        </p:nvGrpSpPr>
        <p:grpSpPr bwMode="auto">
          <a:xfrm>
            <a:off x="203200" y="5013176"/>
            <a:ext cx="8607425" cy="1211263"/>
            <a:chOff x="128" y="3270"/>
            <a:chExt cx="5422" cy="763"/>
          </a:xfrm>
        </p:grpSpPr>
        <p:sp>
          <p:nvSpPr>
            <p:cNvPr id="25620" name="Rectangle 102"/>
            <p:cNvSpPr>
              <a:spLocks noChangeArrowheads="1"/>
            </p:cNvSpPr>
            <p:nvPr/>
          </p:nvSpPr>
          <p:spPr bwMode="auto">
            <a:xfrm>
              <a:off x="128" y="3393"/>
              <a:ext cx="5403" cy="6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9900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Text Box 101"/>
            <p:cNvSpPr txBox="1">
              <a:spLocks noChangeArrowheads="1"/>
            </p:cNvSpPr>
            <p:nvPr/>
          </p:nvSpPr>
          <p:spPr bwMode="auto">
            <a:xfrm>
              <a:off x="208" y="3585"/>
              <a:ext cx="53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latin typeface="Comic Sans MS" pitchFamily="66" charset="0"/>
                </a:rPr>
                <a:t>link on end-end path that constrains  end-end throughput</a:t>
              </a:r>
            </a:p>
          </p:txBody>
        </p:sp>
        <p:sp>
          <p:nvSpPr>
            <p:cNvPr id="25622" name="Text Box 104"/>
            <p:cNvSpPr txBox="1">
              <a:spLocks noChangeArrowheads="1"/>
            </p:cNvSpPr>
            <p:nvPr/>
          </p:nvSpPr>
          <p:spPr bwMode="auto">
            <a:xfrm>
              <a:off x="322" y="3270"/>
              <a:ext cx="1712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 dirty="0">
                  <a:solidFill>
                    <a:srgbClr val="990033"/>
                  </a:solidFill>
                  <a:latin typeface="Comic Sans MS" pitchFamily="66" charset="0"/>
                </a:rPr>
                <a:t>bottleneck link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4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44624"/>
            <a:ext cx="9252520" cy="864096"/>
          </a:xfrm>
        </p:spPr>
        <p:txBody>
          <a:bodyPr/>
          <a:lstStyle/>
          <a:p>
            <a:r>
              <a:rPr lang="en-US" dirty="0" smtClean="0"/>
              <a:t>Throughput: Internet Scenario</a:t>
            </a:r>
          </a:p>
        </p:txBody>
      </p:sp>
      <p:sp>
        <p:nvSpPr>
          <p:cNvPr id="26632" name="Text Box 44"/>
          <p:cNvSpPr txBox="1">
            <a:spLocks noChangeArrowheads="1"/>
          </p:cNvSpPr>
          <p:nvPr/>
        </p:nvSpPr>
        <p:spPr bwMode="auto">
          <a:xfrm>
            <a:off x="4384675" y="5672138"/>
            <a:ext cx="4464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10 connections (fairly) share backbone bottleneck link R</a:t>
            </a:r>
            <a:r>
              <a:rPr lang="en-US" sz="2000" baseline="-25000">
                <a:latin typeface="Comic Sans MS" pitchFamily="66" charset="0"/>
              </a:rPr>
              <a:t> </a:t>
            </a:r>
            <a:r>
              <a:rPr lang="en-US" sz="2000">
                <a:latin typeface="Comic Sans MS" pitchFamily="66" charset="0"/>
              </a:rPr>
              <a:t>bits/sec</a:t>
            </a:r>
          </a:p>
        </p:txBody>
      </p:sp>
      <p:sp>
        <p:nvSpPr>
          <p:cNvPr id="26633" name="Freeform 296"/>
          <p:cNvSpPr>
            <a:spLocks/>
          </p:cNvSpPr>
          <p:nvPr/>
        </p:nvSpPr>
        <p:spPr bwMode="auto">
          <a:xfrm>
            <a:off x="4883150" y="2720975"/>
            <a:ext cx="3127375" cy="1498600"/>
          </a:xfrm>
          <a:custGeom>
            <a:avLst/>
            <a:gdLst>
              <a:gd name="T0" fmla="*/ 1481213 w 1877"/>
              <a:gd name="T1" fmla="*/ 37588 h 917"/>
              <a:gd name="T2" fmla="*/ 1152980 w 1877"/>
              <a:gd name="T3" fmla="*/ 178132 h 917"/>
              <a:gd name="T4" fmla="*/ 691455 w 1877"/>
              <a:gd name="T5" fmla="*/ 148716 h 917"/>
              <a:gd name="T6" fmla="*/ 186609 w 1877"/>
              <a:gd name="T7" fmla="*/ 277821 h 917"/>
              <a:gd name="T8" fmla="*/ 83308 w 1877"/>
              <a:gd name="T9" fmla="*/ 576888 h 917"/>
              <a:gd name="T10" fmla="*/ 23326 w 1877"/>
              <a:gd name="T11" fmla="*/ 862880 h 917"/>
              <a:gd name="T12" fmla="*/ 231596 w 1877"/>
              <a:gd name="T13" fmla="*/ 1062257 h 917"/>
              <a:gd name="T14" fmla="*/ 841409 w 1877"/>
              <a:gd name="T15" fmla="*/ 1276343 h 917"/>
              <a:gd name="T16" fmla="*/ 1554524 w 1877"/>
              <a:gd name="T17" fmla="*/ 1447939 h 917"/>
              <a:gd name="T18" fmla="*/ 2282634 w 1877"/>
              <a:gd name="T19" fmla="*/ 1472452 h 917"/>
              <a:gd name="T20" fmla="*/ 2792478 w 1877"/>
              <a:gd name="T21" fmla="*/ 1295954 h 917"/>
              <a:gd name="T22" fmla="*/ 3099050 w 1877"/>
              <a:gd name="T23" fmla="*/ 1019767 h 917"/>
              <a:gd name="T24" fmla="*/ 2959093 w 1877"/>
              <a:gd name="T25" fmla="*/ 357899 h 917"/>
              <a:gd name="T26" fmla="*/ 2504233 w 1877"/>
              <a:gd name="T27" fmla="*/ 163424 h 917"/>
              <a:gd name="T28" fmla="*/ 1999388 w 1877"/>
              <a:gd name="T29" fmla="*/ 21245 h 917"/>
              <a:gd name="T30" fmla="*/ 1481213 w 1877"/>
              <a:gd name="T31" fmla="*/ 37588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AutoShape 21"/>
          <p:cNvSpPr>
            <a:spLocks noChangeArrowheads="1"/>
          </p:cNvSpPr>
          <p:nvPr/>
        </p:nvSpPr>
        <p:spPr bwMode="auto">
          <a:xfrm>
            <a:off x="4595813" y="2386013"/>
            <a:ext cx="312737" cy="152400"/>
          </a:xfrm>
          <a:prstGeom prst="parallelogram">
            <a:avLst>
              <a:gd name="adj" fmla="val 79053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22"/>
          <p:cNvSpPr>
            <a:spLocks noChangeArrowheads="1"/>
          </p:cNvSpPr>
          <p:nvPr/>
        </p:nvSpPr>
        <p:spPr bwMode="auto">
          <a:xfrm>
            <a:off x="4754563" y="1882775"/>
            <a:ext cx="144462" cy="5080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23"/>
          <p:cNvSpPr>
            <a:spLocks noChangeArrowheads="1"/>
          </p:cNvSpPr>
          <p:nvPr/>
        </p:nvSpPr>
        <p:spPr bwMode="auto">
          <a:xfrm>
            <a:off x="4595813" y="2025650"/>
            <a:ext cx="200025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AutoShape 24"/>
          <p:cNvSpPr>
            <a:spLocks noChangeArrowheads="1"/>
          </p:cNvSpPr>
          <p:nvPr/>
        </p:nvSpPr>
        <p:spPr bwMode="auto">
          <a:xfrm>
            <a:off x="4595813" y="1878013"/>
            <a:ext cx="312737" cy="153987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Line 25"/>
          <p:cNvSpPr>
            <a:spLocks noChangeShapeType="1"/>
          </p:cNvSpPr>
          <p:nvPr/>
        </p:nvSpPr>
        <p:spPr bwMode="auto">
          <a:xfrm>
            <a:off x="4908550" y="1889125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Line 26"/>
          <p:cNvSpPr>
            <a:spLocks noChangeShapeType="1"/>
          </p:cNvSpPr>
          <p:nvPr/>
        </p:nvSpPr>
        <p:spPr bwMode="auto">
          <a:xfrm flipH="1">
            <a:off x="4795838" y="2386013"/>
            <a:ext cx="112712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Rectangle 27"/>
          <p:cNvSpPr>
            <a:spLocks noChangeArrowheads="1"/>
          </p:cNvSpPr>
          <p:nvPr/>
        </p:nvSpPr>
        <p:spPr bwMode="auto">
          <a:xfrm>
            <a:off x="4622800" y="2093913"/>
            <a:ext cx="131763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Rectangle 28"/>
          <p:cNvSpPr>
            <a:spLocks noChangeArrowheads="1"/>
          </p:cNvSpPr>
          <p:nvPr/>
        </p:nvSpPr>
        <p:spPr bwMode="auto">
          <a:xfrm>
            <a:off x="4641850" y="2181225"/>
            <a:ext cx="98425" cy="103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Text Box 35"/>
          <p:cNvSpPr txBox="1">
            <a:spLocks noChangeArrowheads="1"/>
          </p:cNvSpPr>
          <p:nvPr/>
        </p:nvSpPr>
        <p:spPr bwMode="auto">
          <a:xfrm>
            <a:off x="4746625" y="2344738"/>
            <a:ext cx="676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57064" name="Oval 40"/>
          <p:cNvSpPr>
            <a:spLocks noChangeArrowheads="1"/>
          </p:cNvSpPr>
          <p:nvPr/>
        </p:nvSpPr>
        <p:spPr bwMode="auto">
          <a:xfrm rot="5400000">
            <a:off x="6611144" y="3772694"/>
            <a:ext cx="50800" cy="5254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065" name="Rectangle 41"/>
          <p:cNvSpPr>
            <a:spLocks noChangeArrowheads="1"/>
          </p:cNvSpPr>
          <p:nvPr/>
        </p:nvSpPr>
        <p:spPr bwMode="auto">
          <a:xfrm rot="5400000">
            <a:off x="6144419" y="3278982"/>
            <a:ext cx="984250" cy="5254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45" name="Oval 42"/>
          <p:cNvSpPr>
            <a:spLocks noChangeArrowheads="1"/>
          </p:cNvSpPr>
          <p:nvPr/>
        </p:nvSpPr>
        <p:spPr bwMode="auto">
          <a:xfrm rot="5400000">
            <a:off x="6615113" y="2794000"/>
            <a:ext cx="52387" cy="525463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67" name="Rectangle 43"/>
          <p:cNvSpPr>
            <a:spLocks noChangeArrowheads="1"/>
          </p:cNvSpPr>
          <p:nvPr/>
        </p:nvSpPr>
        <p:spPr bwMode="auto">
          <a:xfrm rot="5400000">
            <a:off x="6615113" y="3765550"/>
            <a:ext cx="31750" cy="5111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26626" name="Object 429"/>
          <p:cNvGraphicFramePr>
            <a:graphicFrameLocks noChangeAspect="1"/>
          </p:cNvGraphicFramePr>
          <p:nvPr/>
        </p:nvGraphicFramePr>
        <p:xfrm>
          <a:off x="4524375" y="4532313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4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5" y="4532313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7055" name="Oval 31"/>
          <p:cNvSpPr>
            <a:spLocks noChangeArrowheads="1"/>
          </p:cNvSpPr>
          <p:nvPr/>
        </p:nvSpPr>
        <p:spPr bwMode="auto">
          <a:xfrm rot="1792560">
            <a:off x="5621338" y="2668588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056" name="Rectangle 32"/>
          <p:cNvSpPr>
            <a:spLocks noChangeArrowheads="1"/>
          </p:cNvSpPr>
          <p:nvPr/>
        </p:nvSpPr>
        <p:spPr bwMode="auto">
          <a:xfrm rot="1792560">
            <a:off x="4956175" y="2465388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49" name="Oval 33"/>
          <p:cNvSpPr>
            <a:spLocks noChangeArrowheads="1"/>
          </p:cNvSpPr>
          <p:nvPr/>
        </p:nvSpPr>
        <p:spPr bwMode="auto">
          <a:xfrm rot="1792560">
            <a:off x="4991100" y="2265363"/>
            <a:ext cx="38100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58" name="Rectangle 34"/>
          <p:cNvSpPr>
            <a:spLocks noChangeArrowheads="1"/>
          </p:cNvSpPr>
          <p:nvPr/>
        </p:nvSpPr>
        <p:spPr bwMode="auto">
          <a:xfrm rot="1792560">
            <a:off x="5618163" y="2665413"/>
            <a:ext cx="23812" cy="1539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51" name="Line 456"/>
          <p:cNvSpPr>
            <a:spLocks noChangeShapeType="1"/>
          </p:cNvSpPr>
          <p:nvPr/>
        </p:nvSpPr>
        <p:spPr bwMode="auto">
          <a:xfrm rot="1792560">
            <a:off x="4827588" y="2536825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AutoShape 459"/>
          <p:cNvSpPr>
            <a:spLocks noChangeArrowheads="1"/>
          </p:cNvSpPr>
          <p:nvPr/>
        </p:nvSpPr>
        <p:spPr bwMode="auto">
          <a:xfrm>
            <a:off x="5184775" y="1943100"/>
            <a:ext cx="312738" cy="153988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Rectangle 460"/>
          <p:cNvSpPr>
            <a:spLocks noChangeArrowheads="1"/>
          </p:cNvSpPr>
          <p:nvPr/>
        </p:nvSpPr>
        <p:spPr bwMode="auto">
          <a:xfrm>
            <a:off x="5343525" y="1439863"/>
            <a:ext cx="144463" cy="5080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Rectangle 461"/>
          <p:cNvSpPr>
            <a:spLocks noChangeArrowheads="1"/>
          </p:cNvSpPr>
          <p:nvPr/>
        </p:nvSpPr>
        <p:spPr bwMode="auto">
          <a:xfrm>
            <a:off x="5186363" y="1584325"/>
            <a:ext cx="198437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5" name="AutoShape 462"/>
          <p:cNvSpPr>
            <a:spLocks noChangeArrowheads="1"/>
          </p:cNvSpPr>
          <p:nvPr/>
        </p:nvSpPr>
        <p:spPr bwMode="auto">
          <a:xfrm>
            <a:off x="5184775" y="1435100"/>
            <a:ext cx="312738" cy="153988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6" name="Line 463"/>
          <p:cNvSpPr>
            <a:spLocks noChangeShapeType="1"/>
          </p:cNvSpPr>
          <p:nvPr/>
        </p:nvSpPr>
        <p:spPr bwMode="auto">
          <a:xfrm>
            <a:off x="5497513" y="1446213"/>
            <a:ext cx="0" cy="496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7" name="Line 464"/>
          <p:cNvSpPr>
            <a:spLocks noChangeShapeType="1"/>
          </p:cNvSpPr>
          <p:nvPr/>
        </p:nvSpPr>
        <p:spPr bwMode="auto">
          <a:xfrm flipH="1">
            <a:off x="5384800" y="1943100"/>
            <a:ext cx="112713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8" name="Rectangle 465"/>
          <p:cNvSpPr>
            <a:spLocks noChangeArrowheads="1"/>
          </p:cNvSpPr>
          <p:nvPr/>
        </p:nvSpPr>
        <p:spPr bwMode="auto">
          <a:xfrm>
            <a:off x="5211763" y="1651000"/>
            <a:ext cx="131762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9" name="Rectangle 466"/>
          <p:cNvSpPr>
            <a:spLocks noChangeArrowheads="1"/>
          </p:cNvSpPr>
          <p:nvPr/>
        </p:nvSpPr>
        <p:spPr bwMode="auto">
          <a:xfrm>
            <a:off x="5230813" y="1739900"/>
            <a:ext cx="100012" cy="101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493" name="Oval 469"/>
          <p:cNvSpPr>
            <a:spLocks noChangeArrowheads="1"/>
          </p:cNvSpPr>
          <p:nvPr/>
        </p:nvSpPr>
        <p:spPr bwMode="auto">
          <a:xfrm rot="2768172">
            <a:off x="6130925" y="2671763"/>
            <a:ext cx="47625" cy="1428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494" name="Rectangle 470"/>
          <p:cNvSpPr>
            <a:spLocks noChangeArrowheads="1"/>
          </p:cNvSpPr>
          <p:nvPr/>
        </p:nvSpPr>
        <p:spPr bwMode="auto">
          <a:xfrm rot="2768172">
            <a:off x="5409407" y="2339181"/>
            <a:ext cx="915988" cy="1428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2" name="Oval 471"/>
          <p:cNvSpPr>
            <a:spLocks noChangeArrowheads="1"/>
          </p:cNvSpPr>
          <p:nvPr/>
        </p:nvSpPr>
        <p:spPr bwMode="auto">
          <a:xfrm rot="2768172">
            <a:off x="5561013" y="2012950"/>
            <a:ext cx="47625" cy="142875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496" name="Rectangle 472"/>
          <p:cNvSpPr>
            <a:spLocks noChangeArrowheads="1"/>
          </p:cNvSpPr>
          <p:nvPr/>
        </p:nvSpPr>
        <p:spPr bwMode="auto">
          <a:xfrm rot="2768172">
            <a:off x="6130925" y="2663825"/>
            <a:ext cx="30163" cy="1381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4" name="Line 473"/>
          <p:cNvSpPr>
            <a:spLocks noChangeShapeType="1"/>
          </p:cNvSpPr>
          <p:nvPr/>
        </p:nvSpPr>
        <p:spPr bwMode="auto">
          <a:xfrm rot="2768172">
            <a:off x="5253037" y="2395538"/>
            <a:ext cx="11969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500" name="Oval 476"/>
          <p:cNvSpPr>
            <a:spLocks noChangeArrowheads="1"/>
          </p:cNvSpPr>
          <p:nvPr/>
        </p:nvSpPr>
        <p:spPr bwMode="auto">
          <a:xfrm rot="19807440" flipH="1">
            <a:off x="5084763" y="4521200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01" name="Rectangle 477"/>
          <p:cNvSpPr>
            <a:spLocks noChangeArrowheads="1"/>
          </p:cNvSpPr>
          <p:nvPr/>
        </p:nvSpPr>
        <p:spPr bwMode="auto">
          <a:xfrm rot="19807440" flipH="1">
            <a:off x="5057775" y="4318000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7" name="Oval 478"/>
          <p:cNvSpPr>
            <a:spLocks noChangeArrowheads="1"/>
          </p:cNvSpPr>
          <p:nvPr/>
        </p:nvSpPr>
        <p:spPr bwMode="auto">
          <a:xfrm rot="19807440" flipH="1">
            <a:off x="5716588" y="4117975"/>
            <a:ext cx="36512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03" name="Rectangle 479"/>
          <p:cNvSpPr>
            <a:spLocks noChangeArrowheads="1"/>
          </p:cNvSpPr>
          <p:nvPr/>
        </p:nvSpPr>
        <p:spPr bwMode="auto">
          <a:xfrm rot="19807440" flipH="1">
            <a:off x="5100638" y="4518025"/>
            <a:ext cx="23812" cy="1539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9" name="Line 480"/>
          <p:cNvSpPr>
            <a:spLocks noChangeShapeType="1"/>
          </p:cNvSpPr>
          <p:nvPr/>
        </p:nvSpPr>
        <p:spPr bwMode="auto">
          <a:xfrm rot="19807440" flipH="1">
            <a:off x="4962525" y="4389438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507" name="Oval 483"/>
          <p:cNvSpPr>
            <a:spLocks noChangeArrowheads="1"/>
          </p:cNvSpPr>
          <p:nvPr/>
        </p:nvSpPr>
        <p:spPr bwMode="auto">
          <a:xfrm rot="18831828" flipV="1">
            <a:off x="6338888" y="4294188"/>
            <a:ext cx="47625" cy="1428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08" name="Rectangle 484"/>
          <p:cNvSpPr>
            <a:spLocks noChangeArrowheads="1"/>
          </p:cNvSpPr>
          <p:nvPr/>
        </p:nvSpPr>
        <p:spPr bwMode="auto">
          <a:xfrm rot="18831828" flipV="1">
            <a:off x="5616575" y="4625975"/>
            <a:ext cx="917575" cy="1428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72" name="Oval 485"/>
          <p:cNvSpPr>
            <a:spLocks noChangeArrowheads="1"/>
          </p:cNvSpPr>
          <p:nvPr/>
        </p:nvSpPr>
        <p:spPr bwMode="auto">
          <a:xfrm rot="18831828" flipV="1">
            <a:off x="5770563" y="4953000"/>
            <a:ext cx="47625" cy="142875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10" name="Rectangle 486"/>
          <p:cNvSpPr>
            <a:spLocks noChangeArrowheads="1"/>
          </p:cNvSpPr>
          <p:nvPr/>
        </p:nvSpPr>
        <p:spPr bwMode="auto">
          <a:xfrm rot="18831828" flipV="1">
            <a:off x="6338888" y="4303713"/>
            <a:ext cx="30162" cy="1381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74" name="Line 487"/>
          <p:cNvSpPr>
            <a:spLocks noChangeShapeType="1"/>
          </p:cNvSpPr>
          <p:nvPr/>
        </p:nvSpPr>
        <p:spPr bwMode="auto">
          <a:xfrm rot="18831828" flipV="1">
            <a:off x="5461000" y="4711701"/>
            <a:ext cx="11969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6627" name="Object 488"/>
          <p:cNvGraphicFramePr>
            <a:graphicFrameLocks noChangeAspect="1"/>
          </p:cNvGraphicFramePr>
          <p:nvPr/>
        </p:nvGraphicFramePr>
        <p:xfrm>
          <a:off x="5189538" y="4987925"/>
          <a:ext cx="5445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name="Clip" r:id="rId5" imgW="1305000" imgH="1085760" progId="MS_ClipArt_Gallery.2">
                  <p:embed/>
                </p:oleObj>
              </mc:Choice>
              <mc:Fallback>
                <p:oleObj name="Clip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4987925"/>
                        <a:ext cx="544512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75" name="AutoShape 490"/>
          <p:cNvSpPr>
            <a:spLocks noChangeArrowheads="1"/>
          </p:cNvSpPr>
          <p:nvPr/>
        </p:nvSpPr>
        <p:spPr bwMode="auto">
          <a:xfrm>
            <a:off x="8074025" y="2266950"/>
            <a:ext cx="314325" cy="153988"/>
          </a:xfrm>
          <a:prstGeom prst="parallelogram">
            <a:avLst>
              <a:gd name="adj" fmla="val 78635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6" name="Rectangle 491"/>
          <p:cNvSpPr>
            <a:spLocks noChangeArrowheads="1"/>
          </p:cNvSpPr>
          <p:nvPr/>
        </p:nvSpPr>
        <p:spPr bwMode="auto">
          <a:xfrm>
            <a:off x="8232775" y="1763713"/>
            <a:ext cx="144463" cy="5080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7" name="Rectangle 492"/>
          <p:cNvSpPr>
            <a:spLocks noChangeArrowheads="1"/>
          </p:cNvSpPr>
          <p:nvPr/>
        </p:nvSpPr>
        <p:spPr bwMode="auto">
          <a:xfrm>
            <a:off x="8075613" y="1908175"/>
            <a:ext cx="200025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8" name="AutoShape 493"/>
          <p:cNvSpPr>
            <a:spLocks noChangeArrowheads="1"/>
          </p:cNvSpPr>
          <p:nvPr/>
        </p:nvSpPr>
        <p:spPr bwMode="auto">
          <a:xfrm>
            <a:off x="8074025" y="1758950"/>
            <a:ext cx="314325" cy="153988"/>
          </a:xfrm>
          <a:prstGeom prst="parallelogram">
            <a:avLst>
              <a:gd name="adj" fmla="val 78635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9" name="Line 494"/>
          <p:cNvSpPr>
            <a:spLocks noChangeShapeType="1"/>
          </p:cNvSpPr>
          <p:nvPr/>
        </p:nvSpPr>
        <p:spPr bwMode="auto">
          <a:xfrm>
            <a:off x="8388350" y="1770063"/>
            <a:ext cx="0" cy="496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0" name="Line 495"/>
          <p:cNvSpPr>
            <a:spLocks noChangeShapeType="1"/>
          </p:cNvSpPr>
          <p:nvPr/>
        </p:nvSpPr>
        <p:spPr bwMode="auto">
          <a:xfrm flipH="1">
            <a:off x="8275638" y="2266950"/>
            <a:ext cx="112712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1" name="Rectangle 496"/>
          <p:cNvSpPr>
            <a:spLocks noChangeArrowheads="1"/>
          </p:cNvSpPr>
          <p:nvPr/>
        </p:nvSpPr>
        <p:spPr bwMode="auto">
          <a:xfrm>
            <a:off x="8102600" y="1974850"/>
            <a:ext cx="130175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82" name="Rectangle 497"/>
          <p:cNvSpPr>
            <a:spLocks noChangeArrowheads="1"/>
          </p:cNvSpPr>
          <p:nvPr/>
        </p:nvSpPr>
        <p:spPr bwMode="auto">
          <a:xfrm>
            <a:off x="8120063" y="2063750"/>
            <a:ext cx="100012" cy="101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524" name="Oval 500"/>
          <p:cNvSpPr>
            <a:spLocks noChangeArrowheads="1"/>
          </p:cNvSpPr>
          <p:nvPr/>
        </p:nvSpPr>
        <p:spPr bwMode="auto">
          <a:xfrm rot="19807440" flipH="1">
            <a:off x="7291388" y="2640013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25" name="Rectangle 501"/>
          <p:cNvSpPr>
            <a:spLocks noChangeArrowheads="1"/>
          </p:cNvSpPr>
          <p:nvPr/>
        </p:nvSpPr>
        <p:spPr bwMode="auto">
          <a:xfrm rot="19807440" flipH="1">
            <a:off x="7264400" y="2436813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85" name="Oval 502"/>
          <p:cNvSpPr>
            <a:spLocks noChangeArrowheads="1"/>
          </p:cNvSpPr>
          <p:nvPr/>
        </p:nvSpPr>
        <p:spPr bwMode="auto">
          <a:xfrm rot="19807440" flipH="1">
            <a:off x="7923213" y="2236788"/>
            <a:ext cx="36512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27" name="Rectangle 503"/>
          <p:cNvSpPr>
            <a:spLocks noChangeArrowheads="1"/>
          </p:cNvSpPr>
          <p:nvPr/>
        </p:nvSpPr>
        <p:spPr bwMode="auto">
          <a:xfrm rot="19807440" flipH="1">
            <a:off x="7307263" y="2636838"/>
            <a:ext cx="25400" cy="1539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87" name="Line 504"/>
          <p:cNvSpPr>
            <a:spLocks noChangeShapeType="1"/>
          </p:cNvSpPr>
          <p:nvPr/>
        </p:nvSpPr>
        <p:spPr bwMode="auto">
          <a:xfrm rot="19807440" flipH="1">
            <a:off x="7169150" y="2508250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531" name="Oval 507"/>
          <p:cNvSpPr>
            <a:spLocks noChangeArrowheads="1"/>
          </p:cNvSpPr>
          <p:nvPr/>
        </p:nvSpPr>
        <p:spPr bwMode="auto">
          <a:xfrm rot="1792560">
            <a:off x="8048625" y="4600575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32" name="Rectangle 508"/>
          <p:cNvSpPr>
            <a:spLocks noChangeArrowheads="1"/>
          </p:cNvSpPr>
          <p:nvPr/>
        </p:nvSpPr>
        <p:spPr bwMode="auto">
          <a:xfrm rot="1792560">
            <a:off x="7381875" y="4395788"/>
            <a:ext cx="731838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90" name="Oval 509"/>
          <p:cNvSpPr>
            <a:spLocks noChangeArrowheads="1"/>
          </p:cNvSpPr>
          <p:nvPr/>
        </p:nvSpPr>
        <p:spPr bwMode="auto">
          <a:xfrm rot="1792560">
            <a:off x="7416800" y="4195763"/>
            <a:ext cx="38100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34" name="Rectangle 510"/>
          <p:cNvSpPr>
            <a:spLocks noChangeArrowheads="1"/>
          </p:cNvSpPr>
          <p:nvPr/>
        </p:nvSpPr>
        <p:spPr bwMode="auto">
          <a:xfrm rot="1792560">
            <a:off x="8043863" y="4597400"/>
            <a:ext cx="254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92" name="Line 511"/>
          <p:cNvSpPr>
            <a:spLocks noChangeShapeType="1"/>
          </p:cNvSpPr>
          <p:nvPr/>
        </p:nvSpPr>
        <p:spPr bwMode="auto">
          <a:xfrm rot="1792560">
            <a:off x="7243763" y="4495800"/>
            <a:ext cx="1062037" cy="12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6628" name="Object 512"/>
          <p:cNvGraphicFramePr>
            <a:graphicFrameLocks noChangeAspect="1"/>
          </p:cNvGraphicFramePr>
          <p:nvPr/>
        </p:nvGraphicFramePr>
        <p:xfrm>
          <a:off x="8077200" y="4799013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6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4799013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93" name="Text Box 513"/>
          <p:cNvSpPr txBox="1">
            <a:spLocks noChangeArrowheads="1"/>
          </p:cNvSpPr>
          <p:nvPr/>
        </p:nvSpPr>
        <p:spPr bwMode="auto">
          <a:xfrm>
            <a:off x="5716588" y="1903413"/>
            <a:ext cx="676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694" name="Text Box 514"/>
          <p:cNvSpPr txBox="1">
            <a:spLocks noChangeArrowheads="1"/>
          </p:cNvSpPr>
          <p:nvPr/>
        </p:nvSpPr>
        <p:spPr bwMode="auto">
          <a:xfrm>
            <a:off x="7543800" y="2411413"/>
            <a:ext cx="676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695" name="Freeform 515"/>
          <p:cNvSpPr>
            <a:spLocks/>
          </p:cNvSpPr>
          <p:nvPr/>
        </p:nvSpPr>
        <p:spPr bwMode="auto">
          <a:xfrm>
            <a:off x="5710238" y="2771775"/>
            <a:ext cx="800100" cy="1381125"/>
          </a:xfrm>
          <a:custGeom>
            <a:avLst/>
            <a:gdLst>
              <a:gd name="T0" fmla="*/ 0 w 504"/>
              <a:gd name="T1" fmla="*/ 0 h 870"/>
              <a:gd name="T2" fmla="*/ 204788 w 504"/>
              <a:gd name="T3" fmla="*/ 100012 h 870"/>
              <a:gd name="T4" fmla="*/ 474663 w 504"/>
              <a:gd name="T5" fmla="*/ 177800 h 870"/>
              <a:gd name="T6" fmla="*/ 622300 w 504"/>
              <a:gd name="T7" fmla="*/ 192087 h 870"/>
              <a:gd name="T8" fmla="*/ 760413 w 504"/>
              <a:gd name="T9" fmla="*/ 230188 h 870"/>
              <a:gd name="T10" fmla="*/ 777875 w 504"/>
              <a:gd name="T11" fmla="*/ 1225550 h 870"/>
              <a:gd name="T12" fmla="*/ 644525 w 504"/>
              <a:gd name="T13" fmla="*/ 1331913 h 870"/>
              <a:gd name="T14" fmla="*/ 454025 w 504"/>
              <a:gd name="T15" fmla="*/ 1322388 h 870"/>
              <a:gd name="T16" fmla="*/ 304800 w 504"/>
              <a:gd name="T17" fmla="*/ 1314450 h 870"/>
              <a:gd name="T18" fmla="*/ 133350 w 504"/>
              <a:gd name="T19" fmla="*/ 1381125 h 8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04"/>
              <a:gd name="T31" fmla="*/ 0 h 870"/>
              <a:gd name="T32" fmla="*/ 504 w 504"/>
              <a:gd name="T33" fmla="*/ 870 h 87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04" h="870">
                <a:moveTo>
                  <a:pt x="0" y="0"/>
                </a:moveTo>
                <a:cubicBezTo>
                  <a:pt x="21" y="11"/>
                  <a:pt x="79" y="44"/>
                  <a:pt x="129" y="63"/>
                </a:cubicBezTo>
                <a:cubicBezTo>
                  <a:pt x="179" y="82"/>
                  <a:pt x="255" y="102"/>
                  <a:pt x="299" y="112"/>
                </a:cubicBezTo>
                <a:cubicBezTo>
                  <a:pt x="343" y="122"/>
                  <a:pt x="362" y="116"/>
                  <a:pt x="392" y="121"/>
                </a:cubicBezTo>
                <a:cubicBezTo>
                  <a:pt x="417" y="124"/>
                  <a:pt x="469" y="100"/>
                  <a:pt x="479" y="145"/>
                </a:cubicBezTo>
                <a:cubicBezTo>
                  <a:pt x="490" y="191"/>
                  <a:pt x="504" y="700"/>
                  <a:pt x="490" y="772"/>
                </a:cubicBezTo>
                <a:cubicBezTo>
                  <a:pt x="477" y="845"/>
                  <a:pt x="447" y="842"/>
                  <a:pt x="406" y="839"/>
                </a:cubicBezTo>
                <a:cubicBezTo>
                  <a:pt x="365" y="836"/>
                  <a:pt x="323" y="835"/>
                  <a:pt x="286" y="833"/>
                </a:cubicBezTo>
                <a:cubicBezTo>
                  <a:pt x="250" y="831"/>
                  <a:pt x="226" y="822"/>
                  <a:pt x="192" y="828"/>
                </a:cubicBezTo>
                <a:cubicBezTo>
                  <a:pt x="158" y="834"/>
                  <a:pt x="107" y="861"/>
                  <a:pt x="84" y="870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6" name="Text Box 516"/>
          <p:cNvSpPr txBox="1">
            <a:spLocks noChangeArrowheads="1"/>
          </p:cNvSpPr>
          <p:nvPr/>
        </p:nvSpPr>
        <p:spPr bwMode="auto">
          <a:xfrm>
            <a:off x="4724400" y="3960813"/>
            <a:ext cx="674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c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697" name="Freeform 517"/>
          <p:cNvSpPr>
            <a:spLocks/>
          </p:cNvSpPr>
          <p:nvPr/>
        </p:nvSpPr>
        <p:spPr bwMode="auto">
          <a:xfrm>
            <a:off x="6173788" y="2749550"/>
            <a:ext cx="431800" cy="1570038"/>
          </a:xfrm>
          <a:custGeom>
            <a:avLst/>
            <a:gdLst>
              <a:gd name="T0" fmla="*/ 0 w 272"/>
              <a:gd name="T1" fmla="*/ 0 h 989"/>
              <a:gd name="T2" fmla="*/ 146050 w 272"/>
              <a:gd name="T3" fmla="*/ 127000 h 989"/>
              <a:gd name="T4" fmla="*/ 407988 w 272"/>
              <a:gd name="T5" fmla="*/ 233363 h 989"/>
              <a:gd name="T6" fmla="*/ 425450 w 272"/>
              <a:gd name="T7" fmla="*/ 1228725 h 989"/>
              <a:gd name="T8" fmla="*/ 407988 w 272"/>
              <a:gd name="T9" fmla="*/ 1389063 h 989"/>
              <a:gd name="T10" fmla="*/ 384175 w 272"/>
              <a:gd name="T11" fmla="*/ 1441450 h 989"/>
              <a:gd name="T12" fmla="*/ 265112 w 272"/>
              <a:gd name="T13" fmla="*/ 1570038 h 9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2"/>
              <a:gd name="T22" fmla="*/ 0 h 989"/>
              <a:gd name="T23" fmla="*/ 272 w 272"/>
              <a:gd name="T24" fmla="*/ 989 h 9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2" h="989">
                <a:moveTo>
                  <a:pt x="0" y="0"/>
                </a:moveTo>
                <a:cubicBezTo>
                  <a:pt x="15" y="13"/>
                  <a:pt x="49" y="56"/>
                  <a:pt x="92" y="80"/>
                </a:cubicBezTo>
                <a:cubicBezTo>
                  <a:pt x="231" y="84"/>
                  <a:pt x="204" y="89"/>
                  <a:pt x="257" y="147"/>
                </a:cubicBezTo>
                <a:cubicBezTo>
                  <a:pt x="270" y="295"/>
                  <a:pt x="272" y="652"/>
                  <a:pt x="268" y="774"/>
                </a:cubicBezTo>
                <a:cubicBezTo>
                  <a:pt x="268" y="895"/>
                  <a:pt x="261" y="853"/>
                  <a:pt x="257" y="875"/>
                </a:cubicBezTo>
                <a:cubicBezTo>
                  <a:pt x="251" y="894"/>
                  <a:pt x="257" y="889"/>
                  <a:pt x="242" y="908"/>
                </a:cubicBezTo>
                <a:cubicBezTo>
                  <a:pt x="227" y="927"/>
                  <a:pt x="183" y="972"/>
                  <a:pt x="167" y="989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8" name="Freeform 518"/>
          <p:cNvSpPr>
            <a:spLocks/>
          </p:cNvSpPr>
          <p:nvPr/>
        </p:nvSpPr>
        <p:spPr bwMode="auto">
          <a:xfrm>
            <a:off x="6757988" y="2733675"/>
            <a:ext cx="638175" cy="1538288"/>
          </a:xfrm>
          <a:custGeom>
            <a:avLst/>
            <a:gdLst>
              <a:gd name="T0" fmla="*/ 485775 w 402"/>
              <a:gd name="T1" fmla="*/ 0 h 969"/>
              <a:gd name="T2" fmla="*/ 381000 w 402"/>
              <a:gd name="T3" fmla="*/ 57150 h 969"/>
              <a:gd name="T4" fmla="*/ 276225 w 402"/>
              <a:gd name="T5" fmla="*/ 114300 h 969"/>
              <a:gd name="T6" fmla="*/ 142875 w 402"/>
              <a:gd name="T7" fmla="*/ 188913 h 969"/>
              <a:gd name="T8" fmla="*/ 39688 w 402"/>
              <a:gd name="T9" fmla="*/ 282575 h 969"/>
              <a:gd name="T10" fmla="*/ 22225 w 402"/>
              <a:gd name="T11" fmla="*/ 1276350 h 969"/>
              <a:gd name="T12" fmla="*/ 155575 w 402"/>
              <a:gd name="T13" fmla="*/ 1382713 h 969"/>
              <a:gd name="T14" fmla="*/ 414338 w 402"/>
              <a:gd name="T15" fmla="*/ 1428750 h 969"/>
              <a:gd name="T16" fmla="*/ 638175 w 402"/>
              <a:gd name="T17" fmla="*/ 1538288 h 9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02"/>
              <a:gd name="T28" fmla="*/ 0 h 969"/>
              <a:gd name="T29" fmla="*/ 402 w 402"/>
              <a:gd name="T30" fmla="*/ 969 h 96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02" h="969">
                <a:moveTo>
                  <a:pt x="306" y="0"/>
                </a:moveTo>
                <a:cubicBezTo>
                  <a:pt x="295" y="5"/>
                  <a:pt x="262" y="24"/>
                  <a:pt x="240" y="36"/>
                </a:cubicBezTo>
                <a:cubicBezTo>
                  <a:pt x="218" y="48"/>
                  <a:pt x="199" y="58"/>
                  <a:pt x="174" y="72"/>
                </a:cubicBezTo>
                <a:cubicBezTo>
                  <a:pt x="149" y="86"/>
                  <a:pt x="115" y="101"/>
                  <a:pt x="90" y="119"/>
                </a:cubicBezTo>
                <a:cubicBezTo>
                  <a:pt x="64" y="136"/>
                  <a:pt x="72" y="127"/>
                  <a:pt x="25" y="178"/>
                </a:cubicBezTo>
                <a:cubicBezTo>
                  <a:pt x="14" y="223"/>
                  <a:pt x="0" y="732"/>
                  <a:pt x="14" y="804"/>
                </a:cubicBezTo>
                <a:cubicBezTo>
                  <a:pt x="27" y="877"/>
                  <a:pt x="53" y="854"/>
                  <a:pt x="98" y="871"/>
                </a:cubicBezTo>
                <a:cubicBezTo>
                  <a:pt x="144" y="888"/>
                  <a:pt x="209" y="884"/>
                  <a:pt x="261" y="900"/>
                </a:cubicBezTo>
                <a:cubicBezTo>
                  <a:pt x="312" y="916"/>
                  <a:pt x="373" y="955"/>
                  <a:pt x="402" y="969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9" name="Text Box 519"/>
          <p:cNvSpPr txBox="1">
            <a:spLocks noChangeArrowheads="1"/>
          </p:cNvSpPr>
          <p:nvPr/>
        </p:nvSpPr>
        <p:spPr bwMode="auto">
          <a:xfrm>
            <a:off x="5983288" y="4498975"/>
            <a:ext cx="676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c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700" name="Text Box 520"/>
          <p:cNvSpPr txBox="1">
            <a:spLocks noChangeArrowheads="1"/>
          </p:cNvSpPr>
          <p:nvPr/>
        </p:nvSpPr>
        <p:spPr bwMode="auto">
          <a:xfrm>
            <a:off x="7670800" y="3986213"/>
            <a:ext cx="674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c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701" name="Text Box 521"/>
          <p:cNvSpPr txBox="1">
            <a:spLocks noChangeArrowheads="1"/>
          </p:cNvSpPr>
          <p:nvPr/>
        </p:nvSpPr>
        <p:spPr bwMode="auto">
          <a:xfrm>
            <a:off x="6699250" y="3357563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</a:p>
        </p:txBody>
      </p:sp>
      <p:sp>
        <p:nvSpPr>
          <p:cNvPr id="26702" name="Rectangle 523"/>
          <p:cNvSpPr>
            <a:spLocks noGrp="1" noChangeArrowheads="1"/>
          </p:cNvSpPr>
          <p:nvPr>
            <p:ph type="body" idx="1"/>
          </p:nvPr>
        </p:nvSpPr>
        <p:spPr>
          <a:xfrm>
            <a:off x="68958" y="1024583"/>
            <a:ext cx="4315717" cy="5140721"/>
          </a:xfrm>
        </p:spPr>
        <p:txBody>
          <a:bodyPr/>
          <a:lstStyle/>
          <a:p>
            <a:r>
              <a:rPr lang="en-US" dirty="0" smtClean="0"/>
              <a:t>per-connection end-end throughput: min(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c</a:t>
            </a:r>
            <a:r>
              <a:rPr lang="en-US" dirty="0" err="1" smtClean="0"/>
              <a:t>,R</a:t>
            </a:r>
            <a:r>
              <a:rPr lang="en-US" baseline="-25000" dirty="0" err="1" smtClean="0"/>
              <a:t>s</a:t>
            </a:r>
            <a:r>
              <a:rPr lang="en-US" dirty="0" err="1" smtClean="0"/>
              <a:t>,R</a:t>
            </a:r>
            <a:r>
              <a:rPr lang="en-US" dirty="0" smtClean="0"/>
              <a:t>/10)</a:t>
            </a:r>
          </a:p>
          <a:p>
            <a:r>
              <a:rPr lang="en-US" dirty="0" smtClean="0"/>
              <a:t>in practice: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c</a:t>
            </a:r>
            <a:r>
              <a:rPr lang="en-US" dirty="0" smtClean="0"/>
              <a:t> or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s</a:t>
            </a:r>
            <a:r>
              <a:rPr lang="en-US" dirty="0" smtClean="0"/>
              <a:t> is often the bottleneck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>
                <a:solidFill>
                  <a:srgbClr val="0033CC"/>
                </a:solidFill>
              </a:rPr>
              <a:t>last mile link </a:t>
            </a:r>
            <a:r>
              <a:rPr lang="en-US" dirty="0" smtClean="0"/>
              <a:t>has capacity </a:t>
            </a:r>
            <a:r>
              <a:rPr lang="en-US" dirty="0" err="1" smtClean="0"/>
              <a:t>Rc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81" name="Rectangle 6"/>
          <p:cNvSpPr>
            <a:spLocks noChangeArrowheads="1"/>
          </p:cNvSpPr>
          <p:nvPr/>
        </p:nvSpPr>
        <p:spPr bwMode="auto">
          <a:xfrm>
            <a:off x="8417357" y="1083469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19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End-to-End Packet Delay</a:t>
            </a:r>
            <a:endParaRPr lang="en-US" dirty="0"/>
          </a:p>
        </p:txBody>
      </p:sp>
      <p:pic>
        <p:nvPicPr>
          <p:cNvPr id="6" name="Picture 1027" descr="1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8" y="1428736"/>
            <a:ext cx="8312150" cy="298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028"/>
          <p:cNvSpPr txBox="1">
            <a:spLocks noChangeArrowheads="1"/>
          </p:cNvSpPr>
          <p:nvPr/>
        </p:nvSpPr>
        <p:spPr bwMode="auto">
          <a:xfrm>
            <a:off x="612774" y="4857760"/>
            <a:ext cx="795975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End-to-end delay includes multiple hop link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delays.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358095" y="5857892"/>
            <a:ext cx="1643061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Hop Delay Components</a:t>
            </a:r>
          </a:p>
        </p:txBody>
      </p:sp>
      <p:pic>
        <p:nvPicPr>
          <p:cNvPr id="20485" name="Content Placeholder 9" descr="K_fig01_12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58" y="1428736"/>
            <a:ext cx="8585200" cy="4071937"/>
          </a:xfrm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dirty="0" smtClean="0"/>
              <a:t>Four Sources of Packet </a:t>
            </a:r>
            <a:r>
              <a:rPr lang="en-US" dirty="0"/>
              <a:t>D</a:t>
            </a:r>
            <a:r>
              <a:rPr lang="en-US" dirty="0" smtClean="0"/>
              <a:t>elay</a:t>
            </a:r>
            <a:endParaRPr lang="en-US" sz="4400" dirty="0" smtClean="0"/>
          </a:p>
        </p:txBody>
      </p:sp>
      <p:sp>
        <p:nvSpPr>
          <p:cNvPr id="1946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3528" y="1268760"/>
            <a:ext cx="4105026" cy="244827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990033"/>
                </a:solidFill>
              </a:rPr>
              <a:t>1. </a:t>
            </a:r>
            <a:r>
              <a:rPr lang="en-US" sz="2400" dirty="0">
                <a:solidFill>
                  <a:srgbClr val="990033"/>
                </a:solidFill>
              </a:rPr>
              <a:t>p</a:t>
            </a:r>
            <a:r>
              <a:rPr lang="en-US" sz="2400" dirty="0" smtClean="0">
                <a:solidFill>
                  <a:srgbClr val="990033"/>
                </a:solidFill>
              </a:rPr>
              <a:t>rocessing at node: </a:t>
            </a:r>
          </a:p>
          <a:p>
            <a:pPr lvl="1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2000" b="0" dirty="0" smtClean="0">
                <a:latin typeface="+mn-lt"/>
              </a:rPr>
              <a:t>Checking for bit errors</a:t>
            </a:r>
          </a:p>
          <a:p>
            <a:pPr lvl="1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2000" b="0" dirty="0" smtClean="0">
                <a:latin typeface="+mn-lt"/>
              </a:rPr>
              <a:t>determine output link</a:t>
            </a:r>
          </a:p>
          <a:p>
            <a:pPr lvl="1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2000" b="0" dirty="0" smtClean="0">
                <a:latin typeface="+mn-lt"/>
              </a:rPr>
              <a:t>Moving packet from input queue to output queue.</a:t>
            </a:r>
          </a:p>
          <a:p>
            <a:pPr lvl="2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1600" b="0" dirty="0" smtClean="0">
                <a:latin typeface="+mn-lt"/>
              </a:rPr>
              <a:t>Table lookup time (see routing algorithms)</a:t>
            </a:r>
          </a:p>
        </p:txBody>
      </p:sp>
      <p:grpSp>
        <p:nvGrpSpPr>
          <p:cNvPr id="19464" name="Group 5"/>
          <p:cNvGrpSpPr>
            <a:grpSpLocks/>
          </p:cNvGrpSpPr>
          <p:nvPr/>
        </p:nvGrpSpPr>
        <p:grpSpPr bwMode="auto">
          <a:xfrm>
            <a:off x="631825" y="3965576"/>
            <a:ext cx="6021388" cy="2179638"/>
            <a:chOff x="494" y="2702"/>
            <a:chExt cx="3793" cy="1373"/>
          </a:xfrm>
        </p:grpSpPr>
        <p:graphicFrame>
          <p:nvGraphicFramePr>
            <p:cNvPr id="19458" name="Object 6"/>
            <p:cNvGraphicFramePr>
              <a:graphicFrameLocks noChangeAspect="1"/>
            </p:cNvGraphicFramePr>
            <p:nvPr/>
          </p:nvGraphicFramePr>
          <p:xfrm>
            <a:off x="914" y="3452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6" name="Clip" r:id="rId4" imgW="1305000" imgH="1085760" progId="MS_ClipArt_Gallery.2">
                    <p:embed/>
                  </p:oleObj>
                </mc:Choice>
                <mc:Fallback>
                  <p:oleObj name="Clip" r:id="rId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" y="3452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6" name="Oval 7"/>
            <p:cNvSpPr>
              <a:spLocks noChangeArrowheads="1"/>
            </p:cNvSpPr>
            <p:nvPr/>
          </p:nvSpPr>
          <p:spPr bwMode="auto">
            <a:xfrm>
              <a:off x="1570" y="3300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Rectangle 8"/>
            <p:cNvSpPr>
              <a:spLocks noChangeArrowheads="1"/>
            </p:cNvSpPr>
            <p:nvPr/>
          </p:nvSpPr>
          <p:spPr bwMode="auto">
            <a:xfrm>
              <a:off x="1570" y="3257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468" name="Oval 9"/>
            <p:cNvSpPr>
              <a:spLocks noChangeArrowheads="1"/>
            </p:cNvSpPr>
            <p:nvPr/>
          </p:nvSpPr>
          <p:spPr bwMode="auto">
            <a:xfrm>
              <a:off x="1576" y="3113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69" name="Group 10"/>
            <p:cNvGrpSpPr>
              <a:grpSpLocks/>
            </p:cNvGrpSpPr>
            <p:nvPr/>
          </p:nvGrpSpPr>
          <p:grpSpPr bwMode="auto">
            <a:xfrm>
              <a:off x="1794" y="3132"/>
              <a:ext cx="314" cy="75"/>
              <a:chOff x="2208" y="2184"/>
              <a:chExt cx="176" cy="69"/>
            </a:xfrm>
          </p:grpSpPr>
          <p:grpSp>
            <p:nvGrpSpPr>
              <p:cNvPr id="19507" name="Group 11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19512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3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4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08" name="Group 15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19509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0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1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9470" name="Oval 19"/>
            <p:cNvSpPr>
              <a:spLocks noChangeArrowheads="1"/>
            </p:cNvSpPr>
            <p:nvPr/>
          </p:nvSpPr>
          <p:spPr bwMode="auto">
            <a:xfrm>
              <a:off x="3520" y="3312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Line 20"/>
            <p:cNvSpPr>
              <a:spLocks noChangeShapeType="1"/>
            </p:cNvSpPr>
            <p:nvPr/>
          </p:nvSpPr>
          <p:spPr bwMode="auto">
            <a:xfrm>
              <a:off x="3526" y="329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Rectangle 21"/>
            <p:cNvSpPr>
              <a:spLocks noChangeArrowheads="1"/>
            </p:cNvSpPr>
            <p:nvPr/>
          </p:nvSpPr>
          <p:spPr bwMode="auto">
            <a:xfrm>
              <a:off x="3526" y="3275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473" name="Oval 22"/>
            <p:cNvSpPr>
              <a:spLocks noChangeArrowheads="1"/>
            </p:cNvSpPr>
            <p:nvPr/>
          </p:nvSpPr>
          <p:spPr bwMode="auto">
            <a:xfrm>
              <a:off x="3532" y="3131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459" name="Object 23"/>
            <p:cNvGraphicFramePr>
              <a:graphicFrameLocks noChangeAspect="1"/>
            </p:cNvGraphicFramePr>
            <p:nvPr/>
          </p:nvGraphicFramePr>
          <p:xfrm>
            <a:off x="716" y="2816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7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" y="2816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74" name="Line 24"/>
            <p:cNvSpPr>
              <a:spLocks noChangeShapeType="1"/>
            </p:cNvSpPr>
            <p:nvPr/>
          </p:nvSpPr>
          <p:spPr bwMode="auto">
            <a:xfrm>
              <a:off x="1110" y="3072"/>
              <a:ext cx="3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Line 25"/>
            <p:cNvSpPr>
              <a:spLocks noChangeShapeType="1"/>
            </p:cNvSpPr>
            <p:nvPr/>
          </p:nvSpPr>
          <p:spPr bwMode="auto">
            <a:xfrm flipV="1">
              <a:off x="1302" y="3693"/>
              <a:ext cx="12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Line 26"/>
            <p:cNvSpPr>
              <a:spLocks noChangeShapeType="1"/>
            </p:cNvSpPr>
            <p:nvPr/>
          </p:nvSpPr>
          <p:spPr bwMode="auto">
            <a:xfrm>
              <a:off x="2322" y="3336"/>
              <a:ext cx="1218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Line 27"/>
            <p:cNvSpPr>
              <a:spLocks noChangeShapeType="1"/>
            </p:cNvSpPr>
            <p:nvPr/>
          </p:nvSpPr>
          <p:spPr bwMode="auto">
            <a:xfrm flipH="1">
              <a:off x="1428" y="3066"/>
              <a:ext cx="0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Line 28"/>
            <p:cNvSpPr>
              <a:spLocks noChangeShapeType="1"/>
            </p:cNvSpPr>
            <p:nvPr/>
          </p:nvSpPr>
          <p:spPr bwMode="auto">
            <a:xfrm>
              <a:off x="1434" y="3339"/>
              <a:ext cx="1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Rectangle 29"/>
            <p:cNvSpPr>
              <a:spLocks noChangeArrowheads="1"/>
            </p:cNvSpPr>
            <p:nvPr/>
          </p:nvSpPr>
          <p:spPr bwMode="auto">
            <a:xfrm>
              <a:off x="2901" y="3210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Rectangle 30"/>
            <p:cNvSpPr>
              <a:spLocks noChangeArrowheads="1"/>
            </p:cNvSpPr>
            <p:nvPr/>
          </p:nvSpPr>
          <p:spPr bwMode="auto">
            <a:xfrm>
              <a:off x="2112" y="325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Rectangle 31"/>
            <p:cNvSpPr>
              <a:spLocks noChangeArrowheads="1"/>
            </p:cNvSpPr>
            <p:nvPr/>
          </p:nvSpPr>
          <p:spPr bwMode="auto">
            <a:xfrm>
              <a:off x="2214" y="325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Rectangle 32"/>
            <p:cNvSpPr>
              <a:spLocks noChangeArrowheads="1"/>
            </p:cNvSpPr>
            <p:nvPr/>
          </p:nvSpPr>
          <p:spPr bwMode="auto">
            <a:xfrm>
              <a:off x="1449" y="3192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3" name="Line 33"/>
            <p:cNvSpPr>
              <a:spLocks noChangeShapeType="1"/>
            </p:cNvSpPr>
            <p:nvPr/>
          </p:nvSpPr>
          <p:spPr bwMode="auto">
            <a:xfrm>
              <a:off x="1560" y="3258"/>
              <a:ext cx="15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Line 34"/>
            <p:cNvSpPr>
              <a:spLocks noChangeShapeType="1"/>
            </p:cNvSpPr>
            <p:nvPr/>
          </p:nvSpPr>
          <p:spPr bwMode="auto">
            <a:xfrm flipV="1">
              <a:off x="1350" y="3432"/>
              <a:ext cx="0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Line 35"/>
            <p:cNvSpPr>
              <a:spLocks noChangeShapeType="1"/>
            </p:cNvSpPr>
            <p:nvPr/>
          </p:nvSpPr>
          <p:spPr bwMode="auto">
            <a:xfrm flipV="1">
              <a:off x="3387" y="3084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Text Box 36"/>
            <p:cNvSpPr txBox="1">
              <a:spLocks noChangeArrowheads="1"/>
            </p:cNvSpPr>
            <p:nvPr/>
          </p:nvSpPr>
          <p:spPr bwMode="auto">
            <a:xfrm>
              <a:off x="494" y="2831"/>
              <a:ext cx="2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00CC66"/>
                  </a:solidFill>
                  <a:latin typeface="Comic Sans MS" pitchFamily="66" charset="0"/>
                </a:rPr>
                <a:t>A</a:t>
              </a:r>
              <a:endParaRPr lang="en-US">
                <a:solidFill>
                  <a:srgbClr val="00CC66"/>
                </a:solidFill>
              </a:endParaRPr>
            </a:p>
          </p:txBody>
        </p:sp>
        <p:sp>
          <p:nvSpPr>
            <p:cNvPr id="19487" name="Text Box 37"/>
            <p:cNvSpPr txBox="1">
              <a:spLocks noChangeArrowheads="1"/>
            </p:cNvSpPr>
            <p:nvPr/>
          </p:nvSpPr>
          <p:spPr bwMode="auto">
            <a:xfrm>
              <a:off x="668" y="3473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B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9488" name="Rectangle 38"/>
            <p:cNvSpPr>
              <a:spLocks noChangeArrowheads="1"/>
            </p:cNvSpPr>
            <p:nvPr/>
          </p:nvSpPr>
          <p:spPr bwMode="auto">
            <a:xfrm>
              <a:off x="2295" y="3216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Text Box 39"/>
            <p:cNvSpPr txBox="1">
              <a:spLocks noChangeArrowheads="1"/>
            </p:cNvSpPr>
            <p:nvPr/>
          </p:nvSpPr>
          <p:spPr bwMode="auto">
            <a:xfrm>
              <a:off x="2530" y="2966"/>
              <a:ext cx="9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propagation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0" name="Line 40"/>
            <p:cNvSpPr>
              <a:spLocks noChangeShapeType="1"/>
            </p:cNvSpPr>
            <p:nvPr/>
          </p:nvSpPr>
          <p:spPr bwMode="auto">
            <a:xfrm rot="10800000">
              <a:off x="2385" y="3084"/>
              <a:ext cx="2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Text Box 41"/>
            <p:cNvSpPr txBox="1">
              <a:spLocks noChangeArrowheads="1"/>
            </p:cNvSpPr>
            <p:nvPr/>
          </p:nvSpPr>
          <p:spPr bwMode="auto">
            <a:xfrm>
              <a:off x="1339" y="2702"/>
              <a:ext cx="97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transmission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2" name="Line 42"/>
            <p:cNvSpPr>
              <a:spLocks noChangeShapeType="1"/>
            </p:cNvSpPr>
            <p:nvPr/>
          </p:nvSpPr>
          <p:spPr bwMode="auto">
            <a:xfrm rot="10800000" flipH="1" flipV="1">
              <a:off x="2022" y="2874"/>
              <a:ext cx="333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Text Box 43"/>
            <p:cNvSpPr txBox="1">
              <a:spLocks noChangeArrowheads="1"/>
            </p:cNvSpPr>
            <p:nvPr/>
          </p:nvSpPr>
          <p:spPr bwMode="auto">
            <a:xfrm>
              <a:off x="1419" y="3668"/>
              <a:ext cx="831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nodal</a:t>
              </a:r>
            </a:p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processing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4" name="Line 44"/>
            <p:cNvSpPr>
              <a:spLocks noChangeShapeType="1"/>
            </p:cNvSpPr>
            <p:nvPr/>
          </p:nvSpPr>
          <p:spPr bwMode="auto">
            <a:xfrm rot="10800000">
              <a:off x="1587" y="3696"/>
              <a:ext cx="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Line 45"/>
            <p:cNvSpPr>
              <a:spLocks noChangeShapeType="1"/>
            </p:cNvSpPr>
            <p:nvPr/>
          </p:nvSpPr>
          <p:spPr bwMode="auto">
            <a:xfrm rot="10800000" flipV="1">
              <a:off x="2097" y="3546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Text Box 46"/>
            <p:cNvSpPr txBox="1">
              <a:spLocks noChangeArrowheads="1"/>
            </p:cNvSpPr>
            <p:nvPr/>
          </p:nvSpPr>
          <p:spPr bwMode="auto">
            <a:xfrm>
              <a:off x="2349" y="3830"/>
              <a:ext cx="7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 err="1">
                  <a:solidFill>
                    <a:srgbClr val="990033"/>
                  </a:solidFill>
                  <a:latin typeface="Comic Sans MS" pitchFamily="66" charset="0"/>
                </a:rPr>
                <a:t>queueing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7" name="Line 47"/>
            <p:cNvSpPr>
              <a:spLocks noChangeShapeType="1"/>
            </p:cNvSpPr>
            <p:nvPr/>
          </p:nvSpPr>
          <p:spPr bwMode="auto">
            <a:xfrm rot="10800000">
              <a:off x="2199" y="3546"/>
              <a:ext cx="375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98" name="Group 48"/>
            <p:cNvGrpSpPr>
              <a:grpSpLocks/>
            </p:cNvGrpSpPr>
            <p:nvPr/>
          </p:nvGrpSpPr>
          <p:grpSpPr bwMode="auto">
            <a:xfrm>
              <a:off x="3738" y="3168"/>
              <a:ext cx="314" cy="75"/>
              <a:chOff x="2208" y="2184"/>
              <a:chExt cx="176" cy="69"/>
            </a:xfrm>
          </p:grpSpPr>
          <p:grpSp>
            <p:nvGrpSpPr>
              <p:cNvPr id="19499" name="Group 49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19504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5" name="Line 5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6" name="Line 5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00" name="Group 53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19501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2" name="Line 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3" name="Line 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9465" name="Rectangle 58"/>
          <p:cNvSpPr>
            <a:spLocks noChangeArrowheads="1"/>
          </p:cNvSpPr>
          <p:nvPr/>
        </p:nvSpPr>
        <p:spPr bwMode="auto">
          <a:xfrm>
            <a:off x="4722440" y="1340768"/>
            <a:ext cx="38100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b="1" dirty="0">
                <a:solidFill>
                  <a:srgbClr val="990033"/>
                </a:solidFill>
                <a:latin typeface="Comic Sans MS" pitchFamily="66" charset="0"/>
              </a:rPr>
              <a:t>2. </a:t>
            </a:r>
            <a:r>
              <a:rPr lang="en-US" b="1" dirty="0" err="1">
                <a:solidFill>
                  <a:srgbClr val="990033"/>
                </a:solidFill>
              </a:rPr>
              <a:t>q</a:t>
            </a:r>
            <a:r>
              <a:rPr lang="en-US" b="1" dirty="0" err="1" smtClean="0">
                <a:solidFill>
                  <a:srgbClr val="990033"/>
                </a:solidFill>
                <a:latin typeface="Comic Sans MS" pitchFamily="66" charset="0"/>
              </a:rPr>
              <a:t>ueueing</a:t>
            </a:r>
            <a:r>
              <a:rPr lang="en-US" b="1" dirty="0" smtClean="0">
                <a:solidFill>
                  <a:srgbClr val="990033"/>
                </a:solidFill>
                <a:latin typeface="Comic Sans MS" pitchFamily="66" charset="0"/>
              </a:rPr>
              <a:t> delay</a:t>
            </a:r>
            <a:endParaRPr lang="en-US" b="1" dirty="0">
              <a:solidFill>
                <a:srgbClr val="990033"/>
              </a:solidFill>
              <a:latin typeface="Comic Sans MS" pitchFamily="66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75000"/>
              <a:buFont typeface="Wingdings" pitchFamily="2" charset="2"/>
              <a:buChar char="q"/>
            </a:pPr>
            <a:r>
              <a:rPr lang="en-US" sz="2000" dirty="0">
                <a:latin typeface="Comic Sans MS" pitchFamily="66" charset="0"/>
              </a:rPr>
              <a:t>time waiting at output link for transmission </a:t>
            </a: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75000"/>
              <a:buFont typeface="Wingdings" pitchFamily="2" charset="2"/>
              <a:buChar char="q"/>
            </a:pPr>
            <a:r>
              <a:rPr lang="en-US" sz="2000" dirty="0">
                <a:latin typeface="Comic Sans MS" pitchFamily="66" charset="0"/>
              </a:rPr>
              <a:t>depends on congestion level of </a:t>
            </a:r>
            <a:r>
              <a:rPr lang="en-US" sz="2000" dirty="0" smtClean="0">
                <a:latin typeface="Comic Sans MS" pitchFamily="66" charset="0"/>
              </a:rPr>
              <a:t>router.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59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17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sz="3600" dirty="0" smtClean="0"/>
              <a:t>Delay in packet-switched networks</a:t>
            </a:r>
            <a:endParaRPr lang="en-US" dirty="0" smtClean="0"/>
          </a:p>
        </p:txBody>
      </p:sp>
      <p:sp>
        <p:nvSpPr>
          <p:cNvPr id="204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75" y="1371600"/>
            <a:ext cx="3810000" cy="25050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990033"/>
                </a:solidFill>
              </a:rPr>
              <a:t>3. Transmission delay:</a:t>
            </a:r>
          </a:p>
          <a:p>
            <a:r>
              <a:rPr lang="en-US" sz="2000" dirty="0" smtClean="0"/>
              <a:t>R=link bandwidth (bps)</a:t>
            </a:r>
          </a:p>
          <a:p>
            <a:r>
              <a:rPr lang="en-US" sz="2000" dirty="0" smtClean="0"/>
              <a:t>L=packet length (bits)</a:t>
            </a:r>
          </a:p>
          <a:p>
            <a:r>
              <a:rPr lang="en-US" sz="2000" dirty="0" smtClean="0"/>
              <a:t>time to send bits into link = L/R</a:t>
            </a:r>
          </a:p>
        </p:txBody>
      </p:sp>
      <p:sp>
        <p:nvSpPr>
          <p:cNvPr id="204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76750" y="1362075"/>
            <a:ext cx="4152900" cy="2914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990033"/>
                </a:solidFill>
              </a:rPr>
              <a:t>4. Propagation delay:</a:t>
            </a:r>
          </a:p>
          <a:p>
            <a:r>
              <a:rPr lang="en-US" sz="2400" dirty="0" smtClean="0"/>
              <a:t>d = length of physical link</a:t>
            </a:r>
          </a:p>
          <a:p>
            <a:r>
              <a:rPr lang="en-US" sz="2400" dirty="0" smtClean="0"/>
              <a:t>s = propagation speed in medium (~2x10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 m/sec)</a:t>
            </a:r>
          </a:p>
          <a:p>
            <a:r>
              <a:rPr lang="en-US" sz="2400" dirty="0" smtClean="0"/>
              <a:t>propagation delay = d/s</a:t>
            </a:r>
          </a:p>
        </p:txBody>
      </p:sp>
      <p:grpSp>
        <p:nvGrpSpPr>
          <p:cNvPr id="20489" name="Group 5"/>
          <p:cNvGrpSpPr>
            <a:grpSpLocks/>
          </p:cNvGrpSpPr>
          <p:nvPr/>
        </p:nvGrpSpPr>
        <p:grpSpPr bwMode="auto">
          <a:xfrm>
            <a:off x="251520" y="3933056"/>
            <a:ext cx="6021388" cy="2179638"/>
            <a:chOff x="494" y="2702"/>
            <a:chExt cx="3793" cy="1373"/>
          </a:xfrm>
        </p:grpSpPr>
        <p:graphicFrame>
          <p:nvGraphicFramePr>
            <p:cNvPr id="20482" name="Object 6"/>
            <p:cNvGraphicFramePr>
              <a:graphicFrameLocks noChangeAspect="1"/>
            </p:cNvGraphicFramePr>
            <p:nvPr/>
          </p:nvGraphicFramePr>
          <p:xfrm>
            <a:off x="914" y="3452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6" name="Clip" r:id="rId4" imgW="1305000" imgH="1085760" progId="MS_ClipArt_Gallery.2">
                    <p:embed/>
                  </p:oleObj>
                </mc:Choice>
                <mc:Fallback>
                  <p:oleObj name="Clip" r:id="rId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" y="3452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2" name="Oval 7"/>
            <p:cNvSpPr>
              <a:spLocks noChangeArrowheads="1"/>
            </p:cNvSpPr>
            <p:nvPr/>
          </p:nvSpPr>
          <p:spPr bwMode="auto">
            <a:xfrm>
              <a:off x="1570" y="3300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Rectangle 8"/>
            <p:cNvSpPr>
              <a:spLocks noChangeArrowheads="1"/>
            </p:cNvSpPr>
            <p:nvPr/>
          </p:nvSpPr>
          <p:spPr bwMode="auto">
            <a:xfrm>
              <a:off x="1570" y="3257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494" name="Oval 9"/>
            <p:cNvSpPr>
              <a:spLocks noChangeArrowheads="1"/>
            </p:cNvSpPr>
            <p:nvPr/>
          </p:nvSpPr>
          <p:spPr bwMode="auto">
            <a:xfrm>
              <a:off x="1576" y="3113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495" name="Group 10"/>
            <p:cNvGrpSpPr>
              <a:grpSpLocks/>
            </p:cNvGrpSpPr>
            <p:nvPr/>
          </p:nvGrpSpPr>
          <p:grpSpPr bwMode="auto">
            <a:xfrm>
              <a:off x="1794" y="3132"/>
              <a:ext cx="314" cy="75"/>
              <a:chOff x="2208" y="2184"/>
              <a:chExt cx="176" cy="69"/>
            </a:xfrm>
          </p:grpSpPr>
          <p:grpSp>
            <p:nvGrpSpPr>
              <p:cNvPr id="20533" name="Group 11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20538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9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40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34" name="Group 15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20535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6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7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0496" name="Oval 19"/>
            <p:cNvSpPr>
              <a:spLocks noChangeArrowheads="1"/>
            </p:cNvSpPr>
            <p:nvPr/>
          </p:nvSpPr>
          <p:spPr bwMode="auto">
            <a:xfrm>
              <a:off x="3520" y="3312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Line 20"/>
            <p:cNvSpPr>
              <a:spLocks noChangeShapeType="1"/>
            </p:cNvSpPr>
            <p:nvPr/>
          </p:nvSpPr>
          <p:spPr bwMode="auto">
            <a:xfrm>
              <a:off x="3526" y="329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Rectangle 21"/>
            <p:cNvSpPr>
              <a:spLocks noChangeArrowheads="1"/>
            </p:cNvSpPr>
            <p:nvPr/>
          </p:nvSpPr>
          <p:spPr bwMode="auto">
            <a:xfrm>
              <a:off x="3526" y="3275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499" name="Oval 22"/>
            <p:cNvSpPr>
              <a:spLocks noChangeArrowheads="1"/>
            </p:cNvSpPr>
            <p:nvPr/>
          </p:nvSpPr>
          <p:spPr bwMode="auto">
            <a:xfrm>
              <a:off x="3532" y="3131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483" name="Object 23"/>
            <p:cNvGraphicFramePr>
              <a:graphicFrameLocks noChangeAspect="1"/>
            </p:cNvGraphicFramePr>
            <p:nvPr/>
          </p:nvGraphicFramePr>
          <p:xfrm>
            <a:off x="716" y="2816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7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" y="2816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0" name="Line 24"/>
            <p:cNvSpPr>
              <a:spLocks noChangeShapeType="1"/>
            </p:cNvSpPr>
            <p:nvPr/>
          </p:nvSpPr>
          <p:spPr bwMode="auto">
            <a:xfrm>
              <a:off x="1110" y="3072"/>
              <a:ext cx="3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Line 25"/>
            <p:cNvSpPr>
              <a:spLocks noChangeShapeType="1"/>
            </p:cNvSpPr>
            <p:nvPr/>
          </p:nvSpPr>
          <p:spPr bwMode="auto">
            <a:xfrm flipV="1">
              <a:off x="1302" y="3693"/>
              <a:ext cx="12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Line 26"/>
            <p:cNvSpPr>
              <a:spLocks noChangeShapeType="1"/>
            </p:cNvSpPr>
            <p:nvPr/>
          </p:nvSpPr>
          <p:spPr bwMode="auto">
            <a:xfrm>
              <a:off x="2322" y="3336"/>
              <a:ext cx="1218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Line 27"/>
            <p:cNvSpPr>
              <a:spLocks noChangeShapeType="1"/>
            </p:cNvSpPr>
            <p:nvPr/>
          </p:nvSpPr>
          <p:spPr bwMode="auto">
            <a:xfrm flipH="1">
              <a:off x="1428" y="3066"/>
              <a:ext cx="0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Line 28"/>
            <p:cNvSpPr>
              <a:spLocks noChangeShapeType="1"/>
            </p:cNvSpPr>
            <p:nvPr/>
          </p:nvSpPr>
          <p:spPr bwMode="auto">
            <a:xfrm>
              <a:off x="1434" y="3339"/>
              <a:ext cx="1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Rectangle 29"/>
            <p:cNvSpPr>
              <a:spLocks noChangeArrowheads="1"/>
            </p:cNvSpPr>
            <p:nvPr/>
          </p:nvSpPr>
          <p:spPr bwMode="auto">
            <a:xfrm>
              <a:off x="2901" y="3210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Rectangle 30"/>
            <p:cNvSpPr>
              <a:spLocks noChangeArrowheads="1"/>
            </p:cNvSpPr>
            <p:nvPr/>
          </p:nvSpPr>
          <p:spPr bwMode="auto">
            <a:xfrm>
              <a:off x="2112" y="325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Rectangle 31"/>
            <p:cNvSpPr>
              <a:spLocks noChangeArrowheads="1"/>
            </p:cNvSpPr>
            <p:nvPr/>
          </p:nvSpPr>
          <p:spPr bwMode="auto">
            <a:xfrm>
              <a:off x="2214" y="325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Rectangle 32"/>
            <p:cNvSpPr>
              <a:spLocks noChangeArrowheads="1"/>
            </p:cNvSpPr>
            <p:nvPr/>
          </p:nvSpPr>
          <p:spPr bwMode="auto">
            <a:xfrm>
              <a:off x="1449" y="3192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Line 33"/>
            <p:cNvSpPr>
              <a:spLocks noChangeShapeType="1"/>
            </p:cNvSpPr>
            <p:nvPr/>
          </p:nvSpPr>
          <p:spPr bwMode="auto">
            <a:xfrm>
              <a:off x="1560" y="3258"/>
              <a:ext cx="15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Line 34"/>
            <p:cNvSpPr>
              <a:spLocks noChangeShapeType="1"/>
            </p:cNvSpPr>
            <p:nvPr/>
          </p:nvSpPr>
          <p:spPr bwMode="auto">
            <a:xfrm flipV="1">
              <a:off x="1350" y="3432"/>
              <a:ext cx="0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Line 35"/>
            <p:cNvSpPr>
              <a:spLocks noChangeShapeType="1"/>
            </p:cNvSpPr>
            <p:nvPr/>
          </p:nvSpPr>
          <p:spPr bwMode="auto">
            <a:xfrm flipV="1">
              <a:off x="3387" y="3084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Text Box 36"/>
            <p:cNvSpPr txBox="1">
              <a:spLocks noChangeArrowheads="1"/>
            </p:cNvSpPr>
            <p:nvPr/>
          </p:nvSpPr>
          <p:spPr bwMode="auto">
            <a:xfrm>
              <a:off x="494" y="2831"/>
              <a:ext cx="2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00CC66"/>
                  </a:solidFill>
                  <a:latin typeface="Comic Sans MS" pitchFamily="66" charset="0"/>
                </a:rPr>
                <a:t>A</a:t>
              </a:r>
              <a:endParaRPr lang="en-US">
                <a:solidFill>
                  <a:srgbClr val="00CC66"/>
                </a:solidFill>
              </a:endParaRPr>
            </a:p>
          </p:txBody>
        </p:sp>
        <p:sp>
          <p:nvSpPr>
            <p:cNvPr id="20513" name="Text Box 37"/>
            <p:cNvSpPr txBox="1">
              <a:spLocks noChangeArrowheads="1"/>
            </p:cNvSpPr>
            <p:nvPr/>
          </p:nvSpPr>
          <p:spPr bwMode="auto">
            <a:xfrm>
              <a:off x="668" y="3473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B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0514" name="Rectangle 38"/>
            <p:cNvSpPr>
              <a:spLocks noChangeArrowheads="1"/>
            </p:cNvSpPr>
            <p:nvPr/>
          </p:nvSpPr>
          <p:spPr bwMode="auto">
            <a:xfrm>
              <a:off x="2295" y="3216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Text Box 39"/>
            <p:cNvSpPr txBox="1">
              <a:spLocks noChangeArrowheads="1"/>
            </p:cNvSpPr>
            <p:nvPr/>
          </p:nvSpPr>
          <p:spPr bwMode="auto">
            <a:xfrm>
              <a:off x="2530" y="2966"/>
              <a:ext cx="9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propagation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16" name="Line 40"/>
            <p:cNvSpPr>
              <a:spLocks noChangeShapeType="1"/>
            </p:cNvSpPr>
            <p:nvPr/>
          </p:nvSpPr>
          <p:spPr bwMode="auto">
            <a:xfrm rot="10800000">
              <a:off x="2385" y="3084"/>
              <a:ext cx="2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Text Box 41"/>
            <p:cNvSpPr txBox="1">
              <a:spLocks noChangeArrowheads="1"/>
            </p:cNvSpPr>
            <p:nvPr/>
          </p:nvSpPr>
          <p:spPr bwMode="auto">
            <a:xfrm>
              <a:off x="1339" y="2702"/>
              <a:ext cx="97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transmission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18" name="Line 42"/>
            <p:cNvSpPr>
              <a:spLocks noChangeShapeType="1"/>
            </p:cNvSpPr>
            <p:nvPr/>
          </p:nvSpPr>
          <p:spPr bwMode="auto">
            <a:xfrm rot="10800000" flipH="1" flipV="1">
              <a:off x="2022" y="2874"/>
              <a:ext cx="333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Text Box 43"/>
            <p:cNvSpPr txBox="1">
              <a:spLocks noChangeArrowheads="1"/>
            </p:cNvSpPr>
            <p:nvPr/>
          </p:nvSpPr>
          <p:spPr bwMode="auto">
            <a:xfrm>
              <a:off x="1419" y="3668"/>
              <a:ext cx="831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nodal</a:t>
              </a:r>
            </a:p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processing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20" name="Line 44"/>
            <p:cNvSpPr>
              <a:spLocks noChangeShapeType="1"/>
            </p:cNvSpPr>
            <p:nvPr/>
          </p:nvSpPr>
          <p:spPr bwMode="auto">
            <a:xfrm rot="10800000">
              <a:off x="1587" y="3696"/>
              <a:ext cx="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1" name="Line 45"/>
            <p:cNvSpPr>
              <a:spLocks noChangeShapeType="1"/>
            </p:cNvSpPr>
            <p:nvPr/>
          </p:nvSpPr>
          <p:spPr bwMode="auto">
            <a:xfrm rot="10800000" flipV="1">
              <a:off x="2097" y="3546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2" name="Text Box 46"/>
            <p:cNvSpPr txBox="1">
              <a:spLocks noChangeArrowheads="1"/>
            </p:cNvSpPr>
            <p:nvPr/>
          </p:nvSpPr>
          <p:spPr bwMode="auto">
            <a:xfrm>
              <a:off x="2349" y="3830"/>
              <a:ext cx="7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 err="1">
                  <a:solidFill>
                    <a:srgbClr val="990033"/>
                  </a:solidFill>
                  <a:latin typeface="Comic Sans MS" pitchFamily="66" charset="0"/>
                </a:rPr>
                <a:t>queueing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23" name="Line 47"/>
            <p:cNvSpPr>
              <a:spLocks noChangeShapeType="1"/>
            </p:cNvSpPr>
            <p:nvPr/>
          </p:nvSpPr>
          <p:spPr bwMode="auto">
            <a:xfrm rot="10800000">
              <a:off x="2199" y="3546"/>
              <a:ext cx="375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24" name="Group 48"/>
            <p:cNvGrpSpPr>
              <a:grpSpLocks/>
            </p:cNvGrpSpPr>
            <p:nvPr/>
          </p:nvGrpSpPr>
          <p:grpSpPr bwMode="auto">
            <a:xfrm>
              <a:off x="3738" y="3168"/>
              <a:ext cx="314" cy="75"/>
              <a:chOff x="2208" y="2184"/>
              <a:chExt cx="176" cy="69"/>
            </a:xfrm>
          </p:grpSpPr>
          <p:grpSp>
            <p:nvGrpSpPr>
              <p:cNvPr id="20525" name="Group 49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20530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1" name="Line 5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2" name="Line 5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26" name="Group 53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20527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28" name="Line 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29" name="Line 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0490" name="Rectangle 57"/>
          <p:cNvSpPr>
            <a:spLocks noChangeArrowheads="1"/>
          </p:cNvSpPr>
          <p:nvPr/>
        </p:nvSpPr>
        <p:spPr bwMode="auto">
          <a:xfrm>
            <a:off x="6633675" y="4149080"/>
            <a:ext cx="2258805" cy="1941389"/>
          </a:xfrm>
          <a:prstGeom prst="rect">
            <a:avLst/>
          </a:prstGeom>
          <a:noFill/>
          <a:ln w="19050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Note: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 smtClean="0">
                <a:latin typeface="Comic Sans MS" pitchFamily="66" charset="0"/>
              </a:rPr>
              <a:t>s </a:t>
            </a:r>
            <a:r>
              <a:rPr lang="en-US" dirty="0">
                <a:latin typeface="Comic Sans MS" pitchFamily="66" charset="0"/>
              </a:rPr>
              <a:t>and R </a:t>
            </a:r>
            <a:r>
              <a:rPr lang="en-US" dirty="0" smtClean="0">
                <a:latin typeface="Comic Sans MS" pitchFamily="66" charset="0"/>
              </a:rPr>
              <a:t>are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i="1" dirty="0" smtClean="0">
                <a:latin typeface="Comic Sans MS" pitchFamily="66" charset="0"/>
              </a:rPr>
              <a:t>very </a:t>
            </a:r>
            <a:r>
              <a:rPr lang="en-US" dirty="0" smtClean="0">
                <a:latin typeface="Comic Sans MS" pitchFamily="66" charset="0"/>
              </a:rPr>
              <a:t>different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 smtClean="0">
                <a:latin typeface="Comic Sans MS" pitchFamily="66" charset="0"/>
              </a:rPr>
              <a:t>quantities</a:t>
            </a:r>
            <a:r>
              <a:rPr lang="en-US" dirty="0">
                <a:latin typeface="Comic Sans MS" pitchFamily="66" charset="0"/>
              </a:rPr>
              <a:t>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07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-24"/>
            <a:ext cx="8353425" cy="9969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End-to-end Packet Delay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0034" y="1142984"/>
            <a:ext cx="821537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End-to-end packet delay</a:t>
            </a:r>
            <a:r>
              <a:rPr lang="en-US" dirty="0" smtClean="0">
                <a:solidFill>
                  <a:schemeClr val="accent2"/>
                </a:solidFill>
              </a:rPr>
              <a:t> :: </a:t>
            </a:r>
            <a:r>
              <a:rPr lang="en-US" dirty="0" smtClean="0"/>
              <a:t>the time to deliver a packet from source to destination Host (or node).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{Most often, we are interested in the packet delay within the </a:t>
            </a:r>
            <a:r>
              <a:rPr lang="en-US" i="1" dirty="0" smtClean="0">
                <a:solidFill>
                  <a:schemeClr val="accent1"/>
                </a:solidFill>
              </a:rPr>
              <a:t>communications subnet</a:t>
            </a:r>
            <a:r>
              <a:rPr lang="en-US" i="1" dirty="0" smtClean="0"/>
              <a:t>.</a:t>
            </a:r>
            <a:r>
              <a:rPr lang="en-US" dirty="0" smtClean="0"/>
              <a:t>} This delay is the sum of the delays on each subnet link traversed by the packet.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Each link delay consists of four components[B&amp;G  </a:t>
            </a:r>
            <a:r>
              <a:rPr lang="en-US" dirty="0" err="1" smtClean="0"/>
              <a:t>Bertsekas</a:t>
            </a:r>
            <a:r>
              <a:rPr lang="en-US" dirty="0" smtClean="0"/>
              <a:t> and </a:t>
            </a:r>
            <a:r>
              <a:rPr lang="en-US" dirty="0" err="1" smtClean="0"/>
              <a:t>Gallager</a:t>
            </a:r>
            <a:r>
              <a:rPr lang="en-US" dirty="0" smtClean="0"/>
              <a:t>]: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4"/>
            <a:ext cx="7772400" cy="92869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Link Packet Delay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7772400" cy="4419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1. The </a:t>
            </a: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processing delay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[PROC]</a:t>
            </a:r>
            <a:r>
              <a:rPr lang="en-US" sz="2800" i="1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between the time the packet is correctly received at the head node of the incoming link and the time the packet is assigned to an outgoing link queue for transmission.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2. The </a:t>
            </a: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queuing delay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[QUEUE]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between the time the packet is assigned to a queue for transmission and the time it starts being transmitted. During this time, the packet waits while other packets in the transmission queue are transmitted.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-24"/>
            <a:ext cx="7772400" cy="100013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Link Packet Delay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223978"/>
            <a:ext cx="8501122" cy="4419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3.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transmission delay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[TRANS]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between the times that the first and last bits of the packet are transmitted.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4. The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propagation delay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[PROP]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between the time the last bit is transmitted at the head node of the link queue and the time the last bit is received at the next router. This is </a:t>
            </a:r>
            <a:r>
              <a:rPr lang="en-US" dirty="0" smtClean="0">
                <a:solidFill>
                  <a:srgbClr val="0033CC"/>
                </a:solidFill>
              </a:rPr>
              <a:t>proportional</a:t>
            </a:r>
            <a:r>
              <a:rPr lang="en-US" dirty="0" smtClean="0"/>
              <a:t> to the physical distance between transmitter and receiver.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Warning: Terminologies can differ!!</a:t>
            </a:r>
          </a:p>
          <a:p>
            <a:r>
              <a:rPr lang="en-US" dirty="0" smtClean="0"/>
              <a:t>Introduction to </a:t>
            </a:r>
            <a:r>
              <a:rPr lang="en-US" dirty="0" err="1" smtClean="0"/>
              <a:t>Queueing</a:t>
            </a:r>
            <a:r>
              <a:rPr lang="en-US" dirty="0" smtClean="0"/>
              <a:t> Model</a:t>
            </a:r>
          </a:p>
          <a:p>
            <a:r>
              <a:rPr lang="en-US" dirty="0" smtClean="0"/>
              <a:t>Generic Performance Metrics</a:t>
            </a:r>
          </a:p>
          <a:p>
            <a:r>
              <a:rPr lang="en-US" dirty="0" smtClean="0"/>
              <a:t>Components of Hop and End-to-End </a:t>
            </a:r>
            <a:r>
              <a:rPr lang="en-US" dirty="0"/>
              <a:t>P</a:t>
            </a:r>
            <a:r>
              <a:rPr lang="en-US" dirty="0" smtClean="0"/>
              <a:t>acket Delay</a:t>
            </a:r>
          </a:p>
          <a:p>
            <a:r>
              <a:rPr lang="en-US" dirty="0" err="1" smtClean="0"/>
              <a:t>Traceroute</a:t>
            </a:r>
            <a:r>
              <a:rPr lang="en-US" dirty="0" smtClean="0"/>
              <a:t> Tool</a:t>
            </a:r>
          </a:p>
          <a:p>
            <a:r>
              <a:rPr lang="en-US" dirty="0" smtClean="0"/>
              <a:t>Other Performance Measures</a:t>
            </a:r>
          </a:p>
          <a:p>
            <a:r>
              <a:rPr lang="en-US" dirty="0" smtClean="0"/>
              <a:t>Summary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17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Nodal (Link) </a:t>
            </a:r>
            <a:r>
              <a:rPr lang="en-US" dirty="0"/>
              <a:t>D</a:t>
            </a:r>
            <a:r>
              <a:rPr lang="en-US" dirty="0" smtClean="0"/>
              <a:t>elay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47938"/>
            <a:ext cx="7772400" cy="3700462"/>
          </a:xfrm>
        </p:spPr>
        <p:txBody>
          <a:bodyPr/>
          <a:lstStyle/>
          <a:p>
            <a:r>
              <a:rPr lang="en-US" sz="2400" dirty="0" err="1" smtClean="0"/>
              <a:t>d</a:t>
            </a:r>
            <a:r>
              <a:rPr lang="en-US" sz="2400" baseline="-25000" dirty="0" err="1" smtClean="0"/>
              <a:t>proc</a:t>
            </a:r>
            <a:r>
              <a:rPr lang="en-US" sz="2400" dirty="0" smtClean="0"/>
              <a:t> = processing delay</a:t>
            </a:r>
          </a:p>
          <a:p>
            <a:pPr lvl="1"/>
            <a:r>
              <a:rPr lang="en-US" sz="2000" dirty="0" smtClean="0"/>
              <a:t>typically a few </a:t>
            </a:r>
            <a:r>
              <a:rPr lang="en-US" sz="2000" dirty="0" err="1" smtClean="0"/>
              <a:t>microsecs</a:t>
            </a:r>
            <a:r>
              <a:rPr lang="en-US" sz="2000" dirty="0" smtClean="0"/>
              <a:t> or less</a:t>
            </a:r>
          </a:p>
          <a:p>
            <a:r>
              <a:rPr lang="en-US" sz="2400" dirty="0" err="1" smtClean="0"/>
              <a:t>d</a:t>
            </a:r>
            <a:r>
              <a:rPr lang="en-US" sz="2400" baseline="-25000" dirty="0" err="1" smtClean="0"/>
              <a:t>queue</a:t>
            </a:r>
            <a:r>
              <a:rPr lang="en-US" sz="2400" dirty="0" smtClean="0"/>
              <a:t> = </a:t>
            </a:r>
            <a:r>
              <a:rPr lang="en-US" sz="2400" dirty="0" err="1" smtClean="0"/>
              <a:t>queueing</a:t>
            </a:r>
            <a:r>
              <a:rPr lang="en-US" sz="2400" dirty="0" smtClean="0"/>
              <a:t> delay</a:t>
            </a:r>
          </a:p>
          <a:p>
            <a:pPr lvl="1"/>
            <a:r>
              <a:rPr lang="en-US" sz="2000" dirty="0" smtClean="0"/>
              <a:t>depends on congestion</a:t>
            </a:r>
          </a:p>
          <a:p>
            <a:r>
              <a:rPr lang="en-US" sz="2400" dirty="0" err="1" smtClean="0"/>
              <a:t>d</a:t>
            </a:r>
            <a:r>
              <a:rPr lang="en-US" sz="2400" baseline="-25000" dirty="0" err="1" smtClean="0"/>
              <a:t>trans</a:t>
            </a:r>
            <a:r>
              <a:rPr lang="en-US" sz="2400" dirty="0" smtClean="0"/>
              <a:t> = transmission delay</a:t>
            </a:r>
          </a:p>
          <a:p>
            <a:pPr lvl="1"/>
            <a:r>
              <a:rPr lang="en-US" sz="2000" dirty="0" smtClean="0"/>
              <a:t>= L/R, significant for low-speed links</a:t>
            </a:r>
          </a:p>
          <a:p>
            <a:r>
              <a:rPr lang="en-US" sz="2400" dirty="0" err="1" smtClean="0"/>
              <a:t>d</a:t>
            </a:r>
            <a:r>
              <a:rPr lang="en-US" sz="2400" baseline="-25000" dirty="0" err="1" smtClean="0"/>
              <a:t>prop</a:t>
            </a:r>
            <a:r>
              <a:rPr lang="en-US" sz="2400" dirty="0" smtClean="0"/>
              <a:t> = propagation delay</a:t>
            </a:r>
          </a:p>
          <a:p>
            <a:pPr lvl="1"/>
            <a:r>
              <a:rPr lang="en-US" sz="2000" dirty="0" smtClean="0"/>
              <a:t>a few </a:t>
            </a:r>
            <a:r>
              <a:rPr lang="en-US" sz="2000" dirty="0" err="1" smtClean="0"/>
              <a:t>microsecs</a:t>
            </a:r>
            <a:r>
              <a:rPr lang="en-US" sz="2000" dirty="0" smtClean="0"/>
              <a:t> to hundreds of </a:t>
            </a:r>
            <a:r>
              <a:rPr lang="en-US" sz="2000" dirty="0" err="1" smtClean="0"/>
              <a:t>msecs</a:t>
            </a:r>
            <a:endParaRPr lang="en-US" sz="2000" dirty="0" smtClean="0"/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1887538" y="1371600"/>
          <a:ext cx="53149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4" imgW="2006280" imgH="241200" progId="Equation.3">
                  <p:embed/>
                </p:oleObj>
              </mc:Choice>
              <mc:Fallback>
                <p:oleObj name="Equation" r:id="rId4" imgW="2006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1371600"/>
                        <a:ext cx="5314950" cy="6350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036371" y="5808687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2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End-to-End Packet Delay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2762264"/>
            <a:ext cx="7772400" cy="3238504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33CC"/>
                </a:solidFill>
              </a:rPr>
              <a:t>end-to-end packet delay  </a:t>
            </a:r>
            <a:r>
              <a:rPr lang="en-US" dirty="0" smtClean="0"/>
              <a:t>= sum of ALL link packet delays.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Be Careful !!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33CC"/>
                </a:solidFill>
              </a:rPr>
              <a:t>end-to-end </a:t>
            </a:r>
            <a:r>
              <a:rPr lang="en-US" dirty="0" smtClean="0"/>
              <a:t>can be defined either: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from Host-to-Host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or </a:t>
            </a:r>
            <a:r>
              <a:rPr lang="en-US" dirty="0" smtClean="0">
                <a:solidFill>
                  <a:srgbClr val="800000"/>
                </a:solidFill>
              </a:rPr>
              <a:t>only</a:t>
            </a:r>
            <a:r>
              <a:rPr lang="en-US" dirty="0" smtClean="0"/>
              <a:t> from end-to-end nodes within the </a:t>
            </a:r>
            <a:r>
              <a:rPr lang="en-US" dirty="0" err="1" smtClean="0"/>
              <a:t>subnetwork</a:t>
            </a:r>
            <a:r>
              <a:rPr lang="en-US" dirty="0" smtClean="0"/>
              <a:t>.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57158" y="1428736"/>
            <a:ext cx="8177242" cy="1143008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3200" b="1" dirty="0">
                <a:solidFill>
                  <a:schemeClr val="accent2"/>
                </a:solidFill>
              </a:rPr>
              <a:t>Link packet delay  =  PROC + </a:t>
            </a:r>
            <a:r>
              <a:rPr lang="en-US" sz="3200" b="1" dirty="0" smtClean="0">
                <a:solidFill>
                  <a:schemeClr val="accent2"/>
                </a:solidFill>
              </a:rPr>
              <a:t>QD</a:t>
            </a:r>
          </a:p>
          <a:p>
            <a:pPr algn="l"/>
            <a:r>
              <a:rPr lang="en-US" sz="3200" b="1" dirty="0" smtClean="0">
                <a:solidFill>
                  <a:schemeClr val="accent2"/>
                </a:solidFill>
              </a:rPr>
              <a:t>                        + TRANS + PROP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786688" y="5736679"/>
            <a:ext cx="1000125" cy="428625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 dirty="0" smtClean="0">
                <a:solidFill>
                  <a:srgbClr val="6600CC"/>
                </a:solidFill>
              </a:rPr>
              <a:t>B</a:t>
            </a:r>
            <a:r>
              <a:rPr lang="en-US" b="1" dirty="0" smtClean="0">
                <a:solidFill>
                  <a:srgbClr val="6600CC"/>
                </a:solidFill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6600CC"/>
                </a:solidFill>
                <a:latin typeface="Comic Sans MS" pitchFamily="66" charset="0"/>
              </a:rPr>
              <a:t>&amp; </a:t>
            </a:r>
            <a:r>
              <a:rPr lang="en-US" b="1" dirty="0" smtClean="0">
                <a:solidFill>
                  <a:srgbClr val="6600CC"/>
                </a:solidFill>
                <a:latin typeface="Comic Sans MS" pitchFamily="66" charset="0"/>
              </a:rPr>
              <a:t>G</a:t>
            </a:r>
            <a:endParaRPr lang="en-US" b="1" dirty="0">
              <a:solidFill>
                <a:srgbClr val="6600CC"/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End-to-End Packet Delay</a:t>
            </a:r>
            <a:endParaRPr lang="en-US" dirty="0"/>
          </a:p>
        </p:txBody>
      </p:sp>
      <p:pic>
        <p:nvPicPr>
          <p:cNvPr id="6" name="Picture 1027" descr="1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8" y="1428736"/>
            <a:ext cx="8312150" cy="298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358095" y="5857892"/>
            <a:ext cx="1643061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9" name="Rectangle 1028"/>
          <p:cNvSpPr txBox="1">
            <a:spLocks noChangeArrowheads="1"/>
          </p:cNvSpPr>
          <p:nvPr/>
        </p:nvSpPr>
        <p:spPr bwMode="auto">
          <a:xfrm>
            <a:off x="612774" y="4857760"/>
            <a:ext cx="795975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End-to-end delay includes multiple hop link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delays.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Bandwidth </a:t>
            </a:r>
            <a:r>
              <a:rPr lang="en-US" dirty="0"/>
              <a:t>Delay</a:t>
            </a:r>
            <a:r>
              <a:rPr lang="en-US" dirty="0" smtClean="0"/>
              <a:t> Product (BDP)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085" y="1124744"/>
            <a:ext cx="8435280" cy="5040560"/>
          </a:xfrm>
        </p:spPr>
        <p:txBody>
          <a:bodyPr/>
          <a:lstStyle/>
          <a:p>
            <a:r>
              <a:rPr lang="en-US" dirty="0"/>
              <a:t>Amount of data “in flight” or “in the pipe”</a:t>
            </a:r>
          </a:p>
          <a:p>
            <a:r>
              <a:rPr lang="en-US" dirty="0" smtClean="0"/>
              <a:t>Sometimes </a:t>
            </a:r>
            <a:r>
              <a:rPr lang="en-US" dirty="0"/>
              <a:t>relative to </a:t>
            </a:r>
            <a:r>
              <a:rPr lang="en-US" dirty="0" smtClean="0"/>
              <a:t>RTT (i.e., 2 x delay)</a:t>
            </a:r>
            <a:endParaRPr lang="en-US" dirty="0"/>
          </a:p>
          <a:p>
            <a:r>
              <a:rPr lang="en-US" dirty="0"/>
              <a:t>Example: 100ms </a:t>
            </a:r>
            <a:r>
              <a:rPr lang="en-US" sz="2400" dirty="0">
                <a:latin typeface="Helvetica" pitchFamily="34" charset="0"/>
              </a:rPr>
              <a:t>x</a:t>
            </a:r>
            <a:r>
              <a:rPr lang="en-US" dirty="0"/>
              <a:t> 45Mbps = </a:t>
            </a:r>
            <a:r>
              <a:rPr lang="en-US" dirty="0" smtClean="0"/>
              <a:t>4.5 M bits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this 560 KB?</a:t>
            </a:r>
            <a:endParaRPr lang="en-US" dirty="0"/>
          </a:p>
        </p:txBody>
      </p:sp>
      <p:pic>
        <p:nvPicPr>
          <p:cNvPr id="35845" name="Picture 5" descr="W:\Editorial\KARYN\Booksold\PD3e\final figures\Metafiles\01x22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890963"/>
            <a:ext cx="640397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60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0" name="Picture 60" descr="queueDel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1290638"/>
            <a:ext cx="5162550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>
          <a:xfrm>
            <a:off x="283790" y="-90264"/>
            <a:ext cx="8248650" cy="1143000"/>
          </a:xfrm>
        </p:spPr>
        <p:txBody>
          <a:bodyPr/>
          <a:lstStyle/>
          <a:p>
            <a:r>
              <a:rPr lang="en-US" dirty="0" err="1" smtClean="0"/>
              <a:t>Queueing</a:t>
            </a:r>
            <a:r>
              <a:rPr lang="en-US" dirty="0" smtClean="0"/>
              <a:t> Delay (revisited)</a:t>
            </a:r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638300"/>
            <a:ext cx="3810000" cy="1781175"/>
          </a:xfrm>
        </p:spPr>
        <p:txBody>
          <a:bodyPr/>
          <a:lstStyle/>
          <a:p>
            <a:r>
              <a:rPr lang="en-US" sz="2400" smtClean="0"/>
              <a:t>R=link bandwidth (bps)</a:t>
            </a:r>
          </a:p>
          <a:p>
            <a:r>
              <a:rPr lang="en-US" sz="2400" smtClean="0"/>
              <a:t>L=packet length (bits)</a:t>
            </a:r>
          </a:p>
          <a:p>
            <a:r>
              <a:rPr lang="en-US" sz="2400" smtClean="0"/>
              <a:t>a=average packet arrival rate</a:t>
            </a:r>
          </a:p>
        </p:txBody>
      </p:sp>
      <p:sp>
        <p:nvSpPr>
          <p:cNvPr id="75783" name="Rectangle 61"/>
          <p:cNvSpPr>
            <a:spLocks noChangeArrowheads="1"/>
          </p:cNvSpPr>
          <p:nvPr/>
        </p:nvSpPr>
        <p:spPr bwMode="auto">
          <a:xfrm>
            <a:off x="611560" y="3572247"/>
            <a:ext cx="3810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>
                <a:solidFill>
                  <a:srgbClr val="990033"/>
                </a:solidFill>
                <a:latin typeface="Comic Sans MS" pitchFamily="66" charset="0"/>
              </a:rPr>
              <a:t>traffic intensity = La/R</a:t>
            </a:r>
          </a:p>
        </p:txBody>
      </p:sp>
      <p:sp>
        <p:nvSpPr>
          <p:cNvPr id="75784" name="Rectangle 62"/>
          <p:cNvSpPr>
            <a:spLocks noChangeArrowheads="1"/>
          </p:cNvSpPr>
          <p:nvPr/>
        </p:nvSpPr>
        <p:spPr bwMode="auto">
          <a:xfrm>
            <a:off x="571500" y="4448175"/>
            <a:ext cx="69723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85000"/>
              <a:buFont typeface="Wingdings" pitchFamily="2" charset="2"/>
              <a:buChar char="q"/>
            </a:pPr>
            <a:r>
              <a:rPr lang="en-US" dirty="0">
                <a:latin typeface="Comic Sans MS" pitchFamily="66" charset="0"/>
              </a:rPr>
              <a:t>La/R ~ 0: average </a:t>
            </a:r>
            <a:r>
              <a:rPr lang="en-US" dirty="0" err="1">
                <a:latin typeface="Comic Sans MS" pitchFamily="66" charset="0"/>
              </a:rPr>
              <a:t>queueing</a:t>
            </a:r>
            <a:r>
              <a:rPr lang="en-US" dirty="0">
                <a:latin typeface="Comic Sans MS" pitchFamily="66" charset="0"/>
              </a:rPr>
              <a:t> delay small</a:t>
            </a: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85000"/>
              <a:buFont typeface="Wingdings" pitchFamily="2" charset="2"/>
              <a:buChar char="q"/>
            </a:pPr>
            <a:r>
              <a:rPr lang="en-US" dirty="0">
                <a:latin typeface="Comic Sans MS" pitchFamily="66" charset="0"/>
              </a:rPr>
              <a:t>La/R -&gt; 1: delays become large</a:t>
            </a: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85000"/>
              <a:buFont typeface="Wingdings" pitchFamily="2" charset="2"/>
              <a:buChar char="q"/>
            </a:pPr>
            <a:r>
              <a:rPr lang="en-US" dirty="0">
                <a:latin typeface="Comic Sans MS" pitchFamily="66" charset="0"/>
              </a:rPr>
              <a:t>La/R </a:t>
            </a:r>
            <a:r>
              <a:rPr lang="en-US" dirty="0" smtClean="0">
                <a:latin typeface="Comic Sans MS" pitchFamily="66" charset="0"/>
              </a:rPr>
              <a:t>= or &gt; </a:t>
            </a:r>
            <a:r>
              <a:rPr lang="en-US" dirty="0">
                <a:latin typeface="Comic Sans MS" pitchFamily="66" charset="0"/>
              </a:rPr>
              <a:t>1: more “work” arriving than can be serviced, average delay infinite!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2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“Real” Internet Delays and Routes</a:t>
            </a:r>
          </a:p>
        </p:txBody>
      </p:sp>
      <p:sp>
        <p:nvSpPr>
          <p:cNvPr id="225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412776"/>
            <a:ext cx="7772400" cy="3098800"/>
          </a:xfrm>
        </p:spPr>
        <p:txBody>
          <a:bodyPr/>
          <a:lstStyle/>
          <a:p>
            <a:r>
              <a:rPr lang="en-US" sz="2400" dirty="0" smtClean="0"/>
              <a:t>What do “real” Internet delay &amp; loss look like? </a:t>
            </a:r>
          </a:p>
          <a:p>
            <a:r>
              <a:rPr lang="en-US" sz="2400" i="1" dirty="0" err="1" smtClean="0">
                <a:solidFill>
                  <a:srgbClr val="990033"/>
                </a:solidFill>
              </a:rPr>
              <a:t>Traceroute</a:t>
            </a:r>
            <a:r>
              <a:rPr lang="en-US" sz="2400" dirty="0" smtClean="0">
                <a:solidFill>
                  <a:srgbClr val="990033"/>
                </a:solidFill>
              </a:rPr>
              <a:t> program: </a:t>
            </a:r>
            <a:r>
              <a:rPr lang="en-US" sz="2400" dirty="0" smtClean="0"/>
              <a:t>provides delay measurement from source to router along end-to-end Internet path towards destination.  </a:t>
            </a:r>
            <a:r>
              <a:rPr lang="en-US" sz="2400" dirty="0" smtClean="0">
                <a:solidFill>
                  <a:srgbClr val="0033CC"/>
                </a:solidFill>
              </a:rPr>
              <a:t>For all </a:t>
            </a:r>
            <a:r>
              <a:rPr lang="en-US" sz="2400" i="1" dirty="0" smtClean="0">
                <a:solidFill>
                  <a:srgbClr val="0033CC"/>
                </a:solidFill>
              </a:rPr>
              <a:t>i:</a:t>
            </a:r>
          </a:p>
          <a:p>
            <a:pPr lvl="1"/>
            <a:r>
              <a:rPr lang="en-US" sz="2000" dirty="0" smtClean="0"/>
              <a:t>sends three packets that will reach router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i="1" dirty="0" smtClean="0">
                <a:solidFill>
                  <a:srgbClr val="0033CC"/>
                </a:solidFill>
              </a:rPr>
              <a:t>i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/>
              <a:t>on path towards destination</a:t>
            </a:r>
          </a:p>
          <a:p>
            <a:pPr lvl="1"/>
            <a:r>
              <a:rPr lang="en-US" sz="2000" dirty="0" smtClean="0"/>
              <a:t>router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i="1" dirty="0" smtClean="0">
                <a:solidFill>
                  <a:srgbClr val="0033CC"/>
                </a:solidFill>
              </a:rPr>
              <a:t>i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/>
              <a:t>will return packets to sender.</a:t>
            </a:r>
          </a:p>
          <a:p>
            <a:pPr lvl="1"/>
            <a:r>
              <a:rPr lang="en-US" sz="2000" dirty="0" smtClean="0"/>
              <a:t>sender times interval between transmission and reply.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22530" name="Object 11"/>
          <p:cNvGraphicFramePr>
            <a:graphicFrameLocks noChangeAspect="1"/>
          </p:cNvGraphicFramePr>
          <p:nvPr/>
        </p:nvGraphicFramePr>
        <p:xfrm>
          <a:off x="984250" y="5078413"/>
          <a:ext cx="41592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5078413"/>
                        <a:ext cx="41592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Line 38"/>
          <p:cNvSpPr>
            <a:spLocks noChangeShapeType="1"/>
          </p:cNvSpPr>
          <p:nvPr/>
        </p:nvSpPr>
        <p:spPr bwMode="auto">
          <a:xfrm>
            <a:off x="1285875" y="5319713"/>
            <a:ext cx="288925" cy="265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105"/>
          <p:cNvSpPr>
            <a:spLocks noChangeShapeType="1"/>
          </p:cNvSpPr>
          <p:nvPr/>
        </p:nvSpPr>
        <p:spPr bwMode="auto">
          <a:xfrm flipV="1">
            <a:off x="2079625" y="5370513"/>
            <a:ext cx="458788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6"/>
          <p:cNvSpPr>
            <a:spLocks noChangeShapeType="1"/>
          </p:cNvSpPr>
          <p:nvPr/>
        </p:nvSpPr>
        <p:spPr bwMode="auto">
          <a:xfrm>
            <a:off x="3014663" y="5354638"/>
            <a:ext cx="485775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Line 108"/>
          <p:cNvSpPr>
            <a:spLocks noChangeShapeType="1"/>
          </p:cNvSpPr>
          <p:nvPr/>
        </p:nvSpPr>
        <p:spPr bwMode="auto">
          <a:xfrm flipH="1">
            <a:off x="2776538" y="5086350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Line 113"/>
          <p:cNvSpPr>
            <a:spLocks noChangeShapeType="1"/>
          </p:cNvSpPr>
          <p:nvPr/>
        </p:nvSpPr>
        <p:spPr bwMode="auto">
          <a:xfrm flipH="1">
            <a:off x="3990975" y="5414963"/>
            <a:ext cx="620713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1" name="Group 144"/>
          <p:cNvGrpSpPr>
            <a:grpSpLocks/>
          </p:cNvGrpSpPr>
          <p:nvPr/>
        </p:nvGrpSpPr>
        <p:grpSpPr bwMode="auto">
          <a:xfrm>
            <a:off x="1560513" y="5467350"/>
            <a:ext cx="501650" cy="233363"/>
            <a:chOff x="3600" y="219"/>
            <a:chExt cx="360" cy="175"/>
          </a:xfrm>
        </p:grpSpPr>
        <p:sp>
          <p:nvSpPr>
            <p:cNvPr id="22610" name="Oval 14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1" name="Line 14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2" name="Line 14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3" name="Rectangle 14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614" name="Oval 14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615" name="Group 15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20" name="Line 1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1" name="Line 1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2" name="Line 1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16" name="Group 15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17" name="Line 1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8" name="Line 1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9" name="Line 1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42" name="Group 158"/>
          <p:cNvGrpSpPr>
            <a:grpSpLocks/>
          </p:cNvGrpSpPr>
          <p:nvPr/>
        </p:nvGrpSpPr>
        <p:grpSpPr bwMode="auto">
          <a:xfrm>
            <a:off x="2513013" y="5238750"/>
            <a:ext cx="501650" cy="233363"/>
            <a:chOff x="3600" y="219"/>
            <a:chExt cx="360" cy="175"/>
          </a:xfrm>
        </p:grpSpPr>
        <p:sp>
          <p:nvSpPr>
            <p:cNvPr id="22597" name="Oval 15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8" name="Line 16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9" name="Line 16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0" name="Rectangle 16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601" name="Oval 16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602" name="Group 16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07" name="Line 1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8" name="Line 1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9" name="Line 16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03" name="Group 16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04" name="Line 1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5" name="Line 1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6" name="Line 1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43" name="Group 186"/>
          <p:cNvGrpSpPr>
            <a:grpSpLocks/>
          </p:cNvGrpSpPr>
          <p:nvPr/>
        </p:nvGrpSpPr>
        <p:grpSpPr bwMode="auto">
          <a:xfrm>
            <a:off x="3500438" y="5446713"/>
            <a:ext cx="500062" cy="233362"/>
            <a:chOff x="3600" y="219"/>
            <a:chExt cx="360" cy="175"/>
          </a:xfrm>
        </p:grpSpPr>
        <p:sp>
          <p:nvSpPr>
            <p:cNvPr id="22584" name="Oval 18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5" name="Line 18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6" name="Line 18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7" name="Rectangle 19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88" name="Oval 19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89" name="Group 19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594" name="Line 19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5" name="Line 19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6" name="Line 19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90" name="Group 19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91" name="Line 19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2" name="Line 19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3" name="Line 19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544" name="Line 260"/>
          <p:cNvSpPr>
            <a:spLocks noChangeShapeType="1"/>
          </p:cNvSpPr>
          <p:nvPr/>
        </p:nvSpPr>
        <p:spPr bwMode="auto">
          <a:xfrm>
            <a:off x="5110163" y="5380038"/>
            <a:ext cx="485775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261"/>
          <p:cNvSpPr>
            <a:spLocks noChangeShapeType="1"/>
          </p:cNvSpPr>
          <p:nvPr/>
        </p:nvSpPr>
        <p:spPr bwMode="auto">
          <a:xfrm flipH="1">
            <a:off x="6048375" y="5326063"/>
            <a:ext cx="557213" cy="277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6" name="Group 262"/>
          <p:cNvGrpSpPr>
            <a:grpSpLocks/>
          </p:cNvGrpSpPr>
          <p:nvPr/>
        </p:nvGrpSpPr>
        <p:grpSpPr bwMode="auto">
          <a:xfrm>
            <a:off x="4608513" y="5264150"/>
            <a:ext cx="501650" cy="233363"/>
            <a:chOff x="3600" y="219"/>
            <a:chExt cx="360" cy="175"/>
          </a:xfrm>
        </p:grpSpPr>
        <p:sp>
          <p:nvSpPr>
            <p:cNvPr id="22571" name="Oval 26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2" name="Line 26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3" name="Line 26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4" name="Rectangle 26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75" name="Oval 26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76" name="Group 26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581" name="Line 2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2" name="Line 2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3" name="Line 2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77" name="Group 27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78" name="Line 2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9" name="Line 2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0" name="Line 2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47" name="Group 276"/>
          <p:cNvGrpSpPr>
            <a:grpSpLocks/>
          </p:cNvGrpSpPr>
          <p:nvPr/>
        </p:nvGrpSpPr>
        <p:grpSpPr bwMode="auto">
          <a:xfrm>
            <a:off x="5595938" y="5472113"/>
            <a:ext cx="500062" cy="233362"/>
            <a:chOff x="3600" y="219"/>
            <a:chExt cx="360" cy="175"/>
          </a:xfrm>
        </p:grpSpPr>
        <p:sp>
          <p:nvSpPr>
            <p:cNvPr id="22558" name="Oval 27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Line 27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0" name="Line 27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Rectangle 28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62" name="Oval 28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63" name="Group 28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568" name="Line 28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9" name="Line 28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0" name="Line 28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64" name="Group 28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65" name="Line 28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6" name="Line 28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7" name="Line 28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2531" name="Object 290"/>
          <p:cNvGraphicFramePr>
            <a:graphicFrameLocks noChangeAspect="1"/>
          </p:cNvGraphicFramePr>
          <p:nvPr/>
        </p:nvGraphicFramePr>
        <p:xfrm>
          <a:off x="6597650" y="5180013"/>
          <a:ext cx="41592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7650" y="5180013"/>
                        <a:ext cx="41592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8" name="Line 291"/>
          <p:cNvSpPr>
            <a:spLocks noChangeShapeType="1"/>
          </p:cNvSpPr>
          <p:nvPr/>
        </p:nvSpPr>
        <p:spPr bwMode="auto">
          <a:xfrm>
            <a:off x="2744788" y="5486400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292"/>
          <p:cNvSpPr>
            <a:spLocks noChangeShapeType="1"/>
          </p:cNvSpPr>
          <p:nvPr/>
        </p:nvSpPr>
        <p:spPr bwMode="auto">
          <a:xfrm>
            <a:off x="4668838" y="5073650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294"/>
          <p:cNvSpPr>
            <a:spLocks noChangeShapeType="1"/>
          </p:cNvSpPr>
          <p:nvPr/>
        </p:nvSpPr>
        <p:spPr bwMode="auto">
          <a:xfrm flipH="1">
            <a:off x="3386138" y="5676900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95"/>
          <p:cNvSpPr>
            <a:spLocks noChangeShapeType="1"/>
          </p:cNvSpPr>
          <p:nvPr/>
        </p:nvSpPr>
        <p:spPr bwMode="auto">
          <a:xfrm>
            <a:off x="3741738" y="5181600"/>
            <a:ext cx="635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43" name="Freeform 299"/>
          <p:cNvSpPr>
            <a:spLocks/>
          </p:cNvSpPr>
          <p:nvPr/>
        </p:nvSpPr>
        <p:spPr bwMode="auto">
          <a:xfrm>
            <a:off x="1289050" y="5295900"/>
            <a:ext cx="419100" cy="419100"/>
          </a:xfrm>
          <a:custGeom>
            <a:avLst/>
            <a:gdLst>
              <a:gd name="T0" fmla="*/ 95250 w 264"/>
              <a:gd name="T1" fmla="*/ 0 h 264"/>
              <a:gd name="T2" fmla="*/ 361950 w 264"/>
              <a:gd name="T3" fmla="*/ 349250 h 264"/>
              <a:gd name="T4" fmla="*/ 0 w 264"/>
              <a:gd name="T5" fmla="*/ 139700 h 264"/>
              <a:gd name="T6" fmla="*/ 0 60000 65536"/>
              <a:gd name="T7" fmla="*/ 0 60000 65536"/>
              <a:gd name="T8" fmla="*/ 0 60000 65536"/>
              <a:gd name="T9" fmla="*/ 0 w 264"/>
              <a:gd name="T10" fmla="*/ 0 h 264"/>
              <a:gd name="T11" fmla="*/ 264 w 264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64">
                <a:moveTo>
                  <a:pt x="60" y="0"/>
                </a:moveTo>
                <a:cubicBezTo>
                  <a:pt x="86" y="31"/>
                  <a:pt x="264" y="176"/>
                  <a:pt x="228" y="220"/>
                </a:cubicBezTo>
                <a:cubicBezTo>
                  <a:pt x="192" y="264"/>
                  <a:pt x="60" y="109"/>
                  <a:pt x="0" y="8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4" name="Text Box 300"/>
          <p:cNvSpPr txBox="1">
            <a:spLocks noChangeArrowheads="1"/>
          </p:cNvSpPr>
          <p:nvPr/>
        </p:nvSpPr>
        <p:spPr bwMode="auto">
          <a:xfrm>
            <a:off x="1387475" y="503872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  <p:sp>
        <p:nvSpPr>
          <p:cNvPr id="83245" name="Freeform 301"/>
          <p:cNvSpPr>
            <a:spLocks/>
          </p:cNvSpPr>
          <p:nvPr/>
        </p:nvSpPr>
        <p:spPr bwMode="auto">
          <a:xfrm>
            <a:off x="1282700" y="5219700"/>
            <a:ext cx="1346200" cy="474663"/>
          </a:xfrm>
          <a:custGeom>
            <a:avLst/>
            <a:gdLst>
              <a:gd name="T0" fmla="*/ 120650 w 848"/>
              <a:gd name="T1" fmla="*/ 120650 h 299"/>
              <a:gd name="T2" fmla="*/ 514350 w 848"/>
              <a:gd name="T3" fmla="*/ 342900 h 299"/>
              <a:gd name="T4" fmla="*/ 1301750 w 848"/>
              <a:gd name="T5" fmla="*/ 120650 h 299"/>
              <a:gd name="T6" fmla="*/ 539750 w 848"/>
              <a:gd name="T7" fmla="*/ 469900 h 299"/>
              <a:gd name="T8" fmla="*/ 0 w 848"/>
              <a:gd name="T9" fmla="*/ 152400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48"/>
              <a:gd name="T16" fmla="*/ 0 h 299"/>
              <a:gd name="T17" fmla="*/ 848 w 848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48" h="299">
                <a:moveTo>
                  <a:pt x="76" y="76"/>
                </a:moveTo>
                <a:cubicBezTo>
                  <a:pt x="137" y="57"/>
                  <a:pt x="200" y="216"/>
                  <a:pt x="324" y="216"/>
                </a:cubicBezTo>
                <a:cubicBezTo>
                  <a:pt x="448" y="216"/>
                  <a:pt x="792" y="0"/>
                  <a:pt x="820" y="76"/>
                </a:cubicBezTo>
                <a:cubicBezTo>
                  <a:pt x="848" y="152"/>
                  <a:pt x="469" y="245"/>
                  <a:pt x="340" y="296"/>
                </a:cubicBezTo>
                <a:cubicBezTo>
                  <a:pt x="203" y="299"/>
                  <a:pt x="62" y="78"/>
                  <a:pt x="0" y="9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6" name="Text Box 302"/>
          <p:cNvSpPr txBox="1">
            <a:spLocks noChangeArrowheads="1"/>
          </p:cNvSpPr>
          <p:nvPr/>
        </p:nvSpPr>
        <p:spPr bwMode="auto">
          <a:xfrm>
            <a:off x="1958975" y="552767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  <p:sp>
        <p:nvSpPr>
          <p:cNvPr id="83247" name="Freeform 303"/>
          <p:cNvSpPr>
            <a:spLocks/>
          </p:cNvSpPr>
          <p:nvPr/>
        </p:nvSpPr>
        <p:spPr bwMode="auto">
          <a:xfrm>
            <a:off x="1276350" y="5273675"/>
            <a:ext cx="2247900" cy="403225"/>
          </a:xfrm>
          <a:custGeom>
            <a:avLst/>
            <a:gdLst>
              <a:gd name="T0" fmla="*/ 120650 w 1416"/>
              <a:gd name="T1" fmla="*/ 47625 h 254"/>
              <a:gd name="T2" fmla="*/ 514350 w 1416"/>
              <a:gd name="T3" fmla="*/ 269875 h 254"/>
              <a:gd name="T4" fmla="*/ 1422400 w 1416"/>
              <a:gd name="T5" fmla="*/ 3175 h 254"/>
              <a:gd name="T6" fmla="*/ 2222500 w 1416"/>
              <a:gd name="T7" fmla="*/ 288925 h 254"/>
              <a:gd name="T8" fmla="*/ 1422400 w 1416"/>
              <a:gd name="T9" fmla="*/ 117475 h 254"/>
              <a:gd name="T10" fmla="*/ 539750 w 1416"/>
              <a:gd name="T11" fmla="*/ 396875 h 254"/>
              <a:gd name="T12" fmla="*/ 0 w 1416"/>
              <a:gd name="T13" fmla="*/ 79375 h 2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16"/>
              <a:gd name="T22" fmla="*/ 0 h 254"/>
              <a:gd name="T23" fmla="*/ 1416 w 1416"/>
              <a:gd name="T24" fmla="*/ 254 h 2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16" h="254">
                <a:moveTo>
                  <a:pt x="76" y="30"/>
                </a:moveTo>
                <a:cubicBezTo>
                  <a:pt x="137" y="11"/>
                  <a:pt x="200" y="170"/>
                  <a:pt x="324" y="170"/>
                </a:cubicBezTo>
                <a:cubicBezTo>
                  <a:pt x="461" y="165"/>
                  <a:pt x="717" y="0"/>
                  <a:pt x="896" y="2"/>
                </a:cubicBezTo>
                <a:cubicBezTo>
                  <a:pt x="1075" y="4"/>
                  <a:pt x="1416" y="122"/>
                  <a:pt x="1400" y="182"/>
                </a:cubicBezTo>
                <a:cubicBezTo>
                  <a:pt x="1384" y="242"/>
                  <a:pt x="1073" y="63"/>
                  <a:pt x="896" y="74"/>
                </a:cubicBezTo>
                <a:cubicBezTo>
                  <a:pt x="719" y="85"/>
                  <a:pt x="489" y="254"/>
                  <a:pt x="340" y="250"/>
                </a:cubicBezTo>
                <a:cubicBezTo>
                  <a:pt x="191" y="246"/>
                  <a:pt x="62" y="32"/>
                  <a:pt x="0" y="5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8" name="Text Box 304"/>
          <p:cNvSpPr txBox="1">
            <a:spLocks noChangeArrowheads="1"/>
          </p:cNvSpPr>
          <p:nvPr/>
        </p:nvSpPr>
        <p:spPr bwMode="auto">
          <a:xfrm>
            <a:off x="3025775" y="501332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  <p:sp>
        <p:nvSpPr>
          <p:cNvPr id="95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95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43" grpId="0" animBg="1"/>
      <p:bldP spid="83244" grpId="0"/>
      <p:bldP spid="83245" grpId="0" animBg="1"/>
      <p:bldP spid="83246" grpId="0"/>
      <p:bldP spid="83247" grpId="0" animBg="1"/>
      <p:bldP spid="8324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“Real” Internet delays and routes</a:t>
            </a:r>
          </a:p>
        </p:txBody>
      </p:sp>
      <p:sp>
        <p:nvSpPr>
          <p:cNvPr id="76805" name="Text Box 4"/>
          <p:cNvSpPr txBox="1">
            <a:spLocks noChangeArrowheads="1"/>
          </p:cNvSpPr>
          <p:nvPr/>
        </p:nvSpPr>
        <p:spPr bwMode="auto">
          <a:xfrm>
            <a:off x="395536" y="2222277"/>
            <a:ext cx="8229600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  </a:t>
            </a:r>
            <a:r>
              <a:rPr lang="en-US" sz="1600" dirty="0" err="1">
                <a:latin typeface="Arial" charset="0"/>
              </a:rPr>
              <a:t>cs-gw</a:t>
            </a:r>
            <a:r>
              <a:rPr lang="en-US" sz="1600" dirty="0">
                <a:latin typeface="Arial" charset="0"/>
              </a:rPr>
              <a:t> (128.119.240.254)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2  </a:t>
            </a:r>
            <a:r>
              <a:rPr lang="en-US" sz="1600" dirty="0" smtClean="0">
                <a:latin typeface="Arial" charset="0"/>
              </a:rPr>
              <a:t>border1-rt-fa5-1-0.gw.umass.edu </a:t>
            </a:r>
            <a:r>
              <a:rPr lang="en-US" sz="1600" dirty="0">
                <a:latin typeface="Arial" charset="0"/>
              </a:rPr>
              <a:t>(128.119.3.145)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3  cht-vbns.gw.umass.edu (128.119.3.130)  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5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5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4  jn1-at1-0-0-19.wor.vbns.net (204.147.132.129)  16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13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5  jn1-so7-0-0-0.wae.vbns.net (204.147.136.136)  21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6  abilene-vbns.abilene.ucaid.edu (198.32.11.9)  22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7  nycm-wash.abilene.ucaid.edu (198.32.8.46)  22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8  62.40.103.253 (62.40.103.253)  104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109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106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9  de2-1.de1.de.geant.net (62.40.96.129)  109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10  de.fr1.fr.geant.net (62.40.96.50)  113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121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114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11  renater-gw.fr1.fr.geant.net (62.40.103.54)  112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114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12  nio-n2.cssi.renater.fr (193.51.206.13)  111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114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116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13  nice.cssi.renater.fr (195.220.98.102)  123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125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14  r3t2-nice.cssi.renater.fr (195.220.98.110)  126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15  eurecom-valbonne.r3t2.ft.net (193.48.50.54)  135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133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16  194.214.211.25 (194.214.211.25)  126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126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17  * * *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18  * * *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19  fantasia.eurecom.fr (193.55.113.142)  132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136</a:t>
            </a:r>
            <a:r>
              <a:rPr lang="en-US" dirty="0"/>
              <a:t> </a:t>
            </a:r>
            <a:r>
              <a:rPr lang="en-US" sz="1600" dirty="0" err="1"/>
              <a:t>ms</a:t>
            </a:r>
            <a:endParaRPr lang="en-US" sz="1600" dirty="0"/>
          </a:p>
        </p:txBody>
      </p:sp>
      <p:sp>
        <p:nvSpPr>
          <p:cNvPr id="76806" name="Text Box 5"/>
          <p:cNvSpPr txBox="1">
            <a:spLocks noChangeArrowheads="1"/>
          </p:cNvSpPr>
          <p:nvPr/>
        </p:nvSpPr>
        <p:spPr bwMode="auto">
          <a:xfrm>
            <a:off x="416174" y="1196752"/>
            <a:ext cx="8193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dirty="0" err="1">
                <a:solidFill>
                  <a:srgbClr val="990033"/>
                </a:solidFill>
                <a:latin typeface="Comic Sans MS" pitchFamily="66" charset="0"/>
              </a:rPr>
              <a:t>traceroute</a:t>
            </a:r>
            <a:r>
              <a:rPr lang="en-US" dirty="0">
                <a:solidFill>
                  <a:srgbClr val="990033"/>
                </a:solidFill>
                <a:latin typeface="Comic Sans MS" pitchFamily="66" charset="0"/>
              </a:rPr>
              <a:t>: </a:t>
            </a:r>
            <a:r>
              <a:rPr lang="en-US" dirty="0">
                <a:latin typeface="Comic Sans MS" pitchFamily="66" charset="0"/>
              </a:rPr>
              <a:t>gaia.cs.umass.edu to www.eurecom.fr</a:t>
            </a:r>
          </a:p>
        </p:txBody>
      </p:sp>
      <p:sp>
        <p:nvSpPr>
          <p:cNvPr id="76807" name="Line 6"/>
          <p:cNvSpPr>
            <a:spLocks noChangeShapeType="1"/>
          </p:cNvSpPr>
          <p:nvPr/>
        </p:nvSpPr>
        <p:spPr bwMode="auto">
          <a:xfrm>
            <a:off x="1301999" y="5517927"/>
            <a:ext cx="1231900" cy="841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8" name="Text Box 7"/>
          <p:cNvSpPr txBox="1">
            <a:spLocks noChangeArrowheads="1"/>
          </p:cNvSpPr>
          <p:nvPr/>
        </p:nvSpPr>
        <p:spPr bwMode="auto">
          <a:xfrm>
            <a:off x="4269036" y="1622202"/>
            <a:ext cx="4565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Three delay measurements from </a:t>
            </a:r>
          </a:p>
          <a:p>
            <a:pPr algn="l"/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gaia.cs.umass.edu to cs-gw.cs.umass.edu </a:t>
            </a:r>
          </a:p>
        </p:txBody>
      </p:sp>
      <p:sp>
        <p:nvSpPr>
          <p:cNvPr id="76809" name="Line 8"/>
          <p:cNvSpPr>
            <a:spLocks noChangeShapeType="1"/>
          </p:cNvSpPr>
          <p:nvPr/>
        </p:nvSpPr>
        <p:spPr bwMode="auto">
          <a:xfrm flipV="1">
            <a:off x="3290119" y="1811833"/>
            <a:ext cx="671512" cy="4127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0" name="Line 9"/>
          <p:cNvSpPr>
            <a:spLocks noChangeShapeType="1"/>
          </p:cNvSpPr>
          <p:nvPr/>
        </p:nvSpPr>
        <p:spPr bwMode="auto">
          <a:xfrm flipV="1">
            <a:off x="3829869" y="1800721"/>
            <a:ext cx="139700" cy="4048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1" name="Line 10"/>
          <p:cNvSpPr>
            <a:spLocks noChangeShapeType="1"/>
          </p:cNvSpPr>
          <p:nvPr/>
        </p:nvSpPr>
        <p:spPr bwMode="auto">
          <a:xfrm flipH="1" flipV="1">
            <a:off x="3964806" y="1810246"/>
            <a:ext cx="366713" cy="3905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2" name="Line 11"/>
          <p:cNvSpPr>
            <a:spLocks noChangeShapeType="1"/>
          </p:cNvSpPr>
          <p:nvPr/>
        </p:nvSpPr>
        <p:spPr bwMode="auto">
          <a:xfrm flipV="1">
            <a:off x="3956869" y="1816596"/>
            <a:ext cx="377825" cy="31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3" name="Text Box 12"/>
          <p:cNvSpPr txBox="1">
            <a:spLocks noChangeArrowheads="1"/>
          </p:cNvSpPr>
          <p:nvPr/>
        </p:nvSpPr>
        <p:spPr bwMode="auto">
          <a:xfrm>
            <a:off x="2249966" y="5448077"/>
            <a:ext cx="6286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* means no response (probe lost, router not replying)</a:t>
            </a:r>
          </a:p>
        </p:txBody>
      </p:sp>
      <p:sp>
        <p:nvSpPr>
          <p:cNvPr id="76814" name="Freeform 14"/>
          <p:cNvSpPr>
            <a:spLocks/>
          </p:cNvSpPr>
          <p:nvPr/>
        </p:nvSpPr>
        <p:spPr bwMode="auto">
          <a:xfrm>
            <a:off x="5783511" y="3535139"/>
            <a:ext cx="1012825" cy="246063"/>
          </a:xfrm>
          <a:custGeom>
            <a:avLst/>
            <a:gdLst>
              <a:gd name="T0" fmla="*/ 941388 w 638"/>
              <a:gd name="T1" fmla="*/ 0 h 155"/>
              <a:gd name="T2" fmla="*/ 989013 w 638"/>
              <a:gd name="T3" fmla="*/ 60325 h 155"/>
              <a:gd name="T4" fmla="*/ 965200 w 638"/>
              <a:gd name="T5" fmla="*/ 195263 h 155"/>
              <a:gd name="T6" fmla="*/ 708025 w 638"/>
              <a:gd name="T7" fmla="*/ 244475 h 155"/>
              <a:gd name="T8" fmla="*/ 0 w 638"/>
              <a:gd name="T9" fmla="*/ 206375 h 1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8"/>
              <a:gd name="T16" fmla="*/ 0 h 155"/>
              <a:gd name="T17" fmla="*/ 638 w 638"/>
              <a:gd name="T18" fmla="*/ 155 h 1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8" h="155">
                <a:moveTo>
                  <a:pt x="593" y="0"/>
                </a:moveTo>
                <a:cubicBezTo>
                  <a:pt x="607" y="9"/>
                  <a:pt x="621" y="18"/>
                  <a:pt x="623" y="38"/>
                </a:cubicBezTo>
                <a:cubicBezTo>
                  <a:pt x="625" y="58"/>
                  <a:pt x="638" y="104"/>
                  <a:pt x="608" y="123"/>
                </a:cubicBezTo>
                <a:cubicBezTo>
                  <a:pt x="578" y="142"/>
                  <a:pt x="547" y="153"/>
                  <a:pt x="446" y="154"/>
                </a:cubicBezTo>
                <a:cubicBezTo>
                  <a:pt x="345" y="155"/>
                  <a:pt x="72" y="133"/>
                  <a:pt x="0" y="13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6828086" y="3403302"/>
            <a:ext cx="1787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>
                <a:solidFill>
                  <a:srgbClr val="990033"/>
                </a:solidFill>
                <a:latin typeface="Comic Sans MS" pitchFamily="66" charset="0"/>
              </a:rPr>
              <a:t>trans-oceanic</a:t>
            </a:r>
          </a:p>
          <a:p>
            <a:pPr algn="l"/>
            <a:r>
              <a:rPr lang="en-US" sz="2000" dirty="0">
                <a:solidFill>
                  <a:srgbClr val="990033"/>
                </a:solidFill>
                <a:latin typeface="Comic Sans MS" pitchFamily="66" charset="0"/>
              </a:rPr>
              <a:t>link</a:t>
            </a:r>
            <a:endParaRPr lang="en-US" sz="2000" dirty="0">
              <a:solidFill>
                <a:srgbClr val="990033"/>
              </a:solidFill>
            </a:endParaRP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53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" y="152400"/>
            <a:ext cx="9036050" cy="828675"/>
          </a:xfrm>
        </p:spPr>
        <p:txBody>
          <a:bodyPr/>
          <a:lstStyle/>
          <a:p>
            <a:pPr>
              <a:defRPr/>
            </a:pPr>
            <a:r>
              <a:rPr lang="en-US" smtClean="0"/>
              <a:t>Network Performance Measures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000108"/>
            <a:ext cx="7958166" cy="46482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Latency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/>
              <a:t>usually implies the </a:t>
            </a:r>
            <a:r>
              <a:rPr lang="en-US" sz="2000" dirty="0" smtClean="0">
                <a:solidFill>
                  <a:srgbClr val="0033CC"/>
                </a:solidFill>
              </a:rPr>
              <a:t>minimum</a:t>
            </a:r>
            <a:r>
              <a:rPr lang="en-US" sz="2000" dirty="0" smtClean="0"/>
              <a:t> possible delay. Latency assumes no </a:t>
            </a:r>
            <a:r>
              <a:rPr lang="en-US" sz="2000" dirty="0" err="1" smtClean="0"/>
              <a:t>queueing</a:t>
            </a:r>
            <a:r>
              <a:rPr lang="en-US" sz="2000" dirty="0" smtClean="0"/>
              <a:t> and no contention encountered along the path.</a:t>
            </a:r>
          </a:p>
          <a:p>
            <a:r>
              <a:rPr lang="en-US" sz="2400" b="1" dirty="0" err="1" smtClean="0">
                <a:solidFill>
                  <a:schemeClr val="accent2"/>
                </a:solidFill>
                <a:latin typeface="Comic Sans MS" pitchFamily="66" charset="0"/>
              </a:rPr>
              <a:t>Goodput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>
                <a:solidFill>
                  <a:srgbClr val="0033CC"/>
                </a:solidFill>
              </a:rPr>
              <a:t>{</a:t>
            </a:r>
            <a:r>
              <a:rPr lang="en-US" sz="2000" i="1" dirty="0" smtClean="0">
                <a:solidFill>
                  <a:srgbClr val="0033CC"/>
                </a:solidFill>
              </a:rPr>
              <a:t>measured at the receiver</a:t>
            </a:r>
            <a:r>
              <a:rPr lang="en-US" sz="2000" dirty="0" smtClean="0">
                <a:solidFill>
                  <a:srgbClr val="0033CC"/>
                </a:solidFill>
              </a:rPr>
              <a:t>} </a:t>
            </a:r>
            <a:r>
              <a:rPr lang="en-US" sz="2000" dirty="0" smtClean="0"/>
              <a:t>the rate in bits per second of useful traffic received. </a:t>
            </a:r>
            <a:r>
              <a:rPr lang="en-US" sz="2000" dirty="0" err="1" smtClean="0"/>
              <a:t>Goodput</a:t>
            </a:r>
            <a:r>
              <a:rPr lang="en-US" sz="2000" dirty="0" smtClean="0"/>
              <a:t> excludes duplicate packets and packets dropped along the path.</a:t>
            </a:r>
            <a:endParaRPr lang="en-US" sz="2000" u="sng" dirty="0" smtClean="0"/>
          </a:p>
          <a:p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Fairness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/>
              <a:t>either </a:t>
            </a:r>
            <a:r>
              <a:rPr lang="en-US" sz="2000" dirty="0" smtClean="0">
                <a:solidFill>
                  <a:schemeClr val="accent1"/>
                </a:solidFill>
              </a:rPr>
              <a:t>Jain’s fairness </a:t>
            </a:r>
            <a:r>
              <a:rPr lang="en-US" sz="2000" dirty="0" smtClean="0"/>
              <a:t>or </a:t>
            </a:r>
            <a:r>
              <a:rPr lang="en-US" sz="2000" dirty="0" smtClean="0">
                <a:solidFill>
                  <a:schemeClr val="accent1"/>
                </a:solidFill>
              </a:rPr>
              <a:t>max-min fairness </a:t>
            </a:r>
            <a:r>
              <a:rPr lang="en-US" sz="2000" dirty="0" smtClean="0"/>
              <a:t>are used to measure fair treatment among competing flows.</a:t>
            </a:r>
          </a:p>
          <a:p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Quality of Service (</a:t>
            </a:r>
            <a:r>
              <a:rPr lang="en-US" sz="2400" b="1" dirty="0" err="1" smtClean="0">
                <a:solidFill>
                  <a:schemeClr val="accent2"/>
                </a:solidFill>
                <a:latin typeface="Comic Sans MS" pitchFamily="66" charset="0"/>
              </a:rPr>
              <a:t>QoS</a:t>
            </a:r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)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 err="1" smtClean="0"/>
              <a:t>QoS</a:t>
            </a:r>
            <a:r>
              <a:rPr lang="en-US" sz="2000" dirty="0" smtClean="0"/>
              <a:t> measure accounts for importance of specific metric to one type of application [e.g.</a:t>
            </a:r>
            <a:r>
              <a:rPr lang="en-US" sz="2000" dirty="0" smtClean="0">
                <a:solidFill>
                  <a:srgbClr val="008000"/>
                </a:solidFill>
              </a:rPr>
              <a:t> jitter </a:t>
            </a:r>
            <a:r>
              <a:rPr lang="en-US" sz="2000" dirty="0" smtClean="0"/>
              <a:t>and </a:t>
            </a:r>
            <a:r>
              <a:rPr lang="en-US" sz="2000" dirty="0" smtClean="0">
                <a:solidFill>
                  <a:srgbClr val="008000"/>
                </a:solidFill>
              </a:rPr>
              <a:t>playable frame rate </a:t>
            </a:r>
            <a:r>
              <a:rPr lang="en-US" sz="2000" dirty="0" smtClean="0"/>
              <a:t>for streaming media].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Performance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6" y="1071546"/>
            <a:ext cx="8929718" cy="528641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WLANs and WSNs are concerned with</a:t>
            </a:r>
          </a:p>
          <a:p>
            <a:pPr>
              <a:buNone/>
            </a:pPr>
            <a:r>
              <a:rPr lang="en-US" dirty="0" smtClean="0"/>
              <a:t>packet loss and employ additional metrics: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Delivery ratio::</a:t>
            </a:r>
          </a:p>
          <a:p>
            <a:pPr lvl="1"/>
            <a:r>
              <a:rPr lang="en-US" dirty="0" smtClean="0"/>
              <a:t>the ratio of packets received to packets sent </a:t>
            </a:r>
            <a:r>
              <a:rPr lang="en-US" dirty="0" smtClean="0">
                <a:solidFill>
                  <a:schemeClr val="accent1"/>
                </a:solidFill>
              </a:rPr>
              <a:t>{excluding duplicates and retransmissions}.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Packet loss rate::</a:t>
            </a:r>
          </a:p>
          <a:p>
            <a:pPr lvl="1"/>
            <a:r>
              <a:rPr lang="en-US" dirty="0" smtClean="0"/>
              <a:t>the percentage of packets lost or dropped.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Link layer retransmission rates::</a:t>
            </a:r>
          </a:p>
          <a:p>
            <a:pPr lvl="1"/>
            <a:r>
              <a:rPr lang="en-US" dirty="0" smtClean="0"/>
              <a:t>the percentage of DL layer frames that are retransmitted.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Loss</a:t>
            </a:r>
          </a:p>
        </p:txBody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748" y="1013048"/>
            <a:ext cx="8394700" cy="4648200"/>
          </a:xfrm>
        </p:spPr>
        <p:txBody>
          <a:bodyPr/>
          <a:lstStyle/>
          <a:p>
            <a:r>
              <a:rPr lang="en-US" sz="2800" dirty="0" smtClean="0"/>
              <a:t>queue (aka buffer) preceding link in buffer has finite capacity.</a:t>
            </a:r>
          </a:p>
          <a:p>
            <a:r>
              <a:rPr lang="en-US" sz="2800" dirty="0" smtClean="0"/>
              <a:t>packet arriving to full queue is dropped (aka lost)  </a:t>
            </a:r>
            <a:r>
              <a:rPr lang="en-US" sz="2800" dirty="0" smtClean="0">
                <a:solidFill>
                  <a:srgbClr val="990033"/>
                </a:solidFill>
              </a:rPr>
              <a:t>[FIFO Drop Tail router]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lost packet may be retransmitted by previous node, by source end system, or not at all.</a:t>
            </a:r>
          </a:p>
        </p:txBody>
      </p:sp>
      <p:graphicFrame>
        <p:nvGraphicFramePr>
          <p:cNvPr id="23554" name="Object 5"/>
          <p:cNvGraphicFramePr>
            <a:graphicFrameLocks noChangeAspect="1"/>
          </p:cNvGraphicFramePr>
          <p:nvPr/>
        </p:nvGraphicFramePr>
        <p:xfrm>
          <a:off x="2051050" y="534670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5346700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Oval 6"/>
          <p:cNvSpPr>
            <a:spLocks noChangeArrowheads="1"/>
          </p:cNvSpPr>
          <p:nvPr/>
        </p:nvSpPr>
        <p:spPr bwMode="auto">
          <a:xfrm>
            <a:off x="3092450" y="5105400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3092450" y="5037138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562" name="Oval 8"/>
          <p:cNvSpPr>
            <a:spLocks noChangeArrowheads="1"/>
          </p:cNvSpPr>
          <p:nvPr/>
        </p:nvSpPr>
        <p:spPr bwMode="auto">
          <a:xfrm>
            <a:off x="3101975" y="4808538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3" name="Group 9"/>
          <p:cNvGrpSpPr>
            <a:grpSpLocks/>
          </p:cNvGrpSpPr>
          <p:nvPr/>
        </p:nvGrpSpPr>
        <p:grpSpPr bwMode="auto">
          <a:xfrm>
            <a:off x="3448050" y="4838700"/>
            <a:ext cx="498475" cy="119063"/>
            <a:chOff x="2208" y="2184"/>
            <a:chExt cx="176" cy="69"/>
          </a:xfrm>
        </p:grpSpPr>
        <p:grpSp>
          <p:nvGrpSpPr>
            <p:cNvPr id="23589" name="Group 10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23594" name="Line 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5" name="Line 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6" name="Line 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90" name="Group 14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23591" name="Line 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2" name="Line 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3" name="Line 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3555" name="Object 22"/>
          <p:cNvGraphicFramePr>
            <a:graphicFrameLocks noChangeAspect="1"/>
          </p:cNvGraphicFramePr>
          <p:nvPr/>
        </p:nvGraphicFramePr>
        <p:xfrm>
          <a:off x="1736725" y="433705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4337050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4" name="Line 23"/>
          <p:cNvSpPr>
            <a:spLocks noChangeShapeType="1"/>
          </p:cNvSpPr>
          <p:nvPr/>
        </p:nvSpPr>
        <p:spPr bwMode="auto">
          <a:xfrm>
            <a:off x="2362200" y="4743450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24"/>
          <p:cNvSpPr>
            <a:spLocks noChangeShapeType="1"/>
          </p:cNvSpPr>
          <p:nvPr/>
        </p:nvSpPr>
        <p:spPr bwMode="auto">
          <a:xfrm flipV="1">
            <a:off x="2667000" y="5729288"/>
            <a:ext cx="195263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25"/>
          <p:cNvSpPr>
            <a:spLocks noChangeShapeType="1"/>
          </p:cNvSpPr>
          <p:nvPr/>
        </p:nvSpPr>
        <p:spPr bwMode="auto">
          <a:xfrm>
            <a:off x="4286250" y="5162550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26"/>
          <p:cNvSpPr>
            <a:spLocks noChangeShapeType="1"/>
          </p:cNvSpPr>
          <p:nvPr/>
        </p:nvSpPr>
        <p:spPr bwMode="auto">
          <a:xfrm flipH="1">
            <a:off x="2867025" y="4733925"/>
            <a:ext cx="0" cy="1000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27"/>
          <p:cNvSpPr>
            <a:spLocks noChangeShapeType="1"/>
          </p:cNvSpPr>
          <p:nvPr/>
        </p:nvSpPr>
        <p:spPr bwMode="auto">
          <a:xfrm>
            <a:off x="2876550" y="5167313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28"/>
          <p:cNvSpPr>
            <a:spLocks noChangeArrowheads="1"/>
          </p:cNvSpPr>
          <p:nvPr/>
        </p:nvSpPr>
        <p:spPr bwMode="auto">
          <a:xfrm>
            <a:off x="5205413" y="496252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Rectangle 29"/>
          <p:cNvSpPr>
            <a:spLocks noChangeArrowheads="1"/>
          </p:cNvSpPr>
          <p:nvPr/>
        </p:nvSpPr>
        <p:spPr bwMode="auto">
          <a:xfrm>
            <a:off x="3952875" y="5033963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30"/>
          <p:cNvSpPr>
            <a:spLocks noChangeArrowheads="1"/>
          </p:cNvSpPr>
          <p:nvPr/>
        </p:nvSpPr>
        <p:spPr bwMode="auto">
          <a:xfrm>
            <a:off x="4114800" y="5033963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Rectangle 31"/>
          <p:cNvSpPr>
            <a:spLocks noChangeArrowheads="1"/>
          </p:cNvSpPr>
          <p:nvPr/>
        </p:nvSpPr>
        <p:spPr bwMode="auto">
          <a:xfrm>
            <a:off x="2805113" y="5208588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32"/>
          <p:cNvSpPr>
            <a:spLocks/>
          </p:cNvSpPr>
          <p:nvPr/>
        </p:nvSpPr>
        <p:spPr bwMode="auto">
          <a:xfrm>
            <a:off x="2903538" y="5087938"/>
            <a:ext cx="228600" cy="103187"/>
          </a:xfrm>
          <a:custGeom>
            <a:avLst/>
            <a:gdLst>
              <a:gd name="T0" fmla="*/ 0 w 111"/>
              <a:gd name="T1" fmla="*/ 103187 h 67"/>
              <a:gd name="T2" fmla="*/ 0 w 111"/>
              <a:gd name="T3" fmla="*/ 0 h 67"/>
              <a:gd name="T4" fmla="*/ 228600 w 111"/>
              <a:gd name="T5" fmla="*/ 1540 h 67"/>
              <a:gd name="T6" fmla="*/ 0 60000 65536"/>
              <a:gd name="T7" fmla="*/ 0 60000 65536"/>
              <a:gd name="T8" fmla="*/ 0 60000 65536"/>
              <a:gd name="T9" fmla="*/ 0 w 111"/>
              <a:gd name="T10" fmla="*/ 0 h 67"/>
              <a:gd name="T11" fmla="*/ 111 w 111"/>
              <a:gd name="T12" fmla="*/ 67 h 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1" h="67">
                <a:moveTo>
                  <a:pt x="0" y="67"/>
                </a:moveTo>
                <a:lnTo>
                  <a:pt x="0" y="0"/>
                </a:lnTo>
                <a:lnTo>
                  <a:pt x="111" y="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Line 33"/>
          <p:cNvSpPr>
            <a:spLocks noChangeShapeType="1"/>
          </p:cNvSpPr>
          <p:nvPr/>
        </p:nvSpPr>
        <p:spPr bwMode="auto">
          <a:xfrm flipV="1">
            <a:off x="2809875" y="545147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Text Box 35"/>
          <p:cNvSpPr txBox="1">
            <a:spLocks noChangeArrowheads="1"/>
          </p:cNvSpPr>
          <p:nvPr/>
        </p:nvSpPr>
        <p:spPr bwMode="auto">
          <a:xfrm>
            <a:off x="1384300" y="4360863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accent1"/>
                </a:solidFill>
                <a:latin typeface="Comic Sans MS" pitchFamily="66" charset="0"/>
              </a:rPr>
              <a:t>A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576" name="Text Box 36"/>
          <p:cNvSpPr txBox="1">
            <a:spLocks noChangeArrowheads="1"/>
          </p:cNvSpPr>
          <p:nvPr/>
        </p:nvSpPr>
        <p:spPr bwMode="auto">
          <a:xfrm>
            <a:off x="1660525" y="5380038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B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577" name="Text Box 40"/>
          <p:cNvSpPr txBox="1">
            <a:spLocks noChangeArrowheads="1"/>
          </p:cNvSpPr>
          <p:nvPr/>
        </p:nvSpPr>
        <p:spPr bwMode="auto">
          <a:xfrm>
            <a:off x="4707363" y="4226992"/>
            <a:ext cx="29979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packet being transmitted</a:t>
            </a:r>
            <a:endParaRPr lang="en-US" sz="1800" b="1" dirty="0">
              <a:solidFill>
                <a:srgbClr val="990033"/>
              </a:solidFill>
            </a:endParaRPr>
          </a:p>
        </p:txBody>
      </p:sp>
      <p:sp>
        <p:nvSpPr>
          <p:cNvPr id="23578" name="Line 41"/>
          <p:cNvSpPr>
            <a:spLocks noChangeShapeType="1"/>
          </p:cNvSpPr>
          <p:nvPr/>
        </p:nvSpPr>
        <p:spPr bwMode="auto">
          <a:xfrm rot="10800000" flipV="1">
            <a:off x="4363736" y="4509120"/>
            <a:ext cx="424288" cy="484187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56"/>
          <p:cNvSpPr>
            <a:spLocks noChangeArrowheads="1"/>
          </p:cNvSpPr>
          <p:nvPr/>
        </p:nvSpPr>
        <p:spPr bwMode="auto">
          <a:xfrm>
            <a:off x="3789363" y="5032375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57"/>
          <p:cNvSpPr>
            <a:spLocks noChangeArrowheads="1"/>
          </p:cNvSpPr>
          <p:nvPr/>
        </p:nvSpPr>
        <p:spPr bwMode="auto">
          <a:xfrm>
            <a:off x="3627438" y="503237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58"/>
          <p:cNvSpPr>
            <a:spLocks noChangeArrowheads="1"/>
          </p:cNvSpPr>
          <p:nvPr/>
        </p:nvSpPr>
        <p:spPr bwMode="auto">
          <a:xfrm>
            <a:off x="3462338" y="503237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59"/>
          <p:cNvSpPr>
            <a:spLocks noChangeArrowheads="1"/>
          </p:cNvSpPr>
          <p:nvPr/>
        </p:nvSpPr>
        <p:spPr bwMode="auto">
          <a:xfrm>
            <a:off x="3298825" y="5032375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61"/>
          <p:cNvSpPr>
            <a:spLocks noChangeArrowheads="1"/>
          </p:cNvSpPr>
          <p:nvPr/>
        </p:nvSpPr>
        <p:spPr bwMode="auto">
          <a:xfrm>
            <a:off x="3133725" y="5033963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4" name="Rectangle 62"/>
          <p:cNvSpPr>
            <a:spLocks noChangeArrowheads="1"/>
          </p:cNvSpPr>
          <p:nvPr/>
        </p:nvSpPr>
        <p:spPr bwMode="auto">
          <a:xfrm>
            <a:off x="3105150" y="5010150"/>
            <a:ext cx="1171575" cy="242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Line 63"/>
          <p:cNvSpPr>
            <a:spLocks noChangeShapeType="1"/>
          </p:cNvSpPr>
          <p:nvPr/>
        </p:nvSpPr>
        <p:spPr bwMode="auto">
          <a:xfrm rot="10800000">
            <a:off x="3008313" y="5448300"/>
            <a:ext cx="771525" cy="39687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6" name="Text Box 64"/>
          <p:cNvSpPr txBox="1">
            <a:spLocks noChangeArrowheads="1"/>
          </p:cNvSpPr>
          <p:nvPr/>
        </p:nvSpPr>
        <p:spPr bwMode="auto">
          <a:xfrm>
            <a:off x="3810153" y="5661025"/>
            <a:ext cx="27334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packet arriving to</a:t>
            </a:r>
          </a:p>
          <a:p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full buffer is </a:t>
            </a:r>
            <a:r>
              <a:rPr lang="en-US" sz="1800" b="1" i="1" dirty="0" smtClean="0">
                <a:solidFill>
                  <a:srgbClr val="990033"/>
                </a:solidFill>
                <a:latin typeface="Comic Sans MS" pitchFamily="66" charset="0"/>
              </a:rPr>
              <a:t>dropped.</a:t>
            </a:r>
            <a:endParaRPr lang="en-US" sz="1800" b="1" i="1" dirty="0">
              <a:solidFill>
                <a:srgbClr val="990033"/>
              </a:solidFill>
              <a:latin typeface="Comic Sans MS" pitchFamily="66" charset="0"/>
            </a:endParaRPr>
          </a:p>
        </p:txBody>
      </p:sp>
      <p:sp>
        <p:nvSpPr>
          <p:cNvPr id="23587" name="Text Box 65"/>
          <p:cNvSpPr txBox="1">
            <a:spLocks noChangeArrowheads="1"/>
          </p:cNvSpPr>
          <p:nvPr/>
        </p:nvSpPr>
        <p:spPr bwMode="auto">
          <a:xfrm>
            <a:off x="2907775" y="4022725"/>
            <a:ext cx="17171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buffer </a:t>
            </a:r>
          </a:p>
          <a:p>
            <a:pPr algn="ctr"/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(waiting area)</a:t>
            </a:r>
            <a:endParaRPr lang="en-US" sz="1800" b="1" dirty="0">
              <a:solidFill>
                <a:srgbClr val="990033"/>
              </a:solidFill>
            </a:endParaRPr>
          </a:p>
        </p:txBody>
      </p:sp>
      <p:sp>
        <p:nvSpPr>
          <p:cNvPr id="23588" name="Line 66"/>
          <p:cNvSpPr>
            <a:spLocks noChangeShapeType="1"/>
          </p:cNvSpPr>
          <p:nvPr/>
        </p:nvSpPr>
        <p:spPr bwMode="auto">
          <a:xfrm>
            <a:off x="3133725" y="4596325"/>
            <a:ext cx="104775" cy="356676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0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 authors, researchers and companies will have different rules and meanings for network performance terms, specifically:</a:t>
            </a:r>
          </a:p>
          <a:p>
            <a:pPr lvl="1"/>
            <a:r>
              <a:rPr lang="en-US" dirty="0" smtClean="0">
                <a:solidFill>
                  <a:srgbClr val="0033CC"/>
                </a:solidFill>
              </a:rPr>
              <a:t>Bandwidth</a:t>
            </a:r>
            <a:r>
              <a:rPr lang="en-US" dirty="0" smtClean="0"/>
              <a:t> versus </a:t>
            </a:r>
            <a:r>
              <a:rPr lang="en-US" dirty="0" smtClean="0">
                <a:solidFill>
                  <a:srgbClr val="800000"/>
                </a:solidFill>
              </a:rPr>
              <a:t>capacity</a:t>
            </a:r>
          </a:p>
          <a:p>
            <a:pPr lvl="1"/>
            <a:r>
              <a:rPr lang="en-US" dirty="0" smtClean="0">
                <a:solidFill>
                  <a:srgbClr val="0033CC"/>
                </a:solidFill>
              </a:rPr>
              <a:t>Link</a:t>
            </a:r>
            <a:r>
              <a:rPr lang="en-US" dirty="0" smtClean="0"/>
              <a:t> versus </a:t>
            </a:r>
            <a:r>
              <a:rPr lang="en-US" dirty="0" smtClean="0">
                <a:solidFill>
                  <a:srgbClr val="800000"/>
                </a:solidFill>
              </a:rPr>
              <a:t>channel</a:t>
            </a:r>
          </a:p>
          <a:p>
            <a:pPr lvl="1"/>
            <a:r>
              <a:rPr lang="en-US" dirty="0" smtClean="0">
                <a:solidFill>
                  <a:srgbClr val="0033CC"/>
                </a:solidFill>
              </a:rPr>
              <a:t>Latency</a:t>
            </a:r>
            <a:r>
              <a:rPr lang="en-US" dirty="0" smtClean="0"/>
              <a:t> versus </a:t>
            </a:r>
            <a:r>
              <a:rPr lang="en-US" dirty="0" smtClean="0">
                <a:solidFill>
                  <a:srgbClr val="800000"/>
                </a:solidFill>
              </a:rPr>
              <a:t>delay</a:t>
            </a:r>
            <a:r>
              <a:rPr lang="en-US" dirty="0" smtClean="0"/>
              <a:t> versus </a:t>
            </a:r>
            <a:r>
              <a:rPr lang="en-US" dirty="0" smtClean="0">
                <a:solidFill>
                  <a:srgbClr val="008000"/>
                </a:solidFill>
              </a:rPr>
              <a:t>RTT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** </a:t>
            </a:r>
            <a:r>
              <a:rPr lang="en-US" i="1" dirty="0" smtClean="0">
                <a:solidFill>
                  <a:schemeClr val="accent2"/>
                </a:solidFill>
              </a:rPr>
              <a:t>For this course’s exams, use my definitions!!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23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Packet/Frame losses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BDP often used as ‘rule of thumb’ in choosing size of the FIFO buffer at a router.</a:t>
            </a:r>
          </a:p>
          <a:p>
            <a:r>
              <a:rPr lang="en-US" dirty="0" smtClean="0"/>
              <a:t>Other causes of packet/frame loss:</a:t>
            </a:r>
          </a:p>
          <a:p>
            <a:pPr lvl="1"/>
            <a:r>
              <a:rPr lang="en-US" dirty="0" smtClean="0"/>
              <a:t>Collisions on media (both wired and wireless media {e.g., hidden terminal})</a:t>
            </a:r>
          </a:p>
          <a:p>
            <a:pPr lvl="1"/>
            <a:r>
              <a:rPr lang="en-US" dirty="0" smtClean="0"/>
              <a:t>Wireless conditions</a:t>
            </a:r>
          </a:p>
          <a:p>
            <a:pPr lvl="1"/>
            <a:r>
              <a:rPr lang="en-US" dirty="0" smtClean="0"/>
              <a:t>Out-of-order arrival.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6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three most general performance measures are : </a:t>
            </a:r>
            <a:r>
              <a:rPr lang="en-US" dirty="0" smtClean="0">
                <a:solidFill>
                  <a:srgbClr val="800000"/>
                </a:solidFill>
              </a:rPr>
              <a:t>utilization, throughput and response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computer networks, </a:t>
            </a:r>
            <a:r>
              <a:rPr lang="en-US" dirty="0" smtClean="0">
                <a:solidFill>
                  <a:srgbClr val="800000"/>
                </a:solidFill>
              </a:rPr>
              <a:t>end-to-end delay</a:t>
            </a:r>
            <a:r>
              <a:rPr lang="en-US" dirty="0" smtClean="0"/>
              <a:t> is an important performance metric.</a:t>
            </a:r>
          </a:p>
          <a:p>
            <a:r>
              <a:rPr lang="en-US" dirty="0" err="1" smtClean="0"/>
              <a:t>Queueing</a:t>
            </a:r>
            <a:r>
              <a:rPr lang="en-US" dirty="0" smtClean="0"/>
              <a:t> models are used to analyze and estimate computer network performance.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440"/>
            <a:ext cx="8229600" cy="3933800"/>
          </a:xfrm>
        </p:spPr>
        <p:txBody>
          <a:bodyPr/>
          <a:lstStyle/>
          <a:p>
            <a:r>
              <a:rPr lang="en-US" dirty="0" smtClean="0"/>
              <a:t>Other useful metrics include: </a:t>
            </a:r>
            <a:r>
              <a:rPr lang="en-US" dirty="0" smtClean="0">
                <a:solidFill>
                  <a:srgbClr val="800000"/>
                </a:solidFill>
              </a:rPr>
              <a:t>latency, </a:t>
            </a:r>
            <a:r>
              <a:rPr lang="en-US" dirty="0" err="1" smtClean="0">
                <a:solidFill>
                  <a:srgbClr val="800000"/>
                </a:solidFill>
              </a:rPr>
              <a:t>goodput</a:t>
            </a:r>
            <a:r>
              <a:rPr lang="en-US" dirty="0" smtClean="0">
                <a:solidFill>
                  <a:srgbClr val="800000"/>
                </a:solidFill>
              </a:rPr>
              <a:t>, fairness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err="1" smtClean="0"/>
              <a:t>QoS</a:t>
            </a:r>
            <a:r>
              <a:rPr lang="en-US" dirty="0" smtClean="0"/>
              <a:t> metrics such as </a:t>
            </a:r>
            <a:r>
              <a:rPr lang="en-US" dirty="0" smtClean="0">
                <a:solidFill>
                  <a:srgbClr val="800000"/>
                </a:solidFill>
              </a:rPr>
              <a:t>jitter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800000"/>
                </a:solidFill>
              </a:rPr>
              <a:t>playable frame rate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wireless networks, </a:t>
            </a:r>
            <a:r>
              <a:rPr lang="en-US" dirty="0" smtClean="0">
                <a:solidFill>
                  <a:srgbClr val="800000"/>
                </a:solidFill>
              </a:rPr>
              <a:t>delivery ratio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800000"/>
                </a:solidFill>
              </a:rPr>
              <a:t>packet loss rate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800000"/>
                </a:solidFill>
              </a:rPr>
              <a:t>link layer retransmission rates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are valuable network measures.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 Summary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>
            <a:off x="1295400" y="2330470"/>
            <a:ext cx="6096000" cy="33083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 sz="1600" b="0">
              <a:solidFill>
                <a:schemeClr val="bg2"/>
              </a:solidFill>
            </a:endParaRP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4495800" y="2635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sz="2800" b="0">
              <a:solidFill>
                <a:schemeClr val="tx1"/>
              </a:solidFill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4953000" y="24828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486400" y="28638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4953000" y="2254270"/>
            <a:ext cx="533400" cy="609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5181600" y="25590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5181600" y="25590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6096000" y="34734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FontTx/>
              <a:buChar char="–"/>
            </a:pPr>
            <a:endParaRPr lang="en-US" sz="1600" b="0">
              <a:solidFill>
                <a:srgbClr val="A50021"/>
              </a:solidFill>
            </a:endParaRP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5410200" y="3473470"/>
            <a:ext cx="685800" cy="76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5715000" y="3244870"/>
            <a:ext cx="76200" cy="152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5715000" y="3244870"/>
            <a:ext cx="76200" cy="228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5791200" y="34734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5791200" y="34734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6248400" y="36258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5257800" y="3625870"/>
            <a:ext cx="9906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7"/>
          <p:cNvSpPr>
            <a:spLocks noChangeArrowheads="1"/>
          </p:cNvSpPr>
          <p:nvPr/>
        </p:nvSpPr>
        <p:spPr bwMode="auto">
          <a:xfrm>
            <a:off x="5791200" y="4159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18"/>
          <p:cNvSpPr>
            <a:spLocks noChangeArrowheads="1"/>
          </p:cNvSpPr>
          <p:nvPr/>
        </p:nvSpPr>
        <p:spPr bwMode="auto">
          <a:xfrm>
            <a:off x="6248400" y="4540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19"/>
          <p:cNvSpPr>
            <a:spLocks noChangeArrowheads="1"/>
          </p:cNvSpPr>
          <p:nvPr/>
        </p:nvSpPr>
        <p:spPr bwMode="auto">
          <a:xfrm>
            <a:off x="6248400" y="4540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auto">
          <a:xfrm>
            <a:off x="3048000" y="3321070"/>
            <a:ext cx="762000" cy="762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22"/>
          <p:cNvSpPr>
            <a:spLocks noChangeArrowheads="1"/>
          </p:cNvSpPr>
          <p:nvPr/>
        </p:nvSpPr>
        <p:spPr bwMode="auto">
          <a:xfrm>
            <a:off x="3352800" y="3778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3"/>
          <p:cNvSpPr>
            <a:spLocks noChangeArrowheads="1"/>
          </p:cNvSpPr>
          <p:nvPr/>
        </p:nvSpPr>
        <p:spPr bwMode="auto">
          <a:xfrm>
            <a:off x="2971800" y="2940070"/>
            <a:ext cx="533400" cy="609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4"/>
          <p:cNvSpPr>
            <a:spLocks noChangeArrowheads="1"/>
          </p:cNvSpPr>
          <p:nvPr/>
        </p:nvSpPr>
        <p:spPr bwMode="auto">
          <a:xfrm>
            <a:off x="2819400" y="3016270"/>
            <a:ext cx="609600" cy="609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sz="2800" b="0">
              <a:solidFill>
                <a:schemeClr val="tx1"/>
              </a:solidFill>
            </a:endParaRPr>
          </a:p>
          <a:p>
            <a:endParaRPr lang="en-US" sz="2800" b="0">
              <a:solidFill>
                <a:schemeClr val="tx1"/>
              </a:solidFill>
            </a:endParaRPr>
          </a:p>
          <a:p>
            <a:endParaRPr lang="en-US" sz="2800" b="0">
              <a:solidFill>
                <a:schemeClr val="tx1"/>
              </a:solidFill>
            </a:endParaRPr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2590800" y="3854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12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2286000" y="2940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30" name="Oval 28"/>
          <p:cNvSpPr>
            <a:spLocks noChangeArrowheads="1"/>
          </p:cNvSpPr>
          <p:nvPr/>
        </p:nvSpPr>
        <p:spPr bwMode="auto">
          <a:xfrm>
            <a:off x="1524000" y="3625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11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191000" y="4997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8</a:t>
            </a:r>
          </a:p>
        </p:txBody>
      </p:sp>
      <p:sp>
        <p:nvSpPr>
          <p:cNvPr id="32" name="Oval 30"/>
          <p:cNvSpPr>
            <a:spLocks noChangeArrowheads="1"/>
          </p:cNvSpPr>
          <p:nvPr/>
        </p:nvSpPr>
        <p:spPr bwMode="auto">
          <a:xfrm>
            <a:off x="5943600" y="27876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5715000" y="4616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7</a:t>
            </a:r>
          </a:p>
        </p:txBody>
      </p:sp>
      <p:sp>
        <p:nvSpPr>
          <p:cNvPr id="34" name="Oval 32"/>
          <p:cNvSpPr>
            <a:spLocks noChangeArrowheads="1"/>
          </p:cNvSpPr>
          <p:nvPr/>
        </p:nvSpPr>
        <p:spPr bwMode="auto">
          <a:xfrm>
            <a:off x="3733800" y="2635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6705600" y="4006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36" name="Oval 34"/>
          <p:cNvSpPr>
            <a:spLocks noChangeArrowheads="1"/>
          </p:cNvSpPr>
          <p:nvPr/>
        </p:nvSpPr>
        <p:spPr bwMode="auto">
          <a:xfrm>
            <a:off x="2590800" y="4845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9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1676400" y="4464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10</a:t>
            </a:r>
          </a:p>
        </p:txBody>
      </p:sp>
      <p:sp>
        <p:nvSpPr>
          <p:cNvPr id="38" name="Oval 36"/>
          <p:cNvSpPr>
            <a:spLocks noChangeArrowheads="1"/>
          </p:cNvSpPr>
          <p:nvPr/>
        </p:nvSpPr>
        <p:spPr bwMode="auto">
          <a:xfrm>
            <a:off x="3429000" y="3397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14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6705600" y="3092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5</a:t>
            </a:r>
          </a:p>
        </p:txBody>
      </p:sp>
      <p:sp>
        <p:nvSpPr>
          <p:cNvPr id="40" name="Oval 38"/>
          <p:cNvSpPr>
            <a:spLocks noChangeArrowheads="1"/>
          </p:cNvSpPr>
          <p:nvPr/>
        </p:nvSpPr>
        <p:spPr bwMode="auto">
          <a:xfrm>
            <a:off x="3581400" y="4387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13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4495800" y="4006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15</a:t>
            </a:r>
          </a:p>
        </p:txBody>
      </p:sp>
      <p:sp>
        <p:nvSpPr>
          <p:cNvPr id="42" name="Oval 40"/>
          <p:cNvSpPr>
            <a:spLocks noChangeArrowheads="1"/>
          </p:cNvSpPr>
          <p:nvPr/>
        </p:nvSpPr>
        <p:spPr bwMode="auto">
          <a:xfrm>
            <a:off x="4800600" y="2635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43" name="Rectangle 49"/>
          <p:cNvSpPr>
            <a:spLocks noChangeArrowheads="1"/>
          </p:cNvSpPr>
          <p:nvPr/>
        </p:nvSpPr>
        <p:spPr bwMode="auto">
          <a:xfrm>
            <a:off x="857224" y="3071810"/>
            <a:ext cx="498501" cy="47151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B</a:t>
            </a:r>
          </a:p>
        </p:txBody>
      </p:sp>
      <p:sp>
        <p:nvSpPr>
          <p:cNvPr id="44" name="Rectangle 50"/>
          <p:cNvSpPr>
            <a:spLocks noChangeArrowheads="1"/>
          </p:cNvSpPr>
          <p:nvPr/>
        </p:nvSpPr>
        <p:spPr bwMode="auto">
          <a:xfrm>
            <a:off x="714348" y="3857628"/>
            <a:ext cx="488977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C</a:t>
            </a:r>
          </a:p>
        </p:txBody>
      </p:sp>
      <p:sp>
        <p:nvSpPr>
          <p:cNvPr id="45" name="Rectangle 52"/>
          <p:cNvSpPr>
            <a:spLocks noChangeArrowheads="1"/>
          </p:cNvSpPr>
          <p:nvPr/>
        </p:nvSpPr>
        <p:spPr bwMode="auto">
          <a:xfrm>
            <a:off x="4714876" y="1857364"/>
            <a:ext cx="500066" cy="42862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L</a:t>
            </a:r>
          </a:p>
        </p:txBody>
      </p:sp>
      <p:sp>
        <p:nvSpPr>
          <p:cNvPr id="46" name="Rectangle 53"/>
          <p:cNvSpPr>
            <a:spLocks noChangeArrowheads="1"/>
          </p:cNvSpPr>
          <p:nvPr/>
        </p:nvSpPr>
        <p:spPr bwMode="auto">
          <a:xfrm>
            <a:off x="928662" y="4929198"/>
            <a:ext cx="503263" cy="571504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D</a:t>
            </a:r>
          </a:p>
        </p:txBody>
      </p:sp>
      <p:sp>
        <p:nvSpPr>
          <p:cNvPr id="47" name="Rectangle 54"/>
          <p:cNvSpPr>
            <a:spLocks noChangeArrowheads="1"/>
          </p:cNvSpPr>
          <p:nvPr/>
        </p:nvSpPr>
        <p:spPr bwMode="auto">
          <a:xfrm>
            <a:off x="2428860" y="5500702"/>
            <a:ext cx="450865" cy="48101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E</a:t>
            </a:r>
          </a:p>
        </p:txBody>
      </p:sp>
      <p:sp>
        <p:nvSpPr>
          <p:cNvPr id="48" name="Rectangle 57"/>
          <p:cNvSpPr>
            <a:spLocks noChangeArrowheads="1"/>
          </p:cNvSpPr>
          <p:nvPr/>
        </p:nvSpPr>
        <p:spPr bwMode="auto">
          <a:xfrm>
            <a:off x="6357950" y="5286388"/>
            <a:ext cx="500066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G</a:t>
            </a:r>
          </a:p>
        </p:txBody>
      </p:sp>
      <p:sp>
        <p:nvSpPr>
          <p:cNvPr id="49" name="Rectangle 58"/>
          <p:cNvSpPr>
            <a:spLocks noChangeArrowheads="1"/>
          </p:cNvSpPr>
          <p:nvPr/>
        </p:nvSpPr>
        <p:spPr bwMode="auto">
          <a:xfrm>
            <a:off x="7686676" y="3571876"/>
            <a:ext cx="528662" cy="439722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J</a:t>
            </a:r>
          </a:p>
        </p:txBody>
      </p:sp>
      <p:sp>
        <p:nvSpPr>
          <p:cNvPr id="50" name="Rectangle 60"/>
          <p:cNvSpPr>
            <a:spLocks noChangeArrowheads="1"/>
          </p:cNvSpPr>
          <p:nvPr/>
        </p:nvSpPr>
        <p:spPr bwMode="auto">
          <a:xfrm>
            <a:off x="1571604" y="2285992"/>
            <a:ext cx="469921" cy="41912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A</a:t>
            </a:r>
          </a:p>
        </p:txBody>
      </p:sp>
      <p:sp>
        <p:nvSpPr>
          <p:cNvPr id="51" name="Rectangle 61"/>
          <p:cNvSpPr>
            <a:spLocks noChangeArrowheads="1"/>
          </p:cNvSpPr>
          <p:nvPr/>
        </p:nvSpPr>
        <p:spPr bwMode="auto">
          <a:xfrm>
            <a:off x="7696200" y="4692670"/>
            <a:ext cx="519138" cy="450842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H</a:t>
            </a:r>
          </a:p>
        </p:txBody>
      </p:sp>
      <p:sp>
        <p:nvSpPr>
          <p:cNvPr id="52" name="Rectangle 62"/>
          <p:cNvSpPr>
            <a:spLocks noChangeArrowheads="1"/>
          </p:cNvSpPr>
          <p:nvPr/>
        </p:nvSpPr>
        <p:spPr bwMode="auto">
          <a:xfrm>
            <a:off x="4143372" y="5786454"/>
            <a:ext cx="488953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F</a:t>
            </a:r>
          </a:p>
        </p:txBody>
      </p:sp>
      <p:sp>
        <p:nvSpPr>
          <p:cNvPr id="53" name="Rectangle 64"/>
          <p:cNvSpPr>
            <a:spLocks noChangeArrowheads="1"/>
          </p:cNvSpPr>
          <p:nvPr/>
        </p:nvSpPr>
        <p:spPr bwMode="auto">
          <a:xfrm>
            <a:off x="2285984" y="2071678"/>
            <a:ext cx="508001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M</a:t>
            </a:r>
          </a:p>
        </p:txBody>
      </p:sp>
      <p:sp>
        <p:nvSpPr>
          <p:cNvPr id="54" name="Oval 65"/>
          <p:cNvSpPr>
            <a:spLocks noChangeArrowheads="1"/>
          </p:cNvSpPr>
          <p:nvPr/>
        </p:nvSpPr>
        <p:spPr bwMode="auto">
          <a:xfrm>
            <a:off x="5105400" y="3321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16</a:t>
            </a:r>
          </a:p>
        </p:txBody>
      </p:sp>
      <p:sp>
        <p:nvSpPr>
          <p:cNvPr id="55" name="Oval 66"/>
          <p:cNvSpPr>
            <a:spLocks noChangeArrowheads="1"/>
          </p:cNvSpPr>
          <p:nvPr/>
        </p:nvSpPr>
        <p:spPr bwMode="auto">
          <a:xfrm>
            <a:off x="5715000" y="3778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17</a:t>
            </a:r>
          </a:p>
        </p:txBody>
      </p:sp>
      <p:sp>
        <p:nvSpPr>
          <p:cNvPr id="56" name="Line 67"/>
          <p:cNvSpPr>
            <a:spLocks noChangeShapeType="1"/>
          </p:cNvSpPr>
          <p:nvPr/>
        </p:nvSpPr>
        <p:spPr bwMode="auto">
          <a:xfrm>
            <a:off x="1295400" y="598807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" name="AutoShape 72"/>
          <p:cNvCxnSpPr>
            <a:cxnSpLocks noChangeShapeType="1"/>
            <a:stCxn id="36" idx="7"/>
            <a:endCxn id="40" idx="2"/>
          </p:cNvCxnSpPr>
          <p:nvPr/>
        </p:nvCxnSpPr>
        <p:spPr bwMode="auto">
          <a:xfrm flipV="1">
            <a:off x="2916238" y="4578370"/>
            <a:ext cx="657225" cy="3143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8" name="AutoShape 74"/>
          <p:cNvCxnSpPr>
            <a:cxnSpLocks noChangeShapeType="1"/>
            <a:stCxn id="37" idx="7"/>
            <a:endCxn id="28" idx="3"/>
          </p:cNvCxnSpPr>
          <p:nvPr/>
        </p:nvCxnSpPr>
        <p:spPr bwMode="auto">
          <a:xfrm flipV="1">
            <a:off x="2001838" y="4187845"/>
            <a:ext cx="644525" cy="3238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9" name="AutoShape 76"/>
          <p:cNvCxnSpPr>
            <a:cxnSpLocks noChangeShapeType="1"/>
            <a:stCxn id="29" idx="6"/>
            <a:endCxn id="38" idx="1"/>
          </p:cNvCxnSpPr>
          <p:nvPr/>
        </p:nvCxnSpPr>
        <p:spPr bwMode="auto">
          <a:xfrm>
            <a:off x="2674938" y="3130570"/>
            <a:ext cx="809625" cy="3143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60" name="AutoShape 77"/>
          <p:cNvCxnSpPr>
            <a:cxnSpLocks noChangeShapeType="1"/>
            <a:stCxn id="30" idx="7"/>
            <a:endCxn id="29" idx="3"/>
          </p:cNvCxnSpPr>
          <p:nvPr/>
        </p:nvCxnSpPr>
        <p:spPr bwMode="auto">
          <a:xfrm flipV="1">
            <a:off x="1849438" y="3273445"/>
            <a:ext cx="4921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1" name="AutoShape 78"/>
          <p:cNvCxnSpPr>
            <a:cxnSpLocks noChangeShapeType="1"/>
            <a:stCxn id="28" idx="7"/>
            <a:endCxn id="38" idx="3"/>
          </p:cNvCxnSpPr>
          <p:nvPr/>
        </p:nvCxnSpPr>
        <p:spPr bwMode="auto">
          <a:xfrm flipV="1">
            <a:off x="2916238" y="3730645"/>
            <a:ext cx="568325" cy="171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2" name="AutoShape 79"/>
          <p:cNvCxnSpPr>
            <a:cxnSpLocks noChangeShapeType="1"/>
            <a:stCxn id="38" idx="0"/>
            <a:endCxn id="34" idx="3"/>
          </p:cNvCxnSpPr>
          <p:nvPr/>
        </p:nvCxnSpPr>
        <p:spPr bwMode="auto">
          <a:xfrm flipV="1">
            <a:off x="3619500" y="2968645"/>
            <a:ext cx="169863" cy="420688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3" name="AutoShape 80"/>
          <p:cNvCxnSpPr>
            <a:cxnSpLocks noChangeShapeType="1"/>
            <a:stCxn id="34" idx="6"/>
            <a:endCxn id="42" idx="2"/>
          </p:cNvCxnSpPr>
          <p:nvPr/>
        </p:nvCxnSpPr>
        <p:spPr bwMode="auto">
          <a:xfrm>
            <a:off x="4122738" y="2825770"/>
            <a:ext cx="669925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4" name="AutoShape 81"/>
          <p:cNvCxnSpPr>
            <a:cxnSpLocks noChangeShapeType="1"/>
            <a:stCxn id="42" idx="6"/>
            <a:endCxn id="32" idx="2"/>
          </p:cNvCxnSpPr>
          <p:nvPr/>
        </p:nvCxnSpPr>
        <p:spPr bwMode="auto">
          <a:xfrm>
            <a:off x="5189538" y="2825770"/>
            <a:ext cx="7461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5" name="AutoShape 82"/>
          <p:cNvCxnSpPr>
            <a:cxnSpLocks noChangeShapeType="1"/>
            <a:stCxn id="32" idx="6"/>
            <a:endCxn id="39" idx="1"/>
          </p:cNvCxnSpPr>
          <p:nvPr/>
        </p:nvCxnSpPr>
        <p:spPr bwMode="auto">
          <a:xfrm>
            <a:off x="6332538" y="2978170"/>
            <a:ext cx="428625" cy="1619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6" name="AutoShape 83"/>
          <p:cNvCxnSpPr>
            <a:cxnSpLocks noChangeShapeType="1"/>
            <a:stCxn id="30" idx="6"/>
            <a:endCxn id="28" idx="2"/>
          </p:cNvCxnSpPr>
          <p:nvPr/>
        </p:nvCxnSpPr>
        <p:spPr bwMode="auto">
          <a:xfrm>
            <a:off x="1912938" y="3816370"/>
            <a:ext cx="669925" cy="2286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7" name="AutoShape 84"/>
          <p:cNvCxnSpPr>
            <a:cxnSpLocks noChangeShapeType="1"/>
            <a:stCxn id="38" idx="6"/>
            <a:endCxn id="54" idx="2"/>
          </p:cNvCxnSpPr>
          <p:nvPr/>
        </p:nvCxnSpPr>
        <p:spPr bwMode="auto">
          <a:xfrm flipV="1">
            <a:off x="3817938" y="3511570"/>
            <a:ext cx="1279525" cy="762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9" name="AutoShape 86"/>
          <p:cNvCxnSpPr>
            <a:cxnSpLocks noChangeShapeType="1"/>
            <a:stCxn id="34" idx="5"/>
            <a:endCxn id="54" idx="1"/>
          </p:cNvCxnSpPr>
          <p:nvPr/>
        </p:nvCxnSpPr>
        <p:spPr bwMode="auto">
          <a:xfrm>
            <a:off x="4059238" y="2968645"/>
            <a:ext cx="11017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0" name="AutoShape 87"/>
          <p:cNvCxnSpPr>
            <a:cxnSpLocks noChangeShapeType="1"/>
            <a:stCxn id="28" idx="4"/>
            <a:endCxn id="36" idx="0"/>
          </p:cNvCxnSpPr>
          <p:nvPr/>
        </p:nvCxnSpPr>
        <p:spPr bwMode="auto">
          <a:xfrm>
            <a:off x="2781300" y="4243408"/>
            <a:ext cx="0" cy="593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1" name="AutoShape 88"/>
          <p:cNvCxnSpPr>
            <a:cxnSpLocks noChangeShapeType="1"/>
            <a:stCxn id="37" idx="6"/>
            <a:endCxn id="36" idx="1"/>
          </p:cNvCxnSpPr>
          <p:nvPr/>
        </p:nvCxnSpPr>
        <p:spPr bwMode="auto">
          <a:xfrm>
            <a:off x="2065338" y="4654570"/>
            <a:ext cx="581025" cy="2381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2" name="AutoShape 89"/>
          <p:cNvCxnSpPr>
            <a:cxnSpLocks noChangeShapeType="1"/>
            <a:stCxn id="29" idx="7"/>
            <a:endCxn id="34" idx="2"/>
          </p:cNvCxnSpPr>
          <p:nvPr/>
        </p:nvCxnSpPr>
        <p:spPr bwMode="auto">
          <a:xfrm flipV="1">
            <a:off x="2611438" y="2825770"/>
            <a:ext cx="1114425" cy="1619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3" name="AutoShape 91"/>
          <p:cNvCxnSpPr>
            <a:cxnSpLocks noChangeShapeType="1"/>
            <a:stCxn id="38" idx="5"/>
            <a:endCxn id="41" idx="1"/>
          </p:cNvCxnSpPr>
          <p:nvPr/>
        </p:nvCxnSpPr>
        <p:spPr bwMode="auto">
          <a:xfrm>
            <a:off x="3754438" y="3730645"/>
            <a:ext cx="796925" cy="3238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4" name="AutoShape 92"/>
          <p:cNvCxnSpPr>
            <a:cxnSpLocks noChangeShapeType="1"/>
            <a:stCxn id="40" idx="6"/>
            <a:endCxn id="41" idx="3"/>
          </p:cNvCxnSpPr>
          <p:nvPr/>
        </p:nvCxnSpPr>
        <p:spPr bwMode="auto">
          <a:xfrm flipV="1">
            <a:off x="3970338" y="4340245"/>
            <a:ext cx="581025" cy="2381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75" name="AutoShape 93"/>
          <p:cNvCxnSpPr>
            <a:cxnSpLocks noChangeShapeType="1"/>
            <a:stCxn id="40" idx="5"/>
            <a:endCxn id="31" idx="1"/>
          </p:cNvCxnSpPr>
          <p:nvPr/>
        </p:nvCxnSpPr>
        <p:spPr bwMode="auto">
          <a:xfrm>
            <a:off x="3906838" y="4721245"/>
            <a:ext cx="339725" cy="323850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76" name="AutoShape 94"/>
          <p:cNvCxnSpPr>
            <a:cxnSpLocks noChangeShapeType="1"/>
            <a:stCxn id="28" idx="6"/>
            <a:endCxn id="41" idx="2"/>
          </p:cNvCxnSpPr>
          <p:nvPr/>
        </p:nvCxnSpPr>
        <p:spPr bwMode="auto">
          <a:xfrm>
            <a:off x="2979738" y="4044970"/>
            <a:ext cx="15081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7" name="AutoShape 95"/>
          <p:cNvCxnSpPr>
            <a:cxnSpLocks noChangeShapeType="1"/>
            <a:stCxn id="36" idx="6"/>
            <a:endCxn id="31" idx="2"/>
          </p:cNvCxnSpPr>
          <p:nvPr/>
        </p:nvCxnSpPr>
        <p:spPr bwMode="auto">
          <a:xfrm>
            <a:off x="2979738" y="5035570"/>
            <a:ext cx="12033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8" name="AutoShape 96"/>
          <p:cNvCxnSpPr>
            <a:cxnSpLocks noChangeShapeType="1"/>
            <a:stCxn id="54" idx="7"/>
            <a:endCxn id="32" idx="3"/>
          </p:cNvCxnSpPr>
          <p:nvPr/>
        </p:nvCxnSpPr>
        <p:spPr bwMode="auto">
          <a:xfrm flipV="1">
            <a:off x="5430838" y="3121045"/>
            <a:ext cx="568325" cy="2476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0" name="AutoShape 98"/>
          <p:cNvCxnSpPr>
            <a:cxnSpLocks noChangeShapeType="1"/>
            <a:stCxn id="41" idx="6"/>
            <a:endCxn id="55" idx="2"/>
          </p:cNvCxnSpPr>
          <p:nvPr/>
        </p:nvCxnSpPr>
        <p:spPr bwMode="auto">
          <a:xfrm flipV="1">
            <a:off x="4884738" y="3968770"/>
            <a:ext cx="822325" cy="2286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1" name="AutoShape 99"/>
          <p:cNvCxnSpPr>
            <a:cxnSpLocks noChangeShapeType="1"/>
            <a:stCxn id="55" idx="7"/>
            <a:endCxn id="39" idx="3"/>
          </p:cNvCxnSpPr>
          <p:nvPr/>
        </p:nvCxnSpPr>
        <p:spPr bwMode="auto">
          <a:xfrm flipV="1">
            <a:off x="6040438" y="3425845"/>
            <a:ext cx="7207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2" name="AutoShape 100"/>
          <p:cNvCxnSpPr>
            <a:cxnSpLocks noChangeShapeType="1"/>
            <a:stCxn id="32" idx="4"/>
            <a:endCxn id="55" idx="0"/>
          </p:cNvCxnSpPr>
          <p:nvPr/>
        </p:nvCxnSpPr>
        <p:spPr bwMode="auto">
          <a:xfrm flipH="1">
            <a:off x="5905500" y="3176608"/>
            <a:ext cx="228600" cy="593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3" name="AutoShape 101"/>
          <p:cNvCxnSpPr>
            <a:cxnSpLocks noChangeShapeType="1"/>
            <a:stCxn id="54" idx="5"/>
            <a:endCxn id="55" idx="1"/>
          </p:cNvCxnSpPr>
          <p:nvPr/>
        </p:nvCxnSpPr>
        <p:spPr bwMode="auto">
          <a:xfrm>
            <a:off x="5430838" y="3654445"/>
            <a:ext cx="339725" cy="171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4" name="AutoShape 102"/>
          <p:cNvCxnSpPr>
            <a:cxnSpLocks noChangeShapeType="1"/>
            <a:stCxn id="31" idx="6"/>
            <a:endCxn id="33" idx="2"/>
          </p:cNvCxnSpPr>
          <p:nvPr/>
        </p:nvCxnSpPr>
        <p:spPr bwMode="auto">
          <a:xfrm flipV="1">
            <a:off x="4579938" y="4806970"/>
            <a:ext cx="1127125" cy="3810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5" name="AutoShape 103"/>
          <p:cNvCxnSpPr>
            <a:cxnSpLocks noChangeShapeType="1"/>
            <a:stCxn id="33" idx="7"/>
            <a:endCxn id="35" idx="2"/>
          </p:cNvCxnSpPr>
          <p:nvPr/>
        </p:nvCxnSpPr>
        <p:spPr bwMode="auto">
          <a:xfrm flipV="1">
            <a:off x="6040438" y="4197370"/>
            <a:ext cx="657225" cy="466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6" name="AutoShape 104"/>
          <p:cNvCxnSpPr>
            <a:cxnSpLocks noChangeShapeType="1"/>
            <a:stCxn id="35" idx="0"/>
            <a:endCxn id="39" idx="4"/>
          </p:cNvCxnSpPr>
          <p:nvPr/>
        </p:nvCxnSpPr>
        <p:spPr bwMode="auto">
          <a:xfrm flipV="1">
            <a:off x="6896100" y="3481408"/>
            <a:ext cx="0" cy="5175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7" name="AutoShape 105"/>
          <p:cNvCxnSpPr>
            <a:cxnSpLocks noChangeShapeType="1"/>
            <a:stCxn id="55" idx="6"/>
            <a:endCxn id="35" idx="1"/>
          </p:cNvCxnSpPr>
          <p:nvPr/>
        </p:nvCxnSpPr>
        <p:spPr bwMode="auto">
          <a:xfrm>
            <a:off x="6103938" y="3968770"/>
            <a:ext cx="657225" cy="85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8" name="AutoShape 106"/>
          <p:cNvCxnSpPr>
            <a:cxnSpLocks noChangeShapeType="1"/>
            <a:stCxn id="31" idx="7"/>
            <a:endCxn id="55" idx="3"/>
          </p:cNvCxnSpPr>
          <p:nvPr/>
        </p:nvCxnSpPr>
        <p:spPr bwMode="auto">
          <a:xfrm flipV="1">
            <a:off x="4516438" y="4111645"/>
            <a:ext cx="1254125" cy="933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9" name="AutoShape 107"/>
          <p:cNvCxnSpPr>
            <a:cxnSpLocks noChangeShapeType="1"/>
            <a:stCxn id="46" idx="0"/>
            <a:endCxn id="37" idx="3"/>
          </p:cNvCxnSpPr>
          <p:nvPr/>
        </p:nvCxnSpPr>
        <p:spPr bwMode="auto">
          <a:xfrm rot="5400000" flipH="1" flipV="1">
            <a:off x="1386283" y="4583285"/>
            <a:ext cx="139924" cy="551902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90" name="AutoShape 108"/>
          <p:cNvCxnSpPr>
            <a:cxnSpLocks noChangeShapeType="1"/>
            <a:stCxn id="44" idx="3"/>
            <a:endCxn id="30" idx="3"/>
          </p:cNvCxnSpPr>
          <p:nvPr/>
        </p:nvCxnSpPr>
        <p:spPr bwMode="auto">
          <a:xfrm flipV="1">
            <a:off x="1203325" y="3951074"/>
            <a:ext cx="376471" cy="156587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1" name="AutoShape 109"/>
          <p:cNvCxnSpPr>
            <a:cxnSpLocks noChangeShapeType="1"/>
            <a:stCxn id="43" idx="2"/>
            <a:endCxn id="30" idx="1"/>
          </p:cNvCxnSpPr>
          <p:nvPr/>
        </p:nvCxnSpPr>
        <p:spPr bwMode="auto">
          <a:xfrm rot="16200000" flipH="1">
            <a:off x="1273962" y="3375832"/>
            <a:ext cx="138346" cy="47332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2" name="AutoShape 110"/>
          <p:cNvCxnSpPr>
            <a:cxnSpLocks noChangeShapeType="1"/>
            <a:stCxn id="50" idx="2"/>
            <a:endCxn id="29" idx="1"/>
          </p:cNvCxnSpPr>
          <p:nvPr/>
        </p:nvCxnSpPr>
        <p:spPr bwMode="auto">
          <a:xfrm rot="16200000" flipH="1">
            <a:off x="1928807" y="2582877"/>
            <a:ext cx="290746" cy="53523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3" name="AutoShape 111"/>
          <p:cNvCxnSpPr>
            <a:cxnSpLocks noChangeShapeType="1"/>
            <a:stCxn id="53" idx="2"/>
            <a:endCxn id="34" idx="1"/>
          </p:cNvCxnSpPr>
          <p:nvPr/>
        </p:nvCxnSpPr>
        <p:spPr bwMode="auto">
          <a:xfrm rot="16200000" flipH="1">
            <a:off x="3105129" y="2006599"/>
            <a:ext cx="119322" cy="124961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4" name="AutoShape 112"/>
          <p:cNvCxnSpPr>
            <a:cxnSpLocks noChangeShapeType="1"/>
            <a:stCxn id="45" idx="2"/>
            <a:endCxn id="42" idx="0"/>
          </p:cNvCxnSpPr>
          <p:nvPr/>
        </p:nvCxnSpPr>
        <p:spPr bwMode="auto">
          <a:xfrm rot="16200000" flipH="1">
            <a:off x="4803365" y="2447535"/>
            <a:ext cx="349278" cy="26191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96" name="AutoShape 114"/>
          <p:cNvCxnSpPr>
            <a:cxnSpLocks noChangeShapeType="1"/>
            <a:stCxn id="39" idx="6"/>
            <a:endCxn id="49" idx="1"/>
          </p:cNvCxnSpPr>
          <p:nvPr/>
        </p:nvCxnSpPr>
        <p:spPr bwMode="auto">
          <a:xfrm>
            <a:off x="7086600" y="3282970"/>
            <a:ext cx="600076" cy="508767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7" name="AutoShape 115"/>
          <p:cNvCxnSpPr>
            <a:cxnSpLocks noChangeShapeType="1"/>
            <a:stCxn id="47" idx="0"/>
            <a:endCxn id="36" idx="4"/>
          </p:cNvCxnSpPr>
          <p:nvPr/>
        </p:nvCxnSpPr>
        <p:spPr bwMode="auto">
          <a:xfrm rot="5400000" flipH="1" flipV="1">
            <a:off x="2580480" y="5299883"/>
            <a:ext cx="274632" cy="127007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98" name="AutoShape 116"/>
          <p:cNvCxnSpPr>
            <a:cxnSpLocks noChangeShapeType="1"/>
            <a:stCxn id="52" idx="0"/>
            <a:endCxn id="31" idx="4"/>
          </p:cNvCxnSpPr>
          <p:nvPr/>
        </p:nvCxnSpPr>
        <p:spPr bwMode="auto">
          <a:xfrm rot="16200000" flipV="1">
            <a:off x="4180683" y="5579287"/>
            <a:ext cx="407984" cy="6349"/>
          </a:xfrm>
          <a:prstGeom prst="straightConnector1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</p:cxnSp>
      <p:sp>
        <p:nvSpPr>
          <p:cNvPr id="101" name="Oval 119"/>
          <p:cNvSpPr>
            <a:spLocks noChangeArrowheads="1"/>
          </p:cNvSpPr>
          <p:nvPr/>
        </p:nvSpPr>
        <p:spPr bwMode="auto">
          <a:xfrm>
            <a:off x="3114675" y="19049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W</a:t>
            </a:r>
          </a:p>
        </p:txBody>
      </p:sp>
      <p:sp>
        <p:nvSpPr>
          <p:cNvPr id="102" name="Oval 120"/>
          <p:cNvSpPr>
            <a:spLocks noChangeArrowheads="1"/>
          </p:cNvSpPr>
          <p:nvPr/>
        </p:nvSpPr>
        <p:spPr bwMode="auto">
          <a:xfrm>
            <a:off x="2581275" y="10667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T</a:t>
            </a:r>
          </a:p>
        </p:txBody>
      </p:sp>
      <p:sp>
        <p:nvSpPr>
          <p:cNvPr id="103" name="Oval 121"/>
          <p:cNvSpPr>
            <a:spLocks noChangeArrowheads="1"/>
          </p:cNvSpPr>
          <p:nvPr/>
        </p:nvSpPr>
        <p:spPr bwMode="auto">
          <a:xfrm>
            <a:off x="3648075" y="10667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 dirty="0">
                <a:solidFill>
                  <a:srgbClr val="A50021"/>
                </a:solidFill>
              </a:rPr>
              <a:t>X</a:t>
            </a:r>
          </a:p>
        </p:txBody>
      </p:sp>
      <p:sp>
        <p:nvSpPr>
          <p:cNvPr id="104" name="Oval 122"/>
          <p:cNvSpPr>
            <a:spLocks noChangeArrowheads="1"/>
          </p:cNvSpPr>
          <p:nvPr/>
        </p:nvSpPr>
        <p:spPr bwMode="auto">
          <a:xfrm>
            <a:off x="4191000" y="19049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Y</a:t>
            </a:r>
          </a:p>
        </p:txBody>
      </p:sp>
      <p:sp>
        <p:nvSpPr>
          <p:cNvPr id="105" name="Oval 123"/>
          <p:cNvSpPr>
            <a:spLocks noChangeArrowheads="1"/>
          </p:cNvSpPr>
          <p:nvPr/>
        </p:nvSpPr>
        <p:spPr bwMode="auto">
          <a:xfrm>
            <a:off x="5257800" y="10667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Z</a:t>
            </a:r>
          </a:p>
        </p:txBody>
      </p:sp>
      <p:sp>
        <p:nvSpPr>
          <p:cNvPr id="106" name="Rectangle 124"/>
          <p:cNvSpPr>
            <a:spLocks noChangeArrowheads="1"/>
          </p:cNvSpPr>
          <p:nvPr/>
        </p:nvSpPr>
        <p:spPr bwMode="auto">
          <a:xfrm>
            <a:off x="2200275" y="1600192"/>
            <a:ext cx="152400" cy="1524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Rectangle 125"/>
          <p:cNvSpPr>
            <a:spLocks noChangeArrowheads="1"/>
          </p:cNvSpPr>
          <p:nvPr/>
        </p:nvSpPr>
        <p:spPr bwMode="auto">
          <a:xfrm>
            <a:off x="5867400" y="1600192"/>
            <a:ext cx="152400" cy="1524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8" name="AutoShape 126"/>
          <p:cNvCxnSpPr>
            <a:cxnSpLocks noChangeShapeType="1"/>
          </p:cNvCxnSpPr>
          <p:nvPr/>
        </p:nvCxnSpPr>
        <p:spPr bwMode="auto">
          <a:xfrm>
            <a:off x="2339975" y="1666867"/>
            <a:ext cx="34956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" name="AutoShape 127"/>
          <p:cNvCxnSpPr>
            <a:cxnSpLocks noChangeShapeType="1"/>
            <a:stCxn id="101" idx="0"/>
          </p:cNvCxnSpPr>
          <p:nvPr/>
        </p:nvCxnSpPr>
        <p:spPr bwMode="auto">
          <a:xfrm flipH="1" flipV="1">
            <a:off x="3267075" y="1676392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" name="AutoShape 128"/>
          <p:cNvCxnSpPr>
            <a:cxnSpLocks noChangeShapeType="1"/>
            <a:stCxn id="105" idx="4"/>
          </p:cNvCxnSpPr>
          <p:nvPr/>
        </p:nvCxnSpPr>
        <p:spPr bwMode="auto">
          <a:xfrm>
            <a:off x="5448300" y="1457317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1" name="AutoShape 129"/>
          <p:cNvCxnSpPr>
            <a:cxnSpLocks noChangeShapeType="1"/>
            <a:stCxn id="102" idx="4"/>
          </p:cNvCxnSpPr>
          <p:nvPr/>
        </p:nvCxnSpPr>
        <p:spPr bwMode="auto">
          <a:xfrm>
            <a:off x="2771775" y="1457317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" name="AutoShape 130"/>
          <p:cNvCxnSpPr>
            <a:cxnSpLocks noChangeShapeType="1"/>
            <a:stCxn id="103" idx="4"/>
          </p:cNvCxnSpPr>
          <p:nvPr/>
        </p:nvCxnSpPr>
        <p:spPr bwMode="auto">
          <a:xfrm>
            <a:off x="3838575" y="1457317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3" name="AutoShape 131"/>
          <p:cNvCxnSpPr>
            <a:cxnSpLocks noChangeShapeType="1"/>
            <a:stCxn id="104" idx="0"/>
          </p:cNvCxnSpPr>
          <p:nvPr/>
        </p:nvCxnSpPr>
        <p:spPr bwMode="auto">
          <a:xfrm flipH="1" flipV="1">
            <a:off x="4343400" y="1676392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4" name="AutoShape 132"/>
          <p:cNvCxnSpPr>
            <a:cxnSpLocks noChangeShapeType="1"/>
            <a:stCxn id="45" idx="0"/>
          </p:cNvCxnSpPr>
          <p:nvPr/>
        </p:nvCxnSpPr>
        <p:spPr bwMode="auto">
          <a:xfrm rot="16200000" flipV="1">
            <a:off x="4839893" y="1732348"/>
            <a:ext cx="214314" cy="3571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15" name="Rectangle 134"/>
          <p:cNvSpPr>
            <a:spLocks noChangeArrowheads="1"/>
          </p:cNvSpPr>
          <p:nvPr/>
        </p:nvSpPr>
        <p:spPr bwMode="auto">
          <a:xfrm>
            <a:off x="1828800" y="339727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 b="0" dirty="0"/>
              <a:t>nodes</a:t>
            </a:r>
          </a:p>
        </p:txBody>
      </p:sp>
      <p:cxnSp>
        <p:nvCxnSpPr>
          <p:cNvPr id="116" name="AutoShape 136"/>
          <p:cNvCxnSpPr>
            <a:cxnSpLocks noChangeShapeType="1"/>
            <a:stCxn id="115" idx="3"/>
            <a:endCxn id="38" idx="2"/>
          </p:cNvCxnSpPr>
          <p:nvPr/>
        </p:nvCxnSpPr>
        <p:spPr bwMode="auto">
          <a:xfrm>
            <a:off x="2971800" y="3565545"/>
            <a:ext cx="449263" cy="22225"/>
          </a:xfrm>
          <a:prstGeom prst="curvedConnector3">
            <a:avLst>
              <a:gd name="adj1" fmla="val 50884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7" name="AutoShape 137"/>
          <p:cNvCxnSpPr>
            <a:cxnSpLocks noChangeShapeType="1"/>
            <a:stCxn id="115" idx="3"/>
            <a:endCxn id="29" idx="5"/>
          </p:cNvCxnSpPr>
          <p:nvPr/>
        </p:nvCxnSpPr>
        <p:spPr bwMode="auto">
          <a:xfrm flipH="1" flipV="1">
            <a:off x="2611438" y="3273445"/>
            <a:ext cx="360362" cy="292100"/>
          </a:xfrm>
          <a:prstGeom prst="curvedConnector4">
            <a:avLst>
              <a:gd name="adj1" fmla="val -63435"/>
              <a:gd name="adj2" fmla="val 70653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8" name="AutoShape 138"/>
          <p:cNvCxnSpPr>
            <a:cxnSpLocks noChangeShapeType="1"/>
            <a:stCxn id="115" idx="2"/>
            <a:endCxn id="28" idx="0"/>
          </p:cNvCxnSpPr>
          <p:nvPr/>
        </p:nvCxnSpPr>
        <p:spPr bwMode="auto">
          <a:xfrm rot="16200000" flipH="1">
            <a:off x="2530475" y="3603645"/>
            <a:ext cx="120650" cy="381000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9" name="AutoShape 139"/>
          <p:cNvCxnSpPr>
            <a:cxnSpLocks noChangeShapeType="1"/>
            <a:stCxn id="50" idx="2"/>
            <a:endCxn id="29" idx="1"/>
          </p:cNvCxnSpPr>
          <p:nvPr/>
        </p:nvCxnSpPr>
        <p:spPr bwMode="auto">
          <a:xfrm rot="16200000" flipH="1">
            <a:off x="1928807" y="2582877"/>
            <a:ext cx="290746" cy="535231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0" name="AutoShape 140"/>
          <p:cNvCxnSpPr>
            <a:cxnSpLocks noChangeShapeType="1"/>
            <a:stCxn id="38" idx="5"/>
            <a:endCxn id="41" idx="1"/>
          </p:cNvCxnSpPr>
          <p:nvPr/>
        </p:nvCxnSpPr>
        <p:spPr bwMode="auto">
          <a:xfrm>
            <a:off x="3754438" y="3730645"/>
            <a:ext cx="796925" cy="32385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1" name="AutoShape 141"/>
          <p:cNvCxnSpPr>
            <a:cxnSpLocks noChangeShapeType="1"/>
            <a:stCxn id="41" idx="6"/>
            <a:endCxn id="55" idx="2"/>
          </p:cNvCxnSpPr>
          <p:nvPr/>
        </p:nvCxnSpPr>
        <p:spPr bwMode="auto">
          <a:xfrm flipV="1">
            <a:off x="4884738" y="3968770"/>
            <a:ext cx="822325" cy="2286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2" name="AutoShape 142"/>
          <p:cNvCxnSpPr>
            <a:cxnSpLocks noChangeShapeType="1"/>
            <a:stCxn id="55" idx="6"/>
            <a:endCxn id="35" idx="1"/>
          </p:cNvCxnSpPr>
          <p:nvPr/>
        </p:nvCxnSpPr>
        <p:spPr bwMode="auto">
          <a:xfrm>
            <a:off x="6103938" y="3968770"/>
            <a:ext cx="657225" cy="857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3" name="AutoShape 143"/>
          <p:cNvCxnSpPr>
            <a:cxnSpLocks noChangeShapeType="1"/>
            <a:endCxn id="51" idx="0"/>
          </p:cNvCxnSpPr>
          <p:nvPr/>
        </p:nvCxnSpPr>
        <p:spPr bwMode="auto">
          <a:xfrm>
            <a:off x="7072330" y="4286256"/>
            <a:ext cx="883439" cy="406414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4" name="AutoShape 144"/>
          <p:cNvCxnSpPr>
            <a:cxnSpLocks noChangeShapeType="1"/>
            <a:stCxn id="37" idx="7"/>
            <a:endCxn id="28" idx="3"/>
          </p:cNvCxnSpPr>
          <p:nvPr/>
        </p:nvCxnSpPr>
        <p:spPr bwMode="auto">
          <a:xfrm flipV="1">
            <a:off x="2001838" y="4187845"/>
            <a:ext cx="644525" cy="3238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25" name="AutoShape 145"/>
          <p:cNvCxnSpPr>
            <a:cxnSpLocks noChangeShapeType="1"/>
            <a:stCxn id="28" idx="6"/>
            <a:endCxn id="41" idx="2"/>
          </p:cNvCxnSpPr>
          <p:nvPr/>
        </p:nvCxnSpPr>
        <p:spPr bwMode="auto">
          <a:xfrm>
            <a:off x="2979738" y="4044970"/>
            <a:ext cx="1508125" cy="152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26" name="AutoShape 146"/>
          <p:cNvCxnSpPr>
            <a:cxnSpLocks noChangeShapeType="1"/>
            <a:stCxn id="55" idx="7"/>
            <a:endCxn id="39" idx="3"/>
          </p:cNvCxnSpPr>
          <p:nvPr/>
        </p:nvCxnSpPr>
        <p:spPr bwMode="auto">
          <a:xfrm flipV="1">
            <a:off x="6040438" y="3425845"/>
            <a:ext cx="720725" cy="4000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27" name="AutoShape 147"/>
          <p:cNvCxnSpPr>
            <a:cxnSpLocks noChangeShapeType="1"/>
            <a:stCxn id="39" idx="6"/>
            <a:endCxn id="49" idx="1"/>
          </p:cNvCxnSpPr>
          <p:nvPr/>
        </p:nvCxnSpPr>
        <p:spPr bwMode="auto">
          <a:xfrm>
            <a:off x="7086600" y="3282970"/>
            <a:ext cx="600076" cy="50876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28" name="Line 148"/>
          <p:cNvSpPr>
            <a:spLocks noChangeShapeType="1"/>
          </p:cNvSpPr>
          <p:nvPr/>
        </p:nvSpPr>
        <p:spPr bwMode="auto">
          <a:xfrm flipV="1">
            <a:off x="4876800" y="3930670"/>
            <a:ext cx="838200" cy="228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9" name="AutoShape 149"/>
          <p:cNvCxnSpPr>
            <a:cxnSpLocks noChangeShapeType="1"/>
            <a:stCxn id="36" idx="7"/>
            <a:endCxn id="40" idx="2"/>
          </p:cNvCxnSpPr>
          <p:nvPr/>
        </p:nvCxnSpPr>
        <p:spPr bwMode="auto">
          <a:xfrm flipV="1">
            <a:off x="2916238" y="4578370"/>
            <a:ext cx="657225" cy="3143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130" name="AutoShape 150"/>
          <p:cNvCxnSpPr>
            <a:cxnSpLocks noChangeShapeType="1"/>
            <a:stCxn id="55" idx="0"/>
            <a:endCxn id="32" idx="4"/>
          </p:cNvCxnSpPr>
          <p:nvPr/>
        </p:nvCxnSpPr>
        <p:spPr bwMode="auto">
          <a:xfrm flipV="1">
            <a:off x="5905500" y="3176608"/>
            <a:ext cx="228600" cy="5937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131" name="AutoShape 151"/>
          <p:cNvCxnSpPr>
            <a:cxnSpLocks noChangeShapeType="1"/>
            <a:stCxn id="133" idx="3"/>
            <a:endCxn id="32" idx="7"/>
          </p:cNvCxnSpPr>
          <p:nvPr/>
        </p:nvCxnSpPr>
        <p:spPr bwMode="auto">
          <a:xfrm rot="5400000">
            <a:off x="6377545" y="2253173"/>
            <a:ext cx="481553" cy="699033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sp>
        <p:nvSpPr>
          <p:cNvPr id="132" name="Line 154"/>
          <p:cNvSpPr>
            <a:spLocks noChangeShapeType="1"/>
          </p:cNvSpPr>
          <p:nvPr/>
        </p:nvSpPr>
        <p:spPr bwMode="auto">
          <a:xfrm flipV="1">
            <a:off x="4876800" y="4006870"/>
            <a:ext cx="838200" cy="228600"/>
          </a:xfrm>
          <a:prstGeom prst="line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Oval 155"/>
          <p:cNvSpPr>
            <a:spLocks noChangeArrowheads="1"/>
          </p:cNvSpPr>
          <p:nvPr/>
        </p:nvSpPr>
        <p:spPr bwMode="auto">
          <a:xfrm>
            <a:off x="6900882" y="1971668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34" name="Oval 156"/>
          <p:cNvSpPr>
            <a:spLocks noChangeArrowheads="1"/>
          </p:cNvSpPr>
          <p:nvPr/>
        </p:nvSpPr>
        <p:spPr bwMode="auto">
          <a:xfrm>
            <a:off x="6643702" y="1071546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W1</a:t>
            </a:r>
          </a:p>
        </p:txBody>
      </p:sp>
      <p:sp>
        <p:nvSpPr>
          <p:cNvPr id="135" name="Oval 157"/>
          <p:cNvSpPr>
            <a:spLocks noChangeArrowheads="1"/>
          </p:cNvSpPr>
          <p:nvPr/>
        </p:nvSpPr>
        <p:spPr bwMode="auto">
          <a:xfrm>
            <a:off x="8001000" y="118747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W2</a:t>
            </a:r>
          </a:p>
        </p:txBody>
      </p:sp>
      <p:sp>
        <p:nvSpPr>
          <p:cNvPr id="136" name="Oval 158"/>
          <p:cNvSpPr>
            <a:spLocks noChangeArrowheads="1"/>
          </p:cNvSpPr>
          <p:nvPr/>
        </p:nvSpPr>
        <p:spPr bwMode="auto">
          <a:xfrm>
            <a:off x="8229600" y="187327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W3</a:t>
            </a:r>
          </a:p>
        </p:txBody>
      </p:sp>
      <p:sp>
        <p:nvSpPr>
          <p:cNvPr id="137" name="Oval 159"/>
          <p:cNvSpPr>
            <a:spLocks noChangeArrowheads="1"/>
          </p:cNvSpPr>
          <p:nvPr/>
        </p:nvSpPr>
        <p:spPr bwMode="auto">
          <a:xfrm>
            <a:off x="8329642" y="2757486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W4</a:t>
            </a:r>
          </a:p>
        </p:txBody>
      </p:sp>
      <p:cxnSp>
        <p:nvCxnSpPr>
          <p:cNvPr id="138" name="AutoShape 160"/>
          <p:cNvCxnSpPr>
            <a:cxnSpLocks noChangeShapeType="1"/>
            <a:stCxn id="133" idx="0"/>
            <a:endCxn id="134" idx="4"/>
          </p:cNvCxnSpPr>
          <p:nvPr/>
        </p:nvCxnSpPr>
        <p:spPr bwMode="auto">
          <a:xfrm rot="16200000" flipV="1">
            <a:off x="6779431" y="1621617"/>
            <a:ext cx="442922" cy="257180"/>
          </a:xfrm>
          <a:prstGeom prst="curvedConnector3">
            <a:avLst>
              <a:gd name="adj1" fmla="val 50000"/>
            </a:avLst>
          </a:prstGeom>
          <a:noFill/>
          <a:ln w="31750" cap="rnd">
            <a:solidFill>
              <a:srgbClr val="FF66FF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39" name="AutoShape 161"/>
          <p:cNvCxnSpPr>
            <a:cxnSpLocks noChangeShapeType="1"/>
            <a:stCxn id="133" idx="7"/>
            <a:endCxn id="135" idx="3"/>
          </p:cNvCxnSpPr>
          <p:nvPr/>
        </p:nvCxnSpPr>
        <p:spPr bwMode="auto">
          <a:xfrm rot="5400000" flipH="1" flipV="1">
            <a:off x="7449087" y="1419755"/>
            <a:ext cx="460908" cy="776828"/>
          </a:xfrm>
          <a:prstGeom prst="curvedConnector3">
            <a:avLst>
              <a:gd name="adj1" fmla="val 50000"/>
            </a:avLst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40" name="AutoShape 162"/>
          <p:cNvCxnSpPr>
            <a:cxnSpLocks noChangeShapeType="1"/>
            <a:stCxn id="133" idx="4"/>
          </p:cNvCxnSpPr>
          <p:nvPr/>
        </p:nvCxnSpPr>
        <p:spPr bwMode="auto">
          <a:xfrm rot="16200000" flipH="1">
            <a:off x="7482189" y="2076160"/>
            <a:ext cx="504549" cy="1209963"/>
          </a:xfrm>
          <a:prstGeom prst="curvedConnector2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41" name="AutoShape 163"/>
          <p:cNvCxnSpPr>
            <a:cxnSpLocks noChangeShapeType="1"/>
            <a:stCxn id="133" idx="6"/>
            <a:endCxn id="136" idx="3"/>
          </p:cNvCxnSpPr>
          <p:nvPr/>
        </p:nvCxnSpPr>
        <p:spPr bwMode="auto">
          <a:xfrm>
            <a:off x="7358082" y="2200268"/>
            <a:ext cx="938473" cy="63247"/>
          </a:xfrm>
          <a:prstGeom prst="curvedConnector4">
            <a:avLst>
              <a:gd name="adj1" fmla="val 46433"/>
              <a:gd name="adj2" fmla="val 461440"/>
            </a:avLst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52" name="AutoShape 104"/>
          <p:cNvCxnSpPr>
            <a:cxnSpLocks noChangeShapeType="1"/>
            <a:stCxn id="48" idx="0"/>
            <a:endCxn id="33" idx="5"/>
          </p:cNvCxnSpPr>
          <p:nvPr/>
        </p:nvCxnSpPr>
        <p:spPr bwMode="auto">
          <a:xfrm rot="16200000" flipV="1">
            <a:off x="6151737" y="4830141"/>
            <a:ext cx="344714" cy="567779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55" name="AutoShape 93"/>
          <p:cNvCxnSpPr>
            <a:cxnSpLocks noChangeShapeType="1"/>
            <a:stCxn id="42" idx="4"/>
            <a:endCxn id="54" idx="0"/>
          </p:cNvCxnSpPr>
          <p:nvPr/>
        </p:nvCxnSpPr>
        <p:spPr bwMode="auto">
          <a:xfrm rot="16200000" flipH="1">
            <a:off x="4991100" y="3016270"/>
            <a:ext cx="304800" cy="304800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158" name="AutoShape 93"/>
          <p:cNvCxnSpPr>
            <a:cxnSpLocks noChangeShapeType="1"/>
          </p:cNvCxnSpPr>
          <p:nvPr/>
        </p:nvCxnSpPr>
        <p:spPr bwMode="auto">
          <a:xfrm flipV="1">
            <a:off x="3962400" y="4286256"/>
            <a:ext cx="538162" cy="246296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164" name="AutoShape 93"/>
          <p:cNvCxnSpPr>
            <a:cxnSpLocks noChangeShapeType="1"/>
            <a:stCxn id="41" idx="7"/>
            <a:endCxn id="54" idx="3"/>
          </p:cNvCxnSpPr>
          <p:nvPr/>
        </p:nvCxnSpPr>
        <p:spPr bwMode="auto">
          <a:xfrm rot="5400000" flipH="1" flipV="1">
            <a:off x="4782904" y="3684374"/>
            <a:ext cx="416392" cy="340192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sp>
        <p:nvSpPr>
          <p:cNvPr id="16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Computer Networks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4229100" y="3770333"/>
            <a:ext cx="914400" cy="9144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-99392"/>
            <a:ext cx="9036496" cy="1143000"/>
          </a:xfrm>
        </p:spPr>
        <p:txBody>
          <a:bodyPr/>
          <a:lstStyle/>
          <a:p>
            <a:r>
              <a:rPr lang="en-US" dirty="0" smtClean="0"/>
              <a:t>How do Loss and Delay occur?</a:t>
            </a:r>
            <a:endParaRPr lang="en-US" sz="4400" dirty="0" smtClean="0"/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4495" y="1124744"/>
            <a:ext cx="8135937" cy="194421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packets </a:t>
            </a:r>
            <a:r>
              <a:rPr lang="en-US" i="1" dirty="0" smtClean="0">
                <a:solidFill>
                  <a:srgbClr val="008000"/>
                </a:solidFill>
              </a:rPr>
              <a:t>queue</a:t>
            </a:r>
            <a:r>
              <a:rPr lang="en-US" dirty="0" smtClean="0"/>
              <a:t> in router buffers</a:t>
            </a:r>
            <a:r>
              <a:rPr lang="en-US" sz="2400" dirty="0" smtClean="0"/>
              <a:t> </a:t>
            </a:r>
          </a:p>
          <a:p>
            <a:r>
              <a:rPr lang="en-US" sz="2400" dirty="0">
                <a:solidFill>
                  <a:srgbClr val="990033"/>
                </a:solidFill>
              </a:rPr>
              <a:t>w</a:t>
            </a:r>
            <a:r>
              <a:rPr lang="en-US" sz="2400" dirty="0" smtClean="0">
                <a:solidFill>
                  <a:srgbClr val="990033"/>
                </a:solidFill>
              </a:rPr>
              <a:t>hen the sum of the packet arrival rates at the router exceeds the output link capacity.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1843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867289"/>
              </p:ext>
            </p:extLst>
          </p:nvPr>
        </p:nvGraphicFramePr>
        <p:xfrm>
          <a:off x="1298575" y="4547245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4547245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Oval 6"/>
          <p:cNvSpPr>
            <a:spLocks noChangeArrowheads="1"/>
          </p:cNvSpPr>
          <p:nvPr/>
        </p:nvSpPr>
        <p:spPr bwMode="auto">
          <a:xfrm>
            <a:off x="2339975" y="4305945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Rectangle 7"/>
          <p:cNvSpPr>
            <a:spLocks noChangeArrowheads="1"/>
          </p:cNvSpPr>
          <p:nvPr/>
        </p:nvSpPr>
        <p:spPr bwMode="auto">
          <a:xfrm>
            <a:off x="2339975" y="4237683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2" name="Oval 8"/>
          <p:cNvSpPr>
            <a:spLocks noChangeArrowheads="1"/>
          </p:cNvSpPr>
          <p:nvPr/>
        </p:nvSpPr>
        <p:spPr bwMode="auto">
          <a:xfrm>
            <a:off x="2349500" y="4009083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43" name="Group 9"/>
          <p:cNvGrpSpPr>
            <a:grpSpLocks/>
          </p:cNvGrpSpPr>
          <p:nvPr/>
        </p:nvGrpSpPr>
        <p:grpSpPr bwMode="auto">
          <a:xfrm>
            <a:off x="2695575" y="4039245"/>
            <a:ext cx="498475" cy="119063"/>
            <a:chOff x="2208" y="2184"/>
            <a:chExt cx="176" cy="69"/>
          </a:xfrm>
        </p:grpSpPr>
        <p:grpSp>
          <p:nvGrpSpPr>
            <p:cNvPr id="18485" name="Group 10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18490" name="Line 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1" name="Line 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2" name="Line 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86" name="Group 14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18487" name="Line 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8" name="Line 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9" name="Line 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44" name="Oval 18"/>
          <p:cNvSpPr>
            <a:spLocks noChangeArrowheads="1"/>
          </p:cNvSpPr>
          <p:nvPr/>
        </p:nvSpPr>
        <p:spPr bwMode="auto">
          <a:xfrm>
            <a:off x="5435600" y="4324995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9"/>
          <p:cNvSpPr>
            <a:spLocks noChangeShapeType="1"/>
          </p:cNvSpPr>
          <p:nvPr/>
        </p:nvSpPr>
        <p:spPr bwMode="auto">
          <a:xfrm>
            <a:off x="5445125" y="430435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Rectangle 20"/>
          <p:cNvSpPr>
            <a:spLocks noChangeArrowheads="1"/>
          </p:cNvSpPr>
          <p:nvPr/>
        </p:nvSpPr>
        <p:spPr bwMode="auto">
          <a:xfrm>
            <a:off x="5445125" y="4266258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7" name="Oval 21"/>
          <p:cNvSpPr>
            <a:spLocks noChangeArrowheads="1"/>
          </p:cNvSpPr>
          <p:nvPr/>
        </p:nvSpPr>
        <p:spPr bwMode="auto">
          <a:xfrm>
            <a:off x="5454650" y="4037658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3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37959"/>
              </p:ext>
            </p:extLst>
          </p:nvPr>
        </p:nvGraphicFramePr>
        <p:xfrm>
          <a:off x="984250" y="3537595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3537595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8" name="Line 24"/>
          <p:cNvSpPr>
            <a:spLocks noChangeShapeType="1"/>
          </p:cNvSpPr>
          <p:nvPr/>
        </p:nvSpPr>
        <p:spPr bwMode="auto">
          <a:xfrm>
            <a:off x="1609725" y="3943995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Line 25"/>
          <p:cNvSpPr>
            <a:spLocks noChangeShapeType="1"/>
          </p:cNvSpPr>
          <p:nvPr/>
        </p:nvSpPr>
        <p:spPr bwMode="auto">
          <a:xfrm flipV="1">
            <a:off x="1914525" y="4929833"/>
            <a:ext cx="195263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Line 26"/>
          <p:cNvSpPr>
            <a:spLocks noChangeShapeType="1"/>
          </p:cNvSpPr>
          <p:nvPr/>
        </p:nvSpPr>
        <p:spPr bwMode="auto">
          <a:xfrm>
            <a:off x="3533775" y="4363095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Line 28"/>
          <p:cNvSpPr>
            <a:spLocks noChangeShapeType="1"/>
          </p:cNvSpPr>
          <p:nvPr/>
        </p:nvSpPr>
        <p:spPr bwMode="auto">
          <a:xfrm flipH="1">
            <a:off x="2114550" y="3934470"/>
            <a:ext cx="0" cy="1000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Line 29"/>
          <p:cNvSpPr>
            <a:spLocks noChangeShapeType="1"/>
          </p:cNvSpPr>
          <p:nvPr/>
        </p:nvSpPr>
        <p:spPr bwMode="auto">
          <a:xfrm>
            <a:off x="2124075" y="4367858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Rectangle 40"/>
          <p:cNvSpPr>
            <a:spLocks noChangeArrowheads="1"/>
          </p:cNvSpPr>
          <p:nvPr/>
        </p:nvSpPr>
        <p:spPr bwMode="auto">
          <a:xfrm>
            <a:off x="3200400" y="4234508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54" name="Rectangle 41"/>
          <p:cNvSpPr>
            <a:spLocks noChangeArrowheads="1"/>
          </p:cNvSpPr>
          <p:nvPr/>
        </p:nvSpPr>
        <p:spPr bwMode="auto">
          <a:xfrm>
            <a:off x="3362325" y="4234508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Rectangle 42"/>
          <p:cNvSpPr>
            <a:spLocks noChangeArrowheads="1"/>
          </p:cNvSpPr>
          <p:nvPr/>
        </p:nvSpPr>
        <p:spPr bwMode="auto">
          <a:xfrm>
            <a:off x="2147888" y="413449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Line 44"/>
          <p:cNvSpPr>
            <a:spLocks noChangeShapeType="1"/>
          </p:cNvSpPr>
          <p:nvPr/>
        </p:nvSpPr>
        <p:spPr bwMode="auto">
          <a:xfrm>
            <a:off x="2324100" y="4239270"/>
            <a:ext cx="2428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Line 45"/>
          <p:cNvSpPr>
            <a:spLocks noChangeShapeType="1"/>
          </p:cNvSpPr>
          <p:nvPr/>
        </p:nvSpPr>
        <p:spPr bwMode="auto">
          <a:xfrm flipV="1">
            <a:off x="1990725" y="451549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Text Box 47"/>
          <p:cNvSpPr txBox="1">
            <a:spLocks noChangeArrowheads="1"/>
          </p:cNvSpPr>
          <p:nvPr/>
        </p:nvSpPr>
        <p:spPr bwMode="auto">
          <a:xfrm>
            <a:off x="579987" y="3777432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14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18459" name="Text Box 48"/>
          <p:cNvSpPr txBox="1">
            <a:spLocks noChangeArrowheads="1"/>
          </p:cNvSpPr>
          <p:nvPr/>
        </p:nvSpPr>
        <p:spPr bwMode="auto">
          <a:xfrm>
            <a:off x="841131" y="4580583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12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8460" name="Rectangle 63"/>
          <p:cNvSpPr>
            <a:spLocks noChangeArrowheads="1"/>
          </p:cNvSpPr>
          <p:nvPr/>
        </p:nvSpPr>
        <p:spPr bwMode="auto">
          <a:xfrm>
            <a:off x="3490913" y="417259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3586163" y="2708920"/>
            <a:ext cx="4221162" cy="1454150"/>
            <a:chOff x="2259" y="2090"/>
            <a:chExt cx="2659" cy="916"/>
          </a:xfrm>
        </p:grpSpPr>
        <p:sp>
          <p:nvSpPr>
            <p:cNvPr id="18483" name="Text Box 66"/>
            <p:cNvSpPr txBox="1">
              <a:spLocks noChangeArrowheads="1"/>
            </p:cNvSpPr>
            <p:nvPr/>
          </p:nvSpPr>
          <p:spPr bwMode="auto">
            <a:xfrm>
              <a:off x="2602" y="2090"/>
              <a:ext cx="2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latin typeface="Comic Sans MS" pitchFamily="66" charset="0"/>
                </a:rPr>
                <a:t>packet being transmitted </a:t>
              </a:r>
              <a:r>
                <a:rPr lang="en-US" sz="1800" dirty="0">
                  <a:solidFill>
                    <a:srgbClr val="990033"/>
                  </a:solidFill>
                  <a:latin typeface="Comic Sans MS" pitchFamily="66" charset="0"/>
                </a:rPr>
                <a:t>(delay)</a:t>
              </a:r>
            </a:p>
          </p:txBody>
        </p:sp>
        <p:sp>
          <p:nvSpPr>
            <p:cNvPr id="18484" name="Line 67"/>
            <p:cNvSpPr>
              <a:spLocks noChangeShapeType="1"/>
            </p:cNvSpPr>
            <p:nvPr/>
          </p:nvSpPr>
          <p:spPr bwMode="auto">
            <a:xfrm rot="10800000" flipV="1">
              <a:off x="2259" y="2294"/>
              <a:ext cx="1059" cy="7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94"/>
          <p:cNvGrpSpPr>
            <a:grpSpLocks/>
          </p:cNvGrpSpPr>
          <p:nvPr/>
        </p:nvGrpSpPr>
        <p:grpSpPr bwMode="auto">
          <a:xfrm>
            <a:off x="3338513" y="4493270"/>
            <a:ext cx="3462337" cy="804863"/>
            <a:chOff x="2103" y="3214"/>
            <a:chExt cx="2181" cy="507"/>
          </a:xfrm>
        </p:grpSpPr>
        <p:sp>
          <p:nvSpPr>
            <p:cNvPr id="18481" name="Text Box 72"/>
            <p:cNvSpPr txBox="1">
              <a:spLocks noChangeArrowheads="1"/>
            </p:cNvSpPr>
            <p:nvPr/>
          </p:nvSpPr>
          <p:spPr bwMode="auto">
            <a:xfrm>
              <a:off x="2530" y="3490"/>
              <a:ext cx="17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latin typeface="Comic Sans MS" pitchFamily="66" charset="0"/>
                </a:rPr>
                <a:t>packets </a:t>
              </a:r>
              <a:r>
                <a:rPr lang="en-US" sz="1800" dirty="0" err="1">
                  <a:latin typeface="Comic Sans MS" pitchFamily="66" charset="0"/>
                </a:rPr>
                <a:t>queueing</a:t>
              </a:r>
              <a:r>
                <a:rPr lang="en-US" sz="1800" dirty="0">
                  <a:solidFill>
                    <a:srgbClr val="FF0000"/>
                  </a:solidFill>
                  <a:latin typeface="Comic Sans MS" pitchFamily="66" charset="0"/>
                </a:rPr>
                <a:t> </a:t>
              </a:r>
              <a:r>
                <a:rPr lang="en-US" sz="1800" dirty="0">
                  <a:solidFill>
                    <a:srgbClr val="990033"/>
                  </a:solidFill>
                  <a:latin typeface="Comic Sans MS" pitchFamily="66" charset="0"/>
                </a:rPr>
                <a:t>(delay)</a:t>
              </a:r>
              <a:endParaRPr lang="en-US" sz="1800" dirty="0">
                <a:solidFill>
                  <a:srgbClr val="990033"/>
                </a:solidFill>
              </a:endParaRPr>
            </a:p>
          </p:txBody>
        </p:sp>
        <p:sp>
          <p:nvSpPr>
            <p:cNvPr id="18482" name="Line 73"/>
            <p:cNvSpPr>
              <a:spLocks noChangeShapeType="1"/>
            </p:cNvSpPr>
            <p:nvPr/>
          </p:nvSpPr>
          <p:spPr bwMode="auto">
            <a:xfrm rot="10800000">
              <a:off x="2103" y="3214"/>
              <a:ext cx="471" cy="4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63" name="Group 74"/>
          <p:cNvGrpSpPr>
            <a:grpSpLocks/>
          </p:cNvGrpSpPr>
          <p:nvPr/>
        </p:nvGrpSpPr>
        <p:grpSpPr bwMode="auto">
          <a:xfrm>
            <a:off x="5781675" y="4096395"/>
            <a:ext cx="498475" cy="119063"/>
            <a:chOff x="2208" y="2184"/>
            <a:chExt cx="176" cy="69"/>
          </a:xfrm>
        </p:grpSpPr>
        <p:grpSp>
          <p:nvGrpSpPr>
            <p:cNvPr id="18473" name="Group 75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18478" name="Line 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9" name="Line 7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0" name="Line 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74" name="Group 79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18475" name="Line 8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6" name="Line 8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7" name="Line 8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64" name="Rectangle 84"/>
          <p:cNvSpPr>
            <a:spLocks noChangeArrowheads="1"/>
          </p:cNvSpPr>
          <p:nvPr/>
        </p:nvSpPr>
        <p:spPr bwMode="auto">
          <a:xfrm>
            <a:off x="1673225" y="3663008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Line 85"/>
          <p:cNvSpPr>
            <a:spLocks noChangeShapeType="1"/>
          </p:cNvSpPr>
          <p:nvPr/>
        </p:nvSpPr>
        <p:spPr bwMode="auto">
          <a:xfrm>
            <a:off x="1803400" y="3769370"/>
            <a:ext cx="2428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6" name="Rectangle 86"/>
          <p:cNvSpPr>
            <a:spLocks noChangeArrowheads="1"/>
          </p:cNvSpPr>
          <p:nvPr/>
        </p:nvSpPr>
        <p:spPr bwMode="auto">
          <a:xfrm>
            <a:off x="1944688" y="469329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7" name="Rectangle 88"/>
          <p:cNvSpPr>
            <a:spLocks noChangeArrowheads="1"/>
          </p:cNvSpPr>
          <p:nvPr/>
        </p:nvSpPr>
        <p:spPr bwMode="auto">
          <a:xfrm>
            <a:off x="3060700" y="4234508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68" name="Rectangle 89"/>
          <p:cNvSpPr>
            <a:spLocks noChangeArrowheads="1"/>
          </p:cNvSpPr>
          <p:nvPr/>
        </p:nvSpPr>
        <p:spPr bwMode="auto">
          <a:xfrm>
            <a:off x="2921000" y="4234508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69" name="Rectangle 90"/>
          <p:cNvSpPr>
            <a:spLocks noChangeArrowheads="1"/>
          </p:cNvSpPr>
          <p:nvPr/>
        </p:nvSpPr>
        <p:spPr bwMode="auto">
          <a:xfrm>
            <a:off x="2781300" y="4234508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10" name="Group 95"/>
          <p:cNvGrpSpPr>
            <a:grpSpLocks/>
          </p:cNvGrpSpPr>
          <p:nvPr/>
        </p:nvGrpSpPr>
        <p:grpSpPr bwMode="auto">
          <a:xfrm>
            <a:off x="2517775" y="4516337"/>
            <a:ext cx="4621213" cy="1504951"/>
            <a:chOff x="1586" y="3022"/>
            <a:chExt cx="2911" cy="948"/>
          </a:xfrm>
        </p:grpSpPr>
        <p:sp>
          <p:nvSpPr>
            <p:cNvPr id="18471" name="Line 91"/>
            <p:cNvSpPr>
              <a:spLocks noChangeShapeType="1"/>
            </p:cNvSpPr>
            <p:nvPr/>
          </p:nvSpPr>
          <p:spPr bwMode="auto">
            <a:xfrm rot="10800000" flipH="1">
              <a:off x="1798" y="3022"/>
              <a:ext cx="105" cy="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2" name="Text Box 92"/>
            <p:cNvSpPr txBox="1">
              <a:spLocks noChangeArrowheads="1"/>
            </p:cNvSpPr>
            <p:nvPr/>
          </p:nvSpPr>
          <p:spPr bwMode="auto">
            <a:xfrm>
              <a:off x="1586" y="3566"/>
              <a:ext cx="291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latin typeface="Comic Sans MS" pitchFamily="66" charset="0"/>
                </a:rPr>
                <a:t>free (available) buffers: arriving packets </a:t>
              </a:r>
            </a:p>
            <a:p>
              <a:r>
                <a:rPr lang="en-US" sz="1800" dirty="0">
                  <a:latin typeface="Comic Sans MS" pitchFamily="66" charset="0"/>
                </a:rPr>
                <a:t>dropped </a:t>
              </a:r>
              <a:r>
                <a:rPr lang="en-US" sz="1800" dirty="0">
                  <a:solidFill>
                    <a:srgbClr val="990033"/>
                  </a:solidFill>
                  <a:latin typeface="Comic Sans MS" pitchFamily="66" charset="0"/>
                </a:rPr>
                <a:t>(loss</a:t>
              </a:r>
              <a:r>
                <a:rPr lang="en-US" sz="1800" dirty="0">
                  <a:latin typeface="Comic Sans MS" pitchFamily="66" charset="0"/>
                </a:rPr>
                <a:t>) if no free buffers</a:t>
              </a:r>
              <a:endParaRPr lang="en-US" sz="1800" dirty="0"/>
            </a:p>
          </p:txBody>
        </p:sp>
      </p:grpSp>
      <p:sp>
        <p:nvSpPr>
          <p:cNvPr id="63" name="Text Box 47"/>
          <p:cNvSpPr txBox="1">
            <a:spLocks noChangeArrowheads="1"/>
          </p:cNvSpPr>
          <p:nvPr/>
        </p:nvSpPr>
        <p:spPr bwMode="auto">
          <a:xfrm>
            <a:off x="2707670" y="3401368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latin typeface="Comic Sans MS" pitchFamily="66" charset="0"/>
              </a:rPr>
              <a:t>15</a:t>
            </a:r>
            <a:endParaRPr lang="en-US" dirty="0"/>
          </a:p>
        </p:txBody>
      </p:sp>
      <p:sp>
        <p:nvSpPr>
          <p:cNvPr id="64" name="Text Box 47"/>
          <p:cNvSpPr txBox="1">
            <a:spLocks noChangeArrowheads="1"/>
          </p:cNvSpPr>
          <p:nvPr/>
        </p:nvSpPr>
        <p:spPr bwMode="auto">
          <a:xfrm>
            <a:off x="5798893" y="3401367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latin typeface="Comic Sans MS" pitchFamily="66" charset="0"/>
              </a:rPr>
              <a:t>17</a:t>
            </a:r>
            <a:endParaRPr lang="en-US" dirty="0"/>
          </a:p>
        </p:txBody>
      </p:sp>
      <p:sp>
        <p:nvSpPr>
          <p:cNvPr id="65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4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6156325" y="2946400"/>
            <a:ext cx="914400" cy="9144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V="1">
            <a:off x="2051050" y="3429000"/>
            <a:ext cx="12969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7037388" y="34290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5508625" y="3429000"/>
            <a:ext cx="676275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84213" y="3000372"/>
            <a:ext cx="1371600" cy="89694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2400" b="1" dirty="0" smtClean="0"/>
              <a:t>Customer</a:t>
            </a:r>
          </a:p>
          <a:p>
            <a:pPr eaLnBrk="1" hangingPunct="1">
              <a:spcBef>
                <a:spcPct val="0"/>
              </a:spcBef>
            </a:pPr>
            <a:r>
              <a:rPr lang="en-US" sz="2400" b="1" dirty="0" smtClean="0"/>
              <a:t>Arrivals</a:t>
            </a:r>
            <a:endParaRPr lang="en-US" sz="2400" b="1" dirty="0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3898900" y="3967163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</a:rPr>
              <a:t>Queue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967413" y="3895725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3365500" y="2976563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7798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42116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46434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5076825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Simple </a:t>
            </a:r>
            <a:r>
              <a:rPr lang="en-US" dirty="0" err="1" smtClean="0"/>
              <a:t>Queueing</a:t>
            </a:r>
            <a:r>
              <a:rPr lang="en-US" dirty="0" smtClean="0"/>
              <a:t> Model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mtClean="0"/>
              <a:t>Router Node </a:t>
            </a:r>
          </a:p>
        </p:txBody>
      </p:sp>
      <p:sp>
        <p:nvSpPr>
          <p:cNvPr id="16389" name="Oval 3"/>
          <p:cNvSpPr>
            <a:spLocks noChangeArrowheads="1"/>
          </p:cNvSpPr>
          <p:nvPr/>
        </p:nvSpPr>
        <p:spPr bwMode="auto">
          <a:xfrm>
            <a:off x="1744689" y="1514496"/>
            <a:ext cx="5029200" cy="41910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4"/>
          <p:cNvSpPr>
            <a:spLocks noChangeShapeType="1"/>
          </p:cNvSpPr>
          <p:nvPr/>
        </p:nvSpPr>
        <p:spPr bwMode="auto">
          <a:xfrm>
            <a:off x="6786578" y="3643314"/>
            <a:ext cx="1457324" cy="4571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5"/>
          <p:cNvSpPr>
            <a:spLocks noChangeShapeType="1"/>
          </p:cNvSpPr>
          <p:nvPr/>
        </p:nvSpPr>
        <p:spPr bwMode="auto">
          <a:xfrm flipV="1">
            <a:off x="6300814" y="1247796"/>
            <a:ext cx="19050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>
            <a:off x="6429388" y="4714884"/>
            <a:ext cx="1785950" cy="1257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>
            <a:off x="204814" y="3609996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>
            <a:off x="433414" y="1095396"/>
            <a:ext cx="2133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 flipV="1">
            <a:off x="214282" y="5057796"/>
            <a:ext cx="22098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 flipV="1">
            <a:off x="4197695" y="5738834"/>
            <a:ext cx="45719" cy="54768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Rectangle 13"/>
          <p:cNvSpPr>
            <a:spLocks noChangeArrowheads="1"/>
          </p:cNvSpPr>
          <p:nvPr/>
        </p:nvSpPr>
        <p:spPr bwMode="auto">
          <a:xfrm>
            <a:off x="4929214" y="3152796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Oval 15"/>
          <p:cNvSpPr>
            <a:spLocks noChangeArrowheads="1"/>
          </p:cNvSpPr>
          <p:nvPr/>
        </p:nvSpPr>
        <p:spPr bwMode="auto">
          <a:xfrm>
            <a:off x="5843614" y="3152796"/>
            <a:ext cx="914400" cy="91440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Line 17"/>
          <p:cNvSpPr>
            <a:spLocks noChangeShapeType="1"/>
          </p:cNvSpPr>
          <p:nvPr/>
        </p:nvSpPr>
        <p:spPr bwMode="auto">
          <a:xfrm>
            <a:off x="5386414" y="3609996"/>
            <a:ext cx="4572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Rectangle 19"/>
          <p:cNvSpPr>
            <a:spLocks noChangeArrowheads="1"/>
          </p:cNvSpPr>
          <p:nvPr/>
        </p:nvSpPr>
        <p:spPr bwMode="auto">
          <a:xfrm>
            <a:off x="357214" y="3076596"/>
            <a:ext cx="1066800" cy="457200"/>
          </a:xfrm>
          <a:prstGeom prst="rect">
            <a:avLst/>
          </a:prstGeom>
          <a:noFill/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400" b="1" dirty="0">
                <a:solidFill>
                  <a:srgbClr val="0033CC"/>
                </a:solidFill>
              </a:rPr>
              <a:t>packet</a:t>
            </a:r>
          </a:p>
        </p:txBody>
      </p:sp>
      <p:sp>
        <p:nvSpPr>
          <p:cNvPr id="16408" name="Rectangle 25"/>
          <p:cNvSpPr>
            <a:spLocks noChangeArrowheads="1"/>
          </p:cNvSpPr>
          <p:nvPr/>
        </p:nvSpPr>
        <p:spPr bwMode="auto">
          <a:xfrm>
            <a:off x="3295616" y="1714488"/>
            <a:ext cx="1847888" cy="928662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dirty="0">
                <a:solidFill>
                  <a:srgbClr val="A50021"/>
                </a:solidFill>
              </a:rPr>
              <a:t>    </a:t>
            </a:r>
            <a:r>
              <a:rPr lang="en-US" sz="3600" dirty="0" smtClean="0"/>
              <a:t>node</a:t>
            </a:r>
            <a:r>
              <a:rPr lang="en-US" sz="3600" dirty="0" smtClean="0">
                <a:solidFill>
                  <a:srgbClr val="A50021"/>
                </a:solidFill>
              </a:rPr>
              <a:t> </a:t>
            </a:r>
            <a:r>
              <a:rPr lang="en-US" sz="3600" dirty="0" smtClean="0"/>
              <a:t>15</a:t>
            </a:r>
            <a:r>
              <a:rPr lang="en-US" sz="3600" dirty="0" smtClean="0">
                <a:solidFill>
                  <a:srgbClr val="A50021"/>
                </a:solidFill>
              </a:rPr>
              <a:t>  </a:t>
            </a:r>
            <a:r>
              <a:rPr lang="en-US" sz="2400" dirty="0" smtClean="0">
                <a:solidFill>
                  <a:srgbClr val="A50021"/>
                </a:solidFill>
              </a:rPr>
              <a:t>     </a:t>
            </a:r>
            <a:endParaRPr lang="en-US" sz="2400" dirty="0">
              <a:solidFill>
                <a:srgbClr val="A50021"/>
              </a:solidFill>
            </a:endParaRPr>
          </a:p>
        </p:txBody>
      </p:sp>
      <p:sp>
        <p:nvSpPr>
          <p:cNvPr id="16409" name="Oval 27"/>
          <p:cNvSpPr>
            <a:spLocks noChangeArrowheads="1"/>
          </p:cNvSpPr>
          <p:nvPr/>
        </p:nvSpPr>
        <p:spPr bwMode="auto">
          <a:xfrm>
            <a:off x="8229600" y="3228980"/>
            <a:ext cx="914400" cy="9144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</a:p>
          <a:p>
            <a:r>
              <a:rPr lang="en-US" dirty="0" smtClean="0"/>
              <a:t>17</a:t>
            </a:r>
          </a:p>
          <a:p>
            <a:r>
              <a:rPr lang="en-US" sz="4000" dirty="0" smtClean="0">
                <a:solidFill>
                  <a:srgbClr val="A50021"/>
                </a:solidFill>
              </a:rPr>
              <a:t>    </a:t>
            </a:r>
            <a:endParaRPr lang="en-US" sz="4000" dirty="0">
              <a:solidFill>
                <a:srgbClr val="A50021"/>
              </a:solidFill>
            </a:endParaRPr>
          </a:p>
        </p:txBody>
      </p:sp>
      <p:sp>
        <p:nvSpPr>
          <p:cNvPr id="16410" name="Rectangle 28"/>
          <p:cNvSpPr>
            <a:spLocks noChangeArrowheads="1"/>
          </p:cNvSpPr>
          <p:nvPr/>
        </p:nvSpPr>
        <p:spPr bwMode="auto">
          <a:xfrm>
            <a:off x="3252814" y="4143396"/>
            <a:ext cx="342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411" name="Rectangle 30"/>
          <p:cNvSpPr>
            <a:spLocks noChangeArrowheads="1"/>
          </p:cNvSpPr>
          <p:nvPr/>
        </p:nvSpPr>
        <p:spPr bwMode="auto">
          <a:xfrm>
            <a:off x="6758014" y="3762396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 dirty="0">
                <a:solidFill>
                  <a:schemeClr val="tx1"/>
                </a:solidFill>
              </a:rPr>
              <a:t>Outgoing Link</a:t>
            </a:r>
          </a:p>
        </p:txBody>
      </p:sp>
      <p:sp>
        <p:nvSpPr>
          <p:cNvPr id="16412" name="Rectangle 32"/>
          <p:cNvSpPr>
            <a:spLocks noChangeArrowheads="1"/>
          </p:cNvSpPr>
          <p:nvPr/>
        </p:nvSpPr>
        <p:spPr bwMode="auto">
          <a:xfrm>
            <a:off x="3405214" y="4219596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>
                <a:solidFill>
                  <a:schemeClr val="tx1"/>
                </a:solidFill>
              </a:rPr>
              <a:t>Router Buffer</a:t>
            </a:r>
          </a:p>
        </p:txBody>
      </p:sp>
      <p:sp>
        <p:nvSpPr>
          <p:cNvPr id="16413" name="Rectangle 33"/>
          <p:cNvSpPr>
            <a:spLocks noChangeArrowheads="1"/>
          </p:cNvSpPr>
          <p:nvPr/>
        </p:nvSpPr>
        <p:spPr bwMode="auto">
          <a:xfrm>
            <a:off x="5767414" y="4067196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6929454" y="3114676"/>
            <a:ext cx="1066800" cy="457200"/>
          </a:xfrm>
          <a:prstGeom prst="rect">
            <a:avLst/>
          </a:prstGeom>
          <a:noFill/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400" b="1" dirty="0">
                <a:solidFill>
                  <a:srgbClr val="0033CC"/>
                </a:solidFill>
              </a:rPr>
              <a:t>packet</a:t>
            </a:r>
          </a:p>
        </p:txBody>
      </p:sp>
      <p:sp>
        <p:nvSpPr>
          <p:cNvPr id="31" name="Line 20"/>
          <p:cNvSpPr>
            <a:spLocks noChangeShapeType="1"/>
          </p:cNvSpPr>
          <p:nvPr/>
        </p:nvSpPr>
        <p:spPr bwMode="auto">
          <a:xfrm>
            <a:off x="2714612" y="3643314"/>
            <a:ext cx="3048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20"/>
          <p:cNvSpPr>
            <a:spLocks noChangeShapeType="1"/>
          </p:cNvSpPr>
          <p:nvPr/>
        </p:nvSpPr>
        <p:spPr bwMode="auto">
          <a:xfrm>
            <a:off x="1428728" y="3286124"/>
            <a:ext cx="30480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20"/>
          <p:cNvSpPr>
            <a:spLocks noChangeShapeType="1"/>
          </p:cNvSpPr>
          <p:nvPr/>
        </p:nvSpPr>
        <p:spPr bwMode="auto">
          <a:xfrm>
            <a:off x="8001024" y="3357562"/>
            <a:ext cx="30480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4500562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3114668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3571868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4043362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0"/>
          <p:cNvSpPr>
            <a:spLocks noChangeArrowheads="1"/>
          </p:cNvSpPr>
          <p:nvPr/>
        </p:nvSpPr>
        <p:spPr bwMode="auto">
          <a:xfrm>
            <a:off x="71406" y="3714752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 dirty="0" smtClean="0"/>
              <a:t>Incoming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5000628" y="3500438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143636" y="3500438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8501090" y="3714752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 animBg="1"/>
      <p:bldP spid="16404" grpId="1" animBg="1"/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41" grpId="0" animBg="1"/>
      <p:bldP spid="41" grpId="1" animBg="1"/>
      <p:bldP spid="42" grpId="0" animBg="1"/>
      <p:bldP spid="42" grpId="1" animBg="1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23"/>
            <a:ext cx="8353425" cy="85725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071546"/>
            <a:ext cx="8429625" cy="5072062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Utilization </a:t>
            </a:r>
            <a:r>
              <a:rPr lang="en-US" sz="28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400" dirty="0" smtClean="0">
                <a:latin typeface="+mn-lt"/>
              </a:rPr>
              <a:t>the percentage of time a device is busy servicing a “customer”.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Throughput</a:t>
            </a:r>
            <a:r>
              <a:rPr lang="en-US" sz="2800" dirty="0" smtClean="0">
                <a:solidFill>
                  <a:schemeClr val="accent2"/>
                </a:solidFill>
              </a:rPr>
              <a:t> :: </a:t>
            </a:r>
          </a:p>
          <a:p>
            <a:pPr lvl="1"/>
            <a:r>
              <a:rPr lang="en-US" sz="2400" dirty="0" smtClean="0"/>
              <a:t>the number of jobs processed by the “system” per unit time.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Response time</a:t>
            </a:r>
            <a:r>
              <a:rPr lang="en-US" sz="2800" dirty="0" smtClean="0">
                <a:solidFill>
                  <a:schemeClr val="accent2"/>
                </a:solidFill>
              </a:rPr>
              <a:t> ::</a:t>
            </a:r>
          </a:p>
          <a:p>
            <a:pPr lvl="1"/>
            <a:r>
              <a:rPr lang="en-US" sz="2400" dirty="0" smtClean="0"/>
              <a:t> the time required to receive a response to a request (round-trip time </a:t>
            </a:r>
            <a:r>
              <a:rPr lang="en-US" sz="2400" dirty="0" smtClean="0">
                <a:solidFill>
                  <a:srgbClr val="0033CC"/>
                </a:solidFill>
              </a:rPr>
              <a:t>(RTT) </a:t>
            </a:r>
            <a:r>
              <a:rPr lang="en-US" sz="2400" dirty="0" smtClean="0"/>
              <a:t>).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Delay</a:t>
            </a:r>
            <a:r>
              <a:rPr lang="en-US" sz="2800" dirty="0" smtClean="0">
                <a:solidFill>
                  <a:schemeClr val="accent2"/>
                </a:solidFill>
              </a:rPr>
              <a:t> :: </a:t>
            </a:r>
          </a:p>
          <a:p>
            <a:pPr lvl="1"/>
            <a:r>
              <a:rPr lang="en-US" sz="2400" dirty="0" smtClean="0"/>
              <a:t>the time to traverse from one end to the other of a system.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Generic Performance Metrics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Network Performance Measures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2984"/>
            <a:ext cx="82296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Channel utilization</a:t>
            </a:r>
            <a:r>
              <a:rPr lang="en-US" dirty="0" smtClean="0">
                <a:solidFill>
                  <a:schemeClr val="accent2"/>
                </a:solidFill>
              </a:rPr>
              <a:t>:: </a:t>
            </a:r>
            <a:r>
              <a:rPr lang="en-US" dirty="0" smtClean="0"/>
              <a:t>the average fraction of time a channel is busy </a:t>
            </a:r>
            <a:r>
              <a:rPr lang="en-US" dirty="0" smtClean="0">
                <a:solidFill>
                  <a:srgbClr val="008000"/>
                </a:solidFill>
              </a:rPr>
              <a:t>[e.g. </a:t>
            </a:r>
            <a:r>
              <a:rPr lang="en-US" dirty="0" err="1" smtClean="0">
                <a:solidFill>
                  <a:srgbClr val="008000"/>
                </a:solidFill>
              </a:rPr>
              <a:t>Util</a:t>
            </a:r>
            <a:r>
              <a:rPr lang="en-US" dirty="0" smtClean="0">
                <a:solidFill>
                  <a:srgbClr val="008000"/>
                </a:solidFill>
              </a:rPr>
              <a:t> = 0.8]</a:t>
            </a:r>
          </a:p>
          <a:p>
            <a:pPr lvl="1"/>
            <a:r>
              <a:rPr lang="en-US" dirty="0" smtClean="0"/>
              <a:t>when overhead is taken into account (i.e., it is excluded from the </a:t>
            </a:r>
            <a:r>
              <a:rPr lang="en-US" dirty="0" smtClean="0">
                <a:solidFill>
                  <a:srgbClr val="0033CC"/>
                </a:solidFill>
              </a:rPr>
              <a:t>useful</a:t>
            </a:r>
            <a:r>
              <a:rPr lang="en-US" dirty="0" smtClean="0"/>
              <a:t> bits sent), channel utilization is often referred to as </a:t>
            </a:r>
            <a:r>
              <a:rPr lang="en-US" dirty="0" smtClean="0">
                <a:solidFill>
                  <a:srgbClr val="990033"/>
                </a:solidFill>
              </a:rPr>
              <a:t>channel efficiency</a:t>
            </a:r>
            <a:r>
              <a:rPr lang="en-US" dirty="0" smtClean="0"/>
              <a:t>.</a:t>
            </a:r>
            <a:endParaRPr lang="en-US" dirty="0" smtClean="0">
              <a:solidFill>
                <a:srgbClr val="990033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Throughput:: </a:t>
            </a:r>
            <a:r>
              <a:rPr lang="en-US" dirty="0" smtClean="0"/>
              <a:t>bits/sec. successfully sent  {includes retransmissions}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[e.g. </a:t>
            </a:r>
            <a:r>
              <a:rPr lang="en-US" dirty="0" err="1" smtClean="0">
                <a:solidFill>
                  <a:srgbClr val="008000"/>
                </a:solidFill>
              </a:rPr>
              <a:t>Tput</a:t>
            </a:r>
            <a:r>
              <a:rPr lang="en-US" dirty="0" smtClean="0">
                <a:solidFill>
                  <a:srgbClr val="008000"/>
                </a:solidFill>
              </a:rPr>
              <a:t> = 10 Mbps]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3252</TotalTime>
  <Words>1996</Words>
  <Application>Microsoft Office PowerPoint</Application>
  <PresentationFormat>On-screen Show (4:3)</PresentationFormat>
  <Paragraphs>395</Paragraphs>
  <Slides>32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Revised_Master</vt:lpstr>
      <vt:lpstr>Clip</vt:lpstr>
      <vt:lpstr>Equation</vt:lpstr>
      <vt:lpstr> Computer Networks Performance Metrics  </vt:lpstr>
      <vt:lpstr>Performance Metrics Outline</vt:lpstr>
      <vt:lpstr>Terminology Differences</vt:lpstr>
      <vt:lpstr>Computer Networks</vt:lpstr>
      <vt:lpstr>How do Loss and Delay occur?</vt:lpstr>
      <vt:lpstr>Simple Queueing Model</vt:lpstr>
      <vt:lpstr>Router Node </vt:lpstr>
      <vt:lpstr> </vt:lpstr>
      <vt:lpstr>Network Performance Measures</vt:lpstr>
      <vt:lpstr>Throughput</vt:lpstr>
      <vt:lpstr>Throughput (more)</vt:lpstr>
      <vt:lpstr>Throughput: Internet Scenario</vt:lpstr>
      <vt:lpstr>End-to-End Packet Delay</vt:lpstr>
      <vt:lpstr>Hop Delay Components</vt:lpstr>
      <vt:lpstr>Four Sources of Packet Delay</vt:lpstr>
      <vt:lpstr>Delay in packet-switched networks</vt:lpstr>
      <vt:lpstr>End-to-end Packet Delay</vt:lpstr>
      <vt:lpstr>Link Packet Delay</vt:lpstr>
      <vt:lpstr>Link Packet Delay</vt:lpstr>
      <vt:lpstr>Nodal (Link) Delay</vt:lpstr>
      <vt:lpstr>End-to-End Packet Delay</vt:lpstr>
      <vt:lpstr>End-to-End Packet Delay</vt:lpstr>
      <vt:lpstr>Bandwidth Delay Product (BDP)</vt:lpstr>
      <vt:lpstr>Queueing Delay (revisited)</vt:lpstr>
      <vt:lpstr>“Real” Internet Delays and Routes</vt:lpstr>
      <vt:lpstr>“Real” Internet delays and routes</vt:lpstr>
      <vt:lpstr>Network Performance Measures</vt:lpstr>
      <vt:lpstr>Wireless Performance Metrics</vt:lpstr>
      <vt:lpstr>Packet Loss</vt:lpstr>
      <vt:lpstr>Packet/Frame losses</vt:lpstr>
      <vt:lpstr>Performance Metrics Summary</vt:lpstr>
      <vt:lpstr>Performance Metrics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156</cp:revision>
  <dcterms:created xsi:type="dcterms:W3CDTF">2004-01-21T20:05:10Z</dcterms:created>
  <dcterms:modified xsi:type="dcterms:W3CDTF">2013-01-15T22:01:07Z</dcterms:modified>
</cp:coreProperties>
</file>