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2"/>
  </p:notesMasterIdLst>
  <p:handoutMasterIdLst>
    <p:handoutMasterId r:id="rId43"/>
  </p:handoutMasterIdLst>
  <p:sldIdLst>
    <p:sldId id="256"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64" r:id="rId16"/>
    <p:sldId id="335" r:id="rId17"/>
    <p:sldId id="336" r:id="rId18"/>
    <p:sldId id="359" r:id="rId19"/>
    <p:sldId id="337" r:id="rId20"/>
    <p:sldId id="338" r:id="rId21"/>
    <p:sldId id="360" r:id="rId22"/>
    <p:sldId id="361" r:id="rId23"/>
    <p:sldId id="362" r:id="rId24"/>
    <p:sldId id="341" r:id="rId25"/>
    <p:sldId id="342" r:id="rId26"/>
    <p:sldId id="343" r:id="rId27"/>
    <p:sldId id="344" r:id="rId28"/>
    <p:sldId id="345" r:id="rId29"/>
    <p:sldId id="346" r:id="rId30"/>
    <p:sldId id="347" r:id="rId31"/>
    <p:sldId id="349" r:id="rId32"/>
    <p:sldId id="350" r:id="rId33"/>
    <p:sldId id="351" r:id="rId34"/>
    <p:sldId id="352" r:id="rId35"/>
    <p:sldId id="353" r:id="rId36"/>
    <p:sldId id="354" r:id="rId37"/>
    <p:sldId id="355" r:id="rId38"/>
    <p:sldId id="356" r:id="rId39"/>
    <p:sldId id="357" r:id="rId40"/>
    <p:sldId id="358" r:id="rId41"/>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0033CC"/>
    <a:srgbClr val="FF9900"/>
    <a:srgbClr val="008000"/>
    <a:srgbClr val="990033"/>
    <a:srgbClr val="003366"/>
    <a:srgbClr val="CC0000"/>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2/4/2013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167391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2/4/2013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55011057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latin typeface="Times New Roman" pitchFamily="-110" charset="0"/>
                <a:ea typeface="ＭＳ Ｐゴシック" pitchFamily="-110" charset="-128"/>
                <a:cs typeface="ＭＳ Ｐゴシック" pitchFamily="-110" charset="-128"/>
              </a:rPr>
              <a:t>Analog and Digital Transmission</a:t>
            </a:r>
          </a:p>
          <a:p>
            <a:r>
              <a:rPr lang="en-US" dirty="0">
                <a:latin typeface="Times New Roman" pitchFamily="-110" charset="0"/>
                <a:ea typeface="ＭＳ Ｐゴシック" pitchFamily="-110" charset="-128"/>
                <a:cs typeface="ＭＳ Ｐゴシック" pitchFamily="-110" charset="-128"/>
              </a:rPr>
              <a:t>Both analog and digital signals may be transmitted on suitable transmission media. The way these signals are treated is a function of the transmission system. Stallings DCC9e Table 3.1 summarizes the methods of data transmission. </a:t>
            </a:r>
            <a:r>
              <a:rPr lang="en-US" b="1" dirty="0">
                <a:latin typeface="Times New Roman" pitchFamily="-110" charset="0"/>
                <a:ea typeface="ＭＳ Ｐゴシック" pitchFamily="-110" charset="-128"/>
                <a:cs typeface="ＭＳ Ｐゴシック" pitchFamily="-110" charset="-128"/>
              </a:rPr>
              <a:t>Analog transmission</a:t>
            </a:r>
            <a:r>
              <a:rPr lang="en-US" dirty="0">
                <a:latin typeface="Times New Roman" pitchFamily="-110" charset="0"/>
                <a:ea typeface="ＭＳ Ｐゴシック" pitchFamily="-110" charset="-128"/>
                <a:cs typeface="ＭＳ Ｐゴシック" pitchFamily="-110" charset="-128"/>
              </a:rPr>
              <a:t> is a means of transmitting analog signals without regard to their content; the signals may represent analog data (e.g., voice) or digital data (e.g., binary data that pass through a modem). In either case, the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r>
              <a:rPr lang="en-US" dirty="0">
                <a:latin typeface="Times New Roman" pitchFamily="-110" charset="0"/>
                <a:ea typeface="ＭＳ Ｐゴシック" pitchFamily="-110" charset="-128"/>
                <a:cs typeface="ＭＳ Ｐゴシック" pitchFamily="-110" charset="-128"/>
              </a:rPr>
              <a:t>	</a:t>
            </a:r>
            <a:r>
              <a:rPr lang="en-US" b="1" dirty="0">
                <a:latin typeface="Times New Roman" pitchFamily="-110" charset="0"/>
                <a:ea typeface="ＭＳ Ｐゴシック" pitchFamily="-110" charset="-128"/>
                <a:cs typeface="ＭＳ Ｐゴシック" pitchFamily="-110" charset="-128"/>
              </a:rPr>
              <a:t>Digital transmission</a:t>
            </a:r>
            <a:r>
              <a:rPr lang="en-US" dirty="0">
                <a:latin typeface="Times New Roman" pitchFamily="-110" charset="0"/>
                <a:ea typeface="ＭＳ Ｐゴシック" pitchFamily="-110" charset="-128"/>
                <a:cs typeface="ＭＳ Ｐゴシック" pitchFamily="-110" charset="-128"/>
              </a:rPr>
              <a:t>, in contrast, assumes a binary content to the signal. 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r>
              <a:rPr lang="en-US" dirty="0">
                <a:latin typeface="Times New Roman" pitchFamily="-110" charset="0"/>
                <a:ea typeface="ＭＳ Ｐゴシック" pitchFamily="-110" charset="-128"/>
                <a:cs typeface="ＭＳ Ｐゴシック" pitchFamily="-110" charset="-128"/>
              </a:rPr>
              <a:t>	The same technique may be used with an analog signal if it is assumed that the signal carries digital data. At appropriately spaced points, the transmission system has repeaters rather than amplifiers. The repeater recovers the digital data from the analog signal and generates a new, clean analog signal. Thus noise is not cumulative.</a:t>
            </a:r>
          </a:p>
          <a:p>
            <a:r>
              <a:rPr lang="en-US" dirty="0">
                <a:latin typeface="Times New Roman" pitchFamily="-110" charset="0"/>
                <a:ea typeface="ＭＳ Ｐゴシック" pitchFamily="-110" charset="-128"/>
                <a:cs typeface="ＭＳ Ｐゴシック" pitchFamily="-110" charset="-128"/>
              </a:rPr>
              <a:t>	The question naturally arises as to which is the preferred method of transmission. The answer being supplied by the telecommunications industry and its customers is digital. Both long-haul telecommunications facilities and intrabuilding services have moved to digital transmission and, where possible, digital signaling techniques. The most important reasons:</a:t>
            </a:r>
          </a:p>
          <a:p>
            <a:r>
              <a:rPr lang="en-US" dirty="0">
                <a:latin typeface="Times New Roman" pitchFamily="-110" charset="0"/>
                <a:ea typeface="ＭＳ Ｐゴシック" pitchFamily="-110" charset="-128"/>
                <a:cs typeface="ＭＳ Ｐゴシック" pitchFamily="-110" charset="-128"/>
              </a:rPr>
              <a:t>	</a:t>
            </a:r>
          </a:p>
          <a:p>
            <a:pPr lvl="0"/>
            <a:r>
              <a:rPr lang="en-US" b="1" dirty="0">
                <a:latin typeface="Times New Roman" pitchFamily="-110" charset="0"/>
                <a:ea typeface="ＭＳ Ｐゴシック" pitchFamily="-110" charset="-128"/>
                <a:cs typeface="ＭＳ Ｐゴシック" pitchFamily="-110" charset="-128"/>
              </a:rPr>
              <a:t>Digital technology:</a:t>
            </a:r>
            <a:r>
              <a:rPr lang="en-US" dirty="0">
                <a:latin typeface="Times New Roman" pitchFamily="-110" charset="0"/>
                <a:ea typeface="ＭＳ Ｐゴシック" pitchFamily="-110" charset="-128"/>
                <a:cs typeface="ＭＳ Ｐゴシック" pitchFamily="-110" charset="-128"/>
              </a:rPr>
              <a:t> The advent of large-scale integration (LSI) and very-large-scale integration (VLSI) technology has caused a continuing drop in the cost and size of digital circuitry. Analog equipment has not shown a similar drop.</a:t>
            </a:r>
          </a:p>
          <a:p>
            <a:pPr lvl="0"/>
            <a:r>
              <a:rPr lang="en-US" b="1" dirty="0">
                <a:latin typeface="Times New Roman" pitchFamily="-110" charset="0"/>
                <a:ea typeface="ＭＳ Ｐゴシック" pitchFamily="-110" charset="-128"/>
                <a:cs typeface="ＭＳ Ｐゴシック" pitchFamily="-110" charset="-128"/>
              </a:rPr>
              <a:t>Data integrity:</a:t>
            </a:r>
            <a:r>
              <a:rPr lang="en-US" dirty="0">
                <a:latin typeface="Times New Roman" pitchFamily="-110" charset="0"/>
                <a:ea typeface="ＭＳ Ｐゴシック" pitchFamily="-110" charset="-128"/>
                <a:cs typeface="ＭＳ Ｐゴシック" pitchFamily="-110" charset="-128"/>
              </a:rPr>
              <a:t> With the use of repeaters rather than amplifiers, the effects of noise and other signal impairments are not cumulative. Thus it is possible to transmit data longer distances and over lower quality lines by digital means while maintaining the integrity of the data.</a:t>
            </a:r>
          </a:p>
          <a:p>
            <a:pPr lvl="0"/>
            <a:r>
              <a:rPr lang="en-US" b="1" dirty="0">
                <a:latin typeface="Times New Roman" pitchFamily="-110" charset="0"/>
                <a:ea typeface="ＭＳ Ｐゴシック" pitchFamily="-110" charset="-128"/>
                <a:cs typeface="ＭＳ Ｐゴシック" pitchFamily="-110" charset="-128"/>
              </a:rPr>
              <a:t>Capacity utilization:</a:t>
            </a:r>
            <a:r>
              <a:rPr lang="en-US" dirty="0">
                <a:latin typeface="Times New Roman" pitchFamily="-110" charset="0"/>
                <a:ea typeface="ＭＳ Ｐゴシック" pitchFamily="-110" charset="-128"/>
                <a:cs typeface="ＭＳ Ｐゴシック" pitchFamily="-110" charset="-128"/>
              </a:rPr>
              <a:t> It has become economical to build transmission links of very high bandwidth, including satellite channels and optical fiber. A high degree of multiplexing is needed to utilize such capacity effectively, and this is more easily and cheaply achieved with digital (time division) rather than analog (frequency division) techniques. This is explored in Chapter 8.</a:t>
            </a:r>
          </a:p>
          <a:p>
            <a:pPr lvl="0"/>
            <a:r>
              <a:rPr lang="en-US" b="1" dirty="0">
                <a:latin typeface="Times New Roman" pitchFamily="-110" charset="0"/>
                <a:ea typeface="ＭＳ Ｐゴシック" pitchFamily="-110" charset="-128"/>
                <a:cs typeface="ＭＳ Ｐゴシック" pitchFamily="-110" charset="-128"/>
              </a:rPr>
              <a:t>Security and privacy:</a:t>
            </a:r>
            <a:r>
              <a:rPr lang="en-US" dirty="0">
                <a:latin typeface="Times New Roman" pitchFamily="-110" charset="0"/>
                <a:ea typeface="ＭＳ Ｐゴシック" pitchFamily="-110" charset="-128"/>
                <a:cs typeface="ＭＳ Ｐゴシック" pitchFamily="-110" charset="-128"/>
              </a:rPr>
              <a:t> Encryption techniques can be readily applied to digital data and to analog data that have been digitized.</a:t>
            </a:r>
          </a:p>
          <a:p>
            <a:pPr lvl="0"/>
            <a:r>
              <a:rPr lang="en-US" b="1" dirty="0">
                <a:latin typeface="Times New Roman" pitchFamily="-110" charset="0"/>
                <a:ea typeface="ＭＳ Ｐゴシック" pitchFamily="-110" charset="-128"/>
                <a:cs typeface="ＭＳ Ｐゴシック" pitchFamily="-110" charset="-128"/>
              </a:rPr>
              <a:t>Integration:</a:t>
            </a:r>
            <a:r>
              <a:rPr lang="en-US" dirty="0">
                <a:latin typeface="Times New Roman" pitchFamily="-110" charset="0"/>
                <a:ea typeface="ＭＳ Ｐゴシック" pitchFamily="-110" charset="-128"/>
                <a:cs typeface="ＭＳ Ｐゴシック" pitchFamily="-110" charset="-128"/>
              </a:rPr>
              <a:t> By treating both analog and digital data digitally, all signals have the same form and can be treated similarly. Thus economies of scale and convenience can be achieved by integrating voice, video, and digital data.</a:t>
            </a: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2E30C6C-1958-8443-AD17-5E4371905345}" type="slidenum">
              <a:rPr lang="en-US"/>
              <a:pPr/>
              <a:t>18</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a:latin typeface="Times" pitchFamily="-110" charset="0"/>
              </a:rPr>
              <a:t>Stallings DCC9e Figure 3.1 shows an example of both analog or digital signals. The continuous signal might represent speech, and the discrete signal might represent binary 1s and 0s.</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21</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defTabSz="928848">
              <a:defRPr/>
            </a:pPr>
            <a:r>
              <a:rPr lang="en-US" dirty="0">
                <a:latin typeface="Times New Roman" pitchFamily="-110" charset="0"/>
                <a:ea typeface="ＭＳ Ｐゴシック" pitchFamily="-110" charset="-128"/>
                <a:cs typeface="ＭＳ Ｐゴシック" pitchFamily="-110" charset="-128"/>
              </a:rPr>
              <a:t>Finally, the third example described is the general case of </a:t>
            </a:r>
            <a:r>
              <a:rPr lang="en-US" b="1" dirty="0">
                <a:latin typeface="Times New Roman" pitchFamily="-110" charset="0"/>
                <a:ea typeface="ＭＳ Ｐゴシック" pitchFamily="-110" charset="-128"/>
                <a:cs typeface="ＭＳ Ｐゴシック" pitchFamily="-110" charset="-128"/>
              </a:rPr>
              <a:t>binary data</a:t>
            </a:r>
            <a:r>
              <a:rPr lang="en-US" dirty="0">
                <a:latin typeface="Times New Roman" pitchFamily="-110" charset="0"/>
                <a:ea typeface="ＭＳ Ｐゴシック" pitchFamily="-110" charset="-128"/>
                <a:cs typeface="ＭＳ Ｐゴシック" pitchFamily="-110" charset="-128"/>
              </a:rPr>
              <a:t>. Binary data is generated by terminals, computers, and other data processing equipment and then converted into digital voltage pulses for transmission, as illustrated in Stallings  DCC9e Figure 3.13. A commonly used signal for such data uses two constant (dc) voltage levels, one level for binary 1 and one level for binary 0. (In Chapter 5, we shall see that this is but one alternative, referred to as NRZ.) Again, we are interested in the bandwidth of such a signal. This will depend, in any specific case, on the exact shape of the waveform and the sequence of 1s and 0s. We can obtain some understanding by considering Stallings DCC9e Figure 3.8 (compare Figure 3.7). As can be seen, the greater the bandwidth of the signal, the more faithfully it approximates a digital pulse stream.</a:t>
            </a:r>
          </a:p>
          <a:p>
            <a:r>
              <a:rPr lang="en-US" dirty="0">
                <a:latin typeface="Times New Roman" pitchFamily="-110" charset="0"/>
                <a:ea typeface="ＭＳ Ｐゴシック" pitchFamily="-110" charset="-128"/>
                <a:cs typeface="ＭＳ Ｐゴシック" pitchFamily="-110" charset="-128"/>
              </a:rPr>
              <a:t>	</a:t>
            </a:r>
          </a:p>
          <a:p>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E8B9915-C228-F543-A1BA-A95580B81C4D}" type="slidenum">
              <a:rPr lang="en-US"/>
              <a:pPr/>
              <a:t>22</a:t>
            </a:fld>
            <a:endParaRPr lang="en-US" dirty="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New Roman" pitchFamily="-110" charset="0"/>
                <a:ea typeface="ＭＳ Ｐゴシック" pitchFamily="-110" charset="-128"/>
                <a:cs typeface="ＭＳ Ｐゴシック" pitchFamily="-110" charset="-128"/>
              </a:rPr>
              <a:t>Analog and Digital Signals</a:t>
            </a:r>
          </a:p>
          <a:p>
            <a:r>
              <a:rPr lang="en-US" dirty="0">
                <a:latin typeface="Times New Roman" pitchFamily="-110" charset="0"/>
                <a:ea typeface="ＭＳ Ｐゴシック" pitchFamily="-110" charset="-128"/>
                <a:cs typeface="ＭＳ Ｐゴシック" pitchFamily="-110" charset="-128"/>
              </a:rPr>
              <a:t>Stallings DCC9e Figure 3.14a shows a communications system, data are propagated from one point to another by means of electromagnetic signals. An </a:t>
            </a:r>
            <a:r>
              <a:rPr lang="en-US" b="1" dirty="0">
                <a:latin typeface="Times New Roman" pitchFamily="-110" charset="0"/>
                <a:ea typeface="ＭＳ Ｐゴシック" pitchFamily="-110" charset="-128"/>
                <a:cs typeface="ＭＳ Ｐゴシック" pitchFamily="-110" charset="-128"/>
              </a:rPr>
              <a:t>analog signal</a:t>
            </a:r>
            <a:r>
              <a:rPr lang="en-US" dirty="0">
                <a:latin typeface="Times New Roman" pitchFamily="-110" charset="0"/>
                <a:ea typeface="ＭＳ Ｐゴシック" pitchFamily="-110" charset="-128"/>
                <a:cs typeface="ＭＳ Ｐゴシック" pitchFamily="-110" charset="-128"/>
              </a:rPr>
              <a:t> is a continuously varying electromagnetic wave that may be propagated over a variety of media, depending on spectrum; examples are wire media, such as twisted pair and coaxial cable; fiber optic cable; and unguided media, such as atmosphere or space propagation</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23</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b="1" i="1" cap="small" dirty="0">
                <a:latin typeface="Times New Roman" pitchFamily="-110" charset="0"/>
                <a:ea typeface="ＭＳ Ｐゴシック" pitchFamily="-110" charset="-128"/>
                <a:cs typeface="ＭＳ Ｐゴシック" pitchFamily="-110" charset="-128"/>
              </a:rPr>
              <a:t> Data and Signals</a:t>
            </a:r>
          </a:p>
          <a:p>
            <a:r>
              <a:rPr lang="en-US" dirty="0">
                <a:latin typeface="Times New Roman" pitchFamily="-110" charset="0"/>
                <a:ea typeface="ＭＳ Ｐゴシック" pitchFamily="-110" charset="-128"/>
                <a:cs typeface="ＭＳ Ｐゴシック" pitchFamily="-110" charset="-128"/>
              </a:rPr>
              <a:t>	In the foregoing discussion, we have looked at analog signals used to represent analog data and digital signals used to represent digital data. Generally, analog data are a function of time and occupy a limited frequency spectrum; such data can be represented by an electromagnetic signal occupying the same spectrum. Digital data can be represented by digital signals, with a different voltage level for each of the two binary digits.</a:t>
            </a:r>
          </a:p>
          <a:p>
            <a:r>
              <a:rPr lang="en-US" dirty="0">
                <a:latin typeface="Times New Roman" pitchFamily="-110" charset="0"/>
                <a:ea typeface="ＭＳ Ｐゴシック" pitchFamily="-110" charset="-128"/>
                <a:cs typeface="ＭＳ Ｐゴシック" pitchFamily="-110" charset="-128"/>
              </a:rPr>
              <a:t>	As Stallings DCC9e Figure 3.14 illustrates, these are not the only possibilities. Digital data can also be represented by analog signals by use of a modem (modulator/demodulator). The modem converts a series of binary (two-valued) voltage pulses into an analog signal by encoding the digital data onto a carrier frequency. The resulting signal occupies a certain spectrum of frequency centered about the carrier and may be propagated across a medium suitable for that carrier. The most common modems represent digital data in the voice spectrum and hence allow those data to be propagated over ordinary voice-grade telephone lines. At the other end of the line, another modem demodulates the signal to recover the original data.</a:t>
            </a:r>
          </a:p>
          <a:p>
            <a:r>
              <a:rPr lang="en-US" dirty="0">
                <a:latin typeface="Times New Roman" pitchFamily="-110" charset="0"/>
                <a:ea typeface="ＭＳ Ｐゴシック" pitchFamily="-110" charset="-128"/>
                <a:cs typeface="ＭＳ Ｐゴシック" pitchFamily="-110" charset="-128"/>
              </a:rPr>
              <a:t>	In an operation very similar to that performed by a modem, analog data can be represented by digital signals. The device that performs this function for voice data is a codec (coder-decoder). In essence, the codec takes an analog signal that directly represents the voice data and approximates that signal by a bit stream. At the receiving end, the bit stream is used to reconstruct the analog data.</a:t>
            </a:r>
          </a:p>
          <a:p>
            <a:r>
              <a:rPr lang="en-US" dirty="0">
                <a:latin typeface="Times New Roman" pitchFamily="-110" charset="0"/>
                <a:ea typeface="ＭＳ Ｐゴシック" pitchFamily="-110" charset="-128"/>
                <a:cs typeface="ＭＳ Ｐゴシック" pitchFamily="-110" charset="-128"/>
              </a:rPr>
              <a:t>	Thus, Stallings DCC9e Figure 3.14 suggests that data may be encoded into signals in a variety of ways. We will return to this topic in Chapter 5.</a:t>
            </a:r>
          </a:p>
          <a:p>
            <a:r>
              <a:rPr lang="en-US" dirty="0">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E361E46-A829-46C8-B284-64F880F90D4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4A80AC50-AF34-4E0A-AC36-40E580A35670}"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89CE651F-B56D-48D2-A702-1FFE07FC73E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1A54BAB6-FEBD-4F64-A6D7-C50E0F3E21C7}"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AC75B29D-399E-4EBE-B92E-E324310C2F9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solidFill>
                  <a:srgbClr val="800000"/>
                </a:solidFill>
              </a:rPr>
              <a:t>Computer Networks   </a:t>
            </a:r>
            <a:r>
              <a:rPr lang="en-US" dirty="0" smtClean="0"/>
              <a:t>Physical Layer</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Computer Networks   Physical Layer</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6725" y="1928802"/>
            <a:ext cx="8462993" cy="3643338"/>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Physical Layer</a:t>
            </a:r>
            <a:br>
              <a:rPr lang="en-US" sz="6600" dirty="0" smtClean="0">
                <a:solidFill>
                  <a:srgbClr val="0033CC"/>
                </a:solidFill>
                <a:effectLst>
                  <a:outerShdw blurRad="38100" dist="38100" dir="2700000" algn="tl">
                    <a:srgbClr val="000000"/>
                  </a:outerShdw>
                </a:effectLst>
              </a:rPr>
            </a:br>
            <a:r>
              <a:rPr lang="en-US" dirty="0" smtClean="0">
                <a:solidFill>
                  <a:srgbClr val="0033CC"/>
                </a:solidFill>
                <a:effectLst>
                  <a:outerShdw blurRad="38100" dist="38100" dir="2700000" algn="tl">
                    <a:srgbClr val="000000"/>
                  </a:outerShdw>
                </a:effectLst>
              </a:rPr>
              <a:t>(Part 1)</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2958975" y="5688632"/>
            <a:ext cx="6005513" cy="1052736"/>
          </a:xfrm>
        </p:spPr>
        <p:txBody>
          <a:body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Computer Networks</a:t>
            </a:r>
          </a:p>
          <a:p>
            <a:pPr marL="0" indent="0" algn="ctr">
              <a:lnSpc>
                <a:spcPct val="90000"/>
              </a:lnSpc>
              <a:buFont typeface="Wingdings" pitchFamily="2" charset="2"/>
              <a:buNone/>
              <a:defRPr/>
            </a:pPr>
            <a:r>
              <a:rPr lang="en-US" sz="2800" dirty="0" smtClean="0">
                <a:effectLst>
                  <a:outerShdw blurRad="38100" dist="38100" dir="2700000" algn="tl">
                    <a:srgbClr val="000000"/>
                  </a:outerShdw>
                </a:effectLst>
              </a:rPr>
              <a:t>Spring 20</a:t>
            </a:r>
            <a:r>
              <a:rPr lang="en-US" sz="2800" dirty="0" smtClean="0">
                <a:effectLst>
                  <a:outerShdw blurRad="38100" dist="38100" dir="2700000" algn="tl">
                    <a:srgbClr val="000000"/>
                  </a:outerShdw>
                </a:effectLst>
              </a:rPr>
              <a:t>13</a:t>
            </a:r>
            <a:r>
              <a:rPr lang="en-US" sz="2800" dirty="0" smtClean="0">
                <a:solidFill>
                  <a:srgbClr val="800000"/>
                </a:solidFill>
                <a:effectLst>
                  <a:outerShdw blurRad="38100" dist="38100" dir="2700000" algn="tl">
                    <a:srgbClr val="000000"/>
                  </a:outerShdw>
                </a:effectLst>
              </a:rPr>
              <a:t> </a:t>
            </a: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Constellation Diagrams</a:t>
            </a:r>
            <a:endParaRPr lang="en-US" dirty="0"/>
          </a:p>
        </p:txBody>
      </p:sp>
      <p:sp>
        <p:nvSpPr>
          <p:cNvPr id="7" name="Rectangle 3"/>
          <p:cNvSpPr txBox="1">
            <a:spLocks noChangeArrowheads="1"/>
          </p:cNvSpPr>
          <p:nvPr/>
        </p:nvSpPr>
        <p:spPr bwMode="auto">
          <a:xfrm>
            <a:off x="500034" y="4548172"/>
            <a:ext cx="8110566" cy="12382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   (a)</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QPSK.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(b)</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QAM-16.   </a:t>
            </a:r>
            <a:r>
              <a:rPr kumimoji="0" lang="en-US" sz="28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mn-lt"/>
                <a:ea typeface="+mn-ea"/>
                <a:cs typeface="+mn-cs"/>
              </a:rPr>
              <a:t>(c)</a:t>
            </a: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 QAM-64.</a:t>
            </a: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endPar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defTabSz="914400" rtl="0" eaLnBrk="0" fontAlgn="base" latinLnBrk="0" hangingPunct="0">
              <a:lnSpc>
                <a:spcPct val="90000"/>
              </a:lnSpc>
              <a:spcBef>
                <a:spcPct val="20000"/>
              </a:spcBef>
              <a:spcAft>
                <a:spcPct val="0"/>
              </a:spcAft>
              <a:buClr>
                <a:schemeClr val="tx1"/>
              </a:buClr>
              <a:buSzPct val="50000"/>
              <a:buFontTx/>
              <a:buNone/>
              <a:tabLst/>
              <a:defRPr/>
            </a:pPr>
            <a:r>
              <a:rPr kumimoji="0" lang="en-US" sz="28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Figure 2-25.</a:t>
            </a:r>
          </a:p>
        </p:txBody>
      </p:sp>
      <p:pic>
        <p:nvPicPr>
          <p:cNvPr id="8" name="Picture 4" descr="2-25"/>
          <p:cNvPicPr>
            <a:picLocks noChangeAspect="1" noChangeArrowheads="1"/>
          </p:cNvPicPr>
          <p:nvPr/>
        </p:nvPicPr>
        <p:blipFill>
          <a:blip r:embed="rId2"/>
          <a:srcRect/>
          <a:stretch>
            <a:fillRect/>
          </a:stretch>
        </p:blipFill>
        <p:spPr bwMode="auto">
          <a:xfrm>
            <a:off x="539750" y="1285860"/>
            <a:ext cx="8040688" cy="2722562"/>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785225" cy="792162"/>
          </a:xfrm>
        </p:spPr>
        <p:txBody>
          <a:bodyPr/>
          <a:lstStyle/>
          <a:p>
            <a:r>
              <a:rPr lang="en-US" dirty="0" smtClean="0"/>
              <a:t>Signal to Noise Ratio (SNR)</a:t>
            </a:r>
            <a:endParaRPr lang="en-US" dirty="0"/>
          </a:p>
        </p:txBody>
      </p:sp>
      <p:sp>
        <p:nvSpPr>
          <p:cNvPr id="6" name="Line 2"/>
          <p:cNvSpPr>
            <a:spLocks noChangeShapeType="1"/>
          </p:cNvSpPr>
          <p:nvPr/>
        </p:nvSpPr>
        <p:spPr bwMode="auto">
          <a:xfrm>
            <a:off x="2109788" y="1354154"/>
            <a:ext cx="0" cy="1435100"/>
          </a:xfrm>
          <a:prstGeom prst="line">
            <a:avLst/>
          </a:prstGeom>
          <a:noFill/>
          <a:ln w="12700">
            <a:solidFill>
              <a:schemeClr val="tx1"/>
            </a:solidFill>
            <a:round/>
            <a:headEnd/>
            <a:tailEnd/>
          </a:ln>
        </p:spPr>
        <p:txBody>
          <a:bodyPr wrap="none" anchor="ctr"/>
          <a:lstStyle/>
          <a:p>
            <a:endParaRPr lang="en-US"/>
          </a:p>
        </p:txBody>
      </p:sp>
      <p:sp>
        <p:nvSpPr>
          <p:cNvPr id="7" name="Line 3"/>
          <p:cNvSpPr>
            <a:spLocks noChangeShapeType="1"/>
          </p:cNvSpPr>
          <p:nvPr/>
        </p:nvSpPr>
        <p:spPr bwMode="auto">
          <a:xfrm>
            <a:off x="2125663" y="2033604"/>
            <a:ext cx="1838325" cy="0"/>
          </a:xfrm>
          <a:prstGeom prst="line">
            <a:avLst/>
          </a:prstGeom>
          <a:noFill/>
          <a:ln w="12700">
            <a:solidFill>
              <a:schemeClr val="tx1"/>
            </a:solidFill>
            <a:round/>
            <a:headEnd/>
            <a:tailEnd type="triangle" w="med" len="med"/>
          </a:ln>
        </p:spPr>
        <p:txBody>
          <a:bodyPr wrap="none" anchor="ctr"/>
          <a:lstStyle/>
          <a:p>
            <a:endParaRPr lang="en-US"/>
          </a:p>
        </p:txBody>
      </p:sp>
      <p:grpSp>
        <p:nvGrpSpPr>
          <p:cNvPr id="8" name="Group 4"/>
          <p:cNvGrpSpPr>
            <a:grpSpLocks/>
          </p:cNvGrpSpPr>
          <p:nvPr/>
        </p:nvGrpSpPr>
        <p:grpSpPr bwMode="auto">
          <a:xfrm>
            <a:off x="2286000" y="1568466"/>
            <a:ext cx="1104900" cy="942975"/>
            <a:chOff x="859" y="2657"/>
            <a:chExt cx="696" cy="594"/>
          </a:xfrm>
        </p:grpSpPr>
        <p:sp>
          <p:nvSpPr>
            <p:cNvPr id="9" name="Rectangle 5"/>
            <p:cNvSpPr>
              <a:spLocks noChangeArrowheads="1"/>
            </p:cNvSpPr>
            <p:nvPr/>
          </p:nvSpPr>
          <p:spPr bwMode="auto">
            <a:xfrm>
              <a:off x="859" y="2657"/>
              <a:ext cx="232" cy="297"/>
            </a:xfrm>
            <a:prstGeom prst="rect">
              <a:avLst/>
            </a:prstGeom>
            <a:noFill/>
            <a:ln w="12700">
              <a:solidFill>
                <a:schemeClr val="tx1"/>
              </a:solidFill>
              <a:miter lim="800000"/>
              <a:headEnd/>
              <a:tailEnd/>
            </a:ln>
          </p:spPr>
          <p:txBody>
            <a:bodyPr wrap="none" anchor="ctr"/>
            <a:lstStyle/>
            <a:p>
              <a:endParaRPr lang="en-US"/>
            </a:p>
          </p:txBody>
        </p:sp>
        <p:sp>
          <p:nvSpPr>
            <p:cNvPr id="10" name="Rectangle 6"/>
            <p:cNvSpPr>
              <a:spLocks noChangeArrowheads="1"/>
            </p:cNvSpPr>
            <p:nvPr/>
          </p:nvSpPr>
          <p:spPr bwMode="auto">
            <a:xfrm>
              <a:off x="1323" y="2657"/>
              <a:ext cx="232" cy="297"/>
            </a:xfrm>
            <a:prstGeom prst="rect">
              <a:avLst/>
            </a:prstGeom>
            <a:noFill/>
            <a:ln w="12700">
              <a:solidFill>
                <a:schemeClr val="tx1"/>
              </a:solidFill>
              <a:miter lim="800000"/>
              <a:headEnd/>
              <a:tailEnd/>
            </a:ln>
          </p:spPr>
          <p:txBody>
            <a:bodyPr wrap="none" anchor="ctr"/>
            <a:lstStyle/>
            <a:p>
              <a:endParaRPr lang="en-US"/>
            </a:p>
          </p:txBody>
        </p:sp>
        <p:sp>
          <p:nvSpPr>
            <p:cNvPr id="11" name="Rectangle 7"/>
            <p:cNvSpPr>
              <a:spLocks noChangeArrowheads="1"/>
            </p:cNvSpPr>
            <p:nvPr/>
          </p:nvSpPr>
          <p:spPr bwMode="auto">
            <a:xfrm>
              <a:off x="1091" y="2954"/>
              <a:ext cx="232" cy="297"/>
            </a:xfrm>
            <a:prstGeom prst="rect">
              <a:avLst/>
            </a:prstGeom>
            <a:noFill/>
            <a:ln w="12700">
              <a:solidFill>
                <a:schemeClr val="tx1"/>
              </a:solidFill>
              <a:miter lim="800000"/>
              <a:headEnd/>
              <a:tailEnd/>
            </a:ln>
          </p:spPr>
          <p:txBody>
            <a:bodyPr wrap="none" anchor="ctr"/>
            <a:lstStyle/>
            <a:p>
              <a:endParaRPr lang="en-US"/>
            </a:p>
          </p:txBody>
        </p:sp>
      </p:grpSp>
      <p:sp>
        <p:nvSpPr>
          <p:cNvPr id="12" name="Line 8"/>
          <p:cNvSpPr>
            <a:spLocks noChangeShapeType="1"/>
          </p:cNvSpPr>
          <p:nvPr/>
        </p:nvSpPr>
        <p:spPr bwMode="auto">
          <a:xfrm>
            <a:off x="4305300" y="1330341"/>
            <a:ext cx="0" cy="1435100"/>
          </a:xfrm>
          <a:prstGeom prst="line">
            <a:avLst/>
          </a:prstGeom>
          <a:noFill/>
          <a:ln w="12700">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4321175"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4" name="Freeform 10"/>
          <p:cNvSpPr>
            <a:spLocks/>
          </p:cNvSpPr>
          <p:nvPr/>
        </p:nvSpPr>
        <p:spPr bwMode="auto">
          <a:xfrm>
            <a:off x="4330700" y="1779604"/>
            <a:ext cx="1347788" cy="531812"/>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6634163" y="1330341"/>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6650038" y="2009791"/>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3"/>
          <p:cNvSpPr>
            <a:spLocks noChangeArrowheads="1"/>
          </p:cNvSpPr>
          <p:nvPr/>
        </p:nvSpPr>
        <p:spPr bwMode="auto">
          <a:xfrm>
            <a:off x="67945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8" name="Rectangle 14"/>
          <p:cNvSpPr>
            <a:spLocks noChangeArrowheads="1"/>
          </p:cNvSpPr>
          <p:nvPr/>
        </p:nvSpPr>
        <p:spPr bwMode="auto">
          <a:xfrm>
            <a:off x="7531100" y="1547829"/>
            <a:ext cx="368300" cy="471487"/>
          </a:xfrm>
          <a:prstGeom prst="rect">
            <a:avLst/>
          </a:prstGeom>
          <a:noFill/>
          <a:ln w="12700" cap="rnd">
            <a:solidFill>
              <a:schemeClr val="tx1"/>
            </a:solidFill>
            <a:prstDash val="sysDot"/>
            <a:miter lim="800000"/>
            <a:headEnd/>
            <a:tailEnd/>
          </a:ln>
        </p:spPr>
        <p:txBody>
          <a:bodyPr wrap="none" anchor="ctr"/>
          <a:lstStyle/>
          <a:p>
            <a:endParaRPr lang="en-US"/>
          </a:p>
        </p:txBody>
      </p:sp>
      <p:sp>
        <p:nvSpPr>
          <p:cNvPr id="19" name="Rectangle 15"/>
          <p:cNvSpPr>
            <a:spLocks noChangeArrowheads="1"/>
          </p:cNvSpPr>
          <p:nvPr/>
        </p:nvSpPr>
        <p:spPr bwMode="auto">
          <a:xfrm>
            <a:off x="7162800" y="2019316"/>
            <a:ext cx="368300" cy="471488"/>
          </a:xfrm>
          <a:prstGeom prst="rect">
            <a:avLst/>
          </a:prstGeom>
          <a:noFill/>
          <a:ln w="12700" cap="rnd">
            <a:solidFill>
              <a:schemeClr val="tx1"/>
            </a:solidFill>
            <a:prstDash val="sysDot"/>
            <a:miter lim="800000"/>
            <a:headEnd/>
            <a:tailEnd/>
          </a:ln>
        </p:spPr>
        <p:txBody>
          <a:bodyPr wrap="none" anchor="ctr"/>
          <a:lstStyle/>
          <a:p>
            <a:endParaRPr lang="en-US"/>
          </a:p>
        </p:txBody>
      </p:sp>
      <p:sp>
        <p:nvSpPr>
          <p:cNvPr id="20" name="Freeform 16"/>
          <p:cNvSpPr>
            <a:spLocks/>
          </p:cNvSpPr>
          <p:nvPr/>
        </p:nvSpPr>
        <p:spPr bwMode="auto">
          <a:xfrm>
            <a:off x="6816725" y="1370029"/>
            <a:ext cx="1187450" cy="1289050"/>
          </a:xfrm>
          <a:custGeom>
            <a:avLst/>
            <a:gdLst>
              <a:gd name="T0" fmla="*/ 0 w 748"/>
              <a:gd name="T1" fmla="*/ 118 h 812"/>
              <a:gd name="T2" fmla="*/ 23 w 748"/>
              <a:gd name="T3" fmla="*/ 103 h 812"/>
              <a:gd name="T4" fmla="*/ 54 w 748"/>
              <a:gd name="T5" fmla="*/ 56 h 812"/>
              <a:gd name="T6" fmla="*/ 62 w 748"/>
              <a:gd name="T7" fmla="*/ 32 h 812"/>
              <a:gd name="T8" fmla="*/ 78 w 748"/>
              <a:gd name="T9" fmla="*/ 9 h 812"/>
              <a:gd name="T10" fmla="*/ 93 w 748"/>
              <a:gd name="T11" fmla="*/ 134 h 812"/>
              <a:gd name="T12" fmla="*/ 132 w 748"/>
              <a:gd name="T13" fmla="*/ 188 h 812"/>
              <a:gd name="T14" fmla="*/ 179 w 748"/>
              <a:gd name="T15" fmla="*/ 149 h 812"/>
              <a:gd name="T16" fmla="*/ 187 w 748"/>
              <a:gd name="T17" fmla="*/ 173 h 812"/>
              <a:gd name="T18" fmla="*/ 226 w 748"/>
              <a:gd name="T19" fmla="*/ 500 h 812"/>
              <a:gd name="T20" fmla="*/ 265 w 748"/>
              <a:gd name="T21" fmla="*/ 664 h 812"/>
              <a:gd name="T22" fmla="*/ 272 w 748"/>
              <a:gd name="T23" fmla="*/ 594 h 812"/>
              <a:gd name="T24" fmla="*/ 288 w 748"/>
              <a:gd name="T25" fmla="*/ 640 h 812"/>
              <a:gd name="T26" fmla="*/ 327 w 748"/>
              <a:gd name="T27" fmla="*/ 718 h 812"/>
              <a:gd name="T28" fmla="*/ 343 w 748"/>
              <a:gd name="T29" fmla="*/ 765 h 812"/>
              <a:gd name="T30" fmla="*/ 358 w 748"/>
              <a:gd name="T31" fmla="*/ 812 h 812"/>
              <a:gd name="T32" fmla="*/ 405 w 748"/>
              <a:gd name="T33" fmla="*/ 687 h 812"/>
              <a:gd name="T34" fmla="*/ 444 w 748"/>
              <a:gd name="T35" fmla="*/ 687 h 812"/>
              <a:gd name="T36" fmla="*/ 452 w 748"/>
              <a:gd name="T37" fmla="*/ 664 h 812"/>
              <a:gd name="T38" fmla="*/ 467 w 748"/>
              <a:gd name="T39" fmla="*/ 586 h 812"/>
              <a:gd name="T40" fmla="*/ 475 w 748"/>
              <a:gd name="T41" fmla="*/ 461 h 812"/>
              <a:gd name="T42" fmla="*/ 530 w 748"/>
              <a:gd name="T43" fmla="*/ 297 h 812"/>
              <a:gd name="T44" fmla="*/ 592 w 748"/>
              <a:gd name="T45" fmla="*/ 87 h 812"/>
              <a:gd name="T46" fmla="*/ 615 w 748"/>
              <a:gd name="T47" fmla="*/ 95 h 812"/>
              <a:gd name="T48" fmla="*/ 631 w 748"/>
              <a:gd name="T49" fmla="*/ 118 h 812"/>
              <a:gd name="T50" fmla="*/ 662 w 748"/>
              <a:gd name="T51" fmla="*/ 110 h 812"/>
              <a:gd name="T52" fmla="*/ 670 w 748"/>
              <a:gd name="T53" fmla="*/ 336 h 812"/>
              <a:gd name="T54" fmla="*/ 709 w 748"/>
              <a:gd name="T55" fmla="*/ 407 h 812"/>
              <a:gd name="T56" fmla="*/ 748 w 748"/>
              <a:gd name="T57" fmla="*/ 523 h 8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8"/>
              <a:gd name="T88" fmla="*/ 0 h 812"/>
              <a:gd name="T89" fmla="*/ 748 w 748"/>
              <a:gd name="T90" fmla="*/ 812 h 8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8" h="812">
                <a:moveTo>
                  <a:pt x="0" y="118"/>
                </a:moveTo>
                <a:cubicBezTo>
                  <a:pt x="8" y="113"/>
                  <a:pt x="20" y="112"/>
                  <a:pt x="23" y="103"/>
                </a:cubicBezTo>
                <a:cubicBezTo>
                  <a:pt x="47" y="41"/>
                  <a:pt x="7" y="23"/>
                  <a:pt x="54" y="56"/>
                </a:cubicBezTo>
                <a:cubicBezTo>
                  <a:pt x="57" y="48"/>
                  <a:pt x="58" y="40"/>
                  <a:pt x="62" y="32"/>
                </a:cubicBezTo>
                <a:cubicBezTo>
                  <a:pt x="66" y="24"/>
                  <a:pt x="75" y="0"/>
                  <a:pt x="78" y="9"/>
                </a:cubicBezTo>
                <a:cubicBezTo>
                  <a:pt x="80" y="15"/>
                  <a:pt x="82" y="110"/>
                  <a:pt x="93" y="134"/>
                </a:cubicBezTo>
                <a:cubicBezTo>
                  <a:pt x="102" y="154"/>
                  <a:pt x="120" y="169"/>
                  <a:pt x="132" y="188"/>
                </a:cubicBezTo>
                <a:cubicBezTo>
                  <a:pt x="133" y="187"/>
                  <a:pt x="172" y="147"/>
                  <a:pt x="179" y="149"/>
                </a:cubicBezTo>
                <a:cubicBezTo>
                  <a:pt x="187" y="151"/>
                  <a:pt x="184" y="165"/>
                  <a:pt x="187" y="173"/>
                </a:cubicBezTo>
                <a:cubicBezTo>
                  <a:pt x="193" y="272"/>
                  <a:pt x="169" y="419"/>
                  <a:pt x="226" y="500"/>
                </a:cubicBezTo>
                <a:cubicBezTo>
                  <a:pt x="243" y="554"/>
                  <a:pt x="255" y="607"/>
                  <a:pt x="265" y="664"/>
                </a:cubicBezTo>
                <a:cubicBezTo>
                  <a:pt x="267" y="641"/>
                  <a:pt x="256" y="611"/>
                  <a:pt x="272" y="594"/>
                </a:cubicBezTo>
                <a:cubicBezTo>
                  <a:pt x="283" y="582"/>
                  <a:pt x="283" y="625"/>
                  <a:pt x="288" y="640"/>
                </a:cubicBezTo>
                <a:cubicBezTo>
                  <a:pt x="298" y="669"/>
                  <a:pt x="309" y="693"/>
                  <a:pt x="327" y="718"/>
                </a:cubicBezTo>
                <a:cubicBezTo>
                  <a:pt x="332" y="734"/>
                  <a:pt x="338" y="749"/>
                  <a:pt x="343" y="765"/>
                </a:cubicBezTo>
                <a:cubicBezTo>
                  <a:pt x="348" y="781"/>
                  <a:pt x="358" y="812"/>
                  <a:pt x="358" y="812"/>
                </a:cubicBezTo>
                <a:cubicBezTo>
                  <a:pt x="365" y="739"/>
                  <a:pt x="353" y="723"/>
                  <a:pt x="405" y="687"/>
                </a:cubicBezTo>
                <a:cubicBezTo>
                  <a:pt x="442" y="630"/>
                  <a:pt x="394" y="687"/>
                  <a:pt x="444" y="687"/>
                </a:cubicBezTo>
                <a:cubicBezTo>
                  <a:pt x="452" y="687"/>
                  <a:pt x="450" y="672"/>
                  <a:pt x="452" y="664"/>
                </a:cubicBezTo>
                <a:cubicBezTo>
                  <a:pt x="463" y="629"/>
                  <a:pt x="460" y="634"/>
                  <a:pt x="467" y="586"/>
                </a:cubicBezTo>
                <a:cubicBezTo>
                  <a:pt x="470" y="544"/>
                  <a:pt x="470" y="502"/>
                  <a:pt x="475" y="461"/>
                </a:cubicBezTo>
                <a:cubicBezTo>
                  <a:pt x="482" y="406"/>
                  <a:pt x="512" y="350"/>
                  <a:pt x="530" y="297"/>
                </a:cubicBezTo>
                <a:cubicBezTo>
                  <a:pt x="538" y="232"/>
                  <a:pt x="533" y="128"/>
                  <a:pt x="592" y="87"/>
                </a:cubicBezTo>
                <a:cubicBezTo>
                  <a:pt x="600" y="90"/>
                  <a:pt x="609" y="90"/>
                  <a:pt x="615" y="95"/>
                </a:cubicBezTo>
                <a:cubicBezTo>
                  <a:pt x="622" y="101"/>
                  <a:pt x="622" y="115"/>
                  <a:pt x="631" y="118"/>
                </a:cubicBezTo>
                <a:cubicBezTo>
                  <a:pt x="641" y="121"/>
                  <a:pt x="652" y="113"/>
                  <a:pt x="662" y="110"/>
                </a:cubicBezTo>
                <a:cubicBezTo>
                  <a:pt x="685" y="180"/>
                  <a:pt x="655" y="261"/>
                  <a:pt x="670" y="336"/>
                </a:cubicBezTo>
                <a:cubicBezTo>
                  <a:pt x="674" y="357"/>
                  <a:pt x="699" y="388"/>
                  <a:pt x="709" y="407"/>
                </a:cubicBezTo>
                <a:cubicBezTo>
                  <a:pt x="727" y="443"/>
                  <a:pt x="728" y="486"/>
                  <a:pt x="748" y="523"/>
                </a:cubicBezTo>
              </a:path>
            </a:pathLst>
          </a:custGeom>
          <a:noFill/>
          <a:ln w="12700">
            <a:solidFill>
              <a:schemeClr val="tx1"/>
            </a:solidFill>
            <a:round/>
            <a:headEnd/>
            <a:tailEnd/>
          </a:ln>
        </p:spPr>
        <p:txBody>
          <a:bodyPr wrap="none" anchor="ctr"/>
          <a:lstStyle/>
          <a:p>
            <a:endParaRPr lang="en-US"/>
          </a:p>
        </p:txBody>
      </p:sp>
      <p:sp>
        <p:nvSpPr>
          <p:cNvPr id="21" name="Text Box 17"/>
          <p:cNvSpPr txBox="1">
            <a:spLocks noChangeArrowheads="1"/>
          </p:cNvSpPr>
          <p:nvPr/>
        </p:nvSpPr>
        <p:spPr bwMode="auto">
          <a:xfrm>
            <a:off x="2484428" y="1062024"/>
            <a:ext cx="730250" cy="366712"/>
          </a:xfrm>
          <a:prstGeom prst="rect">
            <a:avLst/>
          </a:prstGeom>
          <a:noFill/>
          <a:ln w="12700">
            <a:noFill/>
            <a:prstDash val="sysDot"/>
            <a:miter lim="800000"/>
            <a:headEnd/>
            <a:tailEnd/>
          </a:ln>
        </p:spPr>
        <p:txBody>
          <a:bodyPr wrap="none">
            <a:spAutoFit/>
          </a:bodyPr>
          <a:lstStyle/>
          <a:p>
            <a:r>
              <a:rPr lang="en-US" sz="1800" dirty="0"/>
              <a:t>signal</a:t>
            </a:r>
          </a:p>
        </p:txBody>
      </p:sp>
      <p:sp>
        <p:nvSpPr>
          <p:cNvPr id="22" name="Text Box 18"/>
          <p:cNvSpPr txBox="1">
            <a:spLocks noChangeArrowheads="1"/>
          </p:cNvSpPr>
          <p:nvPr/>
        </p:nvSpPr>
        <p:spPr bwMode="auto">
          <a:xfrm>
            <a:off x="4833944" y="1062023"/>
            <a:ext cx="666750" cy="366713"/>
          </a:xfrm>
          <a:prstGeom prst="rect">
            <a:avLst/>
          </a:prstGeom>
          <a:noFill/>
          <a:ln w="12700">
            <a:noFill/>
            <a:prstDash val="sysDot"/>
            <a:miter lim="800000"/>
            <a:headEnd/>
            <a:tailEnd/>
          </a:ln>
        </p:spPr>
        <p:txBody>
          <a:bodyPr wrap="none">
            <a:spAutoFit/>
          </a:bodyPr>
          <a:lstStyle/>
          <a:p>
            <a:r>
              <a:rPr lang="en-US" sz="1800" dirty="0"/>
              <a:t>noise</a:t>
            </a:r>
          </a:p>
        </p:txBody>
      </p:sp>
      <p:sp>
        <p:nvSpPr>
          <p:cNvPr id="23" name="Text Box 19"/>
          <p:cNvSpPr txBox="1">
            <a:spLocks noChangeArrowheads="1"/>
          </p:cNvSpPr>
          <p:nvPr/>
        </p:nvSpPr>
        <p:spPr bwMode="auto">
          <a:xfrm>
            <a:off x="6858016" y="1062024"/>
            <a:ext cx="1455737" cy="366712"/>
          </a:xfrm>
          <a:prstGeom prst="rect">
            <a:avLst/>
          </a:prstGeom>
          <a:noFill/>
          <a:ln w="12700">
            <a:noFill/>
            <a:prstDash val="sysDot"/>
            <a:miter lim="800000"/>
            <a:headEnd/>
            <a:tailEnd/>
          </a:ln>
        </p:spPr>
        <p:txBody>
          <a:bodyPr wrap="none">
            <a:spAutoFit/>
          </a:bodyPr>
          <a:lstStyle/>
          <a:p>
            <a:r>
              <a:rPr lang="en-US" sz="1800" dirty="0"/>
              <a:t>signal + noise</a:t>
            </a:r>
          </a:p>
        </p:txBody>
      </p:sp>
      <p:sp>
        <p:nvSpPr>
          <p:cNvPr id="24" name="Line 20"/>
          <p:cNvSpPr>
            <a:spLocks noChangeShapeType="1"/>
          </p:cNvSpPr>
          <p:nvPr/>
        </p:nvSpPr>
        <p:spPr bwMode="auto">
          <a:xfrm>
            <a:off x="4268788" y="3409966"/>
            <a:ext cx="0" cy="1435100"/>
          </a:xfrm>
          <a:prstGeom prst="line">
            <a:avLst/>
          </a:prstGeom>
          <a:noFill/>
          <a:ln w="12700">
            <a:solidFill>
              <a:schemeClr val="tx1"/>
            </a:solidFill>
            <a:round/>
            <a:headEnd/>
            <a:tailEnd/>
          </a:ln>
        </p:spPr>
        <p:txBody>
          <a:bodyPr wrap="none" anchor="ctr"/>
          <a:lstStyle/>
          <a:p>
            <a:endParaRPr lang="en-US"/>
          </a:p>
        </p:txBody>
      </p:sp>
      <p:sp>
        <p:nvSpPr>
          <p:cNvPr id="25" name="Line 21"/>
          <p:cNvSpPr>
            <a:spLocks noChangeShapeType="1"/>
          </p:cNvSpPr>
          <p:nvPr/>
        </p:nvSpPr>
        <p:spPr bwMode="auto">
          <a:xfrm>
            <a:off x="4284663" y="4089416"/>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6" name="Line 22"/>
          <p:cNvSpPr>
            <a:spLocks noChangeShapeType="1"/>
          </p:cNvSpPr>
          <p:nvPr/>
        </p:nvSpPr>
        <p:spPr bwMode="auto">
          <a:xfrm>
            <a:off x="2014538" y="3446479"/>
            <a:ext cx="0" cy="1435100"/>
          </a:xfrm>
          <a:prstGeom prst="line">
            <a:avLst/>
          </a:prstGeom>
          <a:noFill/>
          <a:ln w="12700">
            <a:solidFill>
              <a:schemeClr val="tx1"/>
            </a:solidFill>
            <a:round/>
            <a:headEnd/>
            <a:tailEnd/>
          </a:ln>
        </p:spPr>
        <p:txBody>
          <a:bodyPr wrap="none" anchor="ctr"/>
          <a:lstStyle/>
          <a:p>
            <a:endParaRPr lang="en-US"/>
          </a:p>
        </p:txBody>
      </p:sp>
      <p:sp>
        <p:nvSpPr>
          <p:cNvPr id="27" name="Line 23"/>
          <p:cNvSpPr>
            <a:spLocks noChangeShapeType="1"/>
          </p:cNvSpPr>
          <p:nvPr/>
        </p:nvSpPr>
        <p:spPr bwMode="auto">
          <a:xfrm>
            <a:off x="2012950" y="411957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28" name="Rectangle 24"/>
          <p:cNvSpPr>
            <a:spLocks noChangeArrowheads="1"/>
          </p:cNvSpPr>
          <p:nvPr/>
        </p:nvSpPr>
        <p:spPr bwMode="auto">
          <a:xfrm>
            <a:off x="2343150" y="4005279"/>
            <a:ext cx="368300" cy="119062"/>
          </a:xfrm>
          <a:prstGeom prst="rect">
            <a:avLst/>
          </a:prstGeom>
          <a:noFill/>
          <a:ln w="12700">
            <a:solidFill>
              <a:schemeClr val="tx1"/>
            </a:solidFill>
            <a:miter lim="800000"/>
            <a:headEnd/>
            <a:tailEnd/>
          </a:ln>
        </p:spPr>
        <p:txBody>
          <a:bodyPr wrap="none" anchor="ctr"/>
          <a:lstStyle/>
          <a:p>
            <a:endParaRPr lang="en-US"/>
          </a:p>
        </p:txBody>
      </p:sp>
      <p:sp>
        <p:nvSpPr>
          <p:cNvPr id="29" name="Rectangle 25"/>
          <p:cNvSpPr>
            <a:spLocks noChangeArrowheads="1"/>
          </p:cNvSpPr>
          <p:nvPr/>
        </p:nvSpPr>
        <p:spPr bwMode="auto">
          <a:xfrm>
            <a:off x="3079750" y="4000516"/>
            <a:ext cx="368300" cy="119063"/>
          </a:xfrm>
          <a:prstGeom prst="rect">
            <a:avLst/>
          </a:prstGeom>
          <a:noFill/>
          <a:ln w="12700">
            <a:solidFill>
              <a:schemeClr val="tx1"/>
            </a:solidFill>
            <a:miter lim="800000"/>
            <a:headEnd/>
            <a:tailEnd/>
          </a:ln>
        </p:spPr>
        <p:txBody>
          <a:bodyPr wrap="none" anchor="ctr"/>
          <a:lstStyle/>
          <a:p>
            <a:endParaRPr lang="en-US"/>
          </a:p>
        </p:txBody>
      </p:sp>
      <p:sp>
        <p:nvSpPr>
          <p:cNvPr id="30" name="Rectangle 26"/>
          <p:cNvSpPr>
            <a:spLocks noChangeArrowheads="1"/>
          </p:cNvSpPr>
          <p:nvPr/>
        </p:nvSpPr>
        <p:spPr bwMode="auto">
          <a:xfrm>
            <a:off x="2711450" y="4119579"/>
            <a:ext cx="368300" cy="117475"/>
          </a:xfrm>
          <a:prstGeom prst="rect">
            <a:avLst/>
          </a:prstGeom>
          <a:noFill/>
          <a:ln w="12700">
            <a:solidFill>
              <a:schemeClr val="tx1"/>
            </a:solidFill>
            <a:miter lim="800000"/>
            <a:headEnd/>
            <a:tailEnd/>
          </a:ln>
        </p:spPr>
        <p:txBody>
          <a:bodyPr wrap="none" anchor="ctr"/>
          <a:lstStyle/>
          <a:p>
            <a:endParaRPr lang="en-US"/>
          </a:p>
        </p:txBody>
      </p:sp>
      <p:sp>
        <p:nvSpPr>
          <p:cNvPr id="31" name="Freeform 27"/>
          <p:cNvSpPr>
            <a:spLocks/>
          </p:cNvSpPr>
          <p:nvPr/>
        </p:nvSpPr>
        <p:spPr bwMode="auto">
          <a:xfrm>
            <a:off x="4435475" y="3797316"/>
            <a:ext cx="1347788" cy="531813"/>
          </a:xfrm>
          <a:custGeom>
            <a:avLst/>
            <a:gdLst>
              <a:gd name="T0" fmla="*/ 0 w 849"/>
              <a:gd name="T1" fmla="*/ 156 h 335"/>
              <a:gd name="T2" fmla="*/ 15 w 849"/>
              <a:gd name="T3" fmla="*/ 102 h 335"/>
              <a:gd name="T4" fmla="*/ 23 w 849"/>
              <a:gd name="T5" fmla="*/ 55 h 335"/>
              <a:gd name="T6" fmla="*/ 31 w 849"/>
              <a:gd name="T7" fmla="*/ 110 h 335"/>
              <a:gd name="T8" fmla="*/ 62 w 849"/>
              <a:gd name="T9" fmla="*/ 156 h 335"/>
              <a:gd name="T10" fmla="*/ 93 w 849"/>
              <a:gd name="T11" fmla="*/ 149 h 335"/>
              <a:gd name="T12" fmla="*/ 124 w 849"/>
              <a:gd name="T13" fmla="*/ 125 h 335"/>
              <a:gd name="T14" fmla="*/ 132 w 849"/>
              <a:gd name="T15" fmla="*/ 172 h 335"/>
              <a:gd name="T16" fmla="*/ 140 w 849"/>
              <a:gd name="T17" fmla="*/ 242 h 335"/>
              <a:gd name="T18" fmla="*/ 202 w 849"/>
              <a:gd name="T19" fmla="*/ 203 h 335"/>
              <a:gd name="T20" fmla="*/ 233 w 849"/>
              <a:gd name="T21" fmla="*/ 0 h 335"/>
              <a:gd name="T22" fmla="*/ 280 w 849"/>
              <a:gd name="T23" fmla="*/ 304 h 335"/>
              <a:gd name="T24" fmla="*/ 335 w 849"/>
              <a:gd name="T25" fmla="*/ 203 h 335"/>
              <a:gd name="T26" fmla="*/ 389 w 849"/>
              <a:gd name="T27" fmla="*/ 141 h 335"/>
              <a:gd name="T28" fmla="*/ 420 w 849"/>
              <a:gd name="T29" fmla="*/ 141 h 335"/>
              <a:gd name="T30" fmla="*/ 444 w 849"/>
              <a:gd name="T31" fmla="*/ 156 h 335"/>
              <a:gd name="T32" fmla="*/ 459 w 849"/>
              <a:gd name="T33" fmla="*/ 187 h 335"/>
              <a:gd name="T34" fmla="*/ 498 w 849"/>
              <a:gd name="T35" fmla="*/ 133 h 335"/>
              <a:gd name="T36" fmla="*/ 506 w 849"/>
              <a:gd name="T37" fmla="*/ 195 h 335"/>
              <a:gd name="T38" fmla="*/ 537 w 849"/>
              <a:gd name="T39" fmla="*/ 149 h 335"/>
              <a:gd name="T40" fmla="*/ 592 w 849"/>
              <a:gd name="T41" fmla="*/ 156 h 335"/>
              <a:gd name="T42" fmla="*/ 615 w 849"/>
              <a:gd name="T43" fmla="*/ 164 h 335"/>
              <a:gd name="T44" fmla="*/ 646 w 849"/>
              <a:gd name="T45" fmla="*/ 133 h 335"/>
              <a:gd name="T46" fmla="*/ 670 w 849"/>
              <a:gd name="T47" fmla="*/ 117 h 335"/>
              <a:gd name="T48" fmla="*/ 685 w 849"/>
              <a:gd name="T49" fmla="*/ 39 h 335"/>
              <a:gd name="T50" fmla="*/ 732 w 849"/>
              <a:gd name="T51" fmla="*/ 203 h 335"/>
              <a:gd name="T52" fmla="*/ 740 w 849"/>
              <a:gd name="T53" fmla="*/ 297 h 335"/>
              <a:gd name="T54" fmla="*/ 779 w 849"/>
              <a:gd name="T55" fmla="*/ 250 h 335"/>
              <a:gd name="T56" fmla="*/ 826 w 849"/>
              <a:gd name="T57" fmla="*/ 187 h 335"/>
              <a:gd name="T58" fmla="*/ 833 w 849"/>
              <a:gd name="T59" fmla="*/ 125 h 335"/>
              <a:gd name="T60" fmla="*/ 849 w 849"/>
              <a:gd name="T61" fmla="*/ 156 h 3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9"/>
              <a:gd name="T94" fmla="*/ 0 h 335"/>
              <a:gd name="T95" fmla="*/ 849 w 849"/>
              <a:gd name="T96" fmla="*/ 335 h 3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9" h="335">
                <a:moveTo>
                  <a:pt x="0" y="156"/>
                </a:moveTo>
                <a:cubicBezTo>
                  <a:pt x="5" y="138"/>
                  <a:pt x="11" y="120"/>
                  <a:pt x="15" y="102"/>
                </a:cubicBezTo>
                <a:cubicBezTo>
                  <a:pt x="19" y="87"/>
                  <a:pt x="9" y="48"/>
                  <a:pt x="23" y="55"/>
                </a:cubicBezTo>
                <a:cubicBezTo>
                  <a:pt x="40" y="63"/>
                  <a:pt x="28" y="92"/>
                  <a:pt x="31" y="110"/>
                </a:cubicBezTo>
                <a:cubicBezTo>
                  <a:pt x="38" y="148"/>
                  <a:pt x="33" y="137"/>
                  <a:pt x="62" y="156"/>
                </a:cubicBezTo>
                <a:cubicBezTo>
                  <a:pt x="72" y="154"/>
                  <a:pt x="84" y="154"/>
                  <a:pt x="93" y="149"/>
                </a:cubicBezTo>
                <a:cubicBezTo>
                  <a:pt x="105" y="143"/>
                  <a:pt x="113" y="118"/>
                  <a:pt x="124" y="125"/>
                </a:cubicBezTo>
                <a:cubicBezTo>
                  <a:pt x="138" y="133"/>
                  <a:pt x="130" y="156"/>
                  <a:pt x="132" y="172"/>
                </a:cubicBezTo>
                <a:cubicBezTo>
                  <a:pt x="135" y="195"/>
                  <a:pt x="137" y="219"/>
                  <a:pt x="140" y="242"/>
                </a:cubicBezTo>
                <a:cubicBezTo>
                  <a:pt x="152" y="236"/>
                  <a:pt x="195" y="216"/>
                  <a:pt x="202" y="203"/>
                </a:cubicBezTo>
                <a:cubicBezTo>
                  <a:pt x="218" y="175"/>
                  <a:pt x="231" y="28"/>
                  <a:pt x="233" y="0"/>
                </a:cubicBezTo>
                <a:cubicBezTo>
                  <a:pt x="244" y="108"/>
                  <a:pt x="255" y="201"/>
                  <a:pt x="280" y="304"/>
                </a:cubicBezTo>
                <a:cubicBezTo>
                  <a:pt x="299" y="271"/>
                  <a:pt x="322" y="239"/>
                  <a:pt x="335" y="203"/>
                </a:cubicBezTo>
                <a:cubicBezTo>
                  <a:pt x="350" y="103"/>
                  <a:pt x="327" y="181"/>
                  <a:pt x="389" y="141"/>
                </a:cubicBezTo>
                <a:cubicBezTo>
                  <a:pt x="415" y="102"/>
                  <a:pt x="395" y="116"/>
                  <a:pt x="420" y="141"/>
                </a:cubicBezTo>
                <a:cubicBezTo>
                  <a:pt x="427" y="148"/>
                  <a:pt x="436" y="151"/>
                  <a:pt x="444" y="156"/>
                </a:cubicBezTo>
                <a:cubicBezTo>
                  <a:pt x="449" y="166"/>
                  <a:pt x="448" y="185"/>
                  <a:pt x="459" y="187"/>
                </a:cubicBezTo>
                <a:cubicBezTo>
                  <a:pt x="475" y="190"/>
                  <a:pt x="495" y="139"/>
                  <a:pt x="498" y="133"/>
                </a:cubicBezTo>
                <a:cubicBezTo>
                  <a:pt x="501" y="154"/>
                  <a:pt x="487" y="187"/>
                  <a:pt x="506" y="195"/>
                </a:cubicBezTo>
                <a:cubicBezTo>
                  <a:pt x="523" y="202"/>
                  <a:pt x="537" y="149"/>
                  <a:pt x="537" y="149"/>
                </a:cubicBezTo>
                <a:cubicBezTo>
                  <a:pt x="552" y="193"/>
                  <a:pt x="533" y="163"/>
                  <a:pt x="592" y="156"/>
                </a:cubicBezTo>
                <a:cubicBezTo>
                  <a:pt x="600" y="155"/>
                  <a:pt x="607" y="161"/>
                  <a:pt x="615" y="164"/>
                </a:cubicBezTo>
                <a:cubicBezTo>
                  <a:pt x="625" y="154"/>
                  <a:pt x="635" y="142"/>
                  <a:pt x="646" y="133"/>
                </a:cubicBezTo>
                <a:cubicBezTo>
                  <a:pt x="653" y="127"/>
                  <a:pt x="665" y="125"/>
                  <a:pt x="670" y="117"/>
                </a:cubicBezTo>
                <a:cubicBezTo>
                  <a:pt x="676" y="107"/>
                  <a:pt x="685" y="42"/>
                  <a:pt x="685" y="39"/>
                </a:cubicBezTo>
                <a:cubicBezTo>
                  <a:pt x="693" y="122"/>
                  <a:pt x="689" y="138"/>
                  <a:pt x="732" y="203"/>
                </a:cubicBezTo>
                <a:cubicBezTo>
                  <a:pt x="735" y="234"/>
                  <a:pt x="725" y="270"/>
                  <a:pt x="740" y="297"/>
                </a:cubicBezTo>
                <a:cubicBezTo>
                  <a:pt x="761" y="335"/>
                  <a:pt x="771" y="263"/>
                  <a:pt x="779" y="250"/>
                </a:cubicBezTo>
                <a:cubicBezTo>
                  <a:pt x="793" y="228"/>
                  <a:pt x="810" y="208"/>
                  <a:pt x="826" y="187"/>
                </a:cubicBezTo>
                <a:cubicBezTo>
                  <a:pt x="828" y="166"/>
                  <a:pt x="821" y="142"/>
                  <a:pt x="833" y="125"/>
                </a:cubicBezTo>
                <a:cubicBezTo>
                  <a:pt x="840" y="116"/>
                  <a:pt x="849" y="156"/>
                  <a:pt x="849" y="156"/>
                </a:cubicBezTo>
              </a:path>
            </a:pathLst>
          </a:custGeom>
          <a:noFill/>
          <a:ln w="12700">
            <a:solidFill>
              <a:schemeClr val="tx1"/>
            </a:solidFill>
            <a:round/>
            <a:headEnd/>
            <a:tailEnd/>
          </a:ln>
        </p:spPr>
        <p:txBody>
          <a:bodyPr wrap="none" anchor="ctr"/>
          <a:lstStyle/>
          <a:p>
            <a:endParaRPr lang="en-US"/>
          </a:p>
        </p:txBody>
      </p:sp>
      <p:sp>
        <p:nvSpPr>
          <p:cNvPr id="32" name="Line 28"/>
          <p:cNvSpPr>
            <a:spLocks noChangeShapeType="1"/>
          </p:cNvSpPr>
          <p:nvPr/>
        </p:nvSpPr>
        <p:spPr bwMode="auto">
          <a:xfrm>
            <a:off x="6611938" y="3408379"/>
            <a:ext cx="0" cy="1435100"/>
          </a:xfrm>
          <a:prstGeom prst="line">
            <a:avLst/>
          </a:prstGeom>
          <a:noFill/>
          <a:ln w="12700">
            <a:solidFill>
              <a:schemeClr val="tx1"/>
            </a:solidFill>
            <a:round/>
            <a:headEnd/>
            <a:tailEnd/>
          </a:ln>
        </p:spPr>
        <p:txBody>
          <a:bodyPr wrap="none" anchor="ctr"/>
          <a:lstStyle/>
          <a:p>
            <a:endParaRPr lang="en-US"/>
          </a:p>
        </p:txBody>
      </p:sp>
      <p:sp>
        <p:nvSpPr>
          <p:cNvPr id="33" name="Line 29"/>
          <p:cNvSpPr>
            <a:spLocks noChangeShapeType="1"/>
          </p:cNvSpPr>
          <p:nvPr/>
        </p:nvSpPr>
        <p:spPr bwMode="auto">
          <a:xfrm>
            <a:off x="6627813" y="4087829"/>
            <a:ext cx="1838325" cy="0"/>
          </a:xfrm>
          <a:prstGeom prst="line">
            <a:avLst/>
          </a:prstGeom>
          <a:noFill/>
          <a:ln w="12700">
            <a:solidFill>
              <a:schemeClr val="tx1"/>
            </a:solidFill>
            <a:round/>
            <a:headEnd/>
            <a:tailEnd type="triangle" w="med" len="med"/>
          </a:ln>
        </p:spPr>
        <p:txBody>
          <a:bodyPr wrap="none" anchor="ctr"/>
          <a:lstStyle/>
          <a:p>
            <a:endParaRPr lang="en-US"/>
          </a:p>
        </p:txBody>
      </p:sp>
      <p:sp>
        <p:nvSpPr>
          <p:cNvPr id="34" name="Rectangle 30"/>
          <p:cNvSpPr>
            <a:spLocks noChangeArrowheads="1"/>
          </p:cNvSpPr>
          <p:nvPr/>
        </p:nvSpPr>
        <p:spPr bwMode="auto">
          <a:xfrm>
            <a:off x="68500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5" name="Rectangle 31"/>
          <p:cNvSpPr>
            <a:spLocks noChangeArrowheads="1"/>
          </p:cNvSpPr>
          <p:nvPr/>
        </p:nvSpPr>
        <p:spPr bwMode="auto">
          <a:xfrm>
            <a:off x="7586663" y="3957654"/>
            <a:ext cx="368300" cy="119062"/>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6" name="Rectangle 32"/>
          <p:cNvSpPr>
            <a:spLocks noChangeArrowheads="1"/>
          </p:cNvSpPr>
          <p:nvPr/>
        </p:nvSpPr>
        <p:spPr bwMode="auto">
          <a:xfrm>
            <a:off x="7218363" y="4076716"/>
            <a:ext cx="368300" cy="117475"/>
          </a:xfrm>
          <a:prstGeom prst="rect">
            <a:avLst/>
          </a:prstGeom>
          <a:noFill/>
          <a:ln w="12700" cap="rnd">
            <a:solidFill>
              <a:schemeClr val="tx1"/>
            </a:solidFill>
            <a:prstDash val="sysDot"/>
            <a:miter lim="800000"/>
            <a:headEnd/>
            <a:tailEnd/>
          </a:ln>
        </p:spPr>
        <p:txBody>
          <a:bodyPr wrap="none" anchor="ctr"/>
          <a:lstStyle/>
          <a:p>
            <a:endParaRPr lang="en-US"/>
          </a:p>
        </p:txBody>
      </p:sp>
      <p:sp>
        <p:nvSpPr>
          <p:cNvPr id="37" name="Freeform 33"/>
          <p:cNvSpPr>
            <a:spLocks/>
          </p:cNvSpPr>
          <p:nvPr/>
        </p:nvSpPr>
        <p:spPr bwMode="auto">
          <a:xfrm>
            <a:off x="6880225" y="3817954"/>
            <a:ext cx="1274763" cy="468312"/>
          </a:xfrm>
          <a:custGeom>
            <a:avLst/>
            <a:gdLst>
              <a:gd name="T0" fmla="*/ 0 w 803"/>
              <a:gd name="T1" fmla="*/ 155 h 295"/>
              <a:gd name="T2" fmla="*/ 8 w 803"/>
              <a:gd name="T3" fmla="*/ 54 h 295"/>
              <a:gd name="T4" fmla="*/ 16 w 803"/>
              <a:gd name="T5" fmla="*/ 7 h 295"/>
              <a:gd name="T6" fmla="*/ 39 w 803"/>
              <a:gd name="T7" fmla="*/ 31 h 295"/>
              <a:gd name="T8" fmla="*/ 55 w 803"/>
              <a:gd name="T9" fmla="*/ 77 h 295"/>
              <a:gd name="T10" fmla="*/ 117 w 803"/>
              <a:gd name="T11" fmla="*/ 124 h 295"/>
              <a:gd name="T12" fmla="*/ 141 w 803"/>
              <a:gd name="T13" fmla="*/ 116 h 295"/>
              <a:gd name="T14" fmla="*/ 156 w 803"/>
              <a:gd name="T15" fmla="*/ 69 h 295"/>
              <a:gd name="T16" fmla="*/ 187 w 803"/>
              <a:gd name="T17" fmla="*/ 147 h 295"/>
              <a:gd name="T18" fmla="*/ 226 w 803"/>
              <a:gd name="T19" fmla="*/ 225 h 295"/>
              <a:gd name="T20" fmla="*/ 265 w 803"/>
              <a:gd name="T21" fmla="*/ 295 h 295"/>
              <a:gd name="T22" fmla="*/ 296 w 803"/>
              <a:gd name="T23" fmla="*/ 249 h 295"/>
              <a:gd name="T24" fmla="*/ 335 w 803"/>
              <a:gd name="T25" fmla="*/ 116 h 295"/>
              <a:gd name="T26" fmla="*/ 444 w 803"/>
              <a:gd name="T27" fmla="*/ 249 h 295"/>
              <a:gd name="T28" fmla="*/ 468 w 803"/>
              <a:gd name="T29" fmla="*/ 218 h 295"/>
              <a:gd name="T30" fmla="*/ 530 w 803"/>
              <a:gd name="T31" fmla="*/ 31 h 295"/>
              <a:gd name="T32" fmla="*/ 561 w 803"/>
              <a:gd name="T33" fmla="*/ 101 h 295"/>
              <a:gd name="T34" fmla="*/ 585 w 803"/>
              <a:gd name="T35" fmla="*/ 108 h 295"/>
              <a:gd name="T36" fmla="*/ 655 w 803"/>
              <a:gd name="T37" fmla="*/ 147 h 295"/>
              <a:gd name="T38" fmla="*/ 678 w 803"/>
              <a:gd name="T39" fmla="*/ 77 h 295"/>
              <a:gd name="T40" fmla="*/ 717 w 803"/>
              <a:gd name="T41" fmla="*/ 179 h 295"/>
              <a:gd name="T42" fmla="*/ 780 w 803"/>
              <a:gd name="T43" fmla="*/ 241 h 295"/>
              <a:gd name="T44" fmla="*/ 803 w 803"/>
              <a:gd name="T45" fmla="*/ 210 h 2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3"/>
              <a:gd name="T70" fmla="*/ 0 h 295"/>
              <a:gd name="T71" fmla="*/ 803 w 803"/>
              <a:gd name="T72" fmla="*/ 295 h 2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3" h="295">
                <a:moveTo>
                  <a:pt x="0" y="155"/>
                </a:moveTo>
                <a:cubicBezTo>
                  <a:pt x="34" y="111"/>
                  <a:pt x="26" y="106"/>
                  <a:pt x="8" y="54"/>
                </a:cubicBezTo>
                <a:cubicBezTo>
                  <a:pt x="11" y="38"/>
                  <a:pt x="3" y="16"/>
                  <a:pt x="16" y="7"/>
                </a:cubicBezTo>
                <a:cubicBezTo>
                  <a:pt x="25" y="0"/>
                  <a:pt x="34" y="21"/>
                  <a:pt x="39" y="31"/>
                </a:cubicBezTo>
                <a:cubicBezTo>
                  <a:pt x="47" y="45"/>
                  <a:pt x="48" y="62"/>
                  <a:pt x="55" y="77"/>
                </a:cubicBezTo>
                <a:cubicBezTo>
                  <a:pt x="77" y="123"/>
                  <a:pt x="59" y="104"/>
                  <a:pt x="117" y="124"/>
                </a:cubicBezTo>
                <a:cubicBezTo>
                  <a:pt x="125" y="121"/>
                  <a:pt x="136" y="123"/>
                  <a:pt x="141" y="116"/>
                </a:cubicBezTo>
                <a:cubicBezTo>
                  <a:pt x="151" y="103"/>
                  <a:pt x="156" y="69"/>
                  <a:pt x="156" y="69"/>
                </a:cubicBezTo>
                <a:cubicBezTo>
                  <a:pt x="173" y="95"/>
                  <a:pt x="173" y="120"/>
                  <a:pt x="187" y="147"/>
                </a:cubicBezTo>
                <a:cubicBezTo>
                  <a:pt x="200" y="173"/>
                  <a:pt x="214" y="197"/>
                  <a:pt x="226" y="225"/>
                </a:cubicBezTo>
                <a:cubicBezTo>
                  <a:pt x="241" y="262"/>
                  <a:pt x="221" y="282"/>
                  <a:pt x="265" y="295"/>
                </a:cubicBezTo>
                <a:cubicBezTo>
                  <a:pt x="275" y="280"/>
                  <a:pt x="286" y="264"/>
                  <a:pt x="296" y="249"/>
                </a:cubicBezTo>
                <a:cubicBezTo>
                  <a:pt x="356" y="160"/>
                  <a:pt x="261" y="168"/>
                  <a:pt x="335" y="116"/>
                </a:cubicBezTo>
                <a:cubicBezTo>
                  <a:pt x="387" y="151"/>
                  <a:pt x="385" y="228"/>
                  <a:pt x="444" y="249"/>
                </a:cubicBezTo>
                <a:cubicBezTo>
                  <a:pt x="452" y="239"/>
                  <a:pt x="462" y="230"/>
                  <a:pt x="468" y="218"/>
                </a:cubicBezTo>
                <a:cubicBezTo>
                  <a:pt x="499" y="157"/>
                  <a:pt x="467" y="72"/>
                  <a:pt x="530" y="31"/>
                </a:cubicBezTo>
                <a:cubicBezTo>
                  <a:pt x="587" y="67"/>
                  <a:pt x="518" y="15"/>
                  <a:pt x="561" y="101"/>
                </a:cubicBezTo>
                <a:cubicBezTo>
                  <a:pt x="565" y="108"/>
                  <a:pt x="577" y="105"/>
                  <a:pt x="585" y="108"/>
                </a:cubicBezTo>
                <a:cubicBezTo>
                  <a:pt x="616" y="122"/>
                  <a:pt x="629" y="131"/>
                  <a:pt x="655" y="147"/>
                </a:cubicBezTo>
                <a:cubicBezTo>
                  <a:pt x="663" y="124"/>
                  <a:pt x="678" y="77"/>
                  <a:pt x="678" y="77"/>
                </a:cubicBezTo>
                <a:cubicBezTo>
                  <a:pt x="699" y="109"/>
                  <a:pt x="705" y="142"/>
                  <a:pt x="717" y="179"/>
                </a:cubicBezTo>
                <a:cubicBezTo>
                  <a:pt x="726" y="206"/>
                  <a:pt x="758" y="226"/>
                  <a:pt x="780" y="241"/>
                </a:cubicBezTo>
                <a:cubicBezTo>
                  <a:pt x="797" y="215"/>
                  <a:pt x="789" y="224"/>
                  <a:pt x="803" y="210"/>
                </a:cubicBezTo>
              </a:path>
            </a:pathLst>
          </a:custGeom>
          <a:noFill/>
          <a:ln w="12700">
            <a:solidFill>
              <a:schemeClr val="tx1"/>
            </a:solidFill>
            <a:round/>
            <a:headEnd/>
            <a:tailEnd/>
          </a:ln>
        </p:spPr>
        <p:txBody>
          <a:bodyPr wrap="none" anchor="ctr"/>
          <a:lstStyle/>
          <a:p>
            <a:endParaRPr lang="en-US"/>
          </a:p>
        </p:txBody>
      </p:sp>
      <p:sp>
        <p:nvSpPr>
          <p:cNvPr id="38" name="Text Box 34"/>
          <p:cNvSpPr txBox="1">
            <a:spLocks noChangeArrowheads="1"/>
          </p:cNvSpPr>
          <p:nvPr/>
        </p:nvSpPr>
        <p:spPr bwMode="auto">
          <a:xfrm>
            <a:off x="2413000" y="3022616"/>
            <a:ext cx="730250" cy="366713"/>
          </a:xfrm>
          <a:prstGeom prst="rect">
            <a:avLst/>
          </a:prstGeom>
          <a:noFill/>
          <a:ln w="12700">
            <a:noFill/>
            <a:prstDash val="sysDot"/>
            <a:miter lim="800000"/>
            <a:headEnd/>
            <a:tailEnd/>
          </a:ln>
        </p:spPr>
        <p:txBody>
          <a:bodyPr wrap="none">
            <a:spAutoFit/>
          </a:bodyPr>
          <a:lstStyle/>
          <a:p>
            <a:r>
              <a:rPr lang="en-US" sz="1800"/>
              <a:t>signal</a:t>
            </a:r>
          </a:p>
        </p:txBody>
      </p:sp>
      <p:sp>
        <p:nvSpPr>
          <p:cNvPr id="39" name="Text Box 35"/>
          <p:cNvSpPr txBox="1">
            <a:spLocks noChangeArrowheads="1"/>
          </p:cNvSpPr>
          <p:nvPr/>
        </p:nvSpPr>
        <p:spPr bwMode="auto">
          <a:xfrm>
            <a:off x="4840288" y="3000391"/>
            <a:ext cx="666750" cy="366713"/>
          </a:xfrm>
          <a:prstGeom prst="rect">
            <a:avLst/>
          </a:prstGeom>
          <a:noFill/>
          <a:ln w="12700">
            <a:noFill/>
            <a:prstDash val="sysDot"/>
            <a:miter lim="800000"/>
            <a:headEnd/>
            <a:tailEnd/>
          </a:ln>
        </p:spPr>
        <p:txBody>
          <a:bodyPr wrap="none">
            <a:spAutoFit/>
          </a:bodyPr>
          <a:lstStyle/>
          <a:p>
            <a:r>
              <a:rPr lang="en-US" sz="1800"/>
              <a:t>noise</a:t>
            </a:r>
          </a:p>
        </p:txBody>
      </p:sp>
      <p:sp>
        <p:nvSpPr>
          <p:cNvPr id="40" name="Text Box 36"/>
          <p:cNvSpPr txBox="1">
            <a:spLocks noChangeArrowheads="1"/>
          </p:cNvSpPr>
          <p:nvPr/>
        </p:nvSpPr>
        <p:spPr bwMode="auto">
          <a:xfrm>
            <a:off x="6732588" y="3000391"/>
            <a:ext cx="2054254" cy="366767"/>
          </a:xfrm>
          <a:prstGeom prst="rect">
            <a:avLst/>
          </a:prstGeom>
          <a:noFill/>
          <a:ln w="12700">
            <a:noFill/>
            <a:prstDash val="sysDot"/>
            <a:miter lim="800000"/>
            <a:headEnd/>
            <a:tailEnd/>
          </a:ln>
        </p:spPr>
        <p:txBody>
          <a:bodyPr wrap="square" lIns="90488" tIns="44450" rIns="90488" bIns="44450">
            <a:spAutoFit/>
          </a:bodyPr>
          <a:lstStyle/>
          <a:p>
            <a:pPr>
              <a:spcBef>
                <a:spcPct val="50000"/>
              </a:spcBef>
            </a:pPr>
            <a:r>
              <a:rPr lang="en-US" sz="1800" dirty="0"/>
              <a:t>signal + noise</a:t>
            </a:r>
          </a:p>
        </p:txBody>
      </p:sp>
      <p:sp>
        <p:nvSpPr>
          <p:cNvPr id="41" name="Text Box 37"/>
          <p:cNvSpPr txBox="1">
            <a:spLocks noChangeArrowheads="1"/>
          </p:cNvSpPr>
          <p:nvPr/>
        </p:nvSpPr>
        <p:spPr bwMode="auto">
          <a:xfrm>
            <a:off x="439738" y="1390666"/>
            <a:ext cx="641350" cy="641350"/>
          </a:xfrm>
          <a:prstGeom prst="rect">
            <a:avLst/>
          </a:prstGeom>
          <a:noFill/>
          <a:ln w="12700">
            <a:noFill/>
            <a:prstDash val="sysDot"/>
            <a:miter lim="800000"/>
            <a:headEnd/>
            <a:tailEnd/>
          </a:ln>
        </p:spPr>
        <p:txBody>
          <a:bodyPr wrap="none">
            <a:spAutoFit/>
          </a:bodyPr>
          <a:lstStyle/>
          <a:p>
            <a:r>
              <a:rPr lang="en-US" sz="1800"/>
              <a:t>High</a:t>
            </a:r>
          </a:p>
          <a:p>
            <a:r>
              <a:rPr lang="en-US" sz="1800"/>
              <a:t>SNR</a:t>
            </a:r>
          </a:p>
        </p:txBody>
      </p:sp>
      <p:sp>
        <p:nvSpPr>
          <p:cNvPr id="42" name="Text Box 38"/>
          <p:cNvSpPr txBox="1">
            <a:spLocks noChangeArrowheads="1"/>
          </p:cNvSpPr>
          <p:nvPr/>
        </p:nvSpPr>
        <p:spPr bwMode="auto">
          <a:xfrm>
            <a:off x="533400" y="3619516"/>
            <a:ext cx="628650" cy="641350"/>
          </a:xfrm>
          <a:prstGeom prst="rect">
            <a:avLst/>
          </a:prstGeom>
          <a:noFill/>
          <a:ln w="12700">
            <a:noFill/>
            <a:prstDash val="sysDot"/>
            <a:miter lim="800000"/>
            <a:headEnd/>
            <a:tailEnd/>
          </a:ln>
        </p:spPr>
        <p:txBody>
          <a:bodyPr wrap="none">
            <a:spAutoFit/>
          </a:bodyPr>
          <a:lstStyle/>
          <a:p>
            <a:r>
              <a:rPr lang="en-US" sz="1800"/>
              <a:t>Low</a:t>
            </a:r>
          </a:p>
          <a:p>
            <a:r>
              <a:rPr lang="en-US" sz="1800"/>
              <a:t>SNR</a:t>
            </a:r>
          </a:p>
        </p:txBody>
      </p:sp>
      <p:sp>
        <p:nvSpPr>
          <p:cNvPr id="43" name="Text Box 39"/>
          <p:cNvSpPr txBox="1">
            <a:spLocks noChangeArrowheads="1"/>
          </p:cNvSpPr>
          <p:nvPr/>
        </p:nvSpPr>
        <p:spPr bwMode="auto">
          <a:xfrm>
            <a:off x="2559050" y="5122879"/>
            <a:ext cx="871538" cy="366712"/>
          </a:xfrm>
          <a:prstGeom prst="rect">
            <a:avLst/>
          </a:prstGeom>
          <a:noFill/>
          <a:ln w="12700">
            <a:noFill/>
            <a:prstDash val="sysDot"/>
            <a:miter lim="800000"/>
            <a:headEnd/>
            <a:tailEnd/>
          </a:ln>
        </p:spPr>
        <p:txBody>
          <a:bodyPr wrap="none">
            <a:spAutoFit/>
          </a:bodyPr>
          <a:lstStyle/>
          <a:p>
            <a:r>
              <a:rPr lang="en-US" sz="1800">
                <a:solidFill>
                  <a:schemeClr val="accent2"/>
                </a:solidFill>
              </a:rPr>
              <a:t>SNR = </a:t>
            </a:r>
          </a:p>
        </p:txBody>
      </p:sp>
      <p:sp>
        <p:nvSpPr>
          <p:cNvPr id="44" name="Line 40"/>
          <p:cNvSpPr>
            <a:spLocks noChangeShapeType="1"/>
          </p:cNvSpPr>
          <p:nvPr/>
        </p:nvSpPr>
        <p:spPr bwMode="auto">
          <a:xfrm flipV="1">
            <a:off x="3643313" y="5286391"/>
            <a:ext cx="3367087" cy="28575"/>
          </a:xfrm>
          <a:prstGeom prst="line">
            <a:avLst/>
          </a:prstGeom>
          <a:noFill/>
          <a:ln w="19050">
            <a:solidFill>
              <a:schemeClr val="bg2"/>
            </a:solidFill>
            <a:round/>
            <a:headEnd/>
            <a:tailEnd/>
          </a:ln>
        </p:spPr>
        <p:txBody>
          <a:bodyPr wrap="none" anchor="ctr"/>
          <a:lstStyle/>
          <a:p>
            <a:endParaRPr lang="en-US"/>
          </a:p>
        </p:txBody>
      </p:sp>
      <p:sp>
        <p:nvSpPr>
          <p:cNvPr id="45" name="Text Box 41"/>
          <p:cNvSpPr txBox="1">
            <a:spLocks noChangeArrowheads="1"/>
          </p:cNvSpPr>
          <p:nvPr/>
        </p:nvSpPr>
        <p:spPr bwMode="auto">
          <a:xfrm>
            <a:off x="4159250" y="4905391"/>
            <a:ext cx="2241550" cy="366713"/>
          </a:xfrm>
          <a:prstGeom prst="rect">
            <a:avLst/>
          </a:prstGeom>
          <a:noFill/>
          <a:ln w="12700">
            <a:noFill/>
            <a:prstDash val="sysDot"/>
            <a:miter lim="800000"/>
            <a:headEnd/>
            <a:tailEnd/>
          </a:ln>
        </p:spPr>
        <p:txBody>
          <a:bodyPr wrap="none">
            <a:spAutoFit/>
          </a:bodyPr>
          <a:lstStyle/>
          <a:p>
            <a:r>
              <a:rPr lang="en-US" sz="1800" dirty="0">
                <a:solidFill>
                  <a:schemeClr val="accent2"/>
                </a:solidFill>
              </a:rPr>
              <a:t>Average Signal Power</a:t>
            </a:r>
          </a:p>
        </p:txBody>
      </p:sp>
      <p:sp>
        <p:nvSpPr>
          <p:cNvPr id="46" name="Text Box 42"/>
          <p:cNvSpPr txBox="1">
            <a:spLocks noChangeArrowheads="1"/>
          </p:cNvSpPr>
          <p:nvPr/>
        </p:nvSpPr>
        <p:spPr bwMode="auto">
          <a:xfrm>
            <a:off x="4181475" y="5348304"/>
            <a:ext cx="2190750" cy="366712"/>
          </a:xfrm>
          <a:prstGeom prst="rect">
            <a:avLst/>
          </a:prstGeom>
          <a:noFill/>
          <a:ln w="12700">
            <a:noFill/>
            <a:prstDash val="sysDot"/>
            <a:miter lim="800000"/>
            <a:headEnd/>
            <a:tailEnd/>
          </a:ln>
        </p:spPr>
        <p:txBody>
          <a:bodyPr wrap="none">
            <a:spAutoFit/>
          </a:bodyPr>
          <a:lstStyle/>
          <a:p>
            <a:r>
              <a:rPr lang="en-US" sz="1800">
                <a:solidFill>
                  <a:schemeClr val="accent2"/>
                </a:solidFill>
              </a:rPr>
              <a:t>Average Noise Power</a:t>
            </a:r>
          </a:p>
        </p:txBody>
      </p:sp>
      <p:sp>
        <p:nvSpPr>
          <p:cNvPr id="47" name="Text Box 43"/>
          <p:cNvSpPr txBox="1">
            <a:spLocks noChangeArrowheads="1"/>
          </p:cNvSpPr>
          <p:nvPr/>
        </p:nvSpPr>
        <p:spPr bwMode="auto">
          <a:xfrm>
            <a:off x="3048000" y="5786454"/>
            <a:ext cx="3276600" cy="415925"/>
          </a:xfrm>
          <a:prstGeom prst="rect">
            <a:avLst/>
          </a:prstGeom>
          <a:noFill/>
          <a:ln w="25400">
            <a:solidFill>
              <a:schemeClr val="tx1"/>
            </a:solidFill>
            <a:miter lim="800000"/>
            <a:headEnd/>
            <a:tailEnd/>
          </a:ln>
        </p:spPr>
        <p:txBody>
          <a:bodyPr>
            <a:spAutoFit/>
          </a:bodyPr>
          <a:lstStyle/>
          <a:p>
            <a:r>
              <a:rPr lang="en-US" sz="2000">
                <a:solidFill>
                  <a:srgbClr val="993300"/>
                </a:solidFill>
              </a:rPr>
              <a:t>SNR (dB) =  10 log</a:t>
            </a:r>
            <a:r>
              <a:rPr lang="en-US" sz="2000" baseline="-25000">
                <a:solidFill>
                  <a:srgbClr val="993300"/>
                </a:solidFill>
              </a:rPr>
              <a:t>10</a:t>
            </a:r>
            <a:r>
              <a:rPr lang="en-US" sz="2000">
                <a:solidFill>
                  <a:srgbClr val="FF0066"/>
                </a:solidFill>
              </a:rPr>
              <a:t> </a:t>
            </a:r>
            <a:r>
              <a:rPr lang="en-US" sz="2000">
                <a:solidFill>
                  <a:srgbClr val="993300"/>
                </a:solidFill>
              </a:rPr>
              <a:t>SNR</a:t>
            </a:r>
          </a:p>
        </p:txBody>
      </p:sp>
      <p:sp>
        <p:nvSpPr>
          <p:cNvPr id="48" name="Text Box 44"/>
          <p:cNvSpPr txBox="1">
            <a:spLocks noChangeArrowheads="1"/>
          </p:cNvSpPr>
          <p:nvPr/>
        </p:nvSpPr>
        <p:spPr bwMode="auto">
          <a:xfrm>
            <a:off x="3765550" y="210345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49" name="Text Box 45"/>
          <p:cNvSpPr txBox="1">
            <a:spLocks noChangeArrowheads="1"/>
          </p:cNvSpPr>
          <p:nvPr/>
        </p:nvSpPr>
        <p:spPr bwMode="auto">
          <a:xfrm>
            <a:off x="5937250" y="2068529"/>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0" name="Text Box 46"/>
          <p:cNvSpPr txBox="1">
            <a:spLocks noChangeArrowheads="1"/>
          </p:cNvSpPr>
          <p:nvPr/>
        </p:nvSpPr>
        <p:spPr bwMode="auto">
          <a:xfrm>
            <a:off x="8280400" y="20336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1" name="Text Box 47"/>
          <p:cNvSpPr txBox="1">
            <a:spLocks noChangeArrowheads="1"/>
          </p:cNvSpPr>
          <p:nvPr/>
        </p:nvSpPr>
        <p:spPr bwMode="auto">
          <a:xfrm>
            <a:off x="3635375" y="4218004"/>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2" name="Text Box 48"/>
          <p:cNvSpPr txBox="1">
            <a:spLocks noChangeArrowheads="1"/>
          </p:cNvSpPr>
          <p:nvPr/>
        </p:nvSpPr>
        <p:spPr bwMode="auto">
          <a:xfrm>
            <a:off x="5921375" y="4168791"/>
            <a:ext cx="347663"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3" name="Text Box 49"/>
          <p:cNvSpPr txBox="1">
            <a:spLocks noChangeArrowheads="1"/>
          </p:cNvSpPr>
          <p:nvPr/>
        </p:nvSpPr>
        <p:spPr bwMode="auto">
          <a:xfrm>
            <a:off x="8250238" y="4119579"/>
            <a:ext cx="347662" cy="333375"/>
          </a:xfrm>
          <a:prstGeom prst="rect">
            <a:avLst/>
          </a:prstGeom>
          <a:noFill/>
          <a:ln w="12700">
            <a:noFill/>
            <a:prstDash val="sysDot"/>
            <a:miter lim="800000"/>
            <a:headEnd/>
            <a:tailEnd/>
          </a:ln>
        </p:spPr>
        <p:txBody>
          <a:bodyPr lIns="90488" tIns="44450" rIns="90488" bIns="44450">
            <a:spAutoFit/>
          </a:bodyPr>
          <a:lstStyle/>
          <a:p>
            <a:pPr>
              <a:spcBef>
                <a:spcPct val="50000"/>
              </a:spcBef>
            </a:pPr>
            <a:r>
              <a:rPr lang="en-US" sz="1600" i="1"/>
              <a:t>t</a:t>
            </a:r>
          </a:p>
        </p:txBody>
      </p:sp>
      <p:sp>
        <p:nvSpPr>
          <p:cNvPr id="54"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55" name="Slide Number Placeholder 54"/>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7358"/>
            <a:ext cx="8229600" cy="4657724"/>
          </a:xfrm>
        </p:spPr>
        <p:txBody>
          <a:bodyPr/>
          <a:lstStyle/>
          <a:p>
            <a:pPr>
              <a:buFontTx/>
              <a:buNone/>
            </a:pPr>
            <a:r>
              <a:rPr lang="en-US" dirty="0" smtClean="0"/>
              <a:t>For a noisy channel of bandwidth</a:t>
            </a:r>
            <a:r>
              <a:rPr lang="en-US" dirty="0" smtClean="0">
                <a:solidFill>
                  <a:schemeClr val="accent6"/>
                </a:solidFill>
              </a:rPr>
              <a:t> H </a:t>
            </a:r>
            <a:r>
              <a:rPr lang="en-US" dirty="0" smtClean="0"/>
              <a:t>Hz. and a signal-to-noise ratio </a:t>
            </a:r>
            <a:r>
              <a:rPr lang="en-US" dirty="0" smtClean="0">
                <a:solidFill>
                  <a:schemeClr val="accent6"/>
                </a:solidFill>
              </a:rPr>
              <a:t>SNR</a:t>
            </a:r>
            <a:r>
              <a:rPr lang="en-US" dirty="0" smtClean="0"/>
              <a:t>, the max. data rate::</a:t>
            </a:r>
          </a:p>
          <a:p>
            <a:pPr>
              <a:buFontTx/>
              <a:buNone/>
            </a:pPr>
            <a:endParaRPr lang="en-US" dirty="0" smtClean="0"/>
          </a:p>
          <a:p>
            <a:pPr>
              <a:buFontTx/>
              <a:buNone/>
            </a:pPr>
            <a:endParaRPr lang="en-US" dirty="0" smtClean="0"/>
          </a:p>
          <a:p>
            <a:pPr>
              <a:buFontTx/>
              <a:buNone/>
            </a:pPr>
            <a:r>
              <a:rPr lang="en-US" dirty="0" smtClean="0"/>
              <a:t>Regardless of the number of signal levels used and the frequency of the sampling.</a:t>
            </a:r>
          </a:p>
          <a:p>
            <a:pPr>
              <a:buNone/>
            </a:pPr>
            <a:endParaRPr lang="en-US" dirty="0"/>
          </a:p>
        </p:txBody>
      </p:sp>
      <p:sp>
        <p:nvSpPr>
          <p:cNvPr id="6" name="Rectangle 2"/>
          <p:cNvSpPr>
            <a:spLocks noGrp="1" noChangeArrowheads="1"/>
          </p:cNvSpPr>
          <p:nvPr>
            <p:ph type="title"/>
          </p:nvPr>
        </p:nvSpPr>
        <p:spPr>
          <a:xfrm>
            <a:off x="179388" y="188640"/>
            <a:ext cx="8785225" cy="1357298"/>
          </a:xfrm>
        </p:spPr>
        <p:txBody>
          <a:bodyPr/>
          <a:lstStyle/>
          <a:p>
            <a:pPr>
              <a:defRPr/>
            </a:pPr>
            <a:r>
              <a:rPr lang="en-US" sz="4000" dirty="0" smtClean="0"/>
              <a:t>Shannon’s Channel Capacity Result</a:t>
            </a:r>
            <a:r>
              <a:rPr lang="en-US" dirty="0" smtClean="0"/>
              <a:t/>
            </a:r>
            <a:br>
              <a:rPr lang="en-US" dirty="0" smtClean="0"/>
            </a:br>
            <a:r>
              <a:rPr lang="en-US" sz="3200" dirty="0" smtClean="0">
                <a:solidFill>
                  <a:schemeClr val="accent6"/>
                </a:solidFill>
                <a:effectLst/>
              </a:rPr>
              <a:t>{assuming only thermal noise}</a:t>
            </a:r>
            <a:endParaRPr lang="en-US" dirty="0" smtClean="0">
              <a:solidFill>
                <a:schemeClr val="accent6"/>
              </a:solidFill>
              <a:effectLst/>
            </a:endParaRPr>
          </a:p>
        </p:txBody>
      </p:sp>
      <p:sp>
        <p:nvSpPr>
          <p:cNvPr id="7" name="Rectangle 4"/>
          <p:cNvSpPr>
            <a:spLocks noChangeArrowheads="1"/>
          </p:cNvSpPr>
          <p:nvPr/>
        </p:nvSpPr>
        <p:spPr bwMode="auto">
          <a:xfrm>
            <a:off x="1071538" y="3214686"/>
            <a:ext cx="6500858" cy="1000132"/>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b="1" dirty="0">
                <a:solidFill>
                  <a:schemeClr val="accent6"/>
                </a:solidFill>
              </a:rPr>
              <a:t>C = H log </a:t>
            </a:r>
            <a:r>
              <a:rPr lang="en-US" sz="3200" b="1" baseline="-25000" dirty="0">
                <a:solidFill>
                  <a:schemeClr val="accent6"/>
                </a:solidFill>
              </a:rPr>
              <a:t>2</a:t>
            </a:r>
            <a:r>
              <a:rPr lang="en-US" sz="3200" b="1" dirty="0">
                <a:solidFill>
                  <a:schemeClr val="accent6"/>
                </a:solidFill>
              </a:rPr>
              <a:t> (1 + SNR)</a:t>
            </a:r>
            <a:endParaRPr lang="en-US" b="1" dirty="0">
              <a:solidFill>
                <a:schemeClr val="accent6"/>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929718" cy="4786346"/>
          </a:xfrm>
        </p:spPr>
        <p:txBody>
          <a:bodyPr/>
          <a:lstStyle/>
          <a:p>
            <a:pPr>
              <a:buFontTx/>
              <a:buNone/>
            </a:pPr>
            <a:r>
              <a:rPr lang="en-US" dirty="0" smtClean="0"/>
              <a:t>Telephone channel (3400 Hz) at 40 dB SNR</a:t>
            </a:r>
          </a:p>
          <a:p>
            <a:pPr>
              <a:buFontTx/>
              <a:buNone/>
            </a:pPr>
            <a:endParaRPr lang="en-US" dirty="0" smtClean="0"/>
          </a:p>
          <a:p>
            <a:pPr>
              <a:buFontTx/>
              <a:buNone/>
            </a:pPr>
            <a:r>
              <a:rPr lang="en-US" dirty="0" smtClean="0">
                <a:solidFill>
                  <a:schemeClr val="accent2"/>
                </a:solidFill>
              </a:rPr>
              <a:t>C = H log </a:t>
            </a:r>
            <a:r>
              <a:rPr lang="en-US" baseline="-25000" dirty="0" smtClean="0">
                <a:solidFill>
                  <a:schemeClr val="accent2"/>
                </a:solidFill>
              </a:rPr>
              <a:t>2</a:t>
            </a:r>
            <a:r>
              <a:rPr lang="en-US" dirty="0" smtClean="0">
                <a:solidFill>
                  <a:schemeClr val="accent2"/>
                </a:solidFill>
              </a:rPr>
              <a:t> (1+SNR) b/s</a:t>
            </a:r>
          </a:p>
          <a:p>
            <a:pPr>
              <a:buFontTx/>
              <a:buNone/>
            </a:pPr>
            <a:r>
              <a:rPr lang="en-US" dirty="0" smtClean="0"/>
              <a:t>SNR (dB) = 40 dB</a:t>
            </a:r>
          </a:p>
          <a:p>
            <a:pPr>
              <a:buFontTx/>
              <a:buNone/>
            </a:pPr>
            <a:r>
              <a:rPr lang="en-US" dirty="0" smtClean="0"/>
              <a:t>40 dB =10 log </a:t>
            </a:r>
            <a:r>
              <a:rPr lang="en-US" baseline="-25000" dirty="0" smtClean="0"/>
              <a:t>10</a:t>
            </a:r>
            <a:r>
              <a:rPr lang="en-US" dirty="0" smtClean="0"/>
              <a:t> (SNR) </a:t>
            </a:r>
          </a:p>
          <a:p>
            <a:pPr>
              <a:buFontTx/>
              <a:buNone/>
            </a:pPr>
            <a:r>
              <a:rPr lang="en-US" dirty="0" smtClean="0"/>
              <a:t>4 = log </a:t>
            </a:r>
            <a:r>
              <a:rPr lang="en-US" baseline="-25000" dirty="0" smtClean="0"/>
              <a:t>10</a:t>
            </a:r>
            <a:r>
              <a:rPr lang="en-US" dirty="0" smtClean="0"/>
              <a:t> (SNR)</a:t>
            </a:r>
          </a:p>
          <a:p>
            <a:pPr>
              <a:buFontTx/>
              <a:buNone/>
            </a:pPr>
            <a:r>
              <a:rPr lang="en-US" dirty="0" smtClean="0"/>
              <a:t>SNR =10,000</a:t>
            </a:r>
          </a:p>
          <a:p>
            <a:pPr>
              <a:buFontTx/>
              <a:buNone/>
            </a:pPr>
            <a:r>
              <a:rPr lang="en-US" dirty="0" smtClean="0">
                <a:solidFill>
                  <a:schemeClr val="accent2"/>
                </a:solidFill>
              </a:rPr>
              <a:t>C = 3400 log </a:t>
            </a:r>
            <a:r>
              <a:rPr lang="en-US" baseline="-25000" dirty="0" smtClean="0">
                <a:solidFill>
                  <a:schemeClr val="accent2"/>
                </a:solidFill>
              </a:rPr>
              <a:t>2</a:t>
            </a:r>
            <a:r>
              <a:rPr lang="en-US" dirty="0" smtClean="0">
                <a:solidFill>
                  <a:schemeClr val="accent2"/>
                </a:solidFill>
              </a:rPr>
              <a:t> (10001)</a:t>
            </a:r>
            <a:r>
              <a:rPr lang="en-US" dirty="0" smtClean="0"/>
              <a:t> = 44.8 kbps</a:t>
            </a:r>
          </a:p>
          <a:p>
            <a:pPr>
              <a:buNone/>
            </a:pPr>
            <a:endParaRPr lang="en-US" dirty="0"/>
          </a:p>
        </p:txBody>
      </p:sp>
      <p:sp>
        <p:nvSpPr>
          <p:cNvPr id="6" name="Rectangle 2"/>
          <p:cNvSpPr>
            <a:spLocks noGrp="1" noChangeArrowheads="1"/>
          </p:cNvSpPr>
          <p:nvPr>
            <p:ph type="title"/>
          </p:nvPr>
        </p:nvSpPr>
        <p:spPr>
          <a:xfrm>
            <a:off x="0" y="-71462"/>
            <a:ext cx="8964613" cy="1071570"/>
          </a:xfrm>
        </p:spPr>
        <p:txBody>
          <a:bodyPr/>
          <a:lstStyle/>
          <a:p>
            <a:pPr>
              <a:defRPr/>
            </a:pPr>
            <a:r>
              <a:rPr lang="en-US" sz="4000" dirty="0" smtClean="0"/>
              <a:t>Shannon Example – Noisy Channel</a:t>
            </a:r>
            <a:endParaRPr lang="en-US" sz="2800" dirty="0" smtClean="0"/>
          </a:p>
        </p:txBody>
      </p:sp>
      <p:sp>
        <p:nvSpPr>
          <p:cNvPr id="8" name="Text Box 240"/>
          <p:cNvSpPr txBox="1">
            <a:spLocks noChangeArrowheads="1"/>
          </p:cNvSpPr>
          <p:nvPr/>
        </p:nvSpPr>
        <p:spPr bwMode="auto">
          <a:xfrm>
            <a:off x="7072330"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Communications Concepts</a:t>
            </a:r>
            <a:endParaRPr lang="en-US" dirty="0"/>
          </a:p>
        </p:txBody>
      </p:sp>
      <p:sp>
        <p:nvSpPr>
          <p:cNvPr id="3" name="Content Placeholder 2"/>
          <p:cNvSpPr>
            <a:spLocks noGrp="1"/>
          </p:cNvSpPr>
          <p:nvPr>
            <p:ph idx="1"/>
          </p:nvPr>
        </p:nvSpPr>
        <p:spPr>
          <a:xfrm>
            <a:off x="57176" y="1071546"/>
            <a:ext cx="8229600" cy="4800600"/>
          </a:xfrm>
        </p:spPr>
        <p:txBody>
          <a:bodyPr/>
          <a:lstStyle/>
          <a:p>
            <a:pPr marL="609600" indent="-609600">
              <a:lnSpc>
                <a:spcPct val="90000"/>
              </a:lnSpc>
              <a:buFontTx/>
              <a:buNone/>
              <a:defRPr/>
            </a:pPr>
            <a:r>
              <a:rPr lang="en-US" sz="2800" dirty="0" smtClean="0">
                <a:solidFill>
                  <a:schemeClr val="accent2"/>
                </a:solidFill>
                <a:latin typeface="Comic Sans MS" pitchFamily="66" charset="0"/>
              </a:rPr>
              <a:t>Analog</a:t>
            </a:r>
            <a:r>
              <a:rPr lang="en-US" sz="2800" dirty="0" smtClean="0"/>
              <a:t> and </a:t>
            </a:r>
            <a:r>
              <a:rPr lang="en-US" sz="2800" dirty="0" smtClean="0">
                <a:solidFill>
                  <a:srgbClr val="0033CC"/>
                </a:solidFill>
                <a:latin typeface="Comic Sans MS" pitchFamily="66" charset="0"/>
              </a:rPr>
              <a:t>Digital</a:t>
            </a:r>
            <a:r>
              <a:rPr lang="en-US" sz="2800" dirty="0" smtClean="0">
                <a:solidFill>
                  <a:schemeClr val="accent2"/>
                </a:solidFill>
              </a:rPr>
              <a:t> </a:t>
            </a:r>
            <a:r>
              <a:rPr lang="en-US" sz="2800" dirty="0" smtClean="0"/>
              <a:t>correspond roughly to</a:t>
            </a:r>
            <a:r>
              <a:rPr lang="en-US" sz="2800" dirty="0" smtClean="0">
                <a:solidFill>
                  <a:srgbClr val="FF0000"/>
                </a:solidFill>
              </a:rPr>
              <a:t> </a:t>
            </a:r>
            <a:r>
              <a:rPr lang="en-US" sz="2800" i="1" dirty="0" smtClean="0">
                <a:solidFill>
                  <a:schemeClr val="accent2"/>
                </a:solidFill>
              </a:rPr>
              <a:t>continuous</a:t>
            </a:r>
            <a:r>
              <a:rPr lang="en-US" sz="2800" dirty="0" smtClean="0">
                <a:solidFill>
                  <a:srgbClr val="FF0000"/>
                </a:solidFill>
              </a:rPr>
              <a:t> </a:t>
            </a:r>
            <a:r>
              <a:rPr lang="en-US" sz="2800" dirty="0" smtClean="0"/>
              <a:t>and</a:t>
            </a:r>
            <a:r>
              <a:rPr lang="en-US" sz="2800" i="1" dirty="0" smtClean="0">
                <a:solidFill>
                  <a:schemeClr val="accent2"/>
                </a:solidFill>
              </a:rPr>
              <a:t> </a:t>
            </a:r>
            <a:r>
              <a:rPr lang="en-US" sz="2800" i="1" dirty="0" smtClean="0">
                <a:solidFill>
                  <a:srgbClr val="0033CC"/>
                </a:solidFill>
              </a:rPr>
              <a:t>discrete</a:t>
            </a:r>
            <a:r>
              <a:rPr lang="en-US" sz="2800" i="1" dirty="0" smtClean="0">
                <a:solidFill>
                  <a:schemeClr val="accent2"/>
                </a:solidFill>
              </a:rPr>
              <a:t> </a:t>
            </a:r>
            <a:r>
              <a:rPr lang="en-US" sz="2800" dirty="0" smtClean="0"/>
              <a:t>, respectively.</a:t>
            </a:r>
          </a:p>
          <a:p>
            <a:pPr marL="609600" indent="-609600">
              <a:lnSpc>
                <a:spcPct val="90000"/>
              </a:lnSpc>
              <a:buFontTx/>
              <a:buNone/>
              <a:defRPr/>
            </a:pPr>
            <a:r>
              <a:rPr lang="en-US" sz="2800" dirty="0" smtClean="0"/>
              <a:t>These two terms can be used in three contexts: data, signals, transmissions.</a:t>
            </a:r>
          </a:p>
          <a:p>
            <a:pPr marL="609600" indent="-609600">
              <a:lnSpc>
                <a:spcPct val="90000"/>
              </a:lnSpc>
              <a:buNone/>
              <a:defRPr/>
            </a:pPr>
            <a:r>
              <a:rPr lang="en-US" sz="2800" dirty="0" smtClean="0"/>
              <a:t>1. data:: entities that convey meaning (or information).</a:t>
            </a:r>
          </a:p>
          <a:p>
            <a:pPr marL="609600" indent="-609600">
              <a:lnSpc>
                <a:spcPct val="90000"/>
              </a:lnSpc>
              <a:buFontTx/>
              <a:buNone/>
              <a:defRPr/>
            </a:pPr>
            <a:r>
              <a:rPr lang="en-US" sz="2800" dirty="0" smtClean="0"/>
              <a:t>	</a:t>
            </a:r>
            <a:r>
              <a:rPr lang="en-US" sz="2800" dirty="0" smtClean="0">
                <a:solidFill>
                  <a:schemeClr val="accent2"/>
                </a:solidFill>
                <a:latin typeface="Comic Sans MS" pitchFamily="66" charset="0"/>
              </a:rPr>
              <a:t>analog</a:t>
            </a:r>
            <a:r>
              <a:rPr lang="en-US" sz="2800" dirty="0" smtClean="0">
                <a:solidFill>
                  <a:schemeClr val="accent2"/>
                </a:solidFill>
              </a:rPr>
              <a:t> </a:t>
            </a:r>
            <a:r>
              <a:rPr lang="en-US" sz="2800" dirty="0" smtClean="0"/>
              <a:t>– voice and video are continuously</a:t>
            </a:r>
          </a:p>
          <a:p>
            <a:pPr marL="609600" indent="-609600">
              <a:lnSpc>
                <a:spcPct val="90000"/>
              </a:lnSpc>
              <a:buFontTx/>
              <a:buNone/>
              <a:defRPr/>
            </a:pPr>
            <a:r>
              <a:rPr lang="en-US" sz="2800" dirty="0" smtClean="0"/>
              <a:t>			 varying patterns of intensity.</a:t>
            </a:r>
          </a:p>
          <a:p>
            <a:pPr marL="609600" indent="-609600">
              <a:lnSpc>
                <a:spcPct val="90000"/>
              </a:lnSpc>
              <a:buFontTx/>
              <a:buNone/>
              <a:defRPr/>
            </a:pPr>
            <a:r>
              <a:rPr lang="en-US" sz="2800" dirty="0" smtClean="0"/>
              <a:t>	</a:t>
            </a:r>
            <a:r>
              <a:rPr lang="en-US" sz="2800" dirty="0" smtClean="0">
                <a:solidFill>
                  <a:srgbClr val="0033CC"/>
                </a:solidFill>
                <a:latin typeface="Comic Sans MS" pitchFamily="66" charset="0"/>
              </a:rPr>
              <a:t>digital</a:t>
            </a:r>
            <a:r>
              <a:rPr lang="en-US" sz="2800" dirty="0" smtClean="0"/>
              <a:t> -  take on discrete values (e.g., integers, ASCII text).</a:t>
            </a:r>
          </a:p>
          <a:p>
            <a:pPr marL="609600" indent="-609600">
              <a:lnSpc>
                <a:spcPct val="90000"/>
              </a:lnSpc>
              <a:buFontTx/>
              <a:buNone/>
              <a:defRPr/>
            </a:pPr>
            <a:r>
              <a:rPr lang="en-US" sz="2800" i="1" dirty="0" smtClean="0"/>
              <a:t>Data are propagated from one point to another by means of </a:t>
            </a:r>
            <a:r>
              <a:rPr lang="en-US" sz="2800" i="1" dirty="0" smtClean="0">
                <a:solidFill>
                  <a:srgbClr val="008000"/>
                </a:solidFill>
                <a:effectLst>
                  <a:outerShdw blurRad="38100" dist="38100" dir="2700000" algn="tl">
                    <a:srgbClr val="000000">
                      <a:alpha val="43137"/>
                    </a:srgbClr>
                  </a:outerShdw>
                </a:effectLst>
              </a:rPr>
              <a:t>electrical signals</a:t>
            </a:r>
            <a:r>
              <a:rPr lang="en-US" sz="2800" dirty="0" smtClean="0"/>
              <a:t>.</a:t>
            </a:r>
          </a:p>
          <a:p>
            <a:pPr>
              <a:buNone/>
            </a:pPr>
            <a:endParaRPr lang="en-US" dirty="0"/>
          </a:p>
        </p:txBody>
      </p:sp>
      <p:sp>
        <p:nvSpPr>
          <p:cNvPr id="7"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solidFill>
                  <a:srgbClr val="800000"/>
                </a:solidFill>
              </a:rPr>
              <a:t>Analog and Digital Contexts:</a:t>
            </a:r>
            <a:br>
              <a:rPr lang="en-US" sz="3200" dirty="0" smtClean="0">
                <a:solidFill>
                  <a:srgbClr val="800000"/>
                </a:solidFill>
              </a:rPr>
            </a:br>
            <a:r>
              <a:rPr lang="en-US" sz="3200" dirty="0" smtClean="0">
                <a:solidFill>
                  <a:schemeClr val="tx1"/>
                </a:solidFill>
              </a:rPr>
              <a:t>data</a:t>
            </a:r>
            <a:br>
              <a:rPr lang="en-US" sz="3200" dirty="0" smtClean="0">
                <a:solidFill>
                  <a:schemeClr val="tx1"/>
                </a:solidFill>
              </a:rPr>
            </a:br>
            <a:r>
              <a:rPr lang="en-US" sz="3200" dirty="0" smtClean="0">
                <a:solidFill>
                  <a:schemeClr val="tx1"/>
                </a:solidFill>
              </a:rPr>
              <a:t>signals</a:t>
            </a:r>
            <a:br>
              <a:rPr lang="en-US" sz="3200" dirty="0" smtClean="0">
                <a:solidFill>
                  <a:schemeClr val="tx1"/>
                </a:solidFill>
              </a:rPr>
            </a:br>
            <a:r>
              <a:rPr lang="en-US" sz="3200" dirty="0" smtClean="0">
                <a:solidFill>
                  <a:schemeClr val="tx1"/>
                </a:solidFill>
              </a:rPr>
              <a:t>transmissions</a:t>
            </a:r>
            <a:endParaRPr lang="en-US" sz="3200" dirty="0">
              <a:solidFill>
                <a:srgbClr val="800000"/>
              </a:solidFill>
            </a:endParaRPr>
          </a:p>
        </p:txBody>
      </p:sp>
      <p:graphicFrame>
        <p:nvGraphicFramePr>
          <p:cNvPr id="73730" name="Object 2"/>
          <p:cNvGraphicFramePr>
            <a:graphicFrameLocks noChangeAspect="1"/>
          </p:cNvGraphicFramePr>
          <p:nvPr>
            <p:extLst>
              <p:ext uri="{D42A27DB-BD31-4B8C-83A1-F6EECF244321}">
                <p14:modId xmlns:p14="http://schemas.microsoft.com/office/powerpoint/2010/main" val="3502790268"/>
              </p:ext>
            </p:extLst>
          </p:nvPr>
        </p:nvGraphicFramePr>
        <p:xfrm>
          <a:off x="3217416" y="116632"/>
          <a:ext cx="5459040" cy="6167116"/>
        </p:xfrm>
        <a:graphic>
          <a:graphicData uri="http://schemas.openxmlformats.org/presentationml/2006/ole">
            <mc:AlternateContent xmlns:mc="http://schemas.openxmlformats.org/markup-compatibility/2006">
              <mc:Choice xmlns:v="urn:schemas-microsoft-com:vml" Requires="v">
                <p:oleObj spid="_x0000_s2060" name="Document" r:id="rId4" imgW="6070600" imgH="6680200" progId="Word.Document.12">
                  <p:embed/>
                </p:oleObj>
              </mc:Choice>
              <mc:Fallback>
                <p:oleObj name="Document" r:id="rId4" imgW="6070600" imgH="6680200"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7416" y="116632"/>
                        <a:ext cx="5459040" cy="6167116"/>
                      </a:xfrm>
                      <a:prstGeom prst="rect">
                        <a:avLst/>
                      </a:prstGeom>
                      <a:noFill/>
                      <a:ln>
                        <a:noFill/>
                      </a:ln>
                      <a:extLst/>
                    </p:spPr>
                  </p:pic>
                </p:oleObj>
              </mc:Fallback>
            </mc:AlternateContent>
          </a:graphicData>
        </a:graphic>
      </p:graphicFrame>
      <p:sp>
        <p:nvSpPr>
          <p:cNvPr id="4" name="Rectangle 5"/>
          <p:cNvSpPr>
            <a:spLocks noChangeArrowheads="1"/>
          </p:cNvSpPr>
          <p:nvPr/>
        </p:nvSpPr>
        <p:spPr bwMode="auto">
          <a:xfrm>
            <a:off x="179512" y="552236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7" name="Oval 6"/>
          <p:cNvSpPr>
            <a:spLocks noChangeArrowheads="1"/>
          </p:cNvSpPr>
          <p:nvPr/>
        </p:nvSpPr>
        <p:spPr bwMode="auto">
          <a:xfrm>
            <a:off x="6085878"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8" name="Oval 6"/>
          <p:cNvSpPr>
            <a:spLocks noChangeArrowheads="1"/>
          </p:cNvSpPr>
          <p:nvPr/>
        </p:nvSpPr>
        <p:spPr bwMode="auto">
          <a:xfrm>
            <a:off x="8318126" y="4293096"/>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9" name="Oval 6"/>
          <p:cNvSpPr>
            <a:spLocks noChangeArrowheads="1"/>
          </p:cNvSpPr>
          <p:nvPr/>
        </p:nvSpPr>
        <p:spPr bwMode="auto">
          <a:xfrm>
            <a:off x="8318126" y="5899621"/>
            <a:ext cx="214314" cy="193675"/>
          </a:xfrm>
          <a:prstGeom prst="ellipse">
            <a:avLst/>
          </a:prstGeom>
          <a:solidFill>
            <a:srgbClr val="A50021"/>
          </a:solidFill>
          <a:ln w="9525">
            <a:solidFill>
              <a:schemeClr val="tx1"/>
            </a:solidFill>
            <a:round/>
            <a:headEnd/>
            <a:tailEnd/>
          </a:ln>
        </p:spPr>
        <p:txBody>
          <a:bodyPr wrap="none" anchor="ctr"/>
          <a:lstStyle/>
          <a:p>
            <a:endParaRPr lang="en-US"/>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935917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214282" y="1295400"/>
            <a:ext cx="8822214" cy="4800600"/>
          </a:xfrm>
        </p:spPr>
        <p:txBody>
          <a:bodyPr/>
          <a:lstStyle/>
          <a:p>
            <a:pPr marL="609600" indent="-609600">
              <a:lnSpc>
                <a:spcPct val="90000"/>
              </a:lnSpc>
              <a:buFontTx/>
              <a:buNone/>
            </a:pPr>
            <a:r>
              <a:rPr lang="en-US" dirty="0" smtClean="0"/>
              <a:t>signals:: electric or electromagnetic representations of data.</a:t>
            </a:r>
          </a:p>
          <a:p>
            <a:pPr marL="609600" indent="-609600">
              <a:lnSpc>
                <a:spcPct val="90000"/>
              </a:lnSpc>
              <a:buNone/>
            </a:pPr>
            <a:r>
              <a:rPr lang="en-US" dirty="0" smtClean="0"/>
              <a:t>2. signaling ::  is the physical  propagating of the signal along a suitable medium.</a:t>
            </a:r>
          </a:p>
          <a:p>
            <a:pPr marL="990600" lvl="1" indent="-533400">
              <a:lnSpc>
                <a:spcPct val="90000"/>
              </a:lnSpc>
              <a:buFontTx/>
              <a:buNone/>
            </a:pPr>
            <a:r>
              <a:rPr lang="en-US" dirty="0" smtClean="0">
                <a:solidFill>
                  <a:schemeClr val="accent2"/>
                </a:solidFill>
                <a:latin typeface="Comic Sans MS" pitchFamily="66" charset="0"/>
              </a:rPr>
              <a:t>Analog signal </a:t>
            </a:r>
            <a:r>
              <a:rPr lang="en-US" dirty="0" smtClean="0"/>
              <a:t>– a </a:t>
            </a:r>
            <a:r>
              <a:rPr lang="en-US" dirty="0" smtClean="0">
                <a:solidFill>
                  <a:schemeClr val="accent2"/>
                </a:solidFill>
                <a:latin typeface="Comic Sans MS" pitchFamily="66" charset="0"/>
              </a:rPr>
              <a:t>continuously varying</a:t>
            </a:r>
            <a:r>
              <a:rPr lang="en-US" dirty="0" smtClean="0">
                <a:solidFill>
                  <a:schemeClr val="accent2"/>
                </a:solidFill>
              </a:rPr>
              <a:t> </a:t>
            </a:r>
            <a:r>
              <a:rPr lang="en-US" dirty="0" smtClean="0"/>
              <a:t>electromagnetic wave that may be propagated over a variety of medium depending on the spectrum (e.g., wire, twisted pair, coaxial cable, fiber optic cable and atmosphere or space  propagation).</a:t>
            </a: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a:xfrm>
            <a:off x="457200" y="1727448"/>
            <a:ext cx="8229600" cy="4221832"/>
          </a:xfrm>
        </p:spPr>
        <p:txBody>
          <a:bodyPr/>
          <a:lstStyle/>
          <a:p>
            <a:pPr marL="609600" indent="-609600">
              <a:buFontTx/>
              <a:buNone/>
            </a:pPr>
            <a:r>
              <a:rPr lang="en-US" dirty="0" smtClean="0">
                <a:solidFill>
                  <a:srgbClr val="0033CC"/>
                </a:solidFill>
                <a:latin typeface="Comic Sans MS" pitchFamily="66" charset="0"/>
              </a:rPr>
              <a:t>digital signal </a:t>
            </a:r>
            <a:r>
              <a:rPr lang="en-US" dirty="0" smtClean="0"/>
              <a:t>– a sequence of </a:t>
            </a:r>
            <a:r>
              <a:rPr lang="en-US" dirty="0" smtClean="0">
                <a:solidFill>
                  <a:srgbClr val="0033CC"/>
                </a:solidFill>
                <a:latin typeface="Comic Sans MS" pitchFamily="66" charset="0"/>
              </a:rPr>
              <a:t>voltage pulses</a:t>
            </a:r>
            <a:r>
              <a:rPr lang="en-US" dirty="0" smtClean="0"/>
              <a:t> that may be transmitted over a wire medium.</a:t>
            </a:r>
          </a:p>
          <a:p>
            <a:pPr marL="609600" indent="-609600">
              <a:buFontTx/>
              <a:buNone/>
            </a:pPr>
            <a:r>
              <a:rPr lang="en-US" dirty="0" smtClean="0"/>
              <a:t>Note – analog signals to represent analog data and digital signals to represent digital data are </a:t>
            </a:r>
            <a:r>
              <a:rPr lang="en-US" dirty="0" smtClean="0">
                <a:solidFill>
                  <a:srgbClr val="008000"/>
                </a:solidFill>
              </a:rPr>
              <a:t>not</a:t>
            </a:r>
            <a:r>
              <a:rPr lang="en-US" dirty="0" smtClean="0"/>
              <a:t> the only possibilities.</a:t>
            </a: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kumimoji="1" lang="en-US" dirty="0" smtClean="0"/>
              <a:t>Analog and Digital Signals</a:t>
            </a:r>
          </a:p>
        </p:txBody>
      </p:sp>
      <p:pic>
        <p:nvPicPr>
          <p:cNvPr id="28675" name="Picture 5"/>
          <p:cNvPicPr preferRelativeResize="0">
            <a:picLocks noChangeAspect="1" noChangeArrowheads="1"/>
          </p:cNvPicPr>
          <p:nvPr/>
        </p:nvPicPr>
        <p:blipFill>
          <a:blip r:embed="rId3">
            <a:lum contrast="14000"/>
          </a:blip>
          <a:srcRect b="10942"/>
          <a:stretch>
            <a:fillRect/>
          </a:stretch>
        </p:blipFill>
        <p:spPr bwMode="auto">
          <a:xfrm>
            <a:off x="899592" y="1052736"/>
            <a:ext cx="7330008" cy="5294934"/>
          </a:xfrm>
          <a:prstGeom prst="rect">
            <a:avLst/>
          </a:prstGeom>
          <a:noFill/>
          <a:ln w="9525">
            <a:noFill/>
            <a:miter lim="800000"/>
            <a:headEnd/>
            <a:tailEnd/>
          </a:ln>
        </p:spPr>
      </p:pic>
      <p:sp>
        <p:nvSpPr>
          <p:cNvPr id="6" name="Rectangle 5"/>
          <p:cNvSpPr>
            <a:spLocks noChangeArrowheads="1"/>
          </p:cNvSpPr>
          <p:nvPr/>
        </p:nvSpPr>
        <p:spPr bwMode="auto">
          <a:xfrm>
            <a:off x="7679183" y="5162326"/>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
        <p:nvSpPr>
          <p:cNvPr id="2" name="Footer Placeholder 1"/>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1065243203"/>
      </p:ext>
    </p:extLst>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Signals Details</a:t>
            </a:r>
            <a:endParaRPr lang="en-US" dirty="0"/>
          </a:p>
        </p:txBody>
      </p:sp>
      <p:sp>
        <p:nvSpPr>
          <p:cNvPr id="3" name="Content Placeholder 2"/>
          <p:cNvSpPr>
            <a:spLocks noGrp="1"/>
          </p:cNvSpPr>
          <p:nvPr>
            <p:ph idx="1"/>
          </p:nvPr>
        </p:nvSpPr>
        <p:spPr/>
        <p:txBody>
          <a:bodyPr/>
          <a:lstStyle/>
          <a:p>
            <a:pPr>
              <a:lnSpc>
                <a:spcPct val="90000"/>
              </a:lnSpc>
            </a:pPr>
            <a:r>
              <a:rPr lang="en-US" sz="2800" dirty="0" smtClean="0"/>
              <a:t>Means by which data are propagated.</a:t>
            </a:r>
          </a:p>
          <a:p>
            <a:pPr>
              <a:lnSpc>
                <a:spcPct val="90000"/>
              </a:lnSpc>
            </a:pPr>
            <a:r>
              <a:rPr lang="en-US" sz="2800" dirty="0" smtClean="0">
                <a:solidFill>
                  <a:schemeClr val="accent2"/>
                </a:solidFill>
              </a:rPr>
              <a:t>Analog Signals</a:t>
            </a:r>
          </a:p>
          <a:p>
            <a:pPr lvl="1">
              <a:lnSpc>
                <a:spcPct val="90000"/>
              </a:lnSpc>
            </a:pPr>
            <a:r>
              <a:rPr lang="en-US" sz="2400" dirty="0" smtClean="0"/>
              <a:t>Continuously variable</a:t>
            </a:r>
          </a:p>
          <a:p>
            <a:pPr lvl="1">
              <a:lnSpc>
                <a:spcPct val="90000"/>
              </a:lnSpc>
            </a:pPr>
            <a:r>
              <a:rPr lang="en-US" sz="2400" dirty="0" smtClean="0"/>
              <a:t>Various media</a:t>
            </a:r>
          </a:p>
          <a:p>
            <a:pPr lvl="2">
              <a:lnSpc>
                <a:spcPct val="90000"/>
              </a:lnSpc>
            </a:pPr>
            <a:r>
              <a:rPr lang="en-US" sz="2000" dirty="0" smtClean="0"/>
              <a:t>wire, fiber optic, space</a:t>
            </a:r>
          </a:p>
          <a:p>
            <a:pPr lvl="1">
              <a:lnSpc>
                <a:spcPct val="90000"/>
              </a:lnSpc>
            </a:pPr>
            <a:r>
              <a:rPr lang="en-US" sz="2400" dirty="0" smtClean="0"/>
              <a:t>Speech bandwidth 100Hz to 7kHz</a:t>
            </a:r>
          </a:p>
          <a:p>
            <a:pPr lvl="1">
              <a:lnSpc>
                <a:spcPct val="90000"/>
              </a:lnSpc>
            </a:pPr>
            <a:r>
              <a:rPr lang="en-US" sz="2400" dirty="0" smtClean="0"/>
              <a:t>Telephone bandwidth 300Hz to 3400Hz</a:t>
            </a:r>
          </a:p>
          <a:p>
            <a:pPr lvl="1">
              <a:lnSpc>
                <a:spcPct val="90000"/>
              </a:lnSpc>
            </a:pPr>
            <a:r>
              <a:rPr lang="en-US" sz="2400" dirty="0" smtClean="0"/>
              <a:t>Video bandwidth 4MHz</a:t>
            </a:r>
          </a:p>
          <a:p>
            <a:pPr>
              <a:lnSpc>
                <a:spcPct val="90000"/>
              </a:lnSpc>
            </a:pPr>
            <a:r>
              <a:rPr lang="en-US" sz="2800" dirty="0" smtClean="0">
                <a:solidFill>
                  <a:srgbClr val="0033CC"/>
                </a:solidFill>
              </a:rPr>
              <a:t>Digital Signals</a:t>
            </a:r>
          </a:p>
          <a:p>
            <a:pPr lvl="1">
              <a:lnSpc>
                <a:spcPct val="90000"/>
              </a:lnSpc>
            </a:pPr>
            <a:r>
              <a:rPr lang="en-US" sz="2400" dirty="0" smtClean="0"/>
              <a:t>Use two DC components.</a:t>
            </a:r>
          </a:p>
          <a:p>
            <a:pPr>
              <a:buNone/>
            </a:pPr>
            <a:endParaRPr lang="en-US" dirty="0"/>
          </a:p>
        </p:txBody>
      </p:sp>
      <p:sp>
        <p:nvSpPr>
          <p:cNvPr id="6" name="Rectangle 1028"/>
          <p:cNvSpPr>
            <a:spLocks noChangeArrowheads="1"/>
          </p:cNvSpPr>
          <p:nvPr/>
        </p:nvSpPr>
        <p:spPr bwMode="auto">
          <a:xfrm>
            <a:off x="7572396"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Outline </a:t>
            </a:r>
            <a:r>
              <a:rPr lang="en-US" sz="2800" dirty="0" smtClean="0"/>
              <a:t>(Part 1)</a:t>
            </a:r>
            <a:endParaRPr lang="en-US" dirty="0"/>
          </a:p>
        </p:txBody>
      </p:sp>
      <p:sp>
        <p:nvSpPr>
          <p:cNvPr id="3" name="Content Placeholder 2"/>
          <p:cNvSpPr>
            <a:spLocks noGrp="1"/>
          </p:cNvSpPr>
          <p:nvPr>
            <p:ph idx="1"/>
          </p:nvPr>
        </p:nvSpPr>
        <p:spPr>
          <a:xfrm>
            <a:off x="214282" y="1295400"/>
            <a:ext cx="8472518" cy="4800600"/>
          </a:xfrm>
        </p:spPr>
        <p:txBody>
          <a:bodyPr/>
          <a:lstStyle/>
          <a:p>
            <a:r>
              <a:rPr lang="en-US" sz="4000" dirty="0" smtClean="0"/>
              <a:t>Definitions</a:t>
            </a:r>
          </a:p>
          <a:p>
            <a:r>
              <a:rPr lang="en-US" sz="4000" dirty="0" err="1" smtClean="0"/>
              <a:t>Nyquist</a:t>
            </a:r>
            <a:r>
              <a:rPr lang="en-US" sz="4000" dirty="0" smtClean="0"/>
              <a:t> Theorem - noiseless</a:t>
            </a:r>
          </a:p>
          <a:p>
            <a:r>
              <a:rPr lang="en-US" sz="4000" dirty="0" smtClean="0"/>
              <a:t>Shannon’s Result – with noise</a:t>
            </a:r>
          </a:p>
          <a:p>
            <a:r>
              <a:rPr lang="en-US" sz="4000" dirty="0" smtClean="0"/>
              <a:t>Analog versus Digital </a:t>
            </a:r>
          </a:p>
          <a:p>
            <a:r>
              <a:rPr lang="en-US" sz="4000" dirty="0" smtClean="0"/>
              <a:t>Amplifier versus Repeater</a:t>
            </a:r>
          </a:p>
          <a:p>
            <a:r>
              <a:rPr lang="en-US" sz="4000" dirty="0" smtClean="0"/>
              <a:t>Advantages/Disadvantages of Analog </a:t>
            </a:r>
            <a:r>
              <a:rPr lang="en-US" sz="4000" dirty="0" err="1" smtClean="0"/>
              <a:t>vs</a:t>
            </a:r>
            <a:r>
              <a:rPr lang="en-US" sz="4000" dirty="0" smtClean="0"/>
              <a:t> Digital Transmissions</a:t>
            </a:r>
            <a:endParaRPr lang="en-US" sz="4000" dirty="0"/>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and Digital Signaling</a:t>
            </a:r>
            <a:endParaRPr lang="en-US" dirty="0"/>
          </a:p>
        </p:txBody>
      </p:sp>
      <p:sp>
        <p:nvSpPr>
          <p:cNvPr id="3" name="Content Placeholder 2"/>
          <p:cNvSpPr>
            <a:spLocks noGrp="1"/>
          </p:cNvSpPr>
          <p:nvPr>
            <p:ph idx="1"/>
          </p:nvPr>
        </p:nvSpPr>
        <p:spPr/>
        <p:txBody>
          <a:bodyPr/>
          <a:lstStyle/>
          <a:p>
            <a:r>
              <a:rPr lang="en-US" dirty="0" smtClean="0">
                <a:solidFill>
                  <a:srgbClr val="0033CC"/>
                </a:solidFill>
                <a:latin typeface="Comic Sans MS" pitchFamily="66" charset="0"/>
              </a:rPr>
              <a:t>Digital data </a:t>
            </a:r>
            <a:r>
              <a:rPr lang="en-US" dirty="0" smtClean="0"/>
              <a:t>can be represented by </a:t>
            </a:r>
            <a:r>
              <a:rPr lang="en-US" dirty="0" smtClean="0">
                <a:solidFill>
                  <a:schemeClr val="accent2"/>
                </a:solidFill>
                <a:latin typeface="Comic Sans MS" pitchFamily="66" charset="0"/>
              </a:rPr>
              <a:t>analog signals </a:t>
            </a:r>
            <a:r>
              <a:rPr lang="en-US" dirty="0" smtClean="0"/>
              <a:t>using a </a:t>
            </a:r>
            <a:r>
              <a:rPr lang="en-US" dirty="0" smtClean="0">
                <a:solidFill>
                  <a:srgbClr val="008000"/>
                </a:solidFill>
                <a:latin typeface="Comic Sans MS" pitchFamily="66" charset="0"/>
              </a:rPr>
              <a:t>modem</a:t>
            </a:r>
            <a:r>
              <a:rPr lang="en-US" dirty="0" smtClean="0">
                <a:solidFill>
                  <a:srgbClr val="008000"/>
                </a:solidFill>
              </a:rPr>
              <a:t> </a:t>
            </a:r>
            <a:r>
              <a:rPr lang="en-US" dirty="0" smtClean="0">
                <a:solidFill>
                  <a:srgbClr val="008000"/>
                </a:solidFill>
                <a:latin typeface="Comic Sans MS" pitchFamily="66" charset="0"/>
              </a:rPr>
              <a:t>(modulator/demodulator).</a:t>
            </a:r>
          </a:p>
          <a:p>
            <a:pPr>
              <a:buFontTx/>
              <a:buNone/>
            </a:pPr>
            <a:r>
              <a:rPr lang="en-US" dirty="0" smtClean="0">
                <a:solidFill>
                  <a:schemeClr val="tx2"/>
                </a:solidFill>
              </a:rPr>
              <a:t>	</a:t>
            </a:r>
            <a:r>
              <a:rPr lang="en-US" sz="2800" dirty="0" smtClean="0">
                <a:solidFill>
                  <a:schemeClr val="tx2"/>
                </a:solidFill>
              </a:rPr>
              <a:t>The </a:t>
            </a:r>
            <a:r>
              <a:rPr lang="en-US" sz="2800" dirty="0" smtClean="0">
                <a:solidFill>
                  <a:srgbClr val="0033CC"/>
                </a:solidFill>
              </a:rPr>
              <a:t>digital data </a:t>
            </a:r>
            <a:r>
              <a:rPr lang="en-US" sz="2800" dirty="0" smtClean="0">
                <a:solidFill>
                  <a:schemeClr val="tx2"/>
                </a:solidFill>
              </a:rPr>
              <a:t>is encoded on a carrier frequency.</a:t>
            </a:r>
          </a:p>
          <a:p>
            <a:pPr>
              <a:buFontTx/>
              <a:buNone/>
            </a:pPr>
            <a:endParaRPr lang="en-US" sz="2800" i="1" dirty="0" smtClean="0">
              <a:solidFill>
                <a:schemeClr val="tx2"/>
              </a:solidFill>
            </a:endParaRPr>
          </a:p>
          <a:p>
            <a:r>
              <a:rPr lang="en-US" dirty="0" smtClean="0">
                <a:solidFill>
                  <a:schemeClr val="accent2"/>
                </a:solidFill>
                <a:latin typeface="Comic Sans MS" pitchFamily="66" charset="0"/>
              </a:rPr>
              <a:t>Analog data </a:t>
            </a:r>
            <a:r>
              <a:rPr lang="en-US" dirty="0" smtClean="0">
                <a:solidFill>
                  <a:schemeClr val="tx2"/>
                </a:solidFill>
              </a:rPr>
              <a:t>can be represented by </a:t>
            </a:r>
            <a:r>
              <a:rPr lang="en-US" dirty="0" smtClean="0">
                <a:solidFill>
                  <a:srgbClr val="0033CC"/>
                </a:solidFill>
                <a:latin typeface="Comic Sans MS" pitchFamily="66" charset="0"/>
              </a:rPr>
              <a:t>digital signals </a:t>
            </a:r>
            <a:r>
              <a:rPr lang="en-US" dirty="0" smtClean="0">
                <a:solidFill>
                  <a:schemeClr val="tx2"/>
                </a:solidFill>
              </a:rPr>
              <a:t>using a </a:t>
            </a:r>
            <a:r>
              <a:rPr lang="en-US" dirty="0" smtClean="0">
                <a:solidFill>
                  <a:srgbClr val="008000"/>
                </a:solidFill>
                <a:latin typeface="Comic Sans MS" pitchFamily="66" charset="0"/>
              </a:rPr>
              <a:t>codec (coder-decoder).</a:t>
            </a: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15888"/>
            <a:ext cx="9144000" cy="792162"/>
          </a:xfrm>
        </p:spPr>
        <p:txBody>
          <a:bodyPr/>
          <a:lstStyle/>
          <a:p>
            <a:pPr eaLnBrk="1" hangingPunct="1">
              <a:defRPr/>
            </a:pPr>
            <a:r>
              <a:rPr kumimoji="1" lang="en-GB" sz="3600" dirty="0" smtClean="0">
                <a:ea typeface="+mj-ea"/>
                <a:cs typeface="+mj-cs"/>
              </a:rPr>
              <a:t>PC Input Converted to Digital Signa</a:t>
            </a:r>
            <a:r>
              <a:rPr kumimoji="1" lang="en-GB" dirty="0" smtClean="0">
                <a:ea typeface="+mj-ea"/>
                <a:cs typeface="+mj-cs"/>
              </a:rPr>
              <a:t>l</a:t>
            </a:r>
            <a:endParaRPr kumimoji="1" lang="en-GB" dirty="0">
              <a:ea typeface="+mj-ea"/>
              <a:cs typeface="+mj-cs"/>
            </a:endParaRPr>
          </a:p>
        </p:txBody>
      </p:sp>
      <p:pic>
        <p:nvPicPr>
          <p:cNvPr id="61444" name="Picture 4"/>
          <p:cNvPicPr preferRelativeResize="0">
            <a:picLocks noChangeAspect="1" noChangeArrowheads="1"/>
          </p:cNvPicPr>
          <p:nvPr/>
        </p:nvPicPr>
        <p:blipFill>
          <a:blip r:embed="rId3">
            <a:lum bright="-4000" contrast="10000"/>
          </a:blip>
          <a:srcRect b="23706"/>
          <a:stretch>
            <a:fillRect/>
          </a:stretch>
        </p:blipFill>
        <p:spPr bwMode="auto">
          <a:xfrm>
            <a:off x="0" y="2209800"/>
            <a:ext cx="9144000" cy="4147866"/>
          </a:xfrm>
          <a:prstGeom prst="rect">
            <a:avLst/>
          </a:prstGeom>
          <a:noFill/>
          <a:ln w="9525">
            <a:noFill/>
            <a:miter lim="800000"/>
            <a:headEnd/>
            <a:tailEnd/>
          </a:ln>
        </p:spPr>
      </p:pic>
      <p:sp>
        <p:nvSpPr>
          <p:cNvPr id="4" name="Rectangle 5"/>
          <p:cNvSpPr>
            <a:spLocks noChangeArrowheads="1"/>
          </p:cNvSpPr>
          <p:nvPr/>
        </p:nvSpPr>
        <p:spPr bwMode="auto">
          <a:xfrm>
            <a:off x="107504"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
        <p:nvSpPr>
          <p:cNvPr id="2" name="Footer Placeholder 1"/>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2742685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kumimoji="1" lang="en-US" dirty="0">
                <a:ea typeface="+mj-ea"/>
                <a:cs typeface="+mj-cs"/>
              </a:rPr>
              <a:t>Analog Signals</a:t>
            </a:r>
          </a:p>
        </p:txBody>
      </p:sp>
      <p:pic>
        <p:nvPicPr>
          <p:cNvPr id="63491" name="Picture 3"/>
          <p:cNvPicPr>
            <a:picLocks noChangeAspect="1" noChangeArrowheads="1"/>
          </p:cNvPicPr>
          <p:nvPr/>
        </p:nvPicPr>
        <p:blipFill>
          <a:blip r:embed="rId3">
            <a:lum contrast="50000"/>
          </a:blip>
          <a:srcRect l="2591" r="6477" b="57768"/>
          <a:stretch>
            <a:fillRect/>
          </a:stretch>
        </p:blipFill>
        <p:spPr bwMode="auto">
          <a:xfrm>
            <a:off x="228600" y="1220812"/>
            <a:ext cx="8751888" cy="5016500"/>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
        <p:nvSpPr>
          <p:cNvPr id="2" name="Footer Placeholder 1"/>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976446504"/>
      </p:ext>
    </p:extLst>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kumimoji="1" lang="en-US" dirty="0">
                <a:ea typeface="+mj-ea"/>
                <a:cs typeface="+mj-cs"/>
              </a:rPr>
              <a:t>Digital Signals</a:t>
            </a:r>
          </a:p>
        </p:txBody>
      </p:sp>
      <p:pic>
        <p:nvPicPr>
          <p:cNvPr id="65539" name="Picture 3"/>
          <p:cNvPicPr preferRelativeResize="0">
            <a:picLocks noChangeAspect="1" noChangeArrowheads="1"/>
          </p:cNvPicPr>
          <p:nvPr/>
        </p:nvPicPr>
        <p:blipFill>
          <a:blip r:embed="rId3">
            <a:lum bright="10000" contrast="52000"/>
          </a:blip>
          <a:srcRect l="4318" t="49016" r="4750" b="8752"/>
          <a:stretch>
            <a:fillRect/>
          </a:stretch>
        </p:blipFill>
        <p:spPr bwMode="auto">
          <a:xfrm>
            <a:off x="182563" y="1090067"/>
            <a:ext cx="8858250" cy="5075237"/>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
        <p:nvSpPr>
          <p:cNvPr id="2" name="Footer Placeholder 1"/>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extLst>
      <p:ext uri="{BB962C8B-B14F-4D97-AF65-F5344CB8AC3E}">
        <p14:creationId xmlns:p14="http://schemas.microsoft.com/office/powerpoint/2010/main" val="3876428330"/>
      </p:ext>
    </p:extLst>
  </p:cSld>
  <p:clrMapOvr>
    <a:masterClrMapping/>
  </p:clrMapOvr>
  <p:transition spd="slow">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Signaling</a:t>
            </a:r>
            <a:endParaRPr lang="en-US" dirty="0"/>
          </a:p>
        </p:txBody>
      </p:sp>
      <p:sp>
        <p:nvSpPr>
          <p:cNvPr id="3" name="Content Placeholder 2"/>
          <p:cNvSpPr>
            <a:spLocks noGrp="1"/>
          </p:cNvSpPr>
          <p:nvPr>
            <p:ph idx="1"/>
          </p:nvPr>
        </p:nvSpPr>
        <p:spPr>
          <a:xfrm>
            <a:off x="457200" y="1485920"/>
            <a:ext cx="8229600" cy="3943344"/>
          </a:xfrm>
        </p:spPr>
        <p:txBody>
          <a:bodyPr/>
          <a:lstStyle/>
          <a:p>
            <a:pPr>
              <a:buNone/>
            </a:pPr>
            <a:r>
              <a:rPr lang="en-US" sz="3600" dirty="0" smtClean="0">
                <a:solidFill>
                  <a:srgbClr val="0033CC"/>
                </a:solidFill>
                <a:latin typeface="Comic Sans MS" pitchFamily="66" charset="0"/>
              </a:rPr>
              <a:t>Digital signaling </a:t>
            </a:r>
            <a:r>
              <a:rPr lang="en-US" sz="3600" dirty="0" smtClean="0"/>
              <a:t>is:</a:t>
            </a:r>
          </a:p>
          <a:p>
            <a:r>
              <a:rPr lang="en-US" dirty="0" smtClean="0"/>
              <a:t>Cheaper</a:t>
            </a:r>
          </a:p>
          <a:p>
            <a:r>
              <a:rPr lang="en-US" dirty="0" smtClean="0"/>
              <a:t>Less susceptible to noise interference</a:t>
            </a:r>
          </a:p>
          <a:p>
            <a:r>
              <a:rPr lang="en-US" dirty="0" smtClean="0">
                <a:solidFill>
                  <a:srgbClr val="800000"/>
                </a:solidFill>
              </a:rPr>
              <a:t>Suffers more attenuation.</a:t>
            </a:r>
          </a:p>
          <a:p>
            <a:pPr>
              <a:buNone/>
            </a:pPr>
            <a:r>
              <a:rPr lang="en-US" dirty="0" smtClean="0"/>
              <a:t>	</a:t>
            </a: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sp>
        <p:nvSpPr>
          <p:cNvPr id="3" name="Content Placeholder 2"/>
          <p:cNvSpPr>
            <a:spLocks noGrp="1"/>
          </p:cNvSpPr>
          <p:nvPr>
            <p:ph idx="1"/>
          </p:nvPr>
        </p:nvSpPr>
        <p:spPr>
          <a:xfrm>
            <a:off x="214282" y="1295400"/>
            <a:ext cx="8472518" cy="4800600"/>
          </a:xfrm>
        </p:spPr>
        <p:txBody>
          <a:bodyPr/>
          <a:lstStyle/>
          <a:p>
            <a:pPr>
              <a:lnSpc>
                <a:spcPct val="90000"/>
              </a:lnSpc>
              <a:buFontTx/>
              <a:buNone/>
            </a:pPr>
            <a:r>
              <a:rPr lang="en-US" dirty="0" smtClean="0">
                <a:solidFill>
                  <a:schemeClr val="accent2"/>
                </a:solidFill>
                <a:latin typeface="Comic Sans MS" pitchFamily="66" charset="0"/>
              </a:rPr>
              <a:t>Attenuation of a signal::</a:t>
            </a:r>
          </a:p>
          <a:p>
            <a:pPr>
              <a:lnSpc>
                <a:spcPct val="90000"/>
              </a:lnSpc>
              <a:buFontTx/>
              <a:buNone/>
            </a:pPr>
            <a:r>
              <a:rPr lang="en-US" dirty="0" smtClean="0">
                <a:solidFill>
                  <a:schemeClr val="accent2"/>
                </a:solidFill>
                <a:latin typeface="Comic Sans MS" pitchFamily="66" charset="0"/>
              </a:rPr>
              <a:t>	</a:t>
            </a:r>
            <a:r>
              <a:rPr lang="en-US" dirty="0" smtClean="0">
                <a:solidFill>
                  <a:schemeClr val="accent2"/>
                </a:solidFill>
              </a:rPr>
              <a:t>the reduction or loss of signal strength (power) as it is transferred across a system.</a:t>
            </a:r>
          </a:p>
          <a:p>
            <a:pPr>
              <a:lnSpc>
                <a:spcPct val="90000"/>
              </a:lnSpc>
              <a:buFontTx/>
              <a:buNone/>
            </a:pPr>
            <a:r>
              <a:rPr lang="en-US" dirty="0" smtClean="0"/>
              <a:t>Attenuation is an </a:t>
            </a:r>
            <a:r>
              <a:rPr lang="en-US" dirty="0" smtClean="0">
                <a:solidFill>
                  <a:srgbClr val="0033CC"/>
                </a:solidFill>
              </a:rPr>
              <a:t>increasing</a:t>
            </a:r>
            <a:r>
              <a:rPr lang="en-US" dirty="0" smtClean="0"/>
              <a:t> function of  frequency.</a:t>
            </a:r>
          </a:p>
          <a:p>
            <a:pPr>
              <a:lnSpc>
                <a:spcPct val="90000"/>
              </a:lnSpc>
              <a:buFontTx/>
              <a:buNone/>
            </a:pPr>
            <a:r>
              <a:rPr lang="en-US" dirty="0" smtClean="0"/>
              <a:t>The strength of the received signal must be strong enough for detection and must be higher than the noise to be received without error.</a:t>
            </a:r>
            <a:endParaRPr lang="en-US" dirty="0" smtClean="0">
              <a:solidFill>
                <a:schemeClr val="accent2"/>
              </a:solidFill>
            </a:endParaRP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a:t>
            </a:r>
            <a:endParaRPr lang="en-US" dirty="0"/>
          </a:p>
        </p:txBody>
      </p:sp>
      <p:pic>
        <p:nvPicPr>
          <p:cNvPr id="6" name="Picture 2" descr="Attenuation"/>
          <p:cNvPicPr>
            <a:picLocks noGrp="1" noChangeAspect="1" noChangeArrowheads="1"/>
          </p:cNvPicPr>
          <p:nvPr>
            <p:ph idx="1"/>
          </p:nvPr>
        </p:nvPicPr>
        <p:blipFill>
          <a:blip r:embed="rId2"/>
          <a:srcRect/>
          <a:stretch>
            <a:fillRect/>
          </a:stretch>
        </p:blipFill>
        <p:spPr bwMode="auto">
          <a:xfrm>
            <a:off x="428596" y="1928802"/>
            <a:ext cx="7743903" cy="3134146"/>
          </a:xfrm>
          <a:prstGeom prst="rect">
            <a:avLst/>
          </a:prstGeom>
          <a:noFill/>
          <a:ln w="9525">
            <a:noFill/>
            <a:miter lim="800000"/>
            <a:headEnd/>
            <a:tailEnd/>
          </a:ln>
        </p:spPr>
      </p:pic>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Attenuation </a:t>
            </a:r>
            <a:r>
              <a:rPr lang="en-US" dirty="0" err="1" smtClean="0"/>
              <a:t>vs</a:t>
            </a:r>
            <a:r>
              <a:rPr lang="en-US" dirty="0" smtClean="0"/>
              <a:t> Frequency</a:t>
            </a:r>
            <a:endParaRPr lang="en-US" dirty="0"/>
          </a:p>
        </p:txBody>
      </p:sp>
      <p:sp>
        <p:nvSpPr>
          <p:cNvPr id="7" name="Line 2"/>
          <p:cNvSpPr>
            <a:spLocks noChangeShapeType="1"/>
          </p:cNvSpPr>
          <p:nvPr/>
        </p:nvSpPr>
        <p:spPr bwMode="auto">
          <a:xfrm>
            <a:off x="1379509" y="5348288"/>
            <a:ext cx="6108700" cy="4762"/>
          </a:xfrm>
          <a:prstGeom prst="line">
            <a:avLst/>
          </a:prstGeom>
          <a:noFill/>
          <a:ln w="12700">
            <a:solidFill>
              <a:srgbClr val="000000"/>
            </a:solidFill>
            <a:round/>
            <a:headEnd/>
            <a:tailEnd type="triangle" w="med" len="med"/>
          </a:ln>
        </p:spPr>
        <p:txBody>
          <a:bodyPr wrap="none" anchor="ctr"/>
          <a:lstStyle/>
          <a:p>
            <a:endParaRPr lang="en-US" b="1"/>
          </a:p>
        </p:txBody>
      </p:sp>
      <p:sp>
        <p:nvSpPr>
          <p:cNvPr id="8" name="Line 3"/>
          <p:cNvSpPr>
            <a:spLocks noChangeShapeType="1"/>
          </p:cNvSpPr>
          <p:nvPr/>
        </p:nvSpPr>
        <p:spPr bwMode="auto">
          <a:xfrm>
            <a:off x="1366809" y="1131888"/>
            <a:ext cx="0" cy="4229100"/>
          </a:xfrm>
          <a:prstGeom prst="line">
            <a:avLst/>
          </a:prstGeom>
          <a:noFill/>
          <a:ln w="12700">
            <a:solidFill>
              <a:srgbClr val="000000"/>
            </a:solidFill>
            <a:round/>
            <a:headEnd type="triangle" w="med" len="med"/>
            <a:tailEnd/>
          </a:ln>
        </p:spPr>
        <p:txBody>
          <a:bodyPr wrap="none" anchor="ctr"/>
          <a:lstStyle/>
          <a:p>
            <a:endParaRPr lang="en-US" b="1"/>
          </a:p>
        </p:txBody>
      </p:sp>
      <p:sp>
        <p:nvSpPr>
          <p:cNvPr id="9" name="Freeform 4"/>
          <p:cNvSpPr>
            <a:spLocks/>
          </p:cNvSpPr>
          <p:nvPr/>
        </p:nvSpPr>
        <p:spPr bwMode="auto">
          <a:xfrm rot="-5337872">
            <a:off x="3205134" y="1417638"/>
            <a:ext cx="1993900" cy="5613400"/>
          </a:xfrm>
          <a:custGeom>
            <a:avLst/>
            <a:gdLst>
              <a:gd name="T0" fmla="*/ 0 w 1256"/>
              <a:gd name="T1" fmla="*/ 0 h 3536"/>
              <a:gd name="T2" fmla="*/ 24 w 1256"/>
              <a:gd name="T3" fmla="*/ 304 h 3536"/>
              <a:gd name="T4" fmla="*/ 72 w 1256"/>
              <a:gd name="T5" fmla="*/ 952 h 3536"/>
              <a:gd name="T6" fmla="*/ 120 w 1256"/>
              <a:gd name="T7" fmla="*/ 1320 h 3536"/>
              <a:gd name="T8" fmla="*/ 160 w 1256"/>
              <a:gd name="T9" fmla="*/ 1664 h 3536"/>
              <a:gd name="T10" fmla="*/ 232 w 1256"/>
              <a:gd name="T11" fmla="*/ 2064 h 3536"/>
              <a:gd name="T12" fmla="*/ 320 w 1256"/>
              <a:gd name="T13" fmla="*/ 2368 h 3536"/>
              <a:gd name="T14" fmla="*/ 472 w 1256"/>
              <a:gd name="T15" fmla="*/ 2696 h 3536"/>
              <a:gd name="T16" fmla="*/ 688 w 1256"/>
              <a:gd name="T17" fmla="*/ 2992 h 3536"/>
              <a:gd name="T18" fmla="*/ 1256 w 1256"/>
              <a:gd name="T19" fmla="*/ 3536 h 3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6"/>
              <a:gd name="T31" fmla="*/ 0 h 3536"/>
              <a:gd name="T32" fmla="*/ 1256 w 1256"/>
              <a:gd name="T33" fmla="*/ 3536 h 3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6" h="3536">
                <a:moveTo>
                  <a:pt x="0" y="0"/>
                </a:moveTo>
                <a:cubicBezTo>
                  <a:pt x="6" y="72"/>
                  <a:pt x="12" y="145"/>
                  <a:pt x="24" y="304"/>
                </a:cubicBezTo>
                <a:cubicBezTo>
                  <a:pt x="36" y="463"/>
                  <a:pt x="56" y="783"/>
                  <a:pt x="72" y="952"/>
                </a:cubicBezTo>
                <a:cubicBezTo>
                  <a:pt x="88" y="1121"/>
                  <a:pt x="105" y="1201"/>
                  <a:pt x="120" y="1320"/>
                </a:cubicBezTo>
                <a:cubicBezTo>
                  <a:pt x="135" y="1439"/>
                  <a:pt x="141" y="1540"/>
                  <a:pt x="160" y="1664"/>
                </a:cubicBezTo>
                <a:cubicBezTo>
                  <a:pt x="179" y="1788"/>
                  <a:pt x="205" y="1947"/>
                  <a:pt x="232" y="2064"/>
                </a:cubicBezTo>
                <a:cubicBezTo>
                  <a:pt x="259" y="2181"/>
                  <a:pt x="280" y="2263"/>
                  <a:pt x="320" y="2368"/>
                </a:cubicBezTo>
                <a:cubicBezTo>
                  <a:pt x="360" y="2473"/>
                  <a:pt x="411" y="2592"/>
                  <a:pt x="472" y="2696"/>
                </a:cubicBezTo>
                <a:cubicBezTo>
                  <a:pt x="533" y="2800"/>
                  <a:pt x="557" y="2852"/>
                  <a:pt x="688" y="2992"/>
                </a:cubicBezTo>
                <a:cubicBezTo>
                  <a:pt x="819" y="3132"/>
                  <a:pt x="1037" y="3334"/>
                  <a:pt x="1256" y="3536"/>
                </a:cubicBezTo>
              </a:path>
            </a:pathLst>
          </a:custGeom>
          <a:noFill/>
          <a:ln w="12700">
            <a:solidFill>
              <a:srgbClr val="000000"/>
            </a:solidFill>
            <a:prstDash val="lgDash"/>
            <a:round/>
            <a:headEnd/>
            <a:tailEnd/>
          </a:ln>
        </p:spPr>
        <p:txBody>
          <a:bodyPr wrap="none" anchor="ctr"/>
          <a:lstStyle/>
          <a:p>
            <a:endParaRPr lang="en-US" b="1"/>
          </a:p>
        </p:txBody>
      </p:sp>
      <p:sp>
        <p:nvSpPr>
          <p:cNvPr id="10" name="Freeform 5"/>
          <p:cNvSpPr>
            <a:spLocks/>
          </p:cNvSpPr>
          <p:nvPr/>
        </p:nvSpPr>
        <p:spPr bwMode="auto">
          <a:xfrm rot="-5337872">
            <a:off x="2266921" y="430213"/>
            <a:ext cx="3644900" cy="5321300"/>
          </a:xfrm>
          <a:custGeom>
            <a:avLst/>
            <a:gdLst>
              <a:gd name="T0" fmla="*/ 0 w 2296"/>
              <a:gd name="T1" fmla="*/ 0 h 3352"/>
              <a:gd name="T2" fmla="*/ 96 w 2296"/>
              <a:gd name="T3" fmla="*/ 312 h 3352"/>
              <a:gd name="T4" fmla="*/ 192 w 2296"/>
              <a:gd name="T5" fmla="*/ 560 h 3352"/>
              <a:gd name="T6" fmla="*/ 328 w 2296"/>
              <a:gd name="T7" fmla="*/ 936 h 3352"/>
              <a:gd name="T8" fmla="*/ 512 w 2296"/>
              <a:gd name="T9" fmla="*/ 1248 h 3352"/>
              <a:gd name="T10" fmla="*/ 624 w 2296"/>
              <a:gd name="T11" fmla="*/ 1440 h 3352"/>
              <a:gd name="T12" fmla="*/ 760 w 2296"/>
              <a:gd name="T13" fmla="*/ 1648 h 3352"/>
              <a:gd name="T14" fmla="*/ 864 w 2296"/>
              <a:gd name="T15" fmla="*/ 1824 h 3352"/>
              <a:gd name="T16" fmla="*/ 976 w 2296"/>
              <a:gd name="T17" fmla="*/ 2048 h 3352"/>
              <a:gd name="T18" fmla="*/ 1064 w 2296"/>
              <a:gd name="T19" fmla="*/ 2264 h 3352"/>
              <a:gd name="T20" fmla="*/ 1160 w 2296"/>
              <a:gd name="T21" fmla="*/ 2512 h 3352"/>
              <a:gd name="T22" fmla="*/ 1336 w 2296"/>
              <a:gd name="T23" fmla="*/ 2792 h 3352"/>
              <a:gd name="T24" fmla="*/ 1584 w 2296"/>
              <a:gd name="T25" fmla="*/ 3016 h 3352"/>
              <a:gd name="T26" fmla="*/ 1912 w 2296"/>
              <a:gd name="T27" fmla="*/ 3200 h 3352"/>
              <a:gd name="T28" fmla="*/ 2296 w 2296"/>
              <a:gd name="T29" fmla="*/ 3352 h 33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96"/>
              <a:gd name="T46" fmla="*/ 0 h 3352"/>
              <a:gd name="T47" fmla="*/ 2296 w 2296"/>
              <a:gd name="T48" fmla="*/ 3352 h 33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96" h="3352">
                <a:moveTo>
                  <a:pt x="0" y="0"/>
                </a:moveTo>
                <a:cubicBezTo>
                  <a:pt x="32" y="109"/>
                  <a:pt x="64" y="219"/>
                  <a:pt x="96" y="312"/>
                </a:cubicBezTo>
                <a:cubicBezTo>
                  <a:pt x="128" y="405"/>
                  <a:pt x="153" y="456"/>
                  <a:pt x="192" y="560"/>
                </a:cubicBezTo>
                <a:cubicBezTo>
                  <a:pt x="231" y="664"/>
                  <a:pt x="275" y="821"/>
                  <a:pt x="328" y="936"/>
                </a:cubicBezTo>
                <a:cubicBezTo>
                  <a:pt x="381" y="1051"/>
                  <a:pt x="463" y="1164"/>
                  <a:pt x="512" y="1248"/>
                </a:cubicBezTo>
                <a:cubicBezTo>
                  <a:pt x="561" y="1332"/>
                  <a:pt x="583" y="1374"/>
                  <a:pt x="624" y="1440"/>
                </a:cubicBezTo>
                <a:cubicBezTo>
                  <a:pt x="665" y="1506"/>
                  <a:pt x="720" y="1584"/>
                  <a:pt x="760" y="1648"/>
                </a:cubicBezTo>
                <a:cubicBezTo>
                  <a:pt x="800" y="1712"/>
                  <a:pt x="828" y="1757"/>
                  <a:pt x="864" y="1824"/>
                </a:cubicBezTo>
                <a:cubicBezTo>
                  <a:pt x="900" y="1891"/>
                  <a:pt x="943" y="1975"/>
                  <a:pt x="976" y="2048"/>
                </a:cubicBezTo>
                <a:cubicBezTo>
                  <a:pt x="1009" y="2121"/>
                  <a:pt x="1033" y="2187"/>
                  <a:pt x="1064" y="2264"/>
                </a:cubicBezTo>
                <a:cubicBezTo>
                  <a:pt x="1095" y="2341"/>
                  <a:pt x="1115" y="2424"/>
                  <a:pt x="1160" y="2512"/>
                </a:cubicBezTo>
                <a:cubicBezTo>
                  <a:pt x="1205" y="2600"/>
                  <a:pt x="1265" y="2708"/>
                  <a:pt x="1336" y="2792"/>
                </a:cubicBezTo>
                <a:cubicBezTo>
                  <a:pt x="1407" y="2876"/>
                  <a:pt x="1488" y="2948"/>
                  <a:pt x="1584" y="3016"/>
                </a:cubicBezTo>
                <a:cubicBezTo>
                  <a:pt x="1680" y="3084"/>
                  <a:pt x="1793" y="3144"/>
                  <a:pt x="1912" y="3200"/>
                </a:cubicBezTo>
                <a:cubicBezTo>
                  <a:pt x="2031" y="3256"/>
                  <a:pt x="2231" y="3327"/>
                  <a:pt x="2296" y="3352"/>
                </a:cubicBezTo>
              </a:path>
            </a:pathLst>
          </a:custGeom>
          <a:noFill/>
          <a:ln w="12700">
            <a:solidFill>
              <a:srgbClr val="000000"/>
            </a:solidFill>
            <a:prstDash val="lgDashDot"/>
            <a:round/>
            <a:headEnd/>
            <a:tailEnd/>
          </a:ln>
        </p:spPr>
        <p:txBody>
          <a:bodyPr wrap="none" anchor="ctr"/>
          <a:lstStyle/>
          <a:p>
            <a:endParaRPr lang="en-US" b="1"/>
          </a:p>
        </p:txBody>
      </p:sp>
      <p:sp>
        <p:nvSpPr>
          <p:cNvPr id="11" name="Freeform 6"/>
          <p:cNvSpPr>
            <a:spLocks/>
          </p:cNvSpPr>
          <p:nvPr/>
        </p:nvSpPr>
        <p:spPr bwMode="auto">
          <a:xfrm rot="-5337872">
            <a:off x="2810639" y="954882"/>
            <a:ext cx="2773363" cy="5588000"/>
          </a:xfrm>
          <a:custGeom>
            <a:avLst/>
            <a:gdLst>
              <a:gd name="T0" fmla="*/ 11 w 1747"/>
              <a:gd name="T1" fmla="*/ 0 h 3520"/>
              <a:gd name="T2" fmla="*/ 19 w 1747"/>
              <a:gd name="T3" fmla="*/ 144 h 3520"/>
              <a:gd name="T4" fmla="*/ 123 w 1747"/>
              <a:gd name="T5" fmla="*/ 576 h 3520"/>
              <a:gd name="T6" fmla="*/ 291 w 1747"/>
              <a:gd name="T7" fmla="*/ 1416 h 3520"/>
              <a:gd name="T8" fmla="*/ 419 w 1747"/>
              <a:gd name="T9" fmla="*/ 2024 h 3520"/>
              <a:gd name="T10" fmla="*/ 587 w 1747"/>
              <a:gd name="T11" fmla="*/ 2584 h 3520"/>
              <a:gd name="T12" fmla="*/ 899 w 1747"/>
              <a:gd name="T13" fmla="*/ 2968 h 3520"/>
              <a:gd name="T14" fmla="*/ 1251 w 1747"/>
              <a:gd name="T15" fmla="*/ 3232 h 3520"/>
              <a:gd name="T16" fmla="*/ 1747 w 1747"/>
              <a:gd name="T17" fmla="*/ 3520 h 3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7"/>
              <a:gd name="T28" fmla="*/ 0 h 3520"/>
              <a:gd name="T29" fmla="*/ 1747 w 1747"/>
              <a:gd name="T30" fmla="*/ 3520 h 35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7" h="3520">
                <a:moveTo>
                  <a:pt x="11" y="0"/>
                </a:moveTo>
                <a:cubicBezTo>
                  <a:pt x="5" y="24"/>
                  <a:pt x="0" y="48"/>
                  <a:pt x="19" y="144"/>
                </a:cubicBezTo>
                <a:cubicBezTo>
                  <a:pt x="38" y="240"/>
                  <a:pt x="78" y="364"/>
                  <a:pt x="123" y="576"/>
                </a:cubicBezTo>
                <a:cubicBezTo>
                  <a:pt x="168" y="788"/>
                  <a:pt x="242" y="1175"/>
                  <a:pt x="291" y="1416"/>
                </a:cubicBezTo>
                <a:cubicBezTo>
                  <a:pt x="340" y="1657"/>
                  <a:pt x="370" y="1829"/>
                  <a:pt x="419" y="2024"/>
                </a:cubicBezTo>
                <a:cubicBezTo>
                  <a:pt x="468" y="2219"/>
                  <a:pt x="507" y="2427"/>
                  <a:pt x="587" y="2584"/>
                </a:cubicBezTo>
                <a:cubicBezTo>
                  <a:pt x="667" y="2741"/>
                  <a:pt x="788" y="2860"/>
                  <a:pt x="899" y="2968"/>
                </a:cubicBezTo>
                <a:cubicBezTo>
                  <a:pt x="1010" y="3076"/>
                  <a:pt x="1110" y="3140"/>
                  <a:pt x="1251" y="3232"/>
                </a:cubicBezTo>
                <a:cubicBezTo>
                  <a:pt x="1392" y="3324"/>
                  <a:pt x="1664" y="3473"/>
                  <a:pt x="1747" y="3520"/>
                </a:cubicBezTo>
              </a:path>
            </a:pathLst>
          </a:custGeom>
          <a:noFill/>
          <a:ln w="12700" cap="rnd">
            <a:solidFill>
              <a:srgbClr val="000000"/>
            </a:solidFill>
            <a:prstDash val="sysDot"/>
            <a:round/>
            <a:headEnd/>
            <a:tailEnd/>
          </a:ln>
        </p:spPr>
        <p:txBody>
          <a:bodyPr wrap="none" anchor="ctr"/>
          <a:lstStyle/>
          <a:p>
            <a:endParaRPr lang="en-US" b="1"/>
          </a:p>
        </p:txBody>
      </p:sp>
      <p:sp>
        <p:nvSpPr>
          <p:cNvPr id="12" name="Freeform 7"/>
          <p:cNvSpPr>
            <a:spLocks/>
          </p:cNvSpPr>
          <p:nvPr/>
        </p:nvSpPr>
        <p:spPr bwMode="auto">
          <a:xfrm rot="-5337872">
            <a:off x="2520127" y="567532"/>
            <a:ext cx="3382963" cy="5575300"/>
          </a:xfrm>
          <a:custGeom>
            <a:avLst/>
            <a:gdLst>
              <a:gd name="T0" fmla="*/ 19 w 2131"/>
              <a:gd name="T1" fmla="*/ 0 h 3512"/>
              <a:gd name="T2" fmla="*/ 19 w 2131"/>
              <a:gd name="T3" fmla="*/ 96 h 3512"/>
              <a:gd name="T4" fmla="*/ 131 w 2131"/>
              <a:gd name="T5" fmla="*/ 504 h 3512"/>
              <a:gd name="T6" fmla="*/ 243 w 2131"/>
              <a:gd name="T7" fmla="*/ 944 h 3512"/>
              <a:gd name="T8" fmla="*/ 323 w 2131"/>
              <a:gd name="T9" fmla="*/ 1192 h 3512"/>
              <a:gd name="T10" fmla="*/ 443 w 2131"/>
              <a:gd name="T11" fmla="*/ 1472 h 3512"/>
              <a:gd name="T12" fmla="*/ 547 w 2131"/>
              <a:gd name="T13" fmla="*/ 1688 h 3512"/>
              <a:gd name="T14" fmla="*/ 667 w 2131"/>
              <a:gd name="T15" fmla="*/ 1992 h 3512"/>
              <a:gd name="T16" fmla="*/ 755 w 2131"/>
              <a:gd name="T17" fmla="*/ 2304 h 3512"/>
              <a:gd name="T18" fmla="*/ 819 w 2131"/>
              <a:gd name="T19" fmla="*/ 2512 h 3512"/>
              <a:gd name="T20" fmla="*/ 1027 w 2131"/>
              <a:gd name="T21" fmla="*/ 2792 h 3512"/>
              <a:gd name="T22" fmla="*/ 1331 w 2131"/>
              <a:gd name="T23" fmla="*/ 3072 h 3512"/>
              <a:gd name="T24" fmla="*/ 1739 w 2131"/>
              <a:gd name="T25" fmla="*/ 3320 h 3512"/>
              <a:gd name="T26" fmla="*/ 2131 w 2131"/>
              <a:gd name="T27" fmla="*/ 3512 h 35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31"/>
              <a:gd name="T43" fmla="*/ 0 h 3512"/>
              <a:gd name="T44" fmla="*/ 2131 w 2131"/>
              <a:gd name="T45" fmla="*/ 3512 h 35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31" h="3512">
                <a:moveTo>
                  <a:pt x="19" y="0"/>
                </a:moveTo>
                <a:cubicBezTo>
                  <a:pt x="9" y="6"/>
                  <a:pt x="0" y="12"/>
                  <a:pt x="19" y="96"/>
                </a:cubicBezTo>
                <a:cubicBezTo>
                  <a:pt x="38" y="180"/>
                  <a:pt x="94" y="363"/>
                  <a:pt x="131" y="504"/>
                </a:cubicBezTo>
                <a:cubicBezTo>
                  <a:pt x="168" y="645"/>
                  <a:pt x="211" y="829"/>
                  <a:pt x="243" y="944"/>
                </a:cubicBezTo>
                <a:cubicBezTo>
                  <a:pt x="275" y="1059"/>
                  <a:pt x="290" y="1104"/>
                  <a:pt x="323" y="1192"/>
                </a:cubicBezTo>
                <a:cubicBezTo>
                  <a:pt x="356" y="1280"/>
                  <a:pt x="406" y="1389"/>
                  <a:pt x="443" y="1472"/>
                </a:cubicBezTo>
                <a:cubicBezTo>
                  <a:pt x="480" y="1555"/>
                  <a:pt x="510" y="1601"/>
                  <a:pt x="547" y="1688"/>
                </a:cubicBezTo>
                <a:cubicBezTo>
                  <a:pt x="584" y="1775"/>
                  <a:pt x="632" y="1889"/>
                  <a:pt x="667" y="1992"/>
                </a:cubicBezTo>
                <a:cubicBezTo>
                  <a:pt x="702" y="2095"/>
                  <a:pt x="730" y="2217"/>
                  <a:pt x="755" y="2304"/>
                </a:cubicBezTo>
                <a:cubicBezTo>
                  <a:pt x="780" y="2391"/>
                  <a:pt x="774" y="2431"/>
                  <a:pt x="819" y="2512"/>
                </a:cubicBezTo>
                <a:cubicBezTo>
                  <a:pt x="864" y="2593"/>
                  <a:pt x="942" y="2699"/>
                  <a:pt x="1027" y="2792"/>
                </a:cubicBezTo>
                <a:cubicBezTo>
                  <a:pt x="1112" y="2885"/>
                  <a:pt x="1212" y="2984"/>
                  <a:pt x="1331" y="3072"/>
                </a:cubicBezTo>
                <a:cubicBezTo>
                  <a:pt x="1450" y="3160"/>
                  <a:pt x="1606" y="3247"/>
                  <a:pt x="1739" y="3320"/>
                </a:cubicBezTo>
                <a:cubicBezTo>
                  <a:pt x="1872" y="3393"/>
                  <a:pt x="2062" y="3483"/>
                  <a:pt x="2131" y="3512"/>
                </a:cubicBezTo>
              </a:path>
            </a:pathLst>
          </a:custGeom>
          <a:noFill/>
          <a:ln w="12700">
            <a:solidFill>
              <a:srgbClr val="000000"/>
            </a:solidFill>
            <a:round/>
            <a:headEnd/>
            <a:tailEnd/>
          </a:ln>
        </p:spPr>
        <p:txBody>
          <a:bodyPr wrap="none" anchor="ctr"/>
          <a:lstStyle/>
          <a:p>
            <a:endParaRPr lang="en-US" b="1"/>
          </a:p>
        </p:txBody>
      </p:sp>
      <p:sp>
        <p:nvSpPr>
          <p:cNvPr id="13" name="Line 8"/>
          <p:cNvSpPr>
            <a:spLocks noChangeShapeType="1"/>
          </p:cNvSpPr>
          <p:nvPr/>
        </p:nvSpPr>
        <p:spPr bwMode="auto">
          <a:xfrm rot="-5337872">
            <a:off x="1368396" y="4903788"/>
            <a:ext cx="0" cy="152400"/>
          </a:xfrm>
          <a:prstGeom prst="line">
            <a:avLst/>
          </a:prstGeom>
          <a:noFill/>
          <a:ln w="12700">
            <a:solidFill>
              <a:srgbClr val="000000"/>
            </a:solidFill>
            <a:round/>
            <a:headEnd/>
            <a:tailEnd/>
          </a:ln>
        </p:spPr>
        <p:txBody>
          <a:bodyPr wrap="none" anchor="ctr"/>
          <a:lstStyle/>
          <a:p>
            <a:endParaRPr lang="en-US" b="1"/>
          </a:p>
        </p:txBody>
      </p:sp>
      <p:sp>
        <p:nvSpPr>
          <p:cNvPr id="14" name="Line 9"/>
          <p:cNvSpPr>
            <a:spLocks noChangeShapeType="1"/>
          </p:cNvSpPr>
          <p:nvPr/>
        </p:nvSpPr>
        <p:spPr bwMode="auto">
          <a:xfrm rot="-5337872">
            <a:off x="1363634" y="4471988"/>
            <a:ext cx="0" cy="152400"/>
          </a:xfrm>
          <a:prstGeom prst="line">
            <a:avLst/>
          </a:prstGeom>
          <a:noFill/>
          <a:ln w="12700">
            <a:solidFill>
              <a:srgbClr val="000000"/>
            </a:solidFill>
            <a:round/>
            <a:headEnd/>
            <a:tailEnd/>
          </a:ln>
        </p:spPr>
        <p:txBody>
          <a:bodyPr wrap="none" anchor="ctr"/>
          <a:lstStyle/>
          <a:p>
            <a:endParaRPr lang="en-US" b="1"/>
          </a:p>
        </p:txBody>
      </p:sp>
      <p:sp>
        <p:nvSpPr>
          <p:cNvPr id="15" name="Line 10"/>
          <p:cNvSpPr>
            <a:spLocks noChangeShapeType="1"/>
          </p:cNvSpPr>
          <p:nvPr/>
        </p:nvSpPr>
        <p:spPr bwMode="auto">
          <a:xfrm rot="-5337872">
            <a:off x="1369984" y="4078288"/>
            <a:ext cx="0" cy="152400"/>
          </a:xfrm>
          <a:prstGeom prst="line">
            <a:avLst/>
          </a:prstGeom>
          <a:noFill/>
          <a:ln w="12700">
            <a:solidFill>
              <a:srgbClr val="000000"/>
            </a:solidFill>
            <a:round/>
            <a:headEnd/>
            <a:tailEnd/>
          </a:ln>
        </p:spPr>
        <p:txBody>
          <a:bodyPr wrap="none" anchor="ctr"/>
          <a:lstStyle/>
          <a:p>
            <a:endParaRPr lang="en-US" b="1"/>
          </a:p>
        </p:txBody>
      </p:sp>
      <p:sp>
        <p:nvSpPr>
          <p:cNvPr id="16" name="Line 11"/>
          <p:cNvSpPr>
            <a:spLocks noChangeShapeType="1"/>
          </p:cNvSpPr>
          <p:nvPr/>
        </p:nvSpPr>
        <p:spPr bwMode="auto">
          <a:xfrm rot="-5337872">
            <a:off x="1365221" y="3684588"/>
            <a:ext cx="0" cy="152400"/>
          </a:xfrm>
          <a:prstGeom prst="line">
            <a:avLst/>
          </a:prstGeom>
          <a:noFill/>
          <a:ln w="12700">
            <a:solidFill>
              <a:srgbClr val="000000"/>
            </a:solidFill>
            <a:round/>
            <a:headEnd/>
            <a:tailEnd/>
          </a:ln>
        </p:spPr>
        <p:txBody>
          <a:bodyPr wrap="none" anchor="ctr"/>
          <a:lstStyle/>
          <a:p>
            <a:endParaRPr lang="en-US" b="1"/>
          </a:p>
        </p:txBody>
      </p:sp>
      <p:sp>
        <p:nvSpPr>
          <p:cNvPr id="17" name="Line 12"/>
          <p:cNvSpPr>
            <a:spLocks noChangeShapeType="1"/>
          </p:cNvSpPr>
          <p:nvPr/>
        </p:nvSpPr>
        <p:spPr bwMode="auto">
          <a:xfrm rot="-5337872">
            <a:off x="1371571" y="3278188"/>
            <a:ext cx="0" cy="152400"/>
          </a:xfrm>
          <a:prstGeom prst="line">
            <a:avLst/>
          </a:prstGeom>
          <a:noFill/>
          <a:ln w="12700">
            <a:solidFill>
              <a:srgbClr val="000000"/>
            </a:solidFill>
            <a:round/>
            <a:headEnd/>
            <a:tailEnd/>
          </a:ln>
        </p:spPr>
        <p:txBody>
          <a:bodyPr wrap="none" anchor="ctr"/>
          <a:lstStyle/>
          <a:p>
            <a:endParaRPr lang="en-US" b="1"/>
          </a:p>
        </p:txBody>
      </p:sp>
      <p:sp>
        <p:nvSpPr>
          <p:cNvPr id="18" name="Line 13"/>
          <p:cNvSpPr>
            <a:spLocks noChangeShapeType="1"/>
          </p:cNvSpPr>
          <p:nvPr/>
        </p:nvSpPr>
        <p:spPr bwMode="auto">
          <a:xfrm rot="-5337872">
            <a:off x="1366809" y="2871788"/>
            <a:ext cx="0" cy="152400"/>
          </a:xfrm>
          <a:prstGeom prst="line">
            <a:avLst/>
          </a:prstGeom>
          <a:noFill/>
          <a:ln w="12700">
            <a:solidFill>
              <a:srgbClr val="000000"/>
            </a:solidFill>
            <a:round/>
            <a:headEnd/>
            <a:tailEnd/>
          </a:ln>
        </p:spPr>
        <p:txBody>
          <a:bodyPr wrap="none" anchor="ctr"/>
          <a:lstStyle/>
          <a:p>
            <a:endParaRPr lang="en-US" b="1"/>
          </a:p>
        </p:txBody>
      </p:sp>
      <p:sp>
        <p:nvSpPr>
          <p:cNvPr id="19" name="Line 14"/>
          <p:cNvSpPr>
            <a:spLocks noChangeShapeType="1"/>
          </p:cNvSpPr>
          <p:nvPr/>
        </p:nvSpPr>
        <p:spPr bwMode="auto">
          <a:xfrm rot="-5337872">
            <a:off x="1362046" y="2465388"/>
            <a:ext cx="0" cy="152400"/>
          </a:xfrm>
          <a:prstGeom prst="line">
            <a:avLst/>
          </a:prstGeom>
          <a:noFill/>
          <a:ln w="12700">
            <a:solidFill>
              <a:srgbClr val="000000"/>
            </a:solidFill>
            <a:round/>
            <a:headEnd/>
            <a:tailEnd/>
          </a:ln>
        </p:spPr>
        <p:txBody>
          <a:bodyPr wrap="none" anchor="ctr"/>
          <a:lstStyle/>
          <a:p>
            <a:endParaRPr lang="en-US" b="1"/>
          </a:p>
        </p:txBody>
      </p:sp>
      <p:sp>
        <p:nvSpPr>
          <p:cNvPr id="20" name="Line 15"/>
          <p:cNvSpPr>
            <a:spLocks noChangeShapeType="1"/>
          </p:cNvSpPr>
          <p:nvPr/>
        </p:nvSpPr>
        <p:spPr bwMode="auto">
          <a:xfrm rot="-5337872">
            <a:off x="1368396" y="2071688"/>
            <a:ext cx="0" cy="152400"/>
          </a:xfrm>
          <a:prstGeom prst="line">
            <a:avLst/>
          </a:prstGeom>
          <a:noFill/>
          <a:ln w="12700">
            <a:solidFill>
              <a:srgbClr val="000000"/>
            </a:solidFill>
            <a:round/>
            <a:headEnd/>
            <a:tailEnd/>
          </a:ln>
        </p:spPr>
        <p:txBody>
          <a:bodyPr wrap="none" anchor="ctr"/>
          <a:lstStyle/>
          <a:p>
            <a:endParaRPr lang="en-US" b="1"/>
          </a:p>
        </p:txBody>
      </p:sp>
      <p:sp>
        <p:nvSpPr>
          <p:cNvPr id="21" name="Line 16"/>
          <p:cNvSpPr>
            <a:spLocks noChangeShapeType="1"/>
          </p:cNvSpPr>
          <p:nvPr/>
        </p:nvSpPr>
        <p:spPr bwMode="auto">
          <a:xfrm rot="-5337872">
            <a:off x="1363634" y="1677988"/>
            <a:ext cx="0" cy="152400"/>
          </a:xfrm>
          <a:prstGeom prst="line">
            <a:avLst/>
          </a:prstGeom>
          <a:noFill/>
          <a:ln w="12700">
            <a:solidFill>
              <a:srgbClr val="000000"/>
            </a:solidFill>
            <a:round/>
            <a:headEnd/>
            <a:tailEnd/>
          </a:ln>
        </p:spPr>
        <p:txBody>
          <a:bodyPr wrap="none" anchor="ctr"/>
          <a:lstStyle/>
          <a:p>
            <a:endParaRPr lang="en-US" b="1"/>
          </a:p>
        </p:txBody>
      </p:sp>
      <p:sp>
        <p:nvSpPr>
          <p:cNvPr id="22" name="Line 17"/>
          <p:cNvSpPr>
            <a:spLocks noChangeShapeType="1"/>
          </p:cNvSpPr>
          <p:nvPr/>
        </p:nvSpPr>
        <p:spPr bwMode="auto">
          <a:xfrm rot="-5337872">
            <a:off x="1369984" y="1284288"/>
            <a:ext cx="0" cy="152400"/>
          </a:xfrm>
          <a:prstGeom prst="line">
            <a:avLst/>
          </a:prstGeom>
          <a:noFill/>
          <a:ln w="12700">
            <a:solidFill>
              <a:srgbClr val="000000"/>
            </a:solidFill>
            <a:round/>
            <a:headEnd/>
            <a:tailEnd/>
          </a:ln>
        </p:spPr>
        <p:txBody>
          <a:bodyPr wrap="none" anchor="ctr"/>
          <a:lstStyle/>
          <a:p>
            <a:endParaRPr lang="en-US" b="1"/>
          </a:p>
        </p:txBody>
      </p:sp>
      <p:sp>
        <p:nvSpPr>
          <p:cNvPr id="23" name="Line 18"/>
          <p:cNvSpPr>
            <a:spLocks noChangeShapeType="1"/>
          </p:cNvSpPr>
          <p:nvPr/>
        </p:nvSpPr>
        <p:spPr bwMode="auto">
          <a:xfrm rot="-10737871">
            <a:off x="1857346" y="5267325"/>
            <a:ext cx="0" cy="152400"/>
          </a:xfrm>
          <a:prstGeom prst="line">
            <a:avLst/>
          </a:prstGeom>
          <a:noFill/>
          <a:ln w="12700">
            <a:solidFill>
              <a:srgbClr val="000000"/>
            </a:solidFill>
            <a:round/>
            <a:headEnd/>
            <a:tailEnd/>
          </a:ln>
        </p:spPr>
        <p:txBody>
          <a:bodyPr wrap="none" anchor="ctr"/>
          <a:lstStyle/>
          <a:p>
            <a:endParaRPr lang="en-US" b="1"/>
          </a:p>
        </p:txBody>
      </p:sp>
      <p:sp>
        <p:nvSpPr>
          <p:cNvPr id="24" name="Line 19"/>
          <p:cNvSpPr>
            <a:spLocks noChangeShapeType="1"/>
          </p:cNvSpPr>
          <p:nvPr/>
        </p:nvSpPr>
        <p:spPr bwMode="auto">
          <a:xfrm rot="-10737871">
            <a:off x="2187546" y="5273675"/>
            <a:ext cx="0" cy="152400"/>
          </a:xfrm>
          <a:prstGeom prst="line">
            <a:avLst/>
          </a:prstGeom>
          <a:noFill/>
          <a:ln w="12700">
            <a:solidFill>
              <a:srgbClr val="000000"/>
            </a:solidFill>
            <a:round/>
            <a:headEnd/>
            <a:tailEnd/>
          </a:ln>
        </p:spPr>
        <p:txBody>
          <a:bodyPr wrap="none" anchor="ctr"/>
          <a:lstStyle/>
          <a:p>
            <a:endParaRPr lang="en-US" b="1"/>
          </a:p>
        </p:txBody>
      </p:sp>
      <p:sp>
        <p:nvSpPr>
          <p:cNvPr id="25" name="Line 20"/>
          <p:cNvSpPr>
            <a:spLocks noChangeShapeType="1"/>
          </p:cNvSpPr>
          <p:nvPr/>
        </p:nvSpPr>
        <p:spPr bwMode="auto">
          <a:xfrm rot="-10737871">
            <a:off x="2454246" y="5265738"/>
            <a:ext cx="0" cy="152400"/>
          </a:xfrm>
          <a:prstGeom prst="line">
            <a:avLst/>
          </a:prstGeom>
          <a:noFill/>
          <a:ln w="12700">
            <a:solidFill>
              <a:srgbClr val="000000"/>
            </a:solidFill>
            <a:round/>
            <a:headEnd/>
            <a:tailEnd/>
          </a:ln>
        </p:spPr>
        <p:txBody>
          <a:bodyPr wrap="none" anchor="ctr"/>
          <a:lstStyle/>
          <a:p>
            <a:endParaRPr lang="en-US" b="1"/>
          </a:p>
        </p:txBody>
      </p:sp>
      <p:sp>
        <p:nvSpPr>
          <p:cNvPr id="26" name="Line 21"/>
          <p:cNvSpPr>
            <a:spLocks noChangeShapeType="1"/>
          </p:cNvSpPr>
          <p:nvPr/>
        </p:nvSpPr>
        <p:spPr bwMode="auto">
          <a:xfrm rot="-10737871">
            <a:off x="2644746" y="5268913"/>
            <a:ext cx="0" cy="152400"/>
          </a:xfrm>
          <a:prstGeom prst="line">
            <a:avLst/>
          </a:prstGeom>
          <a:noFill/>
          <a:ln w="12700">
            <a:solidFill>
              <a:srgbClr val="000000"/>
            </a:solidFill>
            <a:round/>
            <a:headEnd/>
            <a:tailEnd/>
          </a:ln>
        </p:spPr>
        <p:txBody>
          <a:bodyPr wrap="none" anchor="ctr"/>
          <a:lstStyle/>
          <a:p>
            <a:endParaRPr lang="en-US" b="1"/>
          </a:p>
        </p:txBody>
      </p:sp>
      <p:sp>
        <p:nvSpPr>
          <p:cNvPr id="27" name="Line 22"/>
          <p:cNvSpPr>
            <a:spLocks noChangeShapeType="1"/>
          </p:cNvSpPr>
          <p:nvPr/>
        </p:nvSpPr>
        <p:spPr bwMode="auto">
          <a:xfrm rot="-10737871">
            <a:off x="2809846" y="5272088"/>
            <a:ext cx="0" cy="152400"/>
          </a:xfrm>
          <a:prstGeom prst="line">
            <a:avLst/>
          </a:prstGeom>
          <a:noFill/>
          <a:ln w="12700">
            <a:solidFill>
              <a:srgbClr val="000000"/>
            </a:solidFill>
            <a:round/>
            <a:headEnd/>
            <a:tailEnd/>
          </a:ln>
        </p:spPr>
        <p:txBody>
          <a:bodyPr wrap="none" anchor="ctr"/>
          <a:lstStyle/>
          <a:p>
            <a:endParaRPr lang="en-US" b="1"/>
          </a:p>
        </p:txBody>
      </p:sp>
      <p:sp>
        <p:nvSpPr>
          <p:cNvPr id="28" name="Line 23"/>
          <p:cNvSpPr>
            <a:spLocks noChangeShapeType="1"/>
          </p:cNvSpPr>
          <p:nvPr/>
        </p:nvSpPr>
        <p:spPr bwMode="auto">
          <a:xfrm rot="-10737871">
            <a:off x="2936846" y="5273675"/>
            <a:ext cx="0" cy="152400"/>
          </a:xfrm>
          <a:prstGeom prst="line">
            <a:avLst/>
          </a:prstGeom>
          <a:noFill/>
          <a:ln w="12700">
            <a:solidFill>
              <a:srgbClr val="000000"/>
            </a:solidFill>
            <a:round/>
            <a:headEnd/>
            <a:tailEnd/>
          </a:ln>
        </p:spPr>
        <p:txBody>
          <a:bodyPr wrap="none" anchor="ctr"/>
          <a:lstStyle/>
          <a:p>
            <a:endParaRPr lang="en-US" b="1"/>
          </a:p>
        </p:txBody>
      </p:sp>
      <p:sp>
        <p:nvSpPr>
          <p:cNvPr id="29" name="Line 24"/>
          <p:cNvSpPr>
            <a:spLocks noChangeShapeType="1"/>
          </p:cNvSpPr>
          <p:nvPr/>
        </p:nvSpPr>
        <p:spPr bwMode="auto">
          <a:xfrm rot="-10737871">
            <a:off x="3063846" y="5276850"/>
            <a:ext cx="0" cy="152400"/>
          </a:xfrm>
          <a:prstGeom prst="line">
            <a:avLst/>
          </a:prstGeom>
          <a:noFill/>
          <a:ln w="12700">
            <a:solidFill>
              <a:srgbClr val="000000"/>
            </a:solidFill>
            <a:round/>
            <a:headEnd/>
            <a:tailEnd/>
          </a:ln>
        </p:spPr>
        <p:txBody>
          <a:bodyPr wrap="none" anchor="ctr"/>
          <a:lstStyle/>
          <a:p>
            <a:endParaRPr lang="en-US" b="1"/>
          </a:p>
        </p:txBody>
      </p:sp>
      <p:sp>
        <p:nvSpPr>
          <p:cNvPr id="30" name="Line 25"/>
          <p:cNvSpPr>
            <a:spLocks noChangeShapeType="1"/>
          </p:cNvSpPr>
          <p:nvPr/>
        </p:nvSpPr>
        <p:spPr bwMode="auto">
          <a:xfrm rot="-10737871">
            <a:off x="3165446" y="5265738"/>
            <a:ext cx="0" cy="152400"/>
          </a:xfrm>
          <a:prstGeom prst="line">
            <a:avLst/>
          </a:prstGeom>
          <a:noFill/>
          <a:ln w="12700">
            <a:solidFill>
              <a:srgbClr val="000000"/>
            </a:solidFill>
            <a:round/>
            <a:headEnd/>
            <a:tailEnd/>
          </a:ln>
        </p:spPr>
        <p:txBody>
          <a:bodyPr wrap="none" anchor="ctr"/>
          <a:lstStyle/>
          <a:p>
            <a:endParaRPr lang="en-US" b="1"/>
          </a:p>
        </p:txBody>
      </p:sp>
      <p:sp>
        <p:nvSpPr>
          <p:cNvPr id="31" name="Line 26"/>
          <p:cNvSpPr>
            <a:spLocks noChangeShapeType="1"/>
          </p:cNvSpPr>
          <p:nvPr/>
        </p:nvSpPr>
        <p:spPr bwMode="auto">
          <a:xfrm rot="-10737871">
            <a:off x="3267046" y="5267325"/>
            <a:ext cx="0" cy="152400"/>
          </a:xfrm>
          <a:prstGeom prst="line">
            <a:avLst/>
          </a:prstGeom>
          <a:noFill/>
          <a:ln w="12700">
            <a:solidFill>
              <a:srgbClr val="000000"/>
            </a:solidFill>
            <a:round/>
            <a:headEnd/>
            <a:tailEnd/>
          </a:ln>
        </p:spPr>
        <p:txBody>
          <a:bodyPr wrap="none" anchor="ctr"/>
          <a:lstStyle/>
          <a:p>
            <a:endParaRPr lang="en-US" b="1"/>
          </a:p>
        </p:txBody>
      </p:sp>
      <p:sp>
        <p:nvSpPr>
          <p:cNvPr id="32" name="Line 27"/>
          <p:cNvSpPr>
            <a:spLocks noChangeShapeType="1"/>
          </p:cNvSpPr>
          <p:nvPr/>
        </p:nvSpPr>
        <p:spPr bwMode="auto">
          <a:xfrm rot="-10737871">
            <a:off x="3762346" y="5276850"/>
            <a:ext cx="0" cy="152400"/>
          </a:xfrm>
          <a:prstGeom prst="line">
            <a:avLst/>
          </a:prstGeom>
          <a:noFill/>
          <a:ln w="12700">
            <a:solidFill>
              <a:srgbClr val="000000"/>
            </a:solidFill>
            <a:round/>
            <a:headEnd/>
            <a:tailEnd/>
          </a:ln>
        </p:spPr>
        <p:txBody>
          <a:bodyPr wrap="none" anchor="ctr"/>
          <a:lstStyle/>
          <a:p>
            <a:endParaRPr lang="en-US" b="1"/>
          </a:p>
        </p:txBody>
      </p:sp>
      <p:sp>
        <p:nvSpPr>
          <p:cNvPr id="33" name="Line 28"/>
          <p:cNvSpPr>
            <a:spLocks noChangeShapeType="1"/>
          </p:cNvSpPr>
          <p:nvPr/>
        </p:nvSpPr>
        <p:spPr bwMode="auto">
          <a:xfrm rot="-10737871">
            <a:off x="4105246" y="5270500"/>
            <a:ext cx="0" cy="152400"/>
          </a:xfrm>
          <a:prstGeom prst="line">
            <a:avLst/>
          </a:prstGeom>
          <a:noFill/>
          <a:ln w="12700">
            <a:solidFill>
              <a:srgbClr val="000000"/>
            </a:solidFill>
            <a:round/>
            <a:headEnd/>
            <a:tailEnd/>
          </a:ln>
        </p:spPr>
        <p:txBody>
          <a:bodyPr wrap="none" anchor="ctr"/>
          <a:lstStyle/>
          <a:p>
            <a:endParaRPr lang="en-US" b="1"/>
          </a:p>
        </p:txBody>
      </p:sp>
      <p:sp>
        <p:nvSpPr>
          <p:cNvPr id="34" name="Line 29"/>
          <p:cNvSpPr>
            <a:spLocks noChangeShapeType="1"/>
          </p:cNvSpPr>
          <p:nvPr/>
        </p:nvSpPr>
        <p:spPr bwMode="auto">
          <a:xfrm rot="-10737871">
            <a:off x="4359246" y="5275263"/>
            <a:ext cx="0" cy="152400"/>
          </a:xfrm>
          <a:prstGeom prst="line">
            <a:avLst/>
          </a:prstGeom>
          <a:noFill/>
          <a:ln w="12700">
            <a:solidFill>
              <a:srgbClr val="000000"/>
            </a:solidFill>
            <a:round/>
            <a:headEnd/>
            <a:tailEnd/>
          </a:ln>
        </p:spPr>
        <p:txBody>
          <a:bodyPr wrap="none" anchor="ctr"/>
          <a:lstStyle/>
          <a:p>
            <a:endParaRPr lang="en-US" b="1"/>
          </a:p>
        </p:txBody>
      </p:sp>
      <p:sp>
        <p:nvSpPr>
          <p:cNvPr id="35" name="Line 30"/>
          <p:cNvSpPr>
            <a:spLocks noChangeShapeType="1"/>
          </p:cNvSpPr>
          <p:nvPr/>
        </p:nvSpPr>
        <p:spPr bwMode="auto">
          <a:xfrm rot="-10737871">
            <a:off x="4537046" y="5265738"/>
            <a:ext cx="0" cy="152400"/>
          </a:xfrm>
          <a:prstGeom prst="line">
            <a:avLst/>
          </a:prstGeom>
          <a:noFill/>
          <a:ln w="12700">
            <a:solidFill>
              <a:srgbClr val="000000"/>
            </a:solidFill>
            <a:round/>
            <a:headEnd/>
            <a:tailEnd/>
          </a:ln>
        </p:spPr>
        <p:txBody>
          <a:bodyPr wrap="none" anchor="ctr"/>
          <a:lstStyle/>
          <a:p>
            <a:endParaRPr lang="en-US" b="1"/>
          </a:p>
        </p:txBody>
      </p:sp>
      <p:sp>
        <p:nvSpPr>
          <p:cNvPr id="36" name="Line 31"/>
          <p:cNvSpPr>
            <a:spLocks noChangeShapeType="1"/>
          </p:cNvSpPr>
          <p:nvPr/>
        </p:nvSpPr>
        <p:spPr bwMode="auto">
          <a:xfrm rot="-10737871">
            <a:off x="4702146" y="5268913"/>
            <a:ext cx="0" cy="152400"/>
          </a:xfrm>
          <a:prstGeom prst="line">
            <a:avLst/>
          </a:prstGeom>
          <a:noFill/>
          <a:ln w="12700">
            <a:solidFill>
              <a:srgbClr val="000000"/>
            </a:solidFill>
            <a:round/>
            <a:headEnd/>
            <a:tailEnd/>
          </a:ln>
        </p:spPr>
        <p:txBody>
          <a:bodyPr wrap="none" anchor="ctr"/>
          <a:lstStyle/>
          <a:p>
            <a:endParaRPr lang="en-US" b="1"/>
          </a:p>
        </p:txBody>
      </p:sp>
      <p:grpSp>
        <p:nvGrpSpPr>
          <p:cNvPr id="37" name="Group 32"/>
          <p:cNvGrpSpPr>
            <a:grpSpLocks/>
          </p:cNvGrpSpPr>
          <p:nvPr/>
        </p:nvGrpSpPr>
        <p:grpSpPr bwMode="auto">
          <a:xfrm>
            <a:off x="5629246" y="5265738"/>
            <a:ext cx="1409700" cy="163512"/>
            <a:chOff x="1157" y="3708"/>
            <a:chExt cx="888" cy="103"/>
          </a:xfrm>
        </p:grpSpPr>
        <p:sp>
          <p:nvSpPr>
            <p:cNvPr id="38" name="Line 33"/>
            <p:cNvSpPr>
              <a:spLocks noChangeShapeType="1"/>
            </p:cNvSpPr>
            <p:nvPr/>
          </p:nvSpPr>
          <p:spPr bwMode="auto">
            <a:xfrm rot="-10737871">
              <a:off x="1157" y="3709"/>
              <a:ext cx="0" cy="96"/>
            </a:xfrm>
            <a:prstGeom prst="line">
              <a:avLst/>
            </a:prstGeom>
            <a:noFill/>
            <a:ln w="12700">
              <a:solidFill>
                <a:srgbClr val="000000"/>
              </a:solidFill>
              <a:round/>
              <a:headEnd/>
              <a:tailEnd/>
            </a:ln>
          </p:spPr>
          <p:txBody>
            <a:bodyPr wrap="none" anchor="ctr"/>
            <a:lstStyle/>
            <a:p>
              <a:endParaRPr lang="en-US" b="1"/>
            </a:p>
          </p:txBody>
        </p:sp>
        <p:sp>
          <p:nvSpPr>
            <p:cNvPr id="39" name="Line 34"/>
            <p:cNvSpPr>
              <a:spLocks noChangeShapeType="1"/>
            </p:cNvSpPr>
            <p:nvPr/>
          </p:nvSpPr>
          <p:spPr bwMode="auto">
            <a:xfrm rot="-10737871">
              <a:off x="1365" y="3713"/>
              <a:ext cx="0" cy="96"/>
            </a:xfrm>
            <a:prstGeom prst="line">
              <a:avLst/>
            </a:prstGeom>
            <a:noFill/>
            <a:ln w="12700">
              <a:solidFill>
                <a:srgbClr val="000000"/>
              </a:solidFill>
              <a:round/>
              <a:headEnd/>
              <a:tailEnd/>
            </a:ln>
          </p:spPr>
          <p:txBody>
            <a:bodyPr wrap="none" anchor="ctr"/>
            <a:lstStyle/>
            <a:p>
              <a:endParaRPr lang="en-US" b="1"/>
            </a:p>
          </p:txBody>
        </p:sp>
        <p:sp>
          <p:nvSpPr>
            <p:cNvPr id="40" name="Line 35"/>
            <p:cNvSpPr>
              <a:spLocks noChangeShapeType="1"/>
            </p:cNvSpPr>
            <p:nvPr/>
          </p:nvSpPr>
          <p:spPr bwMode="auto">
            <a:xfrm rot="-10737871">
              <a:off x="1533" y="3708"/>
              <a:ext cx="0" cy="96"/>
            </a:xfrm>
            <a:prstGeom prst="line">
              <a:avLst/>
            </a:prstGeom>
            <a:noFill/>
            <a:ln w="12700">
              <a:solidFill>
                <a:srgbClr val="000000"/>
              </a:solidFill>
              <a:round/>
              <a:headEnd/>
              <a:tailEnd/>
            </a:ln>
          </p:spPr>
          <p:txBody>
            <a:bodyPr wrap="none" anchor="ctr"/>
            <a:lstStyle/>
            <a:p>
              <a:endParaRPr lang="en-US" b="1"/>
            </a:p>
          </p:txBody>
        </p:sp>
        <p:sp>
          <p:nvSpPr>
            <p:cNvPr id="41" name="Line 36"/>
            <p:cNvSpPr>
              <a:spLocks noChangeShapeType="1"/>
            </p:cNvSpPr>
            <p:nvPr/>
          </p:nvSpPr>
          <p:spPr bwMode="auto">
            <a:xfrm rot="-10737871">
              <a:off x="1653" y="3710"/>
              <a:ext cx="0" cy="96"/>
            </a:xfrm>
            <a:prstGeom prst="line">
              <a:avLst/>
            </a:prstGeom>
            <a:noFill/>
            <a:ln w="12700">
              <a:solidFill>
                <a:srgbClr val="000000"/>
              </a:solidFill>
              <a:round/>
              <a:headEnd/>
              <a:tailEnd/>
            </a:ln>
          </p:spPr>
          <p:txBody>
            <a:bodyPr wrap="none" anchor="ctr"/>
            <a:lstStyle/>
            <a:p>
              <a:endParaRPr lang="en-US" b="1"/>
            </a:p>
          </p:txBody>
        </p:sp>
        <p:sp>
          <p:nvSpPr>
            <p:cNvPr id="42" name="Line 37"/>
            <p:cNvSpPr>
              <a:spLocks noChangeShapeType="1"/>
            </p:cNvSpPr>
            <p:nvPr/>
          </p:nvSpPr>
          <p:spPr bwMode="auto">
            <a:xfrm rot="-10737871">
              <a:off x="1757" y="3712"/>
              <a:ext cx="0" cy="96"/>
            </a:xfrm>
            <a:prstGeom prst="line">
              <a:avLst/>
            </a:prstGeom>
            <a:noFill/>
            <a:ln w="12700">
              <a:solidFill>
                <a:srgbClr val="000000"/>
              </a:solidFill>
              <a:round/>
              <a:headEnd/>
              <a:tailEnd/>
            </a:ln>
          </p:spPr>
          <p:txBody>
            <a:bodyPr wrap="none" anchor="ctr"/>
            <a:lstStyle/>
            <a:p>
              <a:endParaRPr lang="en-US" b="1"/>
            </a:p>
          </p:txBody>
        </p:sp>
        <p:sp>
          <p:nvSpPr>
            <p:cNvPr id="43" name="Line 38"/>
            <p:cNvSpPr>
              <a:spLocks noChangeShapeType="1"/>
            </p:cNvSpPr>
            <p:nvPr/>
          </p:nvSpPr>
          <p:spPr bwMode="auto">
            <a:xfrm rot="-10737871">
              <a:off x="1837" y="3713"/>
              <a:ext cx="0" cy="96"/>
            </a:xfrm>
            <a:prstGeom prst="line">
              <a:avLst/>
            </a:prstGeom>
            <a:noFill/>
            <a:ln w="12700">
              <a:solidFill>
                <a:srgbClr val="000000"/>
              </a:solidFill>
              <a:round/>
              <a:headEnd/>
              <a:tailEnd/>
            </a:ln>
          </p:spPr>
          <p:txBody>
            <a:bodyPr wrap="none" anchor="ctr"/>
            <a:lstStyle/>
            <a:p>
              <a:endParaRPr lang="en-US" b="1"/>
            </a:p>
          </p:txBody>
        </p:sp>
        <p:sp>
          <p:nvSpPr>
            <p:cNvPr id="44" name="Line 39"/>
            <p:cNvSpPr>
              <a:spLocks noChangeShapeType="1"/>
            </p:cNvSpPr>
            <p:nvPr/>
          </p:nvSpPr>
          <p:spPr bwMode="auto">
            <a:xfrm rot="-10737871">
              <a:off x="1917" y="3715"/>
              <a:ext cx="0" cy="96"/>
            </a:xfrm>
            <a:prstGeom prst="line">
              <a:avLst/>
            </a:prstGeom>
            <a:noFill/>
            <a:ln w="12700">
              <a:solidFill>
                <a:srgbClr val="000000"/>
              </a:solidFill>
              <a:round/>
              <a:headEnd/>
              <a:tailEnd/>
            </a:ln>
          </p:spPr>
          <p:txBody>
            <a:bodyPr wrap="none" anchor="ctr"/>
            <a:lstStyle/>
            <a:p>
              <a:endParaRPr lang="en-US" b="1"/>
            </a:p>
          </p:txBody>
        </p:sp>
        <p:sp>
          <p:nvSpPr>
            <p:cNvPr id="45" name="Line 40"/>
            <p:cNvSpPr>
              <a:spLocks noChangeShapeType="1"/>
            </p:cNvSpPr>
            <p:nvPr/>
          </p:nvSpPr>
          <p:spPr bwMode="auto">
            <a:xfrm rot="-10737871">
              <a:off x="1981" y="3708"/>
              <a:ext cx="0" cy="96"/>
            </a:xfrm>
            <a:prstGeom prst="line">
              <a:avLst/>
            </a:prstGeom>
            <a:noFill/>
            <a:ln w="12700">
              <a:solidFill>
                <a:srgbClr val="000000"/>
              </a:solidFill>
              <a:round/>
              <a:headEnd/>
              <a:tailEnd/>
            </a:ln>
          </p:spPr>
          <p:txBody>
            <a:bodyPr wrap="none" anchor="ctr"/>
            <a:lstStyle/>
            <a:p>
              <a:endParaRPr lang="en-US" b="1"/>
            </a:p>
          </p:txBody>
        </p:sp>
        <p:sp>
          <p:nvSpPr>
            <p:cNvPr id="46" name="Line 41"/>
            <p:cNvSpPr>
              <a:spLocks noChangeShapeType="1"/>
            </p:cNvSpPr>
            <p:nvPr/>
          </p:nvSpPr>
          <p:spPr bwMode="auto">
            <a:xfrm rot="-10737871">
              <a:off x="2045" y="3709"/>
              <a:ext cx="0" cy="96"/>
            </a:xfrm>
            <a:prstGeom prst="line">
              <a:avLst/>
            </a:prstGeom>
            <a:noFill/>
            <a:ln w="12700">
              <a:solidFill>
                <a:srgbClr val="000000"/>
              </a:solidFill>
              <a:round/>
              <a:headEnd/>
              <a:tailEnd/>
            </a:ln>
          </p:spPr>
          <p:txBody>
            <a:bodyPr wrap="none" anchor="ctr"/>
            <a:lstStyle/>
            <a:p>
              <a:endParaRPr lang="en-US" b="1"/>
            </a:p>
          </p:txBody>
        </p:sp>
      </p:grpSp>
      <p:sp>
        <p:nvSpPr>
          <p:cNvPr id="47" name="Line 42"/>
          <p:cNvSpPr>
            <a:spLocks noChangeShapeType="1"/>
          </p:cNvSpPr>
          <p:nvPr/>
        </p:nvSpPr>
        <p:spPr bwMode="auto">
          <a:xfrm rot="-10737871">
            <a:off x="4829146" y="5272088"/>
            <a:ext cx="0" cy="152400"/>
          </a:xfrm>
          <a:prstGeom prst="line">
            <a:avLst/>
          </a:prstGeom>
          <a:noFill/>
          <a:ln w="12700">
            <a:solidFill>
              <a:srgbClr val="000000"/>
            </a:solidFill>
            <a:round/>
            <a:headEnd/>
            <a:tailEnd/>
          </a:ln>
        </p:spPr>
        <p:txBody>
          <a:bodyPr wrap="none" anchor="ctr"/>
          <a:lstStyle/>
          <a:p>
            <a:endParaRPr lang="en-US" b="1"/>
          </a:p>
        </p:txBody>
      </p:sp>
      <p:sp>
        <p:nvSpPr>
          <p:cNvPr id="48" name="Line 43"/>
          <p:cNvSpPr>
            <a:spLocks noChangeShapeType="1"/>
          </p:cNvSpPr>
          <p:nvPr/>
        </p:nvSpPr>
        <p:spPr bwMode="auto">
          <a:xfrm rot="-10737871">
            <a:off x="4956146" y="5275263"/>
            <a:ext cx="0" cy="152400"/>
          </a:xfrm>
          <a:prstGeom prst="line">
            <a:avLst/>
          </a:prstGeom>
          <a:noFill/>
          <a:ln w="12700">
            <a:solidFill>
              <a:srgbClr val="000000"/>
            </a:solidFill>
            <a:round/>
            <a:headEnd/>
            <a:tailEnd/>
          </a:ln>
        </p:spPr>
        <p:txBody>
          <a:bodyPr wrap="none" anchor="ctr"/>
          <a:lstStyle/>
          <a:p>
            <a:endParaRPr lang="en-US" b="1"/>
          </a:p>
        </p:txBody>
      </p:sp>
      <p:sp>
        <p:nvSpPr>
          <p:cNvPr id="49" name="Line 44"/>
          <p:cNvSpPr>
            <a:spLocks noChangeShapeType="1"/>
          </p:cNvSpPr>
          <p:nvPr/>
        </p:nvSpPr>
        <p:spPr bwMode="auto">
          <a:xfrm rot="-10737871">
            <a:off x="5057746" y="5276850"/>
            <a:ext cx="0" cy="152400"/>
          </a:xfrm>
          <a:prstGeom prst="line">
            <a:avLst/>
          </a:prstGeom>
          <a:noFill/>
          <a:ln w="12700">
            <a:solidFill>
              <a:srgbClr val="000000"/>
            </a:solidFill>
            <a:round/>
            <a:headEnd/>
            <a:tailEnd/>
          </a:ln>
        </p:spPr>
        <p:txBody>
          <a:bodyPr wrap="none" anchor="ctr"/>
          <a:lstStyle/>
          <a:p>
            <a:endParaRPr lang="en-US" b="1"/>
          </a:p>
        </p:txBody>
      </p:sp>
      <p:sp>
        <p:nvSpPr>
          <p:cNvPr id="50" name="Line 45"/>
          <p:cNvSpPr>
            <a:spLocks noChangeShapeType="1"/>
          </p:cNvSpPr>
          <p:nvPr/>
        </p:nvSpPr>
        <p:spPr bwMode="auto">
          <a:xfrm rot="-10737871">
            <a:off x="5159346" y="5265738"/>
            <a:ext cx="0" cy="152400"/>
          </a:xfrm>
          <a:prstGeom prst="line">
            <a:avLst/>
          </a:prstGeom>
          <a:noFill/>
          <a:ln w="12700">
            <a:solidFill>
              <a:srgbClr val="000000"/>
            </a:solidFill>
            <a:round/>
            <a:headEnd/>
            <a:tailEnd/>
          </a:ln>
        </p:spPr>
        <p:txBody>
          <a:bodyPr wrap="none" anchor="ctr"/>
          <a:lstStyle/>
          <a:p>
            <a:endParaRPr lang="en-US" b="1"/>
          </a:p>
        </p:txBody>
      </p:sp>
      <p:sp>
        <p:nvSpPr>
          <p:cNvPr id="51" name="Rectangle 46"/>
          <p:cNvSpPr>
            <a:spLocks noChangeArrowheads="1"/>
          </p:cNvSpPr>
          <p:nvPr/>
        </p:nvSpPr>
        <p:spPr bwMode="auto">
          <a:xfrm rot="-5400000">
            <a:off x="-404841" y="2852738"/>
            <a:ext cx="2143125" cy="333375"/>
          </a:xfrm>
          <a:prstGeom prst="rect">
            <a:avLst/>
          </a:prstGeom>
          <a:noFill/>
          <a:ln w="12700">
            <a:noFill/>
            <a:prstDash val="sysDot"/>
            <a:miter lim="800000"/>
            <a:headEnd/>
            <a:tailEnd/>
          </a:ln>
        </p:spPr>
        <p:txBody>
          <a:bodyPr lIns="90488" tIns="44450" rIns="90488" bIns="44450">
            <a:spAutoFit/>
          </a:bodyPr>
          <a:lstStyle/>
          <a:p>
            <a:r>
              <a:rPr lang="en-US" sz="1600" b="1"/>
              <a:t>Attenuation (dB/mi)</a:t>
            </a:r>
          </a:p>
        </p:txBody>
      </p:sp>
      <p:sp>
        <p:nvSpPr>
          <p:cNvPr id="52" name="Rectangle 47"/>
          <p:cNvSpPr>
            <a:spLocks noChangeArrowheads="1"/>
          </p:cNvSpPr>
          <p:nvPr/>
        </p:nvSpPr>
        <p:spPr bwMode="auto">
          <a:xfrm>
            <a:off x="7459634" y="5178425"/>
            <a:ext cx="857608" cy="335989"/>
          </a:xfrm>
          <a:prstGeom prst="rect">
            <a:avLst/>
          </a:prstGeom>
          <a:noFill/>
          <a:ln w="12700">
            <a:noFill/>
            <a:prstDash val="sysDot"/>
            <a:miter lim="800000"/>
            <a:headEnd/>
            <a:tailEnd/>
          </a:ln>
        </p:spPr>
        <p:txBody>
          <a:bodyPr wrap="none" lIns="90488" tIns="44450" rIns="90488" bIns="44450">
            <a:spAutoFit/>
          </a:bodyPr>
          <a:lstStyle/>
          <a:p>
            <a:r>
              <a:rPr lang="en-US" sz="1600" b="1" i="1"/>
              <a:t>f</a:t>
            </a:r>
            <a:r>
              <a:rPr lang="en-US" sz="1600" b="1"/>
              <a:t>  (kHz)</a:t>
            </a:r>
          </a:p>
        </p:txBody>
      </p:sp>
      <p:sp>
        <p:nvSpPr>
          <p:cNvPr id="53" name="Rectangle 48"/>
          <p:cNvSpPr>
            <a:spLocks noChangeArrowheads="1"/>
          </p:cNvSpPr>
          <p:nvPr/>
        </p:nvSpPr>
        <p:spPr bwMode="auto">
          <a:xfrm>
            <a:off x="7057996" y="30591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19 gauge</a:t>
            </a:r>
          </a:p>
        </p:txBody>
      </p:sp>
      <p:sp>
        <p:nvSpPr>
          <p:cNvPr id="54" name="Rectangle 49"/>
          <p:cNvSpPr>
            <a:spLocks noChangeArrowheads="1"/>
          </p:cNvSpPr>
          <p:nvPr/>
        </p:nvSpPr>
        <p:spPr bwMode="auto">
          <a:xfrm>
            <a:off x="7015134" y="2187575"/>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22 gauge</a:t>
            </a:r>
          </a:p>
        </p:txBody>
      </p:sp>
      <p:sp>
        <p:nvSpPr>
          <p:cNvPr id="55" name="Rectangle 50"/>
          <p:cNvSpPr>
            <a:spLocks noChangeArrowheads="1"/>
          </p:cNvSpPr>
          <p:nvPr/>
        </p:nvSpPr>
        <p:spPr bwMode="auto">
          <a:xfrm>
            <a:off x="7089746" y="1473200"/>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24 gauge</a:t>
            </a:r>
          </a:p>
        </p:txBody>
      </p:sp>
      <p:sp>
        <p:nvSpPr>
          <p:cNvPr id="56" name="Rectangle 51"/>
          <p:cNvSpPr>
            <a:spLocks noChangeArrowheads="1"/>
          </p:cNvSpPr>
          <p:nvPr/>
        </p:nvSpPr>
        <p:spPr bwMode="auto">
          <a:xfrm>
            <a:off x="5494309" y="1116013"/>
            <a:ext cx="952185" cy="335989"/>
          </a:xfrm>
          <a:prstGeom prst="rect">
            <a:avLst/>
          </a:prstGeom>
          <a:noFill/>
          <a:ln w="12700">
            <a:noFill/>
            <a:prstDash val="sysDot"/>
            <a:miter lim="800000"/>
            <a:headEnd/>
            <a:tailEnd/>
          </a:ln>
        </p:spPr>
        <p:txBody>
          <a:bodyPr wrap="none" lIns="90488" tIns="44450" rIns="90488" bIns="44450">
            <a:spAutoFit/>
          </a:bodyPr>
          <a:lstStyle/>
          <a:p>
            <a:r>
              <a:rPr lang="en-US" sz="1600" b="1"/>
              <a:t>26 gauge</a:t>
            </a:r>
          </a:p>
        </p:txBody>
      </p:sp>
      <p:sp>
        <p:nvSpPr>
          <p:cNvPr id="57" name="Line 52"/>
          <p:cNvSpPr>
            <a:spLocks noChangeShapeType="1"/>
          </p:cNvSpPr>
          <p:nvPr/>
        </p:nvSpPr>
        <p:spPr bwMode="auto">
          <a:xfrm rot="10800000">
            <a:off x="1404909" y="4951413"/>
            <a:ext cx="127000" cy="0"/>
          </a:xfrm>
          <a:prstGeom prst="line">
            <a:avLst/>
          </a:prstGeom>
          <a:noFill/>
          <a:ln w="12700">
            <a:solidFill>
              <a:srgbClr val="000000"/>
            </a:solidFill>
            <a:round/>
            <a:headEnd/>
            <a:tailEnd/>
          </a:ln>
        </p:spPr>
        <p:txBody>
          <a:bodyPr wrap="none" anchor="ctr"/>
          <a:lstStyle/>
          <a:p>
            <a:endParaRPr lang="en-US" b="1"/>
          </a:p>
        </p:txBody>
      </p:sp>
      <p:sp>
        <p:nvSpPr>
          <p:cNvPr id="58" name="Text Box 53"/>
          <p:cNvSpPr txBox="1">
            <a:spLocks noChangeArrowheads="1"/>
          </p:cNvSpPr>
          <p:nvPr/>
        </p:nvSpPr>
        <p:spPr bwMode="auto">
          <a:xfrm>
            <a:off x="884209" y="4403725"/>
            <a:ext cx="527050" cy="336550"/>
          </a:xfrm>
          <a:prstGeom prst="rect">
            <a:avLst/>
          </a:prstGeom>
          <a:noFill/>
          <a:ln w="12700">
            <a:noFill/>
            <a:miter lim="800000"/>
            <a:headEnd/>
            <a:tailEnd/>
          </a:ln>
        </p:spPr>
        <p:txBody>
          <a:bodyPr anchor="ctr">
            <a:spAutoFit/>
          </a:bodyPr>
          <a:lstStyle/>
          <a:p>
            <a:pPr algn="ctr">
              <a:spcBef>
                <a:spcPct val="50000"/>
              </a:spcBef>
            </a:pPr>
            <a:r>
              <a:rPr lang="en-US" sz="1600" b="1"/>
              <a:t>6</a:t>
            </a:r>
          </a:p>
        </p:txBody>
      </p:sp>
      <p:sp>
        <p:nvSpPr>
          <p:cNvPr id="59" name="Text Box 54"/>
          <p:cNvSpPr txBox="1">
            <a:spLocks noChangeArrowheads="1"/>
          </p:cNvSpPr>
          <p:nvPr/>
        </p:nvSpPr>
        <p:spPr bwMode="auto">
          <a:xfrm>
            <a:off x="871509" y="3581400"/>
            <a:ext cx="527050" cy="336550"/>
          </a:xfrm>
          <a:prstGeom prst="rect">
            <a:avLst/>
          </a:prstGeom>
          <a:noFill/>
          <a:ln w="12700">
            <a:noFill/>
            <a:miter lim="800000"/>
            <a:headEnd/>
            <a:tailEnd/>
          </a:ln>
        </p:spPr>
        <p:txBody>
          <a:bodyPr anchor="ctr">
            <a:spAutoFit/>
          </a:bodyPr>
          <a:lstStyle/>
          <a:p>
            <a:pPr algn="ctr">
              <a:spcBef>
                <a:spcPct val="50000"/>
              </a:spcBef>
            </a:pPr>
            <a:r>
              <a:rPr lang="en-US" sz="1600" b="1"/>
              <a:t>12</a:t>
            </a:r>
          </a:p>
        </p:txBody>
      </p:sp>
      <p:sp>
        <p:nvSpPr>
          <p:cNvPr id="60" name="Text Box 55"/>
          <p:cNvSpPr txBox="1">
            <a:spLocks noChangeArrowheads="1"/>
          </p:cNvSpPr>
          <p:nvPr/>
        </p:nvSpPr>
        <p:spPr bwMode="auto">
          <a:xfrm>
            <a:off x="871509" y="4797425"/>
            <a:ext cx="527050" cy="336550"/>
          </a:xfrm>
          <a:prstGeom prst="rect">
            <a:avLst/>
          </a:prstGeom>
          <a:noFill/>
          <a:ln w="12700">
            <a:noFill/>
            <a:miter lim="800000"/>
            <a:headEnd/>
            <a:tailEnd/>
          </a:ln>
        </p:spPr>
        <p:txBody>
          <a:bodyPr anchor="ctr">
            <a:spAutoFit/>
          </a:bodyPr>
          <a:lstStyle/>
          <a:p>
            <a:pPr algn="ctr">
              <a:spcBef>
                <a:spcPct val="50000"/>
              </a:spcBef>
            </a:pPr>
            <a:r>
              <a:rPr lang="en-US" sz="1600" b="1"/>
              <a:t>3</a:t>
            </a:r>
          </a:p>
        </p:txBody>
      </p:sp>
      <p:sp>
        <p:nvSpPr>
          <p:cNvPr id="61" name="Text Box 56"/>
          <p:cNvSpPr txBox="1">
            <a:spLocks noChangeArrowheads="1"/>
          </p:cNvSpPr>
          <p:nvPr/>
        </p:nvSpPr>
        <p:spPr bwMode="auto">
          <a:xfrm>
            <a:off x="884209" y="4010025"/>
            <a:ext cx="527050" cy="336550"/>
          </a:xfrm>
          <a:prstGeom prst="rect">
            <a:avLst/>
          </a:prstGeom>
          <a:noFill/>
          <a:ln w="12700">
            <a:noFill/>
            <a:miter lim="800000"/>
            <a:headEnd/>
            <a:tailEnd/>
          </a:ln>
        </p:spPr>
        <p:txBody>
          <a:bodyPr anchor="ctr">
            <a:spAutoFit/>
          </a:bodyPr>
          <a:lstStyle/>
          <a:p>
            <a:pPr algn="ctr">
              <a:spcBef>
                <a:spcPct val="50000"/>
              </a:spcBef>
            </a:pPr>
            <a:r>
              <a:rPr lang="en-US" sz="1600" b="1"/>
              <a:t>9</a:t>
            </a:r>
          </a:p>
        </p:txBody>
      </p:sp>
      <p:sp>
        <p:nvSpPr>
          <p:cNvPr id="62" name="Text Box 57"/>
          <p:cNvSpPr txBox="1">
            <a:spLocks noChangeArrowheads="1"/>
          </p:cNvSpPr>
          <p:nvPr/>
        </p:nvSpPr>
        <p:spPr bwMode="auto">
          <a:xfrm>
            <a:off x="871509" y="3187700"/>
            <a:ext cx="527050" cy="336550"/>
          </a:xfrm>
          <a:prstGeom prst="rect">
            <a:avLst/>
          </a:prstGeom>
          <a:noFill/>
          <a:ln w="12700">
            <a:noFill/>
            <a:miter lim="800000"/>
            <a:headEnd/>
            <a:tailEnd/>
          </a:ln>
        </p:spPr>
        <p:txBody>
          <a:bodyPr anchor="ctr">
            <a:spAutoFit/>
          </a:bodyPr>
          <a:lstStyle/>
          <a:p>
            <a:pPr algn="ctr">
              <a:spcBef>
                <a:spcPct val="50000"/>
              </a:spcBef>
            </a:pPr>
            <a:r>
              <a:rPr lang="en-US" sz="1600" b="1"/>
              <a:t>15</a:t>
            </a:r>
          </a:p>
        </p:txBody>
      </p:sp>
      <p:sp>
        <p:nvSpPr>
          <p:cNvPr id="63" name="Text Box 58"/>
          <p:cNvSpPr txBox="1">
            <a:spLocks noChangeArrowheads="1"/>
          </p:cNvSpPr>
          <p:nvPr/>
        </p:nvSpPr>
        <p:spPr bwMode="auto">
          <a:xfrm>
            <a:off x="871509" y="2794000"/>
            <a:ext cx="527050" cy="336550"/>
          </a:xfrm>
          <a:prstGeom prst="rect">
            <a:avLst/>
          </a:prstGeom>
          <a:noFill/>
          <a:ln w="12700">
            <a:noFill/>
            <a:miter lim="800000"/>
            <a:headEnd/>
            <a:tailEnd/>
          </a:ln>
        </p:spPr>
        <p:txBody>
          <a:bodyPr anchor="ctr">
            <a:spAutoFit/>
          </a:bodyPr>
          <a:lstStyle/>
          <a:p>
            <a:pPr algn="ctr">
              <a:spcBef>
                <a:spcPct val="50000"/>
              </a:spcBef>
            </a:pPr>
            <a:r>
              <a:rPr lang="en-US" sz="1600" b="1"/>
              <a:t>18</a:t>
            </a:r>
          </a:p>
        </p:txBody>
      </p:sp>
      <p:sp>
        <p:nvSpPr>
          <p:cNvPr id="64" name="Text Box 59"/>
          <p:cNvSpPr txBox="1">
            <a:spLocks noChangeArrowheads="1"/>
          </p:cNvSpPr>
          <p:nvPr/>
        </p:nvSpPr>
        <p:spPr bwMode="auto">
          <a:xfrm>
            <a:off x="871509" y="2400300"/>
            <a:ext cx="527050" cy="336550"/>
          </a:xfrm>
          <a:prstGeom prst="rect">
            <a:avLst/>
          </a:prstGeom>
          <a:noFill/>
          <a:ln w="12700">
            <a:noFill/>
            <a:miter lim="800000"/>
            <a:headEnd/>
            <a:tailEnd/>
          </a:ln>
        </p:spPr>
        <p:txBody>
          <a:bodyPr anchor="ctr">
            <a:spAutoFit/>
          </a:bodyPr>
          <a:lstStyle/>
          <a:p>
            <a:pPr algn="ctr">
              <a:spcBef>
                <a:spcPct val="50000"/>
              </a:spcBef>
            </a:pPr>
            <a:r>
              <a:rPr lang="en-US" sz="1600" b="1"/>
              <a:t>21</a:t>
            </a:r>
          </a:p>
        </p:txBody>
      </p:sp>
      <p:sp>
        <p:nvSpPr>
          <p:cNvPr id="65" name="Text Box 60"/>
          <p:cNvSpPr txBox="1">
            <a:spLocks noChangeArrowheads="1"/>
          </p:cNvSpPr>
          <p:nvPr/>
        </p:nvSpPr>
        <p:spPr bwMode="auto">
          <a:xfrm>
            <a:off x="871509" y="2006600"/>
            <a:ext cx="527050" cy="336550"/>
          </a:xfrm>
          <a:prstGeom prst="rect">
            <a:avLst/>
          </a:prstGeom>
          <a:noFill/>
          <a:ln w="12700">
            <a:noFill/>
            <a:miter lim="800000"/>
            <a:headEnd/>
            <a:tailEnd/>
          </a:ln>
        </p:spPr>
        <p:txBody>
          <a:bodyPr anchor="ctr">
            <a:spAutoFit/>
          </a:bodyPr>
          <a:lstStyle/>
          <a:p>
            <a:pPr algn="ctr">
              <a:spcBef>
                <a:spcPct val="50000"/>
              </a:spcBef>
            </a:pPr>
            <a:r>
              <a:rPr lang="en-US" sz="1600" b="1"/>
              <a:t>24</a:t>
            </a:r>
          </a:p>
        </p:txBody>
      </p:sp>
      <p:sp>
        <p:nvSpPr>
          <p:cNvPr id="66" name="Text Box 61"/>
          <p:cNvSpPr txBox="1">
            <a:spLocks noChangeArrowheads="1"/>
          </p:cNvSpPr>
          <p:nvPr/>
        </p:nvSpPr>
        <p:spPr bwMode="auto">
          <a:xfrm>
            <a:off x="871509" y="1612900"/>
            <a:ext cx="527050" cy="336550"/>
          </a:xfrm>
          <a:prstGeom prst="rect">
            <a:avLst/>
          </a:prstGeom>
          <a:noFill/>
          <a:ln w="12700">
            <a:noFill/>
            <a:miter lim="800000"/>
            <a:headEnd/>
            <a:tailEnd/>
          </a:ln>
        </p:spPr>
        <p:txBody>
          <a:bodyPr anchor="ctr">
            <a:spAutoFit/>
          </a:bodyPr>
          <a:lstStyle/>
          <a:p>
            <a:pPr algn="ctr">
              <a:spcBef>
                <a:spcPct val="50000"/>
              </a:spcBef>
            </a:pPr>
            <a:r>
              <a:rPr lang="en-US" sz="1600" b="1"/>
              <a:t>27</a:t>
            </a:r>
          </a:p>
        </p:txBody>
      </p:sp>
      <p:sp>
        <p:nvSpPr>
          <p:cNvPr id="67" name="Text Box 62"/>
          <p:cNvSpPr txBox="1">
            <a:spLocks noChangeArrowheads="1"/>
          </p:cNvSpPr>
          <p:nvPr/>
        </p:nvSpPr>
        <p:spPr bwMode="auto">
          <a:xfrm>
            <a:off x="871509" y="1219200"/>
            <a:ext cx="527050" cy="336550"/>
          </a:xfrm>
          <a:prstGeom prst="rect">
            <a:avLst/>
          </a:prstGeom>
          <a:noFill/>
          <a:ln w="12700">
            <a:noFill/>
            <a:miter lim="800000"/>
            <a:headEnd/>
            <a:tailEnd/>
          </a:ln>
        </p:spPr>
        <p:txBody>
          <a:bodyPr anchor="ctr">
            <a:spAutoFit/>
          </a:bodyPr>
          <a:lstStyle/>
          <a:p>
            <a:pPr algn="ctr">
              <a:spcBef>
                <a:spcPct val="50000"/>
              </a:spcBef>
            </a:pPr>
            <a:r>
              <a:rPr lang="en-US" sz="1600" b="1"/>
              <a:t>30</a:t>
            </a:r>
          </a:p>
        </p:txBody>
      </p:sp>
      <p:sp>
        <p:nvSpPr>
          <p:cNvPr id="68" name="Text Box 63"/>
          <p:cNvSpPr txBox="1">
            <a:spLocks noChangeArrowheads="1"/>
          </p:cNvSpPr>
          <p:nvPr/>
        </p:nvSpPr>
        <p:spPr bwMode="auto">
          <a:xfrm>
            <a:off x="10620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a:t>
            </a:r>
          </a:p>
        </p:txBody>
      </p:sp>
      <p:sp>
        <p:nvSpPr>
          <p:cNvPr id="69" name="Text Box 64"/>
          <p:cNvSpPr txBox="1">
            <a:spLocks noChangeArrowheads="1"/>
          </p:cNvSpPr>
          <p:nvPr/>
        </p:nvSpPr>
        <p:spPr bwMode="auto">
          <a:xfrm>
            <a:off x="2992409" y="53975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a:t>
            </a:r>
          </a:p>
        </p:txBody>
      </p:sp>
      <p:sp>
        <p:nvSpPr>
          <p:cNvPr id="70" name="Text Box 65"/>
          <p:cNvSpPr txBox="1">
            <a:spLocks noChangeArrowheads="1"/>
          </p:cNvSpPr>
          <p:nvPr/>
        </p:nvSpPr>
        <p:spPr bwMode="auto">
          <a:xfrm>
            <a:off x="4884709" y="5384800"/>
            <a:ext cx="527050" cy="336550"/>
          </a:xfrm>
          <a:prstGeom prst="rect">
            <a:avLst/>
          </a:prstGeom>
          <a:noFill/>
          <a:ln w="12700">
            <a:noFill/>
            <a:miter lim="800000"/>
            <a:headEnd/>
            <a:tailEnd/>
          </a:ln>
        </p:spPr>
        <p:txBody>
          <a:bodyPr anchor="ctr">
            <a:spAutoFit/>
          </a:bodyPr>
          <a:lstStyle/>
          <a:p>
            <a:pPr algn="ctr">
              <a:spcBef>
                <a:spcPct val="50000"/>
              </a:spcBef>
            </a:pPr>
            <a:r>
              <a:rPr lang="en-US" sz="1600" b="1"/>
              <a:t>100</a:t>
            </a:r>
          </a:p>
        </p:txBody>
      </p:sp>
      <p:sp>
        <p:nvSpPr>
          <p:cNvPr id="71" name="Text Box 66"/>
          <p:cNvSpPr txBox="1">
            <a:spLocks noChangeArrowheads="1"/>
          </p:cNvSpPr>
          <p:nvPr/>
        </p:nvSpPr>
        <p:spPr bwMode="auto">
          <a:xfrm>
            <a:off x="6624609" y="5384800"/>
            <a:ext cx="831850" cy="336550"/>
          </a:xfrm>
          <a:prstGeom prst="rect">
            <a:avLst/>
          </a:prstGeom>
          <a:noFill/>
          <a:ln w="12700">
            <a:noFill/>
            <a:miter lim="800000"/>
            <a:headEnd/>
            <a:tailEnd/>
          </a:ln>
        </p:spPr>
        <p:txBody>
          <a:bodyPr anchor="ctr">
            <a:spAutoFit/>
          </a:bodyPr>
          <a:lstStyle/>
          <a:p>
            <a:pPr algn="ctr">
              <a:spcBef>
                <a:spcPct val="50000"/>
              </a:spcBef>
            </a:pPr>
            <a:r>
              <a:rPr lang="en-US" sz="1600" b="1"/>
              <a:t>1000</a:t>
            </a:r>
          </a:p>
        </p:txBody>
      </p:sp>
      <p:sp>
        <p:nvSpPr>
          <p:cNvPr id="72"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800600"/>
          </a:xfrm>
        </p:spPr>
        <p:txBody>
          <a:bodyPr/>
          <a:lstStyle/>
          <a:p>
            <a:pPr marL="609600" indent="-609600" algn="ctr">
              <a:buFontTx/>
              <a:buNone/>
            </a:pPr>
            <a:r>
              <a:rPr lang="en-US" sz="2800" dirty="0" smtClean="0">
                <a:solidFill>
                  <a:schemeClr val="accent1"/>
                </a:solidFill>
              </a:rPr>
              <a:t>{</a:t>
            </a:r>
            <a:r>
              <a:rPr lang="en-US" sz="2800" i="1" dirty="0" err="1" smtClean="0">
                <a:solidFill>
                  <a:schemeClr val="accent1"/>
                </a:solidFill>
              </a:rPr>
              <a:t>Stalling’s</a:t>
            </a:r>
            <a:r>
              <a:rPr lang="en-US" sz="2800" i="1" dirty="0" smtClean="0">
                <a:solidFill>
                  <a:schemeClr val="accent1"/>
                </a:solidFill>
              </a:rPr>
              <a:t> third context</a:t>
            </a:r>
            <a:r>
              <a:rPr lang="en-US" sz="2800" dirty="0" smtClean="0">
                <a:solidFill>
                  <a:schemeClr val="accent1"/>
                </a:solidFill>
              </a:rPr>
              <a:t>}</a:t>
            </a:r>
          </a:p>
          <a:p>
            <a:pPr marL="609600" indent="-609600">
              <a:buNone/>
            </a:pPr>
            <a:r>
              <a:rPr lang="en-US" sz="2800" dirty="0" smtClean="0"/>
              <a:t>3. Transmissions :: communication of data by the propagation and processing of  signals.</a:t>
            </a:r>
          </a:p>
          <a:p>
            <a:pPr marL="609600" indent="-609600"/>
            <a:r>
              <a:rPr lang="en-US" sz="2400" dirty="0" smtClean="0"/>
              <a:t>Both </a:t>
            </a:r>
            <a:r>
              <a:rPr lang="en-US" sz="2400" dirty="0" smtClean="0">
                <a:solidFill>
                  <a:schemeClr val="accent2"/>
                </a:solidFill>
                <a:latin typeface="Comic Sans MS" pitchFamily="66" charset="0"/>
              </a:rPr>
              <a:t>analog</a:t>
            </a:r>
            <a:r>
              <a:rPr lang="en-US" sz="2400" dirty="0" smtClean="0">
                <a:solidFill>
                  <a:srgbClr val="FF0000"/>
                </a:solidFill>
              </a:rPr>
              <a:t> </a:t>
            </a:r>
            <a:r>
              <a:rPr lang="en-US" sz="2400" dirty="0" smtClean="0"/>
              <a:t> and </a:t>
            </a:r>
            <a:r>
              <a:rPr lang="en-US" sz="2400" dirty="0" smtClean="0">
                <a:solidFill>
                  <a:srgbClr val="0033CC"/>
                </a:solidFill>
                <a:latin typeface="Comic Sans MS" pitchFamily="66" charset="0"/>
              </a:rPr>
              <a:t>digital</a:t>
            </a:r>
            <a:r>
              <a:rPr lang="en-US" sz="2400" dirty="0" smtClean="0">
                <a:solidFill>
                  <a:schemeClr val="accent2"/>
                </a:solidFill>
              </a:rPr>
              <a:t> </a:t>
            </a:r>
            <a:r>
              <a:rPr lang="en-US" sz="2400" dirty="0" smtClean="0"/>
              <a:t>signals may be </a:t>
            </a:r>
            <a:r>
              <a:rPr lang="en-US" sz="2400" i="1" dirty="0" smtClean="0"/>
              <a:t>transmitted</a:t>
            </a:r>
            <a:r>
              <a:rPr lang="en-US" sz="2400" dirty="0" smtClean="0"/>
              <a:t> on suitable transmission media.</a:t>
            </a:r>
          </a:p>
          <a:p>
            <a:pPr marL="609600" indent="-609600"/>
            <a:r>
              <a:rPr lang="en-US" sz="1800" dirty="0" smtClean="0">
                <a:solidFill>
                  <a:srgbClr val="008000"/>
                </a:solidFill>
              </a:rPr>
              <a:t>[</a:t>
            </a:r>
            <a:r>
              <a:rPr lang="en-US" sz="1800" dirty="0" err="1" smtClean="0">
                <a:solidFill>
                  <a:srgbClr val="008000"/>
                </a:solidFill>
              </a:rPr>
              <a:t>Stalling’s</a:t>
            </a:r>
            <a:r>
              <a:rPr lang="en-US" sz="1800" dirty="0" smtClean="0">
                <a:solidFill>
                  <a:srgbClr val="008000"/>
                </a:solidFill>
              </a:rPr>
              <a:t> argument]</a:t>
            </a:r>
            <a:r>
              <a:rPr lang="en-US" sz="1800" dirty="0" smtClean="0">
                <a:solidFill>
                  <a:srgbClr val="00FF00"/>
                </a:solidFill>
              </a:rPr>
              <a:t> </a:t>
            </a:r>
            <a:r>
              <a:rPr lang="en-US" sz="2400" dirty="0" smtClean="0"/>
              <a:t>The way the signals are “treated” is a function of the transmission system and here lies the crux of the distinction between transmission types.</a:t>
            </a:r>
            <a:endParaRPr lang="en-US" sz="1600" dirty="0" smtClean="0"/>
          </a:p>
          <a:p>
            <a:pPr>
              <a:buNone/>
            </a:pPr>
            <a:endParaRPr lang="en-US" dirty="0"/>
          </a:p>
        </p:txBody>
      </p:sp>
      <p:sp>
        <p:nvSpPr>
          <p:cNvPr id="6" name="Rectangle 2"/>
          <p:cNvSpPr>
            <a:spLocks noGrp="1" noChangeArrowheads="1"/>
          </p:cNvSpPr>
          <p:nvPr>
            <p:ph type="title"/>
          </p:nvPr>
        </p:nvSpPr>
        <p:spPr/>
        <p:txBody>
          <a:bodyPr/>
          <a:lstStyle/>
          <a:p>
            <a:pPr>
              <a:defRPr/>
            </a:pPr>
            <a:r>
              <a:rPr lang="en-US" sz="3600" dirty="0" smtClean="0"/>
              <a:t>Analog and Digital Transmissions</a:t>
            </a: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2"/>
          <p:cNvSpPr txBox="1">
            <a:spLocks noChangeArrowheads="1"/>
          </p:cNvSpPr>
          <p:nvPr/>
        </p:nvSpPr>
        <p:spPr bwMode="auto">
          <a:xfrm>
            <a:off x="209580" y="1142984"/>
            <a:ext cx="8648700" cy="428628"/>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marL="225425" marR="0" lvl="0" indent="-225425" algn="l" defTabSz="914400" rtl="0" eaLnBrk="0" fontAlgn="base" latinLnBrk="0" hangingPunct="0">
              <a:lnSpc>
                <a:spcPct val="75000"/>
              </a:lnSpc>
              <a:spcBef>
                <a:spcPct val="5000"/>
              </a:spcBef>
              <a:spcAft>
                <a:spcPct val="0"/>
              </a:spcAft>
              <a:buClr>
                <a:schemeClr val="tx1"/>
              </a:buClr>
              <a:buSzPct val="50000"/>
              <a:buFontTx/>
              <a:buNone/>
              <a:tabLst/>
              <a:defRPr/>
            </a:pP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 </a:t>
            </a:r>
            <a:r>
              <a:rPr kumimoji="0" lang="en-US" sz="2000" b="1" i="0" u="none" strike="noStrike" kern="0" cap="none" spc="0" normalizeH="0" baseline="0" noProof="0" dirty="0" smtClean="0">
                <a:ln>
                  <a:noFill/>
                </a:ln>
                <a:solidFill>
                  <a:schemeClr val="accent2"/>
                </a:solidFill>
                <a:effectLst>
                  <a:outerShdw blurRad="38100" dist="38100" dir="2700000" algn="tl">
                    <a:srgbClr val="FFFFFF"/>
                  </a:outerShdw>
                </a:effectLst>
                <a:uLnTx/>
                <a:uFillTx/>
                <a:latin typeface="Comic Sans MS" pitchFamily="66" charset="0"/>
                <a:ea typeface="+mn-ea"/>
                <a:cs typeface="+mn-cs"/>
              </a:rPr>
              <a:t>Analog transmission: </a:t>
            </a:r>
            <a:r>
              <a:rPr kumimoji="0" lang="en-US" sz="20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rPr>
              <a:t>all details must be reproduced accurately.</a:t>
            </a:r>
          </a:p>
        </p:txBody>
      </p:sp>
      <p:sp>
        <p:nvSpPr>
          <p:cNvPr id="7" name="Line 3"/>
          <p:cNvSpPr>
            <a:spLocks noChangeShapeType="1"/>
          </p:cNvSpPr>
          <p:nvPr/>
        </p:nvSpPr>
        <p:spPr bwMode="auto">
          <a:xfrm>
            <a:off x="5646760" y="1703375"/>
            <a:ext cx="0" cy="1130300"/>
          </a:xfrm>
          <a:prstGeom prst="line">
            <a:avLst/>
          </a:prstGeom>
          <a:noFill/>
          <a:ln w="12700">
            <a:solidFill>
              <a:schemeClr val="tx1"/>
            </a:solidFill>
            <a:round/>
            <a:headEnd/>
            <a:tailEnd/>
          </a:ln>
        </p:spPr>
        <p:txBody>
          <a:bodyPr wrap="none" anchor="ctr"/>
          <a:lstStyle/>
          <a:p>
            <a:endParaRPr lang="en-US"/>
          </a:p>
        </p:txBody>
      </p:sp>
      <p:sp>
        <p:nvSpPr>
          <p:cNvPr id="8" name="Line 4"/>
          <p:cNvSpPr>
            <a:spLocks noChangeShapeType="1"/>
          </p:cNvSpPr>
          <p:nvPr/>
        </p:nvSpPr>
        <p:spPr bwMode="auto">
          <a:xfrm>
            <a:off x="5653110" y="2306625"/>
            <a:ext cx="1739900" cy="0"/>
          </a:xfrm>
          <a:prstGeom prst="line">
            <a:avLst/>
          </a:prstGeom>
          <a:noFill/>
          <a:ln w="12700">
            <a:solidFill>
              <a:schemeClr val="tx1"/>
            </a:solidFill>
            <a:round/>
            <a:headEnd/>
            <a:tailEnd/>
          </a:ln>
        </p:spPr>
        <p:txBody>
          <a:bodyPr wrap="none" anchor="ctr"/>
          <a:lstStyle/>
          <a:p>
            <a:endParaRPr lang="en-US"/>
          </a:p>
        </p:txBody>
      </p:sp>
      <p:sp>
        <p:nvSpPr>
          <p:cNvPr id="9" name="Line 5"/>
          <p:cNvSpPr>
            <a:spLocks noChangeShapeType="1"/>
          </p:cNvSpPr>
          <p:nvPr/>
        </p:nvSpPr>
        <p:spPr bwMode="auto">
          <a:xfrm>
            <a:off x="1830410" y="1801800"/>
            <a:ext cx="0" cy="1130300"/>
          </a:xfrm>
          <a:prstGeom prst="line">
            <a:avLst/>
          </a:prstGeom>
          <a:noFill/>
          <a:ln w="12700">
            <a:solidFill>
              <a:schemeClr val="tx1"/>
            </a:solidFill>
            <a:round/>
            <a:headEnd/>
            <a:tailEnd/>
          </a:ln>
        </p:spPr>
        <p:txBody>
          <a:bodyPr wrap="none" anchor="ctr"/>
          <a:lstStyle/>
          <a:p>
            <a:endParaRPr lang="en-US"/>
          </a:p>
        </p:txBody>
      </p:sp>
      <p:sp>
        <p:nvSpPr>
          <p:cNvPr id="10" name="Line 6"/>
          <p:cNvSpPr>
            <a:spLocks noChangeShapeType="1"/>
          </p:cNvSpPr>
          <p:nvPr/>
        </p:nvSpPr>
        <p:spPr bwMode="auto">
          <a:xfrm>
            <a:off x="1836760" y="2405050"/>
            <a:ext cx="1739900" cy="0"/>
          </a:xfrm>
          <a:prstGeom prst="line">
            <a:avLst/>
          </a:prstGeom>
          <a:noFill/>
          <a:ln w="12700">
            <a:solidFill>
              <a:schemeClr val="tx1"/>
            </a:solidFill>
            <a:round/>
            <a:headEnd/>
            <a:tailEnd/>
          </a:ln>
        </p:spPr>
        <p:txBody>
          <a:bodyPr wrap="none" anchor="ctr"/>
          <a:lstStyle/>
          <a:p>
            <a:endParaRPr lang="en-US"/>
          </a:p>
        </p:txBody>
      </p:sp>
      <p:sp>
        <p:nvSpPr>
          <p:cNvPr id="11" name="Freeform 7"/>
          <p:cNvSpPr>
            <a:spLocks/>
          </p:cNvSpPr>
          <p:nvPr/>
        </p:nvSpPr>
        <p:spPr bwMode="auto">
          <a:xfrm>
            <a:off x="1830410" y="2036750"/>
            <a:ext cx="1811338" cy="833438"/>
          </a:xfrm>
          <a:custGeom>
            <a:avLst/>
            <a:gdLst>
              <a:gd name="T0" fmla="*/ 19 w 1141"/>
              <a:gd name="T1" fmla="*/ 221 h 525"/>
              <a:gd name="T2" fmla="*/ 55 w 1141"/>
              <a:gd name="T3" fmla="*/ 184 h 525"/>
              <a:gd name="T4" fmla="*/ 92 w 1141"/>
              <a:gd name="T5" fmla="*/ 156 h 525"/>
              <a:gd name="T6" fmla="*/ 129 w 1141"/>
              <a:gd name="T7" fmla="*/ 129 h 525"/>
              <a:gd name="T8" fmla="*/ 166 w 1141"/>
              <a:gd name="T9" fmla="*/ 101 h 525"/>
              <a:gd name="T10" fmla="*/ 202 w 1141"/>
              <a:gd name="T11" fmla="*/ 74 h 525"/>
              <a:gd name="T12" fmla="*/ 248 w 1141"/>
              <a:gd name="T13" fmla="*/ 64 h 525"/>
              <a:gd name="T14" fmla="*/ 267 w 1141"/>
              <a:gd name="T15" fmla="*/ 28 h 525"/>
              <a:gd name="T16" fmla="*/ 304 w 1141"/>
              <a:gd name="T17" fmla="*/ 37 h 525"/>
              <a:gd name="T18" fmla="*/ 313 w 1141"/>
              <a:gd name="T19" fmla="*/ 74 h 525"/>
              <a:gd name="T20" fmla="*/ 322 w 1141"/>
              <a:gd name="T21" fmla="*/ 110 h 525"/>
              <a:gd name="T22" fmla="*/ 359 w 1141"/>
              <a:gd name="T23" fmla="*/ 129 h 525"/>
              <a:gd name="T24" fmla="*/ 386 w 1141"/>
              <a:gd name="T25" fmla="*/ 101 h 525"/>
              <a:gd name="T26" fmla="*/ 405 w 1141"/>
              <a:gd name="T27" fmla="*/ 64 h 525"/>
              <a:gd name="T28" fmla="*/ 423 w 1141"/>
              <a:gd name="T29" fmla="*/ 37 h 525"/>
              <a:gd name="T30" fmla="*/ 451 w 1141"/>
              <a:gd name="T31" fmla="*/ 18 h 525"/>
              <a:gd name="T32" fmla="*/ 488 w 1141"/>
              <a:gd name="T33" fmla="*/ 0 h 525"/>
              <a:gd name="T34" fmla="*/ 515 w 1141"/>
              <a:gd name="T35" fmla="*/ 18 h 525"/>
              <a:gd name="T36" fmla="*/ 543 w 1141"/>
              <a:gd name="T37" fmla="*/ 55 h 525"/>
              <a:gd name="T38" fmla="*/ 552 w 1141"/>
              <a:gd name="T39" fmla="*/ 92 h 525"/>
              <a:gd name="T40" fmla="*/ 561 w 1141"/>
              <a:gd name="T41" fmla="*/ 129 h 525"/>
              <a:gd name="T42" fmla="*/ 570 w 1141"/>
              <a:gd name="T43" fmla="*/ 175 h 525"/>
              <a:gd name="T44" fmla="*/ 579 w 1141"/>
              <a:gd name="T45" fmla="*/ 212 h 525"/>
              <a:gd name="T46" fmla="*/ 589 w 1141"/>
              <a:gd name="T47" fmla="*/ 258 h 525"/>
              <a:gd name="T48" fmla="*/ 598 w 1141"/>
              <a:gd name="T49" fmla="*/ 294 h 525"/>
              <a:gd name="T50" fmla="*/ 598 w 1141"/>
              <a:gd name="T51" fmla="*/ 331 h 525"/>
              <a:gd name="T52" fmla="*/ 598 w 1141"/>
              <a:gd name="T53" fmla="*/ 377 h 525"/>
              <a:gd name="T54" fmla="*/ 607 w 1141"/>
              <a:gd name="T55" fmla="*/ 414 h 525"/>
              <a:gd name="T56" fmla="*/ 616 w 1141"/>
              <a:gd name="T57" fmla="*/ 451 h 525"/>
              <a:gd name="T58" fmla="*/ 625 w 1141"/>
              <a:gd name="T59" fmla="*/ 487 h 525"/>
              <a:gd name="T60" fmla="*/ 635 w 1141"/>
              <a:gd name="T61" fmla="*/ 524 h 525"/>
              <a:gd name="T62" fmla="*/ 671 w 1141"/>
              <a:gd name="T63" fmla="*/ 506 h 525"/>
              <a:gd name="T64" fmla="*/ 690 w 1141"/>
              <a:gd name="T65" fmla="*/ 469 h 525"/>
              <a:gd name="T66" fmla="*/ 717 w 1141"/>
              <a:gd name="T67" fmla="*/ 423 h 525"/>
              <a:gd name="T68" fmla="*/ 727 w 1141"/>
              <a:gd name="T69" fmla="*/ 368 h 525"/>
              <a:gd name="T70" fmla="*/ 736 w 1141"/>
              <a:gd name="T71" fmla="*/ 313 h 525"/>
              <a:gd name="T72" fmla="*/ 754 w 1141"/>
              <a:gd name="T73" fmla="*/ 267 h 525"/>
              <a:gd name="T74" fmla="*/ 763 w 1141"/>
              <a:gd name="T75" fmla="*/ 212 h 525"/>
              <a:gd name="T76" fmla="*/ 782 w 1141"/>
              <a:gd name="T77" fmla="*/ 166 h 525"/>
              <a:gd name="T78" fmla="*/ 791 w 1141"/>
              <a:gd name="T79" fmla="*/ 129 h 525"/>
              <a:gd name="T80" fmla="*/ 819 w 1141"/>
              <a:gd name="T81" fmla="*/ 92 h 525"/>
              <a:gd name="T82" fmla="*/ 855 w 1141"/>
              <a:gd name="T83" fmla="*/ 92 h 525"/>
              <a:gd name="T84" fmla="*/ 874 w 1141"/>
              <a:gd name="T85" fmla="*/ 129 h 525"/>
              <a:gd name="T86" fmla="*/ 892 w 1141"/>
              <a:gd name="T87" fmla="*/ 166 h 525"/>
              <a:gd name="T88" fmla="*/ 901 w 1141"/>
              <a:gd name="T89" fmla="*/ 202 h 525"/>
              <a:gd name="T90" fmla="*/ 929 w 1141"/>
              <a:gd name="T91" fmla="*/ 175 h 525"/>
              <a:gd name="T92" fmla="*/ 957 w 1141"/>
              <a:gd name="T93" fmla="*/ 138 h 525"/>
              <a:gd name="T94" fmla="*/ 984 w 1141"/>
              <a:gd name="T95" fmla="*/ 138 h 525"/>
              <a:gd name="T96" fmla="*/ 1002 w 1141"/>
              <a:gd name="T97" fmla="*/ 166 h 525"/>
              <a:gd name="T98" fmla="*/ 1039 w 1141"/>
              <a:gd name="T99" fmla="*/ 193 h 525"/>
              <a:gd name="T100" fmla="*/ 1058 w 1141"/>
              <a:gd name="T101" fmla="*/ 156 h 525"/>
              <a:gd name="T102" fmla="*/ 1067 w 1141"/>
              <a:gd name="T103" fmla="*/ 120 h 525"/>
              <a:gd name="T104" fmla="*/ 1094 w 1141"/>
              <a:gd name="T105" fmla="*/ 147 h 525"/>
              <a:gd name="T106" fmla="*/ 1113 w 1141"/>
              <a:gd name="T107" fmla="*/ 184 h 525"/>
              <a:gd name="T108" fmla="*/ 1140 w 1141"/>
              <a:gd name="T109" fmla="*/ 212 h 52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41"/>
              <a:gd name="T166" fmla="*/ 0 h 525"/>
              <a:gd name="T167" fmla="*/ 1141 w 1141"/>
              <a:gd name="T168" fmla="*/ 525 h 52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41" h="525">
                <a:moveTo>
                  <a:pt x="0" y="232"/>
                </a:moveTo>
                <a:lnTo>
                  <a:pt x="19" y="221"/>
                </a:lnTo>
                <a:lnTo>
                  <a:pt x="46" y="202"/>
                </a:lnTo>
                <a:lnTo>
                  <a:pt x="55" y="184"/>
                </a:lnTo>
                <a:lnTo>
                  <a:pt x="74" y="175"/>
                </a:lnTo>
                <a:lnTo>
                  <a:pt x="92" y="156"/>
                </a:lnTo>
                <a:lnTo>
                  <a:pt x="111" y="147"/>
                </a:lnTo>
                <a:lnTo>
                  <a:pt x="129" y="129"/>
                </a:lnTo>
                <a:lnTo>
                  <a:pt x="147" y="120"/>
                </a:lnTo>
                <a:lnTo>
                  <a:pt x="166" y="101"/>
                </a:lnTo>
                <a:lnTo>
                  <a:pt x="184" y="92"/>
                </a:lnTo>
                <a:lnTo>
                  <a:pt x="202" y="74"/>
                </a:lnTo>
                <a:lnTo>
                  <a:pt x="230" y="64"/>
                </a:lnTo>
                <a:lnTo>
                  <a:pt x="248" y="64"/>
                </a:lnTo>
                <a:lnTo>
                  <a:pt x="258" y="46"/>
                </a:lnTo>
                <a:lnTo>
                  <a:pt x="267" y="28"/>
                </a:lnTo>
                <a:lnTo>
                  <a:pt x="285" y="28"/>
                </a:lnTo>
                <a:lnTo>
                  <a:pt x="304" y="37"/>
                </a:lnTo>
                <a:lnTo>
                  <a:pt x="313" y="55"/>
                </a:lnTo>
                <a:lnTo>
                  <a:pt x="313" y="74"/>
                </a:lnTo>
                <a:lnTo>
                  <a:pt x="322" y="92"/>
                </a:lnTo>
                <a:lnTo>
                  <a:pt x="322" y="110"/>
                </a:lnTo>
                <a:lnTo>
                  <a:pt x="340" y="120"/>
                </a:lnTo>
                <a:lnTo>
                  <a:pt x="359" y="129"/>
                </a:lnTo>
                <a:lnTo>
                  <a:pt x="377" y="120"/>
                </a:lnTo>
                <a:lnTo>
                  <a:pt x="386" y="101"/>
                </a:lnTo>
                <a:lnTo>
                  <a:pt x="396" y="83"/>
                </a:lnTo>
                <a:lnTo>
                  <a:pt x="405" y="64"/>
                </a:lnTo>
                <a:lnTo>
                  <a:pt x="423" y="55"/>
                </a:lnTo>
                <a:lnTo>
                  <a:pt x="423" y="37"/>
                </a:lnTo>
                <a:lnTo>
                  <a:pt x="442" y="37"/>
                </a:lnTo>
                <a:lnTo>
                  <a:pt x="451" y="18"/>
                </a:lnTo>
                <a:lnTo>
                  <a:pt x="469" y="9"/>
                </a:lnTo>
                <a:lnTo>
                  <a:pt x="488" y="0"/>
                </a:lnTo>
                <a:lnTo>
                  <a:pt x="506" y="0"/>
                </a:lnTo>
                <a:lnTo>
                  <a:pt x="515" y="18"/>
                </a:lnTo>
                <a:lnTo>
                  <a:pt x="534" y="37"/>
                </a:lnTo>
                <a:lnTo>
                  <a:pt x="543" y="55"/>
                </a:lnTo>
                <a:lnTo>
                  <a:pt x="543" y="74"/>
                </a:lnTo>
                <a:lnTo>
                  <a:pt x="552" y="92"/>
                </a:lnTo>
                <a:lnTo>
                  <a:pt x="561" y="110"/>
                </a:lnTo>
                <a:lnTo>
                  <a:pt x="561" y="129"/>
                </a:lnTo>
                <a:lnTo>
                  <a:pt x="570" y="147"/>
                </a:lnTo>
                <a:lnTo>
                  <a:pt x="570" y="175"/>
                </a:lnTo>
                <a:lnTo>
                  <a:pt x="579" y="193"/>
                </a:lnTo>
                <a:lnTo>
                  <a:pt x="579" y="212"/>
                </a:lnTo>
                <a:lnTo>
                  <a:pt x="589" y="239"/>
                </a:lnTo>
                <a:lnTo>
                  <a:pt x="589" y="258"/>
                </a:lnTo>
                <a:lnTo>
                  <a:pt x="589" y="276"/>
                </a:lnTo>
                <a:lnTo>
                  <a:pt x="598" y="294"/>
                </a:lnTo>
                <a:lnTo>
                  <a:pt x="598" y="313"/>
                </a:lnTo>
                <a:lnTo>
                  <a:pt x="598" y="331"/>
                </a:lnTo>
                <a:lnTo>
                  <a:pt x="598" y="350"/>
                </a:lnTo>
                <a:lnTo>
                  <a:pt x="598" y="377"/>
                </a:lnTo>
                <a:lnTo>
                  <a:pt x="607" y="395"/>
                </a:lnTo>
                <a:lnTo>
                  <a:pt x="607" y="414"/>
                </a:lnTo>
                <a:lnTo>
                  <a:pt x="607" y="432"/>
                </a:lnTo>
                <a:lnTo>
                  <a:pt x="616" y="451"/>
                </a:lnTo>
                <a:lnTo>
                  <a:pt x="616" y="469"/>
                </a:lnTo>
                <a:lnTo>
                  <a:pt x="625" y="487"/>
                </a:lnTo>
                <a:lnTo>
                  <a:pt x="625" y="506"/>
                </a:lnTo>
                <a:lnTo>
                  <a:pt x="635" y="524"/>
                </a:lnTo>
                <a:lnTo>
                  <a:pt x="653" y="524"/>
                </a:lnTo>
                <a:lnTo>
                  <a:pt x="671" y="506"/>
                </a:lnTo>
                <a:lnTo>
                  <a:pt x="681" y="487"/>
                </a:lnTo>
                <a:lnTo>
                  <a:pt x="690" y="469"/>
                </a:lnTo>
                <a:lnTo>
                  <a:pt x="708" y="451"/>
                </a:lnTo>
                <a:lnTo>
                  <a:pt x="717" y="423"/>
                </a:lnTo>
                <a:lnTo>
                  <a:pt x="717" y="405"/>
                </a:lnTo>
                <a:lnTo>
                  <a:pt x="727" y="368"/>
                </a:lnTo>
                <a:lnTo>
                  <a:pt x="736" y="340"/>
                </a:lnTo>
                <a:lnTo>
                  <a:pt x="736" y="313"/>
                </a:lnTo>
                <a:lnTo>
                  <a:pt x="745" y="294"/>
                </a:lnTo>
                <a:lnTo>
                  <a:pt x="754" y="267"/>
                </a:lnTo>
                <a:lnTo>
                  <a:pt x="763" y="239"/>
                </a:lnTo>
                <a:lnTo>
                  <a:pt x="763" y="212"/>
                </a:lnTo>
                <a:lnTo>
                  <a:pt x="773" y="184"/>
                </a:lnTo>
                <a:lnTo>
                  <a:pt x="782" y="166"/>
                </a:lnTo>
                <a:lnTo>
                  <a:pt x="791" y="147"/>
                </a:lnTo>
                <a:lnTo>
                  <a:pt x="791" y="129"/>
                </a:lnTo>
                <a:lnTo>
                  <a:pt x="800" y="101"/>
                </a:lnTo>
                <a:lnTo>
                  <a:pt x="819" y="92"/>
                </a:lnTo>
                <a:lnTo>
                  <a:pt x="837" y="83"/>
                </a:lnTo>
                <a:lnTo>
                  <a:pt x="855" y="92"/>
                </a:lnTo>
                <a:lnTo>
                  <a:pt x="855" y="110"/>
                </a:lnTo>
                <a:lnTo>
                  <a:pt x="874" y="129"/>
                </a:lnTo>
                <a:lnTo>
                  <a:pt x="874" y="147"/>
                </a:lnTo>
                <a:lnTo>
                  <a:pt x="892" y="166"/>
                </a:lnTo>
                <a:lnTo>
                  <a:pt x="892" y="184"/>
                </a:lnTo>
                <a:lnTo>
                  <a:pt x="901" y="202"/>
                </a:lnTo>
                <a:lnTo>
                  <a:pt x="920" y="193"/>
                </a:lnTo>
                <a:lnTo>
                  <a:pt x="929" y="175"/>
                </a:lnTo>
                <a:lnTo>
                  <a:pt x="938" y="156"/>
                </a:lnTo>
                <a:lnTo>
                  <a:pt x="957" y="138"/>
                </a:lnTo>
                <a:lnTo>
                  <a:pt x="975" y="120"/>
                </a:lnTo>
                <a:lnTo>
                  <a:pt x="984" y="138"/>
                </a:lnTo>
                <a:lnTo>
                  <a:pt x="1002" y="147"/>
                </a:lnTo>
                <a:lnTo>
                  <a:pt x="1002" y="166"/>
                </a:lnTo>
                <a:lnTo>
                  <a:pt x="1021" y="184"/>
                </a:lnTo>
                <a:lnTo>
                  <a:pt x="1039" y="193"/>
                </a:lnTo>
                <a:lnTo>
                  <a:pt x="1048" y="175"/>
                </a:lnTo>
                <a:lnTo>
                  <a:pt x="1058" y="156"/>
                </a:lnTo>
                <a:lnTo>
                  <a:pt x="1058" y="138"/>
                </a:lnTo>
                <a:lnTo>
                  <a:pt x="1067" y="120"/>
                </a:lnTo>
                <a:lnTo>
                  <a:pt x="1085" y="129"/>
                </a:lnTo>
                <a:lnTo>
                  <a:pt x="1094" y="147"/>
                </a:lnTo>
                <a:lnTo>
                  <a:pt x="1104" y="166"/>
                </a:lnTo>
                <a:lnTo>
                  <a:pt x="1113" y="184"/>
                </a:lnTo>
                <a:lnTo>
                  <a:pt x="1122" y="202"/>
                </a:lnTo>
                <a:lnTo>
                  <a:pt x="1140" y="212"/>
                </a:lnTo>
              </a:path>
            </a:pathLst>
          </a:custGeom>
          <a:noFill/>
          <a:ln w="12700" cap="rnd">
            <a:solidFill>
              <a:schemeClr val="tx1"/>
            </a:solidFill>
            <a:round/>
            <a:headEnd/>
            <a:tailEnd/>
          </a:ln>
        </p:spPr>
        <p:txBody>
          <a:bodyPr/>
          <a:lstStyle/>
          <a:p>
            <a:endParaRPr lang="en-US"/>
          </a:p>
        </p:txBody>
      </p:sp>
      <p:sp>
        <p:nvSpPr>
          <p:cNvPr id="12" name="Freeform 8"/>
          <p:cNvSpPr>
            <a:spLocks/>
          </p:cNvSpPr>
          <p:nvPr/>
        </p:nvSpPr>
        <p:spPr bwMode="auto">
          <a:xfrm>
            <a:off x="5770585" y="1733538"/>
            <a:ext cx="1417638" cy="863600"/>
          </a:xfrm>
          <a:custGeom>
            <a:avLst/>
            <a:gdLst>
              <a:gd name="T0" fmla="*/ 0 w 893"/>
              <a:gd name="T1" fmla="*/ 359 h 544"/>
              <a:gd name="T2" fmla="*/ 18 w 893"/>
              <a:gd name="T3" fmla="*/ 313 h 544"/>
              <a:gd name="T4" fmla="*/ 27 w 893"/>
              <a:gd name="T5" fmla="*/ 267 h 544"/>
              <a:gd name="T6" fmla="*/ 37 w 893"/>
              <a:gd name="T7" fmla="*/ 230 h 544"/>
              <a:gd name="T8" fmla="*/ 55 w 893"/>
              <a:gd name="T9" fmla="*/ 175 h 544"/>
              <a:gd name="T10" fmla="*/ 64 w 893"/>
              <a:gd name="T11" fmla="*/ 138 h 544"/>
              <a:gd name="T12" fmla="*/ 73 w 893"/>
              <a:gd name="T13" fmla="*/ 92 h 544"/>
              <a:gd name="T14" fmla="*/ 83 w 893"/>
              <a:gd name="T15" fmla="*/ 56 h 544"/>
              <a:gd name="T16" fmla="*/ 119 w 893"/>
              <a:gd name="T17" fmla="*/ 65 h 544"/>
              <a:gd name="T18" fmla="*/ 138 w 893"/>
              <a:gd name="T19" fmla="*/ 102 h 544"/>
              <a:gd name="T20" fmla="*/ 147 w 893"/>
              <a:gd name="T21" fmla="*/ 138 h 544"/>
              <a:gd name="T22" fmla="*/ 184 w 893"/>
              <a:gd name="T23" fmla="*/ 138 h 544"/>
              <a:gd name="T24" fmla="*/ 202 w 893"/>
              <a:gd name="T25" fmla="*/ 102 h 544"/>
              <a:gd name="T26" fmla="*/ 220 w 893"/>
              <a:gd name="T27" fmla="*/ 65 h 544"/>
              <a:gd name="T28" fmla="*/ 257 w 893"/>
              <a:gd name="T29" fmla="*/ 28 h 544"/>
              <a:gd name="T30" fmla="*/ 285 w 893"/>
              <a:gd name="T31" fmla="*/ 0 h 544"/>
              <a:gd name="T32" fmla="*/ 285 w 893"/>
              <a:gd name="T33" fmla="*/ 37 h 544"/>
              <a:gd name="T34" fmla="*/ 294 w 893"/>
              <a:gd name="T35" fmla="*/ 92 h 544"/>
              <a:gd name="T36" fmla="*/ 303 w 893"/>
              <a:gd name="T37" fmla="*/ 129 h 544"/>
              <a:gd name="T38" fmla="*/ 312 w 893"/>
              <a:gd name="T39" fmla="*/ 166 h 544"/>
              <a:gd name="T40" fmla="*/ 322 w 893"/>
              <a:gd name="T41" fmla="*/ 203 h 544"/>
              <a:gd name="T42" fmla="*/ 322 w 893"/>
              <a:gd name="T43" fmla="*/ 239 h 544"/>
              <a:gd name="T44" fmla="*/ 340 w 893"/>
              <a:gd name="T45" fmla="*/ 276 h 544"/>
              <a:gd name="T46" fmla="*/ 349 w 893"/>
              <a:gd name="T47" fmla="*/ 322 h 544"/>
              <a:gd name="T48" fmla="*/ 368 w 893"/>
              <a:gd name="T49" fmla="*/ 368 h 544"/>
              <a:gd name="T50" fmla="*/ 377 w 893"/>
              <a:gd name="T51" fmla="*/ 405 h 544"/>
              <a:gd name="T52" fmla="*/ 395 w 893"/>
              <a:gd name="T53" fmla="*/ 460 h 544"/>
              <a:gd name="T54" fmla="*/ 404 w 893"/>
              <a:gd name="T55" fmla="*/ 506 h 544"/>
              <a:gd name="T56" fmla="*/ 414 w 893"/>
              <a:gd name="T57" fmla="*/ 543 h 544"/>
              <a:gd name="T58" fmla="*/ 441 w 893"/>
              <a:gd name="T59" fmla="*/ 524 h 544"/>
              <a:gd name="T60" fmla="*/ 450 w 893"/>
              <a:gd name="T61" fmla="*/ 488 h 544"/>
              <a:gd name="T62" fmla="*/ 460 w 893"/>
              <a:gd name="T63" fmla="*/ 451 h 544"/>
              <a:gd name="T64" fmla="*/ 469 w 893"/>
              <a:gd name="T65" fmla="*/ 414 h 544"/>
              <a:gd name="T66" fmla="*/ 469 w 893"/>
              <a:gd name="T67" fmla="*/ 368 h 544"/>
              <a:gd name="T68" fmla="*/ 469 w 893"/>
              <a:gd name="T69" fmla="*/ 331 h 544"/>
              <a:gd name="T70" fmla="*/ 478 w 893"/>
              <a:gd name="T71" fmla="*/ 285 h 544"/>
              <a:gd name="T72" fmla="*/ 478 w 893"/>
              <a:gd name="T73" fmla="*/ 249 h 544"/>
              <a:gd name="T74" fmla="*/ 506 w 893"/>
              <a:gd name="T75" fmla="*/ 230 h 544"/>
              <a:gd name="T76" fmla="*/ 515 w 893"/>
              <a:gd name="T77" fmla="*/ 267 h 544"/>
              <a:gd name="T78" fmla="*/ 533 w 893"/>
              <a:gd name="T79" fmla="*/ 304 h 544"/>
              <a:gd name="T80" fmla="*/ 561 w 893"/>
              <a:gd name="T81" fmla="*/ 285 h 544"/>
              <a:gd name="T82" fmla="*/ 588 w 893"/>
              <a:gd name="T83" fmla="*/ 258 h 544"/>
              <a:gd name="T84" fmla="*/ 625 w 893"/>
              <a:gd name="T85" fmla="*/ 239 h 544"/>
              <a:gd name="T86" fmla="*/ 662 w 893"/>
              <a:gd name="T87" fmla="*/ 267 h 544"/>
              <a:gd name="T88" fmla="*/ 680 w 893"/>
              <a:gd name="T89" fmla="*/ 304 h 544"/>
              <a:gd name="T90" fmla="*/ 717 w 893"/>
              <a:gd name="T91" fmla="*/ 285 h 544"/>
              <a:gd name="T92" fmla="*/ 735 w 893"/>
              <a:gd name="T93" fmla="*/ 258 h 544"/>
              <a:gd name="T94" fmla="*/ 781 w 893"/>
              <a:gd name="T95" fmla="*/ 276 h 544"/>
              <a:gd name="T96" fmla="*/ 818 w 893"/>
              <a:gd name="T97" fmla="*/ 304 h 544"/>
              <a:gd name="T98" fmla="*/ 855 w 893"/>
              <a:gd name="T99" fmla="*/ 322 h 544"/>
              <a:gd name="T100" fmla="*/ 892 w 893"/>
              <a:gd name="T101" fmla="*/ 322 h 5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3"/>
              <a:gd name="T154" fmla="*/ 0 h 544"/>
              <a:gd name="T155" fmla="*/ 893 w 893"/>
              <a:gd name="T156" fmla="*/ 544 h 5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3" h="544">
                <a:moveTo>
                  <a:pt x="18" y="361"/>
                </a:moveTo>
                <a:lnTo>
                  <a:pt x="0" y="359"/>
                </a:lnTo>
                <a:lnTo>
                  <a:pt x="9" y="331"/>
                </a:lnTo>
                <a:lnTo>
                  <a:pt x="18" y="313"/>
                </a:lnTo>
                <a:lnTo>
                  <a:pt x="27" y="295"/>
                </a:lnTo>
                <a:lnTo>
                  <a:pt x="27" y="267"/>
                </a:lnTo>
                <a:lnTo>
                  <a:pt x="37" y="249"/>
                </a:lnTo>
                <a:lnTo>
                  <a:pt x="37" y="230"/>
                </a:lnTo>
                <a:lnTo>
                  <a:pt x="46" y="203"/>
                </a:lnTo>
                <a:lnTo>
                  <a:pt x="55" y="175"/>
                </a:lnTo>
                <a:lnTo>
                  <a:pt x="64" y="157"/>
                </a:lnTo>
                <a:lnTo>
                  <a:pt x="64" y="138"/>
                </a:lnTo>
                <a:lnTo>
                  <a:pt x="73" y="111"/>
                </a:lnTo>
                <a:lnTo>
                  <a:pt x="73" y="92"/>
                </a:lnTo>
                <a:lnTo>
                  <a:pt x="83" y="74"/>
                </a:lnTo>
                <a:lnTo>
                  <a:pt x="83" y="56"/>
                </a:lnTo>
                <a:lnTo>
                  <a:pt x="101" y="56"/>
                </a:lnTo>
                <a:lnTo>
                  <a:pt x="119" y="65"/>
                </a:lnTo>
                <a:lnTo>
                  <a:pt x="129" y="83"/>
                </a:lnTo>
                <a:lnTo>
                  <a:pt x="138" y="102"/>
                </a:lnTo>
                <a:lnTo>
                  <a:pt x="138" y="120"/>
                </a:lnTo>
                <a:lnTo>
                  <a:pt x="147" y="138"/>
                </a:lnTo>
                <a:lnTo>
                  <a:pt x="165" y="147"/>
                </a:lnTo>
                <a:lnTo>
                  <a:pt x="184" y="138"/>
                </a:lnTo>
                <a:lnTo>
                  <a:pt x="193" y="120"/>
                </a:lnTo>
                <a:lnTo>
                  <a:pt x="202" y="102"/>
                </a:lnTo>
                <a:lnTo>
                  <a:pt x="211" y="83"/>
                </a:lnTo>
                <a:lnTo>
                  <a:pt x="220" y="65"/>
                </a:lnTo>
                <a:lnTo>
                  <a:pt x="239" y="46"/>
                </a:lnTo>
                <a:lnTo>
                  <a:pt x="257" y="28"/>
                </a:lnTo>
                <a:lnTo>
                  <a:pt x="266" y="10"/>
                </a:lnTo>
                <a:lnTo>
                  <a:pt x="285" y="0"/>
                </a:lnTo>
                <a:lnTo>
                  <a:pt x="285" y="19"/>
                </a:lnTo>
                <a:lnTo>
                  <a:pt x="285" y="37"/>
                </a:lnTo>
                <a:lnTo>
                  <a:pt x="294" y="74"/>
                </a:lnTo>
                <a:lnTo>
                  <a:pt x="294" y="92"/>
                </a:lnTo>
                <a:lnTo>
                  <a:pt x="303" y="111"/>
                </a:lnTo>
                <a:lnTo>
                  <a:pt x="303" y="129"/>
                </a:lnTo>
                <a:lnTo>
                  <a:pt x="312" y="147"/>
                </a:lnTo>
                <a:lnTo>
                  <a:pt x="312" y="166"/>
                </a:lnTo>
                <a:lnTo>
                  <a:pt x="312" y="184"/>
                </a:lnTo>
                <a:lnTo>
                  <a:pt x="322" y="203"/>
                </a:lnTo>
                <a:lnTo>
                  <a:pt x="322" y="221"/>
                </a:lnTo>
                <a:lnTo>
                  <a:pt x="322" y="239"/>
                </a:lnTo>
                <a:lnTo>
                  <a:pt x="340" y="258"/>
                </a:lnTo>
                <a:lnTo>
                  <a:pt x="340" y="276"/>
                </a:lnTo>
                <a:lnTo>
                  <a:pt x="349" y="304"/>
                </a:lnTo>
                <a:lnTo>
                  <a:pt x="349" y="322"/>
                </a:lnTo>
                <a:lnTo>
                  <a:pt x="358" y="350"/>
                </a:lnTo>
                <a:lnTo>
                  <a:pt x="368" y="368"/>
                </a:lnTo>
                <a:lnTo>
                  <a:pt x="368" y="387"/>
                </a:lnTo>
                <a:lnTo>
                  <a:pt x="377" y="405"/>
                </a:lnTo>
                <a:lnTo>
                  <a:pt x="377" y="433"/>
                </a:lnTo>
                <a:lnTo>
                  <a:pt x="395" y="460"/>
                </a:lnTo>
                <a:lnTo>
                  <a:pt x="395" y="479"/>
                </a:lnTo>
                <a:lnTo>
                  <a:pt x="404" y="506"/>
                </a:lnTo>
                <a:lnTo>
                  <a:pt x="414" y="524"/>
                </a:lnTo>
                <a:lnTo>
                  <a:pt x="414" y="543"/>
                </a:lnTo>
                <a:lnTo>
                  <a:pt x="432" y="543"/>
                </a:lnTo>
                <a:lnTo>
                  <a:pt x="441" y="524"/>
                </a:lnTo>
                <a:lnTo>
                  <a:pt x="450" y="506"/>
                </a:lnTo>
                <a:lnTo>
                  <a:pt x="450" y="488"/>
                </a:lnTo>
                <a:lnTo>
                  <a:pt x="460" y="469"/>
                </a:lnTo>
                <a:lnTo>
                  <a:pt x="460" y="451"/>
                </a:lnTo>
                <a:lnTo>
                  <a:pt x="469" y="433"/>
                </a:lnTo>
                <a:lnTo>
                  <a:pt x="469" y="414"/>
                </a:lnTo>
                <a:lnTo>
                  <a:pt x="469" y="396"/>
                </a:lnTo>
                <a:lnTo>
                  <a:pt x="469" y="368"/>
                </a:lnTo>
                <a:lnTo>
                  <a:pt x="469" y="350"/>
                </a:lnTo>
                <a:lnTo>
                  <a:pt x="469" y="331"/>
                </a:lnTo>
                <a:lnTo>
                  <a:pt x="478" y="304"/>
                </a:lnTo>
                <a:lnTo>
                  <a:pt x="478" y="285"/>
                </a:lnTo>
                <a:lnTo>
                  <a:pt x="478" y="267"/>
                </a:lnTo>
                <a:lnTo>
                  <a:pt x="478" y="249"/>
                </a:lnTo>
                <a:lnTo>
                  <a:pt x="487" y="230"/>
                </a:lnTo>
                <a:lnTo>
                  <a:pt x="506" y="230"/>
                </a:lnTo>
                <a:lnTo>
                  <a:pt x="515" y="249"/>
                </a:lnTo>
                <a:lnTo>
                  <a:pt x="515" y="267"/>
                </a:lnTo>
                <a:lnTo>
                  <a:pt x="524" y="285"/>
                </a:lnTo>
                <a:lnTo>
                  <a:pt x="533" y="304"/>
                </a:lnTo>
                <a:lnTo>
                  <a:pt x="552" y="304"/>
                </a:lnTo>
                <a:lnTo>
                  <a:pt x="561" y="285"/>
                </a:lnTo>
                <a:lnTo>
                  <a:pt x="579" y="276"/>
                </a:lnTo>
                <a:lnTo>
                  <a:pt x="588" y="258"/>
                </a:lnTo>
                <a:lnTo>
                  <a:pt x="607" y="249"/>
                </a:lnTo>
                <a:lnTo>
                  <a:pt x="625" y="239"/>
                </a:lnTo>
                <a:lnTo>
                  <a:pt x="643" y="249"/>
                </a:lnTo>
                <a:lnTo>
                  <a:pt x="662" y="267"/>
                </a:lnTo>
                <a:lnTo>
                  <a:pt x="671" y="285"/>
                </a:lnTo>
                <a:lnTo>
                  <a:pt x="680" y="304"/>
                </a:lnTo>
                <a:lnTo>
                  <a:pt x="699" y="313"/>
                </a:lnTo>
                <a:lnTo>
                  <a:pt x="717" y="285"/>
                </a:lnTo>
                <a:lnTo>
                  <a:pt x="717" y="267"/>
                </a:lnTo>
                <a:lnTo>
                  <a:pt x="735" y="258"/>
                </a:lnTo>
                <a:lnTo>
                  <a:pt x="754" y="267"/>
                </a:lnTo>
                <a:lnTo>
                  <a:pt x="781" y="276"/>
                </a:lnTo>
                <a:lnTo>
                  <a:pt x="800" y="295"/>
                </a:lnTo>
                <a:lnTo>
                  <a:pt x="818" y="304"/>
                </a:lnTo>
                <a:lnTo>
                  <a:pt x="837" y="313"/>
                </a:lnTo>
                <a:lnTo>
                  <a:pt x="855" y="322"/>
                </a:lnTo>
                <a:lnTo>
                  <a:pt x="873" y="322"/>
                </a:lnTo>
                <a:lnTo>
                  <a:pt x="892" y="322"/>
                </a:lnTo>
                <a:lnTo>
                  <a:pt x="882" y="313"/>
                </a:lnTo>
              </a:path>
            </a:pathLst>
          </a:custGeom>
          <a:noFill/>
          <a:ln w="12700" cap="rnd">
            <a:solidFill>
              <a:schemeClr val="tx1"/>
            </a:solidFill>
            <a:round/>
            <a:headEnd/>
            <a:tailEnd/>
          </a:ln>
        </p:spPr>
        <p:txBody>
          <a:bodyPr/>
          <a:lstStyle/>
          <a:p>
            <a:endParaRPr lang="en-US"/>
          </a:p>
        </p:txBody>
      </p:sp>
      <p:sp>
        <p:nvSpPr>
          <p:cNvPr id="13" name="Line 9"/>
          <p:cNvSpPr>
            <a:spLocks noChangeShapeType="1"/>
          </p:cNvSpPr>
          <p:nvPr/>
        </p:nvSpPr>
        <p:spPr bwMode="auto">
          <a:xfrm>
            <a:off x="5472134" y="4071942"/>
            <a:ext cx="0" cy="1435100"/>
          </a:xfrm>
          <a:prstGeom prst="line">
            <a:avLst/>
          </a:prstGeom>
          <a:noFill/>
          <a:ln w="12700">
            <a:solidFill>
              <a:schemeClr val="tx1"/>
            </a:solidFill>
            <a:round/>
            <a:headEnd/>
            <a:tailEnd/>
          </a:ln>
        </p:spPr>
        <p:txBody>
          <a:bodyPr wrap="none" anchor="ctr"/>
          <a:lstStyle/>
          <a:p>
            <a:endParaRPr lang="en-US"/>
          </a:p>
        </p:txBody>
      </p:sp>
      <p:sp>
        <p:nvSpPr>
          <p:cNvPr id="14" name="Line 10"/>
          <p:cNvSpPr>
            <a:spLocks noChangeShapeType="1"/>
          </p:cNvSpPr>
          <p:nvPr/>
        </p:nvSpPr>
        <p:spPr bwMode="auto">
          <a:xfrm>
            <a:off x="5532459" y="4751392"/>
            <a:ext cx="1838325" cy="0"/>
          </a:xfrm>
          <a:prstGeom prst="line">
            <a:avLst/>
          </a:prstGeom>
          <a:noFill/>
          <a:ln w="12700">
            <a:solidFill>
              <a:schemeClr val="tx1"/>
            </a:solidFill>
            <a:round/>
            <a:headEnd/>
            <a:tailEnd/>
          </a:ln>
        </p:spPr>
        <p:txBody>
          <a:bodyPr wrap="none" anchor="ctr"/>
          <a:lstStyle/>
          <a:p>
            <a:endParaRPr lang="en-US"/>
          </a:p>
        </p:txBody>
      </p:sp>
      <p:sp>
        <p:nvSpPr>
          <p:cNvPr id="15" name="Line 11"/>
          <p:cNvSpPr>
            <a:spLocks noChangeShapeType="1"/>
          </p:cNvSpPr>
          <p:nvPr/>
        </p:nvSpPr>
        <p:spPr bwMode="auto">
          <a:xfrm>
            <a:off x="1606571" y="4148142"/>
            <a:ext cx="0" cy="1435100"/>
          </a:xfrm>
          <a:prstGeom prst="line">
            <a:avLst/>
          </a:prstGeom>
          <a:noFill/>
          <a:ln w="12700">
            <a:solidFill>
              <a:schemeClr val="tx1"/>
            </a:solidFill>
            <a:round/>
            <a:headEnd/>
            <a:tailEnd/>
          </a:ln>
        </p:spPr>
        <p:txBody>
          <a:bodyPr wrap="none" anchor="ctr"/>
          <a:lstStyle/>
          <a:p>
            <a:endParaRPr lang="en-US"/>
          </a:p>
        </p:txBody>
      </p:sp>
      <p:sp>
        <p:nvSpPr>
          <p:cNvPr id="16" name="Line 12"/>
          <p:cNvSpPr>
            <a:spLocks noChangeShapeType="1"/>
          </p:cNvSpPr>
          <p:nvPr/>
        </p:nvSpPr>
        <p:spPr bwMode="auto">
          <a:xfrm>
            <a:off x="1666896" y="4827592"/>
            <a:ext cx="1838325" cy="0"/>
          </a:xfrm>
          <a:prstGeom prst="line">
            <a:avLst/>
          </a:prstGeom>
          <a:noFill/>
          <a:ln w="12700">
            <a:solidFill>
              <a:schemeClr val="tx1"/>
            </a:solidFill>
            <a:round/>
            <a:headEnd/>
            <a:tailEnd/>
          </a:ln>
        </p:spPr>
        <p:txBody>
          <a:bodyPr wrap="none" anchor="ctr"/>
          <a:lstStyle/>
          <a:p>
            <a:endParaRPr lang="en-US"/>
          </a:p>
        </p:txBody>
      </p:sp>
      <p:sp>
        <p:nvSpPr>
          <p:cNvPr id="17" name="Line 13"/>
          <p:cNvSpPr>
            <a:spLocks noChangeShapeType="1"/>
          </p:cNvSpPr>
          <p:nvPr/>
        </p:nvSpPr>
        <p:spPr bwMode="auto">
          <a:xfrm>
            <a:off x="2308246" y="4446592"/>
            <a:ext cx="282575" cy="0"/>
          </a:xfrm>
          <a:prstGeom prst="line">
            <a:avLst/>
          </a:prstGeom>
          <a:noFill/>
          <a:ln w="12700">
            <a:solidFill>
              <a:schemeClr val="tx1"/>
            </a:solidFill>
            <a:round/>
            <a:headEnd/>
            <a:tailEnd/>
          </a:ln>
        </p:spPr>
        <p:txBody>
          <a:bodyPr wrap="none" anchor="ctr"/>
          <a:lstStyle/>
          <a:p>
            <a:endParaRPr lang="en-US"/>
          </a:p>
        </p:txBody>
      </p:sp>
      <p:sp>
        <p:nvSpPr>
          <p:cNvPr id="18" name="Line 14"/>
          <p:cNvSpPr>
            <a:spLocks noChangeShapeType="1"/>
          </p:cNvSpPr>
          <p:nvPr/>
        </p:nvSpPr>
        <p:spPr bwMode="auto">
          <a:xfrm>
            <a:off x="2292371" y="4452942"/>
            <a:ext cx="0" cy="825500"/>
          </a:xfrm>
          <a:prstGeom prst="line">
            <a:avLst/>
          </a:prstGeom>
          <a:noFill/>
          <a:ln w="12700">
            <a:solidFill>
              <a:schemeClr val="tx1"/>
            </a:solidFill>
            <a:round/>
            <a:headEnd/>
            <a:tailEnd/>
          </a:ln>
        </p:spPr>
        <p:txBody>
          <a:bodyPr wrap="none" anchor="ctr"/>
          <a:lstStyle/>
          <a:p>
            <a:endParaRPr lang="en-US"/>
          </a:p>
        </p:txBody>
      </p:sp>
      <p:sp>
        <p:nvSpPr>
          <p:cNvPr id="19" name="Line 15"/>
          <p:cNvSpPr>
            <a:spLocks noChangeShapeType="1"/>
          </p:cNvSpPr>
          <p:nvPr/>
        </p:nvSpPr>
        <p:spPr bwMode="auto">
          <a:xfrm>
            <a:off x="1928834" y="5284792"/>
            <a:ext cx="357187" cy="0"/>
          </a:xfrm>
          <a:prstGeom prst="line">
            <a:avLst/>
          </a:prstGeom>
          <a:noFill/>
          <a:ln w="12700">
            <a:solidFill>
              <a:schemeClr val="tx1"/>
            </a:solidFill>
            <a:round/>
            <a:headEnd/>
            <a:tailEnd/>
          </a:ln>
        </p:spPr>
        <p:txBody>
          <a:bodyPr wrap="none" anchor="ctr"/>
          <a:lstStyle/>
          <a:p>
            <a:endParaRPr lang="en-US"/>
          </a:p>
        </p:txBody>
      </p:sp>
      <p:sp>
        <p:nvSpPr>
          <p:cNvPr id="20" name="Line 16"/>
          <p:cNvSpPr>
            <a:spLocks noChangeShapeType="1"/>
          </p:cNvSpPr>
          <p:nvPr/>
        </p:nvSpPr>
        <p:spPr bwMode="auto">
          <a:xfrm>
            <a:off x="1911371" y="4452942"/>
            <a:ext cx="0" cy="825500"/>
          </a:xfrm>
          <a:prstGeom prst="line">
            <a:avLst/>
          </a:prstGeom>
          <a:noFill/>
          <a:ln w="12700">
            <a:solidFill>
              <a:schemeClr val="tx1"/>
            </a:solidFill>
            <a:round/>
            <a:headEnd/>
            <a:tailEnd/>
          </a:ln>
        </p:spPr>
        <p:txBody>
          <a:bodyPr wrap="none" anchor="ctr"/>
          <a:lstStyle/>
          <a:p>
            <a:endParaRPr lang="en-US"/>
          </a:p>
        </p:txBody>
      </p:sp>
      <p:sp>
        <p:nvSpPr>
          <p:cNvPr id="21" name="Line 17"/>
          <p:cNvSpPr>
            <a:spLocks noChangeShapeType="1"/>
          </p:cNvSpPr>
          <p:nvPr/>
        </p:nvSpPr>
        <p:spPr bwMode="auto">
          <a:xfrm>
            <a:off x="1622446" y="4446592"/>
            <a:ext cx="282575" cy="0"/>
          </a:xfrm>
          <a:prstGeom prst="line">
            <a:avLst/>
          </a:prstGeom>
          <a:noFill/>
          <a:ln w="12700">
            <a:solidFill>
              <a:schemeClr val="tx1"/>
            </a:solidFill>
            <a:round/>
            <a:headEnd/>
            <a:tailEnd/>
          </a:ln>
        </p:spPr>
        <p:txBody>
          <a:bodyPr wrap="none" anchor="ctr"/>
          <a:lstStyle/>
          <a:p>
            <a:endParaRPr lang="en-US"/>
          </a:p>
        </p:txBody>
      </p:sp>
      <p:sp>
        <p:nvSpPr>
          <p:cNvPr id="22" name="Freeform 18"/>
          <p:cNvSpPr>
            <a:spLocks/>
          </p:cNvSpPr>
          <p:nvPr/>
        </p:nvSpPr>
        <p:spPr bwMode="auto">
          <a:xfrm>
            <a:off x="5497534" y="4584705"/>
            <a:ext cx="1720850" cy="439737"/>
          </a:xfrm>
          <a:custGeom>
            <a:avLst/>
            <a:gdLst>
              <a:gd name="T0" fmla="*/ 20 w 1084"/>
              <a:gd name="T1" fmla="*/ 102 h 277"/>
              <a:gd name="T2" fmla="*/ 55 w 1084"/>
              <a:gd name="T3" fmla="*/ 74 h 277"/>
              <a:gd name="T4" fmla="*/ 83 w 1084"/>
              <a:gd name="T5" fmla="*/ 46 h 277"/>
              <a:gd name="T6" fmla="*/ 118 w 1084"/>
              <a:gd name="T7" fmla="*/ 37 h 277"/>
              <a:gd name="T8" fmla="*/ 154 w 1084"/>
              <a:gd name="T9" fmla="*/ 46 h 277"/>
              <a:gd name="T10" fmla="*/ 189 w 1084"/>
              <a:gd name="T11" fmla="*/ 65 h 277"/>
              <a:gd name="T12" fmla="*/ 225 w 1084"/>
              <a:gd name="T13" fmla="*/ 56 h 277"/>
              <a:gd name="T14" fmla="*/ 261 w 1084"/>
              <a:gd name="T15" fmla="*/ 37 h 277"/>
              <a:gd name="T16" fmla="*/ 297 w 1084"/>
              <a:gd name="T17" fmla="*/ 19 h 277"/>
              <a:gd name="T18" fmla="*/ 332 w 1084"/>
              <a:gd name="T19" fmla="*/ 56 h 277"/>
              <a:gd name="T20" fmla="*/ 351 w 1084"/>
              <a:gd name="T21" fmla="*/ 92 h 277"/>
              <a:gd name="T22" fmla="*/ 368 w 1084"/>
              <a:gd name="T23" fmla="*/ 129 h 277"/>
              <a:gd name="T24" fmla="*/ 404 w 1084"/>
              <a:gd name="T25" fmla="*/ 166 h 277"/>
              <a:gd name="T26" fmla="*/ 431 w 1084"/>
              <a:gd name="T27" fmla="*/ 203 h 277"/>
              <a:gd name="T28" fmla="*/ 466 w 1084"/>
              <a:gd name="T29" fmla="*/ 221 h 277"/>
              <a:gd name="T30" fmla="*/ 493 w 1084"/>
              <a:gd name="T31" fmla="*/ 249 h 277"/>
              <a:gd name="T32" fmla="*/ 529 w 1084"/>
              <a:gd name="T33" fmla="*/ 258 h 277"/>
              <a:gd name="T34" fmla="*/ 565 w 1084"/>
              <a:gd name="T35" fmla="*/ 276 h 277"/>
              <a:gd name="T36" fmla="*/ 600 w 1084"/>
              <a:gd name="T37" fmla="*/ 267 h 277"/>
              <a:gd name="T38" fmla="*/ 636 w 1084"/>
              <a:gd name="T39" fmla="*/ 240 h 277"/>
              <a:gd name="T40" fmla="*/ 672 w 1084"/>
              <a:gd name="T41" fmla="*/ 221 h 277"/>
              <a:gd name="T42" fmla="*/ 681 w 1084"/>
              <a:gd name="T43" fmla="*/ 184 h 277"/>
              <a:gd name="T44" fmla="*/ 708 w 1084"/>
              <a:gd name="T45" fmla="*/ 148 h 277"/>
              <a:gd name="T46" fmla="*/ 734 w 1084"/>
              <a:gd name="T47" fmla="*/ 102 h 277"/>
              <a:gd name="T48" fmla="*/ 743 w 1084"/>
              <a:gd name="T49" fmla="*/ 65 h 277"/>
              <a:gd name="T50" fmla="*/ 770 w 1084"/>
              <a:gd name="T51" fmla="*/ 19 h 277"/>
              <a:gd name="T52" fmla="*/ 806 w 1084"/>
              <a:gd name="T53" fmla="*/ 10 h 277"/>
              <a:gd name="T54" fmla="*/ 842 w 1084"/>
              <a:gd name="T55" fmla="*/ 10 h 277"/>
              <a:gd name="T56" fmla="*/ 877 w 1084"/>
              <a:gd name="T57" fmla="*/ 28 h 277"/>
              <a:gd name="T58" fmla="*/ 913 w 1084"/>
              <a:gd name="T59" fmla="*/ 28 h 277"/>
              <a:gd name="T60" fmla="*/ 949 w 1084"/>
              <a:gd name="T61" fmla="*/ 10 h 277"/>
              <a:gd name="T62" fmla="*/ 985 w 1084"/>
              <a:gd name="T63" fmla="*/ 0 h 277"/>
              <a:gd name="T64" fmla="*/ 1011 w 1084"/>
              <a:gd name="T65" fmla="*/ 19 h 277"/>
              <a:gd name="T66" fmla="*/ 1047 w 1084"/>
              <a:gd name="T67" fmla="*/ 28 h 277"/>
              <a:gd name="T68" fmla="*/ 1083 w 1084"/>
              <a:gd name="T69" fmla="*/ 19 h 2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84"/>
              <a:gd name="T106" fmla="*/ 0 h 277"/>
              <a:gd name="T107" fmla="*/ 1084 w 1084"/>
              <a:gd name="T108" fmla="*/ 277 h 2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84" h="277">
                <a:moveTo>
                  <a:pt x="0" y="97"/>
                </a:moveTo>
                <a:lnTo>
                  <a:pt x="20" y="102"/>
                </a:lnTo>
                <a:lnTo>
                  <a:pt x="38" y="92"/>
                </a:lnTo>
                <a:lnTo>
                  <a:pt x="55" y="74"/>
                </a:lnTo>
                <a:lnTo>
                  <a:pt x="74" y="65"/>
                </a:lnTo>
                <a:lnTo>
                  <a:pt x="83" y="46"/>
                </a:lnTo>
                <a:lnTo>
                  <a:pt x="100" y="37"/>
                </a:lnTo>
                <a:lnTo>
                  <a:pt x="118" y="37"/>
                </a:lnTo>
                <a:lnTo>
                  <a:pt x="136" y="37"/>
                </a:lnTo>
                <a:lnTo>
                  <a:pt x="154" y="46"/>
                </a:lnTo>
                <a:lnTo>
                  <a:pt x="172" y="56"/>
                </a:lnTo>
                <a:lnTo>
                  <a:pt x="189" y="65"/>
                </a:lnTo>
                <a:lnTo>
                  <a:pt x="208" y="65"/>
                </a:lnTo>
                <a:lnTo>
                  <a:pt x="225" y="56"/>
                </a:lnTo>
                <a:lnTo>
                  <a:pt x="243" y="46"/>
                </a:lnTo>
                <a:lnTo>
                  <a:pt x="261" y="37"/>
                </a:lnTo>
                <a:lnTo>
                  <a:pt x="279" y="28"/>
                </a:lnTo>
                <a:lnTo>
                  <a:pt x="297" y="19"/>
                </a:lnTo>
                <a:lnTo>
                  <a:pt x="315" y="37"/>
                </a:lnTo>
                <a:lnTo>
                  <a:pt x="332" y="56"/>
                </a:lnTo>
                <a:lnTo>
                  <a:pt x="351" y="74"/>
                </a:lnTo>
                <a:lnTo>
                  <a:pt x="351" y="92"/>
                </a:lnTo>
                <a:lnTo>
                  <a:pt x="359" y="111"/>
                </a:lnTo>
                <a:lnTo>
                  <a:pt x="368" y="129"/>
                </a:lnTo>
                <a:lnTo>
                  <a:pt x="387" y="157"/>
                </a:lnTo>
                <a:lnTo>
                  <a:pt x="404" y="166"/>
                </a:lnTo>
                <a:lnTo>
                  <a:pt x="413" y="184"/>
                </a:lnTo>
                <a:lnTo>
                  <a:pt x="431" y="203"/>
                </a:lnTo>
                <a:lnTo>
                  <a:pt x="449" y="212"/>
                </a:lnTo>
                <a:lnTo>
                  <a:pt x="466" y="221"/>
                </a:lnTo>
                <a:lnTo>
                  <a:pt x="476" y="240"/>
                </a:lnTo>
                <a:lnTo>
                  <a:pt x="493" y="249"/>
                </a:lnTo>
                <a:lnTo>
                  <a:pt x="511" y="258"/>
                </a:lnTo>
                <a:lnTo>
                  <a:pt x="529" y="258"/>
                </a:lnTo>
                <a:lnTo>
                  <a:pt x="547" y="267"/>
                </a:lnTo>
                <a:lnTo>
                  <a:pt x="565" y="276"/>
                </a:lnTo>
                <a:lnTo>
                  <a:pt x="583" y="276"/>
                </a:lnTo>
                <a:lnTo>
                  <a:pt x="600" y="267"/>
                </a:lnTo>
                <a:lnTo>
                  <a:pt x="619" y="258"/>
                </a:lnTo>
                <a:lnTo>
                  <a:pt x="636" y="240"/>
                </a:lnTo>
                <a:lnTo>
                  <a:pt x="654" y="240"/>
                </a:lnTo>
                <a:lnTo>
                  <a:pt x="672" y="221"/>
                </a:lnTo>
                <a:lnTo>
                  <a:pt x="672" y="203"/>
                </a:lnTo>
                <a:lnTo>
                  <a:pt x="681" y="184"/>
                </a:lnTo>
                <a:lnTo>
                  <a:pt x="690" y="166"/>
                </a:lnTo>
                <a:lnTo>
                  <a:pt x="708" y="148"/>
                </a:lnTo>
                <a:lnTo>
                  <a:pt x="717" y="129"/>
                </a:lnTo>
                <a:lnTo>
                  <a:pt x="734" y="102"/>
                </a:lnTo>
                <a:lnTo>
                  <a:pt x="734" y="83"/>
                </a:lnTo>
                <a:lnTo>
                  <a:pt x="743" y="65"/>
                </a:lnTo>
                <a:lnTo>
                  <a:pt x="761" y="37"/>
                </a:lnTo>
                <a:lnTo>
                  <a:pt x="770" y="19"/>
                </a:lnTo>
                <a:lnTo>
                  <a:pt x="788" y="10"/>
                </a:lnTo>
                <a:lnTo>
                  <a:pt x="806" y="10"/>
                </a:lnTo>
                <a:lnTo>
                  <a:pt x="824" y="10"/>
                </a:lnTo>
                <a:lnTo>
                  <a:pt x="842" y="10"/>
                </a:lnTo>
                <a:lnTo>
                  <a:pt x="860" y="19"/>
                </a:lnTo>
                <a:lnTo>
                  <a:pt x="877" y="28"/>
                </a:lnTo>
                <a:lnTo>
                  <a:pt x="896" y="28"/>
                </a:lnTo>
                <a:lnTo>
                  <a:pt x="913" y="28"/>
                </a:lnTo>
                <a:lnTo>
                  <a:pt x="931" y="19"/>
                </a:lnTo>
                <a:lnTo>
                  <a:pt x="949" y="10"/>
                </a:lnTo>
                <a:lnTo>
                  <a:pt x="966" y="0"/>
                </a:lnTo>
                <a:lnTo>
                  <a:pt x="985" y="0"/>
                </a:lnTo>
                <a:lnTo>
                  <a:pt x="1002" y="0"/>
                </a:lnTo>
                <a:lnTo>
                  <a:pt x="1011" y="19"/>
                </a:lnTo>
                <a:lnTo>
                  <a:pt x="1030" y="19"/>
                </a:lnTo>
                <a:lnTo>
                  <a:pt x="1047" y="28"/>
                </a:lnTo>
                <a:lnTo>
                  <a:pt x="1065" y="28"/>
                </a:lnTo>
                <a:lnTo>
                  <a:pt x="1083" y="19"/>
                </a:lnTo>
              </a:path>
            </a:pathLst>
          </a:custGeom>
          <a:noFill/>
          <a:ln w="12700" cap="rnd">
            <a:solidFill>
              <a:schemeClr val="tx1"/>
            </a:solidFill>
            <a:round/>
            <a:headEnd/>
            <a:tailEnd/>
          </a:ln>
        </p:spPr>
        <p:txBody>
          <a:bodyPr/>
          <a:lstStyle/>
          <a:p>
            <a:endParaRPr lang="en-US"/>
          </a:p>
        </p:txBody>
      </p:sp>
      <p:sp>
        <p:nvSpPr>
          <p:cNvPr id="23" name="Rectangle 19"/>
          <p:cNvSpPr>
            <a:spLocks noChangeArrowheads="1"/>
          </p:cNvSpPr>
          <p:nvPr/>
        </p:nvSpPr>
        <p:spPr bwMode="auto">
          <a:xfrm>
            <a:off x="1082698" y="1733538"/>
            <a:ext cx="542925" cy="333375"/>
          </a:xfrm>
          <a:prstGeom prst="rect">
            <a:avLst/>
          </a:prstGeom>
          <a:noFill/>
          <a:ln w="12700">
            <a:noFill/>
            <a:prstDash val="sysDot"/>
            <a:miter lim="800000"/>
            <a:headEnd/>
            <a:tailEnd/>
          </a:ln>
        </p:spPr>
        <p:txBody>
          <a:bodyPr wrap="none" lIns="90488" tIns="44450" rIns="90488" bIns="44450">
            <a:spAutoFit/>
          </a:bodyPr>
          <a:lstStyle/>
          <a:p>
            <a:r>
              <a:rPr lang="en-US" sz="1600"/>
              <a:t>Sent</a:t>
            </a:r>
          </a:p>
        </p:txBody>
      </p:sp>
      <p:sp>
        <p:nvSpPr>
          <p:cNvPr id="24" name="Rectangle 20"/>
          <p:cNvSpPr>
            <a:spLocks noChangeArrowheads="1"/>
          </p:cNvSpPr>
          <p:nvPr/>
        </p:nvSpPr>
        <p:spPr bwMode="auto">
          <a:xfrm>
            <a:off x="957284" y="4251330"/>
            <a:ext cx="796925" cy="333375"/>
          </a:xfrm>
          <a:prstGeom prst="rect">
            <a:avLst/>
          </a:prstGeom>
          <a:noFill/>
          <a:ln w="12700">
            <a:noFill/>
            <a:prstDash val="sysDot"/>
            <a:miter lim="800000"/>
            <a:headEnd/>
            <a:tailEnd/>
          </a:ln>
        </p:spPr>
        <p:txBody>
          <a:bodyPr lIns="90488" tIns="44450" rIns="90488" bIns="44450">
            <a:spAutoFit/>
          </a:bodyPr>
          <a:lstStyle/>
          <a:p>
            <a:r>
              <a:rPr lang="en-US" sz="1600"/>
              <a:t>Sent</a:t>
            </a:r>
          </a:p>
        </p:txBody>
      </p:sp>
      <p:sp>
        <p:nvSpPr>
          <p:cNvPr id="25" name="Rectangle 21"/>
          <p:cNvSpPr>
            <a:spLocks noChangeArrowheads="1"/>
          </p:cNvSpPr>
          <p:nvPr/>
        </p:nvSpPr>
        <p:spPr bwMode="auto">
          <a:xfrm>
            <a:off x="4708548" y="1643050"/>
            <a:ext cx="938212" cy="333375"/>
          </a:xfrm>
          <a:prstGeom prst="rect">
            <a:avLst/>
          </a:prstGeom>
          <a:noFill/>
          <a:ln w="12700">
            <a:noFill/>
            <a:prstDash val="sysDot"/>
            <a:miter lim="800000"/>
            <a:headEnd/>
            <a:tailEnd/>
          </a:ln>
        </p:spPr>
        <p:txBody>
          <a:bodyPr wrap="none" lIns="90488" tIns="44450" rIns="90488" bIns="44450">
            <a:spAutoFit/>
          </a:bodyPr>
          <a:lstStyle/>
          <a:p>
            <a:r>
              <a:rPr lang="en-US" sz="1600"/>
              <a:t>Received</a:t>
            </a:r>
          </a:p>
        </p:txBody>
      </p:sp>
      <p:sp>
        <p:nvSpPr>
          <p:cNvPr id="26" name="Rectangle 22"/>
          <p:cNvSpPr>
            <a:spLocks noChangeArrowheads="1"/>
          </p:cNvSpPr>
          <p:nvPr/>
        </p:nvSpPr>
        <p:spPr bwMode="auto">
          <a:xfrm>
            <a:off x="4494234" y="4211642"/>
            <a:ext cx="1166812" cy="333375"/>
          </a:xfrm>
          <a:prstGeom prst="rect">
            <a:avLst/>
          </a:prstGeom>
          <a:noFill/>
          <a:ln w="12700">
            <a:noFill/>
            <a:prstDash val="sysDot"/>
            <a:miter lim="800000"/>
            <a:headEnd/>
            <a:tailEnd/>
          </a:ln>
        </p:spPr>
        <p:txBody>
          <a:bodyPr lIns="90488" tIns="44450" rIns="90488" bIns="44450">
            <a:spAutoFit/>
          </a:bodyPr>
          <a:lstStyle/>
          <a:p>
            <a:r>
              <a:rPr lang="en-US" sz="1600"/>
              <a:t>Received</a:t>
            </a:r>
          </a:p>
        </p:txBody>
      </p:sp>
      <p:sp>
        <p:nvSpPr>
          <p:cNvPr id="27" name="Rectangle 23"/>
          <p:cNvSpPr>
            <a:spLocks noChangeArrowheads="1"/>
          </p:cNvSpPr>
          <p:nvPr/>
        </p:nvSpPr>
        <p:spPr bwMode="auto">
          <a:xfrm>
            <a:off x="1411309" y="5508630"/>
            <a:ext cx="6232525" cy="393700"/>
          </a:xfrm>
          <a:prstGeom prst="rect">
            <a:avLst/>
          </a:prstGeom>
          <a:noFill/>
          <a:ln w="38100" cmpd="dbl">
            <a:noFill/>
            <a:prstDash val="sysDot"/>
            <a:miter lim="800000"/>
            <a:headEnd/>
            <a:tailEnd/>
          </a:ln>
        </p:spPr>
        <p:txBody>
          <a:bodyPr lIns="90488" tIns="44450" rIns="90488" bIns="44450">
            <a:spAutoFit/>
          </a:bodyPr>
          <a:lstStyle/>
          <a:p>
            <a:pPr lvl="1">
              <a:buFontTx/>
              <a:buChar char="•"/>
            </a:pPr>
            <a:r>
              <a:rPr lang="en-US" sz="2000"/>
              <a:t>  e.g digital telephone, CD Audio</a:t>
            </a:r>
          </a:p>
        </p:txBody>
      </p:sp>
      <p:sp>
        <p:nvSpPr>
          <p:cNvPr id="28" name="Rectangle 24"/>
          <p:cNvSpPr>
            <a:spLocks noChangeArrowheads="1"/>
          </p:cNvSpPr>
          <p:nvPr/>
        </p:nvSpPr>
        <p:spPr bwMode="auto">
          <a:xfrm>
            <a:off x="71406" y="3600456"/>
            <a:ext cx="8858312" cy="542924"/>
          </a:xfrm>
          <a:prstGeom prst="rect">
            <a:avLst/>
          </a:prstGeom>
          <a:noFill/>
          <a:ln w="12700">
            <a:noFill/>
            <a:miter lim="800000"/>
            <a:headEnd/>
            <a:tailEnd/>
          </a:ln>
        </p:spPr>
        <p:txBody>
          <a:bodyPr lIns="90488" tIns="44450" rIns="90488" bIns="44450"/>
          <a:lstStyle/>
          <a:p>
            <a:pPr marL="342900" indent="-342900">
              <a:lnSpc>
                <a:spcPct val="75000"/>
              </a:lnSpc>
              <a:spcBef>
                <a:spcPct val="20000"/>
              </a:spcBef>
            </a:pPr>
            <a:r>
              <a:rPr lang="en-US" b="1" dirty="0" smtClean="0"/>
              <a:t>(</a:t>
            </a:r>
            <a:r>
              <a:rPr lang="en-US" sz="2000" b="1" dirty="0"/>
              <a:t>b) </a:t>
            </a:r>
            <a:r>
              <a:rPr lang="en-US" sz="2000" b="1" dirty="0">
                <a:solidFill>
                  <a:srgbClr val="0033CC"/>
                </a:solidFill>
                <a:latin typeface="Comic Sans MS" pitchFamily="66" charset="0"/>
              </a:rPr>
              <a:t>Digital transmission: </a:t>
            </a:r>
            <a:r>
              <a:rPr lang="en-US" sz="2000" b="1" dirty="0"/>
              <a:t>only discrete levels need to be </a:t>
            </a:r>
            <a:r>
              <a:rPr lang="en-US" sz="2000" b="1" dirty="0" smtClean="0"/>
              <a:t>reproduced.</a:t>
            </a:r>
            <a:endParaRPr lang="en-US" sz="2000" b="1" dirty="0"/>
          </a:p>
        </p:txBody>
      </p:sp>
      <p:sp>
        <p:nvSpPr>
          <p:cNvPr id="29" name="Rectangle 25"/>
          <p:cNvSpPr>
            <a:spLocks noChangeArrowheads="1"/>
          </p:cNvSpPr>
          <p:nvPr/>
        </p:nvSpPr>
        <p:spPr bwMode="auto">
          <a:xfrm>
            <a:off x="1428728" y="3071810"/>
            <a:ext cx="6232525" cy="393700"/>
          </a:xfrm>
          <a:prstGeom prst="rect">
            <a:avLst/>
          </a:prstGeom>
          <a:noFill/>
          <a:ln w="38100" cmpd="dbl">
            <a:noFill/>
            <a:prstDash val="sysDot"/>
            <a:miter lim="800000"/>
            <a:headEnd/>
            <a:tailEnd/>
          </a:ln>
        </p:spPr>
        <p:txBody>
          <a:bodyPr lIns="90488" tIns="44450" rIns="90488" bIns="44450">
            <a:spAutoFit/>
          </a:bodyPr>
          <a:lstStyle/>
          <a:p>
            <a:pPr marL="190500" lvl="1">
              <a:buFontTx/>
              <a:buChar char="•"/>
            </a:pPr>
            <a:r>
              <a:rPr lang="en-US" sz="1800" dirty="0"/>
              <a:t> </a:t>
            </a:r>
            <a:r>
              <a:rPr lang="en-US" sz="2000" dirty="0"/>
              <a:t>e.g. AM, FM, TV transmission</a:t>
            </a:r>
            <a:endParaRPr lang="en-US" dirty="0"/>
          </a:p>
        </p:txBody>
      </p:sp>
      <p:sp>
        <p:nvSpPr>
          <p:cNvPr id="3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0" name="Slide Number Placeholder 29"/>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Very Simple Abstraction</a:t>
            </a:r>
            <a:endParaRPr lang="en-US" dirty="0"/>
          </a:p>
        </p:txBody>
      </p:sp>
      <p:sp>
        <p:nvSpPr>
          <p:cNvPr id="6" name="Rectangle 1026"/>
          <p:cNvSpPr>
            <a:spLocks noChangeArrowheads="1"/>
          </p:cNvSpPr>
          <p:nvPr/>
        </p:nvSpPr>
        <p:spPr bwMode="auto">
          <a:xfrm>
            <a:off x="7237440" y="3065463"/>
            <a:ext cx="1335088" cy="868362"/>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7" name="Text Box 1027"/>
          <p:cNvSpPr txBox="1">
            <a:spLocks noChangeArrowheads="1"/>
          </p:cNvSpPr>
          <p:nvPr/>
        </p:nvSpPr>
        <p:spPr bwMode="auto">
          <a:xfrm>
            <a:off x="7366028" y="2728913"/>
            <a:ext cx="10350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Receiver</a:t>
            </a:r>
          </a:p>
        </p:txBody>
      </p:sp>
      <p:sp>
        <p:nvSpPr>
          <p:cNvPr id="8" name="AutoShape 1028"/>
          <p:cNvSpPr>
            <a:spLocks noChangeArrowheads="1"/>
          </p:cNvSpPr>
          <p:nvPr/>
        </p:nvSpPr>
        <p:spPr bwMode="auto">
          <a:xfrm rot="16200000" flipH="1">
            <a:off x="4236272" y="1302543"/>
            <a:ext cx="381000" cy="4310063"/>
          </a:xfrm>
          <a:prstGeom prst="can">
            <a:avLst>
              <a:gd name="adj" fmla="val 77773"/>
            </a:avLst>
          </a:prstGeom>
          <a:noFill/>
          <a:ln w="12700">
            <a:solidFill>
              <a:schemeClr val="tx1"/>
            </a:solidFill>
            <a:round/>
            <a:headEnd/>
            <a:tailEnd/>
          </a:ln>
        </p:spPr>
        <p:txBody>
          <a:bodyPr wrap="none" anchor="ctr"/>
          <a:lstStyle/>
          <a:p>
            <a:endParaRPr lang="en-US"/>
          </a:p>
        </p:txBody>
      </p:sp>
      <p:sp>
        <p:nvSpPr>
          <p:cNvPr id="9" name="Rectangle 1029"/>
          <p:cNvSpPr>
            <a:spLocks noChangeArrowheads="1"/>
          </p:cNvSpPr>
          <p:nvPr/>
        </p:nvSpPr>
        <p:spPr bwMode="auto">
          <a:xfrm>
            <a:off x="3000365" y="3246438"/>
            <a:ext cx="3000396" cy="366767"/>
          </a:xfrm>
          <a:prstGeom prst="rect">
            <a:avLst/>
          </a:prstGeom>
          <a:noFill/>
          <a:ln w="12700">
            <a:noFill/>
            <a:prstDash val="sysDot"/>
            <a:miter lim="800000"/>
            <a:headEnd/>
            <a:tailEnd/>
          </a:ln>
        </p:spPr>
        <p:txBody>
          <a:bodyPr wrap="square" lIns="90488" tIns="44450" rIns="90488" bIns="44450">
            <a:spAutoFit/>
          </a:bodyPr>
          <a:lstStyle/>
          <a:p>
            <a:r>
              <a:rPr lang="en-US" sz="1800" b="1" dirty="0"/>
              <a:t>Communication channel</a:t>
            </a:r>
          </a:p>
        </p:txBody>
      </p:sp>
      <p:sp>
        <p:nvSpPr>
          <p:cNvPr id="10" name="Rectangle 1030"/>
          <p:cNvSpPr>
            <a:spLocks noChangeArrowheads="1"/>
          </p:cNvSpPr>
          <p:nvPr/>
        </p:nvSpPr>
        <p:spPr bwMode="auto">
          <a:xfrm>
            <a:off x="346103" y="3060700"/>
            <a:ext cx="1335087" cy="868363"/>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11" name="Text Box 1031"/>
          <p:cNvSpPr txBox="1">
            <a:spLocks noChangeArrowheads="1"/>
          </p:cNvSpPr>
          <p:nvPr/>
        </p:nvSpPr>
        <p:spPr bwMode="auto">
          <a:xfrm>
            <a:off x="298478" y="2671763"/>
            <a:ext cx="1377950" cy="366712"/>
          </a:xfrm>
          <a:prstGeom prst="rect">
            <a:avLst/>
          </a:prstGeom>
          <a:noFill/>
          <a:ln w="25400">
            <a:noFill/>
            <a:miter lim="800000"/>
            <a:headEnd/>
            <a:tailEnd/>
          </a:ln>
        </p:spPr>
        <p:txBody>
          <a:bodyPr wrap="none">
            <a:spAutoFit/>
          </a:bodyPr>
          <a:lstStyle/>
          <a:p>
            <a:pPr>
              <a:spcBef>
                <a:spcPct val="50000"/>
              </a:spcBef>
            </a:pPr>
            <a:r>
              <a:rPr lang="en-US" sz="1800" b="1">
                <a:solidFill>
                  <a:srgbClr val="A50021"/>
                </a:solidFill>
              </a:rPr>
              <a:t>Transmitter</a:t>
            </a:r>
          </a:p>
        </p:txBody>
      </p:sp>
      <p:sp>
        <p:nvSpPr>
          <p:cNvPr id="12" name="Line 1032"/>
          <p:cNvSpPr>
            <a:spLocks noChangeShapeType="1"/>
          </p:cNvSpPr>
          <p:nvPr/>
        </p:nvSpPr>
        <p:spPr bwMode="auto">
          <a:xfrm>
            <a:off x="1795490" y="3481388"/>
            <a:ext cx="433388" cy="0"/>
          </a:xfrm>
          <a:prstGeom prst="line">
            <a:avLst/>
          </a:prstGeom>
          <a:noFill/>
          <a:ln w="25400">
            <a:solidFill>
              <a:srgbClr val="000000"/>
            </a:solidFill>
            <a:round/>
            <a:headEnd/>
            <a:tailEnd type="triangle" w="med" len="med"/>
          </a:ln>
        </p:spPr>
        <p:txBody>
          <a:bodyPr wrap="none" anchor="ctr"/>
          <a:lstStyle/>
          <a:p>
            <a:endParaRPr lang="en-US"/>
          </a:p>
        </p:txBody>
      </p:sp>
      <p:sp>
        <p:nvSpPr>
          <p:cNvPr id="13" name="Line 1033"/>
          <p:cNvSpPr>
            <a:spLocks noChangeShapeType="1"/>
          </p:cNvSpPr>
          <p:nvPr/>
        </p:nvSpPr>
        <p:spPr bwMode="auto">
          <a:xfrm>
            <a:off x="6667528" y="3424238"/>
            <a:ext cx="433387" cy="0"/>
          </a:xfrm>
          <a:prstGeom prst="line">
            <a:avLst/>
          </a:prstGeom>
          <a:noFill/>
          <a:ln w="25400">
            <a:solidFill>
              <a:srgbClr val="000000"/>
            </a:solidFill>
            <a:round/>
            <a:headEnd/>
            <a:tailEnd type="triangle" w="med" len="med"/>
          </a:ln>
        </p:spPr>
        <p:txBody>
          <a:bodyPr wrap="none" anchor="ctr"/>
          <a:lstStyle/>
          <a:p>
            <a:endParaRPr lang="en-US"/>
          </a:p>
        </p:txBody>
      </p:sp>
      <p:sp>
        <p:nvSpPr>
          <p:cNvPr id="15" name="Text Box 240"/>
          <p:cNvSpPr txBox="1">
            <a:spLocks noChangeArrowheads="1"/>
          </p:cNvSpPr>
          <p:nvPr/>
        </p:nvSpPr>
        <p:spPr bwMode="auto">
          <a:xfrm>
            <a:off x="6929438" y="583726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16" name="Title 1"/>
          <p:cNvSpPr txBox="1">
            <a:spLocks/>
          </p:cNvSpPr>
          <p:nvPr/>
        </p:nvSpPr>
        <p:spPr bwMode="white">
          <a:xfrm>
            <a:off x="144463" y="4246166"/>
            <a:ext cx="8785225" cy="1199058"/>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r>
              <a:rPr lang="en-US" sz="2800" dirty="0" smtClean="0">
                <a:solidFill>
                  <a:srgbClr val="800000"/>
                </a:solidFill>
              </a:rPr>
              <a:t>The Physical Layer is concerned with physical considerations and limitations. </a:t>
            </a:r>
            <a:endParaRPr lang="en-US" sz="2800" dirty="0">
              <a:solidFill>
                <a:srgbClr val="800000"/>
              </a:solidFill>
            </a:endParaRPr>
          </a:p>
        </p:txBody>
      </p:sp>
      <p:sp>
        <p:nvSpPr>
          <p:cNvPr id="14" name="Slide Number Placeholder 13"/>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solidFill>
                  <a:schemeClr val="accent2"/>
                </a:solidFill>
                <a:latin typeface="Comic Sans MS" pitchFamily="66" charset="0"/>
              </a:rPr>
              <a:t>Analog transmission</a:t>
            </a:r>
            <a:r>
              <a:rPr lang="en-US" dirty="0" smtClean="0">
                <a:solidFill>
                  <a:schemeClr val="accent2"/>
                </a:solidFill>
              </a:rPr>
              <a:t>:: </a:t>
            </a:r>
            <a:r>
              <a:rPr lang="en-US" dirty="0" smtClean="0"/>
              <a:t>a means of transmitting analog signals </a:t>
            </a:r>
            <a:r>
              <a:rPr lang="en-US" i="1" dirty="0" smtClean="0">
                <a:solidFill>
                  <a:srgbClr val="0033CC"/>
                </a:solidFill>
              </a:rPr>
              <a:t>without regard to their content</a:t>
            </a:r>
            <a:r>
              <a:rPr lang="en-US" i="1" dirty="0" smtClean="0"/>
              <a:t> </a:t>
            </a:r>
            <a:r>
              <a:rPr lang="en-US" dirty="0" smtClean="0"/>
              <a:t>(i.e., the signals may represent analog data or digital data).</a:t>
            </a:r>
          </a:p>
          <a:p>
            <a:pPr lvl="1"/>
            <a:r>
              <a:rPr lang="en-US" dirty="0" smtClean="0"/>
              <a:t>Transmissions are attenuated over distance.</a:t>
            </a:r>
          </a:p>
          <a:p>
            <a:pPr>
              <a:buFontTx/>
              <a:buNone/>
            </a:pPr>
            <a:r>
              <a:rPr lang="en-US" dirty="0" smtClean="0">
                <a:solidFill>
                  <a:schemeClr val="accent2"/>
                </a:solidFill>
                <a:latin typeface="Comic Sans MS" pitchFamily="66" charset="0"/>
              </a:rPr>
              <a:t>Analog signal </a:t>
            </a:r>
            <a:r>
              <a:rPr lang="en-US" dirty="0" smtClean="0"/>
              <a:t>– the analog transmission system uses </a:t>
            </a:r>
            <a:r>
              <a:rPr lang="en-US" dirty="0" smtClean="0">
                <a:solidFill>
                  <a:srgbClr val="FF9933"/>
                </a:solidFill>
                <a:latin typeface="Comic Sans MS" pitchFamily="66" charset="0"/>
              </a:rPr>
              <a:t>amplifiers</a:t>
            </a:r>
            <a:r>
              <a:rPr lang="en-US" dirty="0" smtClean="0"/>
              <a:t> to boost the energy in the signal.</a:t>
            </a:r>
            <a:endParaRPr lang="en-US" dirty="0" smtClean="0">
              <a:solidFill>
                <a:srgbClr val="FF9933"/>
              </a:solidFill>
            </a:endParaRPr>
          </a:p>
          <a:p>
            <a:pPr>
              <a:buFontTx/>
              <a:buNone/>
            </a:pPr>
            <a:endParaRPr lang="en-US" dirty="0" smtClean="0">
              <a:solidFill>
                <a:srgbClr val="FF9933"/>
              </a:solidFill>
            </a:endParaRP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3" name="Content Placeholder 2"/>
          <p:cNvSpPr>
            <a:spLocks noGrp="1"/>
          </p:cNvSpPr>
          <p:nvPr>
            <p:ph idx="1"/>
          </p:nvPr>
        </p:nvSpPr>
        <p:spPr/>
        <p:txBody>
          <a:bodyPr/>
          <a:lstStyle/>
          <a:p>
            <a:pPr>
              <a:buFontTx/>
              <a:buNone/>
            </a:pPr>
            <a:r>
              <a:rPr lang="en-US" dirty="0" smtClean="0">
                <a:solidFill>
                  <a:srgbClr val="FF9933"/>
                </a:solidFill>
              </a:rPr>
              <a:t>Amplifiers</a:t>
            </a:r>
            <a:r>
              <a:rPr lang="en-US" dirty="0" smtClean="0"/>
              <a:t> boost the energy </a:t>
            </a:r>
            <a:r>
              <a:rPr lang="en-US" dirty="0" smtClean="0">
                <a:sym typeface="Wingdings" pitchFamily="2" charset="2"/>
              </a:rPr>
              <a:t> this</a:t>
            </a:r>
          </a:p>
          <a:p>
            <a:pPr>
              <a:buFontTx/>
              <a:buNone/>
            </a:pPr>
            <a:r>
              <a:rPr lang="en-US" dirty="0" smtClean="0">
                <a:sym typeface="Wingdings" pitchFamily="2" charset="2"/>
              </a:rPr>
              <a:t>	amplifies the signal and amplifies the noise.</a:t>
            </a:r>
          </a:p>
          <a:p>
            <a:pPr>
              <a:buFontTx/>
              <a:buNone/>
            </a:pPr>
            <a:r>
              <a:rPr lang="en-US" dirty="0" smtClean="0">
                <a:sym typeface="Wingdings" pitchFamily="2" charset="2"/>
              </a:rPr>
              <a:t>The </a:t>
            </a:r>
            <a:r>
              <a:rPr lang="en-US" dirty="0" smtClean="0">
                <a:solidFill>
                  <a:schemeClr val="accent1"/>
                </a:solidFill>
                <a:latin typeface="Comic Sans MS" pitchFamily="66" charset="0"/>
                <a:sym typeface="Wingdings" pitchFamily="2" charset="2"/>
              </a:rPr>
              <a:t>cascading</a:t>
            </a:r>
            <a:r>
              <a:rPr lang="en-US" dirty="0" smtClean="0">
                <a:solidFill>
                  <a:schemeClr val="accent1"/>
                </a:solidFill>
                <a:sym typeface="Wingdings" pitchFamily="2" charset="2"/>
              </a:rPr>
              <a:t> of amplifiers </a:t>
            </a:r>
            <a:r>
              <a:rPr lang="en-US" dirty="0" smtClean="0">
                <a:sym typeface="Wingdings" pitchFamily="2" charset="2"/>
              </a:rPr>
              <a:t>distorts the signal.</a:t>
            </a:r>
          </a:p>
          <a:p>
            <a:pPr>
              <a:buFontTx/>
              <a:buNone/>
            </a:pPr>
            <a:r>
              <a:rPr lang="en-US" dirty="0" smtClean="0">
                <a:sym typeface="Wingdings" pitchFamily="2" charset="2"/>
              </a:rPr>
              <a:t>Note – voice (analog data) can tolerate much distortion but with digital data, distortion introduces errors.</a:t>
            </a:r>
            <a:endParaRPr lang="en-US" dirty="0" smtClean="0"/>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3" name="Content Placeholder 2"/>
          <p:cNvSpPr>
            <a:spLocks noGrp="1"/>
          </p:cNvSpPr>
          <p:nvPr>
            <p:ph idx="1"/>
          </p:nvPr>
        </p:nvSpPr>
        <p:spPr>
          <a:xfrm>
            <a:off x="428596" y="1071546"/>
            <a:ext cx="8229600" cy="4800600"/>
          </a:xfrm>
        </p:spPr>
        <p:txBody>
          <a:bodyPr/>
          <a:lstStyle/>
          <a:p>
            <a:pPr>
              <a:lnSpc>
                <a:spcPct val="90000"/>
              </a:lnSpc>
              <a:buFontTx/>
              <a:buNone/>
            </a:pPr>
            <a:r>
              <a:rPr lang="en-US" dirty="0" smtClean="0">
                <a:solidFill>
                  <a:schemeClr val="accent2"/>
                </a:solidFill>
                <a:latin typeface="Comic Sans MS" pitchFamily="66" charset="0"/>
              </a:rPr>
              <a:t>Digital transmissions::</a:t>
            </a:r>
            <a:r>
              <a:rPr lang="en-US" dirty="0" smtClean="0">
                <a:latin typeface="Comic Sans MS" pitchFamily="66" charset="0"/>
              </a:rPr>
              <a:t> </a:t>
            </a:r>
            <a:r>
              <a:rPr lang="en-US" dirty="0" smtClean="0"/>
              <a:t>assume a binary content to the signal. Attenuation is overcome without amplifying the noise.</a:t>
            </a:r>
          </a:p>
          <a:p>
            <a:pPr>
              <a:lnSpc>
                <a:spcPct val="90000"/>
              </a:lnSpc>
              <a:buFontTx/>
              <a:buNone/>
            </a:pPr>
            <a:r>
              <a:rPr lang="en-US" dirty="0" smtClean="0">
                <a:solidFill>
                  <a:schemeClr val="accent2"/>
                </a:solidFill>
                <a:latin typeface="Comic Sans MS" pitchFamily="66" charset="0"/>
              </a:rPr>
              <a:t>1. Analog signals </a:t>
            </a:r>
            <a:r>
              <a:rPr lang="en-US" dirty="0" smtClean="0"/>
              <a:t>{</a:t>
            </a:r>
            <a:r>
              <a:rPr lang="en-US" i="1" dirty="0" smtClean="0"/>
              <a:t>assumes digital data</a:t>
            </a:r>
            <a:r>
              <a:rPr lang="en-US" dirty="0" smtClean="0"/>
              <a:t>}:</a:t>
            </a:r>
          </a:p>
          <a:p>
            <a:pPr>
              <a:lnSpc>
                <a:spcPct val="90000"/>
              </a:lnSpc>
              <a:buFontTx/>
              <a:buNone/>
            </a:pPr>
            <a:r>
              <a:rPr lang="en-US" dirty="0" smtClean="0"/>
              <a:t>With retransmission devices </a:t>
            </a:r>
            <a:r>
              <a:rPr lang="en-US" dirty="0" smtClean="0">
                <a:solidFill>
                  <a:srgbClr val="FF9900"/>
                </a:solidFill>
              </a:rPr>
              <a:t>[</a:t>
            </a:r>
            <a:r>
              <a:rPr lang="en-US" dirty="0" smtClean="0">
                <a:solidFill>
                  <a:srgbClr val="FF9900"/>
                </a:solidFill>
                <a:latin typeface="Comic Sans MS" pitchFamily="66" charset="0"/>
              </a:rPr>
              <a:t>analog repeater</a:t>
            </a:r>
            <a:r>
              <a:rPr lang="en-US" dirty="0" smtClean="0">
                <a:solidFill>
                  <a:srgbClr val="FF9900"/>
                </a:solidFill>
              </a:rPr>
              <a:t>] </a:t>
            </a:r>
            <a:r>
              <a:rPr lang="en-US" dirty="0" smtClean="0"/>
              <a:t>at appropriate points the device recovers the digital data from the analog signal and generates a </a:t>
            </a:r>
            <a:r>
              <a:rPr lang="en-US" u="sng" dirty="0" smtClean="0"/>
              <a:t>new</a:t>
            </a:r>
            <a:r>
              <a:rPr lang="en-US" dirty="0" smtClean="0"/>
              <a:t> clean analog signal.</a:t>
            </a:r>
          </a:p>
          <a:p>
            <a:pPr>
              <a:lnSpc>
                <a:spcPct val="90000"/>
              </a:lnSpc>
              <a:buFontTx/>
              <a:buNone/>
            </a:pPr>
            <a:r>
              <a:rPr lang="en-US" dirty="0" smtClean="0"/>
              <a:t>		</a:t>
            </a:r>
            <a:r>
              <a:rPr lang="en-US" i="1" dirty="0" smtClean="0">
                <a:solidFill>
                  <a:srgbClr val="009900"/>
                </a:solidFill>
              </a:rPr>
              <a:t>the noise is not cumulative!!</a:t>
            </a:r>
            <a:endParaRPr lang="en-US" dirty="0" smtClean="0">
              <a:solidFill>
                <a:srgbClr val="009900"/>
              </a:solidFill>
            </a:endParaRP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6" name="Rectangle 5"/>
          <p:cNvSpPr/>
          <p:nvPr/>
        </p:nvSpPr>
        <p:spPr>
          <a:xfrm>
            <a:off x="285720" y="1428736"/>
            <a:ext cx="8286808" cy="4524315"/>
          </a:xfrm>
          <a:prstGeom prst="rect">
            <a:avLst/>
          </a:prstGeom>
        </p:spPr>
        <p:txBody>
          <a:bodyPr wrap="square">
            <a:spAutoFit/>
          </a:bodyPr>
          <a:lstStyle/>
          <a:p>
            <a:pPr algn="l">
              <a:buFontTx/>
              <a:buNone/>
            </a:pPr>
            <a:r>
              <a:rPr lang="en-US" sz="3200" b="1" dirty="0" smtClean="0">
                <a:solidFill>
                  <a:srgbClr val="0033CC"/>
                </a:solidFill>
              </a:rPr>
              <a:t>2. digital signals -</a:t>
            </a:r>
            <a:r>
              <a:rPr lang="en-US" sz="3200" b="1" dirty="0" smtClean="0"/>
              <a:t> </a:t>
            </a:r>
            <a:r>
              <a:rPr lang="en-US" sz="3200" b="1" dirty="0" smtClean="0">
                <a:solidFill>
                  <a:srgbClr val="9966FF"/>
                </a:solidFill>
              </a:rPr>
              <a:t>digital repeaters </a:t>
            </a:r>
            <a:r>
              <a:rPr lang="en-US" sz="3200" b="1" dirty="0" smtClean="0"/>
              <a:t>are used to attain greater distances.</a:t>
            </a:r>
          </a:p>
          <a:p>
            <a:pPr algn="l">
              <a:buFontTx/>
              <a:buNone/>
            </a:pPr>
            <a:endParaRPr lang="en-US" sz="3200" b="1" dirty="0" smtClean="0"/>
          </a:p>
          <a:p>
            <a:pPr algn="l">
              <a:buFontTx/>
              <a:buNone/>
            </a:pPr>
            <a:r>
              <a:rPr lang="en-US" sz="3200" b="1" dirty="0" smtClean="0"/>
              <a:t>The </a:t>
            </a:r>
            <a:r>
              <a:rPr lang="en-US" sz="3200" b="1" dirty="0" smtClean="0">
                <a:solidFill>
                  <a:srgbClr val="9966FF"/>
                </a:solidFill>
              </a:rPr>
              <a:t>digital repeater </a:t>
            </a:r>
            <a:r>
              <a:rPr lang="en-US" sz="3200" b="1" dirty="0" smtClean="0"/>
              <a:t>receives the digital signal, recovers the patterns of 0’s and 1’s and retransmits a </a:t>
            </a:r>
            <a:r>
              <a:rPr lang="en-US" sz="3200" b="1" u="sng" dirty="0" smtClean="0"/>
              <a:t>new</a:t>
            </a:r>
            <a:r>
              <a:rPr lang="en-US" sz="3200" b="1" dirty="0" smtClean="0"/>
              <a:t> digital signal.</a:t>
            </a:r>
          </a:p>
          <a:p>
            <a:pPr algn="l">
              <a:buFontTx/>
              <a:buNone/>
            </a:pPr>
            <a:endParaRPr lang="en-US" sz="3200" b="1" dirty="0" smtClean="0"/>
          </a:p>
          <a:p>
            <a:pPr algn="l">
              <a:buFontTx/>
              <a:buNone/>
            </a:pPr>
            <a:r>
              <a:rPr lang="en-US" sz="3200" b="1" dirty="0" smtClean="0"/>
              <a:t>The treatment is the same for analog and digital data.</a:t>
            </a:r>
            <a:endParaRPr lang="en-US" sz="3200" b="1" dirty="0" smtClean="0">
              <a:solidFill>
                <a:schemeClr val="accent2"/>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vs</a:t>
            </a:r>
            <a:r>
              <a:rPr lang="en-US" dirty="0" smtClean="0"/>
              <a:t> Digital Transmission</a:t>
            </a:r>
            <a:endParaRPr lang="en-US" dirty="0"/>
          </a:p>
        </p:txBody>
      </p:sp>
      <p:sp>
        <p:nvSpPr>
          <p:cNvPr id="6" name="Rectangle 15"/>
          <p:cNvSpPr>
            <a:spLocks noChangeArrowheads="1"/>
          </p:cNvSpPr>
          <p:nvPr/>
        </p:nvSpPr>
        <p:spPr bwMode="auto">
          <a:xfrm>
            <a:off x="6346801" y="4686312"/>
            <a:ext cx="1490663" cy="457200"/>
          </a:xfrm>
          <a:prstGeom prst="rect">
            <a:avLst/>
          </a:prstGeom>
          <a:noFill/>
          <a:ln w="38100" cmpd="dbl">
            <a:noFill/>
            <a:prstDash val="sysDot"/>
            <a:miter lim="800000"/>
            <a:headEnd/>
            <a:tailEnd/>
          </a:ln>
        </p:spPr>
        <p:txBody>
          <a:bodyPr wrap="none" anchor="ctr"/>
          <a:lstStyle/>
          <a:p>
            <a:endParaRPr lang="en-US"/>
          </a:p>
        </p:txBody>
      </p:sp>
      <p:sp>
        <p:nvSpPr>
          <p:cNvPr id="7" name="Rectangle 19"/>
          <p:cNvSpPr>
            <a:spLocks noChangeArrowheads="1"/>
          </p:cNvSpPr>
          <p:nvPr/>
        </p:nvSpPr>
        <p:spPr bwMode="auto">
          <a:xfrm>
            <a:off x="30035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8" name="Rectangle 20"/>
          <p:cNvSpPr>
            <a:spLocks noChangeArrowheads="1"/>
          </p:cNvSpPr>
          <p:nvPr/>
        </p:nvSpPr>
        <p:spPr bwMode="auto">
          <a:xfrm>
            <a:off x="48323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0" name="Rectangle 22"/>
          <p:cNvSpPr>
            <a:spLocks noChangeArrowheads="1"/>
          </p:cNvSpPr>
          <p:nvPr/>
        </p:nvSpPr>
        <p:spPr bwMode="auto">
          <a:xfrm>
            <a:off x="1174726" y="2079637"/>
            <a:ext cx="901700" cy="444500"/>
          </a:xfrm>
          <a:prstGeom prst="rect">
            <a:avLst/>
          </a:prstGeom>
          <a:noFill/>
          <a:ln w="12700">
            <a:solidFill>
              <a:schemeClr val="tx1"/>
            </a:solidFill>
            <a:miter lim="800000"/>
            <a:headEnd/>
            <a:tailEnd/>
          </a:ln>
        </p:spPr>
        <p:txBody>
          <a:bodyPr wrap="none" anchor="ctr"/>
          <a:lstStyle/>
          <a:p>
            <a:endParaRPr lang="en-US"/>
          </a:p>
        </p:txBody>
      </p:sp>
      <p:sp>
        <p:nvSpPr>
          <p:cNvPr id="11" name="Line 23"/>
          <p:cNvSpPr>
            <a:spLocks noChangeShapeType="1"/>
          </p:cNvSpPr>
          <p:nvPr/>
        </p:nvSpPr>
        <p:spPr bwMode="auto">
          <a:xfrm>
            <a:off x="39306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2" name="Line 24"/>
          <p:cNvSpPr>
            <a:spLocks noChangeShapeType="1"/>
          </p:cNvSpPr>
          <p:nvPr/>
        </p:nvSpPr>
        <p:spPr bwMode="auto">
          <a:xfrm>
            <a:off x="5759426" y="2301887"/>
            <a:ext cx="952500" cy="0"/>
          </a:xfrm>
          <a:prstGeom prst="line">
            <a:avLst/>
          </a:prstGeom>
          <a:noFill/>
          <a:ln w="38100" cmpd="dbl">
            <a:solidFill>
              <a:schemeClr val="tx1"/>
            </a:solidFill>
            <a:round/>
            <a:headEnd/>
            <a:tailEnd/>
          </a:ln>
        </p:spPr>
        <p:txBody>
          <a:bodyPr wrap="none" anchor="ctr"/>
          <a:lstStyle/>
          <a:p>
            <a:endParaRPr lang="en-US"/>
          </a:p>
        </p:txBody>
      </p:sp>
      <p:sp>
        <p:nvSpPr>
          <p:cNvPr id="13" name="Line 25"/>
          <p:cNvSpPr>
            <a:spLocks noChangeShapeType="1"/>
          </p:cNvSpPr>
          <p:nvPr/>
        </p:nvSpPr>
        <p:spPr bwMode="auto">
          <a:xfrm>
            <a:off x="2101826" y="2301887"/>
            <a:ext cx="876300" cy="0"/>
          </a:xfrm>
          <a:prstGeom prst="line">
            <a:avLst/>
          </a:prstGeom>
          <a:noFill/>
          <a:ln w="38100" cmpd="dbl">
            <a:solidFill>
              <a:schemeClr val="tx1"/>
            </a:solidFill>
            <a:round/>
            <a:headEnd/>
            <a:tailEnd/>
          </a:ln>
        </p:spPr>
        <p:txBody>
          <a:bodyPr wrap="none" anchor="ctr"/>
          <a:lstStyle/>
          <a:p>
            <a:endParaRPr lang="en-US"/>
          </a:p>
        </p:txBody>
      </p:sp>
      <p:sp>
        <p:nvSpPr>
          <p:cNvPr id="14" name="Rectangle 26"/>
          <p:cNvSpPr>
            <a:spLocks noChangeArrowheads="1"/>
          </p:cNvSpPr>
          <p:nvPr/>
        </p:nvSpPr>
        <p:spPr bwMode="auto">
          <a:xfrm>
            <a:off x="1306489" y="214948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15" name="Rectangle 27"/>
          <p:cNvSpPr>
            <a:spLocks noChangeArrowheads="1"/>
          </p:cNvSpPr>
          <p:nvPr/>
        </p:nvSpPr>
        <p:spPr bwMode="auto">
          <a:xfrm>
            <a:off x="4811689" y="2149487"/>
            <a:ext cx="881062" cy="301625"/>
          </a:xfrm>
          <a:prstGeom prst="rect">
            <a:avLst/>
          </a:prstGeom>
          <a:solidFill>
            <a:srgbClr val="FF9900">
              <a:alpha val="50195"/>
            </a:srgbClr>
          </a:solidFill>
          <a:ln w="12700">
            <a:noFill/>
            <a:prstDash val="sysDot"/>
            <a:miter lim="800000"/>
            <a:headEnd/>
            <a:tailEnd/>
          </a:ln>
        </p:spPr>
        <p:txBody>
          <a:bodyPr wrap="none" lIns="90488" tIns="44450" rIns="90488" bIns="44450">
            <a:spAutoFit/>
          </a:bodyPr>
          <a:lstStyle/>
          <a:p>
            <a:r>
              <a:rPr lang="en-US" sz="1400"/>
              <a:t>Amplifier</a:t>
            </a:r>
          </a:p>
        </p:txBody>
      </p:sp>
      <p:sp>
        <p:nvSpPr>
          <p:cNvPr id="17" name="Rectangle 29"/>
          <p:cNvSpPr>
            <a:spLocks noChangeArrowheads="1"/>
          </p:cNvSpPr>
          <p:nvPr/>
        </p:nvSpPr>
        <p:spPr bwMode="auto">
          <a:xfrm>
            <a:off x="3059089" y="2149487"/>
            <a:ext cx="881062" cy="301625"/>
          </a:xfrm>
          <a:prstGeom prst="rect">
            <a:avLst/>
          </a:prstGeom>
          <a:solidFill>
            <a:srgbClr val="FF9900">
              <a:alpha val="49803"/>
            </a:srgbClr>
          </a:solidFill>
          <a:ln w="12700">
            <a:noFill/>
            <a:prstDash val="sysDot"/>
            <a:miter lim="800000"/>
            <a:headEnd/>
            <a:tailEnd/>
          </a:ln>
        </p:spPr>
        <p:txBody>
          <a:bodyPr wrap="none" lIns="90488" tIns="44450" rIns="90488" bIns="44450">
            <a:spAutoFit/>
          </a:bodyPr>
          <a:lstStyle/>
          <a:p>
            <a:r>
              <a:rPr lang="en-US" sz="1400" dirty="0"/>
              <a:t>Amplifier</a:t>
            </a:r>
          </a:p>
        </p:txBody>
      </p:sp>
      <p:sp>
        <p:nvSpPr>
          <p:cNvPr id="18" name="Line 30"/>
          <p:cNvSpPr>
            <a:spLocks noChangeShapeType="1"/>
          </p:cNvSpPr>
          <p:nvPr/>
        </p:nvSpPr>
        <p:spPr bwMode="auto">
          <a:xfrm flipH="1">
            <a:off x="2495526" y="185103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19" name="Rectangle 31"/>
          <p:cNvSpPr>
            <a:spLocks noChangeArrowheads="1"/>
          </p:cNvSpPr>
          <p:nvPr/>
        </p:nvSpPr>
        <p:spPr bwMode="auto">
          <a:xfrm>
            <a:off x="928662" y="1477974"/>
            <a:ext cx="2587625" cy="363538"/>
          </a:xfrm>
          <a:prstGeom prst="rect">
            <a:avLst/>
          </a:prstGeom>
          <a:noFill/>
          <a:ln w="12700">
            <a:noFill/>
            <a:prstDash val="sysDot"/>
            <a:miter lim="800000"/>
            <a:headEnd/>
            <a:tailEnd/>
          </a:ln>
        </p:spPr>
        <p:txBody>
          <a:bodyPr lIns="90488" tIns="44450" rIns="90488" bIns="44450">
            <a:spAutoFit/>
          </a:bodyPr>
          <a:lstStyle/>
          <a:p>
            <a:r>
              <a:rPr lang="en-US" sz="1800" b="1" dirty="0">
                <a:solidFill>
                  <a:schemeClr val="accent2"/>
                </a:solidFill>
                <a:latin typeface="Comic Sans MS" pitchFamily="66" charset="0"/>
              </a:rPr>
              <a:t>Analog Transmission</a:t>
            </a:r>
          </a:p>
        </p:txBody>
      </p:sp>
      <p:sp>
        <p:nvSpPr>
          <p:cNvPr id="23" name="Rectangle 35"/>
          <p:cNvSpPr>
            <a:spLocks noChangeArrowheads="1"/>
          </p:cNvSpPr>
          <p:nvPr/>
        </p:nvSpPr>
        <p:spPr bwMode="auto">
          <a:xfrm>
            <a:off x="1142976" y="4435487"/>
            <a:ext cx="901700" cy="444500"/>
          </a:xfrm>
          <a:prstGeom prst="rect">
            <a:avLst/>
          </a:prstGeom>
          <a:noFill/>
          <a:ln w="12700">
            <a:solidFill>
              <a:schemeClr val="tx1"/>
            </a:solidFill>
            <a:miter lim="800000"/>
            <a:headEnd/>
            <a:tailEnd/>
          </a:ln>
        </p:spPr>
        <p:txBody>
          <a:bodyPr wrap="none" anchor="ctr"/>
          <a:lstStyle/>
          <a:p>
            <a:endParaRPr lang="en-US"/>
          </a:p>
        </p:txBody>
      </p:sp>
      <p:sp>
        <p:nvSpPr>
          <p:cNvPr id="25" name="Line 37"/>
          <p:cNvSpPr>
            <a:spLocks noChangeShapeType="1"/>
          </p:cNvSpPr>
          <p:nvPr/>
        </p:nvSpPr>
        <p:spPr bwMode="auto">
          <a:xfrm>
            <a:off x="5857884" y="4657737"/>
            <a:ext cx="952500" cy="0"/>
          </a:xfrm>
          <a:prstGeom prst="line">
            <a:avLst/>
          </a:prstGeom>
          <a:noFill/>
          <a:ln w="38100" cmpd="dbl">
            <a:solidFill>
              <a:schemeClr val="tx1"/>
            </a:solidFill>
            <a:round/>
            <a:headEnd/>
            <a:tailEnd/>
          </a:ln>
        </p:spPr>
        <p:txBody>
          <a:bodyPr wrap="none" anchor="ctr"/>
          <a:lstStyle/>
          <a:p>
            <a:endParaRPr lang="en-US"/>
          </a:p>
        </p:txBody>
      </p:sp>
      <p:sp>
        <p:nvSpPr>
          <p:cNvPr id="26" name="Line 38"/>
          <p:cNvSpPr>
            <a:spLocks noChangeShapeType="1"/>
          </p:cNvSpPr>
          <p:nvPr/>
        </p:nvSpPr>
        <p:spPr bwMode="auto">
          <a:xfrm>
            <a:off x="2070076" y="4657737"/>
            <a:ext cx="876300" cy="0"/>
          </a:xfrm>
          <a:prstGeom prst="line">
            <a:avLst/>
          </a:prstGeom>
          <a:noFill/>
          <a:ln w="38100" cmpd="dbl">
            <a:solidFill>
              <a:schemeClr val="tx1"/>
            </a:solidFill>
            <a:round/>
            <a:headEnd/>
            <a:tailEnd/>
          </a:ln>
        </p:spPr>
        <p:txBody>
          <a:bodyPr wrap="none" anchor="ctr"/>
          <a:lstStyle/>
          <a:p>
            <a:endParaRPr lang="en-US"/>
          </a:p>
        </p:txBody>
      </p:sp>
      <p:sp>
        <p:nvSpPr>
          <p:cNvPr id="27" name="Rectangle 39"/>
          <p:cNvSpPr>
            <a:spLocks noChangeArrowheads="1"/>
          </p:cNvSpPr>
          <p:nvPr/>
        </p:nvSpPr>
        <p:spPr bwMode="auto">
          <a:xfrm>
            <a:off x="1274739" y="4505337"/>
            <a:ext cx="796925" cy="333375"/>
          </a:xfrm>
          <a:prstGeom prst="rect">
            <a:avLst/>
          </a:prstGeom>
          <a:noFill/>
          <a:ln w="12700">
            <a:noFill/>
            <a:prstDash val="sysDot"/>
            <a:miter lim="800000"/>
            <a:headEnd/>
            <a:tailEnd/>
          </a:ln>
        </p:spPr>
        <p:txBody>
          <a:bodyPr wrap="none" lIns="90488" tIns="44450" rIns="90488" bIns="44450">
            <a:spAutoFit/>
          </a:bodyPr>
          <a:lstStyle/>
          <a:p>
            <a:r>
              <a:rPr lang="en-US" sz="1600"/>
              <a:t>Source </a:t>
            </a:r>
          </a:p>
        </p:txBody>
      </p:sp>
      <p:sp>
        <p:nvSpPr>
          <p:cNvPr id="31" name="Line 43"/>
          <p:cNvSpPr>
            <a:spLocks noChangeShapeType="1"/>
          </p:cNvSpPr>
          <p:nvPr/>
        </p:nvSpPr>
        <p:spPr bwMode="auto">
          <a:xfrm flipH="1">
            <a:off x="2463776" y="4206887"/>
            <a:ext cx="114300" cy="330200"/>
          </a:xfrm>
          <a:prstGeom prst="line">
            <a:avLst/>
          </a:prstGeom>
          <a:noFill/>
          <a:ln w="12700">
            <a:solidFill>
              <a:schemeClr val="tx1"/>
            </a:solidFill>
            <a:round/>
            <a:headEnd/>
            <a:tailEnd type="triangle" w="med" len="med"/>
          </a:ln>
        </p:spPr>
        <p:txBody>
          <a:bodyPr wrap="none" anchor="ctr"/>
          <a:lstStyle/>
          <a:p>
            <a:endParaRPr lang="en-US"/>
          </a:p>
        </p:txBody>
      </p:sp>
      <p:sp>
        <p:nvSpPr>
          <p:cNvPr id="32" name="Rectangle 44"/>
          <p:cNvSpPr>
            <a:spLocks noChangeArrowheads="1"/>
          </p:cNvSpPr>
          <p:nvPr/>
        </p:nvSpPr>
        <p:spPr bwMode="auto">
          <a:xfrm>
            <a:off x="1000100" y="3833824"/>
            <a:ext cx="2405063" cy="363538"/>
          </a:xfrm>
          <a:prstGeom prst="rect">
            <a:avLst/>
          </a:prstGeom>
          <a:noFill/>
          <a:ln w="12700">
            <a:noFill/>
            <a:prstDash val="sysDot"/>
            <a:miter lim="800000"/>
            <a:headEnd/>
            <a:tailEnd/>
          </a:ln>
        </p:spPr>
        <p:txBody>
          <a:bodyPr lIns="90488" tIns="44450" rIns="90488" bIns="44450">
            <a:spAutoFit/>
          </a:bodyPr>
          <a:lstStyle/>
          <a:p>
            <a:r>
              <a:rPr lang="en-US" sz="1800" b="1" dirty="0">
                <a:solidFill>
                  <a:srgbClr val="0033CC"/>
                </a:solidFill>
                <a:latin typeface="Comic Sans MS" pitchFamily="66" charset="0"/>
              </a:rPr>
              <a:t>Digital Transmission</a:t>
            </a:r>
          </a:p>
        </p:txBody>
      </p:sp>
      <p:sp>
        <p:nvSpPr>
          <p:cNvPr id="33" name="Rectangle 21"/>
          <p:cNvSpPr>
            <a:spLocks noChangeArrowheads="1"/>
          </p:cNvSpPr>
          <p:nvPr/>
        </p:nvSpPr>
        <p:spPr bwMode="auto">
          <a:xfrm>
            <a:off x="6750026" y="2071677"/>
            <a:ext cx="1393874" cy="427059"/>
          </a:xfrm>
          <a:prstGeom prst="rect">
            <a:avLst/>
          </a:prstGeom>
          <a:noFill/>
          <a:ln w="12700">
            <a:solidFill>
              <a:schemeClr val="tx1"/>
            </a:solidFill>
            <a:miter lim="800000"/>
            <a:headEnd/>
            <a:tailEnd/>
          </a:ln>
        </p:spPr>
        <p:txBody>
          <a:bodyPr wrap="none" anchor="ctr"/>
          <a:lstStyle/>
          <a:p>
            <a:endParaRPr lang="en-US"/>
          </a:p>
        </p:txBody>
      </p:sp>
      <p:sp>
        <p:nvSpPr>
          <p:cNvPr id="34" name="Rectangle 28"/>
          <p:cNvSpPr>
            <a:spLocks noChangeArrowheads="1"/>
          </p:cNvSpPr>
          <p:nvPr/>
        </p:nvSpPr>
        <p:spPr bwMode="auto">
          <a:xfrm>
            <a:off x="6808811" y="2124087"/>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5" name="Rectangle 21"/>
          <p:cNvSpPr>
            <a:spLocks noChangeArrowheads="1"/>
          </p:cNvSpPr>
          <p:nvPr/>
        </p:nvSpPr>
        <p:spPr bwMode="auto">
          <a:xfrm>
            <a:off x="6786578" y="4430701"/>
            <a:ext cx="1393874" cy="427059"/>
          </a:xfrm>
          <a:prstGeom prst="rect">
            <a:avLst/>
          </a:prstGeom>
          <a:noFill/>
          <a:ln w="12700">
            <a:solidFill>
              <a:schemeClr val="tx1"/>
            </a:solidFill>
            <a:miter lim="800000"/>
            <a:headEnd/>
            <a:tailEnd/>
          </a:ln>
        </p:spPr>
        <p:txBody>
          <a:bodyPr wrap="none" anchor="ctr"/>
          <a:lstStyle/>
          <a:p>
            <a:endParaRPr lang="en-US"/>
          </a:p>
        </p:txBody>
      </p:sp>
      <p:sp>
        <p:nvSpPr>
          <p:cNvPr id="36" name="Rectangle 28"/>
          <p:cNvSpPr>
            <a:spLocks noChangeArrowheads="1"/>
          </p:cNvSpPr>
          <p:nvPr/>
        </p:nvSpPr>
        <p:spPr bwMode="auto">
          <a:xfrm>
            <a:off x="6845363" y="4483111"/>
            <a:ext cx="1120775" cy="333375"/>
          </a:xfrm>
          <a:prstGeom prst="rect">
            <a:avLst/>
          </a:prstGeom>
          <a:noFill/>
          <a:ln w="12700">
            <a:noFill/>
            <a:prstDash val="sysDot"/>
            <a:miter lim="800000"/>
            <a:headEnd/>
            <a:tailEnd/>
          </a:ln>
        </p:spPr>
        <p:txBody>
          <a:bodyPr wrap="none" lIns="90488" tIns="44450" rIns="90488" bIns="44450">
            <a:spAutoFit/>
          </a:bodyPr>
          <a:lstStyle/>
          <a:p>
            <a:r>
              <a:rPr lang="en-US" sz="1600"/>
              <a:t>Destination</a:t>
            </a:r>
          </a:p>
        </p:txBody>
      </p:sp>
      <p:sp>
        <p:nvSpPr>
          <p:cNvPr id="37" name="Rectangle 32"/>
          <p:cNvSpPr>
            <a:spLocks noChangeArrowheads="1"/>
          </p:cNvSpPr>
          <p:nvPr/>
        </p:nvSpPr>
        <p:spPr bwMode="auto">
          <a:xfrm>
            <a:off x="2971776" y="4429132"/>
            <a:ext cx="1100158" cy="450855"/>
          </a:xfrm>
          <a:prstGeom prst="rect">
            <a:avLst/>
          </a:prstGeom>
          <a:noFill/>
          <a:ln w="12700">
            <a:solidFill>
              <a:schemeClr val="tx1"/>
            </a:solidFill>
            <a:miter lim="800000"/>
            <a:headEnd/>
            <a:tailEnd/>
          </a:ln>
        </p:spPr>
        <p:txBody>
          <a:bodyPr wrap="none" anchor="ctr"/>
          <a:lstStyle/>
          <a:p>
            <a:endParaRPr lang="en-US"/>
          </a:p>
        </p:txBody>
      </p:sp>
      <p:sp>
        <p:nvSpPr>
          <p:cNvPr id="38" name="Rectangle 42"/>
          <p:cNvSpPr>
            <a:spLocks noChangeArrowheads="1"/>
          </p:cNvSpPr>
          <p:nvPr/>
        </p:nvSpPr>
        <p:spPr bwMode="auto">
          <a:xfrm>
            <a:off x="2997176" y="4505337"/>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sp>
        <p:nvSpPr>
          <p:cNvPr id="39" name="Rectangle 32"/>
          <p:cNvSpPr>
            <a:spLocks noChangeArrowheads="1"/>
          </p:cNvSpPr>
          <p:nvPr/>
        </p:nvSpPr>
        <p:spPr bwMode="auto">
          <a:xfrm>
            <a:off x="4760914" y="4424365"/>
            <a:ext cx="1100158" cy="450855"/>
          </a:xfrm>
          <a:prstGeom prst="rect">
            <a:avLst/>
          </a:prstGeom>
          <a:noFill/>
          <a:ln w="12700">
            <a:solidFill>
              <a:schemeClr val="tx1"/>
            </a:solidFill>
            <a:miter lim="800000"/>
            <a:headEnd/>
            <a:tailEnd/>
          </a:ln>
        </p:spPr>
        <p:txBody>
          <a:bodyPr wrap="none" anchor="ctr"/>
          <a:lstStyle/>
          <a:p>
            <a:endParaRPr lang="en-US"/>
          </a:p>
        </p:txBody>
      </p:sp>
      <p:sp>
        <p:nvSpPr>
          <p:cNvPr id="40" name="Rectangle 42"/>
          <p:cNvSpPr>
            <a:spLocks noChangeArrowheads="1"/>
          </p:cNvSpPr>
          <p:nvPr/>
        </p:nvSpPr>
        <p:spPr bwMode="auto">
          <a:xfrm>
            <a:off x="4786314" y="4500570"/>
            <a:ext cx="1074758" cy="333375"/>
          </a:xfrm>
          <a:prstGeom prst="rect">
            <a:avLst/>
          </a:prstGeom>
          <a:solidFill>
            <a:srgbClr val="CC99FF"/>
          </a:solidFill>
          <a:ln w="12700">
            <a:noFill/>
            <a:prstDash val="sysDot"/>
            <a:miter lim="800000"/>
            <a:headEnd/>
            <a:tailEnd/>
          </a:ln>
        </p:spPr>
        <p:txBody>
          <a:bodyPr wrap="square" lIns="90488" tIns="44450" rIns="90488" bIns="44450">
            <a:spAutoFit/>
          </a:bodyPr>
          <a:lstStyle/>
          <a:p>
            <a:r>
              <a:rPr lang="en-US" sz="1600" dirty="0"/>
              <a:t>Repeater</a:t>
            </a:r>
          </a:p>
        </p:txBody>
      </p:sp>
      <p:cxnSp>
        <p:nvCxnSpPr>
          <p:cNvPr id="42" name="Straight Connector 41"/>
          <p:cNvCxnSpPr/>
          <p:nvPr/>
        </p:nvCxnSpPr>
        <p:spPr bwMode="auto">
          <a:xfrm flipV="1">
            <a:off x="4071934" y="4643446"/>
            <a:ext cx="714380" cy="4767"/>
          </a:xfrm>
          <a:prstGeom prst="line">
            <a:avLst/>
          </a:prstGeom>
          <a:noFill/>
          <a:ln w="38100" cap="flat" cmpd="dbl" algn="ctr">
            <a:solidFill>
              <a:schemeClr val="tx1"/>
            </a:solidFill>
            <a:prstDash val="solid"/>
            <a:round/>
            <a:headEnd type="none" w="med" len="med"/>
            <a:tailEnd type="none" w="med" len="med"/>
          </a:ln>
          <a:effectLst/>
        </p:spPr>
      </p:cxnSp>
      <p:sp>
        <p:nvSpPr>
          <p:cNvPr id="41"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Transmissions</a:t>
            </a:r>
            <a:endParaRPr lang="en-US" dirty="0"/>
          </a:p>
        </p:txBody>
      </p:sp>
      <p:sp>
        <p:nvSpPr>
          <p:cNvPr id="6" name="Line 4"/>
          <p:cNvSpPr>
            <a:spLocks noChangeShapeType="1"/>
          </p:cNvSpPr>
          <p:nvPr/>
        </p:nvSpPr>
        <p:spPr bwMode="auto">
          <a:xfrm>
            <a:off x="6346825" y="3255963"/>
            <a:ext cx="368300" cy="0"/>
          </a:xfrm>
          <a:prstGeom prst="line">
            <a:avLst/>
          </a:prstGeom>
          <a:noFill/>
          <a:ln w="25400">
            <a:solidFill>
              <a:schemeClr val="tx1"/>
            </a:solidFill>
            <a:round/>
            <a:headEnd/>
            <a:tailEnd type="triangle" w="med" len="med"/>
          </a:ln>
        </p:spPr>
        <p:txBody>
          <a:bodyPr wrap="none" anchor="ctr"/>
          <a:lstStyle/>
          <a:p>
            <a:endParaRPr lang="en-US"/>
          </a:p>
        </p:txBody>
      </p:sp>
      <p:sp>
        <p:nvSpPr>
          <p:cNvPr id="7" name="Rectangle 5"/>
          <p:cNvSpPr>
            <a:spLocks noChangeArrowheads="1"/>
          </p:cNvSpPr>
          <p:nvPr/>
        </p:nvSpPr>
        <p:spPr bwMode="auto">
          <a:xfrm>
            <a:off x="5072066" y="3073400"/>
            <a:ext cx="1250947" cy="366767"/>
          </a:xfrm>
          <a:prstGeom prst="rect">
            <a:avLst/>
          </a:prstGeom>
          <a:noFill/>
          <a:ln w="12700">
            <a:solidFill>
              <a:schemeClr val="tx1"/>
            </a:solidFill>
            <a:miter lim="800000"/>
            <a:headEnd/>
            <a:tailEnd/>
          </a:ln>
        </p:spPr>
        <p:txBody>
          <a:bodyPr wrap="square" lIns="90488" tIns="44450" rIns="90488" bIns="44450">
            <a:spAutoFit/>
          </a:bodyPr>
          <a:lstStyle/>
          <a:p>
            <a:r>
              <a:rPr lang="en-US" sz="1800" dirty="0"/>
              <a:t>Equalizer</a:t>
            </a:r>
          </a:p>
        </p:txBody>
      </p:sp>
      <p:sp>
        <p:nvSpPr>
          <p:cNvPr id="8" name="Line 6"/>
          <p:cNvSpPr>
            <a:spLocks noChangeShapeType="1"/>
          </p:cNvSpPr>
          <p:nvPr/>
        </p:nvSpPr>
        <p:spPr bwMode="auto">
          <a:xfrm>
            <a:off x="3214678" y="3230563"/>
            <a:ext cx="569912" cy="0"/>
          </a:xfrm>
          <a:prstGeom prst="line">
            <a:avLst/>
          </a:prstGeom>
          <a:noFill/>
          <a:ln w="25400">
            <a:solidFill>
              <a:schemeClr val="tx1"/>
            </a:solidFill>
            <a:round/>
            <a:headEnd/>
            <a:tailEnd type="triangle" w="med" len="med"/>
          </a:ln>
        </p:spPr>
        <p:txBody>
          <a:bodyPr wrap="none" anchor="ctr"/>
          <a:lstStyle/>
          <a:p>
            <a:endParaRPr lang="en-US"/>
          </a:p>
        </p:txBody>
      </p:sp>
      <p:sp>
        <p:nvSpPr>
          <p:cNvPr id="10" name="Line 8"/>
          <p:cNvSpPr>
            <a:spLocks noChangeShapeType="1"/>
          </p:cNvSpPr>
          <p:nvPr/>
        </p:nvSpPr>
        <p:spPr bwMode="auto">
          <a:xfrm>
            <a:off x="3935408" y="2795590"/>
            <a:ext cx="0" cy="977900"/>
          </a:xfrm>
          <a:prstGeom prst="line">
            <a:avLst/>
          </a:prstGeom>
          <a:noFill/>
          <a:ln w="12700">
            <a:solidFill>
              <a:schemeClr val="tx1"/>
            </a:solidFill>
            <a:round/>
            <a:headEnd/>
            <a:tailEnd/>
          </a:ln>
        </p:spPr>
        <p:txBody>
          <a:bodyPr wrap="none" anchor="ctr"/>
          <a:lstStyle/>
          <a:p>
            <a:endParaRPr lang="en-US"/>
          </a:p>
        </p:txBody>
      </p:sp>
      <p:sp>
        <p:nvSpPr>
          <p:cNvPr id="11" name="Line 9"/>
          <p:cNvSpPr>
            <a:spLocks noChangeShapeType="1"/>
          </p:cNvSpPr>
          <p:nvPr/>
        </p:nvSpPr>
        <p:spPr bwMode="auto">
          <a:xfrm>
            <a:off x="3978270" y="2820990"/>
            <a:ext cx="812800" cy="444500"/>
          </a:xfrm>
          <a:prstGeom prst="line">
            <a:avLst/>
          </a:prstGeom>
          <a:noFill/>
          <a:ln w="12700">
            <a:solidFill>
              <a:schemeClr val="tx1"/>
            </a:solidFill>
            <a:round/>
            <a:headEnd/>
            <a:tailEnd/>
          </a:ln>
        </p:spPr>
        <p:txBody>
          <a:bodyPr wrap="none" anchor="ctr"/>
          <a:lstStyle/>
          <a:p>
            <a:endParaRPr lang="en-US"/>
          </a:p>
        </p:txBody>
      </p:sp>
      <p:sp>
        <p:nvSpPr>
          <p:cNvPr id="12" name="Line 10"/>
          <p:cNvSpPr>
            <a:spLocks noChangeShapeType="1"/>
          </p:cNvSpPr>
          <p:nvPr/>
        </p:nvSpPr>
        <p:spPr bwMode="auto">
          <a:xfrm flipH="1">
            <a:off x="3929058" y="3252790"/>
            <a:ext cx="863600" cy="533400"/>
          </a:xfrm>
          <a:prstGeom prst="line">
            <a:avLst/>
          </a:prstGeom>
          <a:noFill/>
          <a:ln w="12700">
            <a:solidFill>
              <a:schemeClr val="tx1"/>
            </a:solidFill>
            <a:round/>
            <a:headEnd/>
            <a:tailEnd/>
          </a:ln>
        </p:spPr>
        <p:txBody>
          <a:bodyPr wrap="none" anchor="ctr"/>
          <a:lstStyle/>
          <a:p>
            <a:endParaRPr lang="en-US"/>
          </a:p>
        </p:txBody>
      </p:sp>
      <p:sp>
        <p:nvSpPr>
          <p:cNvPr id="13" name="Rectangle 11"/>
          <p:cNvSpPr>
            <a:spLocks noChangeArrowheads="1"/>
          </p:cNvSpPr>
          <p:nvPr/>
        </p:nvSpPr>
        <p:spPr bwMode="auto">
          <a:xfrm>
            <a:off x="6616700" y="3113088"/>
            <a:ext cx="1490663" cy="457200"/>
          </a:xfrm>
          <a:prstGeom prst="rect">
            <a:avLst/>
          </a:prstGeom>
          <a:noFill/>
          <a:ln w="38100" cmpd="dbl">
            <a:noFill/>
            <a:prstDash val="sysDot"/>
            <a:miter lim="800000"/>
            <a:headEnd/>
            <a:tailEnd/>
          </a:ln>
        </p:spPr>
        <p:txBody>
          <a:bodyPr wrap="none" anchor="ctr"/>
          <a:lstStyle/>
          <a:p>
            <a:endParaRPr lang="en-US"/>
          </a:p>
        </p:txBody>
      </p:sp>
      <p:sp>
        <p:nvSpPr>
          <p:cNvPr id="14" name="Rectangle 12"/>
          <p:cNvSpPr>
            <a:spLocks noChangeArrowheads="1"/>
          </p:cNvSpPr>
          <p:nvPr/>
        </p:nvSpPr>
        <p:spPr bwMode="auto">
          <a:xfrm>
            <a:off x="6924675" y="2844800"/>
            <a:ext cx="1762125" cy="912813"/>
          </a:xfrm>
          <a:prstGeom prst="rect">
            <a:avLst/>
          </a:prstGeom>
          <a:noFill/>
          <a:ln w="38100" cmpd="dbl">
            <a:noFill/>
            <a:prstDash val="sysDot"/>
            <a:miter lim="800000"/>
            <a:headEnd/>
            <a:tailEnd/>
          </a:ln>
        </p:spPr>
        <p:txBody>
          <a:bodyPr wrap="none" lIns="90488" tIns="44450" rIns="90488" bIns="44450">
            <a:spAutoFit/>
          </a:bodyPr>
          <a:lstStyle/>
          <a:p>
            <a:pPr algn="ctr"/>
            <a:r>
              <a:rPr lang="en-US" sz="1800"/>
              <a:t>Recovered signal</a:t>
            </a:r>
          </a:p>
          <a:p>
            <a:pPr algn="ctr"/>
            <a:r>
              <a:rPr lang="en-US" sz="1800"/>
              <a:t>+</a:t>
            </a:r>
          </a:p>
          <a:p>
            <a:pPr algn="ctr"/>
            <a:r>
              <a:rPr lang="en-US" sz="1800"/>
              <a:t>residual noise</a:t>
            </a:r>
          </a:p>
        </p:txBody>
      </p:sp>
      <p:sp>
        <p:nvSpPr>
          <p:cNvPr id="15" name="Rectangle 13"/>
          <p:cNvSpPr>
            <a:spLocks noChangeArrowheads="1"/>
          </p:cNvSpPr>
          <p:nvPr/>
        </p:nvSpPr>
        <p:spPr bwMode="auto">
          <a:xfrm>
            <a:off x="3629025" y="2463800"/>
            <a:ext cx="2822575" cy="1460500"/>
          </a:xfrm>
          <a:prstGeom prst="rect">
            <a:avLst/>
          </a:prstGeom>
          <a:noFill/>
          <a:ln w="25400">
            <a:solidFill>
              <a:schemeClr val="tx1"/>
            </a:solidFill>
            <a:miter lim="800000"/>
            <a:headEnd/>
            <a:tailEnd/>
          </a:ln>
        </p:spPr>
        <p:txBody>
          <a:bodyPr wrap="none" anchor="ctr"/>
          <a:lstStyle/>
          <a:p>
            <a:endParaRPr lang="en-US"/>
          </a:p>
        </p:txBody>
      </p:sp>
      <p:sp>
        <p:nvSpPr>
          <p:cNvPr id="16" name="Rectangle 14"/>
          <p:cNvSpPr>
            <a:spLocks noChangeArrowheads="1"/>
          </p:cNvSpPr>
          <p:nvPr/>
        </p:nvSpPr>
        <p:spPr bwMode="auto">
          <a:xfrm>
            <a:off x="4303712" y="4062365"/>
            <a:ext cx="1411295" cy="366767"/>
          </a:xfrm>
          <a:prstGeom prst="rect">
            <a:avLst/>
          </a:prstGeom>
          <a:noFill/>
          <a:ln w="25400">
            <a:noFill/>
            <a:prstDash val="sysDot"/>
            <a:miter lim="800000"/>
            <a:headEnd/>
            <a:tailEnd/>
          </a:ln>
        </p:spPr>
        <p:txBody>
          <a:bodyPr wrap="square" lIns="90488" tIns="44450" rIns="90488" bIns="44450">
            <a:spAutoFit/>
          </a:bodyPr>
          <a:lstStyle/>
          <a:p>
            <a:r>
              <a:rPr lang="en-US" sz="1800" b="1" dirty="0"/>
              <a:t>Amplifier</a:t>
            </a:r>
          </a:p>
        </p:txBody>
      </p:sp>
      <p:sp>
        <p:nvSpPr>
          <p:cNvPr id="17" name="Text Box 15"/>
          <p:cNvSpPr txBox="1">
            <a:spLocks noChangeArrowheads="1"/>
          </p:cNvSpPr>
          <p:nvPr/>
        </p:nvSpPr>
        <p:spPr bwMode="auto">
          <a:xfrm>
            <a:off x="3929058" y="3074990"/>
            <a:ext cx="825500" cy="366713"/>
          </a:xfrm>
          <a:prstGeom prst="rect">
            <a:avLst/>
          </a:prstGeom>
          <a:noFill/>
          <a:ln w="12700">
            <a:noFill/>
            <a:prstDash val="sysDot"/>
            <a:miter lim="800000"/>
            <a:headEnd/>
            <a:tailEnd/>
          </a:ln>
        </p:spPr>
        <p:txBody>
          <a:bodyPr>
            <a:spAutoFit/>
          </a:bodyPr>
          <a:lstStyle/>
          <a:p>
            <a:pPr>
              <a:spcBef>
                <a:spcPct val="50000"/>
              </a:spcBef>
            </a:pPr>
            <a:r>
              <a:rPr lang="en-US" sz="1800"/>
              <a:t>Amp.</a:t>
            </a:r>
          </a:p>
        </p:txBody>
      </p:sp>
      <p:sp>
        <p:nvSpPr>
          <p:cNvPr id="18" name="Rectangle 20"/>
          <p:cNvSpPr>
            <a:spLocks noChangeArrowheads="1"/>
          </p:cNvSpPr>
          <p:nvPr/>
        </p:nvSpPr>
        <p:spPr bwMode="auto">
          <a:xfrm>
            <a:off x="3648075" y="2481266"/>
            <a:ext cx="2819400" cy="1447800"/>
          </a:xfrm>
          <a:prstGeom prst="rect">
            <a:avLst/>
          </a:prstGeom>
          <a:solidFill>
            <a:srgbClr val="FF6600">
              <a:alpha val="50195"/>
            </a:srgbClr>
          </a:solidFill>
          <a:ln w="9525">
            <a:solidFill>
              <a:schemeClr val="tx1"/>
            </a:solidFill>
            <a:miter lim="800000"/>
            <a:headEnd/>
            <a:tailEnd/>
          </a:ln>
        </p:spPr>
        <p:txBody>
          <a:bodyPr wrap="none" anchor="ctr"/>
          <a:lstStyle/>
          <a:p>
            <a:endParaRPr lang="en-US"/>
          </a:p>
        </p:txBody>
      </p:sp>
      <p:sp>
        <p:nvSpPr>
          <p:cNvPr id="19" name="Rectangle 3"/>
          <p:cNvSpPr>
            <a:spLocks noChangeArrowheads="1"/>
          </p:cNvSpPr>
          <p:nvPr/>
        </p:nvSpPr>
        <p:spPr bwMode="auto">
          <a:xfrm>
            <a:off x="317493" y="2643182"/>
            <a:ext cx="3325813" cy="1197764"/>
          </a:xfrm>
          <a:prstGeom prst="rect">
            <a:avLst/>
          </a:prstGeom>
          <a:noFill/>
          <a:ln w="12700">
            <a:noFill/>
            <a:prstDash val="sysDot"/>
            <a:miter lim="800000"/>
            <a:headEnd/>
            <a:tailEnd/>
          </a:ln>
        </p:spPr>
        <p:txBody>
          <a:bodyPr wrap="square" lIns="90488" tIns="44450" rIns="90488" bIns="44450">
            <a:spAutoFit/>
          </a:bodyPr>
          <a:lstStyle/>
          <a:p>
            <a:pPr algn="ctr"/>
            <a:r>
              <a:rPr lang="en-US" sz="1800" dirty="0"/>
              <a:t>Attenuated </a:t>
            </a:r>
            <a:r>
              <a:rPr lang="en-US" sz="1800" dirty="0" smtClean="0"/>
              <a:t>&amp;</a:t>
            </a:r>
          </a:p>
          <a:p>
            <a:pPr algn="ctr"/>
            <a:r>
              <a:rPr lang="en-US" sz="1800" dirty="0" smtClean="0"/>
              <a:t>distorted </a:t>
            </a:r>
            <a:r>
              <a:rPr lang="en-US" sz="1800" dirty="0"/>
              <a:t>signal </a:t>
            </a:r>
          </a:p>
          <a:p>
            <a:pPr algn="ctr"/>
            <a:r>
              <a:rPr lang="en-US" sz="1800" dirty="0"/>
              <a:t>+ </a:t>
            </a:r>
          </a:p>
          <a:p>
            <a:pPr algn="ctr"/>
            <a:r>
              <a:rPr lang="en-US" sz="1800" dirty="0"/>
              <a:t>noise</a:t>
            </a:r>
          </a:p>
        </p:txBody>
      </p:sp>
      <p:cxnSp>
        <p:nvCxnSpPr>
          <p:cNvPr id="21" name="Straight Connector 20"/>
          <p:cNvCxnSpPr>
            <a:stCxn id="17" idx="3"/>
            <a:endCxn id="7" idx="1"/>
          </p:cNvCxnSpPr>
          <p:nvPr/>
        </p:nvCxnSpPr>
        <p:spPr bwMode="auto">
          <a:xfrm flipV="1">
            <a:off x="4754558" y="3256784"/>
            <a:ext cx="317508" cy="1563"/>
          </a:xfrm>
          <a:prstGeom prst="line">
            <a:avLst/>
          </a:prstGeom>
          <a:noFill/>
          <a:ln w="25400" cap="flat" cmpd="sng" algn="ctr">
            <a:solidFill>
              <a:schemeClr val="tx1"/>
            </a:solidFill>
            <a:prstDash val="solid"/>
            <a:round/>
            <a:headEnd type="none" w="med" len="med"/>
            <a:tailEnd type="none" w="med" len="med"/>
          </a:ln>
          <a:effectLst/>
        </p:spPr>
      </p:cxnSp>
      <p:sp>
        <p:nvSpPr>
          <p:cNvPr id="20"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9" name="Slide Number Placeholder 8"/>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Transmissions</a:t>
            </a:r>
            <a:endParaRPr lang="en-US" dirty="0"/>
          </a:p>
        </p:txBody>
      </p:sp>
      <p:sp>
        <p:nvSpPr>
          <p:cNvPr id="7" name="Freeform 2"/>
          <p:cNvSpPr>
            <a:spLocks/>
          </p:cNvSpPr>
          <p:nvPr/>
        </p:nvSpPr>
        <p:spPr bwMode="auto">
          <a:xfrm>
            <a:off x="857224" y="2787650"/>
            <a:ext cx="1382713" cy="569912"/>
          </a:xfrm>
          <a:custGeom>
            <a:avLst/>
            <a:gdLst>
              <a:gd name="T0" fmla="*/ 24 w 871"/>
              <a:gd name="T1" fmla="*/ 129 h 359"/>
              <a:gd name="T2" fmla="*/ 51 w 871"/>
              <a:gd name="T3" fmla="*/ 92 h 359"/>
              <a:gd name="T4" fmla="*/ 70 w 871"/>
              <a:gd name="T5" fmla="*/ 92 h 359"/>
              <a:gd name="T6" fmla="*/ 70 w 871"/>
              <a:gd name="T7" fmla="*/ 138 h 359"/>
              <a:gd name="T8" fmla="*/ 88 w 871"/>
              <a:gd name="T9" fmla="*/ 175 h 359"/>
              <a:gd name="T10" fmla="*/ 125 w 871"/>
              <a:gd name="T11" fmla="*/ 147 h 359"/>
              <a:gd name="T12" fmla="*/ 161 w 871"/>
              <a:gd name="T13" fmla="*/ 110 h 359"/>
              <a:gd name="T14" fmla="*/ 180 w 871"/>
              <a:gd name="T15" fmla="*/ 147 h 359"/>
              <a:gd name="T16" fmla="*/ 217 w 871"/>
              <a:gd name="T17" fmla="*/ 110 h 359"/>
              <a:gd name="T18" fmla="*/ 253 w 871"/>
              <a:gd name="T19" fmla="*/ 73 h 359"/>
              <a:gd name="T20" fmla="*/ 281 w 871"/>
              <a:gd name="T21" fmla="*/ 46 h 359"/>
              <a:gd name="T22" fmla="*/ 299 w 871"/>
              <a:gd name="T23" fmla="*/ 9 h 359"/>
              <a:gd name="T24" fmla="*/ 299 w 871"/>
              <a:gd name="T25" fmla="*/ 46 h 359"/>
              <a:gd name="T26" fmla="*/ 290 w 871"/>
              <a:gd name="T27" fmla="*/ 83 h 359"/>
              <a:gd name="T28" fmla="*/ 290 w 871"/>
              <a:gd name="T29" fmla="*/ 129 h 359"/>
              <a:gd name="T30" fmla="*/ 290 w 871"/>
              <a:gd name="T31" fmla="*/ 165 h 359"/>
              <a:gd name="T32" fmla="*/ 290 w 871"/>
              <a:gd name="T33" fmla="*/ 202 h 359"/>
              <a:gd name="T34" fmla="*/ 281 w 871"/>
              <a:gd name="T35" fmla="*/ 239 h 359"/>
              <a:gd name="T36" fmla="*/ 281 w 871"/>
              <a:gd name="T37" fmla="*/ 294 h 359"/>
              <a:gd name="T38" fmla="*/ 290 w 871"/>
              <a:gd name="T39" fmla="*/ 340 h 359"/>
              <a:gd name="T40" fmla="*/ 309 w 871"/>
              <a:gd name="T41" fmla="*/ 349 h 359"/>
              <a:gd name="T42" fmla="*/ 336 w 871"/>
              <a:gd name="T43" fmla="*/ 322 h 359"/>
              <a:gd name="T44" fmla="*/ 355 w 871"/>
              <a:gd name="T45" fmla="*/ 322 h 359"/>
              <a:gd name="T46" fmla="*/ 382 w 871"/>
              <a:gd name="T47" fmla="*/ 349 h 359"/>
              <a:gd name="T48" fmla="*/ 428 w 871"/>
              <a:gd name="T49" fmla="*/ 322 h 359"/>
              <a:gd name="T50" fmla="*/ 465 w 871"/>
              <a:gd name="T51" fmla="*/ 303 h 359"/>
              <a:gd name="T52" fmla="*/ 502 w 871"/>
              <a:gd name="T53" fmla="*/ 303 h 359"/>
              <a:gd name="T54" fmla="*/ 538 w 871"/>
              <a:gd name="T55" fmla="*/ 276 h 359"/>
              <a:gd name="T56" fmla="*/ 584 w 871"/>
              <a:gd name="T57" fmla="*/ 221 h 359"/>
              <a:gd name="T58" fmla="*/ 621 w 871"/>
              <a:gd name="T59" fmla="*/ 175 h 359"/>
              <a:gd name="T60" fmla="*/ 640 w 871"/>
              <a:gd name="T61" fmla="*/ 129 h 359"/>
              <a:gd name="T62" fmla="*/ 658 w 871"/>
              <a:gd name="T63" fmla="*/ 101 h 359"/>
              <a:gd name="T64" fmla="*/ 676 w 871"/>
              <a:gd name="T65" fmla="*/ 55 h 359"/>
              <a:gd name="T66" fmla="*/ 686 w 871"/>
              <a:gd name="T67" fmla="*/ 18 h 359"/>
              <a:gd name="T68" fmla="*/ 686 w 871"/>
              <a:gd name="T69" fmla="*/ 18 h 359"/>
              <a:gd name="T70" fmla="*/ 686 w 871"/>
              <a:gd name="T71" fmla="*/ 64 h 359"/>
              <a:gd name="T72" fmla="*/ 695 w 871"/>
              <a:gd name="T73" fmla="*/ 101 h 359"/>
              <a:gd name="T74" fmla="*/ 695 w 871"/>
              <a:gd name="T75" fmla="*/ 138 h 359"/>
              <a:gd name="T76" fmla="*/ 732 w 871"/>
              <a:gd name="T77" fmla="*/ 129 h 359"/>
              <a:gd name="T78" fmla="*/ 759 w 871"/>
              <a:gd name="T79" fmla="*/ 147 h 359"/>
              <a:gd name="T80" fmla="*/ 778 w 871"/>
              <a:gd name="T81" fmla="*/ 184 h 359"/>
              <a:gd name="T82" fmla="*/ 796 w 871"/>
              <a:gd name="T83" fmla="*/ 230 h 359"/>
              <a:gd name="T84" fmla="*/ 805 w 871"/>
              <a:gd name="T85" fmla="*/ 267 h 359"/>
              <a:gd name="T86" fmla="*/ 833 w 871"/>
              <a:gd name="T87" fmla="*/ 285 h 359"/>
              <a:gd name="T88" fmla="*/ 851 w 871"/>
              <a:gd name="T89" fmla="*/ 322 h 359"/>
              <a:gd name="T90" fmla="*/ 870 w 871"/>
              <a:gd name="T91" fmla="*/ 358 h 3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71"/>
              <a:gd name="T139" fmla="*/ 0 h 359"/>
              <a:gd name="T140" fmla="*/ 871 w 871"/>
              <a:gd name="T141" fmla="*/ 359 h 3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71" h="359">
                <a:moveTo>
                  <a:pt x="0" y="131"/>
                </a:moveTo>
                <a:lnTo>
                  <a:pt x="24" y="129"/>
                </a:lnTo>
                <a:lnTo>
                  <a:pt x="42" y="110"/>
                </a:lnTo>
                <a:lnTo>
                  <a:pt x="51" y="92"/>
                </a:lnTo>
                <a:lnTo>
                  <a:pt x="60" y="73"/>
                </a:lnTo>
                <a:lnTo>
                  <a:pt x="70" y="92"/>
                </a:lnTo>
                <a:lnTo>
                  <a:pt x="70" y="110"/>
                </a:lnTo>
                <a:lnTo>
                  <a:pt x="70" y="138"/>
                </a:lnTo>
                <a:lnTo>
                  <a:pt x="79" y="156"/>
                </a:lnTo>
                <a:lnTo>
                  <a:pt x="88" y="175"/>
                </a:lnTo>
                <a:lnTo>
                  <a:pt x="106" y="165"/>
                </a:lnTo>
                <a:lnTo>
                  <a:pt x="125" y="147"/>
                </a:lnTo>
                <a:lnTo>
                  <a:pt x="143" y="129"/>
                </a:lnTo>
                <a:lnTo>
                  <a:pt x="161" y="110"/>
                </a:lnTo>
                <a:lnTo>
                  <a:pt x="171" y="129"/>
                </a:lnTo>
                <a:lnTo>
                  <a:pt x="180" y="147"/>
                </a:lnTo>
                <a:lnTo>
                  <a:pt x="198" y="129"/>
                </a:lnTo>
                <a:lnTo>
                  <a:pt x="217" y="110"/>
                </a:lnTo>
                <a:lnTo>
                  <a:pt x="235" y="101"/>
                </a:lnTo>
                <a:lnTo>
                  <a:pt x="253" y="73"/>
                </a:lnTo>
                <a:lnTo>
                  <a:pt x="263" y="55"/>
                </a:lnTo>
                <a:lnTo>
                  <a:pt x="281" y="46"/>
                </a:lnTo>
                <a:lnTo>
                  <a:pt x="290" y="27"/>
                </a:lnTo>
                <a:lnTo>
                  <a:pt x="299" y="9"/>
                </a:lnTo>
                <a:lnTo>
                  <a:pt x="299" y="27"/>
                </a:lnTo>
                <a:lnTo>
                  <a:pt x="299" y="46"/>
                </a:lnTo>
                <a:lnTo>
                  <a:pt x="299" y="64"/>
                </a:lnTo>
                <a:lnTo>
                  <a:pt x="290" y="83"/>
                </a:lnTo>
                <a:lnTo>
                  <a:pt x="290" y="101"/>
                </a:lnTo>
                <a:lnTo>
                  <a:pt x="290" y="129"/>
                </a:lnTo>
                <a:lnTo>
                  <a:pt x="290" y="147"/>
                </a:lnTo>
                <a:lnTo>
                  <a:pt x="290" y="165"/>
                </a:lnTo>
                <a:lnTo>
                  <a:pt x="290" y="184"/>
                </a:lnTo>
                <a:lnTo>
                  <a:pt x="290" y="202"/>
                </a:lnTo>
                <a:lnTo>
                  <a:pt x="290" y="221"/>
                </a:lnTo>
                <a:lnTo>
                  <a:pt x="281" y="239"/>
                </a:lnTo>
                <a:lnTo>
                  <a:pt x="281" y="276"/>
                </a:lnTo>
                <a:lnTo>
                  <a:pt x="281" y="294"/>
                </a:lnTo>
                <a:lnTo>
                  <a:pt x="281" y="322"/>
                </a:lnTo>
                <a:lnTo>
                  <a:pt x="290" y="340"/>
                </a:lnTo>
                <a:lnTo>
                  <a:pt x="290" y="358"/>
                </a:lnTo>
                <a:lnTo>
                  <a:pt x="309" y="349"/>
                </a:lnTo>
                <a:lnTo>
                  <a:pt x="318" y="331"/>
                </a:lnTo>
                <a:lnTo>
                  <a:pt x="336" y="322"/>
                </a:lnTo>
                <a:lnTo>
                  <a:pt x="345" y="303"/>
                </a:lnTo>
                <a:lnTo>
                  <a:pt x="355" y="322"/>
                </a:lnTo>
                <a:lnTo>
                  <a:pt x="373" y="331"/>
                </a:lnTo>
                <a:lnTo>
                  <a:pt x="382" y="349"/>
                </a:lnTo>
                <a:lnTo>
                  <a:pt x="401" y="340"/>
                </a:lnTo>
                <a:lnTo>
                  <a:pt x="428" y="322"/>
                </a:lnTo>
                <a:lnTo>
                  <a:pt x="447" y="303"/>
                </a:lnTo>
                <a:lnTo>
                  <a:pt x="465" y="303"/>
                </a:lnTo>
                <a:lnTo>
                  <a:pt x="483" y="303"/>
                </a:lnTo>
                <a:lnTo>
                  <a:pt x="502" y="303"/>
                </a:lnTo>
                <a:lnTo>
                  <a:pt x="520" y="294"/>
                </a:lnTo>
                <a:lnTo>
                  <a:pt x="538" y="276"/>
                </a:lnTo>
                <a:lnTo>
                  <a:pt x="566" y="248"/>
                </a:lnTo>
                <a:lnTo>
                  <a:pt x="584" y="221"/>
                </a:lnTo>
                <a:lnTo>
                  <a:pt x="603" y="202"/>
                </a:lnTo>
                <a:lnTo>
                  <a:pt x="621" y="175"/>
                </a:lnTo>
                <a:lnTo>
                  <a:pt x="621" y="156"/>
                </a:lnTo>
                <a:lnTo>
                  <a:pt x="640" y="129"/>
                </a:lnTo>
                <a:lnTo>
                  <a:pt x="658" y="119"/>
                </a:lnTo>
                <a:lnTo>
                  <a:pt x="658" y="101"/>
                </a:lnTo>
                <a:lnTo>
                  <a:pt x="667" y="83"/>
                </a:lnTo>
                <a:lnTo>
                  <a:pt x="676" y="55"/>
                </a:lnTo>
                <a:lnTo>
                  <a:pt x="676" y="37"/>
                </a:lnTo>
                <a:lnTo>
                  <a:pt x="686" y="18"/>
                </a:lnTo>
                <a:lnTo>
                  <a:pt x="686" y="0"/>
                </a:lnTo>
                <a:lnTo>
                  <a:pt x="686" y="18"/>
                </a:lnTo>
                <a:lnTo>
                  <a:pt x="686" y="37"/>
                </a:lnTo>
                <a:lnTo>
                  <a:pt x="686" y="64"/>
                </a:lnTo>
                <a:lnTo>
                  <a:pt x="686" y="83"/>
                </a:lnTo>
                <a:lnTo>
                  <a:pt x="695" y="101"/>
                </a:lnTo>
                <a:lnTo>
                  <a:pt x="695" y="119"/>
                </a:lnTo>
                <a:lnTo>
                  <a:pt x="695" y="138"/>
                </a:lnTo>
                <a:lnTo>
                  <a:pt x="713" y="138"/>
                </a:lnTo>
                <a:lnTo>
                  <a:pt x="732" y="129"/>
                </a:lnTo>
                <a:lnTo>
                  <a:pt x="750" y="129"/>
                </a:lnTo>
                <a:lnTo>
                  <a:pt x="759" y="147"/>
                </a:lnTo>
                <a:lnTo>
                  <a:pt x="768" y="165"/>
                </a:lnTo>
                <a:lnTo>
                  <a:pt x="778" y="184"/>
                </a:lnTo>
                <a:lnTo>
                  <a:pt x="787" y="211"/>
                </a:lnTo>
                <a:lnTo>
                  <a:pt x="796" y="230"/>
                </a:lnTo>
                <a:lnTo>
                  <a:pt x="796" y="248"/>
                </a:lnTo>
                <a:lnTo>
                  <a:pt x="805" y="267"/>
                </a:lnTo>
                <a:lnTo>
                  <a:pt x="814" y="285"/>
                </a:lnTo>
                <a:lnTo>
                  <a:pt x="833" y="285"/>
                </a:lnTo>
                <a:lnTo>
                  <a:pt x="842" y="303"/>
                </a:lnTo>
                <a:lnTo>
                  <a:pt x="851" y="322"/>
                </a:lnTo>
                <a:lnTo>
                  <a:pt x="860" y="340"/>
                </a:lnTo>
                <a:lnTo>
                  <a:pt x="870" y="358"/>
                </a:lnTo>
              </a:path>
            </a:pathLst>
          </a:custGeom>
          <a:noFill/>
          <a:ln w="12700" cap="rnd">
            <a:solidFill>
              <a:schemeClr val="tx1"/>
            </a:solidFill>
            <a:round/>
            <a:headEnd/>
            <a:tailEnd/>
          </a:ln>
        </p:spPr>
        <p:txBody>
          <a:bodyPr/>
          <a:lstStyle/>
          <a:p>
            <a:endParaRPr lang="en-US"/>
          </a:p>
        </p:txBody>
      </p:sp>
      <p:sp>
        <p:nvSpPr>
          <p:cNvPr id="8" name="Line 3"/>
          <p:cNvSpPr>
            <a:spLocks noChangeShapeType="1"/>
          </p:cNvSpPr>
          <p:nvPr/>
        </p:nvSpPr>
        <p:spPr bwMode="auto">
          <a:xfrm>
            <a:off x="2286000" y="3124200"/>
            <a:ext cx="292100" cy="0"/>
          </a:xfrm>
          <a:prstGeom prst="line">
            <a:avLst/>
          </a:prstGeom>
          <a:noFill/>
          <a:ln w="25400">
            <a:solidFill>
              <a:schemeClr val="tx1"/>
            </a:solidFill>
            <a:round/>
            <a:headEnd/>
            <a:tailEnd type="triangle" w="med" len="med"/>
          </a:ln>
        </p:spPr>
        <p:txBody>
          <a:bodyPr wrap="none" anchor="ctr"/>
          <a:lstStyle/>
          <a:p>
            <a:endParaRPr lang="en-US"/>
          </a:p>
        </p:txBody>
      </p:sp>
      <p:sp>
        <p:nvSpPr>
          <p:cNvPr id="9" name="Line 12"/>
          <p:cNvSpPr>
            <a:spLocks noChangeShapeType="1"/>
          </p:cNvSpPr>
          <p:nvPr/>
        </p:nvSpPr>
        <p:spPr bwMode="auto">
          <a:xfrm>
            <a:off x="6711950" y="3124200"/>
            <a:ext cx="977900" cy="0"/>
          </a:xfrm>
          <a:prstGeom prst="line">
            <a:avLst/>
          </a:prstGeom>
          <a:noFill/>
          <a:ln w="12700">
            <a:solidFill>
              <a:schemeClr val="tx1"/>
            </a:solidFill>
            <a:round/>
            <a:headEnd/>
            <a:tailEnd type="triangle" w="med" len="med"/>
          </a:ln>
        </p:spPr>
        <p:txBody>
          <a:bodyPr wrap="none" anchor="ctr"/>
          <a:lstStyle/>
          <a:p>
            <a:endParaRPr lang="en-US"/>
          </a:p>
        </p:txBody>
      </p:sp>
      <p:sp>
        <p:nvSpPr>
          <p:cNvPr id="10" name="Line 13"/>
          <p:cNvSpPr>
            <a:spLocks noChangeShapeType="1"/>
          </p:cNvSpPr>
          <p:nvPr/>
        </p:nvSpPr>
        <p:spPr bwMode="auto">
          <a:xfrm>
            <a:off x="6711950" y="2711450"/>
            <a:ext cx="312738" cy="0"/>
          </a:xfrm>
          <a:prstGeom prst="line">
            <a:avLst/>
          </a:prstGeom>
          <a:noFill/>
          <a:ln w="28575">
            <a:solidFill>
              <a:schemeClr val="tx1"/>
            </a:solidFill>
            <a:round/>
            <a:headEnd/>
            <a:tailEnd/>
          </a:ln>
        </p:spPr>
        <p:txBody>
          <a:bodyPr wrap="none" anchor="ctr"/>
          <a:lstStyle/>
          <a:p>
            <a:endParaRPr lang="en-US"/>
          </a:p>
        </p:txBody>
      </p:sp>
      <p:sp>
        <p:nvSpPr>
          <p:cNvPr id="11" name="Line 14"/>
          <p:cNvSpPr>
            <a:spLocks noChangeShapeType="1"/>
          </p:cNvSpPr>
          <p:nvPr/>
        </p:nvSpPr>
        <p:spPr bwMode="auto">
          <a:xfrm>
            <a:off x="7024688" y="2711450"/>
            <a:ext cx="0" cy="311150"/>
          </a:xfrm>
          <a:prstGeom prst="line">
            <a:avLst/>
          </a:prstGeom>
          <a:noFill/>
          <a:ln w="28575">
            <a:solidFill>
              <a:schemeClr val="tx1"/>
            </a:solidFill>
            <a:round/>
            <a:headEnd/>
            <a:tailEnd/>
          </a:ln>
        </p:spPr>
        <p:txBody>
          <a:bodyPr wrap="none" anchor="ctr"/>
          <a:lstStyle/>
          <a:p>
            <a:endParaRPr lang="en-US"/>
          </a:p>
        </p:txBody>
      </p:sp>
      <p:sp>
        <p:nvSpPr>
          <p:cNvPr id="12" name="Line 15"/>
          <p:cNvSpPr>
            <a:spLocks noChangeShapeType="1"/>
          </p:cNvSpPr>
          <p:nvPr/>
        </p:nvSpPr>
        <p:spPr bwMode="auto">
          <a:xfrm>
            <a:off x="7024688" y="3009900"/>
            <a:ext cx="371475" cy="0"/>
          </a:xfrm>
          <a:prstGeom prst="line">
            <a:avLst/>
          </a:prstGeom>
          <a:noFill/>
          <a:ln w="28575">
            <a:solidFill>
              <a:schemeClr val="tx1"/>
            </a:solidFill>
            <a:round/>
            <a:headEnd/>
            <a:tailEnd/>
          </a:ln>
        </p:spPr>
        <p:txBody>
          <a:bodyPr wrap="none" anchor="ctr"/>
          <a:lstStyle/>
          <a:p>
            <a:endParaRPr lang="en-US"/>
          </a:p>
        </p:txBody>
      </p:sp>
      <p:sp>
        <p:nvSpPr>
          <p:cNvPr id="13" name="Line 16"/>
          <p:cNvSpPr>
            <a:spLocks noChangeShapeType="1"/>
          </p:cNvSpPr>
          <p:nvPr/>
        </p:nvSpPr>
        <p:spPr bwMode="auto">
          <a:xfrm>
            <a:off x="7380288" y="2711450"/>
            <a:ext cx="0" cy="311150"/>
          </a:xfrm>
          <a:prstGeom prst="line">
            <a:avLst/>
          </a:prstGeom>
          <a:noFill/>
          <a:ln w="28575">
            <a:solidFill>
              <a:schemeClr val="tx1"/>
            </a:solidFill>
            <a:round/>
            <a:headEnd/>
            <a:tailEnd/>
          </a:ln>
        </p:spPr>
        <p:txBody>
          <a:bodyPr wrap="none" anchor="ctr"/>
          <a:lstStyle/>
          <a:p>
            <a:endParaRPr lang="en-US"/>
          </a:p>
        </p:txBody>
      </p:sp>
      <p:sp>
        <p:nvSpPr>
          <p:cNvPr id="14" name="Line 17"/>
          <p:cNvSpPr>
            <a:spLocks noChangeShapeType="1"/>
          </p:cNvSpPr>
          <p:nvPr/>
        </p:nvSpPr>
        <p:spPr bwMode="auto">
          <a:xfrm>
            <a:off x="7396163" y="2711450"/>
            <a:ext cx="312737" cy="0"/>
          </a:xfrm>
          <a:prstGeom prst="line">
            <a:avLst/>
          </a:prstGeom>
          <a:noFill/>
          <a:ln w="28575">
            <a:solidFill>
              <a:schemeClr val="tx1"/>
            </a:solidFill>
            <a:round/>
            <a:headEnd/>
            <a:tailEnd/>
          </a:ln>
        </p:spPr>
        <p:txBody>
          <a:bodyPr wrap="none" anchor="ctr"/>
          <a:lstStyle/>
          <a:p>
            <a:endParaRPr lang="en-US"/>
          </a:p>
        </p:txBody>
      </p:sp>
      <p:sp>
        <p:nvSpPr>
          <p:cNvPr id="15" name="Rectangle 19"/>
          <p:cNvSpPr>
            <a:spLocks noChangeArrowheads="1"/>
          </p:cNvSpPr>
          <p:nvPr/>
        </p:nvSpPr>
        <p:spPr bwMode="auto">
          <a:xfrm>
            <a:off x="2571736" y="2000240"/>
            <a:ext cx="4267200" cy="1981200"/>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16" name="Rectangle 20"/>
          <p:cNvSpPr>
            <a:spLocks noChangeArrowheads="1"/>
          </p:cNvSpPr>
          <p:nvPr/>
        </p:nvSpPr>
        <p:spPr bwMode="auto">
          <a:xfrm>
            <a:off x="2643174" y="2451100"/>
            <a:ext cx="1144601" cy="590550"/>
          </a:xfrm>
          <a:prstGeom prst="rect">
            <a:avLst/>
          </a:prstGeom>
          <a:noFill/>
          <a:ln w="12700">
            <a:solidFill>
              <a:schemeClr val="tx1"/>
            </a:solidFill>
            <a:miter lim="800000"/>
            <a:headEnd/>
            <a:tailEnd/>
          </a:ln>
        </p:spPr>
        <p:txBody>
          <a:bodyPr wrap="square" lIns="90488" tIns="44450" rIns="90488" bIns="44450">
            <a:spAutoFit/>
          </a:bodyPr>
          <a:lstStyle/>
          <a:p>
            <a:r>
              <a:rPr lang="en-US" sz="1600" dirty="0"/>
              <a:t>Amplifier</a:t>
            </a:r>
          </a:p>
          <a:p>
            <a:r>
              <a:rPr lang="en-US" sz="1600" dirty="0"/>
              <a:t>Equalizer</a:t>
            </a:r>
          </a:p>
        </p:txBody>
      </p:sp>
      <p:sp>
        <p:nvSpPr>
          <p:cNvPr id="17" name="Line 21"/>
          <p:cNvSpPr>
            <a:spLocks noChangeShapeType="1"/>
          </p:cNvSpPr>
          <p:nvPr/>
        </p:nvSpPr>
        <p:spPr bwMode="auto">
          <a:xfrm>
            <a:off x="3816350" y="2813050"/>
            <a:ext cx="1130300" cy="0"/>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22"/>
          <p:cNvSpPr>
            <a:spLocks noChangeArrowheads="1"/>
          </p:cNvSpPr>
          <p:nvPr/>
        </p:nvSpPr>
        <p:spPr bwMode="auto">
          <a:xfrm>
            <a:off x="4094162" y="3267078"/>
            <a:ext cx="1120779" cy="590550"/>
          </a:xfrm>
          <a:prstGeom prst="rect">
            <a:avLst/>
          </a:prstGeom>
          <a:noFill/>
          <a:ln w="12700">
            <a:solidFill>
              <a:schemeClr val="tx1"/>
            </a:solidFill>
            <a:miter lim="800000"/>
            <a:headEnd/>
            <a:tailEnd/>
          </a:ln>
        </p:spPr>
        <p:txBody>
          <a:bodyPr wrap="square" lIns="90488" tIns="44450" rIns="90488" bIns="44450">
            <a:spAutoFit/>
          </a:bodyPr>
          <a:lstStyle/>
          <a:p>
            <a:r>
              <a:rPr lang="en-US" sz="1600"/>
              <a:t>Timing</a:t>
            </a:r>
          </a:p>
          <a:p>
            <a:r>
              <a:rPr lang="en-US" sz="1600"/>
              <a:t>Recovery</a:t>
            </a:r>
          </a:p>
        </p:txBody>
      </p:sp>
      <p:sp>
        <p:nvSpPr>
          <p:cNvPr id="19" name="Line 23"/>
          <p:cNvSpPr>
            <a:spLocks noChangeShapeType="1"/>
          </p:cNvSpPr>
          <p:nvPr/>
        </p:nvSpPr>
        <p:spPr bwMode="auto">
          <a:xfrm>
            <a:off x="3886200" y="2819400"/>
            <a:ext cx="0" cy="673100"/>
          </a:xfrm>
          <a:prstGeom prst="line">
            <a:avLst/>
          </a:prstGeom>
          <a:noFill/>
          <a:ln w="12700">
            <a:solidFill>
              <a:schemeClr val="tx1"/>
            </a:solidFill>
            <a:round/>
            <a:headEnd/>
            <a:tailEnd/>
          </a:ln>
        </p:spPr>
        <p:txBody>
          <a:bodyPr wrap="none" anchor="ctr"/>
          <a:lstStyle/>
          <a:p>
            <a:endParaRPr lang="en-US"/>
          </a:p>
        </p:txBody>
      </p:sp>
      <p:sp>
        <p:nvSpPr>
          <p:cNvPr id="20" name="Line 24"/>
          <p:cNvSpPr>
            <a:spLocks noChangeShapeType="1"/>
          </p:cNvSpPr>
          <p:nvPr/>
        </p:nvSpPr>
        <p:spPr bwMode="auto">
          <a:xfrm>
            <a:off x="3892550" y="3498850"/>
            <a:ext cx="215900" cy="0"/>
          </a:xfrm>
          <a:prstGeom prst="line">
            <a:avLst/>
          </a:prstGeom>
          <a:noFill/>
          <a:ln w="12700">
            <a:solidFill>
              <a:schemeClr val="tx1"/>
            </a:solidFill>
            <a:round/>
            <a:headEnd/>
            <a:tailEnd type="triangle" w="med" len="med"/>
          </a:ln>
        </p:spPr>
        <p:txBody>
          <a:bodyPr wrap="none" anchor="ctr"/>
          <a:lstStyle/>
          <a:p>
            <a:endParaRPr lang="en-US"/>
          </a:p>
        </p:txBody>
      </p:sp>
      <p:sp>
        <p:nvSpPr>
          <p:cNvPr id="21" name="Rectangle 25"/>
          <p:cNvSpPr>
            <a:spLocks noChangeArrowheads="1"/>
          </p:cNvSpPr>
          <p:nvPr/>
        </p:nvSpPr>
        <p:spPr bwMode="auto">
          <a:xfrm>
            <a:off x="5008563" y="2298700"/>
            <a:ext cx="1779587" cy="835025"/>
          </a:xfrm>
          <a:prstGeom prst="rect">
            <a:avLst/>
          </a:prstGeom>
          <a:noFill/>
          <a:ln w="12700">
            <a:solidFill>
              <a:schemeClr val="tx1"/>
            </a:solidFill>
            <a:miter lim="800000"/>
            <a:headEnd/>
            <a:tailEnd/>
          </a:ln>
        </p:spPr>
        <p:txBody>
          <a:bodyPr lIns="90488" tIns="44450" rIns="90488" bIns="44450">
            <a:spAutoFit/>
          </a:bodyPr>
          <a:lstStyle/>
          <a:p>
            <a:r>
              <a:rPr lang="en-US" sz="1600"/>
              <a:t>Decision Circuit.</a:t>
            </a:r>
          </a:p>
          <a:p>
            <a:r>
              <a:rPr lang="en-US" sz="1600"/>
              <a:t>&amp; Signal</a:t>
            </a:r>
          </a:p>
          <a:p>
            <a:r>
              <a:rPr lang="en-US" sz="1600"/>
              <a:t>Regenerator</a:t>
            </a:r>
          </a:p>
        </p:txBody>
      </p:sp>
      <p:sp>
        <p:nvSpPr>
          <p:cNvPr id="24" name="Rectangle 45"/>
          <p:cNvSpPr>
            <a:spLocks noChangeArrowheads="1"/>
          </p:cNvSpPr>
          <p:nvPr/>
        </p:nvSpPr>
        <p:spPr bwMode="auto">
          <a:xfrm>
            <a:off x="2895600" y="4267200"/>
            <a:ext cx="3505200" cy="533400"/>
          </a:xfrm>
          <a:prstGeom prst="rect">
            <a:avLst/>
          </a:prstGeom>
          <a:solidFill>
            <a:srgbClr val="CC99FF"/>
          </a:solidFill>
          <a:ln w="9525">
            <a:solidFill>
              <a:schemeClr val="tx1"/>
            </a:solidFill>
            <a:miter lim="800000"/>
            <a:headEnd/>
            <a:tailEnd/>
          </a:ln>
        </p:spPr>
        <p:txBody>
          <a:bodyPr wrap="none" anchor="ctr"/>
          <a:lstStyle/>
          <a:p>
            <a:pPr algn="ctr"/>
            <a:r>
              <a:rPr lang="en-US" sz="2000"/>
              <a:t>Repeater (digital signal)</a:t>
            </a:r>
          </a:p>
        </p:txBody>
      </p:sp>
      <p:cxnSp>
        <p:nvCxnSpPr>
          <p:cNvPr id="26" name="Straight Arrow Connector 25"/>
          <p:cNvCxnSpPr>
            <a:stCxn id="18" idx="3"/>
          </p:cNvCxnSpPr>
          <p:nvPr/>
        </p:nvCxnSpPr>
        <p:spPr bwMode="auto">
          <a:xfrm>
            <a:off x="5214941" y="3562353"/>
            <a:ext cx="714381" cy="9523"/>
          </a:xfrm>
          <a:prstGeom prst="straightConnector1">
            <a:avLst/>
          </a:prstGeom>
          <a:noFill/>
          <a:ln w="19050" cap="flat" cmpd="sng" algn="ctr">
            <a:solidFill>
              <a:schemeClr val="tx1"/>
            </a:solidFill>
            <a:prstDash val="solid"/>
            <a:round/>
            <a:headEnd type="none" w="med" len="med"/>
            <a:tailEnd type="arrow"/>
          </a:ln>
          <a:effectLst/>
        </p:spPr>
      </p:cxnSp>
      <p:cxnSp>
        <p:nvCxnSpPr>
          <p:cNvPr id="29" name="Straight Arrow Connector 28"/>
          <p:cNvCxnSpPr>
            <a:endCxn id="21" idx="2"/>
          </p:cNvCxnSpPr>
          <p:nvPr/>
        </p:nvCxnSpPr>
        <p:spPr bwMode="auto">
          <a:xfrm rot="16200000" flipV="1">
            <a:off x="5694765" y="3337318"/>
            <a:ext cx="438151" cy="30965"/>
          </a:xfrm>
          <a:prstGeom prst="straightConnector1">
            <a:avLst/>
          </a:prstGeom>
          <a:noFill/>
          <a:ln w="12700" cap="flat" cmpd="sng" algn="ctr">
            <a:solidFill>
              <a:schemeClr val="tx1"/>
            </a:solidFill>
            <a:prstDash val="solid"/>
            <a:round/>
            <a:headEnd type="none" w="med" len="med"/>
            <a:tailEnd type="arrow"/>
          </a:ln>
          <a:effectLst/>
        </p:spPr>
      </p:cxnSp>
      <p:sp>
        <p:nvSpPr>
          <p:cNvPr id="23" name="Text Box 240"/>
          <p:cNvSpPr txBox="1">
            <a:spLocks noChangeArrowheads="1"/>
          </p:cNvSpPr>
          <p:nvPr/>
        </p:nvSpPr>
        <p:spPr bwMode="auto">
          <a:xfrm>
            <a:off x="7072330" y="5786454"/>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8964613" cy="792162"/>
          </a:xfrm>
        </p:spPr>
        <p:txBody>
          <a:bodyPr/>
          <a:lstStyle/>
          <a:p>
            <a:r>
              <a:rPr lang="en-US" dirty="0" smtClean="0"/>
              <a:t>Digital Transmission Advantages</a:t>
            </a:r>
            <a:endParaRPr lang="en-US" dirty="0"/>
          </a:p>
        </p:txBody>
      </p:sp>
      <p:sp>
        <p:nvSpPr>
          <p:cNvPr id="3" name="Content Placeholder 2"/>
          <p:cNvSpPr>
            <a:spLocks noGrp="1"/>
          </p:cNvSpPr>
          <p:nvPr>
            <p:ph idx="1"/>
          </p:nvPr>
        </p:nvSpPr>
        <p:spPr>
          <a:xfrm>
            <a:off x="100010" y="928670"/>
            <a:ext cx="8472518" cy="4800600"/>
          </a:xfrm>
        </p:spPr>
        <p:txBody>
          <a:bodyPr/>
          <a:lstStyle/>
          <a:p>
            <a:r>
              <a:rPr lang="en-US" sz="2800" dirty="0" smtClean="0"/>
              <a:t>Superior cost of digital technology</a:t>
            </a:r>
          </a:p>
          <a:p>
            <a:pPr lvl="1"/>
            <a:r>
              <a:rPr lang="en-US" sz="2400" dirty="0" smtClean="0"/>
              <a:t>Low cost LSI/VLSI technology</a:t>
            </a:r>
          </a:p>
          <a:p>
            <a:pPr lvl="1"/>
            <a:r>
              <a:rPr lang="en-US" sz="2400" dirty="0" smtClean="0"/>
              <a:t>Repeaters versus amplifiers costs</a:t>
            </a:r>
          </a:p>
          <a:p>
            <a:r>
              <a:rPr lang="en-US" sz="2800" dirty="0" smtClean="0"/>
              <a:t>Superior quality {Data integrity}</a:t>
            </a:r>
          </a:p>
          <a:p>
            <a:pPr lvl="1"/>
            <a:r>
              <a:rPr lang="en-US" sz="2400" dirty="0" smtClean="0"/>
              <a:t>Transmit longer distances over lines with lower error rates</a:t>
            </a:r>
          </a:p>
          <a:p>
            <a:r>
              <a:rPr lang="en-US" sz="2800" dirty="0" smtClean="0"/>
              <a:t>Capacity utilization</a:t>
            </a:r>
          </a:p>
          <a:p>
            <a:pPr lvl="1"/>
            <a:r>
              <a:rPr lang="en-US" sz="2400" dirty="0" smtClean="0"/>
              <a:t>Economical to build high bandwidth links</a:t>
            </a:r>
          </a:p>
          <a:p>
            <a:pPr lvl="1"/>
            <a:r>
              <a:rPr lang="en-US" sz="2400" dirty="0" smtClean="0"/>
              <a:t>High degree of multiplexing easier with digital techniques</a:t>
            </a:r>
          </a:p>
          <a:p>
            <a:pPr lvl="2"/>
            <a:r>
              <a:rPr lang="en-US" sz="2000" dirty="0" smtClean="0"/>
              <a:t>TDM (Time Division Multiplexing) is easier and</a:t>
            </a:r>
          </a:p>
          <a:p>
            <a:pPr lvl="2">
              <a:buNone/>
            </a:pPr>
            <a:r>
              <a:rPr lang="en-US" sz="2000" dirty="0" smtClean="0"/>
              <a:t> cheaper than FDM (Frequency Division Multiplexing).</a:t>
            </a:r>
          </a:p>
          <a:p>
            <a:pPr>
              <a:buNone/>
            </a:pPr>
            <a:endParaRPr lang="en-US" dirty="0"/>
          </a:p>
        </p:txBody>
      </p:sp>
      <p:sp>
        <p:nvSpPr>
          <p:cNvPr id="7"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071546"/>
            <a:ext cx="8401080" cy="4800600"/>
          </a:xfrm>
        </p:spPr>
        <p:txBody>
          <a:bodyPr/>
          <a:lstStyle/>
          <a:p>
            <a:pPr>
              <a:buFontTx/>
              <a:buNone/>
            </a:pPr>
            <a:r>
              <a:rPr lang="en-US" sz="2400" dirty="0" smtClean="0">
                <a:solidFill>
                  <a:srgbClr val="0033CC"/>
                </a:solidFill>
                <a:latin typeface="Comic Sans MS" pitchFamily="66" charset="0"/>
              </a:rPr>
              <a:t>Digital</a:t>
            </a:r>
            <a:r>
              <a:rPr lang="en-US" sz="2400" dirty="0" smtClean="0">
                <a:solidFill>
                  <a:srgbClr val="0033CC"/>
                </a:solidFill>
              </a:rPr>
              <a:t> </a:t>
            </a:r>
            <a:r>
              <a:rPr lang="en-US" sz="2400" dirty="0" smtClean="0">
                <a:solidFill>
                  <a:srgbClr val="0033CC"/>
                </a:solidFill>
                <a:latin typeface="Comic Sans MS" pitchFamily="66" charset="0"/>
              </a:rPr>
              <a:t>transmission advantages</a:t>
            </a:r>
          </a:p>
          <a:p>
            <a:r>
              <a:rPr lang="en-US" sz="2000" dirty="0" smtClean="0"/>
              <a:t>Security &amp; Privacy</a:t>
            </a:r>
          </a:p>
          <a:p>
            <a:pPr lvl="1"/>
            <a:r>
              <a:rPr lang="en-US" sz="2000" dirty="0" smtClean="0"/>
              <a:t>Encryption techniques readily applied to </a:t>
            </a:r>
            <a:r>
              <a:rPr lang="en-US" sz="2000" i="1" dirty="0" smtClean="0">
                <a:solidFill>
                  <a:srgbClr val="006600"/>
                </a:solidFill>
              </a:rPr>
              <a:t>digitized</a:t>
            </a:r>
            <a:r>
              <a:rPr lang="en-US" sz="2000" i="1" dirty="0" smtClean="0"/>
              <a:t> </a:t>
            </a:r>
            <a:r>
              <a:rPr lang="en-US" sz="2000" dirty="0" smtClean="0"/>
              <a:t>data.</a:t>
            </a:r>
          </a:p>
          <a:p>
            <a:r>
              <a:rPr lang="en-US" sz="2000" dirty="0" smtClean="0"/>
              <a:t>Integration</a:t>
            </a:r>
          </a:p>
          <a:p>
            <a:pPr lvl="1"/>
            <a:r>
              <a:rPr lang="en-US" sz="2000" dirty="0" smtClean="0"/>
              <a:t>Can treat analog and digital data similarly.</a:t>
            </a:r>
          </a:p>
          <a:p>
            <a:pPr lvl="1"/>
            <a:r>
              <a:rPr lang="en-US" sz="2000" dirty="0" smtClean="0"/>
              <a:t>Economies of scale come from </a:t>
            </a:r>
            <a:r>
              <a:rPr lang="en-US" sz="2000" dirty="0" smtClean="0">
                <a:solidFill>
                  <a:srgbClr val="006600"/>
                </a:solidFill>
              </a:rPr>
              <a:t>integrating</a:t>
            </a:r>
            <a:r>
              <a:rPr lang="en-US" sz="2000" dirty="0" smtClean="0"/>
              <a:t> voice, video and data.	</a:t>
            </a:r>
          </a:p>
          <a:p>
            <a:pPr>
              <a:buFontTx/>
              <a:buNone/>
            </a:pPr>
            <a:r>
              <a:rPr lang="en-US" sz="2400" dirty="0" smtClean="0">
                <a:solidFill>
                  <a:srgbClr val="FF0000"/>
                </a:solidFill>
                <a:latin typeface="Comic Sans MS" pitchFamily="66" charset="0"/>
              </a:rPr>
              <a:t>Analog</a:t>
            </a:r>
            <a:r>
              <a:rPr lang="en-US" sz="2400" dirty="0" smtClean="0">
                <a:solidFill>
                  <a:srgbClr val="FF0000"/>
                </a:solidFill>
              </a:rPr>
              <a:t> </a:t>
            </a:r>
            <a:r>
              <a:rPr lang="en-US" sz="2400" dirty="0" smtClean="0">
                <a:solidFill>
                  <a:srgbClr val="FF0000"/>
                </a:solidFill>
                <a:latin typeface="Comic Sans MS" pitchFamily="66" charset="0"/>
              </a:rPr>
              <a:t>transmission advantages</a:t>
            </a:r>
          </a:p>
          <a:p>
            <a:pPr lvl="1"/>
            <a:r>
              <a:rPr lang="en-US" sz="2000" dirty="0" smtClean="0"/>
              <a:t>Digital signaling not as versatile or practical (digital impossible for satellite and microwave systems).</a:t>
            </a:r>
          </a:p>
          <a:p>
            <a:pPr lvl="1"/>
            <a:r>
              <a:rPr lang="en-US" sz="2000" dirty="0" smtClean="0"/>
              <a:t>LAN star topology </a:t>
            </a:r>
            <a:r>
              <a:rPr lang="en-US" sz="2000" i="1" dirty="0" smtClean="0"/>
              <a:t>reduces</a:t>
            </a:r>
            <a:r>
              <a:rPr lang="en-US" sz="2000" dirty="0" smtClean="0"/>
              <a:t> the severity of the noise and attenuation problems.</a:t>
            </a:r>
          </a:p>
          <a:p>
            <a:pPr>
              <a:buNone/>
            </a:pPr>
            <a:endParaRPr lang="en-US" sz="2000" dirty="0"/>
          </a:p>
        </p:txBody>
      </p:sp>
      <p:sp>
        <p:nvSpPr>
          <p:cNvPr id="6" name="Title 1"/>
          <p:cNvSpPr>
            <a:spLocks noGrp="1"/>
          </p:cNvSpPr>
          <p:nvPr>
            <p:ph type="title"/>
          </p:nvPr>
        </p:nvSpPr>
        <p:spPr/>
        <p:txBody>
          <a:bodyPr/>
          <a:lstStyle/>
          <a:p>
            <a:r>
              <a:rPr lang="en-US" dirty="0" smtClean="0"/>
              <a:t>Digital </a:t>
            </a:r>
            <a:r>
              <a:rPr lang="en-US" dirty="0" err="1" smtClean="0"/>
              <a:t>vs</a:t>
            </a:r>
            <a:r>
              <a:rPr lang="en-US" dirty="0" smtClean="0"/>
              <a:t> Analog Transmissions</a:t>
            </a:r>
            <a:endParaRPr lang="en-US" dirty="0"/>
          </a:p>
        </p:txBody>
      </p:sp>
      <p:sp>
        <p:nvSpPr>
          <p:cNvPr id="7" name="Rectangle 1028"/>
          <p:cNvSpPr>
            <a:spLocks noChangeArrowheads="1"/>
          </p:cNvSpPr>
          <p:nvPr/>
        </p:nvSpPr>
        <p:spPr bwMode="auto">
          <a:xfrm>
            <a:off x="7643834" y="5643578"/>
            <a:ext cx="1428760"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Definitions of </a:t>
            </a:r>
            <a:r>
              <a:rPr lang="en-US" dirty="0" smtClean="0">
                <a:solidFill>
                  <a:srgbClr val="800000"/>
                </a:solidFill>
              </a:rPr>
              <a:t>bandwidth, capacity </a:t>
            </a:r>
            <a:r>
              <a:rPr lang="en-US" dirty="0" smtClean="0"/>
              <a:t>and </a:t>
            </a:r>
            <a:r>
              <a:rPr lang="en-US" dirty="0" smtClean="0">
                <a:solidFill>
                  <a:srgbClr val="800000"/>
                </a:solidFill>
              </a:rPr>
              <a:t>modulation rate</a:t>
            </a:r>
            <a:r>
              <a:rPr lang="en-US" dirty="0" smtClean="0"/>
              <a:t>.</a:t>
            </a:r>
          </a:p>
          <a:p>
            <a:r>
              <a:rPr lang="en-US" dirty="0" err="1" smtClean="0">
                <a:solidFill>
                  <a:srgbClr val="800000"/>
                </a:solidFill>
              </a:rPr>
              <a:t>Nyquist</a:t>
            </a:r>
            <a:r>
              <a:rPr lang="en-US" dirty="0" smtClean="0">
                <a:solidFill>
                  <a:srgbClr val="800000"/>
                </a:solidFill>
              </a:rPr>
              <a:t> Theorem</a:t>
            </a:r>
          </a:p>
          <a:p>
            <a:pPr lvl="1"/>
            <a:r>
              <a:rPr lang="en-US" dirty="0" smtClean="0"/>
              <a:t> noiseless channel, sampling rate</a:t>
            </a:r>
          </a:p>
          <a:p>
            <a:r>
              <a:rPr lang="en-US" dirty="0" smtClean="0">
                <a:solidFill>
                  <a:srgbClr val="800000"/>
                </a:solidFill>
              </a:rPr>
              <a:t>Shannon’s Result</a:t>
            </a:r>
          </a:p>
          <a:p>
            <a:pPr lvl="1"/>
            <a:r>
              <a:rPr lang="en-US" dirty="0" smtClean="0"/>
              <a:t>Channel with thermal noise, voice-grade line, SNR, constellations</a:t>
            </a:r>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Definitions</a:t>
            </a:r>
            <a:endParaRPr lang="en-US" dirty="0"/>
          </a:p>
        </p:txBody>
      </p:sp>
      <p:sp>
        <p:nvSpPr>
          <p:cNvPr id="3" name="Content Placeholder 2"/>
          <p:cNvSpPr>
            <a:spLocks noGrp="1"/>
          </p:cNvSpPr>
          <p:nvPr>
            <p:ph idx="1"/>
          </p:nvPr>
        </p:nvSpPr>
        <p:spPr>
          <a:xfrm>
            <a:off x="214282" y="1295400"/>
            <a:ext cx="8643998" cy="4800600"/>
          </a:xfrm>
        </p:spPr>
        <p:txBody>
          <a:bodyPr/>
          <a:lstStyle/>
          <a:p>
            <a:pPr>
              <a:lnSpc>
                <a:spcPct val="90000"/>
              </a:lnSpc>
            </a:pPr>
            <a:r>
              <a:rPr lang="en-US" sz="2400" dirty="0" smtClean="0"/>
              <a:t>The time required to transmit a character depends on both the </a:t>
            </a:r>
            <a:r>
              <a:rPr lang="en-US" sz="2400" dirty="0" smtClean="0">
                <a:solidFill>
                  <a:srgbClr val="0033CC"/>
                </a:solidFill>
                <a:latin typeface="Comic Sans MS" pitchFamily="66" charset="0"/>
              </a:rPr>
              <a:t>encoding method</a:t>
            </a:r>
            <a:r>
              <a:rPr lang="en-US" sz="2400" dirty="0" smtClean="0">
                <a:solidFill>
                  <a:srgbClr val="0033CC"/>
                </a:solidFill>
              </a:rPr>
              <a:t> </a:t>
            </a:r>
            <a:r>
              <a:rPr lang="en-US" sz="2400" dirty="0" smtClean="0"/>
              <a:t>and the </a:t>
            </a:r>
            <a:r>
              <a:rPr lang="en-US" sz="2400" dirty="0" smtClean="0">
                <a:solidFill>
                  <a:srgbClr val="0033CC"/>
                </a:solidFill>
                <a:latin typeface="Comic Sans MS" pitchFamily="66" charset="0"/>
              </a:rPr>
              <a:t>signaling speed</a:t>
            </a:r>
            <a:r>
              <a:rPr lang="en-US" sz="2400" dirty="0" smtClean="0">
                <a:solidFill>
                  <a:srgbClr val="0033CC"/>
                </a:solidFill>
              </a:rPr>
              <a:t> </a:t>
            </a:r>
            <a:r>
              <a:rPr lang="en-US" sz="2400" dirty="0" smtClean="0"/>
              <a:t>(i.e.,</a:t>
            </a:r>
            <a:r>
              <a:rPr lang="en-US" sz="2400" dirty="0" smtClean="0">
                <a:solidFill>
                  <a:schemeClr val="accent2"/>
                </a:solidFill>
              </a:rPr>
              <a:t> </a:t>
            </a:r>
            <a:r>
              <a:rPr lang="en-US" sz="2400" dirty="0" smtClean="0"/>
              <a:t>the </a:t>
            </a:r>
            <a:r>
              <a:rPr lang="en-US" sz="2400" dirty="0" smtClean="0">
                <a:solidFill>
                  <a:srgbClr val="0033CC"/>
                </a:solidFill>
              </a:rPr>
              <a:t>modulation rate </a:t>
            </a:r>
            <a:r>
              <a:rPr lang="en-US" sz="2400" dirty="0" smtClean="0"/>
              <a:t>- the number of times/sec the signal element changes).</a:t>
            </a:r>
          </a:p>
          <a:p>
            <a:pPr>
              <a:lnSpc>
                <a:spcPct val="90000"/>
              </a:lnSpc>
            </a:pPr>
            <a:r>
              <a:rPr lang="en-US" sz="2400" dirty="0" smtClean="0">
                <a:solidFill>
                  <a:schemeClr val="accent2"/>
                </a:solidFill>
                <a:latin typeface="Comic Sans MS" pitchFamily="66" charset="0"/>
              </a:rPr>
              <a:t>baud</a:t>
            </a:r>
            <a:r>
              <a:rPr lang="en-US" sz="2400" dirty="0" smtClean="0">
                <a:solidFill>
                  <a:schemeClr val="accent2"/>
                </a:solidFill>
              </a:rPr>
              <a:t> (D) </a:t>
            </a:r>
            <a:r>
              <a:rPr lang="en-US" sz="2400" dirty="0" smtClean="0"/>
              <a:t>- the number of signal elements per second.</a:t>
            </a:r>
          </a:p>
          <a:p>
            <a:pPr>
              <a:lnSpc>
                <a:spcPct val="90000"/>
              </a:lnSpc>
            </a:pPr>
            <a:r>
              <a:rPr lang="en-US" sz="2400" dirty="0" smtClean="0">
                <a:solidFill>
                  <a:schemeClr val="accent2"/>
                </a:solidFill>
                <a:latin typeface="Comic Sans MS" pitchFamily="66" charset="0"/>
              </a:rPr>
              <a:t>bandwidth</a:t>
            </a:r>
            <a:r>
              <a:rPr lang="en-US" sz="2400" dirty="0" smtClean="0">
                <a:solidFill>
                  <a:schemeClr val="accent2"/>
                </a:solidFill>
              </a:rPr>
              <a:t> (H) </a:t>
            </a:r>
            <a:r>
              <a:rPr lang="en-US" sz="2400" dirty="0" smtClean="0"/>
              <a:t>- the range of frequencies that is passed by a channel. The transmitted signal is constrained by the transmitter and the nature of the transmission medium in cycles/sec (hertz).</a:t>
            </a:r>
          </a:p>
          <a:p>
            <a:pPr>
              <a:lnSpc>
                <a:spcPct val="90000"/>
              </a:lnSpc>
            </a:pPr>
            <a:r>
              <a:rPr lang="en-US" sz="2400" dirty="0" smtClean="0">
                <a:solidFill>
                  <a:schemeClr val="accent2"/>
                </a:solidFill>
                <a:latin typeface="Comic Sans MS" pitchFamily="66" charset="0"/>
              </a:rPr>
              <a:t>channel capacity</a:t>
            </a:r>
            <a:r>
              <a:rPr lang="en-US" sz="2400" dirty="0" smtClean="0">
                <a:solidFill>
                  <a:schemeClr val="accent2"/>
                </a:solidFill>
              </a:rPr>
              <a:t> (C) </a:t>
            </a:r>
            <a:r>
              <a:rPr lang="en-US" sz="2400" dirty="0" smtClean="0"/>
              <a:t>– the  rate at which data can be transmitted over a given channel under given conditions.</a:t>
            </a:r>
            <a:r>
              <a:rPr lang="en-US" sz="2400" dirty="0" smtClean="0">
                <a:solidFill>
                  <a:srgbClr val="008000"/>
                </a:solidFill>
              </a:rPr>
              <a:t>{This is also referred to as data rate (R).}</a:t>
            </a:r>
            <a:endParaRPr lang="en-US" sz="2400" dirty="0" smtClean="0"/>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Layer Summary </a:t>
            </a:r>
            <a:r>
              <a:rPr lang="en-US" sz="2400" dirty="0" smtClean="0"/>
              <a:t>(Part 1)</a:t>
            </a:r>
            <a:endParaRPr lang="en-US" dirty="0"/>
          </a:p>
        </p:txBody>
      </p:sp>
      <p:sp>
        <p:nvSpPr>
          <p:cNvPr id="3" name="Content Placeholder 2"/>
          <p:cNvSpPr>
            <a:spLocks noGrp="1"/>
          </p:cNvSpPr>
          <p:nvPr>
            <p:ph idx="1"/>
          </p:nvPr>
        </p:nvSpPr>
        <p:spPr/>
        <p:txBody>
          <a:bodyPr/>
          <a:lstStyle/>
          <a:p>
            <a:r>
              <a:rPr lang="en-US" dirty="0" smtClean="0"/>
              <a:t>Analog versus Digital</a:t>
            </a:r>
          </a:p>
          <a:p>
            <a:pPr lvl="1"/>
            <a:r>
              <a:rPr lang="en-US" dirty="0" smtClean="0">
                <a:solidFill>
                  <a:srgbClr val="800000"/>
                </a:solidFill>
              </a:rPr>
              <a:t>Data, signals, transmissions</a:t>
            </a:r>
          </a:p>
          <a:p>
            <a:pPr lvl="1"/>
            <a:r>
              <a:rPr lang="en-US" dirty="0" smtClean="0">
                <a:solidFill>
                  <a:srgbClr val="800000"/>
                </a:solidFill>
              </a:rPr>
              <a:t>Attenuation</a:t>
            </a:r>
            <a:r>
              <a:rPr lang="en-US" dirty="0" smtClean="0"/>
              <a:t> of the signal as a function of transmission frequency</a:t>
            </a:r>
            <a:r>
              <a:rPr lang="en-US" dirty="0" smtClean="0">
                <a:solidFill>
                  <a:srgbClr val="FF0000"/>
                </a:solidFill>
              </a:rPr>
              <a:t>.</a:t>
            </a:r>
          </a:p>
          <a:p>
            <a:r>
              <a:rPr lang="en-US" dirty="0" smtClean="0">
                <a:solidFill>
                  <a:srgbClr val="800000"/>
                </a:solidFill>
              </a:rPr>
              <a:t>Amplifier</a:t>
            </a:r>
            <a:r>
              <a:rPr lang="en-US" dirty="0" smtClean="0">
                <a:solidFill>
                  <a:srgbClr val="FF0000"/>
                </a:solidFill>
              </a:rPr>
              <a:t> </a:t>
            </a:r>
            <a:r>
              <a:rPr lang="en-US" dirty="0" smtClean="0"/>
              <a:t>versus</a:t>
            </a:r>
            <a:r>
              <a:rPr lang="en-US" dirty="0" smtClean="0">
                <a:solidFill>
                  <a:srgbClr val="FF0000"/>
                </a:solidFill>
              </a:rPr>
              <a:t> </a:t>
            </a:r>
            <a:r>
              <a:rPr lang="en-US" dirty="0" smtClean="0">
                <a:solidFill>
                  <a:srgbClr val="800000"/>
                </a:solidFill>
              </a:rPr>
              <a:t>Repeater</a:t>
            </a:r>
          </a:p>
          <a:p>
            <a:pPr lvl="1"/>
            <a:r>
              <a:rPr lang="en-US" dirty="0" smtClean="0">
                <a:solidFill>
                  <a:srgbClr val="800000"/>
                </a:solidFill>
              </a:rPr>
              <a:t>Effect of cascading amplifiers</a:t>
            </a:r>
          </a:p>
          <a:p>
            <a:pPr lvl="1"/>
            <a:r>
              <a:rPr lang="en-US" dirty="0" smtClean="0"/>
              <a:t>Analog and digital repeaters</a:t>
            </a:r>
          </a:p>
          <a:p>
            <a:r>
              <a:rPr lang="en-US" dirty="0" smtClean="0"/>
              <a:t>Advantages/Disadvantages of Analog </a:t>
            </a:r>
            <a:r>
              <a:rPr lang="en-US" dirty="0" err="1" smtClean="0"/>
              <a:t>vs</a:t>
            </a:r>
            <a:r>
              <a:rPr lang="en-US" dirty="0" smtClean="0"/>
              <a:t> Digital Transmissions</a:t>
            </a:r>
          </a:p>
          <a:p>
            <a:endParaRPr lang="en-US" dirty="0" smtClean="0"/>
          </a:p>
          <a:p>
            <a:endParaRPr lang="en-US" dirty="0" smtClean="0"/>
          </a:p>
          <a:p>
            <a:pPr>
              <a:buNone/>
            </a:pPr>
            <a:endParaRPr lang="en-US" dirty="0"/>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Rate</a:t>
            </a:r>
            <a:endParaRPr lang="en-US" dirty="0"/>
          </a:p>
        </p:txBody>
      </p:sp>
      <p:pic>
        <p:nvPicPr>
          <p:cNvPr id="6" name="Picture 1027"/>
          <p:cNvPicPr>
            <a:picLocks noGrp="1" noChangeAspect="1" noChangeArrowheads="1"/>
          </p:cNvPicPr>
          <p:nvPr>
            <p:ph idx="1"/>
          </p:nvPr>
        </p:nvPicPr>
        <p:blipFill>
          <a:blip r:embed="rId2"/>
          <a:srcRect/>
          <a:stretch>
            <a:fillRect/>
          </a:stretch>
        </p:blipFill>
        <p:spPr bwMode="auto">
          <a:xfrm>
            <a:off x="2214546" y="1214422"/>
            <a:ext cx="4245237" cy="4800600"/>
          </a:xfrm>
          <a:prstGeom prst="rect">
            <a:avLst/>
          </a:prstGeom>
          <a:noFill/>
          <a:ln w="9525">
            <a:noFill/>
            <a:miter lim="800000"/>
            <a:headEnd/>
            <a:tailEnd/>
          </a:ln>
        </p:spPr>
      </p:pic>
      <p:sp>
        <p:nvSpPr>
          <p:cNvPr id="7" name="Rectangle 1028"/>
          <p:cNvSpPr>
            <a:spLocks noChangeArrowheads="1"/>
          </p:cNvSpPr>
          <p:nvPr/>
        </p:nvSpPr>
        <p:spPr bwMode="auto">
          <a:xfrm>
            <a:off x="7500958" y="5643578"/>
            <a:ext cx="1500198" cy="584775"/>
          </a:xfrm>
          <a:prstGeom prst="rect">
            <a:avLst/>
          </a:prstGeom>
          <a:noFill/>
          <a:ln w="25400">
            <a:solidFill>
              <a:schemeClr val="accent1"/>
            </a:solidFill>
            <a:miter lim="800000"/>
            <a:headEnd/>
            <a:tailEnd/>
          </a:ln>
        </p:spPr>
        <p:txBody>
          <a:bodyPr wrap="square">
            <a:spAutoFit/>
          </a:bodyPr>
          <a:lstStyle/>
          <a:p>
            <a:pPr algn="ctr" eaLnBrk="1" hangingPunct="1"/>
            <a:r>
              <a:rPr lang="en-US" sz="1600" b="1" dirty="0">
                <a:solidFill>
                  <a:srgbClr val="006600"/>
                </a:solidFill>
              </a:rPr>
              <a:t>DCC</a:t>
            </a:r>
            <a:r>
              <a:rPr lang="en-US" sz="1600" b="1" dirty="0">
                <a:solidFill>
                  <a:schemeClr val="accent1"/>
                </a:solidFill>
              </a:rPr>
              <a:t> 6</a:t>
            </a:r>
            <a:r>
              <a:rPr lang="en-US" sz="1600" b="1" baseline="30000" dirty="0">
                <a:solidFill>
                  <a:schemeClr val="accent1"/>
                </a:solidFill>
              </a:rPr>
              <a:t>th</a:t>
            </a:r>
            <a:r>
              <a:rPr lang="en-US" sz="1600" b="1" dirty="0">
                <a:solidFill>
                  <a:schemeClr val="accent1"/>
                </a:solidFill>
              </a:rPr>
              <a:t> </a:t>
            </a:r>
            <a:r>
              <a:rPr lang="en-US" sz="1600" b="1" dirty="0" smtClean="0">
                <a:solidFill>
                  <a:schemeClr val="accent1"/>
                </a:solidFill>
              </a:rPr>
              <a:t>Ed.</a:t>
            </a:r>
          </a:p>
          <a:p>
            <a:pPr algn="ctr" eaLnBrk="1" hangingPunct="1"/>
            <a:r>
              <a:rPr lang="en-US" sz="1600" b="1" dirty="0" smtClean="0">
                <a:solidFill>
                  <a:schemeClr val="accent1"/>
                </a:solidFill>
              </a:rPr>
              <a:t>Stallings</a:t>
            </a:r>
            <a:endParaRPr lang="en-US" sz="1600" b="1" dirty="0">
              <a:solidFill>
                <a:schemeClr val="accent1"/>
              </a:solidFill>
            </a:endParaRPr>
          </a:p>
        </p:txBody>
      </p:sp>
      <p:sp>
        <p:nvSpPr>
          <p:cNvPr id="8" name="Rectangle 1029"/>
          <p:cNvSpPr>
            <a:spLocks noChangeArrowheads="1"/>
          </p:cNvSpPr>
          <p:nvPr/>
        </p:nvSpPr>
        <p:spPr bwMode="auto">
          <a:xfrm>
            <a:off x="1000100" y="4714885"/>
            <a:ext cx="2000264" cy="928693"/>
          </a:xfrm>
          <a:prstGeom prst="rect">
            <a:avLst/>
          </a:prstGeom>
          <a:noFill/>
          <a:ln w="9525">
            <a:noFill/>
            <a:miter lim="800000"/>
            <a:headEnd/>
            <a:tailEnd/>
          </a:ln>
        </p:spPr>
        <p:txBody>
          <a:bodyPr wrap="none" anchor="ctr"/>
          <a:lstStyle/>
          <a:p>
            <a:pPr algn="ctr"/>
            <a:r>
              <a:rPr lang="en-US" sz="1800" b="1" dirty="0">
                <a:solidFill>
                  <a:srgbClr val="A50021"/>
                </a:solidFill>
              </a:rPr>
              <a:t>modulation rate</a:t>
            </a:r>
          </a:p>
          <a:p>
            <a:pPr algn="ctr"/>
            <a:r>
              <a:rPr lang="en-US" sz="1800" b="1" dirty="0">
                <a:solidFill>
                  <a:srgbClr val="A50021"/>
                </a:solidFill>
              </a:rPr>
              <a:t>is doubled</a:t>
            </a:r>
          </a:p>
        </p:txBody>
      </p:sp>
      <p:sp>
        <p:nvSpPr>
          <p:cNvPr id="9" name="Line 1032"/>
          <p:cNvSpPr>
            <a:spLocks noChangeShapeType="1"/>
          </p:cNvSpPr>
          <p:nvPr/>
        </p:nvSpPr>
        <p:spPr bwMode="auto">
          <a:xfrm flipV="1">
            <a:off x="2928926" y="4214818"/>
            <a:ext cx="928694" cy="714380"/>
          </a:xfrm>
          <a:prstGeom prst="line">
            <a:avLst/>
          </a:prstGeom>
          <a:noFill/>
          <a:ln w="28575">
            <a:solidFill>
              <a:srgbClr val="A50021"/>
            </a:solidFill>
            <a:round/>
            <a:headEnd/>
            <a:tailEnd type="triangle" w="med" len="med"/>
          </a:ln>
        </p:spPr>
        <p:txBody>
          <a:bodyPr/>
          <a:lstStyle/>
          <a:p>
            <a:endParaRPr lang="en-US"/>
          </a:p>
        </p:txBody>
      </p:sp>
      <p:sp>
        <p:nvSpPr>
          <p:cNvPr id="10" name="Slide Number Placeholder 9"/>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87326"/>
            <a:ext cx="8785225" cy="1527162"/>
          </a:xfrm>
        </p:spPr>
        <p:txBody>
          <a:bodyPr/>
          <a:lstStyle/>
          <a:p>
            <a:r>
              <a:rPr lang="en-US" dirty="0" err="1" smtClean="0"/>
              <a:t>Nyquist</a:t>
            </a:r>
            <a:r>
              <a:rPr lang="en-US" dirty="0" smtClean="0"/>
              <a:t> Theorem </a:t>
            </a:r>
            <a:br>
              <a:rPr lang="en-US" dirty="0" smtClean="0"/>
            </a:br>
            <a:r>
              <a:rPr lang="en-US" sz="3600" b="0" dirty="0" smtClean="0">
                <a:solidFill>
                  <a:schemeClr val="accent2"/>
                </a:solidFill>
              </a:rPr>
              <a:t>{assume a noiseless channel}</a:t>
            </a:r>
            <a:endParaRPr lang="en-US" sz="3600" b="0" dirty="0">
              <a:solidFill>
                <a:schemeClr val="accent2"/>
              </a:solidFill>
            </a:endParaRPr>
          </a:p>
        </p:txBody>
      </p:sp>
      <p:sp>
        <p:nvSpPr>
          <p:cNvPr id="6" name="Rectangle 5"/>
          <p:cNvSpPr/>
          <p:nvPr/>
        </p:nvSpPr>
        <p:spPr>
          <a:xfrm>
            <a:off x="428596" y="1857364"/>
            <a:ext cx="8286808" cy="4081117"/>
          </a:xfrm>
          <a:prstGeom prst="rect">
            <a:avLst/>
          </a:prstGeom>
        </p:spPr>
        <p:txBody>
          <a:bodyPr wrap="square">
            <a:spAutoFit/>
          </a:bodyPr>
          <a:lstStyle/>
          <a:p>
            <a:pPr algn="l">
              <a:lnSpc>
                <a:spcPct val="90000"/>
              </a:lnSpc>
              <a:buFontTx/>
              <a:buNone/>
            </a:pPr>
            <a:r>
              <a:rPr lang="en-US" dirty="0" smtClean="0"/>
              <a:t>If an arbitrary signal is run through a low-pass filter of bandwidth </a:t>
            </a:r>
            <a:r>
              <a:rPr lang="en-US" b="1" dirty="0" smtClean="0">
                <a:solidFill>
                  <a:schemeClr val="accent2"/>
                </a:solidFill>
              </a:rPr>
              <a:t>H</a:t>
            </a:r>
            <a:r>
              <a:rPr lang="en-US" b="1" dirty="0" smtClean="0"/>
              <a:t>, </a:t>
            </a:r>
            <a:r>
              <a:rPr lang="en-US" dirty="0" smtClean="0"/>
              <a:t>the filtered signal can be </a:t>
            </a:r>
            <a:r>
              <a:rPr lang="en-US" i="1" dirty="0" smtClean="0">
                <a:solidFill>
                  <a:srgbClr val="0033CC"/>
                </a:solidFill>
              </a:rPr>
              <a:t>completely</a:t>
            </a:r>
            <a:r>
              <a:rPr lang="en-US" dirty="0" smtClean="0">
                <a:solidFill>
                  <a:srgbClr val="0033CC"/>
                </a:solidFill>
              </a:rPr>
              <a:t> </a:t>
            </a:r>
            <a:r>
              <a:rPr lang="en-US" dirty="0" smtClean="0"/>
              <a:t>reconstructed by making </a:t>
            </a:r>
            <a:r>
              <a:rPr lang="en-US" b="1" dirty="0" smtClean="0">
                <a:solidFill>
                  <a:schemeClr val="accent6"/>
                </a:solidFill>
              </a:rPr>
              <a:t>2H</a:t>
            </a:r>
            <a:r>
              <a:rPr lang="en-US" b="1" dirty="0" smtClean="0">
                <a:solidFill>
                  <a:srgbClr val="C00000"/>
                </a:solidFill>
              </a:rPr>
              <a:t> </a:t>
            </a:r>
            <a:r>
              <a:rPr lang="en-US" dirty="0" smtClean="0"/>
              <a:t>samples/sec.</a:t>
            </a:r>
          </a:p>
          <a:p>
            <a:pPr algn="l">
              <a:lnSpc>
                <a:spcPct val="90000"/>
              </a:lnSpc>
              <a:buFontTx/>
              <a:buNone/>
            </a:pPr>
            <a:endParaRPr lang="en-US" dirty="0" smtClean="0"/>
          </a:p>
          <a:p>
            <a:pPr algn="l">
              <a:lnSpc>
                <a:spcPct val="90000"/>
              </a:lnSpc>
              <a:buFontTx/>
              <a:buNone/>
            </a:pPr>
            <a:r>
              <a:rPr lang="en-US" dirty="0" smtClean="0"/>
              <a:t>This implies for a signal of </a:t>
            </a:r>
            <a:r>
              <a:rPr lang="en-US" b="1" dirty="0" smtClean="0">
                <a:solidFill>
                  <a:schemeClr val="accent2"/>
                </a:solidFill>
              </a:rPr>
              <a:t>V</a:t>
            </a:r>
            <a:r>
              <a:rPr lang="en-US" b="1" dirty="0" smtClean="0"/>
              <a:t> </a:t>
            </a:r>
            <a:r>
              <a:rPr lang="en-US" dirty="0" smtClean="0"/>
              <a:t>discrete levels,</a:t>
            </a:r>
          </a:p>
          <a:p>
            <a:pPr algn="l">
              <a:lnSpc>
                <a:spcPct val="90000"/>
              </a:lnSpc>
              <a:buFontTx/>
              <a:buNone/>
            </a:pPr>
            <a:endParaRPr lang="en-US" dirty="0" smtClean="0"/>
          </a:p>
          <a:p>
            <a:pPr algn="l">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endParaRPr lang="en-US" dirty="0" smtClean="0"/>
          </a:p>
          <a:p>
            <a:pPr>
              <a:lnSpc>
                <a:spcPct val="90000"/>
              </a:lnSpc>
              <a:buFontTx/>
              <a:buNone/>
            </a:pPr>
            <a:r>
              <a:rPr lang="en-US" dirty="0" smtClean="0"/>
              <a:t>Note – a higher sampling rate is pointless because higher frequency signals have been filtered out.</a:t>
            </a:r>
          </a:p>
        </p:txBody>
      </p:sp>
      <p:sp>
        <p:nvSpPr>
          <p:cNvPr id="7" name="Rectangle 4"/>
          <p:cNvSpPr>
            <a:spLocks noChangeArrowheads="1"/>
          </p:cNvSpPr>
          <p:nvPr/>
        </p:nvSpPr>
        <p:spPr bwMode="auto">
          <a:xfrm>
            <a:off x="357158" y="3795722"/>
            <a:ext cx="8572560" cy="1062038"/>
          </a:xfrm>
          <a:prstGeom prst="rect">
            <a:avLst/>
          </a:prstGeom>
          <a:solidFill>
            <a:srgbClr val="CCECFF"/>
          </a:solidFill>
          <a:ln w="28575">
            <a:solidFill>
              <a:schemeClr val="tx1"/>
            </a:solidFill>
            <a:miter lim="800000"/>
            <a:headEnd/>
            <a:tailEnd/>
          </a:ln>
        </p:spPr>
        <p:txBody>
          <a:bodyPr wrap="none" anchor="ctr"/>
          <a:lstStyle/>
          <a:p>
            <a:pPr algn="ctr">
              <a:spcBef>
                <a:spcPct val="20000"/>
              </a:spcBef>
            </a:pPr>
            <a:r>
              <a:rPr lang="en-US" sz="3200" dirty="0"/>
              <a:t>Max. data rate ::  </a:t>
            </a:r>
            <a:r>
              <a:rPr lang="en-US" sz="3200" b="1" dirty="0" smtClean="0">
                <a:solidFill>
                  <a:schemeClr val="accent2"/>
                </a:solidFill>
              </a:rPr>
              <a:t>C = 2H </a:t>
            </a:r>
            <a:r>
              <a:rPr lang="en-US" sz="3200" b="1" dirty="0">
                <a:solidFill>
                  <a:schemeClr val="accent2"/>
                </a:solidFill>
              </a:rPr>
              <a:t>log </a:t>
            </a:r>
            <a:r>
              <a:rPr lang="en-US" sz="3200" b="1" baseline="-25000" dirty="0">
                <a:solidFill>
                  <a:schemeClr val="accent2"/>
                </a:solidFill>
              </a:rPr>
              <a:t>2</a:t>
            </a:r>
            <a:r>
              <a:rPr lang="en-US" sz="3200" b="1" dirty="0">
                <a:solidFill>
                  <a:schemeClr val="accent2"/>
                </a:solidFill>
              </a:rPr>
              <a:t> (V) </a:t>
            </a:r>
            <a:r>
              <a:rPr lang="en-US" sz="3200" dirty="0"/>
              <a:t>bits/sec.</a:t>
            </a:r>
            <a:endParaRPr lang="en-US" dirty="0"/>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Transmission Issues</a:t>
            </a:r>
            <a:endParaRPr lang="en-US" dirty="0"/>
          </a:p>
        </p:txBody>
      </p:sp>
      <p:sp>
        <p:nvSpPr>
          <p:cNvPr id="6" name="Rectangle 2"/>
          <p:cNvSpPr>
            <a:spLocks noChangeArrowheads="1"/>
          </p:cNvSpPr>
          <p:nvPr/>
        </p:nvSpPr>
        <p:spPr bwMode="auto">
          <a:xfrm>
            <a:off x="4038600" y="2122500"/>
            <a:ext cx="430213" cy="393700"/>
          </a:xfrm>
          <a:prstGeom prst="rect">
            <a:avLst/>
          </a:prstGeom>
          <a:noFill/>
          <a:ln w="25400">
            <a:noFill/>
            <a:prstDash val="sysDot"/>
            <a:miter lim="800000"/>
            <a:headEnd/>
            <a:tailEnd/>
          </a:ln>
        </p:spPr>
        <p:txBody>
          <a:bodyPr lIns="90488" tIns="44450" rIns="90488" bIns="44450">
            <a:spAutoFit/>
          </a:bodyPr>
          <a:lstStyle/>
          <a:p>
            <a:r>
              <a:rPr lang="en-US" sz="2000" i="1"/>
              <a:t>f</a:t>
            </a:r>
            <a:endParaRPr lang="en-US" sz="2000"/>
          </a:p>
        </p:txBody>
      </p:sp>
      <p:sp>
        <p:nvSpPr>
          <p:cNvPr id="7" name="Rectangle 3"/>
          <p:cNvSpPr>
            <a:spLocks noChangeArrowheads="1"/>
          </p:cNvSpPr>
          <p:nvPr/>
        </p:nvSpPr>
        <p:spPr bwMode="auto">
          <a:xfrm>
            <a:off x="762000" y="2386025"/>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8" name="Rectangle 4"/>
          <p:cNvSpPr>
            <a:spLocks noChangeArrowheads="1"/>
          </p:cNvSpPr>
          <p:nvPr/>
        </p:nvSpPr>
        <p:spPr bwMode="auto">
          <a:xfrm>
            <a:off x="2087563"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endParaRPr lang="en-US" sz="2000"/>
          </a:p>
        </p:txBody>
      </p:sp>
      <p:sp>
        <p:nvSpPr>
          <p:cNvPr id="9" name="Line 5"/>
          <p:cNvSpPr>
            <a:spLocks noChangeShapeType="1"/>
          </p:cNvSpPr>
          <p:nvPr/>
        </p:nvSpPr>
        <p:spPr bwMode="auto">
          <a:xfrm>
            <a:off x="869950" y="2301888"/>
            <a:ext cx="3070225" cy="0"/>
          </a:xfrm>
          <a:prstGeom prst="line">
            <a:avLst/>
          </a:prstGeom>
          <a:noFill/>
          <a:ln w="12700">
            <a:solidFill>
              <a:schemeClr val="tx1"/>
            </a:solidFill>
            <a:round/>
            <a:headEnd/>
            <a:tailEnd type="triangle" w="med" len="med"/>
          </a:ln>
        </p:spPr>
        <p:txBody>
          <a:bodyPr wrap="none" anchor="ctr"/>
          <a:lstStyle/>
          <a:p>
            <a:endParaRPr lang="en-US"/>
          </a:p>
        </p:txBody>
      </p:sp>
      <p:sp>
        <p:nvSpPr>
          <p:cNvPr id="10" name="Rectangle 6"/>
          <p:cNvSpPr>
            <a:spLocks noChangeArrowheads="1"/>
          </p:cNvSpPr>
          <p:nvPr/>
        </p:nvSpPr>
        <p:spPr bwMode="auto">
          <a:xfrm>
            <a:off x="304800" y="12716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11" name="Arc 7"/>
          <p:cNvSpPr>
            <a:spLocks/>
          </p:cNvSpPr>
          <p:nvPr/>
        </p:nvSpPr>
        <p:spPr bwMode="auto">
          <a:xfrm>
            <a:off x="846138" y="1936763"/>
            <a:ext cx="1244600" cy="239712"/>
          </a:xfrm>
          <a:custGeom>
            <a:avLst/>
            <a:gdLst>
              <a:gd name="T0" fmla="*/ 0 w 21600"/>
              <a:gd name="T1" fmla="*/ 0 h 21600"/>
              <a:gd name="T2" fmla="*/ 1244600 w 21600"/>
              <a:gd name="T3" fmla="*/ 239712 h 21600"/>
              <a:gd name="T4" fmla="*/ 0 w 21600"/>
              <a:gd name="T5" fmla="*/ 23971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wrap="none" anchor="ctr"/>
          <a:lstStyle/>
          <a:p>
            <a:endParaRPr lang="en-US"/>
          </a:p>
        </p:txBody>
      </p:sp>
      <p:sp>
        <p:nvSpPr>
          <p:cNvPr id="12" name="Arc 8"/>
          <p:cNvSpPr>
            <a:spLocks/>
          </p:cNvSpPr>
          <p:nvPr/>
        </p:nvSpPr>
        <p:spPr bwMode="auto">
          <a:xfrm>
            <a:off x="2078038" y="2105038"/>
            <a:ext cx="254000" cy="165100"/>
          </a:xfrm>
          <a:custGeom>
            <a:avLst/>
            <a:gdLst>
              <a:gd name="T0" fmla="*/ 254000 w 21600"/>
              <a:gd name="T1" fmla="*/ 165100 h 21600"/>
              <a:gd name="T2" fmla="*/ 0 w 21600"/>
              <a:gd name="T3" fmla="*/ 0 h 21600"/>
              <a:gd name="T4" fmla="*/ 2540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lstStyle/>
          <a:p>
            <a:endParaRPr lang="en-US"/>
          </a:p>
        </p:txBody>
      </p:sp>
      <p:sp>
        <p:nvSpPr>
          <p:cNvPr id="13" name="Line 9"/>
          <p:cNvSpPr>
            <a:spLocks noChangeShapeType="1"/>
          </p:cNvSpPr>
          <p:nvPr/>
        </p:nvSpPr>
        <p:spPr bwMode="auto">
          <a:xfrm>
            <a:off x="857250" y="1582750"/>
            <a:ext cx="0" cy="717550"/>
          </a:xfrm>
          <a:prstGeom prst="line">
            <a:avLst/>
          </a:prstGeom>
          <a:noFill/>
          <a:ln w="12700">
            <a:solidFill>
              <a:schemeClr val="tx1"/>
            </a:solidFill>
            <a:round/>
            <a:headEnd type="triangle" w="med" len="med"/>
            <a:tailEnd/>
          </a:ln>
        </p:spPr>
        <p:txBody>
          <a:bodyPr wrap="none" anchor="ctr"/>
          <a:lstStyle/>
          <a:p>
            <a:endParaRPr lang="en-US"/>
          </a:p>
        </p:txBody>
      </p:sp>
      <p:sp>
        <p:nvSpPr>
          <p:cNvPr id="14" name="Text Box 11"/>
          <p:cNvSpPr txBox="1">
            <a:spLocks noChangeArrowheads="1"/>
          </p:cNvSpPr>
          <p:nvPr/>
        </p:nvSpPr>
        <p:spPr bwMode="auto">
          <a:xfrm>
            <a:off x="76200" y="3570300"/>
            <a:ext cx="7086600" cy="366713"/>
          </a:xfrm>
          <a:prstGeom prst="rect">
            <a:avLst/>
          </a:prstGeom>
          <a:noFill/>
          <a:ln w="12700">
            <a:noFill/>
            <a:prstDash val="sysDot"/>
            <a:miter lim="800000"/>
            <a:headEnd/>
            <a:tailEnd/>
          </a:ln>
        </p:spPr>
        <p:txBody>
          <a:bodyPr>
            <a:spAutoFit/>
          </a:bodyPr>
          <a:lstStyle/>
          <a:p>
            <a:pPr>
              <a:spcBef>
                <a:spcPct val="50000"/>
              </a:spcBef>
            </a:pPr>
            <a:r>
              <a:rPr lang="en-US" sz="1800"/>
              <a:t>(b) Maximum pulse transmission rate is</a:t>
            </a:r>
            <a:r>
              <a:rPr lang="en-US" sz="1800" b="1"/>
              <a:t> </a:t>
            </a:r>
            <a:r>
              <a:rPr lang="en-US" sz="1800" b="1">
                <a:solidFill>
                  <a:srgbClr val="A50021"/>
                </a:solidFill>
                <a:latin typeface="Comic Sans MS" pitchFamily="66" charset="0"/>
              </a:rPr>
              <a:t>2</a:t>
            </a:r>
            <a:r>
              <a:rPr lang="en-US" sz="1800" b="1" i="1">
                <a:solidFill>
                  <a:srgbClr val="A50021"/>
                </a:solidFill>
                <a:latin typeface="Comic Sans MS" pitchFamily="66" charset="0"/>
              </a:rPr>
              <a:t>H</a:t>
            </a:r>
            <a:r>
              <a:rPr lang="en-US" sz="1800"/>
              <a:t> pulses/second</a:t>
            </a:r>
          </a:p>
        </p:txBody>
      </p:sp>
      <p:sp>
        <p:nvSpPr>
          <p:cNvPr id="15" name="Rectangle 12"/>
          <p:cNvSpPr>
            <a:spLocks noChangeArrowheads="1"/>
          </p:cNvSpPr>
          <p:nvPr/>
        </p:nvSpPr>
        <p:spPr bwMode="auto">
          <a:xfrm>
            <a:off x="5208588" y="2397138"/>
            <a:ext cx="307975" cy="393700"/>
          </a:xfrm>
          <a:prstGeom prst="rect">
            <a:avLst/>
          </a:prstGeom>
          <a:noFill/>
          <a:ln w="25400">
            <a:noFill/>
            <a:prstDash val="sysDot"/>
            <a:miter lim="800000"/>
            <a:headEnd/>
            <a:tailEnd/>
          </a:ln>
        </p:spPr>
        <p:txBody>
          <a:bodyPr wrap="none" lIns="90488" tIns="44450" rIns="90488" bIns="44450">
            <a:spAutoFit/>
          </a:bodyPr>
          <a:lstStyle/>
          <a:p>
            <a:r>
              <a:rPr lang="en-US" sz="2000"/>
              <a:t>0</a:t>
            </a:r>
          </a:p>
        </p:txBody>
      </p:sp>
      <p:sp>
        <p:nvSpPr>
          <p:cNvPr id="16" name="Rectangle 13"/>
          <p:cNvSpPr>
            <a:spLocks noChangeArrowheads="1"/>
          </p:cNvSpPr>
          <p:nvPr/>
        </p:nvSpPr>
        <p:spPr bwMode="auto">
          <a:xfrm>
            <a:off x="6572250" y="2397138"/>
            <a:ext cx="365125" cy="393700"/>
          </a:xfrm>
          <a:prstGeom prst="rect">
            <a:avLst/>
          </a:prstGeom>
          <a:noFill/>
          <a:ln w="25400">
            <a:noFill/>
            <a:prstDash val="sysDot"/>
            <a:miter lim="800000"/>
            <a:headEnd/>
            <a:tailEnd/>
          </a:ln>
        </p:spPr>
        <p:txBody>
          <a:bodyPr wrap="none" lIns="90488" tIns="44450" rIns="90488" bIns="44450">
            <a:spAutoFit/>
          </a:bodyPr>
          <a:lstStyle/>
          <a:p>
            <a:r>
              <a:rPr lang="en-US" sz="2000" i="1"/>
              <a:t>H</a:t>
            </a:r>
          </a:p>
        </p:txBody>
      </p:sp>
      <p:sp>
        <p:nvSpPr>
          <p:cNvPr id="17" name="Line 14"/>
          <p:cNvSpPr>
            <a:spLocks noChangeShapeType="1"/>
          </p:cNvSpPr>
          <p:nvPr/>
        </p:nvSpPr>
        <p:spPr bwMode="auto">
          <a:xfrm flipV="1">
            <a:off x="5340350" y="2300300"/>
            <a:ext cx="3070225" cy="1588"/>
          </a:xfrm>
          <a:prstGeom prst="line">
            <a:avLst/>
          </a:prstGeom>
          <a:noFill/>
          <a:ln w="12700">
            <a:solidFill>
              <a:schemeClr val="tx1"/>
            </a:solidFill>
            <a:round/>
            <a:headEnd/>
            <a:tailEnd type="triangle" w="med" len="med"/>
          </a:ln>
        </p:spPr>
        <p:txBody>
          <a:bodyPr wrap="none" anchor="ctr"/>
          <a:lstStyle/>
          <a:p>
            <a:endParaRPr lang="en-US"/>
          </a:p>
        </p:txBody>
      </p:sp>
      <p:sp>
        <p:nvSpPr>
          <p:cNvPr id="18" name="Rectangle 15"/>
          <p:cNvSpPr>
            <a:spLocks noChangeArrowheads="1"/>
          </p:cNvSpPr>
          <p:nvPr/>
        </p:nvSpPr>
        <p:spPr bwMode="auto">
          <a:xfrm>
            <a:off x="8523288" y="2122500"/>
            <a:ext cx="430212" cy="393700"/>
          </a:xfrm>
          <a:prstGeom prst="rect">
            <a:avLst/>
          </a:prstGeom>
          <a:noFill/>
          <a:ln w="12700">
            <a:noFill/>
            <a:prstDash val="sysDot"/>
            <a:miter lim="800000"/>
            <a:headEnd/>
            <a:tailEnd/>
          </a:ln>
        </p:spPr>
        <p:txBody>
          <a:bodyPr lIns="90488" tIns="44450" rIns="90488" bIns="44450">
            <a:spAutoFit/>
          </a:bodyPr>
          <a:lstStyle/>
          <a:p>
            <a:r>
              <a:rPr lang="en-US" sz="2000" i="1"/>
              <a:t>f</a:t>
            </a:r>
            <a:endParaRPr lang="en-US" sz="2000"/>
          </a:p>
        </p:txBody>
      </p:sp>
      <p:sp>
        <p:nvSpPr>
          <p:cNvPr id="19" name="Rectangle 16"/>
          <p:cNvSpPr>
            <a:spLocks noChangeArrowheads="1"/>
          </p:cNvSpPr>
          <p:nvPr/>
        </p:nvSpPr>
        <p:spPr bwMode="auto">
          <a:xfrm>
            <a:off x="4648200" y="1208100"/>
            <a:ext cx="574675" cy="393700"/>
          </a:xfrm>
          <a:prstGeom prst="rect">
            <a:avLst/>
          </a:prstGeom>
          <a:noFill/>
          <a:ln w="12700">
            <a:noFill/>
            <a:prstDash val="sysDot"/>
            <a:miter lim="800000"/>
            <a:headEnd/>
            <a:tailEnd/>
          </a:ln>
        </p:spPr>
        <p:txBody>
          <a:bodyPr wrap="none" lIns="90488" tIns="44450" rIns="90488" bIns="44450">
            <a:spAutoFit/>
          </a:bodyPr>
          <a:lstStyle/>
          <a:p>
            <a:r>
              <a:rPr lang="en-US" sz="2000" i="1"/>
              <a:t>A</a:t>
            </a:r>
            <a:r>
              <a:rPr lang="en-US" sz="2000"/>
              <a:t>(</a:t>
            </a:r>
            <a:r>
              <a:rPr lang="en-US" sz="2000" i="1"/>
              <a:t>f</a:t>
            </a:r>
            <a:r>
              <a:rPr lang="en-US" sz="2000"/>
              <a:t>)</a:t>
            </a:r>
          </a:p>
        </p:txBody>
      </p:sp>
      <p:sp>
        <p:nvSpPr>
          <p:cNvPr id="20" name="Line 17"/>
          <p:cNvSpPr>
            <a:spLocks noChangeShapeType="1"/>
          </p:cNvSpPr>
          <p:nvPr/>
        </p:nvSpPr>
        <p:spPr bwMode="auto">
          <a:xfrm flipV="1">
            <a:off x="6826250" y="1782775"/>
            <a:ext cx="0" cy="509588"/>
          </a:xfrm>
          <a:prstGeom prst="line">
            <a:avLst/>
          </a:prstGeom>
          <a:noFill/>
          <a:ln w="12700">
            <a:solidFill>
              <a:schemeClr val="tx1"/>
            </a:solidFill>
            <a:round/>
            <a:headEnd/>
            <a:tailEnd/>
          </a:ln>
        </p:spPr>
        <p:txBody>
          <a:bodyPr wrap="none" anchor="ctr"/>
          <a:lstStyle/>
          <a:p>
            <a:endParaRPr lang="en-US"/>
          </a:p>
        </p:txBody>
      </p:sp>
      <p:sp>
        <p:nvSpPr>
          <p:cNvPr id="21" name="Line 18"/>
          <p:cNvSpPr>
            <a:spLocks noChangeShapeType="1"/>
          </p:cNvSpPr>
          <p:nvPr/>
        </p:nvSpPr>
        <p:spPr bwMode="auto">
          <a:xfrm flipV="1">
            <a:off x="5354638" y="1254138"/>
            <a:ext cx="0" cy="1058862"/>
          </a:xfrm>
          <a:prstGeom prst="line">
            <a:avLst/>
          </a:prstGeom>
          <a:noFill/>
          <a:ln w="12700">
            <a:solidFill>
              <a:schemeClr val="tx1"/>
            </a:solidFill>
            <a:round/>
            <a:headEnd/>
            <a:tailEnd type="triangle" w="med" len="med"/>
          </a:ln>
        </p:spPr>
        <p:txBody>
          <a:bodyPr wrap="none" anchor="ctr"/>
          <a:lstStyle/>
          <a:p>
            <a:endParaRPr lang="en-US"/>
          </a:p>
        </p:txBody>
      </p:sp>
      <p:sp>
        <p:nvSpPr>
          <p:cNvPr id="22" name="Line 19"/>
          <p:cNvSpPr>
            <a:spLocks noChangeShapeType="1"/>
          </p:cNvSpPr>
          <p:nvPr/>
        </p:nvSpPr>
        <p:spPr bwMode="auto">
          <a:xfrm flipH="1" flipV="1">
            <a:off x="5354638" y="1787538"/>
            <a:ext cx="1471612" cy="0"/>
          </a:xfrm>
          <a:prstGeom prst="line">
            <a:avLst/>
          </a:prstGeom>
          <a:noFill/>
          <a:ln w="12700">
            <a:solidFill>
              <a:schemeClr val="tx1"/>
            </a:solidFill>
            <a:round/>
            <a:headEnd/>
            <a:tailEnd/>
          </a:ln>
        </p:spPr>
        <p:txBody>
          <a:bodyPr wrap="none" anchor="ctr"/>
          <a:lstStyle/>
          <a:p>
            <a:endParaRPr lang="en-US"/>
          </a:p>
        </p:txBody>
      </p:sp>
      <p:sp>
        <p:nvSpPr>
          <p:cNvPr id="23" name="Text Box 20"/>
          <p:cNvSpPr txBox="1">
            <a:spLocks noChangeArrowheads="1"/>
          </p:cNvSpPr>
          <p:nvPr/>
        </p:nvSpPr>
        <p:spPr bwMode="auto">
          <a:xfrm>
            <a:off x="5886450" y="1422413"/>
            <a:ext cx="685800" cy="393700"/>
          </a:xfrm>
          <a:prstGeom prst="rect">
            <a:avLst/>
          </a:prstGeom>
          <a:noFill/>
          <a:ln w="12700">
            <a:noFill/>
            <a:prstDash val="sysDot"/>
            <a:miter lim="800000"/>
            <a:headEnd/>
            <a:tailEnd/>
          </a:ln>
        </p:spPr>
        <p:txBody>
          <a:bodyPr lIns="90488" tIns="44450" rIns="90488" bIns="44450">
            <a:spAutoFit/>
          </a:bodyPr>
          <a:lstStyle/>
          <a:p>
            <a:r>
              <a:rPr lang="en-US" sz="2000"/>
              <a:t>1</a:t>
            </a:r>
          </a:p>
        </p:txBody>
      </p:sp>
      <p:sp>
        <p:nvSpPr>
          <p:cNvPr id="24" name="Rectangle 21"/>
          <p:cNvSpPr>
            <a:spLocks noChangeArrowheads="1"/>
          </p:cNvSpPr>
          <p:nvPr/>
        </p:nvSpPr>
        <p:spPr bwMode="auto">
          <a:xfrm>
            <a:off x="3378200" y="4135450"/>
            <a:ext cx="2163763" cy="1011238"/>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25" name="Text Box 22"/>
          <p:cNvSpPr txBox="1">
            <a:spLocks noChangeArrowheads="1"/>
          </p:cNvSpPr>
          <p:nvPr/>
        </p:nvSpPr>
        <p:spPr bwMode="auto">
          <a:xfrm>
            <a:off x="3916363" y="4394213"/>
            <a:ext cx="1030287" cy="396875"/>
          </a:xfrm>
          <a:prstGeom prst="rect">
            <a:avLst/>
          </a:prstGeom>
          <a:noFill/>
          <a:ln w="25400">
            <a:noFill/>
            <a:miter lim="800000"/>
            <a:headEnd/>
            <a:tailEnd/>
          </a:ln>
        </p:spPr>
        <p:txBody>
          <a:bodyPr wrap="none">
            <a:spAutoFit/>
          </a:bodyPr>
          <a:lstStyle/>
          <a:p>
            <a:pPr>
              <a:spcBef>
                <a:spcPct val="50000"/>
              </a:spcBef>
            </a:pPr>
            <a:r>
              <a:rPr lang="en-US" sz="2000"/>
              <a:t>Channel</a:t>
            </a:r>
          </a:p>
        </p:txBody>
      </p:sp>
      <p:sp>
        <p:nvSpPr>
          <p:cNvPr id="26" name="Line 23"/>
          <p:cNvSpPr>
            <a:spLocks noChangeShapeType="1"/>
          </p:cNvSpPr>
          <p:nvPr/>
        </p:nvSpPr>
        <p:spPr bwMode="auto">
          <a:xfrm>
            <a:off x="1095375" y="4791088"/>
            <a:ext cx="1911350" cy="0"/>
          </a:xfrm>
          <a:prstGeom prst="line">
            <a:avLst/>
          </a:prstGeom>
          <a:noFill/>
          <a:ln w="12700">
            <a:solidFill>
              <a:srgbClr val="000000"/>
            </a:solidFill>
            <a:round/>
            <a:headEnd/>
            <a:tailEnd type="triangle" w="med" len="med"/>
          </a:ln>
        </p:spPr>
        <p:txBody>
          <a:bodyPr wrap="none" anchor="ctr"/>
          <a:lstStyle/>
          <a:p>
            <a:endParaRPr lang="en-US"/>
          </a:p>
        </p:txBody>
      </p:sp>
      <p:sp>
        <p:nvSpPr>
          <p:cNvPr id="27" name="Line 24"/>
          <p:cNvSpPr>
            <a:spLocks noChangeShapeType="1"/>
          </p:cNvSpPr>
          <p:nvPr/>
        </p:nvSpPr>
        <p:spPr bwMode="auto">
          <a:xfrm>
            <a:off x="5886450" y="4776800"/>
            <a:ext cx="2330450" cy="0"/>
          </a:xfrm>
          <a:prstGeom prst="line">
            <a:avLst/>
          </a:prstGeom>
          <a:noFill/>
          <a:ln w="12700">
            <a:solidFill>
              <a:srgbClr val="000000"/>
            </a:solidFill>
            <a:round/>
            <a:headEnd/>
            <a:tailEnd type="triangle" w="med" len="med"/>
          </a:ln>
        </p:spPr>
        <p:txBody>
          <a:bodyPr wrap="none" anchor="ctr"/>
          <a:lstStyle/>
          <a:p>
            <a:endParaRPr lang="en-US"/>
          </a:p>
        </p:txBody>
      </p:sp>
      <p:sp>
        <p:nvSpPr>
          <p:cNvPr id="28" name="Freeform 25"/>
          <p:cNvSpPr>
            <a:spLocks/>
          </p:cNvSpPr>
          <p:nvPr/>
        </p:nvSpPr>
        <p:spPr bwMode="auto">
          <a:xfrm>
            <a:off x="6373813" y="4295788"/>
            <a:ext cx="1087437" cy="947737"/>
          </a:xfrm>
          <a:custGeom>
            <a:avLst/>
            <a:gdLst>
              <a:gd name="T0" fmla="*/ 0 w 685"/>
              <a:gd name="T1" fmla="*/ 311 h 663"/>
              <a:gd name="T2" fmla="*/ 66 w 685"/>
              <a:gd name="T3" fmla="*/ 189 h 663"/>
              <a:gd name="T4" fmla="*/ 131 w 685"/>
              <a:gd name="T5" fmla="*/ 11 h 663"/>
              <a:gd name="T6" fmla="*/ 178 w 685"/>
              <a:gd name="T7" fmla="*/ 124 h 663"/>
              <a:gd name="T8" fmla="*/ 253 w 685"/>
              <a:gd name="T9" fmla="*/ 321 h 663"/>
              <a:gd name="T10" fmla="*/ 300 w 685"/>
              <a:gd name="T11" fmla="*/ 555 h 663"/>
              <a:gd name="T12" fmla="*/ 375 w 685"/>
              <a:gd name="T13" fmla="*/ 621 h 663"/>
              <a:gd name="T14" fmla="*/ 469 w 685"/>
              <a:gd name="T15" fmla="*/ 302 h 663"/>
              <a:gd name="T16" fmla="*/ 544 w 685"/>
              <a:gd name="T17" fmla="*/ 77 h 663"/>
              <a:gd name="T18" fmla="*/ 600 w 685"/>
              <a:gd name="T19" fmla="*/ 39 h 663"/>
              <a:gd name="T20" fmla="*/ 647 w 685"/>
              <a:gd name="T21" fmla="*/ 264 h 663"/>
              <a:gd name="T22" fmla="*/ 685 w 685"/>
              <a:gd name="T23" fmla="*/ 321 h 6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5"/>
              <a:gd name="T37" fmla="*/ 0 h 663"/>
              <a:gd name="T38" fmla="*/ 685 w 685"/>
              <a:gd name="T39" fmla="*/ 663 h 6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5" h="663">
                <a:moveTo>
                  <a:pt x="0" y="311"/>
                </a:moveTo>
                <a:cubicBezTo>
                  <a:pt x="22" y="275"/>
                  <a:pt x="44" y="239"/>
                  <a:pt x="66" y="189"/>
                </a:cubicBezTo>
                <a:cubicBezTo>
                  <a:pt x="88" y="139"/>
                  <a:pt x="112" y="22"/>
                  <a:pt x="131" y="11"/>
                </a:cubicBezTo>
                <a:cubicBezTo>
                  <a:pt x="150" y="0"/>
                  <a:pt x="158" y="72"/>
                  <a:pt x="178" y="124"/>
                </a:cubicBezTo>
                <a:cubicBezTo>
                  <a:pt x="198" y="176"/>
                  <a:pt x="233" y="249"/>
                  <a:pt x="253" y="321"/>
                </a:cubicBezTo>
                <a:cubicBezTo>
                  <a:pt x="273" y="393"/>
                  <a:pt x="280" y="505"/>
                  <a:pt x="300" y="555"/>
                </a:cubicBezTo>
                <a:cubicBezTo>
                  <a:pt x="320" y="605"/>
                  <a:pt x="347" y="663"/>
                  <a:pt x="375" y="621"/>
                </a:cubicBezTo>
                <a:cubicBezTo>
                  <a:pt x="403" y="579"/>
                  <a:pt x="441" y="393"/>
                  <a:pt x="469" y="302"/>
                </a:cubicBezTo>
                <a:cubicBezTo>
                  <a:pt x="497" y="211"/>
                  <a:pt x="522" y="121"/>
                  <a:pt x="544" y="77"/>
                </a:cubicBezTo>
                <a:cubicBezTo>
                  <a:pt x="566" y="33"/>
                  <a:pt x="583" y="8"/>
                  <a:pt x="600" y="39"/>
                </a:cubicBezTo>
                <a:cubicBezTo>
                  <a:pt x="617" y="70"/>
                  <a:pt x="633" y="217"/>
                  <a:pt x="647" y="264"/>
                </a:cubicBezTo>
                <a:cubicBezTo>
                  <a:pt x="661" y="311"/>
                  <a:pt x="677" y="312"/>
                  <a:pt x="685" y="321"/>
                </a:cubicBezTo>
              </a:path>
            </a:pathLst>
          </a:custGeom>
          <a:noFill/>
          <a:ln w="12700">
            <a:solidFill>
              <a:srgbClr val="000000"/>
            </a:solidFill>
            <a:round/>
            <a:headEnd/>
            <a:tailEnd/>
          </a:ln>
        </p:spPr>
        <p:txBody>
          <a:bodyPr wrap="none" anchor="ctr"/>
          <a:lstStyle/>
          <a:p>
            <a:endParaRPr lang="en-US"/>
          </a:p>
        </p:txBody>
      </p:sp>
      <p:sp>
        <p:nvSpPr>
          <p:cNvPr id="29" name="Rectangle 26"/>
          <p:cNvSpPr>
            <a:spLocks noChangeArrowheads="1"/>
          </p:cNvSpPr>
          <p:nvPr/>
        </p:nvSpPr>
        <p:spPr bwMode="auto">
          <a:xfrm>
            <a:off x="14668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0" name="Rectangle 27"/>
          <p:cNvSpPr>
            <a:spLocks noChangeArrowheads="1"/>
          </p:cNvSpPr>
          <p:nvPr/>
        </p:nvSpPr>
        <p:spPr bwMode="auto">
          <a:xfrm>
            <a:off x="1857375" y="47910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1" name="Rectangle 28"/>
          <p:cNvSpPr>
            <a:spLocks noChangeArrowheads="1"/>
          </p:cNvSpPr>
          <p:nvPr/>
        </p:nvSpPr>
        <p:spPr bwMode="auto">
          <a:xfrm>
            <a:off x="2254250" y="4295788"/>
            <a:ext cx="228600" cy="495300"/>
          </a:xfrm>
          <a:prstGeom prst="rect">
            <a:avLst/>
          </a:prstGeom>
          <a:solidFill>
            <a:srgbClr val="FFFFFF"/>
          </a:solidFill>
          <a:ln w="12700">
            <a:solidFill>
              <a:srgbClr val="000000"/>
            </a:solidFill>
            <a:miter lim="800000"/>
            <a:headEnd/>
            <a:tailEnd/>
          </a:ln>
        </p:spPr>
        <p:txBody>
          <a:bodyPr wrap="none" anchor="ctr"/>
          <a:lstStyle/>
          <a:p>
            <a:endParaRPr lang="en-US"/>
          </a:p>
        </p:txBody>
      </p:sp>
      <p:sp>
        <p:nvSpPr>
          <p:cNvPr id="32" name="Rectangle 29"/>
          <p:cNvSpPr>
            <a:spLocks noChangeArrowheads="1"/>
          </p:cNvSpPr>
          <p:nvPr/>
        </p:nvSpPr>
        <p:spPr bwMode="auto">
          <a:xfrm>
            <a:off x="7983538" y="4873638"/>
            <a:ext cx="430212"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3" name="Rectangle 30"/>
          <p:cNvSpPr>
            <a:spLocks noChangeArrowheads="1"/>
          </p:cNvSpPr>
          <p:nvPr/>
        </p:nvSpPr>
        <p:spPr bwMode="auto">
          <a:xfrm>
            <a:off x="2724150" y="4808550"/>
            <a:ext cx="430213" cy="393700"/>
          </a:xfrm>
          <a:prstGeom prst="rect">
            <a:avLst/>
          </a:prstGeom>
          <a:noFill/>
          <a:ln w="12700">
            <a:noFill/>
            <a:prstDash val="sysDot"/>
            <a:miter lim="800000"/>
            <a:headEnd/>
            <a:tailEnd/>
          </a:ln>
        </p:spPr>
        <p:txBody>
          <a:bodyPr lIns="90488" tIns="44450" rIns="90488" bIns="44450">
            <a:spAutoFit/>
          </a:bodyPr>
          <a:lstStyle/>
          <a:p>
            <a:r>
              <a:rPr lang="en-US" sz="2000" i="1"/>
              <a:t>t</a:t>
            </a:r>
            <a:endParaRPr lang="en-US" sz="2000"/>
          </a:p>
        </p:txBody>
      </p:sp>
      <p:sp>
        <p:nvSpPr>
          <p:cNvPr id="34" name="Text Box 240"/>
          <p:cNvSpPr txBox="1">
            <a:spLocks noChangeArrowheads="1"/>
          </p:cNvSpPr>
          <p:nvPr/>
        </p:nvSpPr>
        <p:spPr bwMode="auto">
          <a:xfrm>
            <a:off x="7000906"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5" name="Slide Number Placeholder 34"/>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Voice-grade Phone Line</a:t>
            </a:r>
            <a:endParaRPr lang="en-US" dirty="0"/>
          </a:p>
        </p:txBody>
      </p:sp>
      <p:sp>
        <p:nvSpPr>
          <p:cNvPr id="6" name="Rectangle 3"/>
          <p:cNvSpPr>
            <a:spLocks noGrp="1" noChangeArrowheads="1"/>
          </p:cNvSpPr>
          <p:nvPr>
            <p:ph idx="1"/>
          </p:nvPr>
        </p:nvSpPr>
        <p:spPr>
          <a:noFill/>
          <a:ln w="28575">
            <a:solidFill>
              <a:schemeClr val="tx1"/>
            </a:solidFill>
          </a:ln>
        </p:spPr>
        <p:txBody>
          <a:bodyPr/>
          <a:lstStyle/>
          <a:p>
            <a:pPr marL="609600" indent="-609600">
              <a:lnSpc>
                <a:spcPct val="90000"/>
              </a:lnSpc>
              <a:buFontTx/>
              <a:buNone/>
            </a:pPr>
            <a:r>
              <a:rPr lang="en-US" sz="2800" dirty="0" smtClean="0"/>
              <a:t>Example 1.</a:t>
            </a:r>
            <a:r>
              <a:rPr lang="en-US" sz="2800" dirty="0" smtClean="0">
                <a:solidFill>
                  <a:schemeClr val="accent1"/>
                </a:solidFill>
              </a:rPr>
              <a:t>  {sampling rate}</a:t>
            </a:r>
          </a:p>
          <a:p>
            <a:pPr marL="609600" indent="-609600">
              <a:lnSpc>
                <a:spcPct val="90000"/>
              </a:lnSpc>
              <a:buFontTx/>
              <a:buNone/>
            </a:pPr>
            <a:r>
              <a:rPr lang="en-US" sz="2800" dirty="0" smtClean="0"/>
              <a:t>    H   =  4000 Hz</a:t>
            </a:r>
          </a:p>
          <a:p>
            <a:pPr marL="609600" indent="-609600">
              <a:lnSpc>
                <a:spcPct val="90000"/>
              </a:lnSpc>
              <a:buFontTx/>
              <a:buNone/>
            </a:pPr>
            <a:r>
              <a:rPr lang="en-US" sz="2800" dirty="0" smtClean="0">
                <a:solidFill>
                  <a:schemeClr val="tx2"/>
                </a:solidFill>
              </a:rPr>
              <a:t>    2H =  </a:t>
            </a:r>
            <a:r>
              <a:rPr lang="en-US" sz="2800" b="1" dirty="0" smtClean="0">
                <a:solidFill>
                  <a:schemeClr val="accent2"/>
                </a:solidFill>
              </a:rPr>
              <a:t>8000</a:t>
            </a:r>
            <a:r>
              <a:rPr lang="en-US" sz="2800" dirty="0" smtClean="0">
                <a:solidFill>
                  <a:schemeClr val="accent2"/>
                </a:solidFill>
              </a:rPr>
              <a:t> samples/sec.</a:t>
            </a:r>
          </a:p>
          <a:p>
            <a:pPr marL="609600" indent="-609600">
              <a:lnSpc>
                <a:spcPct val="90000"/>
              </a:lnSpc>
              <a:buFontTx/>
              <a:buNone/>
            </a:pPr>
            <a:r>
              <a:rPr lang="en-US" sz="2800" dirty="0" smtClean="0">
                <a:solidFill>
                  <a:srgbClr val="0033CC"/>
                </a:solidFill>
              </a:rPr>
              <a:t>  </a:t>
            </a:r>
            <a:r>
              <a:rPr lang="en-US" sz="2800" dirty="0" smtClean="0">
                <a:solidFill>
                  <a:srgbClr val="0033CC"/>
                </a:solidFill>
                <a:sym typeface="Wingdings" pitchFamily="2" charset="2"/>
              </a:rPr>
              <a:t> sample every 125 microseconds!!</a:t>
            </a:r>
          </a:p>
          <a:p>
            <a:pPr marL="609600" indent="-609600">
              <a:lnSpc>
                <a:spcPct val="90000"/>
              </a:lnSpc>
              <a:buFontTx/>
              <a:buNone/>
            </a:pPr>
            <a:endParaRPr lang="en-US" sz="2800" dirty="0" smtClean="0">
              <a:solidFill>
                <a:schemeClr val="accent2"/>
              </a:solidFill>
              <a:sym typeface="Wingdings" pitchFamily="2" charset="2"/>
            </a:endParaRPr>
          </a:p>
          <a:p>
            <a:pPr marL="609600" indent="-609600">
              <a:lnSpc>
                <a:spcPct val="90000"/>
              </a:lnSpc>
              <a:buFontTx/>
              <a:buNone/>
            </a:pPr>
            <a:r>
              <a:rPr lang="en-US" sz="2800" dirty="0" smtClean="0"/>
              <a:t>Example 2.</a:t>
            </a:r>
            <a:r>
              <a:rPr lang="en-US" sz="2800" dirty="0" smtClean="0">
                <a:solidFill>
                  <a:schemeClr val="accent1"/>
                </a:solidFill>
              </a:rPr>
              <a:t>  {noiseless capacity}</a:t>
            </a:r>
          </a:p>
          <a:p>
            <a:pPr marL="609600" indent="-609600">
              <a:lnSpc>
                <a:spcPct val="90000"/>
              </a:lnSpc>
              <a:buFontTx/>
              <a:buNone/>
            </a:pPr>
            <a:r>
              <a:rPr lang="en-US" sz="2800" dirty="0" smtClean="0">
                <a:solidFill>
                  <a:schemeClr val="accent1"/>
                </a:solidFill>
              </a:rPr>
              <a:t>       </a:t>
            </a:r>
            <a:r>
              <a:rPr lang="en-US" sz="2800" dirty="0" smtClean="0"/>
              <a:t>D   =   </a:t>
            </a:r>
            <a:r>
              <a:rPr lang="en-US" sz="2800" dirty="0" smtClean="0">
                <a:solidFill>
                  <a:schemeClr val="accent2"/>
                </a:solidFill>
              </a:rPr>
              <a:t>2400 baud  </a:t>
            </a:r>
            <a:r>
              <a:rPr lang="en-US" sz="2800" dirty="0" smtClean="0"/>
              <a:t>{note D = 2H}</a:t>
            </a:r>
            <a:endParaRPr lang="en-US" sz="2800" dirty="0" smtClean="0">
              <a:solidFill>
                <a:srgbClr val="FF0000"/>
              </a:solidFill>
            </a:endParaRPr>
          </a:p>
          <a:p>
            <a:pPr marL="609600" indent="-609600">
              <a:lnSpc>
                <a:spcPct val="90000"/>
              </a:lnSpc>
              <a:buFontTx/>
              <a:buNone/>
            </a:pPr>
            <a:r>
              <a:rPr lang="en-US" sz="2800" dirty="0" smtClean="0">
                <a:solidFill>
                  <a:schemeClr val="accent1"/>
                </a:solidFill>
              </a:rPr>
              <a:t>	</a:t>
            </a:r>
            <a:r>
              <a:rPr lang="en-US" sz="2800" dirty="0" smtClean="0"/>
              <a:t>V   =  each pulse encodes </a:t>
            </a:r>
            <a:r>
              <a:rPr lang="en-US" sz="2800" dirty="0" smtClean="0">
                <a:solidFill>
                  <a:schemeClr val="accent2"/>
                </a:solidFill>
              </a:rPr>
              <a:t>16 levels</a:t>
            </a:r>
          </a:p>
          <a:p>
            <a:pPr marL="609600" indent="-609600">
              <a:lnSpc>
                <a:spcPct val="90000"/>
              </a:lnSpc>
              <a:buFontTx/>
              <a:buNone/>
            </a:pPr>
            <a:r>
              <a:rPr lang="en-US" sz="2800" dirty="0" smtClean="0">
                <a:solidFill>
                  <a:srgbClr val="FF0000"/>
                </a:solidFill>
              </a:rPr>
              <a:t>       </a:t>
            </a:r>
            <a:r>
              <a:rPr lang="en-US" sz="2800" dirty="0" smtClean="0"/>
              <a:t>C   =  2H log </a:t>
            </a:r>
            <a:r>
              <a:rPr lang="en-US" sz="2800" baseline="-25000" dirty="0" smtClean="0"/>
              <a:t>2</a:t>
            </a:r>
            <a:r>
              <a:rPr lang="en-US" sz="2800" dirty="0" smtClean="0"/>
              <a:t> (V) = D x log </a:t>
            </a:r>
            <a:r>
              <a:rPr lang="en-US" sz="2800" baseline="-25000" dirty="0" smtClean="0"/>
              <a:t>2</a:t>
            </a:r>
            <a:r>
              <a:rPr lang="en-US" sz="2800" dirty="0" smtClean="0"/>
              <a:t> (V)</a:t>
            </a:r>
          </a:p>
          <a:p>
            <a:pPr marL="609600" indent="-609600">
              <a:lnSpc>
                <a:spcPct val="90000"/>
              </a:lnSpc>
              <a:buFontTx/>
              <a:buNone/>
            </a:pPr>
            <a:r>
              <a:rPr lang="en-US" sz="2800" dirty="0" smtClean="0">
                <a:solidFill>
                  <a:schemeClr val="accent1"/>
                </a:solidFill>
              </a:rPr>
              <a:t>            </a:t>
            </a:r>
            <a:r>
              <a:rPr lang="en-US" sz="2800" dirty="0" smtClean="0"/>
              <a:t>=  2400 x 4  =  9600 bps.</a:t>
            </a:r>
            <a:endParaRPr lang="en-US" sz="2800" dirty="0" smtClean="0">
              <a:solidFill>
                <a:schemeClr val="accent1"/>
              </a:solidFill>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Signal Constellations</a:t>
            </a:r>
            <a:endParaRPr lang="en-US"/>
          </a:p>
        </p:txBody>
      </p:sp>
      <p:grpSp>
        <p:nvGrpSpPr>
          <p:cNvPr id="6" name="Group 2"/>
          <p:cNvGrpSpPr>
            <a:grpSpLocks/>
          </p:cNvGrpSpPr>
          <p:nvPr/>
        </p:nvGrpSpPr>
        <p:grpSpPr bwMode="auto">
          <a:xfrm>
            <a:off x="836613" y="1441450"/>
            <a:ext cx="3200400" cy="2306638"/>
            <a:chOff x="518" y="1034"/>
            <a:chExt cx="2016" cy="1588"/>
          </a:xfrm>
        </p:grpSpPr>
        <p:sp>
          <p:nvSpPr>
            <p:cNvPr id="7" name="Line 3"/>
            <p:cNvSpPr>
              <a:spLocks noChangeShapeType="1"/>
            </p:cNvSpPr>
            <p:nvPr/>
          </p:nvSpPr>
          <p:spPr bwMode="auto">
            <a:xfrm flipV="1">
              <a:off x="1302" y="1106"/>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a:off x="518" y="1894"/>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9" name="Oval 5"/>
            <p:cNvSpPr>
              <a:spLocks noChangeArrowheads="1"/>
            </p:cNvSpPr>
            <p:nvPr/>
          </p:nvSpPr>
          <p:spPr bwMode="auto">
            <a:xfrm>
              <a:off x="1274" y="155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0" name="Oval 6"/>
            <p:cNvSpPr>
              <a:spLocks noChangeArrowheads="1"/>
            </p:cNvSpPr>
            <p:nvPr/>
          </p:nvSpPr>
          <p:spPr bwMode="auto">
            <a:xfrm>
              <a:off x="1574" y="184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1" name="Oval 7"/>
            <p:cNvSpPr>
              <a:spLocks noChangeArrowheads="1"/>
            </p:cNvSpPr>
            <p:nvPr/>
          </p:nvSpPr>
          <p:spPr bwMode="auto">
            <a:xfrm>
              <a:off x="938" y="186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2" name="Oval 8"/>
            <p:cNvSpPr>
              <a:spLocks noChangeArrowheads="1"/>
            </p:cNvSpPr>
            <p:nvPr/>
          </p:nvSpPr>
          <p:spPr bwMode="auto">
            <a:xfrm>
              <a:off x="1274" y="211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13" name="Rectangle 9"/>
            <p:cNvSpPr>
              <a:spLocks noChangeArrowheads="1"/>
            </p:cNvSpPr>
            <p:nvPr/>
          </p:nvSpPr>
          <p:spPr bwMode="auto">
            <a:xfrm>
              <a:off x="2199" y="169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baseline="-25000"/>
            </a:p>
          </p:txBody>
        </p:sp>
        <p:sp>
          <p:nvSpPr>
            <p:cNvPr id="14" name="Rectangle 10"/>
            <p:cNvSpPr>
              <a:spLocks noChangeArrowheads="1"/>
            </p:cNvSpPr>
            <p:nvPr/>
          </p:nvSpPr>
          <p:spPr bwMode="auto">
            <a:xfrm>
              <a:off x="1395" y="1034"/>
              <a:ext cx="335" cy="327"/>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grpSp>
      <p:sp>
        <p:nvSpPr>
          <p:cNvPr id="15" name="Rectangle 11"/>
          <p:cNvSpPr>
            <a:spLocks noChangeArrowheads="1"/>
          </p:cNvSpPr>
          <p:nvPr/>
        </p:nvSpPr>
        <p:spPr bwMode="auto">
          <a:xfrm>
            <a:off x="1066800" y="3970338"/>
            <a:ext cx="2444581" cy="1013098"/>
          </a:xfrm>
          <a:prstGeom prst="rect">
            <a:avLst/>
          </a:prstGeom>
          <a:noFill/>
          <a:ln w="25400">
            <a:noFill/>
            <a:prstDash val="sysDot"/>
            <a:miter lim="800000"/>
            <a:headEnd/>
            <a:tailEnd/>
          </a:ln>
        </p:spPr>
        <p:txBody>
          <a:bodyPr wrap="none" lIns="90488" tIns="44450" rIns="90488" bIns="44450">
            <a:spAutoFit/>
          </a:bodyPr>
          <a:lstStyle/>
          <a:p>
            <a:r>
              <a:rPr lang="en-US" sz="2000" dirty="0"/>
              <a:t>4 “levels”/ pulse</a:t>
            </a:r>
          </a:p>
          <a:p>
            <a:r>
              <a:rPr lang="en-US" sz="2000" dirty="0"/>
              <a:t>2 bits / pulse</a:t>
            </a:r>
          </a:p>
          <a:p>
            <a:r>
              <a:rPr lang="en-US" sz="2000" b="1" dirty="0">
                <a:solidFill>
                  <a:schemeClr val="accent2"/>
                </a:solidFill>
              </a:rPr>
              <a:t>2D</a:t>
            </a:r>
            <a:r>
              <a:rPr lang="en-US" sz="2000" dirty="0"/>
              <a:t> bits per second</a:t>
            </a:r>
          </a:p>
        </p:txBody>
      </p:sp>
      <p:grpSp>
        <p:nvGrpSpPr>
          <p:cNvPr id="16" name="Group 12"/>
          <p:cNvGrpSpPr>
            <a:grpSpLocks/>
          </p:cNvGrpSpPr>
          <p:nvPr/>
        </p:nvGrpSpPr>
        <p:grpSpPr bwMode="auto">
          <a:xfrm>
            <a:off x="5173383" y="1219200"/>
            <a:ext cx="3180042" cy="3780272"/>
            <a:chOff x="3179" y="814"/>
            <a:chExt cx="2066" cy="2657"/>
          </a:xfrm>
        </p:grpSpPr>
        <p:sp>
          <p:nvSpPr>
            <p:cNvPr id="17" name="Line 13"/>
            <p:cNvSpPr>
              <a:spLocks noChangeShapeType="1"/>
            </p:cNvSpPr>
            <p:nvPr/>
          </p:nvSpPr>
          <p:spPr bwMode="auto">
            <a:xfrm flipV="1">
              <a:off x="3990" y="970"/>
              <a:ext cx="0" cy="1516"/>
            </a:xfrm>
            <a:prstGeom prst="line">
              <a:avLst/>
            </a:prstGeom>
            <a:noFill/>
            <a:ln w="25400">
              <a:solidFill>
                <a:schemeClr val="tx1"/>
              </a:solidFill>
              <a:round/>
              <a:headEnd/>
              <a:tailEnd type="triangle" w="med" len="med"/>
            </a:ln>
          </p:spPr>
          <p:txBody>
            <a:bodyPr wrap="none" anchor="ctr"/>
            <a:lstStyle/>
            <a:p>
              <a:endParaRPr lang="en-US"/>
            </a:p>
          </p:txBody>
        </p:sp>
        <p:sp>
          <p:nvSpPr>
            <p:cNvPr id="18" name="Line 14"/>
            <p:cNvSpPr>
              <a:spLocks noChangeShapeType="1"/>
            </p:cNvSpPr>
            <p:nvPr/>
          </p:nvSpPr>
          <p:spPr bwMode="auto">
            <a:xfrm>
              <a:off x="3206" y="1758"/>
              <a:ext cx="1712" cy="0"/>
            </a:xfrm>
            <a:prstGeom prst="line">
              <a:avLst/>
            </a:prstGeom>
            <a:noFill/>
            <a:ln w="25400">
              <a:solidFill>
                <a:schemeClr val="tx1"/>
              </a:solidFill>
              <a:round/>
              <a:headEnd/>
              <a:tailEnd type="triangle" w="med" len="med"/>
            </a:ln>
          </p:spPr>
          <p:txBody>
            <a:bodyPr wrap="none" anchor="ctr"/>
            <a:lstStyle/>
            <a:p>
              <a:endParaRPr lang="en-US"/>
            </a:p>
          </p:txBody>
        </p:sp>
        <p:sp>
          <p:nvSpPr>
            <p:cNvPr id="19" name="Oval 15"/>
            <p:cNvSpPr>
              <a:spLocks noChangeArrowheads="1"/>
            </p:cNvSpPr>
            <p:nvPr/>
          </p:nvSpPr>
          <p:spPr bwMode="auto">
            <a:xfrm>
              <a:off x="3486" y="12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0" name="Oval 16"/>
            <p:cNvSpPr>
              <a:spLocks noChangeArrowheads="1"/>
            </p:cNvSpPr>
            <p:nvPr/>
          </p:nvSpPr>
          <p:spPr bwMode="auto">
            <a:xfrm>
              <a:off x="3834" y="137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1" name="Oval 17"/>
            <p:cNvSpPr>
              <a:spLocks noChangeArrowheads="1"/>
            </p:cNvSpPr>
            <p:nvPr/>
          </p:nvSpPr>
          <p:spPr bwMode="auto">
            <a:xfrm>
              <a:off x="3610" y="15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2" name="Oval 18"/>
            <p:cNvSpPr>
              <a:spLocks noChangeArrowheads="1"/>
            </p:cNvSpPr>
            <p:nvPr/>
          </p:nvSpPr>
          <p:spPr bwMode="auto">
            <a:xfrm>
              <a:off x="3694" y="144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3" name="Rectangle 19"/>
            <p:cNvSpPr>
              <a:spLocks noChangeArrowheads="1"/>
            </p:cNvSpPr>
            <p:nvPr/>
          </p:nvSpPr>
          <p:spPr bwMode="auto">
            <a:xfrm>
              <a:off x="4886" y="1558"/>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A</a:t>
              </a:r>
              <a:r>
                <a:rPr lang="en-US" sz="2200" i="1" baseline="-25000"/>
                <a:t>k</a:t>
              </a:r>
              <a:endParaRPr lang="en-US" sz="2600" i="1" baseline="-25000"/>
            </a:p>
          </p:txBody>
        </p:sp>
        <p:sp>
          <p:nvSpPr>
            <p:cNvPr id="24" name="Rectangle 20"/>
            <p:cNvSpPr>
              <a:spLocks noChangeArrowheads="1"/>
            </p:cNvSpPr>
            <p:nvPr/>
          </p:nvSpPr>
          <p:spPr bwMode="auto">
            <a:xfrm>
              <a:off x="4070" y="814"/>
              <a:ext cx="359" cy="334"/>
            </a:xfrm>
            <a:prstGeom prst="rect">
              <a:avLst/>
            </a:prstGeom>
            <a:noFill/>
            <a:ln w="25400">
              <a:noFill/>
              <a:prstDash val="sysDot"/>
              <a:miter lim="800000"/>
              <a:headEnd/>
              <a:tailEnd/>
            </a:ln>
          </p:spPr>
          <p:txBody>
            <a:bodyPr wrap="none" lIns="138112" tIns="69850" rIns="138112" bIns="69850">
              <a:spAutoFit/>
            </a:bodyPr>
            <a:lstStyle/>
            <a:p>
              <a:pPr defTabSz="2057400"/>
              <a:r>
                <a:rPr lang="en-US" sz="2200" i="1"/>
                <a:t>B</a:t>
              </a:r>
              <a:r>
                <a:rPr lang="en-US" sz="2200" i="1" baseline="-25000"/>
                <a:t>k</a:t>
              </a:r>
              <a:endParaRPr lang="en-US" sz="2600" baseline="-25000"/>
            </a:p>
          </p:txBody>
        </p:sp>
        <p:sp>
          <p:nvSpPr>
            <p:cNvPr id="25" name="Oval 21"/>
            <p:cNvSpPr>
              <a:spLocks noChangeArrowheads="1"/>
            </p:cNvSpPr>
            <p:nvPr/>
          </p:nvSpPr>
          <p:spPr bwMode="auto">
            <a:xfrm>
              <a:off x="4102" y="137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6" name="Oval 22"/>
            <p:cNvSpPr>
              <a:spLocks noChangeArrowheads="1"/>
            </p:cNvSpPr>
            <p:nvPr/>
          </p:nvSpPr>
          <p:spPr bwMode="auto">
            <a:xfrm>
              <a:off x="4426" y="125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7" name="Oval 23"/>
            <p:cNvSpPr>
              <a:spLocks noChangeArrowheads="1"/>
            </p:cNvSpPr>
            <p:nvPr/>
          </p:nvSpPr>
          <p:spPr bwMode="auto">
            <a:xfrm>
              <a:off x="4278" y="14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8" name="Oval 24"/>
            <p:cNvSpPr>
              <a:spLocks noChangeArrowheads="1"/>
            </p:cNvSpPr>
            <p:nvPr/>
          </p:nvSpPr>
          <p:spPr bwMode="auto">
            <a:xfrm>
              <a:off x="4386" y="160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29" name="Oval 25"/>
            <p:cNvSpPr>
              <a:spLocks noChangeArrowheads="1"/>
            </p:cNvSpPr>
            <p:nvPr/>
          </p:nvSpPr>
          <p:spPr bwMode="auto">
            <a:xfrm>
              <a:off x="3574" y="1822"/>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0" name="Oval 26"/>
            <p:cNvSpPr>
              <a:spLocks noChangeArrowheads="1"/>
            </p:cNvSpPr>
            <p:nvPr/>
          </p:nvSpPr>
          <p:spPr bwMode="auto">
            <a:xfrm>
              <a:off x="3666" y="19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1" name="Oval 27"/>
            <p:cNvSpPr>
              <a:spLocks noChangeArrowheads="1"/>
            </p:cNvSpPr>
            <p:nvPr/>
          </p:nvSpPr>
          <p:spPr bwMode="auto">
            <a:xfrm>
              <a:off x="3490"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2" name="Oval 28"/>
            <p:cNvSpPr>
              <a:spLocks noChangeArrowheads="1"/>
            </p:cNvSpPr>
            <p:nvPr/>
          </p:nvSpPr>
          <p:spPr bwMode="auto">
            <a:xfrm>
              <a:off x="3846" y="205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3" name="Oval 29"/>
            <p:cNvSpPr>
              <a:spLocks noChangeArrowheads="1"/>
            </p:cNvSpPr>
            <p:nvPr/>
          </p:nvSpPr>
          <p:spPr bwMode="auto">
            <a:xfrm>
              <a:off x="4282" y="2006"/>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4" name="Oval 30"/>
            <p:cNvSpPr>
              <a:spLocks noChangeArrowheads="1"/>
            </p:cNvSpPr>
            <p:nvPr/>
          </p:nvSpPr>
          <p:spPr bwMode="auto">
            <a:xfrm>
              <a:off x="4366" y="1838"/>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5" name="Oval 31"/>
            <p:cNvSpPr>
              <a:spLocks noChangeArrowheads="1"/>
            </p:cNvSpPr>
            <p:nvPr/>
          </p:nvSpPr>
          <p:spPr bwMode="auto">
            <a:xfrm>
              <a:off x="4078" y="2074"/>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6" name="Oval 32"/>
            <p:cNvSpPr>
              <a:spLocks noChangeArrowheads="1"/>
            </p:cNvSpPr>
            <p:nvPr/>
          </p:nvSpPr>
          <p:spPr bwMode="auto">
            <a:xfrm>
              <a:off x="4426" y="2190"/>
              <a:ext cx="44" cy="68"/>
            </a:xfrm>
            <a:prstGeom prst="ellipse">
              <a:avLst/>
            </a:prstGeom>
            <a:solidFill>
              <a:schemeClr val="tx1"/>
            </a:solidFill>
            <a:ln w="25400">
              <a:solidFill>
                <a:schemeClr val="tx1"/>
              </a:solidFill>
              <a:round/>
              <a:headEnd/>
              <a:tailEnd/>
            </a:ln>
          </p:spPr>
          <p:txBody>
            <a:bodyPr wrap="none" anchor="ctr"/>
            <a:lstStyle/>
            <a:p>
              <a:endParaRPr lang="en-US"/>
            </a:p>
          </p:txBody>
        </p:sp>
        <p:sp>
          <p:nvSpPr>
            <p:cNvPr id="37" name="Rectangle 33"/>
            <p:cNvSpPr>
              <a:spLocks noChangeArrowheads="1"/>
            </p:cNvSpPr>
            <p:nvPr/>
          </p:nvSpPr>
          <p:spPr bwMode="auto">
            <a:xfrm>
              <a:off x="3179" y="2759"/>
              <a:ext cx="1651" cy="712"/>
            </a:xfrm>
            <a:prstGeom prst="rect">
              <a:avLst/>
            </a:prstGeom>
            <a:noFill/>
            <a:ln w="25400">
              <a:noFill/>
              <a:prstDash val="sysDot"/>
              <a:miter lim="800000"/>
              <a:headEnd/>
              <a:tailEnd/>
            </a:ln>
          </p:spPr>
          <p:txBody>
            <a:bodyPr wrap="none" lIns="90488" tIns="44450" rIns="90488" bIns="44450">
              <a:spAutoFit/>
            </a:bodyPr>
            <a:lstStyle/>
            <a:p>
              <a:r>
                <a:rPr lang="en-US" sz="2000" dirty="0"/>
                <a:t>16 “levels”/ pulse</a:t>
              </a:r>
            </a:p>
            <a:p>
              <a:r>
                <a:rPr lang="en-US" sz="2000" dirty="0"/>
                <a:t>4 bits / pulse</a:t>
              </a:r>
            </a:p>
            <a:p>
              <a:r>
                <a:rPr lang="en-US" sz="2000" b="1" dirty="0">
                  <a:solidFill>
                    <a:schemeClr val="accent2"/>
                  </a:solidFill>
                </a:rPr>
                <a:t>4D</a:t>
              </a:r>
              <a:r>
                <a:rPr lang="en-US" sz="2000" dirty="0"/>
                <a:t> bits per second</a:t>
              </a:r>
            </a:p>
          </p:txBody>
        </p:sp>
      </p:grpSp>
      <p:sp>
        <p:nvSpPr>
          <p:cNvPr id="38" name="Text Box 240"/>
          <p:cNvSpPr txBox="1">
            <a:spLocks noChangeArrowheads="1"/>
          </p:cNvSpPr>
          <p:nvPr/>
        </p:nvSpPr>
        <p:spPr bwMode="auto">
          <a:xfrm>
            <a:off x="7072344" y="5815032"/>
            <a:ext cx="2000250" cy="400050"/>
          </a:xfrm>
          <a:prstGeom prst="rect">
            <a:avLst/>
          </a:prstGeom>
          <a:noFill/>
          <a:ln w="25400">
            <a:solidFill>
              <a:srgbClr val="FF6600"/>
            </a:solidFill>
            <a:miter lim="800000"/>
            <a:headEnd/>
            <a:tailEnd/>
          </a:ln>
        </p:spPr>
        <p:txBody>
          <a:bodyPr anchor="ctr">
            <a:spAutoFit/>
          </a:bodyPr>
          <a:lstStyle/>
          <a:p>
            <a:pPr eaLnBrk="0" hangingPunct="0"/>
            <a:r>
              <a:rPr lang="en-US" sz="1000" b="1" dirty="0">
                <a:solidFill>
                  <a:srgbClr val="FF6600"/>
                </a:solidFill>
              </a:rPr>
              <a:t>Leon-Garcia &amp; </a:t>
            </a:r>
            <a:r>
              <a:rPr lang="en-US" sz="1000" b="1" dirty="0" err="1">
                <a:solidFill>
                  <a:srgbClr val="FF6600"/>
                </a:solidFill>
              </a:rPr>
              <a:t>Widjaja</a:t>
            </a:r>
            <a:r>
              <a:rPr lang="en-US" sz="1000" b="1" dirty="0">
                <a:solidFill>
                  <a:srgbClr val="FF6600"/>
                </a:solidFill>
              </a:rPr>
              <a:t>: </a:t>
            </a:r>
          </a:p>
          <a:p>
            <a:pPr eaLnBrk="0" hangingPunct="0"/>
            <a:r>
              <a:rPr lang="en-US" sz="1000" b="1" i="1" dirty="0">
                <a:solidFill>
                  <a:srgbClr val="FF6600"/>
                </a:solidFill>
              </a:rPr>
              <a:t>Communication Networks</a:t>
            </a:r>
          </a:p>
        </p:txBody>
      </p:sp>
      <p:sp>
        <p:nvSpPr>
          <p:cNvPr id="39" name="Slide Number Placeholder 38"/>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4" name="Footer Placeholder 3"/>
          <p:cNvSpPr>
            <a:spLocks noGrp="1"/>
          </p:cNvSpPr>
          <p:nvPr>
            <p:ph type="ftr" sz="quarter" idx="10"/>
          </p:nvPr>
        </p:nvSpPr>
        <p:spPr/>
        <p:txBody>
          <a:bodyPr/>
          <a:lstStyle/>
          <a:p>
            <a:pPr>
              <a:defRPr/>
            </a:pPr>
            <a:r>
              <a:rPr lang="en-US" smtClean="0">
                <a:solidFill>
                  <a:srgbClr val="800000"/>
                </a:solidFill>
              </a:rPr>
              <a:t>Computer Networks   </a:t>
            </a:r>
            <a:r>
              <a:rPr lang="en-US" smtClean="0"/>
              <a:t>Physical Layer</a:t>
            </a:r>
            <a:endParaRPr lang="en-US" dirty="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3204</TotalTime>
  <Words>2205</Words>
  <Application>Microsoft Office PowerPoint</Application>
  <PresentationFormat>On-screen Show (4:3)</PresentationFormat>
  <Paragraphs>431</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Revised_Master</vt:lpstr>
      <vt:lpstr>Document</vt:lpstr>
      <vt:lpstr> Physical Layer (Part 1)  </vt:lpstr>
      <vt:lpstr>Physical Layer Outline (Part 1)</vt:lpstr>
      <vt:lpstr>A Very Simple Abstraction</vt:lpstr>
      <vt:lpstr>Physical Layer Definitions</vt:lpstr>
      <vt:lpstr>Modulation Rate</vt:lpstr>
      <vt:lpstr>Nyquist Theorem  {assume a noiseless channel}</vt:lpstr>
      <vt:lpstr>Physical Transmission Issues</vt:lpstr>
      <vt:lpstr>Voice-grade Phone Line</vt:lpstr>
      <vt:lpstr>Signal Constellations</vt:lpstr>
      <vt:lpstr>Constellation Diagrams</vt:lpstr>
      <vt:lpstr>Signal to Noise Ratio (SNR)</vt:lpstr>
      <vt:lpstr>Shannon’s Channel Capacity Result {assuming only thermal noise}</vt:lpstr>
      <vt:lpstr>Shannon Example – Noisy Channel</vt:lpstr>
      <vt:lpstr>Data Communications Concepts</vt:lpstr>
      <vt:lpstr>Analog and Digital Contexts: data signals transmissions</vt:lpstr>
      <vt:lpstr>Analog and Digital Signaling</vt:lpstr>
      <vt:lpstr>Analog and Digital Signaling</vt:lpstr>
      <vt:lpstr>Analog and Digital Signals</vt:lpstr>
      <vt:lpstr>Signals Details</vt:lpstr>
      <vt:lpstr>Analog and Digital Signaling</vt:lpstr>
      <vt:lpstr>PC Input Converted to Digital Signal</vt:lpstr>
      <vt:lpstr>Analog Signals</vt:lpstr>
      <vt:lpstr>Digital Signals</vt:lpstr>
      <vt:lpstr>Analog vs Digital Signaling</vt:lpstr>
      <vt:lpstr>Attenuation</vt:lpstr>
      <vt:lpstr>Attenuation</vt:lpstr>
      <vt:lpstr>Attenuation vs Frequency</vt:lpstr>
      <vt:lpstr>Analog and Digital Transmissions</vt:lpstr>
      <vt:lpstr>Analog vs Digital Transmission</vt:lpstr>
      <vt:lpstr>Analog Transmissions</vt:lpstr>
      <vt:lpstr>Analog Transmissions</vt:lpstr>
      <vt:lpstr>Digital Transmissions</vt:lpstr>
      <vt:lpstr>Digital Transmissions</vt:lpstr>
      <vt:lpstr>Analog vs Digital Transmission</vt:lpstr>
      <vt:lpstr>Analog Transmissions</vt:lpstr>
      <vt:lpstr>Digital Transmissions</vt:lpstr>
      <vt:lpstr>Digital Transmission Advantages</vt:lpstr>
      <vt:lpstr>Digital vs Analog Transmissions</vt:lpstr>
      <vt:lpstr>Physical Layer Summary (Part 1)</vt:lpstr>
      <vt:lpstr>Physical Layer Summary (Part 1)</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144</cp:revision>
  <dcterms:created xsi:type="dcterms:W3CDTF">2004-01-21T20:05:10Z</dcterms:created>
  <dcterms:modified xsi:type="dcterms:W3CDTF">2013-02-04T23:28:20Z</dcterms:modified>
</cp:coreProperties>
</file>