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7" r:id="rId4"/>
    <p:sldId id="258" r:id="rId5"/>
    <p:sldId id="259" r:id="rId6"/>
    <p:sldId id="263" r:id="rId7"/>
    <p:sldId id="261" r:id="rId8"/>
    <p:sldId id="260" r:id="rId9"/>
    <p:sldId id="262" r:id="rId10"/>
    <p:sldId id="268" r:id="rId11"/>
    <p:sldId id="277" r:id="rId12"/>
    <p:sldId id="279" r:id="rId13"/>
    <p:sldId id="264" r:id="rId14"/>
    <p:sldId id="280" r:id="rId15"/>
    <p:sldId id="276" r:id="rId16"/>
    <p:sldId id="265" r:id="rId17"/>
    <p:sldId id="281" r:id="rId18"/>
    <p:sldId id="282" r:id="rId19"/>
    <p:sldId id="266" r:id="rId20"/>
    <p:sldId id="267" r:id="rId21"/>
    <p:sldId id="270" r:id="rId22"/>
    <p:sldId id="271" r:id="rId23"/>
    <p:sldId id="272" r:id="rId24"/>
    <p:sldId id="273" r:id="rId25"/>
    <p:sldId id="274" r:id="rId26"/>
    <p:sldId id="284" r:id="rId27"/>
  </p:sldIdLst>
  <p:sldSz cx="9144000" cy="6858000" type="screen4x3"/>
  <p:notesSz cx="6983413" cy="92805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008000"/>
    <a:srgbClr val="663300"/>
    <a:srgbClr val="660066"/>
    <a:srgbClr val="00CC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7" Type="http://schemas.openxmlformats.org/officeDocument/2006/relationships/slide" Target="slides/slide23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D2B11E-94C4-4E8C-8905-BFBB809E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8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1968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82E5ED8-6105-41AD-AD97-0174A19F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BD7F-5843-46AE-9226-A42571AD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260350"/>
            <a:ext cx="2178050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260350"/>
            <a:ext cx="6381750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6E3B-6898-4428-B15F-9174A32E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rgbClr val="A50021"/>
            </a:solidFill>
            <a:prstDash val="solid"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C59C-1A3B-4602-A673-1D5C7D55E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20F5-BDF7-48AF-B2D5-DF5CA1688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prstDash val="solid"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11413" y="6308997"/>
            <a:ext cx="4827587" cy="3603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1C7A-2AC9-486D-92E4-DC8687E99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  <a:ln w="19050">
            <a:prstDash val="solid"/>
          </a:ln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248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259A8-165B-41C9-9D8F-F411542E3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prstDash val="solid"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E3AC-EA40-4644-A2D7-6E23AB625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284168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48570-C99E-45E2-A6D4-FECB67849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1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09320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49D1-9AAA-4D32-A39E-8BD7CD98D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284168"/>
            <a:ext cx="1600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1C13-730F-4063-8810-8733048BD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260350"/>
            <a:ext cx="8712200" cy="1276350"/>
          </a:xfrm>
          <a:prstGeom prst="rect">
            <a:avLst/>
          </a:prstGeom>
          <a:noFill/>
          <a:ln w="19050">
            <a:solidFill>
              <a:srgbClr val="800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48275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8416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7ADF9D41-B211-4EB0-97B2-C0EFAEFFF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3988" cy="3248025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TCP</a:t>
            </a:r>
            <a:r>
              <a:rPr lang="en-US" sz="4800" smtClean="0"/>
              <a:t> </a:t>
            </a:r>
            <a:r>
              <a:rPr lang="en-US" smtClean="0"/>
              <a:t>Sliding Windows,</a:t>
            </a:r>
            <a:br>
              <a:rPr lang="en-US" smtClean="0"/>
            </a:br>
            <a:r>
              <a:rPr lang="en-US" smtClean="0"/>
              <a:t>Flow Control,</a:t>
            </a:r>
            <a:br>
              <a:rPr lang="en-US" smtClean="0"/>
            </a:br>
            <a:r>
              <a:rPr lang="en-US" smtClean="0"/>
              <a:t>and Congestion Control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353425" cy="2192337"/>
          </a:xfr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Lecture material taken from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 “Computer Networks </a:t>
            </a:r>
            <a:r>
              <a:rPr lang="en-US" i="1" smtClean="0">
                <a:solidFill>
                  <a:srgbClr val="008000"/>
                </a:solidFill>
              </a:rPr>
              <a:t>A Systems Approach</a:t>
            </a:r>
            <a:r>
              <a:rPr lang="en-US" smtClean="0">
                <a:solidFill>
                  <a:srgbClr val="008000"/>
                </a:solidFill>
              </a:rPr>
              <a:t>”, Fourth Ed.,Peterson and Davie,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Morgan Kaufmann, 2007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ACK Decisions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SeqNumToAck :: </a:t>
            </a:r>
            <a:r>
              <a:rPr lang="en-US" sz="2800" smtClean="0"/>
              <a:t>largest sequence number </a:t>
            </a:r>
            <a:r>
              <a:rPr lang="en-US" sz="2800" b="1" smtClean="0"/>
              <a:t>not yet ACKed </a:t>
            </a:r>
            <a:r>
              <a:rPr lang="en-US" sz="2800" smtClean="0"/>
              <a:t>such that all frames </a:t>
            </a:r>
            <a:r>
              <a:rPr lang="en-US" sz="2800" smtClean="0">
                <a:cs typeface="Arial" pitchFamily="34" charset="0"/>
              </a:rPr>
              <a:t>≤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  <a:r>
              <a:rPr lang="en-US" sz="2800" smtClean="0"/>
              <a:t>have been received.</a:t>
            </a:r>
          </a:p>
          <a:p>
            <a:pPr eaLnBrk="1" hangingPunct="1"/>
            <a:r>
              <a:rPr lang="en-US" sz="2800" smtClean="0"/>
              <a:t>Receiver ACKs receipt of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</a:t>
            </a:r>
            <a:r>
              <a:rPr lang="en-US" sz="2400" smtClean="0"/>
              <a:t>and sets       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		</a:t>
            </a:r>
            <a:r>
              <a:rPr lang="en-US" sz="2400" smtClean="0">
                <a:solidFill>
                  <a:schemeClr val="accent2"/>
                </a:solidFill>
              </a:rPr>
              <a:t>LFR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2"/>
                </a:solidFill>
              </a:rPr>
              <a:t>=  SeqNumToAck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		LAF  =   LFR  + RWS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SeqNumToAck </a:t>
            </a:r>
            <a:r>
              <a:rPr lang="en-US" sz="2400" smtClean="0"/>
              <a:t>is adjusted appropriately!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52475" y="1511300"/>
            <a:ext cx="77073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A50021"/>
                </a:solidFill>
                <a:cs typeface="Arial" pitchFamily="34" charset="0"/>
                <a:sym typeface="Wingdings" pitchFamily="2" charset="2"/>
              </a:rPr>
              <a:t>last frame successfully received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				   </a:t>
            </a:r>
            <a:r>
              <a:rPr lang="en-US" sz="2800" b="1" dirty="0">
                <a:cs typeface="Arial" pitchFamily="34" charset="0"/>
                <a:sym typeface="Wingdings" pitchFamily="2" charset="2"/>
              </a:rPr>
              <a:t>- OR -</a:t>
            </a:r>
            <a:endParaRPr lang="en-US" sz="2800" i="1" dirty="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2.</a:t>
            </a:r>
            <a:r>
              <a:rPr lang="en-US" sz="2800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next</a:t>
            </a:r>
            <a:r>
              <a:rPr lang="en-US" sz="2800" b="1" i="1" u="sng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frame the receiver expects to receive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cs typeface="Arial" pitchFamily="34" charset="0"/>
                <a:sym typeface="Wingdings" pitchFamily="2" charset="2"/>
              </a:rPr>
              <a:t>Both of these can be strictly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individual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ACKs or represent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cumulative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i="1" dirty="0" err="1">
                <a:cs typeface="Arial" pitchFamily="34" charset="0"/>
                <a:sym typeface="Wingdings" pitchFamily="2" charset="2"/>
              </a:rPr>
              <a:t>ACKing</a:t>
            </a:r>
            <a:r>
              <a:rPr lang="en-US" sz="2800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Cumulative </a:t>
            </a:r>
            <a:r>
              <a:rPr lang="en-US" sz="2800" dirty="0" smtClean="0">
                <a:cs typeface="Arial" pitchFamily="34" charset="0"/>
                <a:sym typeface="Wingdings" pitchFamily="2" charset="2"/>
              </a:rPr>
              <a:t>ACKs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is the most common technique.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ACK Choices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48570-C99E-45E2-A6D4-FECB67849E4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827088" y="1989138"/>
            <a:ext cx="75612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4000">
                <a:cs typeface="Arial" pitchFamily="34" charset="0"/>
                <a:sym typeface="Wingdings" pitchFamily="2" charset="2"/>
              </a:rPr>
              <a:t>Use a duplicate ACK.</a:t>
            </a: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2. Use a selective ACK </a:t>
            </a:r>
            <a:r>
              <a:rPr lang="en-US" sz="4000">
                <a:solidFill>
                  <a:schemeClr val="accent2"/>
                </a:solidFill>
                <a:cs typeface="Arial" pitchFamily="34" charset="0"/>
                <a:sym typeface="Wingdings" pitchFamily="2" charset="2"/>
              </a:rPr>
              <a:t>[SACK]</a:t>
            </a:r>
            <a:r>
              <a:rPr lang="en-US" sz="400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endParaRPr lang="en-US" sz="400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3. Use a negative ACK </a:t>
            </a:r>
            <a:r>
              <a:rPr lang="en-US" sz="4000">
                <a:solidFill>
                  <a:srgbClr val="FF6600"/>
                </a:solidFill>
                <a:cs typeface="Arial" pitchFamily="34" charset="0"/>
                <a:sym typeface="Wingdings" pitchFamily="2" charset="2"/>
              </a:rPr>
              <a:t>[NACK]</a:t>
            </a:r>
            <a:r>
              <a:rPr lang="en-US" sz="4000">
                <a:cs typeface="Arial" pitchFamily="34" charset="0"/>
                <a:sym typeface="Wingdings" pitchFamily="2" charset="2"/>
              </a:rPr>
              <a:t> 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6875" y="115888"/>
            <a:ext cx="8207375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Responses to a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Lost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acket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Frame</a:t>
            </a:r>
            <a:endParaRPr lang="en-US" sz="4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48570-C99E-45E2-A6D4-FECB67849E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Sliding Windows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Char char="*"/>
            </a:pPr>
            <a:r>
              <a:rPr lang="en-US" sz="2800" i="1" smtClean="0"/>
              <a:t>In practice, the TCP implementation switches from packet pointers to byte pointers.</a:t>
            </a:r>
          </a:p>
          <a:p>
            <a:pPr eaLnBrk="1" hangingPunct="1"/>
            <a:r>
              <a:rPr lang="en-US" sz="2800" smtClean="0"/>
              <a:t>Guarantees </a:t>
            </a:r>
            <a:r>
              <a:rPr lang="en-US" sz="2800" u="sng" smtClean="0"/>
              <a:t>reliable  delivery</a:t>
            </a:r>
            <a:r>
              <a:rPr lang="en-US" sz="2800" smtClean="0"/>
              <a:t> of data.</a:t>
            </a:r>
          </a:p>
          <a:p>
            <a:pPr eaLnBrk="1" hangingPunct="1"/>
            <a:r>
              <a:rPr lang="en-US" sz="2800" smtClean="0"/>
              <a:t>Ensures data delivered </a:t>
            </a:r>
            <a:r>
              <a:rPr lang="en-US" sz="2800" u="sng" smtClean="0"/>
              <a:t>in order</a:t>
            </a:r>
            <a:r>
              <a:rPr lang="en-US" sz="2800" smtClean="0"/>
              <a:t>.</a:t>
            </a:r>
            <a:endParaRPr lang="en-US" sz="2800" u="sng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Enforces </a:t>
            </a:r>
            <a:r>
              <a:rPr lang="en-US" sz="2800" u="sng" smtClean="0">
                <a:solidFill>
                  <a:srgbClr val="FF3300"/>
                </a:solidFill>
              </a:rPr>
              <a:t>flow control</a:t>
            </a:r>
            <a:r>
              <a:rPr lang="en-US" sz="2800" smtClean="0">
                <a:solidFill>
                  <a:srgbClr val="FF3300"/>
                </a:solidFill>
              </a:rPr>
              <a:t> between sender and receiver.</a:t>
            </a:r>
            <a:endParaRPr lang="en-US" sz="2800" smtClean="0"/>
          </a:p>
          <a:p>
            <a:pPr eaLnBrk="1" hangingPunct="1"/>
            <a:r>
              <a:rPr lang="en-US" sz="2800" smtClean="0"/>
              <a:t>The idea is: the sender does not overrun the receiver’s buffer.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298700" y="2227263"/>
            <a:ext cx="4505325" cy="3289300"/>
            <a:chOff x="1492" y="2390"/>
            <a:chExt cx="2559" cy="1503"/>
          </a:xfrm>
        </p:grpSpPr>
        <p:sp>
          <p:nvSpPr>
            <p:cNvPr id="15367" name="Freeform 4"/>
            <p:cNvSpPr>
              <a:spLocks/>
            </p:cNvSpPr>
            <p:nvPr/>
          </p:nvSpPr>
          <p:spPr bwMode="auto">
            <a:xfrm>
              <a:off x="1607" y="3104"/>
              <a:ext cx="607" cy="307"/>
            </a:xfrm>
            <a:custGeom>
              <a:avLst/>
              <a:gdLst>
                <a:gd name="T0" fmla="*/ 607 w 607"/>
                <a:gd name="T1" fmla="*/ 22 h 307"/>
                <a:gd name="T2" fmla="*/ 607 w 607"/>
                <a:gd name="T3" fmla="*/ 0 h 307"/>
                <a:gd name="T4" fmla="*/ 0 w 607"/>
                <a:gd name="T5" fmla="*/ 0 h 307"/>
                <a:gd name="T6" fmla="*/ 0 w 607"/>
                <a:gd name="T7" fmla="*/ 307 h 307"/>
                <a:gd name="T8" fmla="*/ 21 w 607"/>
                <a:gd name="T9" fmla="*/ 307 h 307"/>
                <a:gd name="T10" fmla="*/ 607 w 607"/>
                <a:gd name="T11" fmla="*/ 307 h 307"/>
                <a:gd name="T12" fmla="*/ 607 w 607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7"/>
                <a:gd name="T22" fmla="*/ 0 h 307"/>
                <a:gd name="T23" fmla="*/ 607 w 607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7" h="307">
                  <a:moveTo>
                    <a:pt x="607" y="22"/>
                  </a:moveTo>
                  <a:lnTo>
                    <a:pt x="607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07" y="307"/>
                  </a:lnTo>
                  <a:lnTo>
                    <a:pt x="607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5"/>
            <p:cNvSpPr>
              <a:spLocks/>
            </p:cNvSpPr>
            <p:nvPr/>
          </p:nvSpPr>
          <p:spPr bwMode="auto">
            <a:xfrm>
              <a:off x="3296" y="3104"/>
              <a:ext cx="672" cy="307"/>
            </a:xfrm>
            <a:custGeom>
              <a:avLst/>
              <a:gdLst>
                <a:gd name="T0" fmla="*/ 672 w 672"/>
                <a:gd name="T1" fmla="*/ 22 h 307"/>
                <a:gd name="T2" fmla="*/ 672 w 672"/>
                <a:gd name="T3" fmla="*/ 0 h 307"/>
                <a:gd name="T4" fmla="*/ 0 w 672"/>
                <a:gd name="T5" fmla="*/ 0 h 307"/>
                <a:gd name="T6" fmla="*/ 0 w 672"/>
                <a:gd name="T7" fmla="*/ 307 h 307"/>
                <a:gd name="T8" fmla="*/ 21 w 672"/>
                <a:gd name="T9" fmla="*/ 307 h 307"/>
                <a:gd name="T10" fmla="*/ 672 w 672"/>
                <a:gd name="T11" fmla="*/ 307 h 307"/>
                <a:gd name="T12" fmla="*/ 672 w 672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2"/>
                <a:gd name="T22" fmla="*/ 0 h 307"/>
                <a:gd name="T23" fmla="*/ 672 w 672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2" h="307">
                  <a:moveTo>
                    <a:pt x="672" y="22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72" y="307"/>
                  </a:lnTo>
                  <a:lnTo>
                    <a:pt x="672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6"/>
            <p:cNvSpPr>
              <a:spLocks/>
            </p:cNvSpPr>
            <p:nvPr/>
          </p:nvSpPr>
          <p:spPr bwMode="auto">
            <a:xfrm>
              <a:off x="1492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9 w 810"/>
                <a:gd name="T11" fmla="*/ 93 h 261"/>
                <a:gd name="T12" fmla="*/ 775 w 810"/>
                <a:gd name="T13" fmla="*/ 83 h 261"/>
                <a:gd name="T14" fmla="*/ 757 w 810"/>
                <a:gd name="T15" fmla="*/ 72 h 261"/>
                <a:gd name="T16" fmla="*/ 738 w 810"/>
                <a:gd name="T17" fmla="*/ 61 h 261"/>
                <a:gd name="T18" fmla="*/ 693 w 810"/>
                <a:gd name="T19" fmla="*/ 43 h 261"/>
                <a:gd name="T20" fmla="*/ 640 w 810"/>
                <a:gd name="T21" fmla="*/ 29 h 261"/>
                <a:gd name="T22" fmla="*/ 584 w 810"/>
                <a:gd name="T23" fmla="*/ 16 h 261"/>
                <a:gd name="T24" fmla="*/ 522 w 810"/>
                <a:gd name="T25" fmla="*/ 8 h 261"/>
                <a:gd name="T26" fmla="*/ 464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200 w 810"/>
                <a:gd name="T37" fmla="*/ 21 h 261"/>
                <a:gd name="T38" fmla="*/ 139 w 810"/>
                <a:gd name="T39" fmla="*/ 37 h 261"/>
                <a:gd name="T40" fmla="*/ 109 w 810"/>
                <a:gd name="T41" fmla="*/ 45 h 261"/>
                <a:gd name="T42" fmla="*/ 83 w 810"/>
                <a:gd name="T43" fmla="*/ 56 h 261"/>
                <a:gd name="T44" fmla="*/ 59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1 w 810"/>
                <a:gd name="T51" fmla="*/ 104 h 261"/>
                <a:gd name="T52" fmla="*/ 3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3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7 w 810"/>
                <a:gd name="T65" fmla="*/ 179 h 261"/>
                <a:gd name="T66" fmla="*/ 27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9 w 810"/>
                <a:gd name="T75" fmla="*/ 227 h 261"/>
                <a:gd name="T76" fmla="*/ 189 w 810"/>
                <a:gd name="T77" fmla="*/ 240 h 261"/>
                <a:gd name="T78" fmla="*/ 243 w 810"/>
                <a:gd name="T79" fmla="*/ 250 h 261"/>
                <a:gd name="T80" fmla="*/ 296 w 810"/>
                <a:gd name="T81" fmla="*/ 256 h 261"/>
                <a:gd name="T82" fmla="*/ 352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2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2 w 810"/>
                <a:gd name="T95" fmla="*/ 227 h 261"/>
                <a:gd name="T96" fmla="*/ 701 w 810"/>
                <a:gd name="T97" fmla="*/ 219 h 261"/>
                <a:gd name="T98" fmla="*/ 728 w 810"/>
                <a:gd name="T99" fmla="*/ 208 h 261"/>
                <a:gd name="T100" fmla="*/ 752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9" y="93"/>
                  </a:lnTo>
                  <a:lnTo>
                    <a:pt x="775" y="83"/>
                  </a:lnTo>
                  <a:lnTo>
                    <a:pt x="757" y="72"/>
                  </a:lnTo>
                  <a:lnTo>
                    <a:pt x="738" y="61"/>
                  </a:lnTo>
                  <a:lnTo>
                    <a:pt x="693" y="43"/>
                  </a:lnTo>
                  <a:lnTo>
                    <a:pt x="640" y="29"/>
                  </a:lnTo>
                  <a:lnTo>
                    <a:pt x="584" y="16"/>
                  </a:lnTo>
                  <a:lnTo>
                    <a:pt x="522" y="8"/>
                  </a:lnTo>
                  <a:lnTo>
                    <a:pt x="464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200" y="21"/>
                  </a:lnTo>
                  <a:lnTo>
                    <a:pt x="139" y="37"/>
                  </a:lnTo>
                  <a:lnTo>
                    <a:pt x="109" y="45"/>
                  </a:lnTo>
                  <a:lnTo>
                    <a:pt x="83" y="56"/>
                  </a:lnTo>
                  <a:lnTo>
                    <a:pt x="59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1" y="104"/>
                  </a:lnTo>
                  <a:lnTo>
                    <a:pt x="3" y="120"/>
                  </a:lnTo>
                  <a:lnTo>
                    <a:pt x="0" y="133"/>
                  </a:lnTo>
                  <a:lnTo>
                    <a:pt x="3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7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9" y="227"/>
                  </a:lnTo>
                  <a:lnTo>
                    <a:pt x="189" y="240"/>
                  </a:lnTo>
                  <a:lnTo>
                    <a:pt x="243" y="250"/>
                  </a:lnTo>
                  <a:lnTo>
                    <a:pt x="296" y="256"/>
                  </a:lnTo>
                  <a:lnTo>
                    <a:pt x="352" y="261"/>
                  </a:lnTo>
                  <a:lnTo>
                    <a:pt x="405" y="261"/>
                  </a:lnTo>
                  <a:lnTo>
                    <a:pt x="472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2" y="227"/>
                  </a:lnTo>
                  <a:lnTo>
                    <a:pt x="701" y="219"/>
                  </a:lnTo>
                  <a:lnTo>
                    <a:pt x="728" y="208"/>
                  </a:lnTo>
                  <a:lnTo>
                    <a:pt x="752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7"/>
            <p:cNvSpPr>
              <a:spLocks/>
            </p:cNvSpPr>
            <p:nvPr/>
          </p:nvSpPr>
          <p:spPr bwMode="auto">
            <a:xfrm>
              <a:off x="3214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8 w 810"/>
                <a:gd name="T11" fmla="*/ 93 h 261"/>
                <a:gd name="T12" fmla="*/ 775 w 810"/>
                <a:gd name="T13" fmla="*/ 83 h 261"/>
                <a:gd name="T14" fmla="*/ 756 w 810"/>
                <a:gd name="T15" fmla="*/ 72 h 261"/>
                <a:gd name="T16" fmla="*/ 738 w 810"/>
                <a:gd name="T17" fmla="*/ 61 h 261"/>
                <a:gd name="T18" fmla="*/ 692 w 810"/>
                <a:gd name="T19" fmla="*/ 43 h 261"/>
                <a:gd name="T20" fmla="*/ 639 w 810"/>
                <a:gd name="T21" fmla="*/ 29 h 261"/>
                <a:gd name="T22" fmla="*/ 583 w 810"/>
                <a:gd name="T23" fmla="*/ 16 h 261"/>
                <a:gd name="T24" fmla="*/ 522 w 810"/>
                <a:gd name="T25" fmla="*/ 8 h 261"/>
                <a:gd name="T26" fmla="*/ 463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199 w 810"/>
                <a:gd name="T37" fmla="*/ 21 h 261"/>
                <a:gd name="T38" fmla="*/ 138 w 810"/>
                <a:gd name="T39" fmla="*/ 37 h 261"/>
                <a:gd name="T40" fmla="*/ 109 w 810"/>
                <a:gd name="T41" fmla="*/ 45 h 261"/>
                <a:gd name="T42" fmla="*/ 82 w 810"/>
                <a:gd name="T43" fmla="*/ 56 h 261"/>
                <a:gd name="T44" fmla="*/ 58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0 w 810"/>
                <a:gd name="T51" fmla="*/ 104 h 261"/>
                <a:gd name="T52" fmla="*/ 2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2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6 w 810"/>
                <a:gd name="T65" fmla="*/ 179 h 261"/>
                <a:gd name="T66" fmla="*/ 26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8 w 810"/>
                <a:gd name="T75" fmla="*/ 227 h 261"/>
                <a:gd name="T76" fmla="*/ 189 w 810"/>
                <a:gd name="T77" fmla="*/ 240 h 261"/>
                <a:gd name="T78" fmla="*/ 242 w 810"/>
                <a:gd name="T79" fmla="*/ 250 h 261"/>
                <a:gd name="T80" fmla="*/ 295 w 810"/>
                <a:gd name="T81" fmla="*/ 256 h 261"/>
                <a:gd name="T82" fmla="*/ 351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1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1 w 810"/>
                <a:gd name="T95" fmla="*/ 227 h 261"/>
                <a:gd name="T96" fmla="*/ 700 w 810"/>
                <a:gd name="T97" fmla="*/ 219 h 261"/>
                <a:gd name="T98" fmla="*/ 727 w 810"/>
                <a:gd name="T99" fmla="*/ 208 h 261"/>
                <a:gd name="T100" fmla="*/ 751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8" y="93"/>
                  </a:lnTo>
                  <a:lnTo>
                    <a:pt x="775" y="83"/>
                  </a:lnTo>
                  <a:lnTo>
                    <a:pt x="756" y="72"/>
                  </a:lnTo>
                  <a:lnTo>
                    <a:pt x="738" y="61"/>
                  </a:lnTo>
                  <a:lnTo>
                    <a:pt x="692" y="43"/>
                  </a:lnTo>
                  <a:lnTo>
                    <a:pt x="639" y="29"/>
                  </a:lnTo>
                  <a:lnTo>
                    <a:pt x="583" y="16"/>
                  </a:lnTo>
                  <a:lnTo>
                    <a:pt x="522" y="8"/>
                  </a:lnTo>
                  <a:lnTo>
                    <a:pt x="463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199" y="21"/>
                  </a:lnTo>
                  <a:lnTo>
                    <a:pt x="138" y="37"/>
                  </a:lnTo>
                  <a:lnTo>
                    <a:pt x="109" y="45"/>
                  </a:lnTo>
                  <a:lnTo>
                    <a:pt x="82" y="56"/>
                  </a:lnTo>
                  <a:lnTo>
                    <a:pt x="58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0" y="104"/>
                  </a:lnTo>
                  <a:lnTo>
                    <a:pt x="2" y="120"/>
                  </a:lnTo>
                  <a:lnTo>
                    <a:pt x="0" y="133"/>
                  </a:lnTo>
                  <a:lnTo>
                    <a:pt x="2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6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8" y="227"/>
                  </a:lnTo>
                  <a:lnTo>
                    <a:pt x="189" y="240"/>
                  </a:lnTo>
                  <a:lnTo>
                    <a:pt x="242" y="250"/>
                  </a:lnTo>
                  <a:lnTo>
                    <a:pt x="295" y="256"/>
                  </a:lnTo>
                  <a:lnTo>
                    <a:pt x="351" y="261"/>
                  </a:lnTo>
                  <a:lnTo>
                    <a:pt x="405" y="261"/>
                  </a:lnTo>
                  <a:lnTo>
                    <a:pt x="471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1" y="227"/>
                  </a:lnTo>
                  <a:lnTo>
                    <a:pt x="700" y="219"/>
                  </a:lnTo>
                  <a:lnTo>
                    <a:pt x="727" y="208"/>
                  </a:lnTo>
                  <a:lnTo>
                    <a:pt x="751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057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2534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3070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1521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5" name="Rectangle 12"/>
            <p:cNvSpPr>
              <a:spLocks noChangeArrowheads="1"/>
            </p:cNvSpPr>
            <p:nvPr/>
          </p:nvSpPr>
          <p:spPr bwMode="auto">
            <a:xfrm>
              <a:off x="2273" y="2766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Write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6" name="Rectangle 13"/>
            <p:cNvSpPr>
              <a:spLocks noChangeArrowheads="1"/>
            </p:cNvSpPr>
            <p:nvPr/>
          </p:nvSpPr>
          <p:spPr bwMode="auto">
            <a:xfrm>
              <a:off x="2273" y="2867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7" name="Rectangle 14"/>
            <p:cNvSpPr>
              <a:spLocks noChangeArrowheads="1"/>
            </p:cNvSpPr>
            <p:nvPr/>
          </p:nvSpPr>
          <p:spPr bwMode="auto">
            <a:xfrm>
              <a:off x="1828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8" name="Rectangle 15"/>
            <p:cNvSpPr>
              <a:spLocks noChangeArrowheads="1"/>
            </p:cNvSpPr>
            <p:nvPr/>
          </p:nvSpPr>
          <p:spPr bwMode="auto">
            <a:xfrm>
              <a:off x="1708" y="3278"/>
              <a:ext cx="41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Send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9" name="Rectangle 16"/>
            <p:cNvSpPr>
              <a:spLocks noChangeArrowheads="1"/>
            </p:cNvSpPr>
            <p:nvPr/>
          </p:nvSpPr>
          <p:spPr bwMode="auto">
            <a:xfrm>
              <a:off x="2094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0" name="Rectangle 17"/>
            <p:cNvSpPr>
              <a:spLocks noChangeArrowheads="1"/>
            </p:cNvSpPr>
            <p:nvPr/>
          </p:nvSpPr>
          <p:spPr bwMode="auto">
            <a:xfrm>
              <a:off x="1950" y="2688"/>
              <a:ext cx="174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18"/>
            <p:cNvSpPr>
              <a:spLocks noChangeArrowheads="1"/>
            </p:cNvSpPr>
            <p:nvPr/>
          </p:nvSpPr>
          <p:spPr bwMode="auto">
            <a:xfrm>
              <a:off x="1950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Rectangle 19"/>
            <p:cNvSpPr>
              <a:spLocks noChangeArrowheads="1"/>
            </p:cNvSpPr>
            <p:nvPr/>
          </p:nvSpPr>
          <p:spPr bwMode="auto">
            <a:xfrm>
              <a:off x="3672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3672" y="2691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21"/>
            <p:cNvSpPr>
              <a:spLocks noChangeArrowheads="1"/>
            </p:cNvSpPr>
            <p:nvPr/>
          </p:nvSpPr>
          <p:spPr bwMode="auto">
            <a:xfrm>
              <a:off x="3672" y="277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Rectangle 22"/>
            <p:cNvSpPr>
              <a:spLocks noChangeArrowheads="1"/>
            </p:cNvSpPr>
            <p:nvPr/>
          </p:nvSpPr>
          <p:spPr bwMode="auto">
            <a:xfrm>
              <a:off x="1950" y="2774"/>
              <a:ext cx="267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Rectangle 23"/>
            <p:cNvSpPr>
              <a:spLocks noChangeArrowheads="1"/>
            </p:cNvSpPr>
            <p:nvPr/>
          </p:nvSpPr>
          <p:spPr bwMode="auto">
            <a:xfrm>
              <a:off x="2571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3107" y="3640"/>
              <a:ext cx="31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2435" y="3816"/>
              <a:ext cx="67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Transmit segments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9" name="Freeform 26"/>
            <p:cNvSpPr>
              <a:spLocks/>
            </p:cNvSpPr>
            <p:nvPr/>
          </p:nvSpPr>
          <p:spPr bwMode="auto">
            <a:xfrm>
              <a:off x="1908" y="3411"/>
              <a:ext cx="1719" cy="378"/>
            </a:xfrm>
            <a:custGeom>
              <a:avLst/>
              <a:gdLst>
                <a:gd name="T0" fmla="*/ 0 w 1719"/>
                <a:gd name="T1" fmla="*/ 0 h 378"/>
                <a:gd name="T2" fmla="*/ 0 w 1719"/>
                <a:gd name="T3" fmla="*/ 378 h 378"/>
                <a:gd name="T4" fmla="*/ 1719 w 1719"/>
                <a:gd name="T5" fmla="*/ 378 h 378"/>
                <a:gd name="T6" fmla="*/ 1719 w 1719"/>
                <a:gd name="T7" fmla="*/ 5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9"/>
                <a:gd name="T13" fmla="*/ 0 h 378"/>
                <a:gd name="T14" fmla="*/ 1719 w 1719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9" h="378">
                  <a:moveTo>
                    <a:pt x="0" y="0"/>
                  </a:moveTo>
                  <a:lnTo>
                    <a:pt x="0" y="378"/>
                  </a:lnTo>
                  <a:lnTo>
                    <a:pt x="1719" y="378"/>
                  </a:lnTo>
                  <a:lnTo>
                    <a:pt x="1719" y="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7"/>
            <p:cNvSpPr>
              <a:spLocks/>
            </p:cNvSpPr>
            <p:nvPr/>
          </p:nvSpPr>
          <p:spPr bwMode="auto">
            <a:xfrm>
              <a:off x="3611" y="3411"/>
              <a:ext cx="29" cy="56"/>
            </a:xfrm>
            <a:custGeom>
              <a:avLst/>
              <a:gdLst>
                <a:gd name="T0" fmla="*/ 29 w 29"/>
                <a:gd name="T1" fmla="*/ 56 h 56"/>
                <a:gd name="T2" fmla="*/ 16 w 29"/>
                <a:gd name="T3" fmla="*/ 0 h 56"/>
                <a:gd name="T4" fmla="*/ 0 w 29"/>
                <a:gd name="T5" fmla="*/ 56 h 56"/>
                <a:gd name="T6" fmla="*/ 29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29" y="56"/>
                  </a:moveTo>
                  <a:lnTo>
                    <a:pt x="16" y="0"/>
                  </a:lnTo>
                  <a:lnTo>
                    <a:pt x="0" y="56"/>
                  </a:lnTo>
                  <a:lnTo>
                    <a:pt x="29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8"/>
            <p:cNvSpPr>
              <a:spLocks noChangeShapeType="1"/>
            </p:cNvSpPr>
            <p:nvPr/>
          </p:nvSpPr>
          <p:spPr bwMode="auto">
            <a:xfrm>
              <a:off x="1908" y="2654"/>
              <a:ext cx="1" cy="3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29"/>
            <p:cNvSpPr>
              <a:spLocks/>
            </p:cNvSpPr>
            <p:nvPr/>
          </p:nvSpPr>
          <p:spPr bwMode="auto">
            <a:xfrm>
              <a:off x="1892" y="3040"/>
              <a:ext cx="32" cy="59"/>
            </a:xfrm>
            <a:custGeom>
              <a:avLst/>
              <a:gdLst>
                <a:gd name="T0" fmla="*/ 0 w 32"/>
                <a:gd name="T1" fmla="*/ 0 h 59"/>
                <a:gd name="T2" fmla="*/ 16 w 32"/>
                <a:gd name="T3" fmla="*/ 59 h 59"/>
                <a:gd name="T4" fmla="*/ 32 w 32"/>
                <a:gd name="T5" fmla="*/ 0 h 59"/>
                <a:gd name="T6" fmla="*/ 0 w 32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9"/>
                <a:gd name="T14" fmla="*/ 32 w 32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9">
                  <a:moveTo>
                    <a:pt x="0" y="0"/>
                  </a:moveTo>
                  <a:lnTo>
                    <a:pt x="16" y="59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30"/>
            <p:cNvSpPr>
              <a:spLocks noChangeArrowheads="1"/>
            </p:cNvSpPr>
            <p:nvPr/>
          </p:nvSpPr>
          <p:spPr bwMode="auto">
            <a:xfrm>
              <a:off x="3246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4" name="Rectangle 31"/>
            <p:cNvSpPr>
              <a:spLocks noChangeArrowheads="1"/>
            </p:cNvSpPr>
            <p:nvPr/>
          </p:nvSpPr>
          <p:spPr bwMode="auto">
            <a:xfrm>
              <a:off x="3861" y="2766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Read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5" name="Rectangle 32"/>
            <p:cNvSpPr>
              <a:spLocks noChangeArrowheads="1"/>
            </p:cNvSpPr>
            <p:nvPr/>
          </p:nvSpPr>
          <p:spPr bwMode="auto">
            <a:xfrm>
              <a:off x="3861" y="2867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6" name="Rectangle 33"/>
            <p:cNvSpPr>
              <a:spLocks noChangeArrowheads="1"/>
            </p:cNvSpPr>
            <p:nvPr/>
          </p:nvSpPr>
          <p:spPr bwMode="auto">
            <a:xfrm>
              <a:off x="3549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3379" y="3278"/>
              <a:ext cx="5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Receive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8" name="Rectangle 35"/>
            <p:cNvSpPr>
              <a:spLocks noChangeArrowheads="1"/>
            </p:cNvSpPr>
            <p:nvPr/>
          </p:nvSpPr>
          <p:spPr bwMode="auto">
            <a:xfrm>
              <a:off x="3339" y="3272"/>
              <a:ext cx="589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36"/>
            <p:cNvSpPr>
              <a:spLocks noChangeArrowheads="1"/>
            </p:cNvSpPr>
            <p:nvPr/>
          </p:nvSpPr>
          <p:spPr bwMode="auto">
            <a:xfrm>
              <a:off x="1647" y="3272"/>
              <a:ext cx="525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7"/>
            <p:cNvSpPr>
              <a:spLocks noChangeShapeType="1"/>
            </p:cNvSpPr>
            <p:nvPr/>
          </p:nvSpPr>
          <p:spPr bwMode="auto">
            <a:xfrm flipV="1">
              <a:off x="3627" y="2702"/>
              <a:ext cx="1" cy="4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38"/>
            <p:cNvSpPr>
              <a:spLocks/>
            </p:cNvSpPr>
            <p:nvPr/>
          </p:nvSpPr>
          <p:spPr bwMode="auto">
            <a:xfrm>
              <a:off x="3611" y="2651"/>
              <a:ext cx="29" cy="59"/>
            </a:xfrm>
            <a:custGeom>
              <a:avLst/>
              <a:gdLst>
                <a:gd name="T0" fmla="*/ 29 w 29"/>
                <a:gd name="T1" fmla="*/ 59 h 59"/>
                <a:gd name="T2" fmla="*/ 16 w 29"/>
                <a:gd name="T3" fmla="*/ 0 h 59"/>
                <a:gd name="T4" fmla="*/ 0 w 29"/>
                <a:gd name="T5" fmla="*/ 59 h 59"/>
                <a:gd name="T6" fmla="*/ 29 w 2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9"/>
                <a:gd name="T14" fmla="*/ 29 w 2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9">
                  <a:moveTo>
                    <a:pt x="29" y="59"/>
                  </a:moveTo>
                  <a:lnTo>
                    <a:pt x="16" y="0"/>
                  </a:lnTo>
                  <a:lnTo>
                    <a:pt x="0" y="59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9"/>
            <p:cNvSpPr>
              <a:spLocks noChangeArrowheads="1"/>
            </p:cNvSpPr>
            <p:nvPr/>
          </p:nvSpPr>
          <p:spPr bwMode="auto">
            <a:xfrm>
              <a:off x="2939" y="3584"/>
              <a:ext cx="1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■ ■ ■</a:t>
              </a:r>
              <a:r>
                <a:rPr lang="en-US" sz="1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 </a:t>
              </a:r>
              <a:endParaRPr lang="en-GB" sz="1600">
                <a:solidFill>
                  <a:srgbClr val="000000"/>
                </a:solidFill>
                <a:latin typeface="Myriad Roman" charset="0"/>
                <a:cs typeface="Times New Roman" pitchFamily="18" charset="0"/>
              </a:endParaRPr>
            </a:p>
          </p:txBody>
        </p:sp>
        <p:sp>
          <p:nvSpPr>
            <p:cNvPr id="15403" name="Freeform 40"/>
            <p:cNvSpPr>
              <a:spLocks noEditPoints="1"/>
            </p:cNvSpPr>
            <p:nvPr/>
          </p:nvSpPr>
          <p:spPr bwMode="auto">
            <a:xfrm>
              <a:off x="2006" y="2867"/>
              <a:ext cx="16" cy="99"/>
            </a:xfrm>
            <a:custGeom>
              <a:avLst/>
              <a:gdLst>
                <a:gd name="T0" fmla="*/ 16 w 16"/>
                <a:gd name="T1" fmla="*/ 91 h 99"/>
                <a:gd name="T2" fmla="*/ 16 w 16"/>
                <a:gd name="T3" fmla="*/ 91 h 99"/>
                <a:gd name="T4" fmla="*/ 14 w 16"/>
                <a:gd name="T5" fmla="*/ 85 h 99"/>
                <a:gd name="T6" fmla="*/ 8 w 16"/>
                <a:gd name="T7" fmla="*/ 83 h 99"/>
                <a:gd name="T8" fmla="*/ 8 w 16"/>
                <a:gd name="T9" fmla="*/ 83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6 h 99"/>
                <a:gd name="T18" fmla="*/ 8 w 16"/>
                <a:gd name="T19" fmla="*/ 99 h 99"/>
                <a:gd name="T20" fmla="*/ 8 w 16"/>
                <a:gd name="T21" fmla="*/ 99 h 99"/>
                <a:gd name="T22" fmla="*/ 14 w 16"/>
                <a:gd name="T23" fmla="*/ 96 h 99"/>
                <a:gd name="T24" fmla="*/ 16 w 16"/>
                <a:gd name="T25" fmla="*/ 91 h 99"/>
                <a:gd name="T26" fmla="*/ 16 w 16"/>
                <a:gd name="T27" fmla="*/ 91 h 99"/>
                <a:gd name="T28" fmla="*/ 16 w 16"/>
                <a:gd name="T29" fmla="*/ 48 h 99"/>
                <a:gd name="T30" fmla="*/ 16 w 16"/>
                <a:gd name="T31" fmla="*/ 48 h 99"/>
                <a:gd name="T32" fmla="*/ 14 w 16"/>
                <a:gd name="T33" fmla="*/ 43 h 99"/>
                <a:gd name="T34" fmla="*/ 8 w 16"/>
                <a:gd name="T35" fmla="*/ 40 h 99"/>
                <a:gd name="T36" fmla="*/ 8 w 16"/>
                <a:gd name="T37" fmla="*/ 40 h 99"/>
                <a:gd name="T38" fmla="*/ 3 w 16"/>
                <a:gd name="T39" fmla="*/ 43 h 99"/>
                <a:gd name="T40" fmla="*/ 0 w 16"/>
                <a:gd name="T41" fmla="*/ 48 h 99"/>
                <a:gd name="T42" fmla="*/ 0 w 16"/>
                <a:gd name="T43" fmla="*/ 48 h 99"/>
                <a:gd name="T44" fmla="*/ 3 w 16"/>
                <a:gd name="T45" fmla="*/ 53 h 99"/>
                <a:gd name="T46" fmla="*/ 8 w 16"/>
                <a:gd name="T47" fmla="*/ 56 h 99"/>
                <a:gd name="T48" fmla="*/ 8 w 16"/>
                <a:gd name="T49" fmla="*/ 56 h 99"/>
                <a:gd name="T50" fmla="*/ 14 w 16"/>
                <a:gd name="T51" fmla="*/ 53 h 99"/>
                <a:gd name="T52" fmla="*/ 16 w 16"/>
                <a:gd name="T53" fmla="*/ 48 h 99"/>
                <a:gd name="T54" fmla="*/ 16 w 16"/>
                <a:gd name="T55" fmla="*/ 48 h 99"/>
                <a:gd name="T56" fmla="*/ 16 w 16"/>
                <a:gd name="T57" fmla="*/ 5 h 99"/>
                <a:gd name="T58" fmla="*/ 16 w 16"/>
                <a:gd name="T59" fmla="*/ 5 h 99"/>
                <a:gd name="T60" fmla="*/ 14 w 16"/>
                <a:gd name="T61" fmla="*/ 0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0 h 99"/>
                <a:gd name="T68" fmla="*/ 0 w 16"/>
                <a:gd name="T69" fmla="*/ 5 h 99"/>
                <a:gd name="T70" fmla="*/ 0 w 16"/>
                <a:gd name="T71" fmla="*/ 5 h 99"/>
                <a:gd name="T72" fmla="*/ 3 w 16"/>
                <a:gd name="T73" fmla="*/ 11 h 99"/>
                <a:gd name="T74" fmla="*/ 8 w 16"/>
                <a:gd name="T75" fmla="*/ 13 h 99"/>
                <a:gd name="T76" fmla="*/ 8 w 16"/>
                <a:gd name="T77" fmla="*/ 13 h 99"/>
                <a:gd name="T78" fmla="*/ 14 w 16"/>
                <a:gd name="T79" fmla="*/ 11 h 99"/>
                <a:gd name="T80" fmla="*/ 16 w 16"/>
                <a:gd name="T81" fmla="*/ 5 h 99"/>
                <a:gd name="T82" fmla="*/ 16 w 16"/>
                <a:gd name="T83" fmla="*/ 5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1"/>
                  </a:moveTo>
                  <a:lnTo>
                    <a:pt x="16" y="91"/>
                  </a:lnTo>
                  <a:lnTo>
                    <a:pt x="14" y="85"/>
                  </a:lnTo>
                  <a:lnTo>
                    <a:pt x="8" y="83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6"/>
                  </a:lnTo>
                  <a:lnTo>
                    <a:pt x="8" y="99"/>
                  </a:lnTo>
                  <a:lnTo>
                    <a:pt x="14" y="96"/>
                  </a:lnTo>
                  <a:lnTo>
                    <a:pt x="16" y="91"/>
                  </a:lnTo>
                  <a:close/>
                  <a:moveTo>
                    <a:pt x="16" y="48"/>
                  </a:moveTo>
                  <a:lnTo>
                    <a:pt x="16" y="48"/>
                  </a:lnTo>
                  <a:lnTo>
                    <a:pt x="14" y="43"/>
                  </a:lnTo>
                  <a:lnTo>
                    <a:pt x="8" y="40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3" y="53"/>
                  </a:lnTo>
                  <a:lnTo>
                    <a:pt x="8" y="56"/>
                  </a:lnTo>
                  <a:lnTo>
                    <a:pt x="14" y="53"/>
                  </a:lnTo>
                  <a:lnTo>
                    <a:pt x="16" y="48"/>
                  </a:lnTo>
                  <a:close/>
                  <a:moveTo>
                    <a:pt x="16" y="5"/>
                  </a:moveTo>
                  <a:lnTo>
                    <a:pt x="16" y="5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1"/>
                  </a:lnTo>
                  <a:lnTo>
                    <a:pt x="8" y="13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1"/>
            <p:cNvSpPr>
              <a:spLocks noEditPoints="1"/>
            </p:cNvSpPr>
            <p:nvPr/>
          </p:nvSpPr>
          <p:spPr bwMode="auto">
            <a:xfrm>
              <a:off x="3725" y="2867"/>
              <a:ext cx="16" cy="99"/>
            </a:xfrm>
            <a:custGeom>
              <a:avLst/>
              <a:gdLst>
                <a:gd name="T0" fmla="*/ 16 w 16"/>
                <a:gd name="T1" fmla="*/ 93 h 99"/>
                <a:gd name="T2" fmla="*/ 16 w 16"/>
                <a:gd name="T3" fmla="*/ 93 h 99"/>
                <a:gd name="T4" fmla="*/ 16 w 16"/>
                <a:gd name="T5" fmla="*/ 85 h 99"/>
                <a:gd name="T6" fmla="*/ 8 w 16"/>
                <a:gd name="T7" fmla="*/ 85 h 99"/>
                <a:gd name="T8" fmla="*/ 8 w 16"/>
                <a:gd name="T9" fmla="*/ 85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9 h 99"/>
                <a:gd name="T18" fmla="*/ 8 w 16"/>
                <a:gd name="T19" fmla="*/ 99 h 99"/>
                <a:gd name="T20" fmla="*/ 8 w 16"/>
                <a:gd name="T21" fmla="*/ 99 h 99"/>
                <a:gd name="T22" fmla="*/ 16 w 16"/>
                <a:gd name="T23" fmla="*/ 99 h 99"/>
                <a:gd name="T24" fmla="*/ 16 w 16"/>
                <a:gd name="T25" fmla="*/ 93 h 99"/>
                <a:gd name="T26" fmla="*/ 16 w 16"/>
                <a:gd name="T27" fmla="*/ 93 h 99"/>
                <a:gd name="T28" fmla="*/ 16 w 16"/>
                <a:gd name="T29" fmla="*/ 51 h 99"/>
                <a:gd name="T30" fmla="*/ 16 w 16"/>
                <a:gd name="T31" fmla="*/ 51 h 99"/>
                <a:gd name="T32" fmla="*/ 16 w 16"/>
                <a:gd name="T33" fmla="*/ 45 h 99"/>
                <a:gd name="T34" fmla="*/ 8 w 16"/>
                <a:gd name="T35" fmla="*/ 43 h 99"/>
                <a:gd name="T36" fmla="*/ 8 w 16"/>
                <a:gd name="T37" fmla="*/ 43 h 99"/>
                <a:gd name="T38" fmla="*/ 3 w 16"/>
                <a:gd name="T39" fmla="*/ 45 h 99"/>
                <a:gd name="T40" fmla="*/ 0 w 16"/>
                <a:gd name="T41" fmla="*/ 51 h 99"/>
                <a:gd name="T42" fmla="*/ 0 w 16"/>
                <a:gd name="T43" fmla="*/ 51 h 99"/>
                <a:gd name="T44" fmla="*/ 3 w 16"/>
                <a:gd name="T45" fmla="*/ 56 h 99"/>
                <a:gd name="T46" fmla="*/ 8 w 16"/>
                <a:gd name="T47" fmla="*/ 56 h 99"/>
                <a:gd name="T48" fmla="*/ 8 w 16"/>
                <a:gd name="T49" fmla="*/ 56 h 99"/>
                <a:gd name="T50" fmla="*/ 16 w 16"/>
                <a:gd name="T51" fmla="*/ 56 h 99"/>
                <a:gd name="T52" fmla="*/ 16 w 16"/>
                <a:gd name="T53" fmla="*/ 51 h 99"/>
                <a:gd name="T54" fmla="*/ 16 w 16"/>
                <a:gd name="T55" fmla="*/ 51 h 99"/>
                <a:gd name="T56" fmla="*/ 16 w 16"/>
                <a:gd name="T57" fmla="*/ 8 h 99"/>
                <a:gd name="T58" fmla="*/ 16 w 16"/>
                <a:gd name="T59" fmla="*/ 8 h 99"/>
                <a:gd name="T60" fmla="*/ 16 w 16"/>
                <a:gd name="T61" fmla="*/ 3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3 h 99"/>
                <a:gd name="T68" fmla="*/ 0 w 16"/>
                <a:gd name="T69" fmla="*/ 8 h 99"/>
                <a:gd name="T70" fmla="*/ 0 w 16"/>
                <a:gd name="T71" fmla="*/ 8 h 99"/>
                <a:gd name="T72" fmla="*/ 3 w 16"/>
                <a:gd name="T73" fmla="*/ 13 h 99"/>
                <a:gd name="T74" fmla="*/ 8 w 16"/>
                <a:gd name="T75" fmla="*/ 16 h 99"/>
                <a:gd name="T76" fmla="*/ 8 w 16"/>
                <a:gd name="T77" fmla="*/ 16 h 99"/>
                <a:gd name="T78" fmla="*/ 16 w 16"/>
                <a:gd name="T79" fmla="*/ 13 h 99"/>
                <a:gd name="T80" fmla="*/ 16 w 16"/>
                <a:gd name="T81" fmla="*/ 8 h 99"/>
                <a:gd name="T82" fmla="*/ 16 w 16"/>
                <a:gd name="T83" fmla="*/ 8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3"/>
                  </a:moveTo>
                  <a:lnTo>
                    <a:pt x="16" y="93"/>
                  </a:lnTo>
                  <a:lnTo>
                    <a:pt x="16" y="85"/>
                  </a:lnTo>
                  <a:lnTo>
                    <a:pt x="8" y="85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9"/>
                  </a:lnTo>
                  <a:lnTo>
                    <a:pt x="8" y="99"/>
                  </a:lnTo>
                  <a:lnTo>
                    <a:pt x="16" y="99"/>
                  </a:lnTo>
                  <a:lnTo>
                    <a:pt x="16" y="93"/>
                  </a:lnTo>
                  <a:close/>
                  <a:moveTo>
                    <a:pt x="16" y="51"/>
                  </a:moveTo>
                  <a:lnTo>
                    <a:pt x="16" y="51"/>
                  </a:lnTo>
                  <a:lnTo>
                    <a:pt x="16" y="45"/>
                  </a:lnTo>
                  <a:lnTo>
                    <a:pt x="8" y="43"/>
                  </a:lnTo>
                  <a:lnTo>
                    <a:pt x="3" y="45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16" y="51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16" y="3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3" y="13"/>
                  </a:lnTo>
                  <a:lnTo>
                    <a:pt x="8" y="16"/>
                  </a:lnTo>
                  <a:lnTo>
                    <a:pt x="16" y="13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39750" y="333375"/>
            <a:ext cx="8064500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Figure 5.3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 </a:t>
            </a:r>
            <a:b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</a:b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Managing a Byte Stream</a:t>
            </a:r>
            <a:endParaRPr lang="en-US" sz="36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CE3AC-EA40-4644-A2D7-6E23AB625CE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38113"/>
            <a:ext cx="8496300" cy="1203325"/>
          </a:xfrm>
          <a:ln w="2540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5.8 Relationship between TCP Send Buffer and TCP Receive Buffer</a:t>
            </a:r>
            <a:endParaRPr lang="en-GB" sz="3200" smtClean="0"/>
          </a:p>
        </p:txBody>
      </p:sp>
      <p:pic>
        <p:nvPicPr>
          <p:cNvPr id="16389" name="Picture 3" descr="05x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41525"/>
            <a:ext cx="80645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CE3AC-EA40-4644-A2D7-6E23AB625CE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847013" cy="1268413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Receiver’s Advertised Window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big difference in TCP is that the size of the sliding window size at the TCP receiver is </a:t>
            </a:r>
            <a:r>
              <a:rPr lang="en-US" u="sng" dirty="0" smtClean="0"/>
              <a:t>not fixed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receiver </a:t>
            </a:r>
            <a:r>
              <a:rPr lang="en-US" i="1" dirty="0" smtClean="0">
                <a:latin typeface="Lucida Sans" pitchFamily="34" charset="0"/>
              </a:rPr>
              <a:t>advertises</a:t>
            </a:r>
            <a:r>
              <a:rPr lang="en-US" i="1" dirty="0" smtClean="0"/>
              <a:t> </a:t>
            </a:r>
            <a:r>
              <a:rPr lang="en-US" dirty="0" smtClean="0"/>
              <a:t>an adjustable window size (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field in TCP header).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Sender is limited to having no more than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bytes of </a:t>
            </a:r>
            <a:r>
              <a:rPr lang="en-US" dirty="0" err="1" smtClean="0"/>
              <a:t>unACKed</a:t>
            </a:r>
            <a:r>
              <a:rPr lang="en-US" dirty="0" smtClean="0"/>
              <a:t> data at any time.</a:t>
            </a:r>
            <a:endParaRPr lang="en-US" dirty="0" smtClean="0">
              <a:solidFill>
                <a:srgbClr val="00CC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223838"/>
            <a:ext cx="8712200" cy="127635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5.4 TCP Header Format </a:t>
            </a:r>
            <a:endParaRPr lang="en-US" dirty="0"/>
          </a:p>
        </p:txBody>
      </p:sp>
      <p:pic>
        <p:nvPicPr>
          <p:cNvPr id="18437" name="Picture 4" descr="05f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2016125"/>
            <a:ext cx="4268787" cy="334168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5.5 Simplified TCP</a:t>
            </a:r>
            <a:endParaRPr lang="en-US" dirty="0"/>
          </a:p>
        </p:txBody>
      </p:sp>
      <p:pic>
        <p:nvPicPr>
          <p:cNvPr id="19461" name="Picture 4" descr="05f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563" y="2735263"/>
            <a:ext cx="5056187" cy="147955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discussion is similar to the previous sliding window mechanism except we add the complexity of sending and receiving </a:t>
            </a:r>
            <a:r>
              <a:rPr lang="en-US" sz="2800" i="1" dirty="0" smtClean="0">
                <a:solidFill>
                  <a:srgbClr val="006600"/>
                </a:solidFill>
              </a:rPr>
              <a:t>application processes</a:t>
            </a:r>
            <a:r>
              <a:rPr lang="en-US" sz="2800" i="1" dirty="0" smtClean="0"/>
              <a:t> </a:t>
            </a:r>
            <a:r>
              <a:rPr lang="en-US" sz="2800" dirty="0" smtClean="0"/>
              <a:t>that are filling and emptying their local buffers.</a:t>
            </a:r>
          </a:p>
          <a:p>
            <a:pPr eaLnBrk="1" hangingPunct="1"/>
            <a:r>
              <a:rPr lang="en-US" sz="2800" dirty="0" smtClean="0"/>
              <a:t>Also we introduce the complexity that buffers are of finite size without worrying about where the buffers are stored.</a:t>
            </a:r>
          </a:p>
          <a:p>
            <a:pPr lvl="4" eaLnBrk="1" hangingPunct="1">
              <a:buFontTx/>
              <a:buNone/>
            </a:pPr>
            <a:r>
              <a:rPr lang="en-US" sz="1800" dirty="0" smtClean="0"/>
              <a:t>     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MaxSendBuffer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MaxRcvBuffer</a:t>
            </a:r>
            <a:endParaRPr lang="en-US" sz="2400" b="1" dirty="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Sliding Windows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receiver </a:t>
            </a:r>
            <a:r>
              <a:rPr lang="en-US" b="1" dirty="0" smtClean="0">
                <a:solidFill>
                  <a:srgbClr val="FF6600"/>
                </a:solidFill>
                <a:latin typeface="Lucida Sans" pitchFamily="34" charset="0"/>
              </a:rPr>
              <a:t>throttles</a:t>
            </a:r>
            <a:r>
              <a:rPr lang="en-US" dirty="0" smtClean="0">
                <a:latin typeface="Lucida Sans" pitchFamily="34" charset="0"/>
              </a:rPr>
              <a:t> the</a:t>
            </a:r>
            <a:r>
              <a:rPr lang="en-US" dirty="0" smtClean="0"/>
              <a:t> sender by advertising a window size no larger than the amount it can buffer.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On TCP receiver side: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sz="2800" b="1" dirty="0" smtClean="0">
                <a:solidFill>
                  <a:schemeClr val="accent2"/>
                </a:solidFill>
              </a:rPr>
              <a:t> -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MaxRcvBuffer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to avoid buffer overflow!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75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TCP receiver advertises: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= </a:t>
            </a:r>
            <a:r>
              <a:rPr lang="en-US" b="1" dirty="0" err="1" smtClean="0">
                <a:solidFill>
                  <a:schemeClr val="accent2"/>
                </a:solidFill>
              </a:rPr>
              <a:t>MaxRcvBuffer</a:t>
            </a:r>
            <a:r>
              <a:rPr lang="en-US" b="1" dirty="0" smtClean="0">
                <a:solidFill>
                  <a:schemeClr val="accent2"/>
                </a:solidFill>
              </a:rPr>
              <a:t> -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(</a:t>
            </a:r>
            <a:r>
              <a:rPr lang="en-US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b="1" dirty="0" smtClean="0">
                <a:solidFill>
                  <a:schemeClr val="accent2"/>
                </a:solidFill>
              </a:rPr>
              <a:t>  - </a:t>
            </a:r>
            <a:r>
              <a:rPr lang="en-US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i.e., the amount of free space available in the receiver’s buffer.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2" y="1447800"/>
            <a:ext cx="918051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The TCP sender must adhere to the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from the receiver such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endParaRPr lang="en-US" sz="2800" b="1" dirty="0" smtClean="0">
              <a:solidFill>
                <a:srgbClr val="00CC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or use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=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b="1" dirty="0" smtClean="0">
                <a:solidFill>
                  <a:srgbClr val="00CC0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   				    	      (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Sender Flow Control Rules: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&gt; 0 </a:t>
            </a:r>
            <a:r>
              <a:rPr lang="en-US" sz="2800" i="1" dirty="0" smtClean="0"/>
              <a:t> for sender to send more data.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LastByteWritten</a:t>
            </a:r>
            <a:r>
              <a:rPr lang="en-US" b="1" dirty="0" smtClean="0">
                <a:solidFill>
                  <a:schemeClr val="accent2"/>
                </a:solidFill>
              </a:rPr>
              <a:t> – </a:t>
            </a:r>
            <a:r>
              <a:rPr lang="en-US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MaxSendBuffer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equality here </a:t>
            </a:r>
            <a:r>
              <a:rPr lang="en-US" i="1" dirty="0" smtClean="0">
                <a:sym typeface="Wingdings" pitchFamily="2" charset="2"/>
              </a:rPr>
              <a:t> send buffer is full!!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Wingdings" pitchFamily="2" charset="2"/>
              </a:rPr>
              <a:t>	 TCP sender process must </a:t>
            </a:r>
            <a:r>
              <a:rPr lang="en-US" b="1" i="1" dirty="0" smtClean="0">
                <a:sym typeface="Wingdings" pitchFamily="2" charset="2"/>
              </a:rPr>
              <a:t>block</a:t>
            </a:r>
            <a:r>
              <a:rPr lang="en-US" i="1" dirty="0" smtClean="0">
                <a:sym typeface="Wingdings" pitchFamily="2" charset="2"/>
              </a:rPr>
              <a:t> the sender application.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47800"/>
            <a:ext cx="8579296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b="1" dirty="0" smtClean="0">
                <a:solidFill>
                  <a:srgbClr val="A50021"/>
                </a:solidFill>
              </a:rPr>
              <a:t> ::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a variable held by the TCP source for each connection.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Char char="*"/>
            </a:pPr>
            <a:r>
              <a:rPr lang="en-US" dirty="0" smtClean="0"/>
              <a:t>TCP is modified such that the maximum number of bytes of unacknowledged data allowed is the </a:t>
            </a:r>
            <a:r>
              <a:rPr lang="en-US" i="1" dirty="0" smtClean="0"/>
              <a:t>minimum of </a:t>
            </a: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dirty="0" smtClean="0">
                <a:solidFill>
                  <a:srgbClr val="00CC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rgbClr val="663300"/>
                </a:solidFill>
              </a:rPr>
              <a:t>MaxWindow</a:t>
            </a:r>
            <a:r>
              <a:rPr lang="en-US" sz="2400" dirty="0" smtClean="0">
                <a:solidFill>
                  <a:srgbClr val="663300"/>
                </a:solidFill>
              </a:rPr>
              <a:t> :: </a:t>
            </a:r>
            <a:r>
              <a:rPr lang="en-US" sz="2400" dirty="0" smtClean="0"/>
              <a:t>min (</a:t>
            </a:r>
            <a:r>
              <a:rPr lang="en-US" sz="2400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400" dirty="0" smtClean="0"/>
              <a:t> , </a:t>
            </a:r>
            <a:r>
              <a:rPr lang="en-US" sz="2400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400" dirty="0" smtClean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11150"/>
            <a:ext cx="7969250" cy="1050925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Finally, we have that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663300"/>
                </a:solidFill>
              </a:rPr>
              <a:t>MaxWindow</a:t>
            </a:r>
            <a:r>
              <a:rPr lang="en-US" sz="2800" dirty="0" smtClean="0">
                <a:solidFill>
                  <a:srgbClr val="663300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– (</a:t>
            </a:r>
            <a:r>
              <a:rPr lang="en-US" sz="2800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dirty="0" smtClean="0">
                <a:solidFill>
                  <a:schemeClr val="accent2"/>
                </a:solidFill>
              </a:rPr>
              <a:t> – </a:t>
            </a:r>
            <a:r>
              <a:rPr lang="en-US" sz="2800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The idea :: the source’s effective window can be </a:t>
            </a:r>
            <a:r>
              <a:rPr lang="en-US" sz="2800" b="1" dirty="0" smtClean="0"/>
              <a:t>no faster</a:t>
            </a:r>
            <a:r>
              <a:rPr lang="en-US" sz="2800" dirty="0" smtClean="0"/>
              <a:t> than the slowest of the network (i.e., its core </a:t>
            </a:r>
            <a:r>
              <a:rPr lang="en-US" sz="2800" i="1" dirty="0" smtClean="0"/>
              <a:t>routers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or the destination Host.</a:t>
            </a:r>
          </a:p>
          <a:p>
            <a:pPr marL="0" indent="0" eaLnBrk="1" hangingPunct="1">
              <a:buClr>
                <a:srgbClr val="660066"/>
              </a:buClr>
              <a:buNone/>
            </a:pPr>
            <a:r>
              <a:rPr lang="en-US" sz="2800" dirty="0" smtClean="0"/>
              <a:t>The TCP source receives </a:t>
            </a:r>
            <a:r>
              <a:rPr lang="en-US" sz="2800" b="1" dirty="0" smtClean="0"/>
              <a:t>implicit</a:t>
            </a:r>
            <a:r>
              <a:rPr lang="en-US" sz="2800" dirty="0" smtClean="0"/>
              <a:t>  and/or </a:t>
            </a:r>
            <a:r>
              <a:rPr lang="en-US" sz="2800" b="1" dirty="0" smtClean="0"/>
              <a:t>explicit</a:t>
            </a:r>
            <a:r>
              <a:rPr lang="en-US" sz="2800" dirty="0" smtClean="0"/>
              <a:t> indications  of congestion by which to reduce  the size of</a:t>
            </a:r>
            <a:r>
              <a:rPr lang="en-US" sz="2800" i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800" b="1" i="1" dirty="0" smtClean="0">
                <a:solidFill>
                  <a:srgbClr val="A50021"/>
                </a:solidFill>
              </a:rPr>
              <a:t>.</a:t>
            </a:r>
            <a:endParaRPr lang="en-US" dirty="0" smtClean="0">
              <a:solidFill>
                <a:srgbClr val="A5002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Sliding Windows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Flow control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and buffers</a:t>
            </a:r>
          </a:p>
          <a:p>
            <a:pPr lvl="1"/>
            <a:r>
              <a:rPr lang="en-US" dirty="0">
                <a:solidFill>
                  <a:srgbClr val="A50021"/>
                </a:solidFill>
              </a:rPr>
              <a:t>A</a:t>
            </a:r>
            <a:r>
              <a:rPr lang="en-US" dirty="0" smtClean="0">
                <a:solidFill>
                  <a:srgbClr val="A50021"/>
                </a:solidFill>
              </a:rPr>
              <a:t>dvertised window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20675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Sliding Windows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 a data link layer concept.</a:t>
            </a:r>
          </a:p>
          <a:p>
            <a:pPr eaLnBrk="1" hangingPunct="1"/>
            <a:r>
              <a:rPr lang="en-US" sz="2800" smtClean="0"/>
              <a:t>Our interest is understanding the TCP mechanism at the transport layer.</a:t>
            </a:r>
          </a:p>
          <a:p>
            <a:pPr eaLnBrk="1" hangingPunct="1"/>
            <a:r>
              <a:rPr lang="en-US" sz="2800" smtClean="0"/>
              <a:t>Each frame is assigned a sequence number: </a:t>
            </a:r>
            <a:r>
              <a:rPr lang="en-US" sz="2800" smtClean="0">
                <a:solidFill>
                  <a:schemeClr val="accent2"/>
                </a:solidFill>
              </a:rPr>
              <a:t>SeqNum.</a:t>
            </a:r>
            <a:endParaRPr lang="en-US" sz="2800" smtClean="0"/>
          </a:p>
          <a:p>
            <a:pPr eaLnBrk="1" hangingPunct="1"/>
            <a:r>
              <a:rPr lang="en-US" sz="2800" smtClean="0"/>
              <a:t>The sender maintains three variables: send window size </a:t>
            </a:r>
            <a:r>
              <a:rPr lang="en-US" sz="2800" smtClean="0">
                <a:solidFill>
                  <a:schemeClr val="accent2"/>
                </a:solidFill>
              </a:rPr>
              <a:t>(SWS)</a:t>
            </a:r>
            <a:r>
              <a:rPr lang="en-US" sz="2800" smtClean="0"/>
              <a:t>, last ACK received </a:t>
            </a:r>
            <a:r>
              <a:rPr lang="en-US" sz="2800" smtClean="0">
                <a:solidFill>
                  <a:schemeClr val="accent2"/>
                </a:solidFill>
              </a:rPr>
              <a:t>(LAR)</a:t>
            </a:r>
            <a:r>
              <a:rPr lang="en-US" sz="2800" smtClean="0"/>
              <a:t>, and last Frame sent </a:t>
            </a:r>
            <a:r>
              <a:rPr lang="en-US" sz="2800" smtClean="0">
                <a:solidFill>
                  <a:schemeClr val="accent2"/>
                </a:solidFill>
              </a:rPr>
              <a:t>(LFS).</a:t>
            </a:r>
            <a:endParaRPr 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Variables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4663"/>
            <a:ext cx="8512175" cy="42052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:: the upper bound on the number of outstanding frames (not ACKed) the sender can transmit.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 </a:t>
            </a:r>
            <a:r>
              <a:rPr lang="en-US" smtClean="0"/>
              <a:t>:: the sequence number of the last ACK received.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LFS </a:t>
            </a:r>
            <a:r>
              <a:rPr lang="en-US" smtClean="0"/>
              <a:t>:: the sequence number of the last frame sent.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Invariant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510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LFS – LAR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SWS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828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295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895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2362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962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3429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5029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4495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6096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562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7162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6629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22"/>
          <p:cNvSpPr>
            <a:spLocks noChangeArrowheads="1"/>
          </p:cNvSpPr>
          <p:nvPr/>
        </p:nvSpPr>
        <p:spPr bwMode="auto">
          <a:xfrm>
            <a:off x="2209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LAR</a:t>
            </a:r>
          </a:p>
        </p:txBody>
      </p:sp>
      <p:sp>
        <p:nvSpPr>
          <p:cNvPr id="6163" name="Rectangle 23"/>
          <p:cNvSpPr>
            <a:spLocks noChangeArrowheads="1"/>
          </p:cNvSpPr>
          <p:nvPr/>
        </p:nvSpPr>
        <p:spPr bwMode="auto">
          <a:xfrm>
            <a:off x="4876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LFS</a:t>
            </a: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3733800" y="2971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SWS</a:t>
            </a:r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5562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2895600" y="3429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67" name="AutoShape 28"/>
          <p:cNvCxnSpPr>
            <a:cxnSpLocks noChangeShapeType="1"/>
            <a:stCxn id="6166" idx="0"/>
            <a:endCxn id="6165" idx="0"/>
          </p:cNvCxnSpPr>
          <p:nvPr/>
        </p:nvCxnSpPr>
        <p:spPr bwMode="auto">
          <a:xfrm>
            <a:off x="2895600" y="3421063"/>
            <a:ext cx="2667000" cy="7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9"/>
          <p:cNvCxnSpPr>
            <a:cxnSpLocks noChangeShapeType="1"/>
            <a:stCxn id="6162" idx="0"/>
            <a:endCxn id="6153" idx="2"/>
          </p:cNvCxnSpPr>
          <p:nvPr/>
        </p:nvCxnSpPr>
        <p:spPr bwMode="auto">
          <a:xfrm flipH="1" flipV="1">
            <a:off x="2628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30"/>
          <p:cNvCxnSpPr>
            <a:cxnSpLocks noChangeShapeType="1"/>
            <a:stCxn id="6163" idx="0"/>
            <a:endCxn id="6156" idx="2"/>
          </p:cNvCxnSpPr>
          <p:nvPr/>
        </p:nvCxnSpPr>
        <p:spPr bwMode="auto">
          <a:xfrm flipH="1" flipV="1">
            <a:off x="5295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Window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arriving ACK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LAR</a:t>
            </a:r>
            <a:r>
              <a:rPr lang="en-US" smtClean="0">
                <a:sym typeface="Wingdings" pitchFamily="2" charset="2"/>
              </a:rPr>
              <a:t> moves right 1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 sender can send one more frame.</a:t>
            </a:r>
          </a:p>
          <a:p>
            <a:pPr eaLnBrk="1" hangingPunct="1"/>
            <a:r>
              <a:rPr lang="en-US" smtClean="0"/>
              <a:t>Associate a </a:t>
            </a:r>
            <a:r>
              <a:rPr lang="en-US" b="1" i="1" smtClean="0">
                <a:solidFill>
                  <a:srgbClr val="A50021"/>
                </a:solidFill>
              </a:rPr>
              <a:t>timer</a:t>
            </a:r>
            <a:r>
              <a:rPr lang="en-US" i="1" smtClean="0">
                <a:solidFill>
                  <a:srgbClr val="A50021"/>
                </a:solidFill>
              </a:rPr>
              <a:t> </a:t>
            </a:r>
            <a:r>
              <a:rPr lang="en-US" smtClean="0"/>
              <a:t>with each frame the sender transmits.</a:t>
            </a:r>
          </a:p>
          <a:p>
            <a:pPr eaLnBrk="1" hangingPunct="1"/>
            <a:r>
              <a:rPr lang="en-US" smtClean="0"/>
              <a:t>Sender retransmits the frame if the timer </a:t>
            </a:r>
            <a:r>
              <a:rPr lang="en-US" i="1" smtClean="0"/>
              <a:t>times out.</a:t>
            </a:r>
          </a:p>
          <a:p>
            <a:pPr eaLnBrk="1" hangingPunct="1"/>
            <a:r>
              <a:rPr lang="en-US" smtClean="0"/>
              <a:t>Sender buffer :: up to </a:t>
            </a:r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frames.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Variables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Receiver window size (RWS)</a:t>
            </a:r>
            <a:r>
              <a:rPr lang="en-US" smtClean="0"/>
              <a:t> :: the upper bound on the number of out-of-order frames the receiver is willing to accept.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Largest acceptable frame (LAF) </a:t>
            </a:r>
            <a:r>
              <a:rPr lang="en-US" smtClean="0"/>
              <a:t>:: the sequence number of the largest acceptable frame.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Last frame received (LFR) </a:t>
            </a:r>
            <a:r>
              <a:rPr lang="en-US" smtClean="0"/>
              <a:t>:: the sequence number of the last frame received.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Invariant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018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LAF – LFR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RWS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828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295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895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362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3962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429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5029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495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162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6629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2209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LFR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4876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LAF</a:t>
            </a:r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>
            <a:off x="3733800" y="31242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RWS</a:t>
            </a:r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5562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2895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9" name="AutoShape 21"/>
          <p:cNvCxnSpPr>
            <a:cxnSpLocks noChangeShapeType="1"/>
            <a:stCxn id="9238" idx="0"/>
            <a:endCxn id="9237" idx="0"/>
          </p:cNvCxnSpPr>
          <p:nvPr/>
        </p:nvCxnSpPr>
        <p:spPr bwMode="auto">
          <a:xfrm>
            <a:off x="2895600" y="3581400"/>
            <a:ext cx="2667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2"/>
          <p:cNvCxnSpPr>
            <a:cxnSpLocks noChangeShapeType="1"/>
            <a:stCxn id="9234" idx="0"/>
            <a:endCxn id="9225" idx="2"/>
          </p:cNvCxnSpPr>
          <p:nvPr/>
        </p:nvCxnSpPr>
        <p:spPr bwMode="auto">
          <a:xfrm flipH="1" flipV="1">
            <a:off x="2628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3"/>
          <p:cNvCxnSpPr>
            <a:cxnSpLocks noChangeShapeType="1"/>
            <a:stCxn id="9235" idx="0"/>
            <a:endCxn id="9228" idx="2"/>
          </p:cNvCxnSpPr>
          <p:nvPr/>
        </p:nvCxnSpPr>
        <p:spPr bwMode="auto">
          <a:xfrm flipH="1" flipV="1">
            <a:off x="5295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Window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When a frame arrives with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A50021"/>
                </a:solidFill>
              </a:rPr>
              <a:t>discarded</a:t>
            </a:r>
            <a:r>
              <a:rPr lang="en-US" b="1" i="1" dirty="0" smtClean="0"/>
              <a:t> </a:t>
            </a:r>
            <a:r>
              <a:rPr lang="en-US" i="1" dirty="0" smtClean="0"/>
              <a:t> because it is   outside the window.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&lt;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006600"/>
                </a:solidFill>
              </a:rPr>
              <a:t>accepted</a:t>
            </a:r>
            <a:r>
              <a:rPr lang="en-US" i="1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TCP Sliding Windows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982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TCP Sliding Windows, Flow Control, and Congestion Control</vt:lpstr>
      <vt:lpstr>Sliding Windows Outline</vt:lpstr>
      <vt:lpstr>Sliding Windows</vt:lpstr>
      <vt:lpstr>Sender Variables</vt:lpstr>
      <vt:lpstr>Sender Invariant</vt:lpstr>
      <vt:lpstr>Sender Window</vt:lpstr>
      <vt:lpstr>Receiver Variables</vt:lpstr>
      <vt:lpstr>Receiver Invariant</vt:lpstr>
      <vt:lpstr>Receiver Window</vt:lpstr>
      <vt:lpstr>Receiver ACK Decisions</vt:lpstr>
      <vt:lpstr>PowerPoint Presentation</vt:lpstr>
      <vt:lpstr>PowerPoint Presentation</vt:lpstr>
      <vt:lpstr>TCP Sliding Windows</vt:lpstr>
      <vt:lpstr>PowerPoint Presentation</vt:lpstr>
      <vt:lpstr>Figure 5.8 Relationship between TCP Send Buffer and TCP Receive Buffer</vt:lpstr>
      <vt:lpstr>Receiver’s Advertised Window</vt:lpstr>
      <vt:lpstr>Figure 5.4 TCP Header Format </vt:lpstr>
      <vt:lpstr>Figure 5.5 Simplified TCP</vt:lpstr>
      <vt:lpstr>TCP Flow Control</vt:lpstr>
      <vt:lpstr>TCP Flow Control</vt:lpstr>
      <vt:lpstr>TCP Flow Control</vt:lpstr>
      <vt:lpstr>PowerPoint Presentation</vt:lpstr>
      <vt:lpstr>PowerPoint Presentation</vt:lpstr>
      <vt:lpstr>TCP Congestion Control</vt:lpstr>
      <vt:lpstr>TCP Congestion Control</vt:lpstr>
      <vt:lpstr>Sliding Windows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Sliding Windows</dc:title>
  <dc:creator>Bob Kinicki</dc:creator>
  <cp:lastModifiedBy>Professor Kinicki</cp:lastModifiedBy>
  <cp:revision>42</cp:revision>
  <dcterms:created xsi:type="dcterms:W3CDTF">2002-01-15T03:01:28Z</dcterms:created>
  <dcterms:modified xsi:type="dcterms:W3CDTF">2013-04-09T00:29:02Z</dcterms:modified>
</cp:coreProperties>
</file>