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9"/>
  </p:notesMasterIdLst>
  <p:handoutMasterIdLst>
    <p:handoutMasterId r:id="rId60"/>
  </p:handoutMasterIdLst>
  <p:sldIdLst>
    <p:sldId id="411" r:id="rId2"/>
    <p:sldId id="501" r:id="rId3"/>
    <p:sldId id="477" r:id="rId4"/>
    <p:sldId id="478" r:id="rId5"/>
    <p:sldId id="479" r:id="rId6"/>
    <p:sldId id="435" r:id="rId7"/>
    <p:sldId id="436" r:id="rId8"/>
    <p:sldId id="437" r:id="rId9"/>
    <p:sldId id="502" r:id="rId10"/>
    <p:sldId id="480" r:id="rId11"/>
    <p:sldId id="402" r:id="rId12"/>
    <p:sldId id="404" r:id="rId13"/>
    <p:sldId id="403" r:id="rId14"/>
    <p:sldId id="405" r:id="rId15"/>
    <p:sldId id="503" r:id="rId16"/>
    <p:sldId id="482" r:id="rId17"/>
    <p:sldId id="441" r:id="rId18"/>
    <p:sldId id="386" r:id="rId19"/>
    <p:sldId id="396" r:id="rId20"/>
    <p:sldId id="504" r:id="rId21"/>
    <p:sldId id="370" r:id="rId22"/>
    <p:sldId id="463" r:id="rId23"/>
    <p:sldId id="371" r:id="rId24"/>
    <p:sldId id="464" r:id="rId25"/>
    <p:sldId id="505" r:id="rId26"/>
    <p:sldId id="465" r:id="rId27"/>
    <p:sldId id="455" r:id="rId28"/>
    <p:sldId id="462" r:id="rId29"/>
    <p:sldId id="456" r:id="rId30"/>
    <p:sldId id="467" r:id="rId31"/>
    <p:sldId id="483" r:id="rId32"/>
    <p:sldId id="484" r:id="rId33"/>
    <p:sldId id="485" r:id="rId34"/>
    <p:sldId id="468" r:id="rId35"/>
    <p:sldId id="486" r:id="rId36"/>
    <p:sldId id="487" r:id="rId37"/>
    <p:sldId id="488" r:id="rId38"/>
    <p:sldId id="489" r:id="rId39"/>
    <p:sldId id="491" r:id="rId40"/>
    <p:sldId id="490" r:id="rId41"/>
    <p:sldId id="492" r:id="rId42"/>
    <p:sldId id="470" r:id="rId43"/>
    <p:sldId id="471" r:id="rId44"/>
    <p:sldId id="493" r:id="rId45"/>
    <p:sldId id="494" r:id="rId46"/>
    <p:sldId id="495" r:id="rId47"/>
    <p:sldId id="496" r:id="rId48"/>
    <p:sldId id="497" r:id="rId49"/>
    <p:sldId id="498" r:id="rId50"/>
    <p:sldId id="475" r:id="rId51"/>
    <p:sldId id="476" r:id="rId52"/>
    <p:sldId id="499" r:id="rId53"/>
    <p:sldId id="500" r:id="rId54"/>
    <p:sldId id="506" r:id="rId55"/>
    <p:sldId id="507" r:id="rId56"/>
    <p:sldId id="509" r:id="rId57"/>
    <p:sldId id="508" r:id="rId58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800000"/>
    <a:srgbClr val="A50021"/>
    <a:srgbClr val="0000FF"/>
    <a:srgbClr val="990033"/>
    <a:srgbClr val="003366"/>
    <a:srgbClr val="CC0000"/>
    <a:srgbClr val="33CC3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4" d="100"/>
          <a:sy n="64" d="100"/>
        </p:scale>
        <p:origin x="-1099" y="-7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13F7-188C-4DD5-A807-19F1CDB5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97A1-227A-4EF8-8CF3-22B2CC16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CCC9-7E5A-4C2B-8DAE-B25DC60D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1E88-3540-4CD8-8F81-62CF385B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3C60-A592-4AF4-983A-A554A05A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633E-EC88-48D1-A34A-F06F008A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7F4B-3A05-4865-A71F-261868F7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235C-D659-4CFD-8AD0-FC96DE57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A80C-1F53-42DB-9671-DA155176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268760"/>
            <a:ext cx="8073008" cy="367240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MAC Protocols for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Health Care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Wireless Sensor Networks (HCWSNs)</a:t>
            </a:r>
            <a:br>
              <a:rPr lang="en-US" dirty="0" smtClean="0">
                <a:solidFill>
                  <a:srgbClr val="0033CC"/>
                </a:solidFill>
              </a:rPr>
            </a:b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PEDS Seminar September 19, 2011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547664" y="4509120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Bob Kinicki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WPI CS Professor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5725B9-B45E-48F6-B871-C956F7FF41A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6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BF9EB-C196-4515-BC8B-E3F90F16BF3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830145-5DF4-4BAE-9088-CDDF2A9C610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0782" y="5693186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[SCP-MAC]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92FEB-6CE6-4C5A-840E-4BEB9F0E99B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 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13252-5176-46D2-93A8-8428EE39AF1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Introduction/Motivation for Health Care Wireless Sensor Networks (HCWSNs)</a:t>
            </a:r>
          </a:p>
          <a:p>
            <a:r>
              <a:rPr lang="en-US" sz="2800" dirty="0" smtClean="0"/>
              <a:t>Brief Wireless Sensor Network (WSN) ‘Primer’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Requirements for Health Care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MAC Protocols for HCWSNs</a:t>
            </a:r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15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328592"/>
          </a:xfrm>
        </p:spPr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Single BS (Base Station) or AP (Access Point) connection to wired networks</a:t>
            </a:r>
          </a:p>
          <a:p>
            <a:r>
              <a:rPr lang="en-US" dirty="0" smtClean="0"/>
              <a:t>Multi-Tiered</a:t>
            </a:r>
          </a:p>
          <a:p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Fixed, dynamic or virtual</a:t>
            </a:r>
          </a:p>
          <a:p>
            <a:r>
              <a:rPr lang="en-US" dirty="0" smtClean="0"/>
              <a:t>MANETs</a:t>
            </a:r>
          </a:p>
          <a:p>
            <a:pPr lvl="1"/>
            <a:r>
              <a:rPr lang="en-US" dirty="0" smtClean="0"/>
              <a:t>Mobile nodes requiring routing</a:t>
            </a:r>
          </a:p>
          <a:p>
            <a:r>
              <a:rPr lang="en-US" dirty="0" smtClean="0"/>
              <a:t>Grids</a:t>
            </a:r>
          </a:p>
          <a:p>
            <a:pPr lvl="1"/>
            <a:r>
              <a:rPr lang="en-US" dirty="0" smtClean="0"/>
              <a:t>Mesh networks (can be tiered)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19E007-47E3-4701-8AD1-B67F8B939E7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Choosing </a:t>
            </a:r>
            <a:r>
              <a:rPr lang="en-US" sz="3600" dirty="0" smtClean="0"/>
              <a:t>Dynamic Cluster </a:t>
            </a:r>
            <a:r>
              <a:rPr lang="en-US" sz="3600" dirty="0" smtClean="0"/>
              <a:t>Heads/</a:t>
            </a:r>
            <a:br>
              <a:rPr lang="en-US" sz="3600" dirty="0" smtClean="0"/>
            </a:br>
            <a:r>
              <a:rPr lang="en-US" sz="3600" dirty="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1043608" y="6453336"/>
            <a:ext cx="6872114" cy="2887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82FD-2228-4DBB-AC39-BA80E168BCD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WSNs in Health Care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Introduction/Motivation for Health Care Wireless Sensor Networks (HCWSNs)</a:t>
            </a:r>
          </a:p>
          <a:p>
            <a:r>
              <a:rPr lang="en-US" sz="2800" dirty="0" smtClean="0"/>
              <a:t>Brief Wireless Sensor Network (WSN) ‘Primer’</a:t>
            </a:r>
          </a:p>
          <a:p>
            <a:pPr>
              <a:defRPr/>
            </a:pPr>
            <a:r>
              <a:rPr lang="en-US" sz="2800" dirty="0" smtClean="0"/>
              <a:t>Types of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Requirements for Health Care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CSMA MAC </a:t>
            </a:r>
            <a:r>
              <a:rPr lang="en-US" sz="2800" dirty="0" smtClean="0">
                <a:effectLst/>
              </a:rPr>
              <a:t>Protocols for </a:t>
            </a:r>
            <a:r>
              <a:rPr lang="en-US" sz="2800" dirty="0" smtClean="0">
                <a:effectLst/>
              </a:rPr>
              <a:t>HCWSNs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Conclusions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Introduction/Motivation for Health Care Wireless Sensor Networks (HCWSNs)</a:t>
            </a:r>
          </a:p>
          <a:p>
            <a:r>
              <a:rPr lang="en-US" sz="2800" dirty="0" smtClean="0"/>
              <a:t>Brief Wireless Sensor Network (WSN) ‘Primer’</a:t>
            </a:r>
          </a:p>
          <a:p>
            <a:pPr>
              <a:defRPr/>
            </a:pPr>
            <a:r>
              <a:rPr lang="en-US" sz="2800" dirty="0" smtClean="0"/>
              <a:t>Types of WSNs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Power-Aware MAC Protocols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Requirements for Health Care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CSMA MAC </a:t>
            </a:r>
            <a:r>
              <a:rPr lang="en-US" sz="2800" dirty="0" smtClean="0">
                <a:effectLst/>
              </a:rPr>
              <a:t>Protocols for HCWSNs</a:t>
            </a:r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20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BBD8F-CAC8-4426-B7F5-7F36BBCCFA4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8893175" cy="3600400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S-MAC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LPL            NPSM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EMACs  Sift     TMAC    </a:t>
            </a:r>
            <a:r>
              <a:rPr lang="en-US" sz="2400" b="0" dirty="0" err="1" smtClean="0">
                <a:effectLst/>
              </a:rPr>
              <a:t>TinyOS</a:t>
            </a:r>
            <a:r>
              <a:rPr lang="en-US" sz="2400" b="0" dirty="0" smtClean="0">
                <a:effectLst/>
              </a:rPr>
              <a:t>   TRAMA</a:t>
            </a:r>
          </a:p>
          <a:p>
            <a:pPr marL="914400" indent="-9144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BMAC    DMAC 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DSMAC</a:t>
            </a:r>
            <a:r>
              <a:rPr lang="en-US" sz="2400" b="0" dirty="0" smtClean="0">
                <a:effectLst/>
              </a:rPr>
              <a:t>  LMAC    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MS-MAC</a:t>
            </a:r>
            <a:r>
              <a:rPr lang="en-US" sz="2400" b="0" dirty="0" smtClean="0">
                <a:effectLst/>
              </a:rPr>
              <a:t>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BBD8F-CAC8-4426-B7F5-7F36BBCCFA4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3528392"/>
          </a:xfrm>
          <a:ln>
            <a:solidFill>
              <a:schemeClr val="tx1"/>
            </a:solidFill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</a:t>
            </a:r>
            <a:r>
              <a:rPr lang="en-US" sz="2400" b="0" dirty="0" smtClean="0">
                <a:effectLst/>
              </a:rPr>
              <a:t>   FLAMA     MMAC      PMAC    </a:t>
            </a:r>
            <a:r>
              <a:rPr lang="en-US" sz="2400" b="0" dirty="0" err="1" smtClean="0">
                <a:effectLst/>
              </a:rPr>
              <a:t>RateEst</a:t>
            </a:r>
            <a:r>
              <a:rPr lang="en-US" sz="2400" b="0" dirty="0" smtClean="0">
                <a:effectLst/>
              </a:rPr>
              <a:t>-MAC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</a:t>
            </a:r>
            <a:r>
              <a:rPr lang="en-US" sz="2400" b="0" dirty="0" smtClean="0">
                <a:effectLst/>
              </a:rPr>
              <a:t>   Z-MAC</a:t>
            </a:r>
            <a:r>
              <a:rPr lang="en-US" sz="2400" b="0" dirty="0">
                <a:effectLst/>
              </a:rPr>
              <a:t>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>
                <a:effectLst/>
              </a:rPr>
              <a:t>	 SCP-MAC </a:t>
            </a:r>
            <a:r>
              <a:rPr lang="en-US" sz="2400" b="0" dirty="0" smtClean="0">
                <a:effectLst/>
              </a:rPr>
              <a:t>   SS-TDMA </a:t>
            </a:r>
            <a:r>
              <a:rPr lang="en-US" sz="2400" b="0" dirty="0">
                <a:effectLst/>
              </a:rPr>
              <a:t>X-MAC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Crankshaft  MH-MAC  ML-MAC   RMAC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DS-MAC</a:t>
            </a:r>
            <a:r>
              <a:rPr lang="en-US" sz="2400" b="0" dirty="0" smtClean="0">
                <a:effectLst/>
              </a:rPr>
              <a:t>   DW-MAC  RI-MAC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</a:t>
            </a:r>
            <a:r>
              <a:rPr lang="en-US" sz="2400" b="0" dirty="0" smtClean="0">
                <a:effectLst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MD-MAC</a:t>
            </a:r>
            <a:r>
              <a:rPr lang="en-US" sz="2400" b="0" dirty="0" smtClean="0">
                <a:effectLst/>
              </a:rPr>
              <a:t>  ME-MAC   RA-MAC </a:t>
            </a:r>
            <a:r>
              <a:rPr lang="en-US" sz="2400" b="0" dirty="0" smtClean="0">
                <a:effectLst/>
              </a:rPr>
              <a:t>Tree-MAC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A-MAC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BAS-MAC  </a:t>
            </a:r>
            <a:r>
              <a:rPr lang="en-US" sz="2400" b="0" dirty="0" smtClean="0">
                <a:effectLst/>
              </a:rPr>
              <a:t> EM-MAC   MC-LMAC</a:t>
            </a: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7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BE887-1EF2-4763-A368-80825268F39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686800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P-MAC,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{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roughly CSMA protocols are here!}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endParaRPr lang="en-US" sz="2800" dirty="0" smtClean="0">
              <a:effectLst/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Requirements for Health Care WSNs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Energy efficiency</a:t>
            </a:r>
          </a:p>
          <a:p>
            <a:r>
              <a:rPr lang="en-US" dirty="0" smtClean="0"/>
              <a:t>Routing</a:t>
            </a:r>
          </a:p>
          <a:p>
            <a:r>
              <a:rPr lang="en-US" dirty="0" smtClean="0"/>
              <a:t>Node Mobility  </a:t>
            </a:r>
            <a:r>
              <a:rPr lang="en-US" dirty="0" smtClean="0">
                <a:solidFill>
                  <a:srgbClr val="FF0000"/>
                </a:solidFill>
              </a:rPr>
              <a:t>{mobility aware}</a:t>
            </a:r>
          </a:p>
          <a:p>
            <a:r>
              <a:rPr lang="en-US" dirty="0" smtClean="0"/>
              <a:t>Timeliness  </a:t>
            </a:r>
            <a:r>
              <a:rPr lang="en-US" dirty="0" smtClean="0">
                <a:solidFill>
                  <a:srgbClr val="008000"/>
                </a:solidFill>
              </a:rPr>
              <a:t>{delay sensitive}</a:t>
            </a:r>
          </a:p>
          <a:p>
            <a:r>
              <a:rPr lang="en-US" dirty="0" smtClean="0"/>
              <a:t>Context aware</a:t>
            </a:r>
          </a:p>
          <a:p>
            <a:r>
              <a:rPr lang="en-US" dirty="0" smtClean="0"/>
              <a:t>Privacy (part of security)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Introduction/Motivation for Health Care Wireless Sensor Networks (HCWSNs)</a:t>
            </a:r>
          </a:p>
          <a:p>
            <a:r>
              <a:rPr lang="en-US" sz="2800" dirty="0" smtClean="0"/>
              <a:t>Brief Wireless Sensor Network (WSN) ‘Primer’</a:t>
            </a:r>
          </a:p>
          <a:p>
            <a:pPr>
              <a:defRPr/>
            </a:pPr>
            <a:r>
              <a:rPr lang="en-US" sz="2800" dirty="0" smtClean="0"/>
              <a:t>Types of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Requirements for Health Care WSNs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CSMA MAC </a:t>
            </a:r>
            <a:r>
              <a:rPr lang="en-US" sz="2800" dirty="0" smtClean="0">
                <a:solidFill>
                  <a:srgbClr val="0033CC"/>
                </a:solidFill>
                <a:effectLst/>
              </a:rPr>
              <a:t>Protocols for </a:t>
            </a:r>
            <a:r>
              <a:rPr lang="en-US" sz="2800" dirty="0" smtClean="0">
                <a:solidFill>
                  <a:srgbClr val="0033CC"/>
                </a:solidFill>
                <a:effectLst/>
              </a:rPr>
              <a:t>HCWSNs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Conclusions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25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CSMA MAC Protocols for HCWSNs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771800" y="1860848"/>
            <a:ext cx="1418456" cy="5760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S-MAC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87624" y="3284984"/>
            <a:ext cx="1418456" cy="5760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MS-MAC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355976" y="3287621"/>
            <a:ext cx="1418456" cy="5760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SMAC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58000" y="3333801"/>
            <a:ext cx="1418456" cy="5760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S-MAC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64531" y="4869160"/>
            <a:ext cx="1418456" cy="5760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MD-MAC</a:t>
            </a:r>
          </a:p>
        </p:txBody>
      </p: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 bwMode="auto">
          <a:xfrm flipH="1">
            <a:off x="1896852" y="2436912"/>
            <a:ext cx="1584176" cy="8480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 bwMode="auto">
          <a:xfrm>
            <a:off x="3481028" y="2436912"/>
            <a:ext cx="1584176" cy="8507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10" idx="0"/>
          </p:cNvCxnSpPr>
          <p:nvPr/>
        </p:nvCxnSpPr>
        <p:spPr bwMode="auto">
          <a:xfrm>
            <a:off x="1896852" y="3861048"/>
            <a:ext cx="1576907" cy="10081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2"/>
            <a:endCxn id="10" idx="0"/>
          </p:cNvCxnSpPr>
          <p:nvPr/>
        </p:nvCxnSpPr>
        <p:spPr bwMode="auto">
          <a:xfrm flipH="1">
            <a:off x="3473759" y="3863685"/>
            <a:ext cx="1591445" cy="100547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00235" y="1918150"/>
            <a:ext cx="2664296" cy="27349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Mobility Aware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182987" y="1918150"/>
            <a:ext cx="2664296" cy="273498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8000"/>
                </a:solidFill>
              </a:rPr>
              <a:t>Delay Sensitive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23112" y="1918150"/>
            <a:ext cx="2088232" cy="259097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00FF"/>
                </a:solidFill>
              </a:rPr>
              <a:t>Context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00FF"/>
                </a:solidFill>
              </a:rPr>
              <a:t>Aw</a:t>
            </a:r>
            <a:r>
              <a:rPr lang="en-US" b="1" dirty="0" smtClean="0">
                <a:solidFill>
                  <a:srgbClr val="0000FF"/>
                </a:solidFill>
              </a:rPr>
              <a:t>are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FF0000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0312" y="5733256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[survey] </a:t>
            </a:r>
          </a:p>
        </p:txBody>
      </p:sp>
    </p:spTree>
    <p:extLst>
      <p:ext uri="{BB962C8B-B14F-4D97-AF65-F5344CB8AC3E}">
        <p14:creationId xmlns:p14="http://schemas.microsoft.com/office/powerpoint/2010/main" val="5860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EFF4E-3DAB-4253-8A36-914B4B49E7C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45760"/>
            <a:ext cx="8472518" cy="455950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</a:t>
            </a:r>
            <a:r>
              <a:rPr lang="en-US" sz="2800" dirty="0" smtClean="0">
                <a:solidFill>
                  <a:srgbClr val="990033"/>
                </a:solidFill>
              </a:rPr>
              <a:t>periodically broadcast </a:t>
            </a:r>
            <a:r>
              <a:rPr lang="en-US" sz="2800" dirty="0" smtClean="0">
                <a:solidFill>
                  <a:srgbClr val="990033"/>
                </a:solidFill>
              </a:rPr>
              <a:t>SYNC </a:t>
            </a:r>
            <a:r>
              <a:rPr lang="en-US" sz="2800" dirty="0" smtClean="0">
                <a:solidFill>
                  <a:srgbClr val="990033"/>
                </a:solidFill>
              </a:rPr>
              <a:t>frames to neighbors}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EFF4E-3DAB-4253-8A36-914B4B49E7C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to </a:t>
            </a:r>
            <a:r>
              <a:rPr lang="en-US" sz="3600" dirty="0" smtClean="0">
                <a:solidFill>
                  <a:srgbClr val="0033CC"/>
                </a:solidFill>
              </a:rPr>
              <a:t>tradeoff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F185F-7B54-47F9-912C-4EC3F4F05A8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9066" y="5280941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[S-MAC]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Introduction /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Wireless Sensor Networks (WSNs) are now viable for:</a:t>
            </a:r>
          </a:p>
          <a:p>
            <a:pPr lvl="1"/>
            <a:r>
              <a:rPr lang="en-US" dirty="0" smtClean="0"/>
              <a:t>Medical care applications</a:t>
            </a:r>
          </a:p>
          <a:p>
            <a:pPr lvl="2"/>
            <a:r>
              <a:rPr lang="en-US" dirty="0" smtClean="0"/>
              <a:t>Patients, doctors, geriatrics (assisted living, nursing home), </a:t>
            </a:r>
            <a:r>
              <a:rPr lang="en-US" dirty="0" smtClean="0"/>
              <a:t>hospital and lab </a:t>
            </a:r>
            <a:r>
              <a:rPr lang="en-US" dirty="0" smtClean="0"/>
              <a:t>situations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”Inexpensive sensors are generously embedded in the environment to automate vital signs monitoring and aggregation to health facilities in real-time</a:t>
            </a:r>
            <a:r>
              <a:rPr lang="en-US" sz="1800" dirty="0" smtClean="0">
                <a:solidFill>
                  <a:srgbClr val="0000FF"/>
                </a:solidFill>
              </a:rPr>
              <a:t>.”                                       [DS-MAC]</a:t>
            </a:r>
            <a:endParaRPr lang="en-US" dirty="0" smtClean="0"/>
          </a:p>
          <a:p>
            <a:pPr lvl="1"/>
            <a:r>
              <a:rPr lang="en-US" dirty="0" smtClean="0"/>
              <a:t>Disaster response applications</a:t>
            </a:r>
          </a:p>
          <a:p>
            <a:pPr lvl="2"/>
            <a:r>
              <a:rPr lang="en-US" dirty="0" smtClean="0"/>
              <a:t>First responders’ conditions, environmental conditions, victim recovery and coordination.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3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1" y="1556792"/>
            <a:ext cx="7087034" cy="364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83839" y="5589240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[DSMAC]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96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Sensor MAC (DSMAC)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S-MAC trades higher delay for lower energy.</a:t>
            </a:r>
          </a:p>
          <a:p>
            <a:r>
              <a:rPr lang="en-US" dirty="0" smtClean="0"/>
              <a:t>An adjustment is needed for delay-sensitive apps (health, disaster and military).</a:t>
            </a:r>
          </a:p>
          <a:p>
            <a:r>
              <a:rPr lang="en-US" dirty="0" smtClean="0"/>
              <a:t>Dynamic Sensor MAC (DSMAC) dynamically </a:t>
            </a:r>
            <a:r>
              <a:rPr lang="en-US" dirty="0" smtClean="0"/>
              <a:t>changes </a:t>
            </a:r>
            <a:r>
              <a:rPr lang="en-US" dirty="0" smtClean="0"/>
              <a:t>the sleeping interval with fixed listen interval.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Sensor MAC (DSMAC)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504456"/>
          </a:xfrm>
        </p:spPr>
        <p:txBody>
          <a:bodyPr/>
          <a:lstStyle/>
          <a:p>
            <a:r>
              <a:rPr lang="en-US" dirty="0" smtClean="0"/>
              <a:t>One-hop latency (i.e., time difference between frame entering queue and being sent) is recorded by sender in frame header.</a:t>
            </a:r>
          </a:p>
          <a:p>
            <a:r>
              <a:rPr lang="en-US" dirty="0" smtClean="0"/>
              <a:t>Receiver computes average one-hop latency during current SYNC period.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Sensor MAC (DSMAC)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When delay is too high, double duty cycle (shorten sleep time).</a:t>
            </a:r>
          </a:p>
          <a:p>
            <a:r>
              <a:rPr lang="en-US" dirty="0" smtClean="0"/>
              <a:t>When delay and queue are low, halve duty cycle.</a:t>
            </a:r>
          </a:p>
          <a:p>
            <a:r>
              <a:rPr lang="en-US" dirty="0" smtClean="0"/>
              <a:t>SYNC packet now contains field indicating initiator’s duty cycle.</a:t>
            </a:r>
          </a:p>
          <a:p>
            <a:r>
              <a:rPr lang="en-US" dirty="0" smtClean="0"/>
              <a:t>Duty cycle adjustments do not affect neighbor’s schedules (as long as done as a </a:t>
            </a:r>
            <a:r>
              <a:rPr lang="en-US" dirty="0" smtClean="0"/>
              <a:t>multiple of cycle).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5" y="2132856"/>
            <a:ext cx="7760736" cy="384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069458" y="1556792"/>
            <a:ext cx="2814910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FF"/>
                </a:solidFill>
              </a:rPr>
              <a:t>Duty  cycle is doubled!!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690080" y="1844823"/>
            <a:ext cx="2379378" cy="2184325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7156119" y="5517232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[DSMAC]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33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514475"/>
            <a:ext cx="49911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52320" y="5805264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[DSMAC]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4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423988"/>
            <a:ext cx="53721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52320" y="5805264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[DSMAC]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06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Mobility-Aware MAC (MS-MAC)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Target mobile sensor apps:</a:t>
            </a:r>
          </a:p>
          <a:p>
            <a:r>
              <a:rPr lang="en-US" dirty="0" smtClean="0"/>
              <a:t>Patients’ health conditions monitored via wearable bio-sensors.</a:t>
            </a:r>
          </a:p>
          <a:p>
            <a:r>
              <a:rPr lang="en-US" dirty="0" smtClean="0"/>
              <a:t>Workers equipped with sensor devices in disaster recovery situations.</a:t>
            </a:r>
          </a:p>
          <a:p>
            <a:r>
              <a:rPr lang="en-US" dirty="0" smtClean="0"/>
              <a:t>Soldiers wearing sensors in the battle field.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S-MAC requires only nodes in a ‘virtual cluster” to utilize a 10 second synchronization period once every 2 minutes.</a:t>
            </a:r>
          </a:p>
          <a:p>
            <a:r>
              <a:rPr lang="en-US" dirty="0" smtClean="0"/>
              <a:t>MS-MAC discussed in terms of border nodes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between virtual clusters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067944" y="4613472"/>
            <a:ext cx="1584176" cy="115939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59832" y="4618136"/>
            <a:ext cx="1584176" cy="115939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         B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042821"/>
            <a:ext cx="6372373" cy="52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03704" y="5805264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[MS-MAC]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8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platforms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4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0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Basic idea of MS-MAC is to use measure of received signal strength (</a:t>
            </a:r>
            <a:r>
              <a:rPr lang="en-US" dirty="0" err="1" smtClean="0"/>
              <a:t>SiNR</a:t>
            </a:r>
            <a:r>
              <a:rPr lang="en-US" dirty="0" smtClean="0"/>
              <a:t>) to estimate mobility speed of neighbors and maximum speed of all neighbors is added to SYNC frames.</a:t>
            </a:r>
          </a:p>
          <a:p>
            <a:r>
              <a:rPr lang="en-US" dirty="0" smtClean="0"/>
              <a:t>Mobility info is used to create an active zone around a mobile node when it moves from one cluster to another cluster.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border node detects change of received signal levels, it adds mobility info in SYNC message and broadcasts.</a:t>
            </a:r>
          </a:p>
          <a:p>
            <a:r>
              <a:rPr lang="en-US" dirty="0" smtClean="0"/>
              <a:t>Neighbors will expedite the frequency of their synchronization periods according to the speed of the mobile node.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6337"/>
            <a:ext cx="7230450" cy="527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03704" y="5805264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[MS-MAC]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96136" y="3121640"/>
            <a:ext cx="2814910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FF"/>
                </a:solidFill>
              </a:rPr>
              <a:t>Speed up SYNC period!</a:t>
            </a:r>
            <a:r>
              <a:rPr lang="en-US" sz="1800" dirty="0" smtClean="0">
                <a:solidFill>
                  <a:srgbClr val="0000FF"/>
                </a:solidFill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923928" y="3409672"/>
            <a:ext cx="1872208" cy="263157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77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03362"/>
            <a:ext cx="53816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03704" y="5805264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[MS-MAC]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98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/>
          <a:lstStyle/>
          <a:p>
            <a:r>
              <a:rPr lang="en-US" dirty="0" smtClean="0"/>
              <a:t>Authors claim three available mobility-aware WSN MAC protocols (M-MAC, ML-MAC and MS-MAC) ignore delay.</a:t>
            </a:r>
          </a:p>
          <a:p>
            <a:r>
              <a:rPr lang="en-US" dirty="0" smtClean="0"/>
              <a:t>MD-MAC combines DSMAC and MS-MAC while cleaning up details in the two protocols (e.g., mobile node discards old schedule once it has new schedule for new virtual cluster</a:t>
            </a:r>
          </a:p>
          <a:p>
            <a:r>
              <a:rPr lang="en-US" dirty="0" smtClean="0"/>
              <a:t>Adds one extra field ‘queue delay’ to the data frames.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7838"/>
            <a:ext cx="7010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00498" y="5805264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[MD-MAC]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4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124744"/>
            <a:ext cx="73056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44514" y="5805264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[MD-MAC]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27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124744"/>
            <a:ext cx="74199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00498" y="5805264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[MD-MAC]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9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7" y="1026560"/>
            <a:ext cx="7668716" cy="526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00498" y="5805264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[MD-MAC]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1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Differential Services MAC (DS-MAC)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This HCWSN protocol is concerned with reliability, power consumption and </a:t>
            </a:r>
            <a:r>
              <a:rPr lang="en-US" dirty="0" smtClean="0">
                <a:solidFill>
                  <a:srgbClr val="0033CC"/>
                </a:solidFill>
              </a:rPr>
              <a:t>context aware </a:t>
            </a:r>
            <a:r>
              <a:rPr lang="en-US" dirty="0" smtClean="0"/>
              <a:t>(routine, warning and emergency medical situations).</a:t>
            </a:r>
          </a:p>
          <a:p>
            <a:r>
              <a:rPr lang="en-US" dirty="0" smtClean="0"/>
              <a:t>Key addition is priority of messages. </a:t>
            </a:r>
          </a:p>
          <a:p>
            <a:r>
              <a:rPr lang="en-US" dirty="0" smtClean="0"/>
              <a:t>DS-MAC is IEEE802.11e priorities (classes of service) plus pre-emption.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queueing</a:t>
            </a:r>
            <a:r>
              <a:rPr lang="en-US" dirty="0" smtClean="0"/>
              <a:t> models and simple NS2 simulations provided.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98" y="1268760"/>
            <a:ext cx="8229600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sensor networks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5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22117"/>
            <a:ext cx="5259784" cy="52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4543" y="5805264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[DS-MAC]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6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94639" cy="431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24543" y="5805264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[DS-MAC]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7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8229"/>
            <a:ext cx="7632848" cy="397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24543" y="5805264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[DS-MAC]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HCWSN is newer area of research.</a:t>
            </a:r>
          </a:p>
          <a:p>
            <a:r>
              <a:rPr lang="en-US" dirty="0" smtClean="0"/>
              <a:t>MD-MAC represents merge of two other ideas.</a:t>
            </a:r>
          </a:p>
          <a:p>
            <a:r>
              <a:rPr lang="en-US" dirty="0" smtClean="0"/>
              <a:t>DS-MAC deals context-aware in terms of priorities, but results are minimal and not compared against others.</a:t>
            </a:r>
          </a:p>
          <a:p>
            <a:r>
              <a:rPr lang="en-US" dirty="0" smtClean="0"/>
              <a:t>None of the surveyed protocols deal with privacy (and security) which is critical for medical applications.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[survey] </a:t>
            </a:r>
            <a:r>
              <a:rPr lang="en-US" sz="2000" b="0" dirty="0"/>
              <a:t>E. </a:t>
            </a:r>
            <a:r>
              <a:rPr lang="en-US" sz="2000" b="0" dirty="0" err="1"/>
              <a:t>Egbogah</a:t>
            </a:r>
            <a:r>
              <a:rPr lang="en-US" sz="2000" b="0" dirty="0"/>
              <a:t> and A. </a:t>
            </a:r>
            <a:r>
              <a:rPr lang="en-US" sz="2000" b="0" dirty="0" err="1"/>
              <a:t>Fapojuwo</a:t>
            </a:r>
            <a:r>
              <a:rPr lang="en-US" sz="2000" b="0" dirty="0"/>
              <a:t>. </a:t>
            </a:r>
            <a:r>
              <a:rPr lang="en-US" sz="2000" b="0" dirty="0">
                <a:solidFill>
                  <a:srgbClr val="0033CC"/>
                </a:solidFill>
              </a:rPr>
              <a:t>A Survey of System Architecture Requirements for Health </a:t>
            </a:r>
            <a:r>
              <a:rPr lang="en-US" sz="2000" b="0" dirty="0" smtClean="0">
                <a:solidFill>
                  <a:srgbClr val="0033CC"/>
                </a:solidFill>
              </a:rPr>
              <a:t>Care-Based </a:t>
            </a:r>
            <a:r>
              <a:rPr lang="en-US" sz="2000" b="0" dirty="0">
                <a:solidFill>
                  <a:srgbClr val="0033CC"/>
                </a:solidFill>
              </a:rPr>
              <a:t>Wireless Sensor Networks.</a:t>
            </a:r>
            <a:r>
              <a:rPr lang="en-US" sz="2000" b="0" dirty="0"/>
              <a:t> Sensors, 11(5):4875–4898, 2011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dirty="0" smtClean="0"/>
              <a:t>[DSMAC] </a:t>
            </a:r>
            <a:r>
              <a:rPr lang="en-US" sz="2000" b="0" dirty="0"/>
              <a:t>P. Lin, P. </a:t>
            </a:r>
            <a:r>
              <a:rPr lang="en-US" sz="2000" b="0" dirty="0" err="1"/>
              <a:t>Qiao</a:t>
            </a:r>
            <a:r>
              <a:rPr lang="en-US" sz="2000" b="0" dirty="0"/>
              <a:t>, and X. Wang. </a:t>
            </a:r>
            <a:r>
              <a:rPr lang="en-US" sz="2000" b="0" dirty="0">
                <a:solidFill>
                  <a:srgbClr val="0033CC"/>
                </a:solidFill>
              </a:rPr>
              <a:t>Medium Access </a:t>
            </a:r>
            <a:r>
              <a:rPr lang="en-US" sz="2000" b="0" dirty="0" smtClean="0">
                <a:solidFill>
                  <a:srgbClr val="0033CC"/>
                </a:solidFill>
              </a:rPr>
              <a:t>Control </a:t>
            </a:r>
            <a:r>
              <a:rPr lang="en-US" sz="2000" b="0" dirty="0">
                <a:solidFill>
                  <a:srgbClr val="0033CC"/>
                </a:solidFill>
              </a:rPr>
              <a:t>with a Dynamic Duty Cycle for </a:t>
            </a:r>
            <a:r>
              <a:rPr lang="en-US" sz="2000" b="0" dirty="0" smtClean="0">
                <a:solidFill>
                  <a:srgbClr val="0033CC"/>
                </a:solidFill>
              </a:rPr>
              <a:t>Sensor Networks</a:t>
            </a:r>
            <a:r>
              <a:rPr lang="en-US" sz="2000" b="0" dirty="0">
                <a:solidFill>
                  <a:srgbClr val="0033CC"/>
                </a:solidFill>
              </a:rPr>
              <a:t>. </a:t>
            </a:r>
            <a:r>
              <a:rPr lang="en-US" sz="2000" b="0" dirty="0"/>
              <a:t>In IEEE Wireless Communications and Networking Conference (WCNC), volume 3,</a:t>
            </a:r>
          </a:p>
          <a:p>
            <a:pPr marL="0" indent="0">
              <a:buNone/>
            </a:pPr>
            <a:r>
              <a:rPr lang="en-US" sz="2000" b="0" dirty="0"/>
              <a:t>pages 1534 –1539, Atlanta, GA, March 2004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[DS-MAC] </a:t>
            </a:r>
            <a:r>
              <a:rPr lang="en-US" sz="2000" b="0" dirty="0"/>
              <a:t>X. Yuan, S. </a:t>
            </a:r>
            <a:r>
              <a:rPr lang="en-US" sz="2000" b="0" dirty="0" err="1"/>
              <a:t>Bagga</a:t>
            </a:r>
            <a:r>
              <a:rPr lang="en-US" sz="2000" b="0" dirty="0"/>
              <a:t>, M. </a:t>
            </a:r>
            <a:r>
              <a:rPr lang="en-US" sz="2000" b="0" dirty="0" err="1"/>
              <a:t>Balakrishnan</a:t>
            </a:r>
            <a:r>
              <a:rPr lang="en-US" sz="2000" b="0" dirty="0"/>
              <a:t>, and D. </a:t>
            </a:r>
            <a:r>
              <a:rPr lang="en-US" sz="2000" b="0" dirty="0" err="1"/>
              <a:t>Benhaddou</a:t>
            </a:r>
            <a:r>
              <a:rPr lang="en-US" sz="2000" b="0" dirty="0"/>
              <a:t>. </a:t>
            </a:r>
            <a:r>
              <a:rPr lang="en-US" sz="2000" b="0" dirty="0">
                <a:solidFill>
                  <a:srgbClr val="0033CC"/>
                </a:solidFill>
              </a:rPr>
              <a:t>DS-MAC: Differential Service </a:t>
            </a:r>
            <a:r>
              <a:rPr lang="en-US" sz="2000" b="0" dirty="0" smtClean="0">
                <a:solidFill>
                  <a:srgbClr val="0033CC"/>
                </a:solidFill>
              </a:rPr>
              <a:t>Medium Access </a:t>
            </a:r>
            <a:r>
              <a:rPr lang="en-US" sz="2000" b="0" dirty="0">
                <a:solidFill>
                  <a:srgbClr val="0033CC"/>
                </a:solidFill>
              </a:rPr>
              <a:t>Control Design for Wireless Medical Information Systems. </a:t>
            </a:r>
            <a:r>
              <a:rPr lang="en-US" sz="2000" b="0" dirty="0"/>
              <a:t>In The 30th Annual IEEE </a:t>
            </a:r>
            <a:r>
              <a:rPr lang="en-US" sz="2000" b="0" dirty="0" smtClean="0"/>
              <a:t>Conference on </a:t>
            </a:r>
            <a:r>
              <a:rPr lang="en-US" sz="2000" b="0" dirty="0"/>
              <a:t>Engineering in Medicine and Biology Society, pages 1801 – 1804, Vancouver, BC, </a:t>
            </a:r>
            <a:r>
              <a:rPr lang="en-US" sz="2000" b="0" dirty="0" smtClean="0"/>
              <a:t>August,</a:t>
            </a:r>
            <a:r>
              <a:rPr lang="en-US" sz="2000" b="0" dirty="0"/>
              <a:t> </a:t>
            </a:r>
            <a:r>
              <a:rPr lang="en-US" sz="2000" b="0" dirty="0" smtClean="0"/>
              <a:t>2008</a:t>
            </a:r>
            <a:r>
              <a:rPr lang="en-US" sz="2000" b="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4664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[MD-MAC] </a:t>
            </a:r>
            <a:r>
              <a:rPr lang="en-US" sz="2000" b="0" dirty="0"/>
              <a:t>S. </a:t>
            </a:r>
            <a:r>
              <a:rPr lang="en-US" sz="2000" b="0" dirty="0" err="1"/>
              <a:t>Hameed</a:t>
            </a:r>
            <a:r>
              <a:rPr lang="en-US" sz="2000" b="0" dirty="0"/>
              <a:t>, H. </a:t>
            </a:r>
            <a:r>
              <a:rPr lang="en-US" sz="2000" b="0" dirty="0" err="1"/>
              <a:t>Faheem</a:t>
            </a:r>
            <a:r>
              <a:rPr lang="en-US" sz="2000" b="0" dirty="0"/>
              <a:t>, E. </a:t>
            </a:r>
            <a:r>
              <a:rPr lang="en-US" sz="2000" b="0" dirty="0" err="1"/>
              <a:t>Shaaban</a:t>
            </a:r>
            <a:r>
              <a:rPr lang="en-US" sz="2000" b="0" dirty="0"/>
              <a:t>, and S. </a:t>
            </a:r>
            <a:r>
              <a:rPr lang="en-US" sz="2000" b="0" dirty="0" err="1"/>
              <a:t>Ghoneimy</a:t>
            </a:r>
            <a:r>
              <a:rPr lang="en-US" sz="2000" b="0" dirty="0"/>
              <a:t>. </a:t>
            </a:r>
            <a:r>
              <a:rPr lang="en-US" sz="2000" b="0" dirty="0">
                <a:solidFill>
                  <a:srgbClr val="0033CC"/>
                </a:solidFill>
              </a:rPr>
              <a:t>Mobility-Aware MAC Protocol for </a:t>
            </a:r>
            <a:r>
              <a:rPr lang="en-US" sz="2000" b="0" dirty="0" smtClean="0">
                <a:solidFill>
                  <a:srgbClr val="0033CC"/>
                </a:solidFill>
              </a:rPr>
              <a:t>Delay-Sensitive </a:t>
            </a:r>
            <a:r>
              <a:rPr lang="en-US" sz="2000" b="0" dirty="0">
                <a:solidFill>
                  <a:srgbClr val="0033CC"/>
                </a:solidFill>
              </a:rPr>
              <a:t>Wireless Sensor Networks.</a:t>
            </a:r>
            <a:r>
              <a:rPr lang="en-US" sz="2000" b="0" dirty="0"/>
              <a:t> In The International Conference on Ultra Modern </a:t>
            </a:r>
            <a:r>
              <a:rPr lang="en-US" sz="2000" b="0" dirty="0" smtClean="0"/>
              <a:t>Telecommunications </a:t>
            </a:r>
            <a:r>
              <a:rPr lang="fr-FR" sz="2000" b="0" dirty="0" smtClean="0"/>
              <a:t>(ICUMT09</a:t>
            </a:r>
            <a:r>
              <a:rPr lang="fr-FR" sz="2000" b="0" dirty="0"/>
              <a:t>), pages 1–8, </a:t>
            </a:r>
            <a:r>
              <a:rPr lang="fr-FR" sz="2000" b="0" dirty="0" smtClean="0"/>
              <a:t>St. Petersburg, </a:t>
            </a:r>
            <a:r>
              <a:rPr lang="fr-FR" sz="2000" b="0" dirty="0" err="1" smtClean="0"/>
              <a:t>Russia</a:t>
            </a:r>
            <a:r>
              <a:rPr lang="fr-FR" sz="2000" b="0" dirty="0" smtClean="0"/>
              <a:t>, </a:t>
            </a:r>
            <a:r>
              <a:rPr lang="fr-FR" sz="2000" b="0" dirty="0" err="1" smtClean="0"/>
              <a:t>October</a:t>
            </a:r>
            <a:r>
              <a:rPr lang="fr-FR" sz="2000" b="0" dirty="0" smtClean="0"/>
              <a:t> </a:t>
            </a:r>
            <a:r>
              <a:rPr lang="fr-FR" sz="2000" b="0" dirty="0"/>
              <a:t>2009</a:t>
            </a:r>
            <a:r>
              <a:rPr lang="fr-FR" sz="2000" b="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[MS-MAC]</a:t>
            </a:r>
            <a:r>
              <a:rPr lang="en-US" sz="2000" b="0" dirty="0"/>
              <a:t> H. Pham and S. </a:t>
            </a:r>
            <a:r>
              <a:rPr lang="en-US" sz="2000" b="0" dirty="0" err="1"/>
              <a:t>Jha</a:t>
            </a:r>
            <a:r>
              <a:rPr lang="en-US" sz="2000" b="0" dirty="0"/>
              <a:t>. </a:t>
            </a:r>
            <a:r>
              <a:rPr lang="en-US" sz="2000" b="0" dirty="0">
                <a:solidFill>
                  <a:srgbClr val="0033CC"/>
                </a:solidFill>
              </a:rPr>
              <a:t>An Adaptive Mobility-Aware MAC Protocol for Sensor Networks (MS-MAC</a:t>
            </a:r>
            <a:r>
              <a:rPr lang="en-US" sz="2000" b="0" dirty="0" smtClean="0">
                <a:solidFill>
                  <a:srgbClr val="0033CC"/>
                </a:solidFill>
              </a:rPr>
              <a:t>). </a:t>
            </a:r>
            <a:r>
              <a:rPr lang="en-US" sz="2000" b="0" dirty="0" smtClean="0"/>
              <a:t>In </a:t>
            </a:r>
            <a:r>
              <a:rPr lang="en-US" sz="2000" b="0" dirty="0"/>
              <a:t>The IEEE International Conference on Mobile Ad-Hoc and Sensor Systems, pages 558 – </a:t>
            </a:r>
            <a:r>
              <a:rPr lang="en-US" sz="2000" b="0" dirty="0" smtClean="0"/>
              <a:t>560, </a:t>
            </a:r>
            <a:r>
              <a:rPr lang="fr-FR" sz="2000" b="0" dirty="0" smtClean="0"/>
              <a:t>Fort </a:t>
            </a:r>
            <a:r>
              <a:rPr lang="fr-FR" sz="2000" b="0" dirty="0"/>
              <a:t>Lauderdale, FL, </a:t>
            </a:r>
            <a:r>
              <a:rPr lang="fr-FR" sz="2000" b="0" dirty="0" err="1" smtClean="0"/>
              <a:t>October</a:t>
            </a:r>
            <a:r>
              <a:rPr lang="fr-FR" sz="2000" b="0" dirty="0" smtClean="0"/>
              <a:t> </a:t>
            </a:r>
            <a:r>
              <a:rPr lang="fr-FR" sz="2000" b="0" dirty="0"/>
              <a:t>2004.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[S-MAC] </a:t>
            </a:r>
            <a:r>
              <a:rPr lang="en-US" sz="2000" b="0" dirty="0"/>
              <a:t>W. Ye, J. </a:t>
            </a:r>
            <a:r>
              <a:rPr lang="en-US" sz="2000" b="0" dirty="0" err="1"/>
              <a:t>Heidemann</a:t>
            </a:r>
            <a:r>
              <a:rPr lang="en-US" sz="2000" b="0" dirty="0"/>
              <a:t>, and D. </a:t>
            </a:r>
            <a:r>
              <a:rPr lang="en-US" sz="2000" b="0" dirty="0" err="1"/>
              <a:t>Estrin</a:t>
            </a:r>
            <a:r>
              <a:rPr lang="en-US" sz="2000" b="0" dirty="0"/>
              <a:t>. </a:t>
            </a:r>
            <a:r>
              <a:rPr lang="en-US" sz="2000" b="0" dirty="0">
                <a:solidFill>
                  <a:srgbClr val="0033CC"/>
                </a:solidFill>
              </a:rPr>
              <a:t>An Energy-Efficient MAC Protocol for Wireless </a:t>
            </a:r>
            <a:r>
              <a:rPr lang="en-US" sz="2000" b="0" dirty="0" smtClean="0">
                <a:solidFill>
                  <a:srgbClr val="0033CC"/>
                </a:solidFill>
              </a:rPr>
              <a:t>Sensor Networks</a:t>
            </a:r>
            <a:r>
              <a:rPr lang="en-US" sz="2000" b="0" dirty="0">
                <a:solidFill>
                  <a:srgbClr val="0033CC"/>
                </a:solidFill>
              </a:rPr>
              <a:t>. </a:t>
            </a:r>
            <a:r>
              <a:rPr lang="en-US" sz="2000" b="0" dirty="0"/>
              <a:t>In The 21st Annual Joint Conference of the IEEE Computer and Communications</a:t>
            </a:r>
          </a:p>
          <a:p>
            <a:pPr marL="0" indent="0">
              <a:buNone/>
            </a:pPr>
            <a:r>
              <a:rPr lang="en-US" sz="2000" b="0" dirty="0"/>
              <a:t>Societies(INFOCOM02), volume 3, pages 1567 – 1576, New York, June 2002.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[SCP-MAC]</a:t>
            </a:r>
            <a:r>
              <a:rPr lang="en-US" sz="2000" b="0" dirty="0"/>
              <a:t> W. Ye, F. Silva, and J. </a:t>
            </a:r>
            <a:r>
              <a:rPr lang="en-US" sz="2000" b="0" dirty="0" err="1"/>
              <a:t>Heidemann</a:t>
            </a:r>
            <a:r>
              <a:rPr lang="en-US" sz="2000" b="0" dirty="0"/>
              <a:t>. </a:t>
            </a:r>
            <a:r>
              <a:rPr lang="en-US" sz="2000" b="0" dirty="0">
                <a:solidFill>
                  <a:srgbClr val="0033CC"/>
                </a:solidFill>
              </a:rPr>
              <a:t>Ultra-Low Duty Cycle MAC with Scheduled Channel Polling.</a:t>
            </a:r>
            <a:r>
              <a:rPr lang="en-US" sz="2000" b="0" dirty="0"/>
              <a:t> </a:t>
            </a:r>
            <a:r>
              <a:rPr lang="en-US" sz="2000" b="0" dirty="0" smtClean="0"/>
              <a:t>In The </a:t>
            </a:r>
            <a:r>
              <a:rPr lang="en-US" sz="2000" b="0" dirty="0"/>
              <a:t>Fourth ACM Conference on Embedded Networked Sensor Systems (SenSys06), pages </a:t>
            </a:r>
            <a:r>
              <a:rPr lang="en-US" sz="2000" b="0" dirty="0" smtClean="0"/>
              <a:t>321–333, Boulder</a:t>
            </a:r>
            <a:r>
              <a:rPr lang="en-US" sz="2000" b="0" dirty="0"/>
              <a:t>, CO, November 2006.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0152"/>
            <a:ext cx="8229600" cy="31710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33CC"/>
                </a:solidFill>
              </a:rPr>
              <a:t>Thank You!</a:t>
            </a:r>
          </a:p>
          <a:p>
            <a:endParaRPr lang="en-US" dirty="0"/>
          </a:p>
          <a:p>
            <a:endParaRPr lang="en-US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 Questions?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PEDS Seminar September 19, 2011         </a:t>
            </a:r>
            <a:r>
              <a:rPr lang="en-US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6</a:t>
            </a:fld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40FB4-18EF-42BC-86A7-446D433C1B69}" type="slidenum">
              <a:rPr lang="en-US"/>
              <a:pPr/>
              <a:t>7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AE2A6-E771-4489-8134-5FF9792CCB6F}" type="slidenum">
              <a:rPr lang="en-US"/>
              <a:pPr/>
              <a:t>8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Introduction/Motivation for Health Care Wireless Sensor Networks (HCWSNs)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Brief Wireless Sensor Network (WSN) ‘Primer’</a:t>
            </a:r>
          </a:p>
          <a:p>
            <a:pPr>
              <a:defRPr/>
            </a:pPr>
            <a:r>
              <a:rPr lang="en-US" sz="2800" dirty="0" smtClean="0"/>
              <a:t>Types of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Requirements for Health Care 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CSMA MAC </a:t>
            </a:r>
            <a:r>
              <a:rPr lang="en-US" sz="2800" dirty="0" smtClean="0">
                <a:effectLst/>
              </a:rPr>
              <a:t>Protocols for </a:t>
            </a:r>
            <a:r>
              <a:rPr lang="en-US" sz="2800" dirty="0" smtClean="0">
                <a:effectLst/>
              </a:rPr>
              <a:t>HCWSNs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Conclusions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PEDS Seminar September 19, 2011         </a:t>
            </a:r>
            <a:r>
              <a:rPr lang="en-US" dirty="0" smtClean="0">
                <a:solidFill>
                  <a:srgbClr val="800000"/>
                </a:solidFill>
              </a:rPr>
              <a:t>WSNs in Health Care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/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9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5477</TotalTime>
  <Words>2540</Words>
  <Application>Microsoft Office PowerPoint</Application>
  <PresentationFormat>On-screen Show (4:3)</PresentationFormat>
  <Paragraphs>388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Revised_Master</vt:lpstr>
      <vt:lpstr>MAC Protocols for Health Care Wireless Sensor Networks (HCWSNs) </vt:lpstr>
      <vt:lpstr>Outline</vt:lpstr>
      <vt:lpstr>Introduction / Motivation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Outline</vt:lpstr>
      <vt:lpstr>Wireless Sensor Networks</vt:lpstr>
      <vt:lpstr>Wireless Sensor Networks</vt:lpstr>
      <vt:lpstr>Power Measurements</vt:lpstr>
      <vt:lpstr>Wireless Sensor Networks</vt:lpstr>
      <vt:lpstr>Techniques to Reduce Idle Listening</vt:lpstr>
      <vt:lpstr>Outline</vt:lpstr>
      <vt:lpstr>Types of WSNs</vt:lpstr>
      <vt:lpstr>Tiered WSN Architectures</vt:lpstr>
      <vt:lpstr>Choosing Dynamic Cluster Heads/ Forming Clusters</vt:lpstr>
      <vt:lpstr>PowerPoint Presentation</vt:lpstr>
      <vt:lpstr>Outline</vt:lpstr>
      <vt:lpstr>Power Aware MAC Protocols</vt:lpstr>
      <vt:lpstr>Power Aware MAC Protocols</vt:lpstr>
      <vt:lpstr>Power Aware MAC Protocols</vt:lpstr>
      <vt:lpstr>Requirements for Health Care WSNs</vt:lpstr>
      <vt:lpstr>Outline</vt:lpstr>
      <vt:lpstr>CSMA MAC Protocols for HCWSNs</vt:lpstr>
      <vt:lpstr>Sensor-MAC (S-MAC)</vt:lpstr>
      <vt:lpstr>Sensor-MAC (S-MAC)</vt:lpstr>
      <vt:lpstr>S-MAC</vt:lpstr>
      <vt:lpstr>S-MAC</vt:lpstr>
      <vt:lpstr>Dynamic Sensor MAC (DSMAC)</vt:lpstr>
      <vt:lpstr>Dynamic Sensor MAC (DSMAC)</vt:lpstr>
      <vt:lpstr>Dynamic Sensor MAC (DSMAC)</vt:lpstr>
      <vt:lpstr>DSMAC</vt:lpstr>
      <vt:lpstr>DSMAC</vt:lpstr>
      <vt:lpstr>DSMAC</vt:lpstr>
      <vt:lpstr>Mobility-Aware MAC (MS-MAC)</vt:lpstr>
      <vt:lpstr>MS-MAC</vt:lpstr>
      <vt:lpstr>MS-MAC</vt:lpstr>
      <vt:lpstr>MS-MAC</vt:lpstr>
      <vt:lpstr>MS-MAC</vt:lpstr>
      <vt:lpstr>MS-MAC</vt:lpstr>
      <vt:lpstr>MS-MAC</vt:lpstr>
      <vt:lpstr>MD-MAC</vt:lpstr>
      <vt:lpstr>MD-MAC</vt:lpstr>
      <vt:lpstr>MD-MAC</vt:lpstr>
      <vt:lpstr>MD-MAC</vt:lpstr>
      <vt:lpstr>MD-MAC</vt:lpstr>
      <vt:lpstr>Differential Services MAC (DS-MAC)</vt:lpstr>
      <vt:lpstr>DS-MAC</vt:lpstr>
      <vt:lpstr>DS-MAC</vt:lpstr>
      <vt:lpstr>DS-MAC</vt:lpstr>
      <vt:lpstr>Conclusions</vt:lpstr>
      <vt:lpstr>References</vt:lpstr>
      <vt:lpstr>References</vt:lpstr>
      <vt:lpstr>Reference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228</cp:revision>
  <dcterms:created xsi:type="dcterms:W3CDTF">2004-01-21T20:05:10Z</dcterms:created>
  <dcterms:modified xsi:type="dcterms:W3CDTF">2011-09-18T19:23:57Z</dcterms:modified>
</cp:coreProperties>
</file>