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58" r:id="rId5"/>
    <p:sldId id="260" r:id="rId6"/>
    <p:sldId id="259" r:id="rId7"/>
    <p:sldId id="263" r:id="rId8"/>
    <p:sldId id="267" r:id="rId9"/>
    <p:sldId id="261" r:id="rId10"/>
    <p:sldId id="262" r:id="rId11"/>
    <p:sldId id="274" r:id="rId12"/>
    <p:sldId id="268" r:id="rId13"/>
    <p:sldId id="269" r:id="rId14"/>
    <p:sldId id="270" r:id="rId15"/>
    <p:sldId id="271" r:id="rId16"/>
    <p:sldId id="272" r:id="rId17"/>
    <p:sldId id="273" r:id="rId18"/>
    <p:sldId id="265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2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DFA5F-DEAB-694A-9BE3-21E243C5AD78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C6EF0-F69A-DF4F-AC46-C75D8FA40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Network engineers</a:t>
            </a:r>
            <a:r>
              <a:rPr lang="en-US" baseline="0" dirty="0" smtClean="0"/>
              <a:t> think in “layers”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layer generally has a service interface and protocol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6EF0-F69A-DF4F-AC46-C75D8FA409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8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Top-down design, bottom-up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C6EF0-F69A-DF4F-AC46-C75D8FA409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E5C2-0BBC-A442-8361-0D04C3A1F3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FE5C2-0BBC-A442-8361-0D04C3A1F3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5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5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4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9B291-5981-5445-8684-5ED03FD24E85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05374-6E2B-9B44-99CA-8525BC814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6LoBAC: A new IPv6 Data Link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Kerry Lynn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kerlyn@ieee.org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15 December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1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COBS Encoding in Detail</a:t>
            </a:r>
            <a:endParaRPr lang="en-US" dirty="0"/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918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"Phantom zero" is appended to input to resolve ambiguity in final code block:</a:t>
            </a:r>
            <a:endParaRPr lang="en-US" sz="28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1058301" y="2642718"/>
            <a:ext cx="6263201" cy="863622"/>
            <a:chOff x="1058301" y="2896718"/>
            <a:chExt cx="6263201" cy="863622"/>
          </a:xfrm>
        </p:grpSpPr>
        <p:grpSp>
          <p:nvGrpSpPr>
            <p:cNvPr id="52" name="Group 51"/>
            <p:cNvGrpSpPr/>
            <p:nvPr/>
          </p:nvGrpSpPr>
          <p:grpSpPr>
            <a:xfrm>
              <a:off x="1481102" y="2928103"/>
              <a:ext cx="2111421" cy="324981"/>
              <a:chOff x="5147428" y="6050503"/>
              <a:chExt cx="2111421" cy="32498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147428" y="6052319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70553" y="6051865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e</a:t>
                </a:r>
                <a:endParaRPr lang="en-US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993679" y="6051411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l</a:t>
                </a:r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416804" y="6050957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l</a:t>
                </a:r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839929" y="6050503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o</a:t>
                </a:r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58301" y="3414537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81158" y="3414083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4015" y="3413629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26872" y="3413175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9729" y="3412721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o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72586" y="3412267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71538" y="3411813"/>
              <a:ext cx="418920" cy="323165"/>
            </a:xfrm>
            <a:prstGeom prst="rect">
              <a:avLst/>
            </a:prstGeom>
            <a:solidFill>
              <a:srgbClr val="D0D8E8"/>
            </a:solidFill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06</a:t>
              </a:r>
              <a:endParaRPr lang="en-US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794663" y="3409543"/>
              <a:ext cx="2111421" cy="324981"/>
              <a:chOff x="5147428" y="6050503"/>
              <a:chExt cx="2111421" cy="32498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147428" y="6052319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70553" y="6051865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e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93679" y="6051411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l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16804" y="6050957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l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39929" y="6050503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o</a:t>
                </a:r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371070" y="2929281"/>
              <a:ext cx="418920" cy="323165"/>
            </a:xfrm>
            <a:prstGeom prst="rect">
              <a:avLst/>
            </a:prstGeom>
            <a:solidFill>
              <a:srgbClr val="D0D8E8"/>
            </a:solidFill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06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98121" y="3391008"/>
              <a:ext cx="36452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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97654" y="2896718"/>
              <a:ext cx="36452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</a:t>
              </a:r>
              <a:endParaRPr lang="en-US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795878" y="2926903"/>
              <a:ext cx="2111421" cy="324981"/>
              <a:chOff x="5147428" y="6050503"/>
              <a:chExt cx="2111421" cy="324981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147428" y="6052319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570553" y="6051865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e</a:t>
                </a:r>
                <a:endParaRPr lang="en-US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993679" y="6051411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l</a:t>
                </a:r>
                <a:endParaRPr lang="en-US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16804" y="6050957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l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839929" y="6050503"/>
                <a:ext cx="418920" cy="3231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0" rIns="91440" bIns="45720" rtlCol="0">
                <a:spAutoFit/>
              </a:bodyPr>
              <a:lstStyle/>
              <a:p>
                <a:pPr algn="ctr"/>
                <a:r>
                  <a:rPr lang="en-US" dirty="0" err="1" smtClean="0"/>
                  <a:t>o</a:t>
                </a:r>
                <a:endParaRPr lang="en-US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902582" y="3413013"/>
              <a:ext cx="418920" cy="323165"/>
            </a:xfrm>
            <a:prstGeom prst="rect">
              <a:avLst/>
            </a:prstGeom>
            <a:solidFill>
              <a:srgbClr val="D0D8E8"/>
            </a:solidFill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</p:grpSp>
      <p:sp>
        <p:nvSpPr>
          <p:cNvPr id="61" name="Content Placeholder 43"/>
          <p:cNvSpPr txBox="1">
            <a:spLocks/>
          </p:cNvSpPr>
          <p:nvPr/>
        </p:nvSpPr>
        <p:spPr>
          <a:xfrm>
            <a:off x="457200" y="4686301"/>
            <a:ext cx="8229600" cy="187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COBS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overhead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buFontTx/>
              <a:buChar char="-"/>
            </a:pPr>
            <a:r>
              <a:rPr lang="en-US" sz="2800" dirty="0" smtClean="0"/>
              <a:t>At least, one octet per field</a:t>
            </a:r>
          </a:p>
          <a:p>
            <a:pPr marL="800100" lvl="1" indent="-342900">
              <a:buFontTx/>
              <a:buChar char="-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most, one octet per 254  (6 octets per 1500;</a:t>
            </a:r>
          </a:p>
          <a:p>
            <a:pPr marL="800100" lvl="1" indent="-342900"/>
            <a:r>
              <a:rPr lang="en-US" sz="2800" dirty="0" smtClean="0"/>
              <a:t>	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≈ 0.4%)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Content Placeholder 43"/>
          <p:cNvSpPr txBox="1">
            <a:spLocks/>
          </p:cNvSpPr>
          <p:nvPr/>
        </p:nvSpPr>
        <p:spPr>
          <a:xfrm>
            <a:off x="457200" y="3695701"/>
            <a:ext cx="8229600" cy="119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An arbitrary octet (e.g. 0x55) may be removed by XOR-</a:t>
            </a:r>
            <a:r>
              <a:rPr lang="en-US" sz="2800" dirty="0" err="1" smtClean="0"/>
              <a:t>ing</a:t>
            </a:r>
            <a:r>
              <a:rPr lang="en-US" sz="2800" dirty="0" smtClean="0"/>
              <a:t> it over the COBS encoder output stream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13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6Lo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define encapsulation</a:t>
            </a:r>
          </a:p>
          <a:p>
            <a:r>
              <a:rPr lang="en-US" dirty="0"/>
              <a:t>Need to define </a:t>
            </a:r>
            <a:r>
              <a:rPr lang="en-US" dirty="0" smtClean="0"/>
              <a:t>mapping of MAC address for:</a:t>
            </a:r>
          </a:p>
          <a:p>
            <a:pPr lvl="1"/>
            <a:r>
              <a:rPr lang="en-US" dirty="0" smtClean="0"/>
              <a:t>Interface Identifier (IID)</a:t>
            </a:r>
          </a:p>
          <a:p>
            <a:pPr lvl="1"/>
            <a:r>
              <a:rPr lang="en-US" dirty="0" smtClean="0"/>
              <a:t>Stateless </a:t>
            </a:r>
            <a:r>
              <a:rPr lang="en-US" dirty="0"/>
              <a:t>Address Auto-Configuration (SLAAC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Unicast and multicast transmission</a:t>
            </a:r>
          </a:p>
          <a:p>
            <a:r>
              <a:rPr lang="en-US" dirty="0" smtClean="0"/>
              <a:t>Header compression</a:t>
            </a:r>
          </a:p>
          <a:p>
            <a:r>
              <a:rPr lang="en-US" dirty="0" smtClean="0"/>
              <a:t>Security Considerations</a:t>
            </a:r>
          </a:p>
          <a:p>
            <a:r>
              <a:rPr lang="en-US" dirty="0" smtClean="0"/>
              <a:t>Other (e.g. abstract MAC interface)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3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LoBAC</a:t>
            </a:r>
            <a:r>
              <a:rPr lang="en-US" dirty="0" smtClean="0"/>
              <a:t> Encapsulation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4148"/>
          </a:xfrm>
        </p:spPr>
        <p:txBody>
          <a:bodyPr>
            <a:normAutofit/>
          </a:bodyPr>
          <a:lstStyle/>
          <a:p>
            <a:r>
              <a:rPr lang="en-US" dirty="0" smtClean="0"/>
              <a:t>Uses 6LoWPAN Dispatch Header [RFC 4944]:</a:t>
            </a:r>
          </a:p>
          <a:p>
            <a:pPr>
              <a:spcBef>
                <a:spcPts val="1200"/>
              </a:spcBef>
              <a:buNone/>
            </a:pPr>
            <a:r>
              <a:rPr lang="en-US" sz="1600" dirty="0" smtClean="0">
                <a:latin typeface="Courier"/>
              </a:rPr>
              <a:t>                     1                   2                   3</a:t>
            </a:r>
          </a:p>
          <a:p>
            <a:pPr>
              <a:buNone/>
            </a:pPr>
            <a:r>
              <a:rPr lang="en-US" sz="1600" dirty="0" smtClean="0">
                <a:latin typeface="Courier"/>
              </a:rPr>
              <a:t> 0 </a:t>
            </a:r>
            <a:r>
              <a:rPr lang="en-US" sz="1600" dirty="0">
                <a:latin typeface="Courier"/>
              </a:rPr>
              <a:t>1 2 3 4 5 6 7 8 9 0 1 2 3 4 5 6 7 8 9 0 1 2 3 4 5 6 7 8 9 0 1  </a:t>
            </a:r>
            <a:r>
              <a:rPr lang="en-US" sz="1600" dirty="0" smtClean="0">
                <a:latin typeface="Courier"/>
              </a:rPr>
              <a:t> </a:t>
            </a:r>
          </a:p>
          <a:p>
            <a:pPr>
              <a:buNone/>
            </a:pPr>
            <a:r>
              <a:rPr lang="en-US" sz="1600" dirty="0" smtClean="0">
                <a:latin typeface="Courier"/>
              </a:rPr>
              <a:t>+</a:t>
            </a:r>
            <a:r>
              <a:rPr lang="en-US" sz="1600" dirty="0">
                <a:latin typeface="Courier"/>
              </a:rPr>
              <a:t>-+-+-+-+-+-+-+-+-+-+-+-+-+-+-+-+-+-+-+-+-+-+-+-+-+-+-+-+-+-+-+-</a:t>
            </a:r>
            <a:r>
              <a:rPr lang="en-US" sz="1600" dirty="0" smtClean="0">
                <a:latin typeface="Courier"/>
              </a:rPr>
              <a:t>+</a:t>
            </a:r>
          </a:p>
          <a:p>
            <a:pPr>
              <a:buNone/>
            </a:pPr>
            <a:r>
              <a:rPr lang="en-US" sz="1600" dirty="0" smtClean="0">
                <a:latin typeface="Courier"/>
              </a:rPr>
              <a:t>|</a:t>
            </a:r>
            <a:r>
              <a:rPr lang="en-US" sz="1600" dirty="0">
                <a:latin typeface="Courier"/>
              </a:rPr>
              <a:t>0 1| Dispatch  |  Type-specific </a:t>
            </a:r>
            <a:r>
              <a:rPr lang="en-US" sz="1600" dirty="0" smtClean="0">
                <a:latin typeface="Courier"/>
              </a:rPr>
              <a:t>header</a:t>
            </a:r>
            <a:endParaRPr lang="en-US" sz="1600" dirty="0">
              <a:latin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</a:rPr>
              <a:t>+</a:t>
            </a:r>
            <a:r>
              <a:rPr lang="en-US" sz="1600" dirty="0">
                <a:latin typeface="Courier"/>
              </a:rPr>
              <a:t>-+-+-+-+-+-+-+-+-+-+-+-+-+-+-+-+-+-+-+-+-+-+-+-+-+-+-+-+-+-+-+-</a:t>
            </a:r>
            <a:r>
              <a:rPr lang="en-US" sz="1600" dirty="0" smtClean="0">
                <a:latin typeface="Courier"/>
              </a:rPr>
              <a:t>+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91680" y="410473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923"/>
                <a:gridCol w="48320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Pattern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Header 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XXXXXX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NALP – Not a </a:t>
                      </a:r>
                      <a:r>
                        <a:rPr lang="en-US" dirty="0" err="1" smtClean="0"/>
                        <a:t>LoWPAN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LoBAC</a:t>
                      </a:r>
                      <a:r>
                        <a:rPr lang="en-US" dirty="0" smtClean="0"/>
                        <a:t>) frame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ESC – Additional Dispatch octet follows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01 000001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 – Uncompressed IPv6 header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Reserved</a:t>
                      </a:r>
                      <a:r>
                        <a:rPr lang="en-US" baseline="0" dirty="0" smtClean="0"/>
                        <a:t> by RFC 4944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1XXXXX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LOWPAN_IPHC – Compressed IPv6 header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0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LoBAC</a:t>
            </a:r>
            <a:r>
              <a:rPr lang="en-US" dirty="0" smtClean="0"/>
              <a:t> Encapsulation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3794"/>
          </a:xfrm>
        </p:spPr>
        <p:txBody>
          <a:bodyPr>
            <a:normAutofit fontScale="92500"/>
          </a:bodyPr>
          <a:lstStyle/>
          <a:p>
            <a:r>
              <a:rPr lang="en-US" dirty="0"/>
              <a:t>N</a:t>
            </a:r>
            <a:r>
              <a:rPr lang="en-US" dirty="0" smtClean="0"/>
              <a:t>o mesh, broadcast, or fragmentation headers</a:t>
            </a:r>
          </a:p>
          <a:p>
            <a:pPr lvl="1"/>
            <a:r>
              <a:rPr lang="en-US" dirty="0" smtClean="0"/>
              <a:t>Two options remain: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91515" y="3089241"/>
            <a:ext cx="6816564" cy="556381"/>
            <a:chOff x="895053" y="3282141"/>
            <a:chExt cx="6816564" cy="556381"/>
          </a:xfrm>
        </p:grpSpPr>
        <p:sp>
          <p:nvSpPr>
            <p:cNvPr id="5" name="TextBox 4"/>
            <p:cNvSpPr txBox="1"/>
            <p:nvPr/>
          </p:nvSpPr>
          <p:spPr>
            <a:xfrm>
              <a:off x="895053" y="3282141"/>
              <a:ext cx="2272188" cy="55638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en-US" sz="2400" dirty="0" smtClean="0"/>
                <a:t>IPv6 Dispatch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7241" y="3282141"/>
              <a:ext cx="2272188" cy="55638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en-US" sz="2400" dirty="0" smtClean="0"/>
                <a:t>IPv6 Header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39429" y="3282141"/>
              <a:ext cx="2272188" cy="55638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en-US" sz="2400" dirty="0" smtClean="0"/>
                <a:t>Payload</a:t>
              </a:r>
              <a:endParaRPr lang="en-US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38026" y="3858001"/>
            <a:ext cx="572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dirty="0" err="1" smtClean="0"/>
              <a:t>LoBAC</a:t>
            </a:r>
            <a:r>
              <a:rPr lang="en-US" sz="2400" dirty="0" smtClean="0"/>
              <a:t> encapsulated IPv6 datagram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99222" y="4784841"/>
            <a:ext cx="6816564" cy="556381"/>
            <a:chOff x="895053" y="3282141"/>
            <a:chExt cx="6816564" cy="556381"/>
          </a:xfrm>
        </p:grpSpPr>
        <p:sp>
          <p:nvSpPr>
            <p:cNvPr id="11" name="TextBox 10"/>
            <p:cNvSpPr txBox="1"/>
            <p:nvPr/>
          </p:nvSpPr>
          <p:spPr>
            <a:xfrm>
              <a:off x="895053" y="3282141"/>
              <a:ext cx="2272188" cy="55638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en-US" sz="2400" dirty="0" smtClean="0"/>
                <a:t>IPHC Dispatch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7241" y="3282141"/>
              <a:ext cx="2272188" cy="55638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en-US" sz="2400" dirty="0" smtClean="0"/>
                <a:t>IPHC Header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9429" y="3282141"/>
              <a:ext cx="2272188" cy="55638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en-US" sz="2400" dirty="0" smtClean="0"/>
                <a:t>Payload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45733" y="5521451"/>
            <a:ext cx="5723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</a:t>
            </a:r>
            <a:r>
              <a:rPr lang="en-US" sz="2400" dirty="0" err="1" smtClean="0"/>
              <a:t>LoBAC</a:t>
            </a:r>
            <a:r>
              <a:rPr lang="en-US" sz="2400" dirty="0" smtClean="0"/>
              <a:t> encapsulated LOWPAN_IPHC</a:t>
            </a:r>
          </a:p>
          <a:p>
            <a:pPr algn="ctr"/>
            <a:r>
              <a:rPr lang="en-US" sz="2400" dirty="0" smtClean="0"/>
              <a:t>[RFC 6282] compressed datagram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31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IPHC Compression [RFC 6282]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Assumes some 6LBR-like behavior, e.g. 6LoWPAN Context Option (6CO, [RFC 6775])</a:t>
            </a:r>
          </a:p>
          <a:p>
            <a:r>
              <a:rPr lang="en-US" dirty="0" smtClean="0"/>
              <a:t>Uses 6LoWPAN short address format, formed by appending 8-bit MS/TP address to the octet 0x00</a:t>
            </a:r>
          </a:p>
          <a:p>
            <a:pPr lvl="1"/>
            <a:r>
              <a:rPr lang="en-US" dirty="0" smtClean="0"/>
              <a:t>For example, an MS/TP node with a MAC address of 0x4F results in the following IPHC short address:</a:t>
            </a:r>
            <a:endParaRPr lang="en-US" sz="1514" dirty="0" smtClean="0">
              <a:latin typeface="Courier"/>
            </a:endParaRPr>
          </a:p>
          <a:p>
            <a:pPr>
              <a:spcBef>
                <a:spcPts val="1800"/>
              </a:spcBef>
              <a:buNone/>
            </a:pPr>
            <a:r>
              <a:rPr lang="en-US" sz="1647" dirty="0" smtClean="0">
                <a:latin typeface="Courier"/>
              </a:rPr>
              <a:t>                          |0              1|</a:t>
            </a:r>
          </a:p>
          <a:p>
            <a:pPr>
              <a:buNone/>
            </a:pPr>
            <a:r>
              <a:rPr lang="en-US" sz="1647" dirty="0" smtClean="0">
                <a:latin typeface="Courier"/>
              </a:rPr>
              <a:t>                          |0              5|</a:t>
            </a:r>
          </a:p>
          <a:p>
            <a:pPr>
              <a:buNone/>
            </a:pPr>
            <a:r>
              <a:rPr lang="en-US" sz="1647" dirty="0" smtClean="0">
                <a:latin typeface="Courier"/>
              </a:rPr>
              <a:t>                          +----------------+</a:t>
            </a:r>
          </a:p>
          <a:p>
            <a:pPr>
              <a:buNone/>
            </a:pPr>
            <a:r>
              <a:rPr lang="en-US" sz="1647" dirty="0" smtClean="0">
                <a:latin typeface="Courier"/>
              </a:rPr>
              <a:t>                          |0000000001001111|</a:t>
            </a:r>
          </a:p>
          <a:p>
            <a:pPr>
              <a:spcAft>
                <a:spcPts val="600"/>
              </a:spcAft>
              <a:buNone/>
            </a:pPr>
            <a:r>
              <a:rPr lang="en-US" sz="1647" dirty="0" smtClean="0">
                <a:latin typeface="Courier"/>
              </a:rPr>
              <a:t>                          +----------------+</a:t>
            </a:r>
            <a:endParaRPr lang="en-US" sz="1514" dirty="0" smtClean="0">
              <a:latin typeface="Courier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Link Local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7788"/>
          </a:xfrm>
        </p:spPr>
        <p:txBody>
          <a:bodyPr>
            <a:normAutofit/>
          </a:bodyPr>
          <a:lstStyle/>
          <a:p>
            <a:r>
              <a:rPr lang="en-US" dirty="0"/>
              <a:t>The IPv6 link-local address [</a:t>
            </a:r>
            <a:r>
              <a:rPr lang="en-US" dirty="0" smtClean="0"/>
              <a:t>RFC 4291</a:t>
            </a:r>
            <a:r>
              <a:rPr lang="en-US" dirty="0"/>
              <a:t>] for an MS/TP interface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formed </a:t>
            </a:r>
            <a:r>
              <a:rPr lang="en-US" dirty="0"/>
              <a:t>by appending the Interface </a:t>
            </a:r>
            <a:r>
              <a:rPr lang="en-US" dirty="0" smtClean="0"/>
              <a:t>Identifier (defined in previous slide) to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prefix FE80::/</a:t>
            </a:r>
            <a:r>
              <a:rPr lang="en-US" dirty="0" smtClean="0"/>
              <a:t>64:</a:t>
            </a:r>
          </a:p>
          <a:p>
            <a:pPr>
              <a:spcBef>
                <a:spcPts val="1800"/>
              </a:spcBef>
              <a:buNone/>
            </a:pPr>
            <a:r>
              <a:rPr lang="en-US" sz="1600" dirty="0" smtClean="0"/>
              <a:t>  </a:t>
            </a:r>
            <a:r>
              <a:rPr lang="en-US" sz="1600" dirty="0" smtClean="0">
                <a:latin typeface="Courier"/>
              </a:rPr>
              <a:t>10 </a:t>
            </a:r>
            <a:r>
              <a:rPr lang="en-US" sz="1600" dirty="0">
                <a:latin typeface="Courier"/>
              </a:rPr>
              <a:t>bits            54 bits                  64 bits    </a:t>
            </a:r>
            <a:r>
              <a:rPr lang="en-US" sz="1600" dirty="0" smtClean="0">
                <a:latin typeface="Courier"/>
              </a:rPr>
              <a:t> </a:t>
            </a:r>
          </a:p>
          <a:p>
            <a:pPr>
              <a:buNone/>
            </a:pPr>
            <a:r>
              <a:rPr lang="en-US" sz="1600" dirty="0" smtClean="0">
                <a:latin typeface="Courier"/>
              </a:rPr>
              <a:t>+</a:t>
            </a:r>
            <a:r>
              <a:rPr lang="en-US" sz="1600" dirty="0">
                <a:latin typeface="Courier"/>
              </a:rPr>
              <a:t>----------+-----------------------+----------------------------</a:t>
            </a:r>
            <a:r>
              <a:rPr lang="en-US" sz="1600" dirty="0" smtClean="0">
                <a:latin typeface="Courier"/>
              </a:rPr>
              <a:t>+</a:t>
            </a:r>
          </a:p>
          <a:p>
            <a:pPr>
              <a:buNone/>
            </a:pPr>
            <a:r>
              <a:rPr lang="en-US" sz="1600" dirty="0" smtClean="0">
                <a:latin typeface="Courier"/>
              </a:rPr>
              <a:t>|</a:t>
            </a:r>
            <a:r>
              <a:rPr lang="en-US" sz="1600" dirty="0">
                <a:latin typeface="Courier"/>
              </a:rPr>
              <a:t>1111111010|         (zeros)       |    Interface Identifier    </a:t>
            </a:r>
            <a:r>
              <a:rPr lang="en-US" sz="1600" dirty="0" smtClean="0">
                <a:latin typeface="Courier"/>
              </a:rPr>
              <a:t>|</a:t>
            </a:r>
          </a:p>
          <a:p>
            <a:pPr>
              <a:buNone/>
            </a:pPr>
            <a:r>
              <a:rPr lang="en-US" sz="1600" dirty="0" smtClean="0">
                <a:latin typeface="Courier"/>
              </a:rPr>
              <a:t>+</a:t>
            </a:r>
            <a:r>
              <a:rPr lang="en-US" sz="1600" dirty="0">
                <a:latin typeface="Courier"/>
              </a:rPr>
              <a:t>----------+-----------------------+----------------------------+</a:t>
            </a:r>
          </a:p>
        </p:txBody>
      </p:sp>
    </p:spTree>
    <p:extLst>
      <p:ext uri="{BB962C8B-B14F-4D97-AF65-F5344CB8AC3E}">
        <p14:creationId xmlns:p14="http://schemas.microsoft.com/office/powerpoint/2010/main" val="3468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Unicast</a:t>
            </a:r>
            <a:r>
              <a:rPr lang="en-US" dirty="0" smtClean="0"/>
              <a:t> Address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8665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Source/Target Link</a:t>
            </a:r>
            <a:r>
              <a:rPr lang="en-US" dirty="0" smtClean="0"/>
              <a:t>-Layer </a:t>
            </a:r>
            <a:r>
              <a:rPr lang="en-US" dirty="0"/>
              <a:t>Address </a:t>
            </a:r>
            <a:r>
              <a:rPr lang="en-US" dirty="0" smtClean="0"/>
              <a:t>option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dirty="0"/>
              <a:t>the following form</a:t>
            </a:r>
            <a:r>
              <a:rPr lang="en-US" dirty="0" smtClean="0"/>
              <a:t> when </a:t>
            </a:r>
            <a:r>
              <a:rPr lang="en-US" dirty="0"/>
              <a:t>the link layer is MS/TP and the addresses are 8-bit MS/TP</a:t>
            </a:r>
            <a:r>
              <a:rPr lang="en-US" dirty="0" smtClean="0"/>
              <a:t> MAC addresses:</a:t>
            </a:r>
          </a:p>
          <a:p>
            <a:pPr>
              <a:spcBef>
                <a:spcPts val="1200"/>
              </a:spcBef>
              <a:buNone/>
            </a:pPr>
            <a:r>
              <a:rPr lang="en-US" sz="1730" dirty="0">
                <a:latin typeface="Courier"/>
              </a:rPr>
              <a:t> 0                   </a:t>
            </a:r>
            <a:r>
              <a:rPr lang="en-US" sz="1730" dirty="0" smtClean="0">
                <a:latin typeface="Courier"/>
              </a:rPr>
              <a:t>1              Option fields: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>
                <a:latin typeface="Courier"/>
              </a:rPr>
              <a:t> </a:t>
            </a:r>
            <a:r>
              <a:rPr lang="en-US" sz="1730" dirty="0" smtClean="0">
                <a:latin typeface="Courier"/>
              </a:rPr>
              <a:t>0 </a:t>
            </a:r>
            <a:r>
              <a:rPr lang="en-US" sz="1730" dirty="0">
                <a:latin typeface="Courier"/>
              </a:rPr>
              <a:t>1 2 3 4 5 6 7 8 9 0 1 2 3 4</a:t>
            </a:r>
            <a:r>
              <a:rPr lang="en-US" sz="1730" dirty="0" smtClean="0">
                <a:latin typeface="Courier"/>
              </a:rPr>
              <a:t> </a:t>
            </a:r>
            <a:r>
              <a:rPr lang="en-US" sz="1730" dirty="0">
                <a:latin typeface="Courier"/>
              </a:rPr>
              <a:t>5</a:t>
            </a:r>
            <a:endParaRPr lang="en-US" sz="1730" dirty="0" smtClean="0">
              <a:latin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+</a:t>
            </a:r>
            <a:r>
              <a:rPr lang="en-US" sz="1730" dirty="0">
                <a:latin typeface="Courier"/>
              </a:rPr>
              <a:t>-+-+-+-+-+-+-+-+-+-+-+-+-+-+-+-</a:t>
            </a:r>
            <a:r>
              <a:rPr lang="en-US" sz="1730" dirty="0" smtClean="0">
                <a:latin typeface="Courier"/>
              </a:rPr>
              <a:t>+</a:t>
            </a:r>
            <a:r>
              <a:rPr lang="en-US" sz="1730" dirty="0">
                <a:latin typeface="Courier"/>
              </a:rPr>
              <a:t> </a:t>
            </a:r>
            <a:r>
              <a:rPr lang="en-US" sz="1730" dirty="0" smtClean="0">
                <a:latin typeface="Courier"/>
              </a:rPr>
              <a:t>  Type: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|     </a:t>
            </a:r>
            <a:r>
              <a:rPr lang="en-US" sz="1730" dirty="0">
                <a:latin typeface="Courier"/>
              </a:rPr>
              <a:t>Type      |   </a:t>
            </a:r>
            <a:r>
              <a:rPr lang="en-US" sz="1730" dirty="0" smtClean="0">
                <a:latin typeface="Courier"/>
              </a:rPr>
              <a:t>Length</a:t>
            </a:r>
            <a:r>
              <a:rPr lang="en-US" sz="1730" dirty="0">
                <a:latin typeface="Courier"/>
              </a:rPr>
              <a:t>=</a:t>
            </a:r>
            <a:r>
              <a:rPr lang="en-US" sz="1730" dirty="0" smtClean="0">
                <a:latin typeface="Courier"/>
              </a:rPr>
              <a:t>1    |     1 = Source Link-layer address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+</a:t>
            </a:r>
            <a:r>
              <a:rPr lang="en-US" sz="1730" dirty="0">
                <a:latin typeface="Courier"/>
              </a:rPr>
              <a:t>-+-+-+-+-+-+-+-+-+-+-+-+-+-+-+-</a:t>
            </a:r>
            <a:r>
              <a:rPr lang="en-US" sz="1730" dirty="0" smtClean="0">
                <a:latin typeface="Courier"/>
              </a:rPr>
              <a:t>+     2 = Target Link-layer address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|     </a:t>
            </a:r>
            <a:r>
              <a:rPr lang="en-US" sz="1730" dirty="0">
                <a:latin typeface="Courier"/>
              </a:rPr>
              <a:t> </a:t>
            </a:r>
            <a:r>
              <a:rPr lang="en-US" sz="1730" dirty="0" smtClean="0">
                <a:latin typeface="Courier"/>
              </a:rPr>
              <a:t>                         |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+            Padding            +    Length: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|          (all zeros)          |      The value of this field is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+               +</a:t>
            </a:r>
            <a:r>
              <a:rPr lang="en-US" sz="1730" dirty="0">
                <a:latin typeface="Courier"/>
              </a:rPr>
              <a:t>-+-+-+-+-+-+-+-</a:t>
            </a:r>
            <a:r>
              <a:rPr lang="en-US" sz="1730" dirty="0" smtClean="0">
                <a:latin typeface="Courier"/>
              </a:rPr>
              <a:t>+      1 for 8-bit MS/TP addresses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|               | MS/TP Address |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+</a:t>
            </a:r>
            <a:r>
              <a:rPr lang="en-US" sz="1730" dirty="0">
                <a:latin typeface="Courier"/>
              </a:rPr>
              <a:t>-+-+-+-+-+-+-+-+-+-+-+-+-+-+-+-</a:t>
            </a:r>
            <a:r>
              <a:rPr lang="en-US" sz="1730" dirty="0" smtClean="0">
                <a:latin typeface="Courier"/>
              </a:rPr>
              <a:t>+    MS/TP Address: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                                       The 8-bit MAC address in </a:t>
            </a:r>
          </a:p>
          <a:p>
            <a:pPr>
              <a:spcBef>
                <a:spcPts val="0"/>
              </a:spcBef>
              <a:buNone/>
            </a:pPr>
            <a:r>
              <a:rPr lang="en-US" sz="1730" dirty="0" smtClean="0">
                <a:latin typeface="Courier"/>
              </a:rPr>
              <a:t>                                       canonical bit order</a:t>
            </a:r>
          </a:p>
          <a:p>
            <a:pPr>
              <a:spcBef>
                <a:spcPts val="0"/>
              </a:spcBef>
              <a:buNone/>
            </a:pPr>
            <a:endParaRPr lang="en-US" sz="1730" dirty="0">
              <a:latin typeface="Courier"/>
            </a:endParaRPr>
          </a:p>
          <a:p>
            <a:pPr>
              <a:spcBef>
                <a:spcPts val="0"/>
              </a:spcBef>
              <a:buNone/>
            </a:pPr>
            <a:endParaRPr lang="en-US" sz="1730" dirty="0" smtClean="0">
              <a:latin typeface="Courier"/>
            </a:endParaRPr>
          </a:p>
          <a:p>
            <a:pPr>
              <a:spcBef>
                <a:spcPts val="0"/>
              </a:spcBef>
              <a:buNone/>
            </a:pPr>
            <a:endParaRPr lang="en-US" sz="1730" dirty="0" smtClean="0">
              <a:latin typeface="Courier"/>
            </a:endParaRPr>
          </a:p>
          <a:p>
            <a:pPr>
              <a:spcBef>
                <a:spcPts val="0"/>
              </a:spcBef>
              <a:buNone/>
            </a:pPr>
            <a:endParaRPr lang="en-US" sz="1730" dirty="0"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799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Multicast Address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MS/TP only supports link-local broadcast</a:t>
            </a:r>
          </a:p>
          <a:p>
            <a:r>
              <a:rPr lang="en-US" dirty="0" smtClean="0"/>
              <a:t>Uses 6LoWPAN short address format, formed by appending 0xFF to the octet 0x00</a:t>
            </a:r>
          </a:p>
          <a:p>
            <a:pPr lvl="1"/>
            <a:r>
              <a:rPr lang="en-US" dirty="0" smtClean="0"/>
              <a:t>All IPv6 multicasts on the MS/TP link map to the following IPHC short destination address:</a:t>
            </a:r>
            <a:endParaRPr lang="en-US" sz="1514" dirty="0" smtClean="0">
              <a:latin typeface="Courier"/>
            </a:endParaRPr>
          </a:p>
          <a:p>
            <a:pPr>
              <a:spcBef>
                <a:spcPts val="1800"/>
              </a:spcBef>
              <a:buNone/>
            </a:pPr>
            <a:r>
              <a:rPr lang="en-US" sz="1647" dirty="0" smtClean="0">
                <a:latin typeface="Courier"/>
              </a:rPr>
              <a:t>                       |0              1|</a:t>
            </a:r>
          </a:p>
          <a:p>
            <a:pPr>
              <a:buNone/>
            </a:pPr>
            <a:r>
              <a:rPr lang="en-US" sz="1647" dirty="0" smtClean="0">
                <a:latin typeface="Courier"/>
              </a:rPr>
              <a:t>                       |0              5|</a:t>
            </a:r>
          </a:p>
          <a:p>
            <a:pPr>
              <a:buNone/>
            </a:pPr>
            <a:r>
              <a:rPr lang="en-US" sz="1647" dirty="0" smtClean="0">
                <a:latin typeface="Courier"/>
              </a:rPr>
              <a:t>                       +----------------+</a:t>
            </a:r>
          </a:p>
          <a:p>
            <a:pPr>
              <a:buNone/>
            </a:pPr>
            <a:r>
              <a:rPr lang="en-US" sz="1647" dirty="0" smtClean="0">
                <a:latin typeface="Courier"/>
              </a:rPr>
              <a:t>                       |0000000011111111|</a:t>
            </a:r>
          </a:p>
          <a:p>
            <a:pPr>
              <a:spcAft>
                <a:spcPts val="600"/>
              </a:spcAft>
              <a:buNone/>
            </a:pPr>
            <a:r>
              <a:rPr lang="en-US" sz="1647" dirty="0" smtClean="0">
                <a:latin typeface="Courier"/>
              </a:rPr>
              <a:t>                       +----------------+</a:t>
            </a:r>
            <a:endParaRPr lang="en-US" sz="1514" dirty="0" smtClean="0">
              <a:latin typeface="Courier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6LoBAC was the first to propose re-use of 6LoWPAN solutions (RFCs 4944, 6282, 6775)</a:t>
            </a:r>
          </a:p>
          <a:p>
            <a:r>
              <a:rPr lang="en-US" dirty="0" smtClean="0"/>
              <a:t>Served as a pattern for subsequent proposals (Z-Wave, BTLE, NFC, etc.) resulting in formation of the IETF 6lo working group</a:t>
            </a:r>
          </a:p>
          <a:p>
            <a:r>
              <a:rPr lang="en-US" dirty="0" smtClean="0"/>
              <a:t>Remains the only wired 6lo PHY</a:t>
            </a:r>
          </a:p>
          <a:p>
            <a:r>
              <a:rPr lang="en-US" dirty="0" smtClean="0"/>
              <a:t>Has passed ETSI Interoperability </a:t>
            </a:r>
            <a:r>
              <a:rPr lang="en-US" dirty="0" err="1" smtClean="0"/>
              <a:t>Plugtest</a:t>
            </a:r>
            <a:endParaRPr lang="en-US" dirty="0" smtClean="0"/>
          </a:p>
          <a:p>
            <a:r>
              <a:rPr lang="en-US" dirty="0" smtClean="0"/>
              <a:t>About to enter WG “last call”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719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Background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9" y="1453232"/>
            <a:ext cx="4020908" cy="5404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275" y="1453232"/>
            <a:ext cx="4020905" cy="54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6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3590525" y="2642062"/>
            <a:ext cx="0" cy="4756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76062" y="2642062"/>
            <a:ext cx="0" cy="4756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(Layered Model)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0187" y="1601764"/>
            <a:ext cx="8658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 A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87206" y="1600275"/>
            <a:ext cx="8658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 B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364225" y="1598786"/>
            <a:ext cx="8658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 C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10187" y="5953381"/>
            <a:ext cx="8658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dest</a:t>
            </a:r>
            <a:r>
              <a:rPr lang="en-US" sz="1400" dirty="0" smtClean="0"/>
              <a:t>. 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187206" y="5953381"/>
            <a:ext cx="8658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dest.B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364225" y="5953381"/>
            <a:ext cx="8658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dest</a:t>
            </a:r>
            <a:r>
              <a:rPr lang="en-US" sz="1400" dirty="0" smtClean="0"/>
              <a:t>. C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0187" y="2385178"/>
            <a:ext cx="204289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HTTPS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64225" y="2385178"/>
            <a:ext cx="86587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COAPS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14262" y="3117699"/>
            <a:ext cx="923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TCP/TLS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2425" y="3117699"/>
            <a:ext cx="923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UDP/DTLS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87206" y="3822918"/>
            <a:ext cx="923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IPv6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87206" y="4599282"/>
            <a:ext cx="20428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6LoWPAN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95294" y="4908548"/>
            <a:ext cx="923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802.15.4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06500" y="4908548"/>
            <a:ext cx="923600" cy="30777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Other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0187" y="4907059"/>
            <a:ext cx="9236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802.3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5" idx="2"/>
          </p:cNvCxnSpPr>
          <p:nvPr/>
        </p:nvCxnSpPr>
        <p:spPr>
          <a:xfrm>
            <a:off x="1443125" y="1909541"/>
            <a:ext cx="0" cy="4756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34575" y="1909541"/>
            <a:ext cx="0" cy="4756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813338" y="1909541"/>
            <a:ext cx="0" cy="4756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</p:cNvCxnSpPr>
          <p:nvPr/>
        </p:nvCxnSpPr>
        <p:spPr>
          <a:xfrm>
            <a:off x="1876062" y="3425476"/>
            <a:ext cx="461800" cy="3974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2"/>
          </p:cNvCxnSpPr>
          <p:nvPr/>
        </p:nvCxnSpPr>
        <p:spPr>
          <a:xfrm flipH="1">
            <a:off x="2902425" y="3425476"/>
            <a:ext cx="461800" cy="3974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1471987" y="4130695"/>
            <a:ext cx="865875" cy="77636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8" idx="0"/>
          </p:cNvCxnSpPr>
          <p:nvPr/>
        </p:nvCxnSpPr>
        <p:spPr>
          <a:xfrm>
            <a:off x="2887994" y="4144014"/>
            <a:ext cx="320659" cy="4552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593025" y="5216325"/>
            <a:ext cx="0" cy="737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13338" y="5214836"/>
            <a:ext cx="0" cy="737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83563" y="5213347"/>
            <a:ext cx="0" cy="737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85912" y="2121255"/>
            <a:ext cx="24966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685912" y="2865297"/>
            <a:ext cx="24966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685912" y="3609340"/>
            <a:ext cx="24966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685912" y="4353383"/>
            <a:ext cx="24966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85912" y="5557603"/>
            <a:ext cx="24966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32262" y="2298598"/>
            <a:ext cx="17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40352" y="3071488"/>
            <a:ext cx="17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048442" y="3801088"/>
            <a:ext cx="174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Inter/network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056532" y="4631698"/>
            <a:ext cx="174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Link</a:t>
            </a:r>
          </a:p>
          <a:p>
            <a:pPr algn="ctr"/>
            <a:r>
              <a:rPr lang="en-US" dirty="0" smtClean="0"/>
              <a:t>(MAC/PHY)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08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 smtClean="0"/>
              <a:t>	Develop a low-cost </a:t>
            </a:r>
            <a:r>
              <a:rPr lang="en-US" b="1" dirty="0" smtClean="0"/>
              <a:t>wired </a:t>
            </a:r>
            <a:r>
              <a:rPr lang="en-US" dirty="0" smtClean="0"/>
              <a:t>IPv6 solution for commercial building control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05" y="2797895"/>
            <a:ext cx="6522357" cy="36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Leverage elements of 6LoWPAN solution [RFCs 4944, 6282, 6775]</a:t>
            </a:r>
          </a:p>
          <a:p>
            <a:r>
              <a:rPr lang="en-US" dirty="0" smtClean="0"/>
              <a:t>Minimize changes to existing MS/TP specification [BACnet Clause 9]</a:t>
            </a:r>
          </a:p>
          <a:p>
            <a:r>
              <a:rPr lang="en-US" dirty="0" smtClean="0"/>
              <a:t>Goal: co-existence with legacy MS/TP nodes</a:t>
            </a:r>
          </a:p>
          <a:p>
            <a:pPr lvl="1"/>
            <a:r>
              <a:rPr lang="en-US" dirty="0" smtClean="0"/>
              <a:t>No changes to frame header format, control frames, or MS/TP Master Node state machine</a:t>
            </a:r>
          </a:p>
          <a:p>
            <a:r>
              <a:rPr lang="en-US" dirty="0" smtClean="0"/>
              <a:t>MS/TP Extended Frames proposal includes:</a:t>
            </a:r>
          </a:p>
          <a:p>
            <a:pPr lvl="1"/>
            <a:r>
              <a:rPr lang="en-US" dirty="0" smtClean="0"/>
              <a:t>New frame type for IPv6 (</a:t>
            </a:r>
            <a:r>
              <a:rPr lang="en-US" dirty="0" err="1" smtClean="0"/>
              <a:t>LoBAC</a:t>
            </a:r>
            <a:r>
              <a:rPr lang="en-US" dirty="0" smtClean="0"/>
              <a:t>) Encapsulation</a:t>
            </a:r>
          </a:p>
          <a:p>
            <a:pPr lvl="1"/>
            <a:r>
              <a:rPr lang="en-US" dirty="0" smtClean="0"/>
              <a:t>Larger MSDU (1500+ octets)</a:t>
            </a:r>
          </a:p>
          <a:p>
            <a:pPr lvl="1"/>
            <a:r>
              <a:rPr lang="en-US" dirty="0" smtClean="0"/>
              <a:t>32-bit FCS (CRC-32K)</a:t>
            </a:r>
          </a:p>
          <a:p>
            <a:pPr lvl="1"/>
            <a:r>
              <a:rPr lang="en-US" dirty="0"/>
              <a:t>COBS (Consistent Overhead Byte Stuffing) encoding</a:t>
            </a:r>
          </a:p>
        </p:txBody>
      </p:sp>
    </p:spTree>
    <p:extLst>
      <p:ext uri="{BB962C8B-B14F-4D97-AF65-F5344CB8AC3E}">
        <p14:creationId xmlns:p14="http://schemas.microsoft.com/office/powerpoint/2010/main" val="37912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MS/TP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2657"/>
          </a:xfrm>
        </p:spPr>
        <p:txBody>
          <a:bodyPr>
            <a:normAutofit/>
          </a:bodyPr>
          <a:lstStyle/>
          <a:p>
            <a:r>
              <a:rPr lang="en-US" b="1" dirty="0" smtClean="0"/>
              <a:t>BACnet</a:t>
            </a:r>
            <a:r>
              <a:rPr lang="en-US" dirty="0" smtClean="0"/>
              <a:t> is the </a:t>
            </a:r>
            <a:r>
              <a:rPr lang="en-US" baseline="0" dirty="0" smtClean="0"/>
              <a:t>ISO/ANSI/ASHRAE [Standard 135-2012] data communication protocol</a:t>
            </a:r>
            <a:r>
              <a:rPr lang="en-US" dirty="0" smtClean="0"/>
              <a:t> </a:t>
            </a:r>
            <a:r>
              <a:rPr lang="en-US" baseline="0" dirty="0" smtClean="0"/>
              <a:t>for Building Automation and Control networks</a:t>
            </a:r>
          </a:p>
          <a:p>
            <a:r>
              <a:rPr lang="en-US" b="1" dirty="0" smtClean="0"/>
              <a:t>MS/TP</a:t>
            </a:r>
            <a:r>
              <a:rPr lang="en-US" dirty="0" smtClean="0"/>
              <a:t> (Master-Slave/Token-Passing) is a widely used data link defined in BACnet</a:t>
            </a:r>
          </a:p>
          <a:p>
            <a:pPr lvl="1"/>
            <a:r>
              <a:rPr lang="en-US" dirty="0" smtClean="0"/>
              <a:t>Based on RS-485 single twisted pair PHY; supports data rates up to 115.2 </a:t>
            </a:r>
            <a:r>
              <a:rPr lang="en-US" dirty="0" err="1" smtClean="0"/>
              <a:t>kpbs</a:t>
            </a:r>
            <a:r>
              <a:rPr lang="en-US" dirty="0" smtClean="0"/>
              <a:t> and 1 km diameter</a:t>
            </a:r>
          </a:p>
          <a:p>
            <a:pPr lvl="1"/>
            <a:r>
              <a:rPr lang="en-US" dirty="0" smtClean="0"/>
              <a:t>Contention-free MAC (token passing bus)</a:t>
            </a:r>
          </a:p>
          <a:p>
            <a:pPr lvl="1"/>
            <a:r>
              <a:rPr lang="en-US" dirty="0" smtClean="0"/>
              <a:t>Consider it a wired alternative to IEEE 802.15.4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895053" y="3773701"/>
            <a:ext cx="7338488" cy="1132481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Data CRC (CRC-32K, LS octet </a:t>
            </a:r>
            <a:r>
              <a:rPr lang="en-US" sz="2400" dirty="0"/>
              <a:t>first, COBS </a:t>
            </a:r>
            <a:r>
              <a:rPr lang="en-US" sz="2400" dirty="0" smtClean="0"/>
              <a:t>Encoded)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95053" y="3214902"/>
            <a:ext cx="7338488" cy="563646"/>
          </a:xfrm>
          <a:prstGeom prst="rect">
            <a:avLst/>
          </a:prstGeom>
          <a:noFill/>
          <a:ln w="19050" cmpd="sng"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COBS </a:t>
            </a:r>
            <a:r>
              <a:rPr lang="en-US" sz="2400" dirty="0"/>
              <a:t>Encoded Data (1 – </a:t>
            </a:r>
            <a:r>
              <a:rPr lang="en-US" sz="2400" dirty="0" smtClean="0"/>
              <a:t>1500 octets before encoding)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MS/TP </a:t>
            </a:r>
            <a:r>
              <a:rPr lang="en-US" i="1" dirty="0" smtClean="0"/>
              <a:t>Extended</a:t>
            </a:r>
            <a:r>
              <a:rPr lang="en-US" dirty="0" smtClean="0"/>
              <a:t> </a:t>
            </a:r>
            <a:r>
              <a:rPr lang="en-US" i="1" dirty="0" smtClean="0"/>
              <a:t>Frame</a:t>
            </a:r>
            <a:r>
              <a:rPr lang="en-US" dirty="0" smtClean="0"/>
              <a:t> Format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5053" y="2099736"/>
            <a:ext cx="1838476" cy="5563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0x55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28658" y="2099736"/>
            <a:ext cx="1838476" cy="5563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0xFF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64279" y="2099736"/>
            <a:ext cx="1838476" cy="55638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err="1" smtClean="0"/>
              <a:t>FrameType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22481" y="1874759"/>
            <a:ext cx="1693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166196" y="1879977"/>
            <a:ext cx="162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8" y="1417639"/>
            <a:ext cx="20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90021" y="1412804"/>
            <a:ext cx="51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5053" y="2663366"/>
            <a:ext cx="1838476" cy="55638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err="1" smtClean="0"/>
              <a:t>SrcAddr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31083" y="2663366"/>
            <a:ext cx="3676880" cy="55638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Length (MS octet first)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95065" y="2663366"/>
            <a:ext cx="1838476" cy="55638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err="1" smtClean="0"/>
              <a:t>HeaderCRC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66028" y="4954546"/>
            <a:ext cx="7206246" cy="1284566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Frame Type:			34 = IPv6 (</a:t>
            </a:r>
            <a:r>
              <a:rPr lang="en-US" sz="2400" dirty="0" err="1" smtClean="0"/>
              <a:t>LoBAC</a:t>
            </a:r>
            <a:r>
              <a:rPr lang="en-US" sz="2400" dirty="0" smtClean="0"/>
              <a:t>) Encapsulation</a:t>
            </a:r>
          </a:p>
          <a:p>
            <a:r>
              <a:rPr lang="en-US" sz="2400" dirty="0" smtClean="0"/>
              <a:t>Destination Address:	0 – 127, 255 (all nodes)</a:t>
            </a:r>
          </a:p>
          <a:p>
            <a:r>
              <a:rPr lang="en-US" sz="2400" dirty="0" smtClean="0"/>
              <a:t>Source Address:		</a:t>
            </a:r>
            <a:r>
              <a:rPr lang="en-US" sz="2400" dirty="0" smtClean="0">
                <a:solidFill>
                  <a:srgbClr val="000000"/>
                </a:solidFill>
              </a:rPr>
              <a:t>0</a:t>
            </a:r>
            <a:r>
              <a:rPr lang="en-US" sz="2400" dirty="0" smtClean="0"/>
              <a:t> – 127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96280" y="2100086"/>
            <a:ext cx="1838476" cy="55638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 err="1" smtClean="0"/>
              <a:t>DestAddr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736553" y="4349801"/>
            <a:ext cx="1838476" cy="55638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tx1"/>
            </a:solidFill>
          </a:ln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2400" dirty="0" smtClean="0"/>
              <a:t>Optional 0xFF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1999" y="4349801"/>
            <a:ext cx="3661740" cy="552399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584699" y="4362501"/>
            <a:ext cx="3661740" cy="552399"/>
          </a:xfrm>
          <a:prstGeom prst="rect">
            <a:avLst/>
          </a:prstGeom>
          <a:solidFill>
            <a:schemeClr val="bg1"/>
          </a:solidFill>
          <a:ln w="19050" cmpd="sng">
            <a:noFill/>
            <a:prstDash val="sysDash"/>
          </a:ln>
        </p:spPr>
        <p:txBody>
          <a:bodyPr wrap="square" rtlCol="0"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651333" y="3323545"/>
            <a:ext cx="353178" cy="36933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953132" y="3315068"/>
            <a:ext cx="353178" cy="36933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dirty="0" smtClean="0"/>
              <a:t>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CRC 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69925" y="1789113"/>
            <a:ext cx="1387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24000" y="2028825"/>
            <a:ext cx="6096000" cy="409575"/>
            <a:chOff x="528" y="1248"/>
            <a:chExt cx="3840" cy="258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528" y="1248"/>
              <a:ext cx="816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cs typeface="Arial" charset="0"/>
                </a:rPr>
                <a:t>Encoder</a:t>
              </a: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3552" y="1248"/>
              <a:ext cx="816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cs typeface="Arial" charset="0"/>
                </a:rPr>
                <a:t>Decoder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776" y="1248"/>
              <a:ext cx="1344" cy="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>
                  <a:cs typeface="Arial" charset="0"/>
                </a:rPr>
                <a:t>Noisy Channel</a:t>
              </a:r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1344" y="137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3120" y="137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006475" y="2819400"/>
            <a:ext cx="6660798" cy="371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>
                <a:cs typeface="Arial" charset="0"/>
              </a:rPr>
              <a:t> Noisy channel acts like a random bit mask XOR</a:t>
            </a:r>
            <a:r>
              <a:rPr lang="ja-JP" altLang="en-US" sz="2400" dirty="0">
                <a:latin typeface="Arial"/>
                <a:cs typeface="Arial" charset="0"/>
              </a:rPr>
              <a:t>’</a:t>
            </a:r>
            <a:r>
              <a:rPr lang="en-US" sz="2400" dirty="0">
                <a:cs typeface="Arial" charset="0"/>
              </a:rPr>
              <a:t>d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cs typeface="Arial" charset="0"/>
              </a:rPr>
              <a:t>  with the data word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4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>
                <a:cs typeface="Arial" charset="0"/>
              </a:rPr>
              <a:t> We use cyclic redundancy code (CRC) to </a:t>
            </a:r>
            <a:r>
              <a:rPr lang="en-US" sz="2400" i="1" dirty="0">
                <a:cs typeface="Arial" charset="0"/>
              </a:rPr>
              <a:t>detect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cs typeface="Arial" charset="0"/>
              </a:rPr>
              <a:t>  these errors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4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>
                <a:cs typeface="Arial" charset="0"/>
              </a:rPr>
              <a:t> Data word (frame) is divided by a polynomial G(x);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cs typeface="Arial" charset="0"/>
              </a:rPr>
              <a:t>  remainder is CRC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4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Detection capability is related to size and co-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   </a:t>
            </a:r>
            <a:r>
              <a:rPr lang="en-US" sz="2400" dirty="0" err="1" smtClean="0">
                <a:cs typeface="Arial" charset="0"/>
              </a:rPr>
              <a:t>efficients</a:t>
            </a:r>
            <a:r>
              <a:rPr lang="en-US" sz="2400" dirty="0" smtClean="0">
                <a:cs typeface="Arial" charset="0"/>
              </a:rPr>
              <a:t> of G(x)</a:t>
            </a:r>
            <a:endParaRPr lang="en-US" sz="2400" dirty="0">
              <a:cs typeface="Arial" charset="0"/>
            </a:endParaRPr>
          </a:p>
          <a:p>
            <a:pPr>
              <a:defRPr/>
            </a:pP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COBS Encoding Basics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691496"/>
              </p:ext>
            </p:extLst>
          </p:nvPr>
        </p:nvGraphicFramePr>
        <p:xfrm>
          <a:off x="447369" y="1600200"/>
          <a:ext cx="82394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243"/>
                <a:gridCol w="1962650"/>
                <a:gridCol w="4963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(not applicable)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(not allowed)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single zero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 data 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single data byte, followed by a zero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0" baseline="0" dirty="0" smtClean="0"/>
                        <a:t>1 ≤ </a:t>
                      </a:r>
                      <a:r>
                        <a:rPr lang="en-US" i="1" dirty="0" smtClean="0"/>
                        <a:t>n</a:t>
                      </a:r>
                      <a:r>
                        <a:rPr lang="en-US" i="0" baseline="0" dirty="0" smtClean="0"/>
                        <a:t> ≤ 253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i="1" dirty="0" err="1" smtClean="0"/>
                        <a:t>n</a:t>
                      </a:r>
                      <a:r>
                        <a:rPr lang="en-US" i="0" baseline="0" dirty="0" smtClean="0"/>
                        <a:t> – 1) data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(</a:t>
                      </a:r>
                      <a:r>
                        <a:rPr lang="en-US" i="1" dirty="0" err="1" smtClean="0"/>
                        <a:t>n</a:t>
                      </a:r>
                      <a:r>
                        <a:rPr lang="en-US" i="0" dirty="0" smtClean="0"/>
                        <a:t> – 1) data bytes, followed by a zero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254 data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254 data bytes, </a:t>
                      </a:r>
                      <a:r>
                        <a:rPr lang="en-US" b="1" dirty="0" smtClean="0"/>
                        <a:t>not</a:t>
                      </a:r>
                      <a:r>
                        <a:rPr lang="en-US" b="0" i="1" baseline="0" dirty="0" smtClean="0"/>
                        <a:t> </a:t>
                      </a:r>
                      <a:r>
                        <a:rPr lang="en-US" b="0" i="0" baseline="0" dirty="0" smtClean="0"/>
                        <a:t>followed by a zero byte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17"/>
          <p:cNvGrpSpPr/>
          <p:nvPr/>
        </p:nvGrpSpPr>
        <p:grpSpPr>
          <a:xfrm>
            <a:off x="1411066" y="4410933"/>
            <a:ext cx="2532939" cy="1736849"/>
            <a:chOff x="1364030" y="4512475"/>
            <a:chExt cx="2532939" cy="1736849"/>
          </a:xfrm>
        </p:grpSpPr>
        <p:sp>
          <p:nvSpPr>
            <p:cNvPr id="6" name="TextBox 5"/>
            <p:cNvSpPr txBox="1"/>
            <p:nvPr/>
          </p:nvSpPr>
          <p:spPr>
            <a:xfrm>
              <a:off x="1364030" y="5926159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x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86887" y="5925705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y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744" y="5925251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z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32601" y="5924797"/>
              <a:ext cx="418654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5458" y="5924343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z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8315" y="5923889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y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77848" y="4512475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4991" y="4971491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x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77848" y="4971037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32134" y="5442265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/>
                <a:t>x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4991" y="5441811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y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7848" y="5441357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00</a:t>
              </a:r>
              <a:endParaRPr lang="en-US" dirty="0"/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4723368" y="4407807"/>
            <a:ext cx="2535481" cy="1722821"/>
            <a:chOff x="4688091" y="4523779"/>
            <a:chExt cx="2533873" cy="1722821"/>
          </a:xfrm>
        </p:grpSpPr>
        <p:sp>
          <p:nvSpPr>
            <p:cNvPr id="12" name="TextBox 11"/>
            <p:cNvSpPr txBox="1"/>
            <p:nvPr/>
          </p:nvSpPr>
          <p:spPr>
            <a:xfrm>
              <a:off x="4689025" y="5923435"/>
              <a:ext cx="418654" cy="323165"/>
            </a:xfrm>
            <a:prstGeom prst="rect">
              <a:avLst/>
            </a:prstGeom>
            <a:solidFill>
              <a:srgbClr val="D0D8E8"/>
            </a:solidFill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FF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11882" y="5922981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34739" y="5922527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y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57596" y="5922073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z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80453" y="5921619"/>
              <a:ext cx="418654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3310" y="5921165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 smtClean="0"/>
                <a:t>y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88558" y="4523779"/>
              <a:ext cx="418654" cy="323165"/>
            </a:xfrm>
            <a:prstGeom prst="rect">
              <a:avLst/>
            </a:prstGeom>
            <a:solidFill>
              <a:srgbClr val="D0D8E8"/>
            </a:solidFill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01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88558" y="5440903"/>
              <a:ext cx="418654" cy="323165"/>
            </a:xfrm>
            <a:prstGeom prst="rect">
              <a:avLst/>
            </a:prstGeom>
            <a:solidFill>
              <a:srgbClr val="D0D8E8"/>
            </a:solidFill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03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11415" y="5440449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34272" y="5439995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err="1"/>
                <a:t>y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88091" y="4981887"/>
              <a:ext cx="418654" cy="323165"/>
            </a:xfrm>
            <a:prstGeom prst="rect">
              <a:avLst/>
            </a:prstGeom>
            <a:solidFill>
              <a:srgbClr val="D0D8E8"/>
            </a:solidFill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 smtClean="0"/>
                <a:t>02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10948" y="4981433"/>
              <a:ext cx="418654" cy="323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tIns="0" rIns="91440" bIns="45720" rtlCol="0">
              <a:sp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50886" y="5801088"/>
            <a:ext cx="3645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50419" y="5306798"/>
            <a:ext cx="3645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49952" y="4389220"/>
            <a:ext cx="3645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149485" y="4847328"/>
            <a:ext cx="3645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41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1086</Words>
  <Application>Microsoft Office PowerPoint</Application>
  <PresentationFormat>On-screen Show (4:3)</PresentationFormat>
  <Paragraphs>252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6LoBAC: A new IPv6 Data Link</vt:lpstr>
      <vt:lpstr>IoT Background</vt:lpstr>
      <vt:lpstr>Review (Layered Model)</vt:lpstr>
      <vt:lpstr>Goal</vt:lpstr>
      <vt:lpstr>Technical Approach</vt:lpstr>
      <vt:lpstr>MS/TP Background</vt:lpstr>
      <vt:lpstr>MS/TP Extended Frame Format</vt:lpstr>
      <vt:lpstr>CRC Background</vt:lpstr>
      <vt:lpstr>COBS Encoding Basics</vt:lpstr>
      <vt:lpstr>COBS Encoding in Detail</vt:lpstr>
      <vt:lpstr>6Lo Background</vt:lpstr>
      <vt:lpstr>LoBAC Encapsulation</vt:lpstr>
      <vt:lpstr>LoBAC Encapsulation (cont.)</vt:lpstr>
      <vt:lpstr>IPHC Compression [RFC 6282]</vt:lpstr>
      <vt:lpstr>IPv6 Link Local Address</vt:lpstr>
      <vt:lpstr>Unicast Address Mapping</vt:lpstr>
      <vt:lpstr>Multicast Address Mapping</vt:lpstr>
      <vt:lpstr>Summary</vt:lpstr>
      <vt:lpstr>Thank You</vt:lpstr>
    </vt:vector>
  </TitlesOfParts>
  <Company>Cisco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Lynn</dc:creator>
  <cp:lastModifiedBy>Professor Kinicki</cp:lastModifiedBy>
  <cp:revision>16</cp:revision>
  <dcterms:created xsi:type="dcterms:W3CDTF">2015-12-14T03:46:26Z</dcterms:created>
  <dcterms:modified xsi:type="dcterms:W3CDTF">2015-12-15T20:59:28Z</dcterms:modified>
</cp:coreProperties>
</file>