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4"/>
  </p:notesMasterIdLst>
  <p:sldIdLst>
    <p:sldId id="259" r:id="rId2"/>
    <p:sldId id="261" r:id="rId3"/>
    <p:sldId id="299" r:id="rId4"/>
    <p:sldId id="262" r:id="rId5"/>
    <p:sldId id="263" r:id="rId6"/>
    <p:sldId id="272" r:id="rId7"/>
    <p:sldId id="273" r:id="rId8"/>
    <p:sldId id="274" r:id="rId9"/>
    <p:sldId id="275" r:id="rId10"/>
    <p:sldId id="298" r:id="rId11"/>
    <p:sldId id="276" r:id="rId12"/>
    <p:sldId id="277" r:id="rId13"/>
    <p:sldId id="280" r:id="rId14"/>
    <p:sldId id="281" r:id="rId15"/>
    <p:sldId id="278" r:id="rId16"/>
    <p:sldId id="279" r:id="rId17"/>
    <p:sldId id="300" r:id="rId18"/>
    <p:sldId id="270" r:id="rId19"/>
    <p:sldId id="283" r:id="rId20"/>
    <p:sldId id="284" r:id="rId21"/>
    <p:sldId id="282" r:id="rId22"/>
    <p:sldId id="285" r:id="rId23"/>
    <p:sldId id="286" r:id="rId24"/>
    <p:sldId id="287" r:id="rId25"/>
    <p:sldId id="289" r:id="rId26"/>
    <p:sldId id="296" r:id="rId27"/>
    <p:sldId id="293" r:id="rId28"/>
    <p:sldId id="294" r:id="rId29"/>
    <p:sldId id="295" r:id="rId30"/>
    <p:sldId id="297" r:id="rId31"/>
    <p:sldId id="269" r:id="rId32"/>
    <p:sldId id="30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92832F5-EA01-48E5-B403-87E193F50680}">
          <p14:sldIdLst>
            <p14:sldId id="259"/>
          </p14:sldIdLst>
        </p14:section>
        <p14:section name="Project Overview" id="{087866C3-7028-482C-8D34-6BF5363FBD75}">
          <p14:sldIdLst>
            <p14:sldId id="261"/>
            <p14:sldId id="299"/>
          </p14:sldIdLst>
        </p14:section>
        <p14:section name="Background" id="{521DEF98-8796-4632-831A-16252E9A6054}">
          <p14:sldIdLst>
            <p14:sldId id="262"/>
            <p14:sldId id="263"/>
            <p14:sldId id="272"/>
            <p14:sldId id="273"/>
            <p14:sldId id="274"/>
            <p14:sldId id="275"/>
            <p14:sldId id="298"/>
          </p14:sldIdLst>
        </p14:section>
        <p14:section name="Dynamic Spectrum Access" id="{C24C98EC-938D-4034-8DB8-5E8DBF16E3CB}">
          <p14:sldIdLst>
            <p14:sldId id="276"/>
            <p14:sldId id="277"/>
            <p14:sldId id="280"/>
            <p14:sldId id="281"/>
            <p14:sldId id="278"/>
            <p14:sldId id="279"/>
            <p14:sldId id="300"/>
          </p14:sldIdLst>
        </p14:section>
        <p14:section name="Implementation" id="{E35CCD6A-2288-476E-BC93-C75323AE1F32}">
          <p14:sldIdLst>
            <p14:sldId id="270"/>
            <p14:sldId id="283"/>
            <p14:sldId id="284"/>
            <p14:sldId id="282"/>
            <p14:sldId id="285"/>
            <p14:sldId id="286"/>
            <p14:sldId id="287"/>
            <p14:sldId id="289"/>
            <p14:sldId id="296"/>
            <p14:sldId id="293"/>
            <p14:sldId id="294"/>
            <p14:sldId id="295"/>
            <p14:sldId id="297"/>
            <p14:sldId id="269"/>
            <p14:sldId id="30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576">
          <p15:clr>
            <a:srgbClr val="A4A3A4"/>
          </p15:clr>
        </p15:guide>
        <p15:guide id="3" pos="2880">
          <p15:clr>
            <a:srgbClr val="A4A3A4"/>
          </p15:clr>
        </p15:guide>
        <p15:guide id="4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61A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811" autoAdjust="0"/>
    <p:restoredTop sz="85777" autoAdjust="0"/>
  </p:normalViewPr>
  <p:slideViewPr>
    <p:cSldViewPr>
      <p:cViewPr varScale="1">
        <p:scale>
          <a:sx n="58" d="100"/>
          <a:sy n="58" d="100"/>
        </p:scale>
        <p:origin x="-226" y="-77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506C0-3FFE-45A5-803D-9F4FC5464A70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46707-6BBD-41A9-B4DF-0C76A73A2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23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to give updates for project</a:t>
            </a:r>
            <a:r>
              <a:rPr lang="en-US" baseline="0" dirty="0" smtClean="0"/>
              <a:t> milestones.</a:t>
            </a:r>
            <a:endParaRPr lang="en-US" dirty="0" smtClean="0"/>
          </a:p>
          <a:p>
            <a:endParaRPr lang="en-US" baseline="0" dirty="0" smtClean="0"/>
          </a:p>
          <a:p>
            <a:pPr lvl="0"/>
            <a:r>
              <a:rPr lang="en-US" sz="1000" b="1" dirty="0" smtClean="0"/>
              <a:t>Sections</a:t>
            </a:r>
            <a:endParaRPr lang="en-US" sz="1000" b="0" dirty="0" smtClean="0"/>
          </a:p>
          <a:p>
            <a:pPr lvl="0"/>
            <a:r>
              <a:rPr lang="en-US" sz="1000" u="none" dirty="0" smtClean="0">
                <a:solidFill>
                  <a:srgbClr val="008080"/>
                </a:solidFill>
                <a:effectLst/>
                <a:latin typeface="+mn-lt"/>
                <a:ea typeface="Times New Roman"/>
                <a:cs typeface="Times New Roman"/>
              </a:rPr>
              <a:t>Sections can help to organize your slides or facilitate collaboration between multiple authors. On the </a:t>
            </a:r>
            <a:r>
              <a:rPr lang="en-US" sz="1000" b="1" u="none" dirty="0" smtClean="0">
                <a:solidFill>
                  <a:srgbClr val="008080"/>
                </a:solidFill>
                <a:effectLst/>
                <a:latin typeface="+mn-lt"/>
                <a:ea typeface="Times New Roman"/>
                <a:cs typeface="Times New Roman"/>
              </a:rPr>
              <a:t>Home</a:t>
            </a:r>
            <a:r>
              <a:rPr lang="en-US" sz="1000" u="none" dirty="0" smtClean="0">
                <a:solidFill>
                  <a:srgbClr val="008080"/>
                </a:solidFill>
                <a:effectLst/>
                <a:latin typeface="+mn-lt"/>
                <a:ea typeface="Times New Roman"/>
                <a:cs typeface="Times New Roman"/>
              </a:rPr>
              <a:t> tab, under </a:t>
            </a:r>
            <a:r>
              <a:rPr lang="en-US" sz="1000" b="1" u="none" dirty="0" smtClean="0">
                <a:solidFill>
                  <a:srgbClr val="008080"/>
                </a:solidFill>
                <a:effectLst/>
                <a:latin typeface="+mn-lt"/>
                <a:ea typeface="Times New Roman"/>
                <a:cs typeface="Times New Roman"/>
              </a:rPr>
              <a:t>Slides</a:t>
            </a:r>
            <a:r>
              <a:rPr lang="en-US" sz="1000" u="none" dirty="0" smtClean="0">
                <a:solidFill>
                  <a:srgbClr val="008080"/>
                </a:solidFill>
                <a:effectLst/>
                <a:latin typeface="+mn-lt"/>
                <a:ea typeface="Times New Roman"/>
                <a:cs typeface="Times New Roman"/>
              </a:rPr>
              <a:t>, click </a:t>
            </a:r>
            <a:r>
              <a:rPr lang="en-US" sz="1000" b="1" u="none" dirty="0" smtClean="0">
                <a:solidFill>
                  <a:srgbClr val="008080"/>
                </a:solidFill>
                <a:effectLst/>
                <a:latin typeface="+mn-lt"/>
                <a:ea typeface="Times New Roman"/>
                <a:cs typeface="Times New Roman"/>
              </a:rPr>
              <a:t>Section</a:t>
            </a:r>
            <a:r>
              <a:rPr lang="en-US" sz="1000" u="none" dirty="0" smtClean="0">
                <a:solidFill>
                  <a:srgbClr val="008080"/>
                </a:solidFill>
                <a:effectLst/>
                <a:latin typeface="+mn-lt"/>
                <a:ea typeface="Times New Roman"/>
                <a:cs typeface="Times New Roman"/>
              </a:rPr>
              <a:t>, and then click </a:t>
            </a:r>
            <a:r>
              <a:rPr lang="en-US" sz="1000" b="1" u="none" dirty="0" smtClean="0">
                <a:solidFill>
                  <a:srgbClr val="008080"/>
                </a:solidFill>
                <a:effectLst/>
                <a:latin typeface="+mn-lt"/>
                <a:ea typeface="Times New Roman"/>
                <a:cs typeface="Times New Roman"/>
              </a:rPr>
              <a:t>Add Section</a:t>
            </a:r>
            <a:r>
              <a:rPr lang="en-US" sz="1000" u="none" dirty="0" smtClean="0">
                <a:solidFill>
                  <a:srgbClr val="008080"/>
                </a:solidFill>
                <a:effectLst/>
                <a:latin typeface="+mn-lt"/>
                <a:ea typeface="Times New Roman"/>
                <a:cs typeface="Times New Roman"/>
              </a:rPr>
              <a:t>.</a:t>
            </a:r>
          </a:p>
          <a:p>
            <a:pPr lvl="0"/>
            <a:endParaRPr lang="en-US" sz="1000" b="1" u="none" dirty="0" smtClean="0"/>
          </a:p>
          <a:p>
            <a:pPr lvl="0"/>
            <a:r>
              <a:rPr lang="en-US" sz="1000" b="1" u="none" dirty="0" smtClean="0"/>
              <a:t>Notes</a:t>
            </a:r>
          </a:p>
          <a:p>
            <a:pPr lvl="0"/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the Notes pane for delivery notes or to provide additional details for the audience. You can see these notes in Presenter View during your presentation. </a:t>
            </a:r>
          </a:p>
          <a:p>
            <a:pPr lvl="0"/>
            <a:r>
              <a:rPr lang="en-US" sz="1000" u="none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000" dirty="0" smtClean="0"/>
          </a:p>
          <a:p>
            <a:pPr lvl="0">
              <a:buFontTx/>
              <a:buNone/>
            </a:pPr>
            <a:r>
              <a:rPr lang="en-US" sz="10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000" dirty="0" smtClean="0"/>
              <a:t>Pay particular attention to the graphs, charts, and text boxes.</a:t>
            </a:r>
            <a:r>
              <a:rPr lang="en-US" sz="1000" baseline="0" dirty="0" smtClean="0"/>
              <a:t> </a:t>
            </a:r>
            <a:endParaRPr lang="en-US" sz="1000" dirty="0" smtClean="0"/>
          </a:p>
          <a:p>
            <a:pPr lvl="0"/>
            <a:r>
              <a:rPr lang="en-US" sz="1000" dirty="0" smtClean="0"/>
              <a:t>Consider that attendees will print in black and white or </a:t>
            </a:r>
            <a:r>
              <a:rPr lang="en-US" sz="1000" dirty="0" err="1" smtClean="0"/>
              <a:t>grayscale</a:t>
            </a:r>
            <a:r>
              <a:rPr lang="en-US" sz="1000" dirty="0" smtClean="0"/>
              <a:t>. Run a test print to make sure your colors work when printed in pure black and white and </a:t>
            </a:r>
            <a:r>
              <a:rPr lang="en-US" sz="1000" dirty="0" err="1" smtClean="0"/>
              <a:t>grayscale</a:t>
            </a:r>
            <a:r>
              <a:rPr lang="en-US" sz="1000" dirty="0" smtClean="0"/>
              <a:t>.</a:t>
            </a:r>
          </a:p>
          <a:p>
            <a:pPr lvl="0">
              <a:buFontTx/>
              <a:buNone/>
            </a:pPr>
            <a:endParaRPr lang="en-US" sz="1000" dirty="0" smtClean="0"/>
          </a:p>
          <a:p>
            <a:pPr lvl="0">
              <a:buFontTx/>
              <a:buNone/>
            </a:pPr>
            <a:r>
              <a:rPr lang="en-US" sz="1000" b="1" dirty="0" smtClean="0"/>
              <a:t>Graphics, tables, and graphs</a:t>
            </a:r>
          </a:p>
          <a:p>
            <a:pPr lvl="0"/>
            <a:r>
              <a:rPr lang="en-US" sz="1000" dirty="0" smtClean="0"/>
              <a:t>Keep it simple: If possible, use consistent, non-distracting styles and colors.</a:t>
            </a:r>
          </a:p>
          <a:p>
            <a:pPr lvl="0"/>
            <a:r>
              <a:rPr lang="en-US" sz="10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62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Duplicate this slide as necessary if there is more than one issue.</a:t>
            </a:r>
          </a:p>
          <a:p>
            <a:r>
              <a:rPr lang="en-US" dirty="0" smtClean="0"/>
              <a:t>This and related slides</a:t>
            </a:r>
            <a:r>
              <a:rPr lang="en-US" baseline="0" dirty="0" smtClean="0"/>
              <a:t> can be moved to the appendix or hidden if necessary.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61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Duplicate this slide as necessary if there is more than one issue.</a:t>
            </a:r>
          </a:p>
          <a:p>
            <a:r>
              <a:rPr lang="en-US" dirty="0" smtClean="0"/>
              <a:t>This and related slides</a:t>
            </a:r>
            <a:r>
              <a:rPr lang="en-US" baseline="0" dirty="0" smtClean="0"/>
              <a:t> can be moved to the appendix or hidden if necessary.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73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Duplicate this slide as necessary if there is more than one issue.</a:t>
            </a:r>
          </a:p>
          <a:p>
            <a:r>
              <a:rPr lang="en-US" dirty="0" smtClean="0"/>
              <a:t>This and related slides</a:t>
            </a:r>
            <a:r>
              <a:rPr lang="en-US" baseline="0" dirty="0" smtClean="0"/>
              <a:t> can be moved to the appendix or hidden if necessary.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81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Duplicate this slide as necessary if there is more than one issue.</a:t>
            </a:r>
          </a:p>
          <a:p>
            <a:r>
              <a:rPr lang="en-US" dirty="0" smtClean="0"/>
              <a:t>This and related slides</a:t>
            </a:r>
            <a:r>
              <a:rPr lang="en-US" baseline="0" dirty="0" smtClean="0"/>
              <a:t> can be moved to the appendix or hidden if necessary.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40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Duplicate this slide as necessary if there is more than one issue.</a:t>
            </a:r>
          </a:p>
          <a:p>
            <a:r>
              <a:rPr lang="en-US" dirty="0" smtClean="0"/>
              <a:t>This and related slides</a:t>
            </a:r>
            <a:r>
              <a:rPr lang="en-US" baseline="0" dirty="0" smtClean="0"/>
              <a:t> can be moved to the appendix or hidden if necessary.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58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project</a:t>
            </a:r>
            <a:r>
              <a:rPr lang="en-US" baseline="0" dirty="0" smtClean="0"/>
              <a:t> about?</a:t>
            </a:r>
          </a:p>
          <a:p>
            <a:r>
              <a:rPr lang="en-US" dirty="0" smtClean="0"/>
              <a:t>Define</a:t>
            </a:r>
            <a:r>
              <a:rPr lang="en-US" baseline="0" dirty="0" smtClean="0"/>
              <a:t> the goal of this project</a:t>
            </a:r>
          </a:p>
          <a:p>
            <a:pPr lvl="1"/>
            <a:r>
              <a:rPr lang="en-US" dirty="0" smtClean="0"/>
              <a:t>Is it similar to projects in the past or is it a new effort?</a:t>
            </a:r>
          </a:p>
          <a:p>
            <a:r>
              <a:rPr lang="en-US" baseline="0" dirty="0" smtClean="0"/>
              <a:t>Define the scope of this project</a:t>
            </a:r>
          </a:p>
          <a:p>
            <a:pPr lvl="1"/>
            <a:r>
              <a:rPr lang="en-US" baseline="0" dirty="0" smtClean="0"/>
              <a:t>Is it an independent project or is it related to other projects?</a:t>
            </a:r>
          </a:p>
          <a:p>
            <a:pPr lvl="0"/>
            <a:endParaRPr lang="en-US" baseline="0" dirty="0" smtClean="0"/>
          </a:p>
          <a:p>
            <a:pPr lvl="0"/>
            <a:r>
              <a:rPr lang="en-US" baseline="0" dirty="0" smtClean="0"/>
              <a:t>* Note that this slide is not necessary for weekly status meetings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00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056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666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1706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99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project</a:t>
            </a:r>
            <a:r>
              <a:rPr lang="en-US" baseline="0" dirty="0" smtClean="0"/>
              <a:t> about?</a:t>
            </a:r>
          </a:p>
          <a:p>
            <a:r>
              <a:rPr lang="en-US" dirty="0" smtClean="0"/>
              <a:t>Define</a:t>
            </a:r>
            <a:r>
              <a:rPr lang="en-US" baseline="0" dirty="0" smtClean="0"/>
              <a:t> the goal of this project</a:t>
            </a:r>
          </a:p>
          <a:p>
            <a:pPr lvl="1"/>
            <a:r>
              <a:rPr lang="en-US" dirty="0" smtClean="0"/>
              <a:t>Is it similar to projects in the past or is it a new effort?</a:t>
            </a:r>
          </a:p>
          <a:p>
            <a:r>
              <a:rPr lang="en-US" baseline="0" dirty="0" smtClean="0"/>
              <a:t>Define the scope of this project</a:t>
            </a:r>
          </a:p>
          <a:p>
            <a:pPr lvl="1"/>
            <a:r>
              <a:rPr lang="en-US" baseline="0" dirty="0" smtClean="0"/>
              <a:t>Is it an independent project or is it related to other projects?</a:t>
            </a:r>
          </a:p>
          <a:p>
            <a:pPr lvl="0"/>
            <a:endParaRPr lang="en-US" baseline="0" dirty="0" smtClean="0"/>
          </a:p>
          <a:p>
            <a:pPr lvl="0"/>
            <a:r>
              <a:rPr lang="en-US" baseline="0" dirty="0" smtClean="0"/>
              <a:t>* Note that this slide is not necessary for weekly status meetings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645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474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690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200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22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Prepare slides for the appendix in</a:t>
            </a:r>
            <a:r>
              <a:rPr lang="en-US" baseline="0" dirty="0" smtClean="0"/>
              <a:t> the event that more details or supplemental slides are needed. The appendix is also useful if the presentation is distributed later.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91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project</a:t>
            </a:r>
            <a:r>
              <a:rPr lang="en-US" baseline="0" dirty="0" smtClean="0"/>
              <a:t> about?</a:t>
            </a:r>
          </a:p>
          <a:p>
            <a:r>
              <a:rPr lang="en-US" dirty="0" smtClean="0"/>
              <a:t>Define</a:t>
            </a:r>
            <a:r>
              <a:rPr lang="en-US" baseline="0" dirty="0" smtClean="0"/>
              <a:t> the goal of this project</a:t>
            </a:r>
          </a:p>
          <a:p>
            <a:pPr lvl="1"/>
            <a:r>
              <a:rPr lang="en-US" dirty="0" smtClean="0"/>
              <a:t>Is it similar to projects in the past or is it a new effort?</a:t>
            </a:r>
          </a:p>
          <a:p>
            <a:r>
              <a:rPr lang="en-US" baseline="0" dirty="0" smtClean="0"/>
              <a:t>Define the scope of this project</a:t>
            </a:r>
          </a:p>
          <a:p>
            <a:pPr lvl="1"/>
            <a:r>
              <a:rPr lang="en-US" baseline="0" dirty="0" smtClean="0"/>
              <a:t>Is it an independent project or is it related to other projects?</a:t>
            </a:r>
          </a:p>
          <a:p>
            <a:pPr lvl="0"/>
            <a:endParaRPr lang="en-US" baseline="0" dirty="0" smtClean="0"/>
          </a:p>
          <a:p>
            <a:pPr lvl="0"/>
            <a:r>
              <a:rPr lang="en-US" baseline="0" dirty="0" smtClean="0"/>
              <a:t>* Note that this slide is not necessary for weekly status meetings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31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US" dirty="0" smtClean="0"/>
              <a:t>* If any of</a:t>
            </a:r>
            <a:r>
              <a:rPr lang="en-US" baseline="0" dirty="0" smtClean="0"/>
              <a:t> these issues caused a schedule delay or need to be discussed further, include details in next slide.</a:t>
            </a:r>
          </a:p>
          <a:p>
            <a:pPr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66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Duplicate this slide as necessary if there is more than one issue.</a:t>
            </a:r>
          </a:p>
          <a:p>
            <a:r>
              <a:rPr lang="en-US" dirty="0" smtClean="0"/>
              <a:t>This and related slides</a:t>
            </a:r>
            <a:r>
              <a:rPr lang="en-US" baseline="0" dirty="0" smtClean="0"/>
              <a:t> can be moved to the appendix or hidden if necessary.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735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following slides</a:t>
            </a:r>
            <a:r>
              <a:rPr lang="en-US" baseline="0" dirty="0" smtClean="0"/>
              <a:t> show several examples of timelines using SmartArt graphics.</a:t>
            </a:r>
            <a:endParaRPr lang="en-US" dirty="0" smtClean="0"/>
          </a:p>
          <a:p>
            <a:r>
              <a:rPr lang="en-US" dirty="0" smtClean="0"/>
              <a:t>Include a timeline for the project, clearly marking milestones,</a:t>
            </a:r>
            <a:r>
              <a:rPr lang="en-US" baseline="0" dirty="0" smtClean="0"/>
              <a:t> important dates, </a:t>
            </a:r>
            <a:r>
              <a:rPr lang="en-US" dirty="0" smtClean="0"/>
              <a:t>and highlight where the project is now.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57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748587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project</a:t>
            </a:r>
            <a:r>
              <a:rPr lang="en-US" baseline="0" dirty="0" smtClean="0"/>
              <a:t> about?</a:t>
            </a:r>
          </a:p>
          <a:p>
            <a:r>
              <a:rPr lang="en-US" dirty="0" smtClean="0"/>
              <a:t>Define</a:t>
            </a:r>
            <a:r>
              <a:rPr lang="en-US" baseline="0" dirty="0" smtClean="0"/>
              <a:t> the goal of this project</a:t>
            </a:r>
          </a:p>
          <a:p>
            <a:pPr lvl="1"/>
            <a:r>
              <a:rPr lang="en-US" dirty="0" smtClean="0"/>
              <a:t>Is it similar to projects in the past or is it a new effort?</a:t>
            </a:r>
          </a:p>
          <a:p>
            <a:r>
              <a:rPr lang="en-US" baseline="0" dirty="0" smtClean="0"/>
              <a:t>Define the scope of this project</a:t>
            </a:r>
          </a:p>
          <a:p>
            <a:pPr lvl="1"/>
            <a:r>
              <a:rPr lang="en-US" baseline="0" dirty="0" smtClean="0"/>
              <a:t>Is it an independent project or is it related to other projects?</a:t>
            </a:r>
          </a:p>
          <a:p>
            <a:pPr lvl="0"/>
            <a:endParaRPr lang="en-US" baseline="0" dirty="0" smtClean="0"/>
          </a:p>
          <a:p>
            <a:pPr lvl="0"/>
            <a:r>
              <a:rPr lang="en-US" baseline="0" dirty="0" smtClean="0"/>
              <a:t>* Note that this slide is not necessary for weekly status meetings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14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Duplicate this slide as necessary if there is more than one issue.</a:t>
            </a:r>
          </a:p>
          <a:p>
            <a:r>
              <a:rPr lang="en-US" dirty="0" smtClean="0"/>
              <a:t>This and related slides</a:t>
            </a:r>
            <a:r>
              <a:rPr lang="en-US" baseline="0" dirty="0" smtClean="0"/>
              <a:t> can be moved to the appendix or hidden if necessary.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78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3203"/>
            <a:ext cx="9144000" cy="6124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>
              <a:defRPr>
                <a:latin typeface="Georgia" pitchFamily="18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-92" t="50811" r="45394" b="-590"/>
          <a:stretch/>
        </p:blipFill>
        <p:spPr>
          <a:xfrm>
            <a:off x="-13648" y="0"/>
            <a:ext cx="9157648" cy="558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8304" y="1905000"/>
            <a:ext cx="5105400" cy="1143001"/>
          </a:xfrm>
        </p:spPr>
        <p:txBody>
          <a:bodyPr anchor="b" anchorCtr="0">
            <a:normAutofit/>
          </a:bodyPr>
          <a:lstStyle>
            <a:lvl1pPr algn="l">
              <a:defRPr sz="3600" b="0" cap="none"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>
              <a:defRPr sz="2800">
                <a:latin typeface="Georgia" pitchFamily="18" charset="0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>
                <a:latin typeface="Georgia" pitchFamily="18" charset="0"/>
              </a:defRPr>
            </a:lvl1pPr>
            <a:lvl2pPr marL="571500" indent="-228600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2000">
                <a:latin typeface="Georgia" pitchFamily="18" charset="0"/>
              </a:defRPr>
            </a:lvl4pPr>
            <a:lvl5pPr>
              <a:defRPr sz="2000">
                <a:latin typeface="Georgia" pitchFamily="18" charset="0"/>
              </a:defRPr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"/>
          <a:stretch/>
        </p:blipFill>
        <p:spPr>
          <a:xfrm>
            <a:off x="-13251" y="0"/>
            <a:ext cx="9157252" cy="660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42900" y="228600"/>
            <a:ext cx="8458200" cy="2362199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erlin Sans FB Demi" panose="020E0802020502020306" pitchFamily="34" charset="0"/>
              </a:rPr>
              <a:t>Dynamic Spectrum Sensing </a:t>
            </a:r>
            <a:r>
              <a:rPr lang="en-US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erlin Sans FB Demi" panose="020E0802020502020306" pitchFamily="34" charset="0"/>
              </a:rPr>
              <a:t>using </a:t>
            </a:r>
            <a:r>
              <a:rPr lang="en-US" sz="40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erlin Sans FB Demi" panose="020E0802020502020306" pitchFamily="34" charset="0"/>
              </a:rPr>
              <a:t>Software Defined Radio </a:t>
            </a:r>
            <a:r>
              <a:rPr lang="en-US" sz="400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erlin Sans FB Demi" panose="020E0802020502020306" pitchFamily="34" charset="0"/>
              </a:rPr>
              <a:t/>
            </a:r>
            <a:br>
              <a:rPr lang="en-US" sz="400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erlin Sans FB Demi" panose="020E0802020502020306" pitchFamily="34" charset="0"/>
              </a:rPr>
            </a:br>
            <a:r>
              <a:rPr lang="en-US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erlin Sans FB Demi" panose="020E0802020502020306" pitchFamily="34" charset="0"/>
              </a:rPr>
              <a:t>on</a:t>
            </a:r>
            <a:r>
              <a:rPr lang="en-US" sz="360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erlin Sans FB Demi" panose="020E0802020502020306" pitchFamily="34" charset="0"/>
              </a:rPr>
              <a:t> </a:t>
            </a:r>
            <a:br>
              <a:rPr lang="en-US" sz="360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erlin Sans FB Demi" panose="020E0802020502020306" pitchFamily="34" charset="0"/>
              </a:rPr>
            </a:br>
            <a:r>
              <a:rPr lang="en-US" sz="400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erlin Sans FB Demi" panose="020E0802020502020306" pitchFamily="34" charset="0"/>
              </a:rPr>
              <a:t>Raspberry </a:t>
            </a:r>
            <a:r>
              <a:rPr lang="en-US" sz="40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erlin Sans FB Demi" panose="020E0802020502020306" pitchFamily="34" charset="0"/>
              </a:rPr>
              <a:t>Pi </a:t>
            </a:r>
            <a:r>
              <a:rPr lang="en-US" dirty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erlin Sans FB Demi" panose="020E0802020502020306" pitchFamily="34" charset="0"/>
              </a:rPr>
              <a:t>with</a:t>
            </a:r>
            <a:r>
              <a:rPr lang="en-US" sz="36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erlin Sans FB Demi" panose="020E0802020502020306" pitchFamily="34" charset="0"/>
              </a:rPr>
              <a:t> </a:t>
            </a:r>
            <a:r>
              <a:rPr lang="en-US" sz="40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erlin Sans FB Demi" panose="020E0802020502020306" pitchFamily="34" charset="0"/>
              </a:rPr>
              <a:t>RTL-SDR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0" y="5562600"/>
            <a:ext cx="9144000" cy="12954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Presenter: </a:t>
            </a:r>
            <a:r>
              <a:rPr lang="en-US" altLang="zh-CN" sz="2800" i="1" dirty="0" smtClean="0">
                <a:solidFill>
                  <a:schemeClr val="accent4">
                    <a:lumMod val="75000"/>
                  </a:schemeClr>
                </a:solidFill>
              </a:rPr>
              <a:t>Renato</a:t>
            </a:r>
            <a:r>
              <a:rPr lang="zh-CN" altLang="en-US" sz="2800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altLang="zh-CN" sz="2800" i="1" dirty="0" smtClean="0">
                <a:solidFill>
                  <a:schemeClr val="accent4">
                    <a:lumMod val="75000"/>
                  </a:schemeClr>
                </a:solidFill>
              </a:rPr>
              <a:t>Iide,</a:t>
            </a:r>
            <a:r>
              <a:rPr lang="zh-CN" altLang="en-US" sz="2800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altLang="zh-CN" sz="2800" i="1" dirty="0" smtClean="0">
                <a:solidFill>
                  <a:schemeClr val="accent4">
                    <a:lumMod val="75000"/>
                  </a:schemeClr>
                </a:solidFill>
              </a:rPr>
              <a:t>Le</a:t>
            </a:r>
            <a:r>
              <a:rPr lang="zh-CN" altLang="en-US" sz="2800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altLang="zh-CN" sz="2800" i="1" dirty="0" smtClean="0">
                <a:solidFill>
                  <a:schemeClr val="accent4">
                    <a:lumMod val="75000"/>
                  </a:schemeClr>
                </a:solidFill>
              </a:rPr>
              <a:t>Wang</a:t>
            </a:r>
            <a:endParaRPr lang="en-US" sz="2800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Presentation Date</a:t>
            </a:r>
            <a:r>
              <a:rPr lang="en-US" altLang="zh-CN" sz="2800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  <a:r>
              <a:rPr lang="zh-CN" altLang="en-US" sz="2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zh-CN" altLang="zh-CN" sz="2800" i="1" dirty="0" smtClean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en-US" altLang="zh-CN" sz="2800" i="1" dirty="0" smtClean="0">
                <a:solidFill>
                  <a:schemeClr val="accent4">
                    <a:lumMod val="75000"/>
                  </a:schemeClr>
                </a:solidFill>
              </a:rPr>
              <a:t>2/16/2015</a:t>
            </a:r>
            <a:endParaRPr lang="en-US" sz="2800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4648200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Project Overview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7010400" cy="4800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>
                <a:latin typeface="Times New Roman"/>
                <a:cs typeface="Times New Roman"/>
              </a:rPr>
              <a:t>Introduction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>
                <a:latin typeface="Times New Roman"/>
                <a:cs typeface="Times New Roman"/>
              </a:rPr>
              <a:t>Motivation</a:t>
            </a:r>
          </a:p>
          <a:p>
            <a:pPr lvl="1">
              <a:lnSpc>
                <a:spcPct val="100000"/>
              </a:lnSpc>
            </a:pPr>
            <a:r>
              <a:rPr lang="en-US" altLang="zh-CN" sz="2000" dirty="0" smtClean="0">
                <a:latin typeface="Times New Roman"/>
                <a:cs typeface="Times New Roman"/>
              </a:rPr>
              <a:t>Cognitive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Radio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latin typeface="Times New Roman"/>
                <a:cs typeface="Times New Roman"/>
              </a:rPr>
              <a:t>TV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White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Space</a:t>
            </a:r>
            <a:endParaRPr lang="en-US" sz="20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Dynamic</a:t>
            </a:r>
            <a:r>
              <a:rPr lang="zh-CN" altLang="en-US" sz="2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altLang="zh-CN" sz="2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Spectrum</a:t>
            </a:r>
            <a:r>
              <a:rPr lang="zh-CN" altLang="en-US" sz="2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altLang="zh-CN" sz="2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Access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>
                <a:latin typeface="Times New Roman"/>
                <a:cs typeface="Times New Roman"/>
              </a:rPr>
              <a:t>Spectrum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Sensing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latin typeface="Times New Roman"/>
                <a:cs typeface="Times New Roman"/>
              </a:rPr>
              <a:t>Spectrum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Analysis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latin typeface="Times New Roman"/>
                <a:cs typeface="Times New Roman"/>
              </a:rPr>
              <a:t>Spectrum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Decision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 smtClean="0">
                <a:latin typeface="Times New Roman"/>
                <a:cs typeface="Times New Roman"/>
              </a:rPr>
              <a:t>Implementation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>
                <a:latin typeface="Times New Roman"/>
                <a:cs typeface="Times New Roman"/>
              </a:rPr>
              <a:t>Hardware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latin typeface="Times New Roman"/>
                <a:cs typeface="Times New Roman"/>
              </a:rPr>
              <a:t>Software</a:t>
            </a:r>
            <a:endParaRPr lang="en-US" sz="200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672020"/>
            <a:ext cx="4114800" cy="30269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4648200"/>
            <a:ext cx="4419600" cy="2209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60678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Spectrum Access (DSA)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534400" cy="21336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zh-CN" dirty="0" smtClean="0"/>
              <a:t>Step</a:t>
            </a:r>
            <a:r>
              <a:rPr lang="zh-CN" altLang="en-US" dirty="0" smtClean="0"/>
              <a:t> </a:t>
            </a:r>
            <a:r>
              <a:rPr lang="zh-CN" altLang="zh-CN" dirty="0" smtClean="0"/>
              <a:t>1</a:t>
            </a:r>
            <a:r>
              <a:rPr lang="en-US" altLang="zh-CN" dirty="0" smtClean="0"/>
              <a:t>.</a:t>
            </a:r>
            <a:r>
              <a:rPr lang="zh-CN" altLang="en-US" dirty="0" smtClean="0"/>
              <a:t> </a:t>
            </a:r>
            <a:r>
              <a:rPr lang="en-US" altLang="zh-CN" dirty="0" smtClean="0"/>
              <a:t>Spectrum</a:t>
            </a:r>
            <a:r>
              <a:rPr lang="zh-CN" altLang="en-US" dirty="0" smtClean="0"/>
              <a:t> </a:t>
            </a:r>
            <a:r>
              <a:rPr lang="en-US" altLang="zh-CN" dirty="0" smtClean="0"/>
              <a:t>Sensing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Step</a:t>
            </a:r>
            <a:r>
              <a:rPr lang="zh-CN" altLang="en-US" dirty="0" smtClean="0"/>
              <a:t> </a:t>
            </a:r>
            <a:r>
              <a:rPr lang="en-US" altLang="zh-CN" dirty="0" smtClean="0"/>
              <a:t>2.</a:t>
            </a:r>
            <a:r>
              <a:rPr lang="zh-CN" altLang="en-US" dirty="0" smtClean="0"/>
              <a:t> </a:t>
            </a:r>
            <a:r>
              <a:rPr lang="en-US" altLang="zh-CN" dirty="0" smtClean="0"/>
              <a:t>Spectrum</a:t>
            </a:r>
            <a:r>
              <a:rPr lang="zh-CN" altLang="en-US" dirty="0" smtClean="0"/>
              <a:t> </a:t>
            </a:r>
            <a:r>
              <a:rPr lang="en-US" altLang="zh-CN" dirty="0" smtClean="0"/>
              <a:t>Analysis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Step</a:t>
            </a:r>
            <a:r>
              <a:rPr lang="zh-CN" altLang="en-US" dirty="0" smtClean="0"/>
              <a:t> </a:t>
            </a:r>
            <a:r>
              <a:rPr lang="en-US" altLang="zh-CN" dirty="0" smtClean="0"/>
              <a:t>3.</a:t>
            </a:r>
            <a:r>
              <a:rPr lang="zh-CN" altLang="en-US" dirty="0" smtClean="0"/>
              <a:t> </a:t>
            </a:r>
            <a:r>
              <a:rPr lang="en-US" altLang="zh-CN" dirty="0" smtClean="0"/>
              <a:t>Spectrum</a:t>
            </a:r>
            <a:r>
              <a:rPr lang="zh-CN" altLang="en-US" dirty="0" smtClean="0"/>
              <a:t> </a:t>
            </a:r>
            <a:r>
              <a:rPr lang="en-US" altLang="zh-CN" dirty="0" smtClean="0"/>
              <a:t>Decision</a:t>
            </a:r>
            <a:endParaRPr lang="en-US" dirty="0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3372114"/>
            <a:ext cx="5905499" cy="34858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89782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DSA</a:t>
            </a:r>
            <a:r>
              <a:rPr lang="zh-CN" altLang="en-US" dirty="0" smtClean="0"/>
              <a:t> </a:t>
            </a:r>
            <a:r>
              <a:rPr lang="en-US" altLang="zh-CN" dirty="0" smtClean="0"/>
              <a:t>–</a:t>
            </a:r>
            <a:r>
              <a:rPr lang="zh-CN" altLang="en-US" dirty="0" smtClean="0"/>
              <a:t> </a:t>
            </a:r>
            <a:r>
              <a:rPr lang="en-US" altLang="zh-CN" dirty="0" smtClean="0"/>
              <a:t>Spectrum</a:t>
            </a:r>
            <a:r>
              <a:rPr lang="zh-CN" altLang="en-US" dirty="0" smtClean="0"/>
              <a:t> </a:t>
            </a:r>
            <a:r>
              <a:rPr lang="en-US" altLang="zh-CN" dirty="0" smtClean="0"/>
              <a:t>Sensing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1447800"/>
          </a:xfrm>
        </p:spPr>
        <p:txBody>
          <a:bodyPr>
            <a:normAutofit/>
          </a:bodyPr>
          <a:lstStyle/>
          <a:p>
            <a:r>
              <a:rPr lang="en-US" sz="1800" dirty="0"/>
              <a:t>T</a:t>
            </a:r>
            <a:r>
              <a:rPr lang="en-US" sz="1800" dirty="0" smtClean="0"/>
              <a:t>he </a:t>
            </a:r>
            <a:r>
              <a:rPr lang="en-US" sz="1800" dirty="0"/>
              <a:t>secondary users </a:t>
            </a:r>
            <a:r>
              <a:rPr lang="en-US" altLang="zh-CN" sz="1800" dirty="0" smtClean="0"/>
              <a:t>(SU)</a:t>
            </a:r>
            <a:r>
              <a:rPr lang="zh-CN" altLang="en-US" sz="1800" dirty="0" smtClean="0"/>
              <a:t> </a:t>
            </a:r>
            <a:r>
              <a:rPr lang="en-US" sz="1800" dirty="0" smtClean="0"/>
              <a:t>need </a:t>
            </a:r>
            <a:r>
              <a:rPr lang="en-US" sz="1800" dirty="0"/>
              <a:t>to detect the presence of primary </a:t>
            </a:r>
            <a:r>
              <a:rPr lang="en-US" sz="1800" dirty="0" smtClean="0"/>
              <a:t>users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(PU)</a:t>
            </a:r>
            <a:r>
              <a:rPr lang="en-US" sz="1800" dirty="0" smtClean="0"/>
              <a:t> </a:t>
            </a:r>
            <a:r>
              <a:rPr lang="en-US" sz="1800" dirty="0"/>
              <a:t>in a licensed spectrum. </a:t>
            </a:r>
            <a:endParaRPr lang="en-US" sz="1800" dirty="0" smtClean="0"/>
          </a:p>
          <a:p>
            <a:r>
              <a:rPr lang="en-US" sz="1800" dirty="0" smtClean="0"/>
              <a:t>If </a:t>
            </a:r>
            <a:r>
              <a:rPr lang="en-US" sz="1800" dirty="0"/>
              <a:t>a </a:t>
            </a:r>
            <a:r>
              <a:rPr lang="en-US" sz="1800" dirty="0" smtClean="0"/>
              <a:t>PU</a:t>
            </a:r>
            <a:r>
              <a:rPr lang="zh-CN" altLang="en-US" sz="1800" dirty="0" smtClean="0"/>
              <a:t> </a:t>
            </a:r>
            <a:r>
              <a:rPr lang="en-US" sz="1800" dirty="0" smtClean="0"/>
              <a:t>emerges</a:t>
            </a:r>
            <a:r>
              <a:rPr lang="en-US" sz="1800" dirty="0"/>
              <a:t>, the </a:t>
            </a:r>
            <a:r>
              <a:rPr lang="en-US" sz="1800" dirty="0" smtClean="0"/>
              <a:t>SU</a:t>
            </a:r>
            <a:r>
              <a:rPr lang="zh-CN" altLang="en-US" sz="1800" dirty="0" smtClean="0"/>
              <a:t> </a:t>
            </a:r>
            <a:r>
              <a:rPr lang="en-US" sz="1800" dirty="0" smtClean="0"/>
              <a:t>should </a:t>
            </a:r>
            <a:r>
              <a:rPr lang="en-US" sz="1800" dirty="0"/>
              <a:t>quit </a:t>
            </a:r>
            <a:r>
              <a:rPr lang="en-US" sz="1800" dirty="0" smtClean="0"/>
              <a:t>ASAP</a:t>
            </a:r>
            <a:r>
              <a:rPr lang="zh-CN" altLang="en-US" sz="1800" dirty="0" smtClean="0"/>
              <a:t> </a:t>
            </a:r>
            <a:r>
              <a:rPr lang="en-US" sz="1800" dirty="0" smtClean="0"/>
              <a:t>in </a:t>
            </a:r>
            <a:r>
              <a:rPr lang="en-US" sz="1800" dirty="0"/>
              <a:t>order to avoid interference to </a:t>
            </a:r>
            <a:r>
              <a:rPr lang="en-US" sz="1800" dirty="0" smtClean="0"/>
              <a:t>PUs</a:t>
            </a:r>
            <a:r>
              <a:rPr lang="en-US" altLang="zh-CN" sz="1800" dirty="0" smtClean="0"/>
              <a:t>.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500" y="3009900"/>
            <a:ext cx="6921500" cy="3848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67925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DSA</a:t>
            </a:r>
            <a:r>
              <a:rPr lang="zh-CN" altLang="en-US" dirty="0" smtClean="0"/>
              <a:t> </a:t>
            </a:r>
            <a:r>
              <a:rPr lang="en-US" altLang="zh-CN" dirty="0" smtClean="0"/>
              <a:t>–</a:t>
            </a:r>
            <a:r>
              <a:rPr lang="zh-CN" altLang="en-US" dirty="0" smtClean="0"/>
              <a:t> </a:t>
            </a:r>
            <a:r>
              <a:rPr lang="en-US" altLang="zh-CN" dirty="0" smtClean="0"/>
              <a:t>Spectrum</a:t>
            </a:r>
            <a:r>
              <a:rPr lang="zh-CN" altLang="en-US" dirty="0" smtClean="0"/>
              <a:t> </a:t>
            </a:r>
            <a:r>
              <a:rPr lang="en-US" altLang="zh-CN" dirty="0" smtClean="0"/>
              <a:t>Sensing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582142"/>
            <a:ext cx="8534400" cy="5257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Energy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Detection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(ED):</a:t>
            </a:r>
          </a:p>
          <a:p>
            <a:endParaRPr lang="en-US" altLang="zh-CN" sz="2400" dirty="0"/>
          </a:p>
          <a:p>
            <a:endParaRPr lang="en-US" altLang="zh-CN" sz="2400" dirty="0" smtClean="0"/>
          </a:p>
          <a:p>
            <a:pPr marL="342900" lvl="1" indent="0">
              <a:buNone/>
            </a:pPr>
            <a:endParaRPr lang="en-US" altLang="zh-CN" sz="2000" dirty="0" smtClean="0"/>
          </a:p>
          <a:p>
            <a:pPr lvl="1"/>
            <a:r>
              <a:rPr lang="en-US" altLang="zh-CN" sz="2000" dirty="0" smtClean="0"/>
              <a:t>The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PSD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of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the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signal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is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passed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through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Band Pass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Filter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to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select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the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channel.</a:t>
            </a:r>
          </a:p>
          <a:p>
            <a:pPr lvl="1"/>
            <a:r>
              <a:rPr lang="en-US" altLang="zh-CN" sz="2000" dirty="0" smtClean="0"/>
              <a:t>Then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integrated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over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time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interval,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i.e.,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the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observation</a:t>
            </a:r>
            <a:r>
              <a:rPr lang="zh-CN" altLang="en-US" sz="2000" dirty="0" smtClean="0"/>
              <a:t>  </a:t>
            </a:r>
            <a:r>
              <a:rPr lang="en-US" altLang="zh-CN" sz="2000" dirty="0" smtClean="0"/>
              <a:t>interval.</a:t>
            </a:r>
            <a:r>
              <a:rPr lang="zh-CN" altLang="en-US" sz="2000" dirty="0" smtClean="0"/>
              <a:t> </a:t>
            </a:r>
            <a:endParaRPr lang="en-US" altLang="zh-CN" sz="2000" dirty="0" smtClean="0"/>
          </a:p>
          <a:p>
            <a:pPr lvl="1"/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output of the integrator is compared to a predefined threshold (Ho/H1) </a:t>
            </a:r>
          </a:p>
          <a:p>
            <a:pPr lvl="1"/>
            <a:endParaRPr lang="en-US" altLang="zh-CN" sz="2000" b="1" dirty="0" smtClean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133600"/>
            <a:ext cx="8686800" cy="15849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46835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Comments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Energy</a:t>
            </a:r>
            <a:r>
              <a:rPr lang="zh-CN" altLang="en-US" dirty="0" smtClean="0"/>
              <a:t> </a:t>
            </a:r>
            <a:r>
              <a:rPr lang="en-US" altLang="zh-CN" dirty="0" smtClean="0"/>
              <a:t>Detection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(ED)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582142"/>
            <a:ext cx="8534400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Advantages</a:t>
            </a:r>
            <a:r>
              <a:rPr lang="en-US" altLang="zh-CN" sz="2800" dirty="0" smtClean="0"/>
              <a:t>:</a:t>
            </a:r>
          </a:p>
          <a:p>
            <a:pPr lvl="1"/>
            <a:r>
              <a:rPr lang="en-US" sz="1800" dirty="0" smtClean="0"/>
              <a:t>Simple</a:t>
            </a:r>
            <a:endParaRPr lang="en-US" sz="2000" dirty="0" smtClean="0"/>
          </a:p>
          <a:p>
            <a:pPr lvl="1">
              <a:spcBef>
                <a:spcPts val="600"/>
              </a:spcBef>
            </a:pPr>
            <a:r>
              <a:rPr lang="en-US" sz="2000" dirty="0" smtClean="0"/>
              <a:t>Is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not</a:t>
            </a:r>
            <a:r>
              <a:rPr lang="zh-CN" altLang="en-US" sz="2000" dirty="0" smtClean="0"/>
              <a:t> </a:t>
            </a:r>
            <a:r>
              <a:rPr lang="en-US" sz="2000" dirty="0" smtClean="0"/>
              <a:t>required </a:t>
            </a:r>
            <a:r>
              <a:rPr lang="en-US" sz="2000" dirty="0"/>
              <a:t>to know the primary user signal in </a:t>
            </a:r>
            <a:r>
              <a:rPr lang="en-US" sz="2000" dirty="0" smtClean="0"/>
              <a:t>advance</a:t>
            </a:r>
            <a:r>
              <a:rPr lang="en-US" altLang="zh-CN" sz="2000" dirty="0" smtClean="0"/>
              <a:t>.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r>
              <a:rPr lang="en-US" sz="2400" dirty="0" smtClean="0"/>
              <a:t>Disadvantages</a:t>
            </a:r>
            <a:r>
              <a:rPr lang="en-US" altLang="zh-CN" sz="2400" dirty="0" smtClean="0"/>
              <a:t>:</a:t>
            </a:r>
          </a:p>
          <a:p>
            <a:pPr lvl="1"/>
            <a:r>
              <a:rPr lang="en-US" dirty="0" smtClean="0"/>
              <a:t>A</a:t>
            </a:r>
            <a:r>
              <a:rPr lang="zh-CN" altLang="en-US" dirty="0" smtClean="0"/>
              <a:t> </a:t>
            </a:r>
            <a:r>
              <a:rPr lang="en-US" dirty="0" smtClean="0"/>
              <a:t>pure </a:t>
            </a:r>
            <a:r>
              <a:rPr lang="en-US" dirty="0"/>
              <a:t>energy detection scheme is confounded by the in-band interference because it is not robust against spread spectrum signals </a:t>
            </a:r>
            <a:endParaRPr lang="en-US" dirty="0" smtClean="0"/>
          </a:p>
          <a:p>
            <a:pPr lvl="1">
              <a:spcBef>
                <a:spcPts val="600"/>
              </a:spcBef>
            </a:pPr>
            <a:r>
              <a:rPr lang="en-US" dirty="0" smtClean="0"/>
              <a:t>Its performance </a:t>
            </a:r>
            <a:r>
              <a:rPr lang="en-US" dirty="0"/>
              <a:t>severely suffers under fading conditions </a:t>
            </a:r>
          </a:p>
          <a:p>
            <a:pPr lvl="1"/>
            <a:endParaRPr lang="en-US" altLang="zh-CN" sz="2000" b="1" dirty="0" smtClean="0"/>
          </a:p>
          <a:p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64209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DSA</a:t>
            </a:r>
            <a:r>
              <a:rPr lang="zh-CN" altLang="en-US" dirty="0" smtClean="0"/>
              <a:t> </a:t>
            </a:r>
            <a:r>
              <a:rPr lang="en-US" altLang="zh-CN" dirty="0" smtClean="0"/>
              <a:t>–</a:t>
            </a:r>
            <a:r>
              <a:rPr lang="zh-CN" altLang="en-US" dirty="0" smtClean="0"/>
              <a:t> </a:t>
            </a:r>
            <a:r>
              <a:rPr lang="en-US" altLang="zh-CN" dirty="0" smtClean="0"/>
              <a:t>Spectrum</a:t>
            </a:r>
            <a:r>
              <a:rPr lang="zh-CN" altLang="en-US" dirty="0" smtClean="0"/>
              <a:t> </a:t>
            </a:r>
            <a:r>
              <a:rPr lang="en-US" altLang="zh-CN" dirty="0" smtClean="0"/>
              <a:t>Analysis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14500"/>
            <a:ext cx="8534400" cy="44577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i="1" dirty="0" smtClean="0"/>
              <a:t>S</a:t>
            </a:r>
            <a:r>
              <a:rPr lang="en-US" sz="1400" i="1" dirty="0" smtClean="0"/>
              <a:t>o</a:t>
            </a:r>
            <a:r>
              <a:rPr lang="en-US" sz="1800" i="1" dirty="0" smtClean="0"/>
              <a:t>: Scenario when only noise exists  </a:t>
            </a:r>
          </a:p>
          <a:p>
            <a:pPr>
              <a:spcBef>
                <a:spcPts val="600"/>
              </a:spcBef>
            </a:pPr>
            <a:endParaRPr lang="en-US" sz="1800" i="1" dirty="0" smtClean="0"/>
          </a:p>
          <a:p>
            <a:pPr>
              <a:spcBef>
                <a:spcPts val="600"/>
              </a:spcBef>
            </a:pPr>
            <a:r>
              <a:rPr lang="en-US" sz="1800" i="1" dirty="0" smtClean="0"/>
              <a:t>S1: Scenario when both noise and signal exist.</a:t>
            </a:r>
          </a:p>
          <a:p>
            <a:pPr>
              <a:spcBef>
                <a:spcPts val="600"/>
              </a:spcBef>
            </a:pPr>
            <a:endParaRPr lang="en-US" sz="1800" i="1" dirty="0"/>
          </a:p>
          <a:p>
            <a:pPr>
              <a:spcBef>
                <a:spcPts val="600"/>
              </a:spcBef>
            </a:pPr>
            <a:endParaRPr lang="en-US" sz="1400" i="1" dirty="0" smtClean="0"/>
          </a:p>
          <a:p>
            <a:pPr>
              <a:spcBef>
                <a:spcPts val="600"/>
              </a:spcBef>
            </a:pPr>
            <a:r>
              <a:rPr lang="en-US" sz="1800" dirty="0" smtClean="0"/>
              <a:t>The decision metric for the energy detector:</a:t>
            </a:r>
          </a:p>
          <a:p>
            <a:pPr marL="342900" lvl="1" indent="0">
              <a:spcBef>
                <a:spcPts val="600"/>
              </a:spcBef>
              <a:buNone/>
            </a:pPr>
            <a:r>
              <a:rPr lang="en-US" sz="1400" dirty="0" smtClean="0"/>
              <a:t>M is used in Spectrum decision step by comparing M with the threshold </a:t>
            </a:r>
            <a:endParaRPr lang="en-US" sz="1200" dirty="0"/>
          </a:p>
          <a:p>
            <a:pPr>
              <a:spcBef>
                <a:spcPts val="600"/>
              </a:spcBef>
            </a:pPr>
            <a:endParaRPr lang="en-US" sz="14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400" y="1693718"/>
            <a:ext cx="2870200" cy="1498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1000" y="3771900"/>
            <a:ext cx="2260600" cy="10287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4625" y="4648200"/>
            <a:ext cx="333375" cy="276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66833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DSA</a:t>
            </a:r>
            <a:r>
              <a:rPr lang="zh-CN" altLang="en-US" dirty="0" smtClean="0"/>
              <a:t> </a:t>
            </a:r>
            <a:r>
              <a:rPr lang="en-US" altLang="zh-CN" dirty="0" smtClean="0"/>
              <a:t>–</a:t>
            </a:r>
            <a:r>
              <a:rPr lang="zh-CN" altLang="en-US" dirty="0" smtClean="0"/>
              <a:t> </a:t>
            </a:r>
            <a:r>
              <a:rPr lang="en-US" altLang="zh-CN" dirty="0" smtClean="0"/>
              <a:t>Spectrum</a:t>
            </a:r>
            <a:r>
              <a:rPr lang="zh-CN" altLang="en-US" dirty="0" smtClean="0"/>
              <a:t> </a:t>
            </a:r>
            <a:r>
              <a:rPr lang="en-US" altLang="zh-CN" dirty="0" smtClean="0"/>
              <a:t>Decision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28800"/>
                <a:ext cx="8534400" cy="2133600"/>
              </a:xfrm>
            </p:spPr>
            <p:txBody>
              <a:bodyPr/>
              <a:lstStyle/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Spectrum Decision is implemented by comparing </a:t>
                </a:r>
                <a:r>
                  <a:rPr lang="en-US" sz="2400" dirty="0" smtClean="0"/>
                  <a:t>M</a:t>
                </a:r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sz="28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Probability of detection: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Probability of false alarm: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28800"/>
                <a:ext cx="8534400" cy="2133600"/>
              </a:xfrm>
              <a:blipFill rotWithShape="0">
                <a:blip r:embed="rId4"/>
                <a:stretch>
                  <a:fillRect l="-10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2590800"/>
            <a:ext cx="2311400" cy="533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2400" y="3048000"/>
            <a:ext cx="2552700" cy="723900"/>
          </a:xfrm>
          <a:prstGeom prst="rect">
            <a:avLst/>
          </a:prstGeom>
        </p:spPr>
      </p:pic>
      <p:sp>
        <p:nvSpPr>
          <p:cNvPr id="7" name="矩形标注 6"/>
          <p:cNvSpPr/>
          <p:nvPr/>
        </p:nvSpPr>
        <p:spPr>
          <a:xfrm>
            <a:off x="3886200" y="4686300"/>
            <a:ext cx="5257800" cy="1257300"/>
          </a:xfrm>
          <a:prstGeom prst="wedgeRectCallout">
            <a:avLst>
              <a:gd name="adj1" fmla="val -7076"/>
              <a:gd name="adj2" fmla="val -13548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US" altLang="zh-CN" sz="20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S</a:t>
            </a:r>
            <a:r>
              <a:rPr lang="en-US" altLang="zh-CN" sz="16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o</a:t>
            </a:r>
            <a:r>
              <a:rPr lang="en-US" altLang="zh-CN" sz="20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: Scenario when only noise exists  </a:t>
            </a:r>
          </a:p>
          <a:p>
            <a:pPr>
              <a:spcBef>
                <a:spcPts val="600"/>
              </a:spcBef>
            </a:pPr>
            <a:r>
              <a:rPr lang="en-US" altLang="zh-CN" sz="20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S1: Scenario when both noise and signal exist</a:t>
            </a:r>
            <a:r>
              <a:rPr lang="en-US" altLang="zh-CN" sz="2000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  <a:endParaRPr lang="en-US" altLang="zh-CN" sz="2000" b="1" i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55177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4648200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Project Overview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7010400" cy="4800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>
                <a:latin typeface="Times New Roman"/>
                <a:cs typeface="Times New Roman"/>
              </a:rPr>
              <a:t>Introduction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>
                <a:latin typeface="Times New Roman"/>
                <a:cs typeface="Times New Roman"/>
              </a:rPr>
              <a:t>Motivation</a:t>
            </a:r>
          </a:p>
          <a:p>
            <a:pPr lvl="1">
              <a:lnSpc>
                <a:spcPct val="100000"/>
              </a:lnSpc>
            </a:pPr>
            <a:r>
              <a:rPr lang="en-US" altLang="zh-CN" sz="2000" dirty="0" smtClean="0">
                <a:latin typeface="Times New Roman"/>
                <a:cs typeface="Times New Roman"/>
              </a:rPr>
              <a:t>Cognitive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Radio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latin typeface="Times New Roman"/>
                <a:cs typeface="Times New Roman"/>
              </a:rPr>
              <a:t>TV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White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Space</a:t>
            </a:r>
            <a:endParaRPr lang="en-US" sz="20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 smtClean="0">
                <a:latin typeface="Times New Roman"/>
                <a:cs typeface="Times New Roman"/>
              </a:rPr>
              <a:t>Dynamic</a:t>
            </a:r>
            <a:r>
              <a:rPr lang="zh-CN" altLang="en-US" sz="2800" dirty="0" smtClean="0">
                <a:latin typeface="Times New Roman"/>
                <a:cs typeface="Times New Roman"/>
              </a:rPr>
              <a:t> </a:t>
            </a:r>
            <a:r>
              <a:rPr lang="en-US" altLang="zh-CN" sz="2800" dirty="0" smtClean="0">
                <a:latin typeface="Times New Roman"/>
                <a:cs typeface="Times New Roman"/>
              </a:rPr>
              <a:t>Spectrum</a:t>
            </a:r>
            <a:r>
              <a:rPr lang="zh-CN" altLang="en-US" sz="2800" dirty="0" smtClean="0">
                <a:latin typeface="Times New Roman"/>
                <a:cs typeface="Times New Roman"/>
              </a:rPr>
              <a:t> </a:t>
            </a:r>
            <a:r>
              <a:rPr lang="en-US" altLang="zh-CN" sz="2800" dirty="0" smtClean="0">
                <a:latin typeface="Times New Roman"/>
                <a:cs typeface="Times New Roman"/>
              </a:rPr>
              <a:t>Access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>
                <a:latin typeface="Times New Roman"/>
                <a:cs typeface="Times New Roman"/>
              </a:rPr>
              <a:t>Spectrum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Sensing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latin typeface="Times New Roman"/>
                <a:cs typeface="Times New Roman"/>
              </a:rPr>
              <a:t>Spectrum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Analysis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latin typeface="Times New Roman"/>
                <a:cs typeface="Times New Roman"/>
              </a:rPr>
              <a:t>Spectrum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Decision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Implementation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>
                <a:latin typeface="Times New Roman"/>
                <a:cs typeface="Times New Roman"/>
              </a:rPr>
              <a:t>Hardware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latin typeface="Times New Roman"/>
                <a:cs typeface="Times New Roman"/>
              </a:rPr>
              <a:t>Software</a:t>
            </a:r>
            <a:endParaRPr lang="en-US" sz="200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672020"/>
            <a:ext cx="4114800" cy="30269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4648200"/>
            <a:ext cx="4419600" cy="2209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41556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/>
          <a:lstStyle/>
          <a:p>
            <a:r>
              <a:rPr lang="en-US" dirty="0" smtClean="0"/>
              <a:t>Hardware – Raspberry Pi B 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409" y="1295400"/>
            <a:ext cx="5923975" cy="3886200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280776"/>
              </p:ext>
            </p:extLst>
          </p:nvPr>
        </p:nvGraphicFramePr>
        <p:xfrm>
          <a:off x="1422168" y="5257800"/>
          <a:ext cx="5939215" cy="1524000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2241213"/>
                <a:gridCol w="3698002"/>
              </a:tblGrid>
              <a:tr h="3704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Model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Raspberry Pi 2 Model B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11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CPU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900 MHz quad-core ARM Cortex-A7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11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Memory (SDRAM)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 GB (Shared with GPU)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11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GPU</a:t>
                      </a:r>
                      <a:endParaRPr lang="zh-CN" sz="16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Broadcom Video Core IV @ 250 MHz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/>
          <a:lstStyle/>
          <a:p>
            <a:r>
              <a:rPr lang="en-US" dirty="0" smtClean="0"/>
              <a:t>Hardware – 3.5” </a:t>
            </a:r>
            <a:r>
              <a:rPr lang="en-US" dirty="0" err="1" smtClean="0"/>
              <a:t>PiTFT</a:t>
            </a:r>
            <a:r>
              <a:rPr lang="en-US" dirty="0" smtClean="0"/>
              <a:t> Display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850" y="1371600"/>
            <a:ext cx="6210300" cy="395287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28600" y="56388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480 x 320 resolution; Touch screen; </a:t>
            </a:r>
          </a:p>
          <a:p>
            <a:pPr algn="ctr"/>
            <a:r>
              <a:rPr lang="en-US" dirty="0" smtClean="0"/>
              <a:t>Use SPI and GPIO pins.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788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4648200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Project Overview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7010400" cy="4800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>
                <a:latin typeface="Times New Roman"/>
                <a:cs typeface="Times New Roman"/>
              </a:rPr>
              <a:t>Introduction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latin typeface="Times New Roman"/>
                <a:cs typeface="Times New Roman"/>
              </a:rPr>
              <a:t>Motivation</a:t>
            </a:r>
          </a:p>
          <a:p>
            <a:pPr lvl="1">
              <a:lnSpc>
                <a:spcPct val="100000"/>
              </a:lnSpc>
            </a:pPr>
            <a:r>
              <a:rPr lang="en-US" altLang="zh-CN" sz="2000" dirty="0" smtClean="0">
                <a:latin typeface="Times New Roman"/>
                <a:cs typeface="Times New Roman"/>
              </a:rPr>
              <a:t>Cognitive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Radio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latin typeface="Times New Roman"/>
                <a:cs typeface="Times New Roman"/>
              </a:rPr>
              <a:t>TV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White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Space</a:t>
            </a:r>
            <a:endParaRPr lang="en-US" sz="20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 smtClean="0">
                <a:latin typeface="Times New Roman"/>
                <a:cs typeface="Times New Roman"/>
              </a:rPr>
              <a:t>Dynamic</a:t>
            </a:r>
            <a:r>
              <a:rPr lang="zh-CN" altLang="en-US" sz="2800" dirty="0" smtClean="0">
                <a:latin typeface="Times New Roman"/>
                <a:cs typeface="Times New Roman"/>
              </a:rPr>
              <a:t> </a:t>
            </a:r>
            <a:r>
              <a:rPr lang="en-US" altLang="zh-CN" sz="2800" dirty="0" smtClean="0">
                <a:latin typeface="Times New Roman"/>
                <a:cs typeface="Times New Roman"/>
              </a:rPr>
              <a:t>Spectrum</a:t>
            </a:r>
            <a:r>
              <a:rPr lang="zh-CN" altLang="en-US" sz="2800" dirty="0" smtClean="0">
                <a:latin typeface="Times New Roman"/>
                <a:cs typeface="Times New Roman"/>
              </a:rPr>
              <a:t> </a:t>
            </a:r>
            <a:r>
              <a:rPr lang="en-US" altLang="zh-CN" sz="2800" dirty="0" smtClean="0">
                <a:latin typeface="Times New Roman"/>
                <a:cs typeface="Times New Roman"/>
              </a:rPr>
              <a:t>Access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latin typeface="Times New Roman"/>
                <a:cs typeface="Times New Roman"/>
              </a:rPr>
              <a:t>Spectrum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Sensing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latin typeface="Times New Roman"/>
                <a:cs typeface="Times New Roman"/>
              </a:rPr>
              <a:t>Spectrum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Analysis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latin typeface="Times New Roman"/>
                <a:cs typeface="Times New Roman"/>
              </a:rPr>
              <a:t>Spectrum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Decision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 smtClean="0">
                <a:latin typeface="Times New Roman"/>
                <a:cs typeface="Times New Roman"/>
              </a:rPr>
              <a:t>Implementation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latin typeface="Times New Roman"/>
                <a:cs typeface="Times New Roman"/>
              </a:rPr>
              <a:t>Hardware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latin typeface="Times New Roman"/>
                <a:cs typeface="Times New Roman"/>
              </a:rPr>
              <a:t>Software</a:t>
            </a:r>
            <a:endParaRPr lang="en-US" sz="200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672020"/>
            <a:ext cx="4114800" cy="30269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4648200"/>
            <a:ext cx="4419600" cy="2209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/>
          <a:lstStyle/>
          <a:p>
            <a:r>
              <a:rPr lang="en-US" dirty="0" smtClean="0"/>
              <a:t>Hardware – RTL-SDR</a:t>
            </a:r>
            <a:endParaRPr 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1371600" y="1676400"/>
            <a:ext cx="6343650" cy="4648200"/>
            <a:chOff x="1371600" y="1676400"/>
            <a:chExt cx="6343650" cy="46482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7800" y="1676400"/>
              <a:ext cx="6267450" cy="2466975"/>
            </a:xfrm>
            <a:prstGeom prst="rect">
              <a:avLst/>
            </a:prstGeom>
          </p:spPr>
        </p:pic>
        <p:sp>
          <p:nvSpPr>
            <p:cNvPr id="5" name="Title 1"/>
            <p:cNvSpPr txBox="1">
              <a:spLocks/>
            </p:cNvSpPr>
            <p:nvPr/>
          </p:nvSpPr>
          <p:spPr>
            <a:xfrm>
              <a:off x="1371600" y="4800600"/>
              <a:ext cx="6343650" cy="152400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800" kern="1200">
                  <a:solidFill>
                    <a:schemeClr val="tx1"/>
                  </a:solidFill>
                  <a:latin typeface="Georgia" pitchFamily="18" charset="0"/>
                  <a:ea typeface="+mj-ea"/>
                  <a:cs typeface="+mj-cs"/>
                </a:defRPr>
              </a:lvl1pPr>
            </a:lstStyle>
            <a:p>
              <a:r>
                <a:rPr lang="en-US" dirty="0" smtClean="0"/>
                <a:t>RTL</a:t>
              </a:r>
              <a:r>
                <a:rPr lang="en-US" altLang="zh-CN" dirty="0" smtClean="0"/>
                <a:t>2832u                                  ;</a:t>
              </a:r>
              <a:r>
                <a:rPr lang="fi-FI" dirty="0" smtClean="0"/>
                <a:t> </a:t>
              </a:r>
            </a:p>
            <a:p>
              <a:r>
                <a:rPr lang="fi-FI" dirty="0" smtClean="0"/>
                <a:t>R820T Tuner:</a:t>
              </a:r>
              <a:r>
                <a:rPr lang="fi-FI" dirty="0"/>
                <a:t> </a:t>
              </a:r>
              <a:r>
                <a:rPr lang="fi-FI" dirty="0" smtClean="0"/>
                <a:t>24 </a:t>
              </a:r>
              <a:r>
                <a:rPr lang="fi-FI" dirty="0"/>
                <a:t>- 1766 </a:t>
              </a:r>
              <a:r>
                <a:rPr lang="fi-FI" dirty="0" smtClean="0"/>
                <a:t>MHz</a:t>
              </a:r>
              <a:r>
                <a:rPr lang="en-US" altLang="zh-CN" dirty="0" smtClean="0"/>
                <a:t>;</a:t>
              </a:r>
            </a:p>
            <a:p>
              <a:r>
                <a:rPr lang="en-US" altLang="zh-CN" dirty="0" smtClean="0"/>
                <a:t>Sample</a:t>
              </a:r>
              <a:r>
                <a:rPr lang="zh-CN" altLang="en-US" dirty="0" smtClean="0"/>
                <a:t> </a:t>
              </a:r>
              <a:r>
                <a:rPr lang="en-US" altLang="zh-CN" dirty="0" smtClean="0"/>
                <a:t>Rate:</a:t>
              </a:r>
              <a:r>
                <a:rPr lang="zh-CN" altLang="en-US" dirty="0" smtClean="0"/>
                <a:t> </a:t>
              </a:r>
              <a:r>
                <a:rPr lang="en-US" altLang="zh-CN" dirty="0" smtClean="0"/>
                <a:t>2.56</a:t>
              </a:r>
              <a:r>
                <a:rPr lang="zh-CN" altLang="en-US" dirty="0" smtClean="0"/>
                <a:t> </a:t>
              </a:r>
              <a:r>
                <a:rPr lang="en-US" altLang="zh-CN" dirty="0" err="1" smtClean="0"/>
                <a:t>MSamples</a:t>
              </a:r>
              <a:r>
                <a:rPr lang="en-US" altLang="zh-CN" dirty="0" smtClean="0"/>
                <a:t>/s.</a:t>
              </a: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81400" y="4405312"/>
              <a:ext cx="1524000" cy="8524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89302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Software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Linux Modified Kernel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FreqShow</a:t>
            </a:r>
            <a:r>
              <a:rPr lang="en-US" sz="2800" dirty="0"/>
              <a:t> 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Scan Function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Report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72263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– Linux Modified Kernel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905000"/>
            <a:ext cx="6539179" cy="2397699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188782"/>
              </p:ext>
            </p:extLst>
          </p:nvPr>
        </p:nvGraphicFramePr>
        <p:xfrm>
          <a:off x="1143000" y="4394137"/>
          <a:ext cx="6539179" cy="2159063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2467614"/>
                <a:gridCol w="4071565"/>
              </a:tblGrid>
              <a:tr h="4722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Distribution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 err="1" smtClean="0">
                          <a:effectLst/>
                        </a:rPr>
                        <a:t>Rasbian</a:t>
                      </a:r>
                      <a:r>
                        <a:rPr lang="en-US" sz="1600" kern="100" dirty="0" smtClean="0">
                          <a:effectLst/>
                        </a:rPr>
                        <a:t> Wheezy (</a:t>
                      </a:r>
                      <a:r>
                        <a:rPr lang="en-US" sz="1600" kern="100" dirty="0" err="1" smtClean="0">
                          <a:effectLst/>
                        </a:rPr>
                        <a:t>Debian</a:t>
                      </a:r>
                      <a:r>
                        <a:rPr lang="en-US" sz="1600" kern="100" dirty="0" smtClean="0">
                          <a:effectLst/>
                        </a:rPr>
                        <a:t> 7.0)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86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Kernel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Linux 4.1.6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62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GCC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4.6.3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CMAKE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2.8.9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Python 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2.7.3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26607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– </a:t>
            </a:r>
            <a:r>
              <a:rPr lang="en-US" dirty="0" err="1" smtClean="0"/>
              <a:t>FreqShow</a:t>
            </a:r>
            <a:endParaRPr 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1" y="1523999"/>
            <a:ext cx="4572000" cy="3425089"/>
            <a:chOff x="1" y="1523999"/>
            <a:chExt cx="4572000" cy="342508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" y="1523999"/>
              <a:ext cx="4572000" cy="3024979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1" y="4548978"/>
              <a:ext cx="45510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smtClean="0"/>
                <a:t>Spectrum from 89.1 MHz to 91.5</a:t>
              </a:r>
              <a:endParaRPr lang="zh-CN" altLang="en-US" sz="2000" dirty="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551028" y="3494468"/>
            <a:ext cx="4592972" cy="3363532"/>
            <a:chOff x="4551028" y="3494468"/>
            <a:chExt cx="4592972" cy="336353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51028" y="3833022"/>
              <a:ext cx="4592972" cy="3024978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4572000" y="3494468"/>
              <a:ext cx="4551027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1600" dirty="0" smtClean="0"/>
                <a:t>Waterfall Spectrum from 89.1 MHz to 91.5 MHz </a:t>
              </a:r>
              <a:endParaRPr lang="zh-CN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3208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– Add New Function : Scan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19" y="1588224"/>
            <a:ext cx="7243762" cy="5237119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4572000" y="1371600"/>
            <a:ext cx="1905000" cy="1600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57879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8076"/>
            <a:ext cx="8229600" cy="914400"/>
          </a:xfrm>
        </p:spPr>
        <p:txBody>
          <a:bodyPr/>
          <a:lstStyle/>
          <a:p>
            <a:r>
              <a:rPr lang="en-US" dirty="0" smtClean="0"/>
              <a:t>Scan Screen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21" y="1828800"/>
            <a:ext cx="6705158" cy="4297363"/>
          </a:xfrm>
        </p:spPr>
      </p:pic>
      <p:sp>
        <p:nvSpPr>
          <p:cNvPr id="3" name="Rectangular Callout 2"/>
          <p:cNvSpPr/>
          <p:nvPr/>
        </p:nvSpPr>
        <p:spPr>
          <a:xfrm>
            <a:off x="838200" y="1086330"/>
            <a:ext cx="1447800" cy="612648"/>
          </a:xfrm>
          <a:prstGeom prst="wedgeRectCallout">
            <a:avLst>
              <a:gd name="adj1" fmla="val 38296"/>
              <a:gd name="adj2" fmla="val 1380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Previous Channel</a:t>
            </a:r>
            <a:endParaRPr lang="en-US" dirty="0"/>
          </a:p>
        </p:txBody>
      </p:sp>
      <p:sp>
        <p:nvSpPr>
          <p:cNvPr id="5" name="Rectangular Callout 4"/>
          <p:cNvSpPr/>
          <p:nvPr/>
        </p:nvSpPr>
        <p:spPr>
          <a:xfrm>
            <a:off x="2667000" y="1039650"/>
            <a:ext cx="1447800" cy="612648"/>
          </a:xfrm>
          <a:prstGeom prst="wedgeRectCallout">
            <a:avLst>
              <a:gd name="adj1" fmla="val 25820"/>
              <a:gd name="adj2" fmla="val 1380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 Channel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4229100" y="829818"/>
            <a:ext cx="1447800" cy="612648"/>
          </a:xfrm>
          <a:prstGeom prst="wedgeRectCallout">
            <a:avLst>
              <a:gd name="adj1" fmla="val -2250"/>
              <a:gd name="adj2" fmla="val 1583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Create</a:t>
            </a:r>
          </a:p>
          <a:p>
            <a:pPr algn="ctr"/>
            <a:r>
              <a:rPr lang="en-US" dirty="0" smtClean="0"/>
              <a:t>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6055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8076"/>
            <a:ext cx="8229600" cy="914400"/>
          </a:xfrm>
        </p:spPr>
        <p:txBody>
          <a:bodyPr/>
          <a:lstStyle/>
          <a:p>
            <a:r>
              <a:rPr lang="en-US" dirty="0" smtClean="0"/>
              <a:t>Scan Screen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21" y="1828800"/>
            <a:ext cx="6705158" cy="4297363"/>
          </a:xfrm>
        </p:spPr>
      </p:pic>
      <p:sp>
        <p:nvSpPr>
          <p:cNvPr id="6" name="Rectangular Callout 5"/>
          <p:cNvSpPr/>
          <p:nvPr/>
        </p:nvSpPr>
        <p:spPr>
          <a:xfrm>
            <a:off x="5181600" y="764370"/>
            <a:ext cx="1447800" cy="612648"/>
          </a:xfrm>
          <a:prstGeom prst="wedgeRectCallout">
            <a:avLst>
              <a:gd name="adj1" fmla="val -2250"/>
              <a:gd name="adj2" fmla="val 1583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Pause the data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6934200" y="619365"/>
            <a:ext cx="1447800" cy="612648"/>
          </a:xfrm>
          <a:prstGeom prst="wedgeRectCallout">
            <a:avLst>
              <a:gd name="adj1" fmla="val -26421"/>
              <a:gd name="adj2" fmla="val 1749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Quit the program</a:t>
            </a:r>
          </a:p>
        </p:txBody>
      </p:sp>
    </p:spTree>
    <p:extLst>
      <p:ext uri="{BB962C8B-B14F-4D97-AF65-F5344CB8AC3E}">
        <p14:creationId xmlns:p14="http://schemas.microsoft.com/office/powerpoint/2010/main" val="31516893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8076"/>
            <a:ext cx="8229600" cy="914400"/>
          </a:xfrm>
        </p:spPr>
        <p:txBody>
          <a:bodyPr/>
          <a:lstStyle/>
          <a:p>
            <a:r>
              <a:rPr lang="en-US" dirty="0" smtClean="0"/>
              <a:t>Scan Screen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21" y="1828800"/>
            <a:ext cx="6705158" cy="4297363"/>
          </a:xfrm>
        </p:spPr>
      </p:pic>
      <p:sp>
        <p:nvSpPr>
          <p:cNvPr id="8" name="Rectangular Callout 7"/>
          <p:cNvSpPr/>
          <p:nvPr/>
        </p:nvSpPr>
        <p:spPr>
          <a:xfrm>
            <a:off x="1981200" y="2057400"/>
            <a:ext cx="1447800" cy="612648"/>
          </a:xfrm>
          <a:prstGeom prst="wedgeRectCallout">
            <a:avLst>
              <a:gd name="adj1" fmla="val -2250"/>
              <a:gd name="adj2" fmla="val 1583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 Peak</a:t>
            </a:r>
          </a:p>
          <a:p>
            <a:pPr algn="ctr"/>
            <a:endParaRPr lang="en-US" dirty="0" smtClean="0"/>
          </a:p>
        </p:txBody>
      </p:sp>
      <p:sp>
        <p:nvSpPr>
          <p:cNvPr id="9" name="Rectangular Callout 8"/>
          <p:cNvSpPr/>
          <p:nvPr/>
        </p:nvSpPr>
        <p:spPr>
          <a:xfrm>
            <a:off x="4876800" y="3200400"/>
            <a:ext cx="1447800" cy="612648"/>
          </a:xfrm>
          <a:prstGeom prst="wedgeRectCallout">
            <a:avLst>
              <a:gd name="adj1" fmla="val -49034"/>
              <a:gd name="adj2" fmla="val 1491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Low Peak</a:t>
            </a:r>
          </a:p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6111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8076"/>
            <a:ext cx="8229600" cy="914400"/>
          </a:xfrm>
        </p:spPr>
        <p:txBody>
          <a:bodyPr/>
          <a:lstStyle/>
          <a:p>
            <a:r>
              <a:rPr lang="en-US" dirty="0" smtClean="0"/>
              <a:t>Scan Screen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28800"/>
            <a:ext cx="6705158" cy="4297363"/>
          </a:xfrm>
        </p:spPr>
      </p:pic>
      <p:sp>
        <p:nvSpPr>
          <p:cNvPr id="6" name="Rectangular Callout 5"/>
          <p:cNvSpPr/>
          <p:nvPr/>
        </p:nvSpPr>
        <p:spPr>
          <a:xfrm>
            <a:off x="4953000" y="2362200"/>
            <a:ext cx="1447800" cy="612648"/>
          </a:xfrm>
          <a:prstGeom prst="wedgeRectCallout">
            <a:avLst>
              <a:gd name="adj1" fmla="val -2250"/>
              <a:gd name="adj2" fmla="val 1583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 Peak</a:t>
            </a:r>
          </a:p>
          <a:p>
            <a:pPr algn="ctr"/>
            <a:r>
              <a:rPr lang="en-US" dirty="0" smtClean="0"/>
              <a:t>Value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7010069" y="2381956"/>
            <a:ext cx="1447800" cy="612648"/>
          </a:xfrm>
          <a:prstGeom prst="wedgeRectCallout">
            <a:avLst>
              <a:gd name="adj1" fmla="val -49034"/>
              <a:gd name="adj2" fmla="val 1491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Low Peak</a:t>
            </a:r>
          </a:p>
          <a:p>
            <a:pPr algn="ctr"/>
            <a:r>
              <a:rPr lang="en-US" dirty="0" smtClean="0"/>
              <a:t>Value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4953000" y="4192309"/>
            <a:ext cx="1447800" cy="612648"/>
          </a:xfrm>
          <a:prstGeom prst="wedgeRectCallout">
            <a:avLst>
              <a:gd name="adj1" fmla="val 60908"/>
              <a:gd name="adj2" fmla="val 882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Energy</a:t>
            </a:r>
          </a:p>
        </p:txBody>
      </p:sp>
    </p:spTree>
    <p:extLst>
      <p:ext uri="{BB962C8B-B14F-4D97-AF65-F5344CB8AC3E}">
        <p14:creationId xmlns:p14="http://schemas.microsoft.com/office/powerpoint/2010/main" val="22968217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8076"/>
            <a:ext cx="8229600" cy="914400"/>
          </a:xfrm>
        </p:spPr>
        <p:txBody>
          <a:bodyPr/>
          <a:lstStyle/>
          <a:p>
            <a:r>
              <a:rPr lang="en-US" dirty="0" smtClean="0"/>
              <a:t>Scan Screen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28800"/>
            <a:ext cx="6705158" cy="4297363"/>
          </a:xfrm>
        </p:spPr>
      </p:pic>
      <p:sp>
        <p:nvSpPr>
          <p:cNvPr id="6" name="Rectangular Callout 5"/>
          <p:cNvSpPr/>
          <p:nvPr/>
        </p:nvSpPr>
        <p:spPr>
          <a:xfrm>
            <a:off x="4724400" y="3977481"/>
            <a:ext cx="1447800" cy="612648"/>
          </a:xfrm>
          <a:prstGeom prst="wedgeRectCallout">
            <a:avLst>
              <a:gd name="adj1" fmla="val -2250"/>
              <a:gd name="adj2" fmla="val 1583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Channel Number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1752600" y="3983125"/>
            <a:ext cx="1447800" cy="612648"/>
          </a:xfrm>
          <a:prstGeom prst="wedgeRectCallout">
            <a:avLst>
              <a:gd name="adj1" fmla="val -2250"/>
              <a:gd name="adj2" fmla="val 1583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Lower Frequency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6342723" y="3977481"/>
            <a:ext cx="1447800" cy="612648"/>
          </a:xfrm>
          <a:prstGeom prst="wedgeRectCallout">
            <a:avLst>
              <a:gd name="adj1" fmla="val -2250"/>
              <a:gd name="adj2" fmla="val 1583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Higher Frequency</a:t>
            </a:r>
          </a:p>
        </p:txBody>
      </p:sp>
    </p:spTree>
    <p:extLst>
      <p:ext uri="{BB962C8B-B14F-4D97-AF65-F5344CB8AC3E}">
        <p14:creationId xmlns:p14="http://schemas.microsoft.com/office/powerpoint/2010/main" val="37697760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4648200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Project Overview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7010400" cy="4800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Introduction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latin typeface="Times New Roman"/>
                <a:cs typeface="Times New Roman"/>
              </a:rPr>
              <a:t>Motivation</a:t>
            </a:r>
          </a:p>
          <a:p>
            <a:pPr lvl="1">
              <a:lnSpc>
                <a:spcPct val="100000"/>
              </a:lnSpc>
            </a:pPr>
            <a:r>
              <a:rPr lang="en-US" altLang="zh-CN" sz="2000" dirty="0" smtClean="0">
                <a:latin typeface="Times New Roman"/>
                <a:cs typeface="Times New Roman"/>
              </a:rPr>
              <a:t>Cognitive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Radio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latin typeface="Times New Roman"/>
                <a:cs typeface="Times New Roman"/>
              </a:rPr>
              <a:t>TV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White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Space</a:t>
            </a:r>
            <a:endParaRPr lang="en-US" sz="20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 smtClean="0">
                <a:latin typeface="Times New Roman"/>
                <a:cs typeface="Times New Roman"/>
              </a:rPr>
              <a:t>Dynamic</a:t>
            </a:r>
            <a:r>
              <a:rPr lang="zh-CN" altLang="en-US" sz="2800" dirty="0" smtClean="0">
                <a:latin typeface="Times New Roman"/>
                <a:cs typeface="Times New Roman"/>
              </a:rPr>
              <a:t> </a:t>
            </a:r>
            <a:r>
              <a:rPr lang="en-US" altLang="zh-CN" sz="2800" dirty="0" smtClean="0">
                <a:latin typeface="Times New Roman"/>
                <a:cs typeface="Times New Roman"/>
              </a:rPr>
              <a:t>Spectrum</a:t>
            </a:r>
            <a:r>
              <a:rPr lang="zh-CN" altLang="en-US" sz="2800" dirty="0" smtClean="0">
                <a:latin typeface="Times New Roman"/>
                <a:cs typeface="Times New Roman"/>
              </a:rPr>
              <a:t> </a:t>
            </a:r>
            <a:r>
              <a:rPr lang="en-US" altLang="zh-CN" sz="2800" dirty="0" smtClean="0">
                <a:latin typeface="Times New Roman"/>
                <a:cs typeface="Times New Roman"/>
              </a:rPr>
              <a:t>Access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latin typeface="Times New Roman"/>
                <a:cs typeface="Times New Roman"/>
              </a:rPr>
              <a:t>Spectrum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Sensing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latin typeface="Times New Roman"/>
                <a:cs typeface="Times New Roman"/>
              </a:rPr>
              <a:t>Spectrum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Analysis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latin typeface="Times New Roman"/>
                <a:cs typeface="Times New Roman"/>
              </a:rPr>
              <a:t>Spectrum</a:t>
            </a:r>
            <a:r>
              <a:rPr lang="zh-CN" altLang="en-US" sz="2000" dirty="0" smtClean="0">
                <a:latin typeface="Times New Roman"/>
                <a:cs typeface="Times New Roman"/>
              </a:rPr>
              <a:t> </a:t>
            </a:r>
            <a:r>
              <a:rPr lang="en-US" altLang="zh-CN" sz="2000" dirty="0" smtClean="0">
                <a:latin typeface="Times New Roman"/>
                <a:cs typeface="Times New Roman"/>
              </a:rPr>
              <a:t>Decision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 smtClean="0">
                <a:latin typeface="Times New Roman"/>
                <a:cs typeface="Times New Roman"/>
              </a:rPr>
              <a:t>Implementation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latin typeface="Times New Roman"/>
                <a:cs typeface="Times New Roman"/>
              </a:rPr>
              <a:t>Hardware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latin typeface="Times New Roman"/>
                <a:cs typeface="Times New Roman"/>
              </a:rPr>
              <a:t>Software</a:t>
            </a:r>
            <a:endParaRPr lang="en-US" sz="2000" dirty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672020"/>
            <a:ext cx="4114800" cy="30269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4648200"/>
            <a:ext cx="4419600" cy="2209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1067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Formatted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7915615"/>
              </p:ext>
            </p:extLst>
          </p:nvPr>
        </p:nvGraphicFramePr>
        <p:xfrm>
          <a:off x="609600" y="1752598"/>
          <a:ext cx="7924800" cy="385034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27066"/>
                <a:gridCol w="1508268"/>
                <a:gridCol w="1559396"/>
                <a:gridCol w="1661652"/>
                <a:gridCol w="1968418"/>
              </a:tblGrid>
              <a:tr h="8382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Channel Number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kern="1200" dirty="0" smtClean="0">
                          <a:effectLst/>
                        </a:rPr>
                        <a:t>Energy in</a:t>
                      </a:r>
                    </a:p>
                    <a:p>
                      <a:pPr algn="ctr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kern="1200" dirty="0" smtClean="0">
                          <a:effectLst/>
                        </a:rPr>
                        <a:t>dB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Average Power in dB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Peak Value in dB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Frequency of peak in </a:t>
                      </a:r>
                      <a:r>
                        <a:rPr lang="en-US" sz="1800" u="none" strike="noStrike" dirty="0" err="1">
                          <a:effectLst/>
                        </a:rPr>
                        <a:t>Mhz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</a:tr>
              <a:tr h="5020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13.68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6.94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19.2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470.95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020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14.27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8.48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20.74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476.68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020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12.33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6.63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19.19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482.94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020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14.24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8.4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20.1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488.95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020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16.23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10.17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22.53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494.63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020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16.44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9.88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21.49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500.47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46433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160431"/>
            <a:ext cx="5105400" cy="735169"/>
          </a:xfrm>
        </p:spPr>
        <p:txBody>
          <a:bodyPr>
            <a:noAutofit/>
          </a:bodyPr>
          <a:lstStyle/>
          <a:p>
            <a:r>
              <a:rPr lang="en-US" sz="5400" dirty="0" smtClean="0"/>
              <a:t>Contribution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895600"/>
            <a:ext cx="6857999" cy="3836831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Learned:</a:t>
            </a:r>
          </a:p>
          <a:p>
            <a:pPr lvl="1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Dynamic Spectrum Control, Cognitive Radio, TV White </a:t>
            </a:r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Space, etc. 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914400" lvl="1" indent="-457200">
              <a:buAutoNum type="arabicPeriod"/>
            </a:pPr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400" dirty="0" smtClean="0"/>
              <a:t>Configured: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Raspberry Pi 2 with 3.5” TFT touch screen and RTL-SDR</a:t>
            </a:r>
          </a:p>
          <a:p>
            <a:pPr marL="914400" lvl="1" indent="-457200">
              <a:spcBef>
                <a:spcPts val="600"/>
              </a:spcBef>
              <a:buAutoNum type="arabicPeriod"/>
            </a:pPr>
            <a:endParaRPr lang="en-US" sz="2200" dirty="0" smtClean="0"/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US" sz="2400" dirty="0" smtClean="0"/>
              <a:t>Implemented: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Energy Detection function in Python</a:t>
            </a:r>
          </a:p>
          <a:p>
            <a:endParaRPr lang="en-US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Live</a:t>
            </a:r>
            <a:br>
              <a:rPr lang="en-US" dirty="0" smtClean="0"/>
            </a:br>
            <a:r>
              <a:rPr lang="en-US" dirty="0" smtClean="0"/>
              <a:t>Demonstration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the </a:t>
            </a:r>
            <a:r>
              <a:rPr lang="en-US" smtClean="0"/>
              <a:t>sensor working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3363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24000"/>
            <a:ext cx="9144000" cy="533399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534400" cy="48006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Low utilization </a:t>
            </a:r>
            <a:endParaRPr lang="en-US" altLang="zh-CN" dirty="0"/>
          </a:p>
          <a:p>
            <a:pPr lvl="1">
              <a:spcBef>
                <a:spcPts val="600"/>
              </a:spcBef>
            </a:pPr>
            <a:r>
              <a:rPr lang="en-US" dirty="0"/>
              <a:t>C</a:t>
            </a:r>
            <a:r>
              <a:rPr lang="en-US" dirty="0" smtClean="0"/>
              <a:t>aused </a:t>
            </a:r>
            <a:r>
              <a:rPr lang="en-US" dirty="0"/>
              <a:t>by inefficient fixed </a:t>
            </a:r>
            <a:r>
              <a:rPr lang="en-US" dirty="0" smtClean="0"/>
              <a:t>frequency</a:t>
            </a:r>
            <a:r>
              <a:rPr lang="zh-CN" altLang="en-US" dirty="0" smtClean="0"/>
              <a:t> </a:t>
            </a:r>
            <a:r>
              <a:rPr lang="en-US" dirty="0" smtClean="0"/>
              <a:t>allocations </a:t>
            </a:r>
            <a:r>
              <a:rPr lang="en-US" dirty="0"/>
              <a:t>instead of physical shortage of spectrum. </a:t>
            </a: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/>
              <a:t>Dynamic Spectrum Access (DSA</a:t>
            </a:r>
            <a:r>
              <a:rPr lang="en-US" dirty="0" smtClean="0"/>
              <a:t>)</a:t>
            </a:r>
            <a:r>
              <a:rPr lang="en-US" altLang="zh-CN" dirty="0" smtClean="0"/>
              <a:t>: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To increase spectrum efficiency</a:t>
            </a:r>
            <a:r>
              <a:rPr lang="zh-CN" altLang="en-US" dirty="0" smtClean="0"/>
              <a:t> </a:t>
            </a:r>
            <a:r>
              <a:rPr lang="en-US" altLang="zh-CN" dirty="0" smtClean="0"/>
              <a:t>via</a:t>
            </a:r>
            <a:r>
              <a:rPr lang="en-US" dirty="0" smtClean="0"/>
              <a:t> spectrum </a:t>
            </a:r>
            <a:r>
              <a:rPr lang="en-US" dirty="0"/>
              <a:t>sensing, probing and connectivity </a:t>
            </a:r>
            <a:r>
              <a:rPr lang="en-US" dirty="0" smtClean="0"/>
              <a:t>in </a:t>
            </a:r>
            <a:r>
              <a:rPr lang="en-US" dirty="0"/>
              <a:t>cognitive </a:t>
            </a:r>
            <a:r>
              <a:rPr lang="en-US" dirty="0" smtClean="0"/>
              <a:t>radio</a:t>
            </a:r>
            <a:r>
              <a:rPr lang="zh-CN" altLang="en-US" dirty="0" smtClean="0"/>
              <a:t> </a:t>
            </a:r>
            <a:r>
              <a:rPr lang="en-US" dirty="0" smtClean="0"/>
              <a:t>networks.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Cognitive</a:t>
            </a:r>
            <a:r>
              <a:rPr lang="zh-CN" altLang="en-US" dirty="0" smtClean="0"/>
              <a:t> </a:t>
            </a:r>
            <a:r>
              <a:rPr lang="en-US" altLang="zh-CN" dirty="0" smtClean="0"/>
              <a:t>Radio</a:t>
            </a:r>
            <a:r>
              <a:rPr lang="zh-CN" altLang="en-US" dirty="0" smtClean="0"/>
              <a:t> </a:t>
            </a:r>
            <a:r>
              <a:rPr lang="en-US" altLang="zh-CN" dirty="0" smtClean="0"/>
              <a:t>(CR)</a:t>
            </a:r>
            <a:r>
              <a:rPr lang="zh-CN" altLang="en-US" dirty="0" smtClean="0"/>
              <a:t> </a:t>
            </a:r>
            <a:r>
              <a:rPr lang="en-US" altLang="zh-CN" dirty="0" smtClean="0"/>
              <a:t>networks: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pPr lvl="1">
              <a:spcBef>
                <a:spcPts val="600"/>
              </a:spcBef>
            </a:pPr>
            <a:r>
              <a:rPr lang="en-US" dirty="0" smtClean="0"/>
              <a:t>Primary User (PU) and Secondary User (SU)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PUs</a:t>
            </a:r>
            <a:r>
              <a:rPr lang="zh-CN" altLang="en-US" dirty="0" smtClean="0"/>
              <a:t> </a:t>
            </a:r>
            <a:r>
              <a:rPr lang="en-US" altLang="zh-CN" dirty="0" smtClean="0"/>
              <a:t>(licensed)</a:t>
            </a:r>
            <a:r>
              <a:rPr lang="en-US" dirty="0" smtClean="0"/>
              <a:t> </a:t>
            </a:r>
            <a:r>
              <a:rPr lang="en-US" dirty="0"/>
              <a:t>have priority over </a:t>
            </a:r>
            <a:r>
              <a:rPr lang="en-US" dirty="0" smtClean="0"/>
              <a:t>SUs</a:t>
            </a:r>
            <a:r>
              <a:rPr lang="zh-CN" altLang="en-US" dirty="0" smtClean="0"/>
              <a:t> </a:t>
            </a:r>
            <a:r>
              <a:rPr lang="en-US" altLang="zh-CN" dirty="0" smtClean="0"/>
              <a:t>(Secondary)</a:t>
            </a:r>
            <a:r>
              <a:rPr lang="en-US" dirty="0" smtClean="0"/>
              <a:t> </a:t>
            </a:r>
            <a:r>
              <a:rPr lang="en-US" dirty="0"/>
              <a:t>when </a:t>
            </a:r>
            <a:r>
              <a:rPr lang="en-US" dirty="0" smtClean="0"/>
              <a:t>accessing </a:t>
            </a:r>
            <a:r>
              <a:rPr lang="en-US" dirty="0"/>
              <a:t>the wireless </a:t>
            </a:r>
            <a:r>
              <a:rPr lang="en-US" dirty="0" smtClean="0"/>
              <a:t>channel</a:t>
            </a:r>
            <a:r>
              <a:rPr lang="en-US" altLang="zh-CN" dirty="0" smtClean="0"/>
              <a:t>.</a:t>
            </a:r>
            <a:endParaRPr lang="en-US" dirty="0"/>
          </a:p>
          <a:p>
            <a:pPr lvl="1">
              <a:spcBef>
                <a:spcPts val="600"/>
              </a:spcBef>
            </a:pPr>
            <a:endParaRPr lang="en-US" dirty="0" smtClean="0"/>
          </a:p>
          <a:p>
            <a:pPr marL="342900" lvl="1" indent="0">
              <a:spcBef>
                <a:spcPts val="600"/>
              </a:spcBef>
              <a:buNone/>
            </a:pP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59" y="2286000"/>
            <a:ext cx="8801541" cy="41148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8382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Cognitive Radio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186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/>
          <a:lstStyle/>
          <a:p>
            <a:r>
              <a:rPr lang="en-US" dirty="0" smtClean="0"/>
              <a:t>Cognitive Radio Networks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554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2800" dirty="0" smtClean="0"/>
              <a:t>TV White Space (TVWS)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686800" y="32766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1828800"/>
            <a:ext cx="8534400" cy="609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zh-CN" dirty="0" smtClean="0"/>
              <a:t>TVWS</a:t>
            </a:r>
            <a:r>
              <a:rPr lang="zh-CN" altLang="en-US" dirty="0" smtClean="0"/>
              <a:t>, </a:t>
            </a:r>
            <a:r>
              <a:rPr lang="en-US" altLang="zh-CN" dirty="0" smtClean="0"/>
              <a:t>defined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FCC,</a:t>
            </a:r>
            <a:r>
              <a:rPr lang="zh-CN" altLang="en-US" dirty="0" smtClean="0"/>
              <a:t> </a:t>
            </a:r>
            <a:r>
              <a:rPr lang="en-US" altLang="zh-CN" dirty="0" smtClean="0"/>
              <a:t>means</a:t>
            </a:r>
            <a:r>
              <a:rPr lang="zh-CN" altLang="en-US" dirty="0" smtClean="0"/>
              <a:t> </a:t>
            </a:r>
            <a:r>
              <a:rPr lang="en-US" altLang="zh-CN" dirty="0" smtClean="0"/>
              <a:t>unused</a:t>
            </a:r>
            <a:r>
              <a:rPr lang="zh-CN" altLang="en-US" dirty="0" smtClean="0"/>
              <a:t> </a:t>
            </a:r>
            <a:r>
              <a:rPr lang="en-US" altLang="zh-CN" dirty="0" smtClean="0"/>
              <a:t>TV</a:t>
            </a:r>
            <a:r>
              <a:rPr lang="zh-CN" altLang="en-US" dirty="0" smtClean="0"/>
              <a:t> </a:t>
            </a:r>
            <a:r>
              <a:rPr lang="en-US" altLang="zh-CN" dirty="0" smtClean="0"/>
              <a:t>spectrum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33400" y="2590800"/>
            <a:ext cx="8534400" cy="3429000"/>
            <a:chOff x="609600" y="2667000"/>
            <a:chExt cx="8534400" cy="3429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95800" y="2667000"/>
              <a:ext cx="4648200" cy="251460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609600" y="2667000"/>
              <a:ext cx="3962400" cy="3429000"/>
              <a:chOff x="609600" y="2667000"/>
              <a:chExt cx="3962400" cy="342900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9600" y="2667000"/>
                <a:ext cx="3886200" cy="2382897"/>
              </a:xfrm>
              <a:prstGeom prst="rect">
                <a:avLst/>
              </a:prstGeom>
            </p:spPr>
          </p:pic>
          <p:sp>
            <p:nvSpPr>
              <p:cNvPr id="10" name="Content Placeholder 4"/>
              <p:cNvSpPr txBox="1">
                <a:spLocks/>
              </p:cNvSpPr>
              <p:nvPr/>
            </p:nvSpPr>
            <p:spPr>
              <a:xfrm>
                <a:off x="609600" y="5105400"/>
                <a:ext cx="3962400" cy="99060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spcBef>
                    <a:spcPts val="600"/>
                  </a:spcBef>
                  <a:buNone/>
                </a:pP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NTSC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Channel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Spectrum</a:t>
                </a:r>
              </a:p>
              <a:p>
                <a:pPr marL="0" indent="0" algn="ctr">
                  <a:spcBef>
                    <a:spcPts val="600"/>
                  </a:spcBef>
                  <a:buNone/>
                </a:pPr>
                <a:r>
                  <a:rPr lang="en-US" sz="1200" dirty="0"/>
                  <a:t>National Television System Committee </a:t>
                </a:r>
                <a:r>
                  <a:rPr lang="zh-CN" altLang="en-US" sz="1200" dirty="0" smtClean="0"/>
                  <a:t> </a:t>
                </a:r>
                <a:r>
                  <a:rPr lang="en-US" altLang="zh-CN" sz="1200" dirty="0" smtClean="0"/>
                  <a:t>(NTSC)</a:t>
                </a:r>
              </a:p>
              <a:p>
                <a:pPr marL="0" indent="0" algn="ctr">
                  <a:spcBef>
                    <a:spcPts val="600"/>
                  </a:spcBef>
                  <a:buNone/>
                </a:pPr>
                <a:r>
                  <a:rPr lang="en-US" sz="1200" dirty="0" smtClean="0"/>
                  <a:t>An</a:t>
                </a:r>
                <a:r>
                  <a:rPr lang="zh-CN" altLang="en-US" sz="1200" dirty="0" smtClean="0"/>
                  <a:t> </a:t>
                </a:r>
                <a:r>
                  <a:rPr lang="en-US" altLang="zh-CN" sz="1200" dirty="0" smtClean="0"/>
                  <a:t>analogy</a:t>
                </a:r>
                <a:r>
                  <a:rPr lang="zh-CN" altLang="en-US" sz="1200" dirty="0" smtClean="0"/>
                  <a:t> </a:t>
                </a:r>
                <a:r>
                  <a:rPr lang="en-US" altLang="zh-CN" sz="1200" dirty="0" smtClean="0"/>
                  <a:t>television</a:t>
                </a:r>
                <a:r>
                  <a:rPr lang="zh-CN" altLang="en-US" sz="1200" dirty="0" smtClean="0"/>
                  <a:t> </a:t>
                </a:r>
                <a:r>
                  <a:rPr lang="en-US" altLang="zh-CN" sz="1200" dirty="0" smtClean="0"/>
                  <a:t>system</a:t>
                </a:r>
                <a:endParaRPr lang="en-US" dirty="0"/>
              </a:p>
              <a:p>
                <a:pPr marL="0" indent="0" algn="ctr">
                  <a:spcBef>
                    <a:spcPts val="600"/>
                  </a:spcBef>
                  <a:buNone/>
                </a:pPr>
                <a:endParaRPr lang="en-US" altLang="zh-CN" dirty="0" smtClean="0"/>
              </a:p>
            </p:txBody>
          </p:sp>
        </p:grpSp>
        <p:sp>
          <p:nvSpPr>
            <p:cNvPr id="12" name="Content Placeholder 4"/>
            <p:cNvSpPr txBox="1">
              <a:spLocks/>
            </p:cNvSpPr>
            <p:nvPr/>
          </p:nvSpPr>
          <p:spPr>
            <a:xfrm>
              <a:off x="4876800" y="5105400"/>
              <a:ext cx="3962400" cy="99060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600"/>
                </a:spcBef>
                <a:buNone/>
              </a:pPr>
              <a:r>
                <a:rPr lang="en-US" altLang="zh-CN" dirty="0" smtClean="0"/>
                <a:t>DTV-ATSC</a:t>
              </a:r>
              <a:r>
                <a:rPr lang="zh-CN" altLang="en-US" dirty="0" smtClean="0"/>
                <a:t> </a:t>
              </a:r>
              <a:r>
                <a:rPr lang="en-US" altLang="zh-CN" dirty="0" smtClean="0"/>
                <a:t>Spectrum</a:t>
              </a:r>
            </a:p>
            <a:p>
              <a:pPr marL="0" indent="0" algn="ctr">
                <a:spcBef>
                  <a:spcPts val="600"/>
                </a:spcBef>
                <a:buNone/>
              </a:pPr>
              <a:r>
                <a:rPr lang="en-US" altLang="zh-CN" sz="1200" dirty="0" smtClean="0"/>
                <a:t>Advanced</a:t>
              </a:r>
              <a:r>
                <a:rPr lang="zh-CN" altLang="en-US" sz="1200" dirty="0" smtClean="0"/>
                <a:t> </a:t>
              </a:r>
              <a:r>
                <a:rPr lang="en-US" altLang="zh-CN" sz="1200" dirty="0" smtClean="0"/>
                <a:t>Television</a:t>
              </a:r>
              <a:r>
                <a:rPr lang="zh-CN" altLang="en-US" sz="1200" dirty="0" smtClean="0"/>
                <a:t> </a:t>
              </a:r>
              <a:r>
                <a:rPr lang="en-US" altLang="zh-CN" sz="1200" dirty="0" smtClean="0"/>
                <a:t>System</a:t>
              </a:r>
              <a:r>
                <a:rPr lang="zh-CN" altLang="en-US" sz="1200" dirty="0" smtClean="0"/>
                <a:t> </a:t>
              </a:r>
              <a:r>
                <a:rPr lang="en-US" altLang="zh-CN" sz="1200" dirty="0" smtClean="0"/>
                <a:t>Committee</a:t>
              </a:r>
              <a:r>
                <a:rPr lang="zh-CN" altLang="en-US" sz="1200" dirty="0" smtClean="0"/>
                <a:t> </a:t>
              </a:r>
              <a:r>
                <a:rPr lang="en-US" altLang="zh-CN" sz="1200" dirty="0" smtClean="0"/>
                <a:t>(ATSC)</a:t>
              </a:r>
            </a:p>
            <a:p>
              <a:pPr marL="0" indent="0" algn="ctr">
                <a:spcBef>
                  <a:spcPts val="600"/>
                </a:spcBef>
                <a:buNone/>
              </a:pPr>
              <a:r>
                <a:rPr lang="en-US" altLang="zh-CN" sz="1200" dirty="0" smtClean="0"/>
                <a:t>A</a:t>
              </a:r>
              <a:r>
                <a:rPr lang="zh-CN" altLang="en-US" sz="1200" dirty="0" smtClean="0"/>
                <a:t> </a:t>
              </a:r>
              <a:r>
                <a:rPr lang="en-US" altLang="zh-CN" sz="1200" dirty="0" smtClean="0"/>
                <a:t>digital</a:t>
              </a:r>
              <a:r>
                <a:rPr lang="zh-CN" altLang="en-US" sz="1200" dirty="0" smtClean="0"/>
                <a:t> </a:t>
              </a:r>
              <a:r>
                <a:rPr lang="en-US" altLang="zh-CN" sz="1200" dirty="0" smtClean="0"/>
                <a:t>television</a:t>
              </a:r>
              <a:r>
                <a:rPr lang="zh-CN" altLang="en-US" sz="1200" dirty="0" smtClean="0"/>
                <a:t> </a:t>
              </a:r>
              <a:r>
                <a:rPr lang="en-US" altLang="zh-CN" sz="1200" dirty="0" smtClean="0"/>
                <a:t>system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052909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Spectrum</a:t>
            </a:r>
            <a:r>
              <a:rPr lang="zh-CN" altLang="en-US" dirty="0" smtClean="0"/>
              <a:t> </a:t>
            </a:r>
            <a:r>
              <a:rPr lang="en-US" altLang="zh-CN" dirty="0" smtClean="0"/>
              <a:t>Sensing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Function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Stack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752600"/>
            <a:ext cx="7645400" cy="4203700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3886200" y="5638800"/>
            <a:ext cx="1828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4589318" y="4953000"/>
            <a:ext cx="1828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1936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eXH6ortg5F8MBDBCXffNY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eXH6ortg5F8MBDBCXffNY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eXH6ortg5F8MBDBCXffNY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eXH6ortg5F8MBDBCXffNY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eXH6ortg5F8MBDBCXffNY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eXH6ortg5F8MBDBCXffNY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nqtrpMJHznzW6iQWuGbY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lgkWg9GbD75tZxSe07S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x7i1o5WFYMUt4c6svz0o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eXH6ortg5F8MBDBCXffNY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bN8jrcRkzLTOV54VyMEqh"/>
</p:tagLst>
</file>

<file path=ppt/theme/theme1.xml><?xml version="1.0" encoding="utf-8"?>
<a:theme xmlns:a="http://schemas.openxmlformats.org/drawingml/2006/main" name="Project Status Rep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Project Status Report.potx</Template>
  <TotalTime>0</TotalTime>
  <Words>1450</Words>
  <Application>Microsoft Office PowerPoint</Application>
  <PresentationFormat>On-screen Show (4:3)</PresentationFormat>
  <Paragraphs>300</Paragraphs>
  <Slides>32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Project Status Report</vt:lpstr>
      <vt:lpstr>Dynamic Spectrum Sensing using Software Defined Radio  on  Raspberry Pi with RTL-SDR </vt:lpstr>
      <vt:lpstr>Project Overview</vt:lpstr>
      <vt:lpstr>Project Overview</vt:lpstr>
      <vt:lpstr>Motivation</vt:lpstr>
      <vt:lpstr>Motivation</vt:lpstr>
      <vt:lpstr>PowerPoint Presentation</vt:lpstr>
      <vt:lpstr>Cognitive Radio Networks</vt:lpstr>
      <vt:lpstr>TV White Space (TVWS)</vt:lpstr>
      <vt:lpstr>Spectrum Sensing Function Stack</vt:lpstr>
      <vt:lpstr>Project Overview</vt:lpstr>
      <vt:lpstr>Dynamic Spectrum Access (DSA)</vt:lpstr>
      <vt:lpstr>DSA – Spectrum Sensing</vt:lpstr>
      <vt:lpstr>DSA – Spectrum Sensing</vt:lpstr>
      <vt:lpstr>Comments on Energy Detection (ED)</vt:lpstr>
      <vt:lpstr>DSA – Spectrum Analysis</vt:lpstr>
      <vt:lpstr>DSA – Spectrum Decision</vt:lpstr>
      <vt:lpstr>Project Overview</vt:lpstr>
      <vt:lpstr>Hardware – Raspberry Pi B 2</vt:lpstr>
      <vt:lpstr>Hardware – 3.5” PiTFT Display</vt:lpstr>
      <vt:lpstr>Hardware – RTL-SDR</vt:lpstr>
      <vt:lpstr>Software</vt:lpstr>
      <vt:lpstr>Software – Linux Modified Kernel</vt:lpstr>
      <vt:lpstr>Software – FreqShow</vt:lpstr>
      <vt:lpstr>Software – Add New Function : Scan</vt:lpstr>
      <vt:lpstr>Scan Screen</vt:lpstr>
      <vt:lpstr>Scan Screen</vt:lpstr>
      <vt:lpstr>Scan Screen</vt:lpstr>
      <vt:lpstr>Scan Screen</vt:lpstr>
      <vt:lpstr>Scan Screen</vt:lpstr>
      <vt:lpstr>Report Formatted</vt:lpstr>
      <vt:lpstr>Contribution</vt:lpstr>
      <vt:lpstr>Live Demonstration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2010-02-01T21:08:06Z</dcterms:created>
  <dcterms:modified xsi:type="dcterms:W3CDTF">2015-12-15T21:14:36Z</dcterms:modified>
</cp:coreProperties>
</file>