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1" r:id="rId1"/>
  </p:sldMasterIdLst>
  <p:notesMasterIdLst>
    <p:notesMasterId r:id="rId33"/>
  </p:notes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0" r:id="rId12"/>
    <p:sldId id="275" r:id="rId13"/>
    <p:sldId id="261" r:id="rId14"/>
    <p:sldId id="276" r:id="rId15"/>
    <p:sldId id="277" r:id="rId16"/>
    <p:sldId id="278" r:id="rId17"/>
    <p:sldId id="279" r:id="rId18"/>
    <p:sldId id="280" r:id="rId19"/>
    <p:sldId id="281" r:id="rId20"/>
    <p:sldId id="262" r:id="rId21"/>
    <p:sldId id="263" r:id="rId22"/>
    <p:sldId id="282" r:id="rId23"/>
    <p:sldId id="283" r:id="rId24"/>
    <p:sldId id="284" r:id="rId25"/>
    <p:sldId id="285" r:id="rId26"/>
    <p:sldId id="286" r:id="rId27"/>
    <p:sldId id="288" r:id="rId28"/>
    <p:sldId id="289" r:id="rId29"/>
    <p:sldId id="265" r:id="rId30"/>
    <p:sldId id="266" r:id="rId31"/>
    <p:sldId id="267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4A9D52-EA70-4E73-A6CE-D79EC33F4DB9}">
          <p14:sldIdLst>
            <p14:sldId id="256"/>
            <p14:sldId id="257"/>
            <p14:sldId id="258"/>
            <p14:sldId id="268"/>
            <p14:sldId id="269"/>
            <p14:sldId id="270"/>
            <p14:sldId id="271"/>
            <p14:sldId id="272"/>
            <p14:sldId id="273"/>
            <p14:sldId id="274"/>
            <p14:sldId id="260"/>
            <p14:sldId id="275"/>
            <p14:sldId id="261"/>
            <p14:sldId id="276"/>
            <p14:sldId id="277"/>
            <p14:sldId id="278"/>
            <p14:sldId id="279"/>
            <p14:sldId id="280"/>
            <p14:sldId id="281"/>
            <p14:sldId id="262"/>
            <p14:sldId id="263"/>
            <p14:sldId id="282"/>
            <p14:sldId id="283"/>
            <p14:sldId id="284"/>
            <p14:sldId id="285"/>
            <p14:sldId id="286"/>
            <p14:sldId id="288"/>
            <p14:sldId id="289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20761-C7DC-4CC6-A188-A1D1FDE5E70C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F42C2-7061-408C-BE6A-67E13829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24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F42C2-7061-408C-BE6A-67E1382927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48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DSSS – Direct Sequence Spread Spectrum</a:t>
            </a:r>
          </a:p>
          <a:p>
            <a:r>
              <a:rPr lang="en-US" dirty="0" smtClean="0"/>
              <a:t>BPSK</a:t>
            </a:r>
            <a:r>
              <a:rPr lang="en-US" baseline="0" dirty="0" smtClean="0"/>
              <a:t> – Binary Phase Shift Keying</a:t>
            </a:r>
          </a:p>
          <a:p>
            <a:r>
              <a:rPr lang="en-US" baseline="0" dirty="0" smtClean="0"/>
              <a:t>ASK – Amplitude PSK</a:t>
            </a:r>
          </a:p>
          <a:p>
            <a:r>
              <a:rPr lang="en-US" baseline="0" dirty="0" smtClean="0"/>
              <a:t>O-QPSK – Offset Quadrature PSK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F42C2-7061-408C-BE6A-67E1382927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53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 only in Beacon</a:t>
            </a:r>
            <a:r>
              <a:rPr lang="en-US" baseline="0" dirty="0" smtClean="0"/>
              <a:t> enabled mode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F42C2-7061-408C-BE6A-67E1382927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9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0E1A-551B-485B-B32C-380ED5968060}" type="datetime1">
              <a:rPr lang="en-US" smtClean="0"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37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4E27-D6B6-465F-A41D-CC4FFEA4FB4C}" type="datetime1">
              <a:rPr lang="en-US" smtClean="0"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9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4997-5DDE-430C-B503-7E3F38994D5B}" type="datetime1">
              <a:rPr lang="en-US" smtClean="0"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9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1DC6-BE7C-4CFD-BFC9-863E62B13BF9}" type="datetime1">
              <a:rPr lang="en-US" smtClean="0"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53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A0E6-EAEE-45FE-9993-78C888422FD3}" type="datetime1">
              <a:rPr lang="en-US" smtClean="0"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58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AECE-26CC-41AC-9BF6-2D5248D0AB0D}" type="datetime1">
              <a:rPr lang="en-US" smtClean="0"/>
              <a:t>10/25/2015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9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E729-8CB6-4F6A-A04E-0F941590F930}" type="datetime1">
              <a:rPr lang="en-US" smtClean="0"/>
              <a:t>10/25/2015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BFE6-1A9B-4C49-A572-85FCE5DA3E39}" type="datetime1">
              <a:rPr lang="en-US" smtClean="0"/>
              <a:t>10/25/2015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2A7C-68DD-45F9-AD5C-A0A18CFF1EDF}" type="datetime1">
              <a:rPr lang="en-US" smtClean="0"/>
              <a:t>10/25/2015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0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EEDE2AA-DA6D-4FC9-B297-DA999C791147}" type="datetime1">
              <a:rPr lang="en-US" smtClean="0"/>
              <a:t>10/25/2015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88F2-B906-44B4-8650-F35A779322F0}" type="datetime1">
              <a:rPr lang="en-US" smtClean="0"/>
              <a:t>10/25/2015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5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218A9E-E7C1-4D8A-9FEC-FD113FAD01A0}" type="datetime1">
              <a:rPr lang="en-US" smtClean="0"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5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346828"/>
            <a:ext cx="10058400" cy="2383493"/>
          </a:xfrm>
        </p:spPr>
        <p:txBody>
          <a:bodyPr anchor="t">
            <a:normAutofit/>
          </a:bodyPr>
          <a:lstStyle/>
          <a:p>
            <a:r>
              <a:rPr lang="en-US" sz="4800" b="1" dirty="0"/>
              <a:t>Performance Investigation and Optimization of IEEE802.15.4 for </a:t>
            </a:r>
            <a:r>
              <a:rPr lang="en-US" sz="4800" b="1" dirty="0" smtClean="0"/>
              <a:t>Industrial Wireless </a:t>
            </a:r>
            <a:r>
              <a:rPr lang="en-US" sz="4800" b="1" dirty="0"/>
              <a:t>Sensor Networks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2871520"/>
            <a:ext cx="10058400" cy="11430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err="1"/>
              <a:t>Mohsin</a:t>
            </a:r>
            <a:r>
              <a:rPr lang="en-US" dirty="0"/>
              <a:t> Hameed, Henning </a:t>
            </a:r>
            <a:r>
              <a:rPr lang="en-US" dirty="0" err="1"/>
              <a:t>Trsek</a:t>
            </a:r>
            <a:r>
              <a:rPr lang="en-US" dirty="0"/>
              <a:t>, Olaf </a:t>
            </a:r>
            <a:r>
              <a:rPr lang="en-US" dirty="0" err="1"/>
              <a:t>Graeser</a:t>
            </a:r>
            <a:r>
              <a:rPr lang="en-US" dirty="0"/>
              <a:t> and </a:t>
            </a:r>
            <a:endParaRPr lang="en-US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err="1" smtClean="0"/>
              <a:t>Juergen</a:t>
            </a:r>
            <a:r>
              <a:rPr lang="en-US" dirty="0" smtClean="0"/>
              <a:t> </a:t>
            </a:r>
            <a:r>
              <a:rPr lang="en-US" dirty="0" err="1"/>
              <a:t>Jasperneite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0051" y="4623516"/>
            <a:ext cx="9883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Presented By: </a:t>
            </a:r>
            <a:r>
              <a:rPr lang="en-US" sz="2400" dirty="0" err="1" smtClean="0"/>
              <a:t>Aniket</a:t>
            </a:r>
            <a:r>
              <a:rPr lang="en-US" sz="2400" dirty="0" smtClean="0"/>
              <a:t> Shah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88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Previous evaluations on security and energy efficiency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IEEE 802.15.4 in factory automation with delay consideration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GTS behavior analysis with respect to delay and throughput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GTS scheduling schemes are assessed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0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Aspects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Industrial Automation is based on static offline configuration that impacts WSN handling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Use of Industrial Ethernet Standard PROFINET using a generic markup language </a:t>
            </a:r>
            <a:r>
              <a:rPr lang="en-US" sz="2400" dirty="0" smtClean="0"/>
              <a:t>GSDML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GSDML file transferred to PROFINET IO tool and then to the controller to configure all devices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GSDML file helps with mapping by providing WSN configuration.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Problem</a:t>
            </a:r>
            <a:r>
              <a:rPr lang="en-US" sz="2400" dirty="0" smtClean="0"/>
              <a:t> :  No dynamic behavior leading to static network configuration; </a:t>
            </a:r>
            <a:r>
              <a:rPr lang="en-US" sz="2400" b="1" dirty="0" smtClean="0"/>
              <a:t>Solution </a:t>
            </a:r>
            <a:r>
              <a:rPr lang="en-US" sz="2400" dirty="0" smtClean="0"/>
              <a:t>: Scheduling after startup phase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92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84" y="0"/>
            <a:ext cx="10011479" cy="611419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194963" y="1169581"/>
            <a:ext cx="1777297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Engineering of Industrial Automation System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[Fig 2]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311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OPNET simulation model developed as per </a:t>
            </a:r>
            <a:r>
              <a:rPr lang="en-US" sz="2400" dirty="0" err="1" smtClean="0"/>
              <a:t>Koubba</a:t>
            </a:r>
            <a:r>
              <a:rPr lang="en-US" sz="2400" dirty="0" smtClean="0"/>
              <a:t> for 802.15.4 [8]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Main metric for performance evaluation is Medium Access Delay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Medium Access Delay = time interval between frame generation and actual medium access of frame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757517"/>
            <a:ext cx="7791539" cy="24064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96893" y="5018567"/>
            <a:ext cx="2083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[Fig 3]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560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For CSMA,  </a:t>
            </a:r>
            <a:r>
              <a:rPr lang="en-US" sz="2400" b="1" i="1" dirty="0" err="1" smtClean="0"/>
              <a:t>t</a:t>
            </a:r>
            <a:r>
              <a:rPr lang="en-US" sz="2400" b="1" i="1" baseline="-25000" dirty="0" err="1" smtClean="0"/>
              <a:t>MA</a:t>
            </a:r>
            <a:r>
              <a:rPr lang="en-US" sz="2400" dirty="0" smtClean="0"/>
              <a:t> depends on node back-off time, for GTS, </a:t>
            </a:r>
            <a:r>
              <a:rPr lang="en-US" sz="2400" b="1" i="1" dirty="0" err="1"/>
              <a:t>t</a:t>
            </a:r>
            <a:r>
              <a:rPr lang="en-US" sz="2400" b="1" i="1" baseline="-25000" dirty="0" err="1"/>
              <a:t>MA</a:t>
            </a:r>
            <a:r>
              <a:rPr lang="en-US" sz="2400" dirty="0"/>
              <a:t> depends on </a:t>
            </a:r>
            <a:r>
              <a:rPr lang="en-US" sz="2400" dirty="0" smtClean="0"/>
              <a:t>GTS length, SO and payload size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Scenario 1:  Delay vs Number of Nodes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Interval time = 1s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b="1" i="1" dirty="0" smtClean="0"/>
              <a:t>SO</a:t>
            </a:r>
            <a:r>
              <a:rPr lang="en-US" sz="2200" dirty="0" smtClean="0"/>
              <a:t> = </a:t>
            </a:r>
            <a:r>
              <a:rPr lang="en-US" sz="2200" b="1" i="1" dirty="0" smtClean="0"/>
              <a:t>BO</a:t>
            </a:r>
            <a:r>
              <a:rPr lang="en-US" sz="2200" dirty="0" smtClean="0"/>
              <a:t> = 1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MSDU size = 128 bits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Result: GTS performs better than CSMA as number of nodes increase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Reason: CSMA delay increases steeply due to more collisions on channel due to increased network load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GTS vs CSMA delay comparison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446" y="1846263"/>
            <a:ext cx="5355698" cy="433191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99181" y="4189228"/>
            <a:ext cx="1813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[Fig 4]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45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Scenario 2: Max Delay in GTS for different MSDU sizes for varying no. of nodes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SO = BO = 1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GTS length = 1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MSDU size = 10, 40, 75, 128 bits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Result: For MSDU size of 40 bits or lower, the medium access delay &lt; 30ms while for MSDU size &gt; 40 bits, 30 </a:t>
            </a:r>
            <a:r>
              <a:rPr lang="en-US" sz="2400" dirty="0" err="1" smtClean="0"/>
              <a:t>ms</a:t>
            </a:r>
            <a:r>
              <a:rPr lang="en-US" sz="2400" dirty="0" smtClean="0"/>
              <a:t> &gt; medium access delay &gt; 31 </a:t>
            </a:r>
            <a:r>
              <a:rPr lang="en-US" sz="2400" dirty="0" err="1" smtClean="0"/>
              <a:t>ms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Observations: Payload size and Number of nodes do not significantly affect medium access delay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Delay vs Number of nodes &amp; MSDU size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216" y="1907481"/>
            <a:ext cx="5496989" cy="434734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99181" y="4189228"/>
            <a:ext cx="1813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[Fig 5]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038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Scenario 3: Effect of GTS length on max delay for 2 nodes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MSDU size = 128 nits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SO = BO = 1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Result: Increase in GTS length significantly reduces max delay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Observation: Increase in GTS length decreases number of nodes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GTS length vs Max Delay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435" y="1846263"/>
            <a:ext cx="5195683" cy="43206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99181" y="4189228"/>
            <a:ext cx="1813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[Fig 6]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959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57061"/>
            <a:ext cx="10058400" cy="1168710"/>
          </a:xfrm>
        </p:spPr>
        <p:txBody>
          <a:bodyPr anchor="b"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61644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Introduction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Related Work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Engineering Aspects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Performance Evaluation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Limitations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GTS scheduling and optimization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Conclusion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Review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0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Max 7 GTSs in one </a:t>
            </a:r>
            <a:r>
              <a:rPr lang="en-US" sz="2400" dirty="0" err="1" smtClean="0"/>
              <a:t>superframe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Exclusive dedication of every GTS to its respective node; </a:t>
            </a:r>
            <a:r>
              <a:rPr lang="en-US" sz="2400" dirty="0" smtClean="0"/>
              <a:t>Thus, max 7 nodes at a time can be supported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Scalability for large scale industrial application using WSN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Solution:</a:t>
            </a:r>
            <a:r>
              <a:rPr lang="en-US" sz="2400" dirty="0" smtClean="0"/>
              <a:t> Optimized GTS Scheduling scheme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1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Optimized GTS </a:t>
            </a:r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Introduction of Earliest Due Date GTS Allocation (EDDGTSA), an optimized scheduling algorithm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Basic concept is to schedule nodes based on their maximum allowed delays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Input for EDDGTSA: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653368"/>
            <a:ext cx="69342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77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Optimized GTS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All nodes send max delay to PAN coordinator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Max delay is normalized as a multiple of Beacon Interval and </a:t>
            </a:r>
            <a:r>
              <a:rPr lang="en-US" sz="2400" dirty="0" err="1" smtClean="0"/>
              <a:t>superframe</a:t>
            </a:r>
            <a:r>
              <a:rPr lang="en-US" sz="2400" dirty="0" smtClean="0"/>
              <a:t> cycle, given by </a:t>
            </a:r>
            <a:r>
              <a:rPr lang="en-US" sz="2400" dirty="0" err="1" smtClean="0"/>
              <a:t>normDelay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 smtClean="0"/>
              <a:t>normDelay</a:t>
            </a:r>
            <a:r>
              <a:rPr lang="en-US" sz="2400" b="1" dirty="0" smtClean="0"/>
              <a:t> = </a:t>
            </a:r>
            <a:r>
              <a:rPr lang="en-US" sz="2400" b="1" dirty="0" err="1" smtClean="0"/>
              <a:t>maxDelay</a:t>
            </a:r>
            <a:r>
              <a:rPr lang="en-US" sz="2400" b="1" dirty="0" smtClean="0"/>
              <a:t> / BI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EDDGTSA requests list of all nodes as argument </a:t>
            </a:r>
            <a:r>
              <a:rPr lang="en-US" sz="2400" dirty="0" smtClean="0"/>
              <a:t>to handle node sorting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Table of nodes created with each row consisting of nodes with same normalized delay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5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379" y="208849"/>
            <a:ext cx="5773416" cy="602667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05786" y="1531088"/>
            <a:ext cx="2328593" cy="5316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07795" y="1265274"/>
            <a:ext cx="2328593" cy="5316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1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Optimized GTS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Algorithm creates a chain of </a:t>
            </a:r>
            <a:r>
              <a:rPr lang="en-US" sz="2400" dirty="0" err="1" smtClean="0"/>
              <a:t>superframes</a:t>
            </a:r>
            <a:r>
              <a:rPr lang="en-US" sz="2400" dirty="0" smtClean="0"/>
              <a:t>; first 7 slots of first </a:t>
            </a:r>
            <a:r>
              <a:rPr lang="en-US" sz="2400" dirty="0" err="1" smtClean="0"/>
              <a:t>superframe</a:t>
            </a:r>
            <a:r>
              <a:rPr lang="en-US" sz="2400" dirty="0" smtClean="0"/>
              <a:t> assigned to nodes with smallest </a:t>
            </a:r>
            <a:r>
              <a:rPr lang="en-US" sz="2400" dirty="0" err="1" smtClean="0"/>
              <a:t>normDelay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Assigned nodes removed from table 		</a:t>
            </a:r>
            <a:r>
              <a:rPr lang="en-US" sz="2400" dirty="0"/>
              <a:t> </a:t>
            </a:r>
            <a:r>
              <a:rPr lang="en-US" sz="2400" dirty="0" smtClean="0"/>
              <a:t>		....(lines 11,12)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Steps for filling </a:t>
            </a:r>
            <a:r>
              <a:rPr lang="en-US" sz="2400" dirty="0" err="1" smtClean="0"/>
              <a:t>superframe</a:t>
            </a:r>
            <a:r>
              <a:rPr lang="en-US" sz="2400" dirty="0" smtClean="0"/>
              <a:t>, deleting nodes from table and refiling specific nodes of table are repeated until table is completely filled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When complete table is empty, algorithm stops because scheduling task is finished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2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Optimized GTS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Number of rows </a:t>
            </a:r>
            <a:r>
              <a:rPr lang="en-US" sz="2400" b="1" i="1" dirty="0" err="1" smtClean="0"/>
              <a:t>r</a:t>
            </a:r>
            <a:r>
              <a:rPr lang="en-US" sz="2400" b="1" i="1" baseline="-25000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empty after assembling </a:t>
            </a:r>
            <a:r>
              <a:rPr lang="en-US" sz="2400" dirty="0" err="1" smtClean="0"/>
              <a:t>superframe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SF</a:t>
            </a:r>
            <a:r>
              <a:rPr lang="en-US" sz="2400" b="1" i="1" baseline="-25000" dirty="0" err="1" smtClean="0"/>
              <a:t>j</a:t>
            </a:r>
            <a:r>
              <a:rPr lang="en-US" sz="2400" dirty="0" smtClean="0"/>
              <a:t> are determined by the equation as shown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i="1" dirty="0" err="1" smtClean="0"/>
              <a:t>r</a:t>
            </a:r>
            <a:r>
              <a:rPr lang="en-US" sz="2400" b="1" i="1" baseline="-25000" dirty="0" err="1" smtClean="0"/>
              <a:t>i</a:t>
            </a:r>
            <a:r>
              <a:rPr lang="en-US" sz="2400" dirty="0" smtClean="0"/>
              <a:t> = { must be checked for emptiness and refilled;		if </a:t>
            </a:r>
            <a:r>
              <a:rPr lang="en-US" sz="2400" i="1" dirty="0" smtClean="0"/>
              <a:t>j</a:t>
            </a:r>
            <a:r>
              <a:rPr lang="en-US" sz="2400" dirty="0" smtClean="0"/>
              <a:t> mod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= 0	                                                                                                                       .        { must neither be checked nor refilled;			otherwise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Worst Case Scenarios: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When each of the </a:t>
            </a:r>
            <a:r>
              <a:rPr lang="en-US" sz="2200" b="1" i="1" dirty="0" smtClean="0"/>
              <a:t>n</a:t>
            </a:r>
            <a:r>
              <a:rPr lang="en-US" sz="2200" i="1" dirty="0" smtClean="0"/>
              <a:t> </a:t>
            </a:r>
            <a:r>
              <a:rPr lang="en-US" sz="2200" dirty="0" smtClean="0"/>
              <a:t>nodes requires 7 slots, max allowed delay ≥ </a:t>
            </a:r>
            <a:r>
              <a:rPr lang="en-US" sz="2200" b="1" i="1" dirty="0" smtClean="0"/>
              <a:t>n</a:t>
            </a:r>
            <a:r>
              <a:rPr lang="en-US" sz="2200" dirty="0" smtClean="0"/>
              <a:t> </a:t>
            </a:r>
            <a:r>
              <a:rPr lang="en-US" sz="2200" b="1" dirty="0" smtClean="0"/>
              <a:t>or more</a:t>
            </a:r>
            <a:r>
              <a:rPr lang="en-US" sz="2200" dirty="0" smtClean="0"/>
              <a:t> cycles, the algorithm requires </a:t>
            </a:r>
            <a:r>
              <a:rPr lang="en-US" sz="2200" b="1" i="1" dirty="0" smtClean="0"/>
              <a:t>n</a:t>
            </a:r>
            <a:r>
              <a:rPr lang="en-US" sz="2200" dirty="0" smtClean="0"/>
              <a:t> </a:t>
            </a:r>
            <a:r>
              <a:rPr lang="en-US" sz="2200" dirty="0" err="1" smtClean="0"/>
              <a:t>superframes</a:t>
            </a:r>
            <a:r>
              <a:rPr lang="en-US" sz="2200" dirty="0" smtClean="0"/>
              <a:t> resulting in </a:t>
            </a:r>
            <a:r>
              <a:rPr lang="en-US" sz="2200" b="1" i="1" dirty="0" smtClean="0"/>
              <a:t>n</a:t>
            </a:r>
            <a:r>
              <a:rPr lang="en-US" sz="2200" i="1" dirty="0" smtClean="0"/>
              <a:t> </a:t>
            </a:r>
            <a:r>
              <a:rPr lang="en-US" sz="2200" dirty="0" smtClean="0"/>
              <a:t>iterations of the </a:t>
            </a:r>
            <a:r>
              <a:rPr lang="en-US" sz="2200" b="1" i="1" dirty="0" smtClean="0"/>
              <a:t>while</a:t>
            </a:r>
            <a:r>
              <a:rPr lang="en-US" sz="2200" dirty="0" smtClean="0"/>
              <a:t> loop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When each node has a different max allowed delay, table consists of </a:t>
            </a:r>
            <a:r>
              <a:rPr lang="en-US" sz="2200" b="1" i="1" dirty="0" smtClean="0"/>
              <a:t>n</a:t>
            </a:r>
            <a:r>
              <a:rPr lang="en-US" sz="2200" dirty="0" smtClean="0"/>
              <a:t> nodes resulting in the </a:t>
            </a:r>
            <a:r>
              <a:rPr lang="en-US" sz="2200" b="1" i="1" dirty="0" smtClean="0"/>
              <a:t>n</a:t>
            </a:r>
            <a:r>
              <a:rPr lang="en-US" sz="2200" dirty="0" smtClean="0"/>
              <a:t> iterations of the </a:t>
            </a:r>
            <a:r>
              <a:rPr lang="en-US" sz="2200" b="1" i="1" dirty="0" smtClean="0"/>
              <a:t>for all</a:t>
            </a:r>
            <a:r>
              <a:rPr lang="en-US" sz="2200" i="1" dirty="0" smtClean="0"/>
              <a:t> </a:t>
            </a:r>
            <a:r>
              <a:rPr lang="en-US" sz="2200" dirty="0" smtClean="0"/>
              <a:t>loops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Optimized GTS Scheduling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Upper bound for algorithm is given by </a:t>
            </a:r>
            <a:r>
              <a:rPr lang="en-US" sz="2400" b="1" i="1" dirty="0" smtClean="0"/>
              <a:t>O(n</a:t>
            </a:r>
            <a:r>
              <a:rPr lang="en-US" sz="2400" b="1" i="1" baseline="30000" dirty="0" smtClean="0"/>
              <a:t>2</a:t>
            </a:r>
            <a:r>
              <a:rPr lang="en-US" sz="2400" b="1" i="1" dirty="0" smtClean="0"/>
              <a:t>)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Assumptions: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Effect of Collisions were disregarded for analytic calculations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No packets were lost during transmission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Reason: GTS mechanism provides a contention free period which results in zero collisions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Results of the algorithm performance for </a:t>
            </a:r>
            <a:r>
              <a:rPr lang="en-US" sz="2400" b="1" i="1" dirty="0" err="1" smtClean="0"/>
              <a:t>normDelay</a:t>
            </a:r>
            <a:r>
              <a:rPr lang="en-US" sz="2400" dirty="0" smtClean="0"/>
              <a:t> are shown below. It shows the number of nodes connected to the coordinator and the requirements for different scenarios</a:t>
            </a:r>
            <a:endParaRPr lang="en-US" sz="2400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7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No. of Nodes </a:t>
            </a:r>
            <a:r>
              <a:rPr lang="en-US" dirty="0" err="1" smtClean="0"/>
              <a:t>wrt</a:t>
            </a:r>
            <a:r>
              <a:rPr lang="en-US" dirty="0" smtClean="0"/>
              <a:t> Requested Max Delay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00930" y="4720856"/>
            <a:ext cx="1765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[Fig 7 (b)]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402" y="1846263"/>
            <a:ext cx="7400528" cy="4345063"/>
          </a:xfrm>
        </p:spPr>
      </p:pic>
    </p:spTree>
    <p:extLst>
      <p:ext uri="{BB962C8B-B14F-4D97-AF65-F5344CB8AC3E}">
        <p14:creationId xmlns:p14="http://schemas.microsoft.com/office/powerpoint/2010/main" val="25032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Allowed Delay vs No. of Nodes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" y="1938354"/>
            <a:ext cx="8216841" cy="429782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14120" y="5034356"/>
            <a:ext cx="1637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[Fig 8]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314120" y="2355204"/>
            <a:ext cx="25428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Condition of experiment: </a:t>
            </a:r>
          </a:p>
          <a:p>
            <a:r>
              <a:rPr lang="en-US" sz="2400" i="1" dirty="0" smtClean="0"/>
              <a:t>Requirement of every node is identical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01573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GTS outperformed CSMA; maintained its bounds while CSMA fulfilled requirements only with fewer nodes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GTS mechanisms has its limitations that can be overcome by using EDDGTSA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EDDGTSA allows multiple nodes to share same GTS time slots in different </a:t>
            </a:r>
            <a:r>
              <a:rPr lang="en-US" sz="2400" dirty="0" err="1" smtClean="0"/>
              <a:t>superframes</a:t>
            </a:r>
            <a:r>
              <a:rPr lang="en-US" sz="2400" dirty="0" smtClean="0"/>
              <a:t> based on their max allowed delays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EDDGTSA works reasonably well in industrial WSNs and should be deployed more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Future work: Detailed simulation study of proposed algorithm for further refinement and implementation on an evaluation platform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Use of Guaranteed Time Slots (GTS) as a medium access control mechanism for real time data transmission in WSN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GTS limited by number of nodes usage and scalability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Introduction of Earliest Due Date GTS Allocation (EDDGTSA); a scheduling algorithm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69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Authors cover an important topic with regards to IEEE 802.15.4 communication, i.e. scheduling of time slots </a:t>
            </a:r>
            <a:r>
              <a:rPr lang="en-US" sz="2400" dirty="0" err="1" smtClean="0"/>
              <a:t>wrt</a:t>
            </a:r>
            <a:r>
              <a:rPr lang="en-US" sz="2400" dirty="0" smtClean="0"/>
              <a:t> number of nodes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Provide convincing, readable results for their experimentation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Could have provided more detail on the OPNET simulation model and maybe evaluated on a few more metrics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As a reviewer, I wouldn’t accept the paper as I feel there hasn’t been enough experimentation done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6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083" y="2625765"/>
            <a:ext cx="10058400" cy="1450757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6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IEEE 802.15.4 has become a standard for LR-WPAN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Features: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Communication Area &lt; 10m (POS)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Transfer Rate: 20,40, 100, 250 kbps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Provides GTS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Two network configuration nodes: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Beacon enabled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Non beacon enabled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PHY and MAC layers defined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PHY layer: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Use DSSS to </a:t>
            </a:r>
            <a:r>
              <a:rPr lang="en-US" sz="2200" dirty="0"/>
              <a:t>s</a:t>
            </a:r>
            <a:r>
              <a:rPr lang="en-US" sz="2200" dirty="0" smtClean="0"/>
              <a:t>pread across all frequency bands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ISM frequency bands used as shown below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026352"/>
              </p:ext>
            </p:extLst>
          </p:nvPr>
        </p:nvGraphicFramePr>
        <p:xfrm>
          <a:off x="1097280" y="3577444"/>
          <a:ext cx="10058400" cy="212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  <a:gridCol w="3352800"/>
              </a:tblGrid>
              <a:tr h="4267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 (MHz)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CHANNELS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RATES (kbps) / MODULATION</a:t>
                      </a:r>
                      <a:endParaRPr lang="en-US" dirty="0"/>
                    </a:p>
                  </a:txBody>
                  <a:tcPr/>
                </a:tc>
              </a:tr>
              <a:tr h="4223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868 – 868.6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r>
                        <a:rPr lang="en-US" baseline="0" dirty="0" smtClean="0"/>
                        <a:t> / </a:t>
                      </a:r>
                      <a:r>
                        <a:rPr lang="en-US" dirty="0" smtClean="0"/>
                        <a:t>BPSK, 100 / O-QPSK, </a:t>
                      </a:r>
                    </a:p>
                    <a:p>
                      <a:pPr algn="ctr"/>
                      <a:r>
                        <a:rPr lang="en-US" dirty="0" smtClean="0"/>
                        <a:t>250 / ASK/O-QPSK</a:t>
                      </a:r>
                      <a:endParaRPr lang="en-US" dirty="0"/>
                    </a:p>
                  </a:txBody>
                  <a:tcPr/>
                </a:tc>
              </a:tr>
              <a:tr h="4223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902 – 298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r>
                        <a:rPr lang="en-US" baseline="0" dirty="0" smtClean="0"/>
                        <a:t> / BPSK</a:t>
                      </a:r>
                      <a:r>
                        <a:rPr lang="en-US" dirty="0" smtClean="0"/>
                        <a:t>, 250 / ASK/O-QPSK</a:t>
                      </a:r>
                      <a:endParaRPr lang="en-US" dirty="0"/>
                    </a:p>
                  </a:txBody>
                  <a:tcPr/>
                </a:tc>
              </a:tr>
              <a:tr h="4223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2400</a:t>
                      </a:r>
                      <a:r>
                        <a:rPr lang="en-US" baseline="0" dirty="0" smtClean="0"/>
                        <a:t> – 2483.5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 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O-QPSK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44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MAC layer: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Bacon management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Channel access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GTS management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Frame validation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Frame delivery acknowledgements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Association and Dis-association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This paper focuses on beacon enabled mode operating at 2.4 GHz ISM frequency and data rate of 250 kbps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4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Super-frame Structure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873558"/>
            <a:ext cx="10058400" cy="425428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55680" y="5295014"/>
            <a:ext cx="103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[Fig 1]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81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Super-frame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Two parameter: Beacon Order (</a:t>
            </a:r>
            <a:r>
              <a:rPr lang="en-US" sz="2400" b="1" i="1" dirty="0" smtClean="0"/>
              <a:t>BO</a:t>
            </a:r>
            <a:r>
              <a:rPr lang="en-US" sz="2400" dirty="0" smtClean="0"/>
              <a:t>) and </a:t>
            </a:r>
            <a:r>
              <a:rPr lang="en-US" sz="2400" dirty="0" err="1" smtClean="0"/>
              <a:t>Superframe</a:t>
            </a:r>
            <a:r>
              <a:rPr lang="en-US" sz="2400" dirty="0" smtClean="0"/>
              <a:t> Order (</a:t>
            </a:r>
            <a:r>
              <a:rPr lang="en-US" sz="2400" b="1" i="1" dirty="0" smtClean="0"/>
              <a:t>SO</a:t>
            </a:r>
            <a:r>
              <a:rPr lang="en-US" sz="2400" dirty="0" smtClean="0"/>
              <a:t>) 		  where 0 ≤ </a:t>
            </a:r>
            <a:r>
              <a:rPr lang="en-US" sz="2400" b="1" i="1" dirty="0" smtClean="0"/>
              <a:t>SO</a:t>
            </a:r>
            <a:r>
              <a:rPr lang="en-US" sz="2400" dirty="0" smtClean="0"/>
              <a:t> ≤ </a:t>
            </a:r>
            <a:r>
              <a:rPr lang="en-US" sz="2400" b="1" i="1" dirty="0" smtClean="0"/>
              <a:t>BO</a:t>
            </a:r>
            <a:r>
              <a:rPr lang="en-US" sz="2400" dirty="0" smtClean="0"/>
              <a:t> ≤ 14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If </a:t>
            </a:r>
            <a:r>
              <a:rPr lang="en-US" sz="2400" b="1" i="1" dirty="0" smtClean="0"/>
              <a:t>SO</a:t>
            </a:r>
            <a:r>
              <a:rPr lang="en-US" sz="2400" dirty="0" smtClean="0"/>
              <a:t> = 15; </a:t>
            </a:r>
            <a:r>
              <a:rPr lang="en-US" sz="2400" dirty="0" err="1" smtClean="0"/>
              <a:t>superframe</a:t>
            </a:r>
            <a:r>
              <a:rPr lang="en-US" sz="2400" dirty="0" smtClean="0"/>
              <a:t> is not active &amp; if </a:t>
            </a:r>
            <a:r>
              <a:rPr lang="en-US" sz="2400" b="1" i="1" dirty="0" smtClean="0"/>
              <a:t>BO</a:t>
            </a:r>
            <a:r>
              <a:rPr lang="en-US" sz="2400" dirty="0" smtClean="0"/>
              <a:t> = 15; </a:t>
            </a:r>
            <a:r>
              <a:rPr lang="en-US" sz="2400" dirty="0" err="1" smtClean="0"/>
              <a:t>superframe</a:t>
            </a:r>
            <a:r>
              <a:rPr lang="en-US" sz="2400" dirty="0" smtClean="0"/>
              <a:t> doesn’t exist and Non beacon enabled mode used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i="1" dirty="0" err="1" smtClean="0"/>
              <a:t>Superframe</a:t>
            </a:r>
            <a:r>
              <a:rPr lang="en-US" sz="2400" b="1" i="1" dirty="0" smtClean="0"/>
              <a:t> Duration (SD) = </a:t>
            </a:r>
            <a:r>
              <a:rPr lang="en-US" sz="2400" b="1" i="1" dirty="0" err="1" smtClean="0"/>
              <a:t>aBaseSuperframeDuration</a:t>
            </a:r>
            <a:r>
              <a:rPr lang="en-US" sz="2400" b="1" i="1" dirty="0" smtClean="0"/>
              <a:t> . 2</a:t>
            </a:r>
            <a:r>
              <a:rPr lang="en-US" sz="2400" b="1" i="1" baseline="30000" dirty="0" smtClean="0"/>
              <a:t>SO </a:t>
            </a:r>
            <a:r>
              <a:rPr lang="en-US" sz="2400" b="1" i="1" dirty="0" smtClean="0"/>
              <a:t>; 		 Beacon Interval (BI) = </a:t>
            </a:r>
            <a:r>
              <a:rPr lang="en-US" sz="2400" b="1" i="1" dirty="0" err="1"/>
              <a:t>aBaseSuperframeDuration</a:t>
            </a:r>
            <a:r>
              <a:rPr lang="en-US" sz="2400" b="1" i="1" dirty="0"/>
              <a:t> . </a:t>
            </a:r>
            <a:r>
              <a:rPr lang="en-US" sz="2400" b="1" i="1" dirty="0" smtClean="0"/>
              <a:t>2</a:t>
            </a:r>
            <a:r>
              <a:rPr lang="en-US" sz="2400" b="1" i="1" baseline="30000" dirty="0" smtClean="0"/>
              <a:t>BO		</a:t>
            </a:r>
            <a:r>
              <a:rPr lang="en-US" sz="2400" b="1" i="1" dirty="0" smtClean="0"/>
              <a:t>Eq. (1) and (2)</a:t>
            </a:r>
            <a:endParaRPr lang="en-US" sz="2400" b="1" i="1" baseline="30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i="1" dirty="0" err="1" smtClean="0"/>
              <a:t>aBaseSuperframeDuration</a:t>
            </a:r>
            <a:r>
              <a:rPr lang="en-US" sz="2400" b="1" i="1" dirty="0" smtClean="0"/>
              <a:t> = </a:t>
            </a:r>
            <a:r>
              <a:rPr lang="en-US" sz="2400" b="1" i="1" dirty="0" err="1" smtClean="0"/>
              <a:t>aBaseSlotDuration</a:t>
            </a:r>
            <a:r>
              <a:rPr lang="en-US" sz="2400" b="1" i="1" dirty="0" smtClean="0"/>
              <a:t> . </a:t>
            </a:r>
            <a:r>
              <a:rPr lang="en-US" sz="2400" b="1" i="1" dirty="0" err="1" smtClean="0"/>
              <a:t>aNumSuperframeSlots</a:t>
            </a:r>
            <a:r>
              <a:rPr lang="en-US" sz="2400" b="1" i="1" dirty="0" smtClean="0"/>
              <a:t>       Eq. (3)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i="1" dirty="0" err="1" smtClean="0"/>
              <a:t>aBaseSlotDuration</a:t>
            </a:r>
            <a:r>
              <a:rPr lang="en-US" sz="2400" b="1" i="1" dirty="0" smtClean="0"/>
              <a:t> = </a:t>
            </a:r>
            <a:r>
              <a:rPr lang="en-US" sz="2400" dirty="0" smtClean="0"/>
              <a:t>No. of symbols forming </a:t>
            </a:r>
            <a:r>
              <a:rPr lang="en-US" sz="2400" dirty="0" err="1" smtClean="0"/>
              <a:t>superframe</a:t>
            </a:r>
            <a:r>
              <a:rPr lang="en-US" sz="2400" dirty="0" smtClean="0"/>
              <a:t> slot &amp; </a:t>
            </a:r>
            <a:r>
              <a:rPr lang="en-US" sz="2400" b="1" i="1" dirty="0" err="1" smtClean="0"/>
              <a:t>aNumSuperframeSlots</a:t>
            </a:r>
            <a:r>
              <a:rPr lang="en-US" sz="2400" b="1" i="1" dirty="0" smtClean="0"/>
              <a:t> = </a:t>
            </a:r>
            <a:r>
              <a:rPr lang="en-US" sz="2400" dirty="0" smtClean="0"/>
              <a:t>No. of slots in any </a:t>
            </a:r>
            <a:r>
              <a:rPr lang="en-US" sz="2400" dirty="0" err="1" smtClean="0"/>
              <a:t>superframe</a:t>
            </a:r>
            <a:endParaRPr lang="en-US" sz="24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Super-frame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Contention Access Period (CAP) uses CSMA mechanism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Contention Free Period (CFP) uses GTS; can be activated by request from node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Minimum CAP length = 440 symbols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78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3331</TotalTime>
  <Words>1183</Words>
  <Application>Microsoft Office PowerPoint</Application>
  <PresentationFormat>Widescreen</PresentationFormat>
  <Paragraphs>204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Calibri</vt:lpstr>
      <vt:lpstr>Calibri Light</vt:lpstr>
      <vt:lpstr>Wingdings</vt:lpstr>
      <vt:lpstr>Retrospect</vt:lpstr>
      <vt:lpstr>Performance Investigation and Optimization of IEEE802.15.4 for Industrial Wireless Sensor Networks</vt:lpstr>
      <vt:lpstr>Outline</vt:lpstr>
      <vt:lpstr>Introduction</vt:lpstr>
      <vt:lpstr>Introduction</vt:lpstr>
      <vt:lpstr>Introduction</vt:lpstr>
      <vt:lpstr>Introduction</vt:lpstr>
      <vt:lpstr>Super-frame Structure</vt:lpstr>
      <vt:lpstr>Super-frame Structure</vt:lpstr>
      <vt:lpstr>Super-frame Structure</vt:lpstr>
      <vt:lpstr>Related Work</vt:lpstr>
      <vt:lpstr>Engineering Aspects</vt:lpstr>
      <vt:lpstr>PowerPoint Presentation</vt:lpstr>
      <vt:lpstr>Performance Evaluation</vt:lpstr>
      <vt:lpstr>Performance Evaluation</vt:lpstr>
      <vt:lpstr>GTS vs CSMA delay comparison</vt:lpstr>
      <vt:lpstr>Performance Evaluation</vt:lpstr>
      <vt:lpstr>Max Delay vs Number of nodes &amp; MSDU size</vt:lpstr>
      <vt:lpstr>Performance Evaluation</vt:lpstr>
      <vt:lpstr>GTS length vs Max Delay</vt:lpstr>
      <vt:lpstr>Limitations</vt:lpstr>
      <vt:lpstr>Optimized GTS Scheduling</vt:lpstr>
      <vt:lpstr>Optimized GTS Scheduling</vt:lpstr>
      <vt:lpstr>PowerPoint Presentation</vt:lpstr>
      <vt:lpstr>Optimized GTS Scheduling</vt:lpstr>
      <vt:lpstr>Optimized GTS Scheduling</vt:lpstr>
      <vt:lpstr>Optimized GTS Scheduling </vt:lpstr>
      <vt:lpstr>No. of Nodes wrt Requested Max Delay</vt:lpstr>
      <vt:lpstr>Max Allowed Delay vs No. of Nodes</vt:lpstr>
      <vt:lpstr>Conclusion</vt:lpstr>
      <vt:lpstr>Review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Investigation and Optimization of IEEE802.15.4 for Industrial Wireless Sensor Networks</dc:title>
  <dc:creator>Vrinda Mehta</dc:creator>
  <cp:lastModifiedBy>Vrinda Mehta</cp:lastModifiedBy>
  <cp:revision>47</cp:revision>
  <dcterms:created xsi:type="dcterms:W3CDTF">2015-10-20T22:05:44Z</dcterms:created>
  <dcterms:modified xsi:type="dcterms:W3CDTF">2015-10-26T18:33:12Z</dcterms:modified>
</cp:coreProperties>
</file>