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2" r:id="rId17"/>
    <p:sldId id="270" r:id="rId18"/>
    <p:sldId id="273" r:id="rId19"/>
    <p:sldId id="277" r:id="rId20"/>
    <p:sldId id="274" r:id="rId21"/>
    <p:sldId id="275" r:id="rId22"/>
    <p:sldId id="286" r:id="rId23"/>
    <p:sldId id="288" r:id="rId24"/>
    <p:sldId id="289" r:id="rId25"/>
    <p:sldId id="290" r:id="rId26"/>
    <p:sldId id="291" r:id="rId27"/>
    <p:sldId id="292" r:id="rId28"/>
    <p:sldId id="278" r:id="rId29"/>
    <p:sldId id="279" r:id="rId30"/>
    <p:sldId id="281" r:id="rId31"/>
    <p:sldId id="284" r:id="rId32"/>
    <p:sldId id="285" r:id="rId33"/>
    <p:sldId id="299" r:id="rId34"/>
    <p:sldId id="297" r:id="rId35"/>
    <p:sldId id="296" r:id="rId36"/>
    <p:sldId id="293" r:id="rId37"/>
    <p:sldId id="295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9CF4FC-6BB7-487F-B482-971275BAE48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7"/>
            <p14:sldId id="268"/>
            <p14:sldId id="271"/>
            <p14:sldId id="272"/>
            <p14:sldId id="270"/>
            <p14:sldId id="273"/>
            <p14:sldId id="277"/>
            <p14:sldId id="274"/>
            <p14:sldId id="275"/>
            <p14:sldId id="286"/>
            <p14:sldId id="288"/>
            <p14:sldId id="289"/>
            <p14:sldId id="290"/>
            <p14:sldId id="291"/>
            <p14:sldId id="292"/>
            <p14:sldId id="278"/>
            <p14:sldId id="279"/>
            <p14:sldId id="281"/>
            <p14:sldId id="284"/>
            <p14:sldId id="285"/>
            <p14:sldId id="299"/>
            <p14:sldId id="297"/>
            <p14:sldId id="296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6A0DC"/>
    <a:srgbClr val="D9CD95"/>
    <a:srgbClr val="B7A079"/>
    <a:srgbClr val="2C6A8C"/>
    <a:srgbClr val="000000"/>
    <a:srgbClr val="FFFFFF"/>
    <a:srgbClr val="6D6D6D"/>
    <a:srgbClr val="AB192D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1304" autoAdjust="0"/>
  </p:normalViewPr>
  <p:slideViewPr>
    <p:cSldViewPr showGuides="1">
      <p:cViewPr varScale="1">
        <p:scale>
          <a:sx n="102" d="100"/>
          <a:sy n="102" d="100"/>
        </p:scale>
        <p:origin x="1362" y="114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3101"/>
            <a:ext cx="6858000" cy="2667000"/>
          </a:xfrm>
        </p:spPr>
        <p:txBody>
          <a:bodyPr/>
          <a:lstStyle/>
          <a:p>
            <a:r>
              <a:rPr lang="en-US" dirty="0"/>
              <a:t>LTE and IEEE802.p for vehicular networking: a performance evaluation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16" y="4610101"/>
            <a:ext cx="8382000" cy="2587753"/>
          </a:xfrm>
        </p:spPr>
        <p:txBody>
          <a:bodyPr>
            <a:normAutofit/>
          </a:bodyPr>
          <a:lstStyle/>
          <a:p>
            <a:r>
              <a:rPr lang="en-US" sz="3500" dirty="0" err="1"/>
              <a:t>Zeeshan</a:t>
            </a:r>
            <a:r>
              <a:rPr lang="en-US" sz="3500" dirty="0"/>
              <a:t> Hameed Mir* </a:t>
            </a:r>
            <a:endParaRPr lang="en-US" sz="3500" dirty="0" smtClean="0"/>
          </a:p>
          <a:p>
            <a:r>
              <a:rPr lang="en-US" sz="3500" dirty="0" err="1"/>
              <a:t>Fethi</a:t>
            </a:r>
            <a:r>
              <a:rPr lang="en-US" sz="3500" dirty="0"/>
              <a:t> </a:t>
            </a:r>
            <a:r>
              <a:rPr lang="en-US" sz="3500" dirty="0" err="1" smtClean="0"/>
              <a:t>Filali</a:t>
            </a:r>
            <a:endParaRPr lang="en-US" sz="3500" dirty="0" smtClean="0"/>
          </a:p>
          <a:p>
            <a:r>
              <a:rPr lang="en-US" sz="1400" dirty="0"/>
              <a:t>EURASIP Journal on Wireless Communications and Networking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3276601"/>
            <a:ext cx="8534400" cy="3505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2955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Presenter – Renato </a:t>
            </a:r>
            <a:r>
              <a:rPr lang="en-US" sz="3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Iida v2</a:t>
            </a:r>
            <a:endParaRPr lang="en-US" sz="3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Performance comparison using ns-3</a:t>
            </a:r>
          </a:p>
          <a:p>
            <a:r>
              <a:rPr lang="en-US" dirty="0"/>
              <a:t>End-to-end </a:t>
            </a:r>
            <a:r>
              <a:rPr lang="en-US" dirty="0" smtClean="0"/>
              <a:t>delay</a:t>
            </a:r>
          </a:p>
          <a:p>
            <a:pPr lvl="1"/>
            <a:r>
              <a:rPr lang="en-US" dirty="0" smtClean="0"/>
              <a:t>computed </a:t>
            </a:r>
            <a:r>
              <a:rPr lang="en-US" dirty="0"/>
              <a:t>as the sum of </a:t>
            </a:r>
            <a:r>
              <a:rPr lang="en-US" dirty="0" smtClean="0"/>
              <a:t>all mean </a:t>
            </a:r>
            <a:r>
              <a:rPr lang="en-US" dirty="0"/>
              <a:t>delays for each vehicle, normalized </a:t>
            </a:r>
            <a:r>
              <a:rPr lang="en-US" dirty="0" smtClean="0"/>
              <a:t>over the </a:t>
            </a:r>
            <a:r>
              <a:rPr lang="en-US" dirty="0"/>
              <a:t>total number of flows in the network, </a:t>
            </a:r>
            <a:r>
              <a:rPr lang="en-US" dirty="0" smtClean="0"/>
              <a:t>where mean </a:t>
            </a:r>
            <a:r>
              <a:rPr lang="en-US" dirty="0"/>
              <a:t>delay is defined as the ratio between </a:t>
            </a:r>
            <a:r>
              <a:rPr lang="en-US" dirty="0" smtClean="0"/>
              <a:t>the sums </a:t>
            </a:r>
            <a:r>
              <a:rPr lang="en-US" dirty="0"/>
              <a:t>of all delays and the total number </a:t>
            </a:r>
            <a:r>
              <a:rPr lang="en-US" dirty="0" smtClean="0"/>
              <a:t>of received </a:t>
            </a:r>
            <a:r>
              <a:rPr lang="en-US" dirty="0"/>
              <a:t>packets.</a:t>
            </a:r>
          </a:p>
          <a:p>
            <a:r>
              <a:rPr lang="en-US" dirty="0" smtClean="0"/>
              <a:t>Packet </a:t>
            </a:r>
            <a:r>
              <a:rPr lang="en-US" dirty="0"/>
              <a:t>delivery ratio (</a:t>
            </a:r>
            <a:r>
              <a:rPr lang="en-US" dirty="0" smtClean="0"/>
              <a:t>PDR)</a:t>
            </a:r>
          </a:p>
          <a:p>
            <a:pPr lvl="1"/>
            <a:r>
              <a:rPr lang="en-US" dirty="0" smtClean="0"/>
              <a:t>computed </a:t>
            </a:r>
            <a:r>
              <a:rPr lang="en-US" dirty="0"/>
              <a:t>as the </a:t>
            </a:r>
            <a:r>
              <a:rPr lang="en-US" dirty="0" smtClean="0"/>
              <a:t>ratio between </a:t>
            </a:r>
            <a:r>
              <a:rPr lang="en-US" dirty="0"/>
              <a:t>the number of received packets and </a:t>
            </a:r>
            <a:r>
              <a:rPr lang="en-US" dirty="0" smtClean="0"/>
              <a:t>the transmitted </a:t>
            </a:r>
            <a:r>
              <a:rPr lang="en-US" dirty="0"/>
              <a:t>packets during the simulation time.</a:t>
            </a:r>
          </a:p>
          <a:p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defined </a:t>
            </a:r>
            <a:r>
              <a:rPr lang="en-US" dirty="0"/>
              <a:t>as the sum of received </a:t>
            </a:r>
            <a:r>
              <a:rPr lang="en-US" dirty="0" smtClean="0"/>
              <a:t>data frame </a:t>
            </a:r>
            <a:r>
              <a:rPr lang="en-US" dirty="0"/>
              <a:t>bytes at the destinations, averaged over </a:t>
            </a:r>
            <a:r>
              <a:rPr lang="en-US" dirty="0" smtClean="0"/>
              <a:t>the total </a:t>
            </a:r>
            <a:r>
              <a:rPr lang="en-US" dirty="0"/>
              <a:t>number flows in the network.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5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5x5 Manhattan grid with 25 block </a:t>
            </a:r>
          </a:p>
          <a:p>
            <a:r>
              <a:rPr lang="en-US" dirty="0" smtClean="0"/>
              <a:t>Six vertical and six horizontal two-lane roads</a:t>
            </a:r>
          </a:p>
          <a:p>
            <a:r>
              <a:rPr lang="en-US" dirty="0" smtClean="0"/>
              <a:t>Vehicles routes and movement generate in SUMO</a:t>
            </a:r>
          </a:p>
          <a:p>
            <a:r>
              <a:rPr lang="en-US" dirty="0" smtClean="0"/>
              <a:t>Number of vehicle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aries from 25 to 150 </a:t>
            </a:r>
          </a:p>
          <a:p>
            <a:pPr lvl="1"/>
            <a:r>
              <a:rPr lang="en-US" dirty="0" smtClean="0"/>
              <a:t>steps of 25</a:t>
            </a:r>
          </a:p>
          <a:p>
            <a:r>
              <a:rPr lang="en-US" dirty="0" smtClean="0"/>
              <a:t>Average speed </a:t>
            </a:r>
          </a:p>
          <a:p>
            <a:pPr lvl="1"/>
            <a:r>
              <a:rPr lang="en-US" dirty="0" smtClean="0"/>
              <a:t>from 20 to 100 km/h</a:t>
            </a:r>
          </a:p>
          <a:p>
            <a:pPr lvl="1"/>
            <a:r>
              <a:rPr lang="en-US" dirty="0" smtClean="0"/>
              <a:t>Increment of 20 km/h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Environment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254" y="1524000"/>
            <a:ext cx="4439491" cy="4648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Action Button: Home 7">
            <a:hlinkClick r:id="" action="ppaction://noaction" highlightClick="1"/>
          </p:cNvPr>
          <p:cNvSpPr/>
          <p:nvPr/>
        </p:nvSpPr>
        <p:spPr bwMode="auto">
          <a:xfrm>
            <a:off x="2500884" y="5422423"/>
            <a:ext cx="509016" cy="509016"/>
          </a:xfrm>
          <a:prstGeom prst="actionButtonHom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33400" y="3848100"/>
            <a:ext cx="914400" cy="612648"/>
          </a:xfrm>
          <a:prstGeom prst="wedgeRectCallout">
            <a:avLst>
              <a:gd name="adj1" fmla="val 166796"/>
              <a:gd name="adj2" fmla="val 233295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eNB</a:t>
            </a:r>
            <a:endParaRPr lang="en-US" sz="16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97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802.11p simulation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range 250 m</a:t>
            </a:r>
          </a:p>
          <a:p>
            <a:r>
              <a:rPr lang="en-US" dirty="0" err="1" smtClean="0"/>
              <a:t>EnergyDetectionThreshold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Set to -83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/>
              <a:t>If the received power of a signal is above that threshold then the packet can be decoded (probably successfully)</a:t>
            </a:r>
          </a:p>
          <a:p>
            <a:r>
              <a:rPr lang="en-US" dirty="0" err="1" smtClean="0"/>
              <a:t>CCAModelThreshold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−86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threshold </a:t>
            </a:r>
            <a:r>
              <a:rPr lang="en-US" dirty="0"/>
              <a:t>when the node senses the wireless channel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2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802.11p simulation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Nakagami</a:t>
            </a:r>
            <a:r>
              <a:rPr lang="en-US" dirty="0" smtClean="0"/>
              <a:t> fading channel</a:t>
            </a:r>
          </a:p>
          <a:p>
            <a:pPr lvl="1"/>
            <a:r>
              <a:rPr lang="en-US" dirty="0" smtClean="0"/>
              <a:t>5.8 GHZ central frequency</a:t>
            </a:r>
          </a:p>
          <a:p>
            <a:pPr lvl="1"/>
            <a:r>
              <a:rPr lang="en-US" dirty="0" smtClean="0"/>
              <a:t>Data rate 6 Mbps</a:t>
            </a:r>
          </a:p>
          <a:p>
            <a:r>
              <a:rPr lang="en-US" dirty="0" smtClean="0"/>
              <a:t>Transmit 256 bytes beacons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DP based</a:t>
            </a:r>
          </a:p>
          <a:p>
            <a:r>
              <a:rPr lang="en-US" dirty="0" smtClean="0"/>
              <a:t>Single hop broadcast without using RSU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Lte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LTE cell</a:t>
            </a:r>
          </a:p>
          <a:p>
            <a:r>
              <a:rPr lang="en-US" dirty="0" smtClean="0"/>
              <a:t>Frequency Information</a:t>
            </a:r>
          </a:p>
          <a:p>
            <a:pPr lvl="1"/>
            <a:r>
              <a:rPr lang="en-US" dirty="0" smtClean="0"/>
              <a:t>Downlink band 2110 MHz</a:t>
            </a:r>
          </a:p>
          <a:p>
            <a:pPr lvl="1"/>
            <a:r>
              <a:rPr lang="en-US" dirty="0" smtClean="0"/>
              <a:t>Uplink band 1710 </a:t>
            </a:r>
            <a:r>
              <a:rPr lang="en-US" dirty="0" err="1" smtClean="0"/>
              <a:t>Mhz</a:t>
            </a:r>
            <a:endParaRPr lang="en-US" dirty="0" smtClean="0"/>
          </a:p>
          <a:p>
            <a:pPr lvl="1"/>
            <a:r>
              <a:rPr lang="en-US" dirty="0" smtClean="0"/>
              <a:t>Each bandwidth of 10Mhz</a:t>
            </a:r>
          </a:p>
          <a:p>
            <a:r>
              <a:rPr lang="en-US" dirty="0" smtClean="0"/>
              <a:t>Transmission power</a:t>
            </a:r>
          </a:p>
          <a:p>
            <a:pPr lvl="1"/>
            <a:r>
              <a:rPr lang="en-US" dirty="0" err="1" smtClean="0"/>
              <a:t>eNB</a:t>
            </a:r>
            <a:r>
              <a:rPr lang="en-US" dirty="0" smtClean="0"/>
              <a:t> 40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Vehicle 20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Omni direction antenna </a:t>
            </a:r>
          </a:p>
          <a:p>
            <a:r>
              <a:rPr lang="en-US" dirty="0" smtClean="0"/>
              <a:t>Single input single output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1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Lte</a:t>
            </a:r>
            <a:r>
              <a:rPr lang="en-US" dirty="0" smtClean="0"/>
              <a:t> parameters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profile of background traffic</a:t>
            </a:r>
          </a:p>
          <a:p>
            <a:pPr lvl="1"/>
            <a:r>
              <a:rPr lang="en-US" dirty="0" smtClean="0"/>
              <a:t>Video bit rate 44 kbps</a:t>
            </a:r>
          </a:p>
          <a:p>
            <a:pPr lvl="1"/>
            <a:r>
              <a:rPr lang="en-US" dirty="0" smtClean="0"/>
              <a:t>Packet Size 1203 bytes</a:t>
            </a:r>
          </a:p>
          <a:p>
            <a:pPr lvl="1"/>
            <a:r>
              <a:rPr lang="en-US" dirty="0" smtClean="0"/>
              <a:t>Exponential distribution with arrival rate of 1</a:t>
            </a:r>
          </a:p>
          <a:p>
            <a:pPr lvl="1"/>
            <a:r>
              <a:rPr lang="en-US" dirty="0" smtClean="0"/>
              <a:t>Duration is until the end of the simulation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3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 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61" t="2116" r="8213" b="10322"/>
          <a:stretch/>
        </p:blipFill>
        <p:spPr>
          <a:xfrm>
            <a:off x="381001" y="1447801"/>
            <a:ext cx="8001000" cy="4724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varying beacon transmission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2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common to both graph and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Results from 802.11p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Results from LTE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4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Vehicular network with IEEE 802.11p and LTE</a:t>
            </a:r>
          </a:p>
          <a:p>
            <a:r>
              <a:rPr lang="en-US" dirty="0"/>
              <a:t> </a:t>
            </a:r>
            <a:r>
              <a:rPr lang="en-US" dirty="0" smtClean="0"/>
              <a:t>Vehicular networking applications and requirements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2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Delay 20Km/h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91027"/>
            <a:ext cx="3657600" cy="306654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78451"/>
            <a:ext cx="3657600" cy="2891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1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Delivery Rate 20 km/h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39399"/>
            <a:ext cx="3657600" cy="316980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53400"/>
            <a:ext cx="3657600" cy="31417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8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</a:t>
            </a:r>
            <a:r>
              <a:rPr lang="en-US" dirty="0"/>
              <a:t>20 km/h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70201"/>
            <a:ext cx="3657600" cy="310819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0714"/>
            <a:ext cx="3657600" cy="31671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81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of varying </a:t>
            </a:r>
            <a:r>
              <a:rPr lang="en-US" dirty="0" smtClean="0"/>
              <a:t>car speed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54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common to both graph and parameters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Results from 802.11p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Results from LTE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4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Delay </a:t>
            </a:r>
            <a:br>
              <a:rPr lang="en-US" dirty="0" smtClean="0"/>
            </a:br>
            <a:r>
              <a:rPr lang="en-US" dirty="0" smtClean="0"/>
              <a:t>Packet Rate 10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98203"/>
            <a:ext cx="3657600" cy="305219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7401"/>
            <a:ext cx="3657600" cy="31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Delivery Rate </a:t>
            </a:r>
            <a:br>
              <a:rPr lang="en-US" dirty="0" smtClean="0"/>
            </a:br>
            <a:r>
              <a:rPr lang="en-US" dirty="0"/>
              <a:t>Packet Rate 10 Hz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90810"/>
            <a:ext cx="3657600" cy="306698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75802"/>
            <a:ext cx="3657600" cy="309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5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</a:t>
            </a:r>
            <a:br>
              <a:rPr lang="en-US" dirty="0" smtClean="0"/>
            </a:br>
            <a:r>
              <a:rPr lang="en-US" dirty="0"/>
              <a:t>Packet Rate 10 Hz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87002"/>
            <a:ext cx="3657600" cy="307459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7002"/>
            <a:ext cx="3657600" cy="30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6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802.11p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without direct comparison with LTE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13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Delay 20 km/h </a:t>
            </a:r>
            <a:br>
              <a:rPr lang="en-US" dirty="0" smtClean="0"/>
            </a:br>
            <a:r>
              <a:rPr lang="en-US" dirty="0" smtClean="0"/>
              <a:t>802.11p only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95400" y="1528001"/>
            <a:ext cx="2895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25 vehicles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5000"/>
            <a:ext cx="9096943" cy="3154297"/>
          </a:xfrm>
          <a:prstGeom prst="rect">
            <a:avLst/>
          </a:prstGeom>
        </p:spPr>
      </p:pic>
      <p:sp>
        <p:nvSpPr>
          <p:cNvPr id="16" name="Content Placeholder 10"/>
          <p:cNvSpPr txBox="1">
            <a:spLocks/>
          </p:cNvSpPr>
          <p:nvPr/>
        </p:nvSpPr>
        <p:spPr>
          <a:xfrm>
            <a:off x="6096000" y="1547051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50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 and low-latency communication</a:t>
            </a:r>
          </a:p>
          <a:p>
            <a:r>
              <a:rPr lang="en-US" dirty="0" smtClean="0"/>
              <a:t>Select the most appropriate technology</a:t>
            </a:r>
          </a:p>
          <a:p>
            <a:r>
              <a:rPr lang="en-US" dirty="0" smtClean="0"/>
              <a:t>Know the strengths and weakness of each technology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05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Delivery Ratio 20 km/h </a:t>
            </a:r>
            <a:br>
              <a:rPr lang="en-US" dirty="0" smtClean="0"/>
            </a:br>
            <a:r>
              <a:rPr lang="en-US" dirty="0" smtClean="0"/>
              <a:t>802.11p only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95400" y="1528001"/>
            <a:ext cx="2895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25 vehicles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6096000" y="1547051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50 vehicles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6" y="2043383"/>
            <a:ext cx="8639487" cy="34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Delay </a:t>
            </a:r>
            <a:br>
              <a:rPr lang="en-US" dirty="0" smtClean="0"/>
            </a:br>
            <a:r>
              <a:rPr lang="en-US" dirty="0" smtClean="0"/>
              <a:t>Packet ratio 10 Hz 802.11p only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95400" y="1528001"/>
            <a:ext cx="2895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25 vehicles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6096000" y="1547051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50 vehicles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059022"/>
            <a:ext cx="8802814" cy="35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Delivery Ratio</a:t>
            </a:r>
            <a:br>
              <a:rPr lang="en-US" dirty="0" smtClean="0"/>
            </a:br>
            <a:r>
              <a:rPr lang="en-US" dirty="0" smtClean="0"/>
              <a:t>Packet ratio 10 Hz 802.11p only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95400" y="1528001"/>
            <a:ext cx="2895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25 vehicles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6096000" y="1547051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50 vehicles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5499"/>
            <a:ext cx="8592077" cy="34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LTE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without direct comparison with 802.11p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65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End-to-end delay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675" y="1524000"/>
            <a:ext cx="4044650" cy="4648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15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LTE scale better, delivers data reliably and meets latency. </a:t>
            </a:r>
          </a:p>
          <a:p>
            <a:r>
              <a:rPr lang="en-US" dirty="0" smtClean="0"/>
              <a:t>LTE is suitable for most of the applications</a:t>
            </a:r>
          </a:p>
          <a:p>
            <a:r>
              <a:rPr lang="en-US" dirty="0" smtClean="0"/>
              <a:t>The LTE gains is attributed to fewer network elements and infrastructure-assisted scheduling and access control</a:t>
            </a:r>
          </a:p>
          <a:p>
            <a:r>
              <a:rPr lang="en-US" dirty="0" smtClean="0"/>
              <a:t>Performance degradation of 802.11p lack of coordinated channel access and distributed congestion control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93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LTE don’t make handover</a:t>
            </a:r>
          </a:p>
          <a:p>
            <a:r>
              <a:rPr lang="en-US" dirty="0" smtClean="0"/>
              <a:t>The background traffic is not well defined and probably would be much higher in a Manhattan scenario</a:t>
            </a:r>
          </a:p>
          <a:p>
            <a:r>
              <a:rPr lang="en-US" dirty="0" smtClean="0"/>
              <a:t>Should have another scenario in highway that LTE would have problem with the allocation and handover</a:t>
            </a:r>
          </a:p>
          <a:p>
            <a:r>
              <a:rPr lang="en-US" dirty="0" smtClean="0"/>
              <a:t>The 802.11p using UDP is not the correct protocol. Should use WSMP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22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protocol stack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861" y="1802714"/>
            <a:ext cx="6712278" cy="40907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4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802.11p and </a:t>
            </a:r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do different networking parameters such </a:t>
            </a:r>
            <a:r>
              <a:rPr lang="en-US" dirty="0" smtClean="0"/>
              <a:t>as beaconing </a:t>
            </a:r>
            <a:r>
              <a:rPr lang="en-US" dirty="0"/>
              <a:t>frequency, vehicle density, and </a:t>
            </a:r>
            <a:r>
              <a:rPr lang="en-US" dirty="0" smtClean="0"/>
              <a:t>vehicle average </a:t>
            </a:r>
            <a:r>
              <a:rPr lang="en-US" dirty="0"/>
              <a:t>speed affect the performance of </a:t>
            </a:r>
            <a:r>
              <a:rPr lang="en-US" dirty="0" smtClean="0"/>
              <a:t>IEEE 802.11p </a:t>
            </a:r>
            <a:r>
              <a:rPr lang="en-US" dirty="0"/>
              <a:t>and LTE?</a:t>
            </a:r>
          </a:p>
          <a:p>
            <a:r>
              <a:rPr lang="en-US" dirty="0" smtClean="0"/>
              <a:t>For </a:t>
            </a:r>
            <a:r>
              <a:rPr lang="en-US" dirty="0"/>
              <a:t>what settings of parameter values that </a:t>
            </a:r>
            <a:r>
              <a:rPr lang="en-US" dirty="0" smtClean="0"/>
              <a:t>the performance </a:t>
            </a:r>
            <a:r>
              <a:rPr lang="en-US" dirty="0"/>
              <a:t>of IEEE 802.11p and LTE </a:t>
            </a:r>
            <a:r>
              <a:rPr lang="en-US" dirty="0" smtClean="0"/>
              <a:t>degrades against </a:t>
            </a:r>
            <a:r>
              <a:rPr lang="en-US" dirty="0"/>
              <a:t>a set of vehicular networking </a:t>
            </a:r>
            <a:r>
              <a:rPr lang="en-US" dirty="0" smtClean="0"/>
              <a:t>application requirements</a:t>
            </a:r>
            <a:r>
              <a:rPr lang="en-US" dirty="0"/>
              <a:t>?</a:t>
            </a:r>
          </a:p>
          <a:p>
            <a:r>
              <a:rPr lang="en-US" dirty="0" smtClean="0"/>
              <a:t>Does </a:t>
            </a:r>
            <a:r>
              <a:rPr lang="en-US" dirty="0"/>
              <a:t>the performance in terms of delay, </a:t>
            </a:r>
            <a:r>
              <a:rPr lang="en-US" dirty="0" smtClean="0"/>
              <a:t>reliability, scalability</a:t>
            </a:r>
            <a:r>
              <a:rPr lang="en-US" dirty="0"/>
              <a:t>, and mobility support </a:t>
            </a:r>
            <a:r>
              <a:rPr lang="en-US" dirty="0" smtClean="0"/>
              <a:t>degrade significantly </a:t>
            </a:r>
            <a:r>
              <a:rPr lang="en-US" dirty="0"/>
              <a:t>or trivially with the change in </a:t>
            </a:r>
            <a:r>
              <a:rPr lang="en-US" dirty="0" smtClean="0"/>
              <a:t>different parameter </a:t>
            </a:r>
            <a:r>
              <a:rPr lang="en-US" dirty="0"/>
              <a:t>values?</a:t>
            </a:r>
          </a:p>
          <a:p>
            <a:r>
              <a:rPr lang="en-US" dirty="0" smtClean="0"/>
              <a:t>What </a:t>
            </a:r>
            <a:r>
              <a:rPr lang="en-US" dirty="0"/>
              <a:t>types of applications would be supported </a:t>
            </a:r>
            <a:r>
              <a:rPr lang="en-US" dirty="0" smtClean="0"/>
              <a:t>by IEEE </a:t>
            </a:r>
            <a:r>
              <a:rPr lang="en-US" dirty="0"/>
              <a:t>802.11p and LTE?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references that describe the technologies used for vehicular network</a:t>
            </a:r>
          </a:p>
          <a:p>
            <a:r>
              <a:rPr lang="en-US" dirty="0" smtClean="0"/>
              <a:t> Examples are </a:t>
            </a:r>
            <a:r>
              <a:rPr lang="en-US" dirty="0" err="1" smtClean="0"/>
              <a:t>WiMax</a:t>
            </a:r>
            <a:r>
              <a:rPr lang="en-US" dirty="0" smtClean="0"/>
              <a:t>, 3G, Bluetooth, Wave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8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Vehicular network with IEEE 802.11p and </a:t>
            </a:r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WAVE technologies.</a:t>
            </a:r>
          </a:p>
          <a:p>
            <a:pPr lvl="1"/>
            <a:r>
              <a:rPr lang="en-US" dirty="0" smtClean="0"/>
              <a:t> OBUs – Onboard unit</a:t>
            </a:r>
          </a:p>
          <a:p>
            <a:pPr lvl="1"/>
            <a:r>
              <a:rPr lang="en-US" dirty="0" smtClean="0"/>
              <a:t>RSU – roadside unit</a:t>
            </a:r>
          </a:p>
          <a:p>
            <a:r>
              <a:rPr lang="en-US" dirty="0" smtClean="0"/>
              <a:t>Describe the elements of LTE</a:t>
            </a:r>
          </a:p>
          <a:p>
            <a:pPr lvl="1"/>
            <a:r>
              <a:rPr lang="en-US" dirty="0" smtClean="0"/>
              <a:t>Next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6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Lte</a:t>
            </a:r>
            <a:r>
              <a:rPr lang="en-US" dirty="0" smtClean="0"/>
              <a:t> </a:t>
            </a:r>
            <a:r>
              <a:rPr lang="en-US" dirty="0"/>
              <a:t>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3882"/>
            <a:ext cx="55626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38" y="1066800"/>
            <a:ext cx="510476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Scenario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9904"/>
            <a:ext cx="8229600" cy="39563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3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Vehicular networking applications and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Road Safety Applications</a:t>
            </a:r>
          </a:p>
          <a:p>
            <a:pPr lvl="1"/>
            <a:r>
              <a:rPr lang="en-US" dirty="0" smtClean="0"/>
              <a:t>Lower latency &lt; 100ms</a:t>
            </a:r>
          </a:p>
          <a:p>
            <a:pPr lvl="1"/>
            <a:r>
              <a:rPr lang="en-US" dirty="0" smtClean="0"/>
              <a:t>Short to long coverage (300m to 20 km)</a:t>
            </a:r>
          </a:p>
          <a:p>
            <a:pPr lvl="1"/>
            <a:r>
              <a:rPr lang="en-US" dirty="0" smtClean="0"/>
              <a:t>Minimum transmission frequency 10 Hz ( 10 beacons per second)</a:t>
            </a:r>
          </a:p>
          <a:p>
            <a:pPr lvl="1"/>
            <a:r>
              <a:rPr lang="en-US" dirty="0" smtClean="0"/>
              <a:t>Low to medium data rate (1 to 10Kbps)</a:t>
            </a:r>
          </a:p>
          <a:p>
            <a:r>
              <a:rPr lang="en-US" dirty="0" smtClean="0"/>
              <a:t>Cooperative traffic efficiency </a:t>
            </a:r>
          </a:p>
          <a:p>
            <a:pPr lvl="1"/>
            <a:r>
              <a:rPr lang="en-US" dirty="0" smtClean="0"/>
              <a:t>Medium latency &lt; 200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Short to medium distance (300m to 5 km)</a:t>
            </a:r>
          </a:p>
          <a:p>
            <a:pPr lvl="1"/>
            <a:r>
              <a:rPr lang="en-US" dirty="0" smtClean="0"/>
              <a:t>Message to 1 to 10 Hz</a:t>
            </a:r>
          </a:p>
          <a:p>
            <a:pPr lvl="1"/>
            <a:r>
              <a:rPr lang="en-US" dirty="0"/>
              <a:t>Low to medium data rate (1 to 10Kbps)</a:t>
            </a:r>
          </a:p>
          <a:p>
            <a:r>
              <a:rPr lang="en-US" dirty="0" smtClean="0"/>
              <a:t>Infotainment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LTE and IEEE802.p for vehicular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WAVE_Tutorial_F15</Template>
  <TotalTime>6506</TotalTime>
  <Words>1054</Words>
  <Application>Microsoft Office PowerPoint</Application>
  <PresentationFormat>On-screen Show (4:3)</PresentationFormat>
  <Paragraphs>215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LTE and IEEE802.p for vehicular networking: a performance evaluation</vt:lpstr>
      <vt:lpstr>Outline</vt:lpstr>
      <vt:lpstr>Introduction</vt:lpstr>
      <vt:lpstr>Comparison of 802.11p and LTE</vt:lpstr>
      <vt:lpstr>Related Work</vt:lpstr>
      <vt:lpstr>Vehicular network with IEEE 802.11p and LTE</vt:lpstr>
      <vt:lpstr>Lte Architecture</vt:lpstr>
      <vt:lpstr>Simulation Scenario</vt:lpstr>
      <vt:lpstr> Vehicular networking applications and requirements</vt:lpstr>
      <vt:lpstr>Performance evaluation</vt:lpstr>
      <vt:lpstr>Simulation Environment</vt:lpstr>
      <vt:lpstr>Simulation Environment</vt:lpstr>
      <vt:lpstr>802.11p simulation parameter</vt:lpstr>
      <vt:lpstr>802.11p simulation parameter</vt:lpstr>
      <vt:lpstr>Lte parameters</vt:lpstr>
      <vt:lpstr>Lte parameters </vt:lpstr>
      <vt:lpstr>Simulation parameters table</vt:lpstr>
      <vt:lpstr>Simulations Results</vt:lpstr>
      <vt:lpstr>Information common to both graph and parameters</vt:lpstr>
      <vt:lpstr>End to End Delay 20Km/h</vt:lpstr>
      <vt:lpstr>Packet Delivery Rate 20 km/h</vt:lpstr>
      <vt:lpstr>Throughput 20 km/h</vt:lpstr>
      <vt:lpstr>Simulations Results</vt:lpstr>
      <vt:lpstr>Information common to both graph and parameters</vt:lpstr>
      <vt:lpstr>End to End Delay  Packet Rate 10 Hz</vt:lpstr>
      <vt:lpstr>Packet Delivery Rate  Packet Rate 10 Hz</vt:lpstr>
      <vt:lpstr>Throughput  Packet Rate 10 Hz</vt:lpstr>
      <vt:lpstr>Results of 802.11p </vt:lpstr>
      <vt:lpstr>End to End Delay 20 km/h  802.11p only</vt:lpstr>
      <vt:lpstr>Packet Delivery Ratio 20 km/h  802.11p only</vt:lpstr>
      <vt:lpstr>End to End Delay  Packet ratio 10 Hz 802.11p only</vt:lpstr>
      <vt:lpstr>Packet Delivery Ratio Packet ratio 10 Hz 802.11p only</vt:lpstr>
      <vt:lpstr>Results of LTE </vt:lpstr>
      <vt:lpstr>End-to-end delay</vt:lpstr>
      <vt:lpstr>Conclusion</vt:lpstr>
      <vt:lpstr>Personal Comments</vt:lpstr>
      <vt:lpstr>WAVE protocol stack</vt:lpstr>
    </vt:vector>
  </TitlesOfParts>
  <Company>MathWorks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Renato Iida</dc:creator>
  <cp:lastModifiedBy>renato</cp:lastModifiedBy>
  <cp:revision>86</cp:revision>
  <dcterms:created xsi:type="dcterms:W3CDTF">2015-09-16T22:28:27Z</dcterms:created>
  <dcterms:modified xsi:type="dcterms:W3CDTF">2015-10-13T20:16:46Z</dcterms:modified>
</cp:coreProperties>
</file>