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9"/>
  </p:notesMasterIdLst>
  <p:handoutMasterIdLst>
    <p:handoutMasterId r:id="rId20"/>
  </p:handoutMasterIdLst>
  <p:sldIdLst>
    <p:sldId id="256" r:id="rId2"/>
    <p:sldId id="368" r:id="rId3"/>
    <p:sldId id="378" r:id="rId4"/>
    <p:sldId id="381" r:id="rId5"/>
    <p:sldId id="391" r:id="rId6"/>
    <p:sldId id="394" r:id="rId7"/>
    <p:sldId id="383" r:id="rId8"/>
    <p:sldId id="384" r:id="rId9"/>
    <p:sldId id="385" r:id="rId10"/>
    <p:sldId id="382" r:id="rId11"/>
    <p:sldId id="373" r:id="rId12"/>
    <p:sldId id="374" r:id="rId13"/>
    <p:sldId id="386" r:id="rId14"/>
    <p:sldId id="392" r:id="rId15"/>
    <p:sldId id="387" r:id="rId16"/>
    <p:sldId id="393" r:id="rId17"/>
    <p:sldId id="369" r:id="rId18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00FF"/>
    <a:srgbClr val="990033"/>
    <a:srgbClr val="003366"/>
    <a:srgbClr val="CC0000"/>
    <a:srgbClr val="FFFF00"/>
    <a:srgbClr val="00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 Internet of Things   Low-Power Interoperability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 Internet of Things   Low-Power Interoperability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   Internet of Things   </a:t>
            </a:r>
            <a:r>
              <a:rPr lang="en-US" dirty="0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   Internet of Things   </a:t>
            </a:r>
            <a:r>
              <a:rPr lang="en-US" dirty="0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   Internet of Things   </a:t>
            </a:r>
            <a:r>
              <a:rPr lang="en-US" dirty="0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   Internet of Things   </a:t>
            </a:r>
            <a:r>
              <a:rPr lang="en-US" dirty="0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   Internet of Things   </a:t>
            </a:r>
            <a:r>
              <a:rPr lang="en-US" dirty="0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 Internet of Things   Low-Power Interoperability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 Internet of Things   Low-Power Interoperability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   Internet of Things   </a:t>
            </a:r>
            <a:r>
              <a:rPr lang="en-US" dirty="0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124744"/>
            <a:ext cx="8462993" cy="436341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Low-Power Interoperability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the IPv6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 of Things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Adam </a:t>
            </a:r>
            <a:r>
              <a:rPr lang="en-US" sz="2400" dirty="0" err="1" smtClean="0">
                <a:effectLst/>
                <a:latin typeface="Arial" pitchFamily="34" charset="0"/>
                <a:cs typeface="Arial" pitchFamily="34" charset="0"/>
              </a:rPr>
              <a:t>Dunkels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effectLst/>
                <a:latin typeface="Arial" pitchFamily="34" charset="0"/>
                <a:cs typeface="Arial" pitchFamily="34" charset="0"/>
              </a:rPr>
              <a:t>Joakim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Eriksson, Nicolas </a:t>
            </a:r>
            <a:r>
              <a:rPr lang="en-US" sz="2400" dirty="0" err="1" smtClean="0">
                <a:effectLst/>
                <a:latin typeface="Arial" pitchFamily="34" charset="0"/>
                <a:cs typeface="Arial" pitchFamily="34" charset="0"/>
              </a:rPr>
              <a:t>Tsiftes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Swedish Institute of </a:t>
            </a:r>
            <a:r>
              <a:rPr lang="en-US" sz="2400" smtClean="0">
                <a:effectLst/>
                <a:latin typeface="Arial" pitchFamily="34" charset="0"/>
                <a:cs typeface="Arial" pitchFamily="34" charset="0"/>
              </a:rPr>
              <a:t>Computer Science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Presenter 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Bob Kinicki            </a:t>
            </a: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71800" y="5445224"/>
            <a:ext cx="6264696" cy="129614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Internet of Things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800000"/>
                </a:solidFill>
              </a:rPr>
              <a:t>Fall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ContikiMAC</a:t>
            </a:r>
            <a:r>
              <a:rPr lang="en-US" dirty="0" smtClean="0"/>
              <a:t> Unicast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10</a:t>
            </a:fld>
            <a:endParaRPr lang="en-US" dirty="0"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184870"/>
            <a:ext cx="63627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</a:t>
            </a:r>
            <a:r>
              <a:rPr lang="en-US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757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ContikiMAC</a:t>
            </a:r>
            <a:r>
              <a:rPr lang="en-US" dirty="0" smtClean="0"/>
              <a:t> Broadcast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11</a:t>
            </a:fld>
            <a:endParaRPr lang="en-US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1124744"/>
            <a:ext cx="7288286" cy="308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4502048"/>
            <a:ext cx="8568952" cy="151924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ContikiMAC</a:t>
            </a:r>
            <a:r>
              <a:rPr lang="en-US" dirty="0" smtClean="0"/>
              <a:t> broadcast is the same as the </a:t>
            </a:r>
            <a:r>
              <a:rPr lang="en-US" dirty="0" smtClean="0">
                <a:solidFill>
                  <a:srgbClr val="800000"/>
                </a:solidFill>
              </a:rPr>
              <a:t>A-MAC</a:t>
            </a:r>
            <a:r>
              <a:rPr lang="en-US" dirty="0" smtClean="0"/>
              <a:t> broadcast scheme.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</a:t>
            </a:r>
            <a:r>
              <a:rPr lang="en-US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099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12</a:t>
            </a:fld>
            <a:endParaRPr lang="en-US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6360565" cy="546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6588224" y="1268760"/>
            <a:ext cx="1202432" cy="288032"/>
          </a:xfrm>
          <a:prstGeom prst="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8000"/>
                </a:solidFill>
              </a:rPr>
              <a:t>REST/</a:t>
            </a:r>
            <a:r>
              <a:rPr lang="en-US" sz="1400" b="1" dirty="0" err="1" smtClean="0">
                <a:solidFill>
                  <a:srgbClr val="008000"/>
                </a:solidFill>
              </a:rPr>
              <a:t>CoAP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64560" y="1709192"/>
            <a:ext cx="1202432" cy="288032"/>
          </a:xfrm>
          <a:prstGeom prst="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FF"/>
                </a:solidFill>
              </a:rPr>
              <a:t>DTLS/UDP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64560" y="2636912"/>
            <a:ext cx="1202432" cy="288032"/>
          </a:xfrm>
          <a:prstGeom prst="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rgbClr val="0000FF"/>
                </a:solidFill>
              </a:rPr>
              <a:t>IPSec</a:t>
            </a:r>
            <a:r>
              <a:rPr lang="en-US" sz="1400" dirty="0" smtClean="0">
                <a:solidFill>
                  <a:srgbClr val="0000FF"/>
                </a:solidFill>
              </a:rPr>
              <a:t>/IPv6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75684" y="4581128"/>
            <a:ext cx="1828764" cy="43204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0000FF"/>
                </a:solidFill>
              </a:rPr>
              <a:t>Adding Security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</a:t>
            </a:r>
            <a:r>
              <a:rPr lang="en-US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311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Low-Power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Interoperable radio duty cycling is essential!</a:t>
            </a:r>
          </a:p>
          <a:p>
            <a:r>
              <a:rPr lang="en-US" dirty="0" smtClean="0"/>
              <a:t>Thus far interoperability demos have ONLY been with </a:t>
            </a:r>
            <a:r>
              <a:rPr lang="en-US" dirty="0" smtClean="0">
                <a:solidFill>
                  <a:srgbClr val="800000"/>
                </a:solidFill>
              </a:rPr>
              <a:t>always-on</a:t>
            </a:r>
            <a:r>
              <a:rPr lang="en-US" dirty="0" smtClean="0"/>
              <a:t> radio layer.</a:t>
            </a:r>
          </a:p>
          <a:p>
            <a:r>
              <a:rPr lang="en-US" dirty="0" smtClean="0"/>
              <a:t>Two implementations with good performance on their own can have </a:t>
            </a:r>
            <a:r>
              <a:rPr lang="en-US" dirty="0" smtClean="0">
                <a:solidFill>
                  <a:srgbClr val="0000FF"/>
                </a:solidFill>
              </a:rPr>
              <a:t>sub-optimal </a:t>
            </a:r>
            <a:r>
              <a:rPr lang="en-US" dirty="0" smtClean="0"/>
              <a:t>performance when mixed.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</a:t>
            </a:r>
            <a:r>
              <a:rPr lang="en-US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5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Low-Power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suggest IoT implementations need to be tested for performance and NOT just correctness.</a:t>
            </a:r>
          </a:p>
          <a:p>
            <a:r>
              <a:rPr lang="en-US" dirty="0" smtClean="0"/>
              <a:t>Contiki simulation tool (Cooja) can be used to study challenges of low-power IPv6 interoperability.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</a:t>
            </a:r>
            <a:r>
              <a:rPr lang="en-US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513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Low-Power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2696"/>
            <a:ext cx="91440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challenges:</a:t>
            </a:r>
          </a:p>
          <a:p>
            <a:pPr marL="0" indent="0">
              <a:buNone/>
            </a:pPr>
            <a:r>
              <a:rPr lang="en-US" dirty="0" smtClean="0"/>
              <a:t>1. Existing duty cycle mechanisms </a:t>
            </a:r>
            <a:r>
              <a:rPr lang="en-US" dirty="0" smtClean="0">
                <a:solidFill>
                  <a:srgbClr val="800000"/>
                </a:solidFill>
              </a:rPr>
              <a:t>NOT</a:t>
            </a:r>
            <a:r>
              <a:rPr lang="en-US" dirty="0" smtClean="0"/>
              <a:t> designed for interoperability.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</a:t>
            </a:r>
            <a:r>
              <a:rPr lang="en-US" dirty="0" err="1" smtClean="0"/>
              <a:t>ContikiMAC</a:t>
            </a:r>
            <a:r>
              <a:rPr lang="en-US" dirty="0" smtClean="0"/>
              <a:t> and </a:t>
            </a:r>
            <a:r>
              <a:rPr lang="en-US" dirty="0" err="1" smtClean="0"/>
              <a:t>TinyOS</a:t>
            </a:r>
            <a:r>
              <a:rPr lang="en-US" dirty="0" smtClean="0"/>
              <a:t> </a:t>
            </a:r>
            <a:r>
              <a:rPr lang="en-US" dirty="0" err="1" smtClean="0"/>
              <a:t>BoX</a:t>
            </a:r>
            <a:r>
              <a:rPr lang="en-US" dirty="0" smtClean="0"/>
              <a:t>-MAC have no formal specifications.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* Mentions 802.15.4e group for standardization</a:t>
            </a:r>
          </a:p>
          <a:p>
            <a:pPr marL="0" indent="0">
              <a:buNone/>
            </a:pPr>
            <a:r>
              <a:rPr lang="en-US" dirty="0" smtClean="0"/>
              <a:t>2. Duty cycling protocols are typically timing sensitive.</a:t>
            </a:r>
          </a:p>
          <a:p>
            <a:pPr lvl="1"/>
            <a:r>
              <a:rPr lang="en-US" dirty="0" smtClean="0"/>
              <a:t>Makes testing of interoperability difficult.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</a:t>
            </a:r>
            <a:r>
              <a:rPr lang="en-US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39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Low-Power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95400"/>
            <a:ext cx="8712968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Current interoperability testing is done via physical meetings of separate protocol developers.</a:t>
            </a:r>
          </a:p>
          <a:p>
            <a:pPr lvl="1"/>
            <a:r>
              <a:rPr lang="en-US" dirty="0" smtClean="0"/>
              <a:t>This bounds the testing time.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Hence, this strategy is not well-suited for interoperability testing of duty cycling protocols.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</a:t>
            </a:r>
            <a:r>
              <a:rPr lang="en-US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698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IPV6 provides IoT interoperability, </a:t>
            </a:r>
            <a:r>
              <a:rPr lang="en-US" dirty="0"/>
              <a:t>a</a:t>
            </a:r>
            <a:r>
              <a:rPr lang="en-US" dirty="0" smtClean="0"/>
              <a:t>ttaining low-power interoperability for the Internet of Things is still an open problem because:</a:t>
            </a:r>
          </a:p>
          <a:p>
            <a:pPr lvl="1"/>
            <a:r>
              <a:rPr lang="en-US" dirty="0" smtClean="0"/>
              <a:t>Existing protocols for LLNs are not designed for duty cycling.</a:t>
            </a:r>
          </a:p>
          <a:p>
            <a:pPr lvl="1"/>
            <a:r>
              <a:rPr lang="en-US" dirty="0" smtClean="0"/>
              <a:t>Existing duty cycling protocols are NOT designed for interoperability.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</a:t>
            </a:r>
            <a:r>
              <a:rPr lang="en-US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97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0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Internet of Things </a:t>
            </a:r>
            <a:r>
              <a:rPr lang="en-US" dirty="0" smtClean="0"/>
              <a:t>is a current ‘buzz’ term that many see as the direction of the “Next Internet”.</a:t>
            </a:r>
          </a:p>
          <a:p>
            <a:r>
              <a:rPr lang="en-US" dirty="0" smtClean="0"/>
              <a:t>This includes activities such as Smart Grid and Environmental </a:t>
            </a:r>
            <a:r>
              <a:rPr lang="en-US" dirty="0" smtClean="0"/>
              <a:t>Monitoring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a world of ubiquitous sensor networks that emphasizes </a:t>
            </a:r>
            <a:r>
              <a:rPr lang="en-US" dirty="0" smtClean="0">
                <a:solidFill>
                  <a:srgbClr val="008000"/>
                </a:solidFill>
              </a:rPr>
              <a:t>energy conservation!</a:t>
            </a:r>
          </a:p>
          <a:p>
            <a:r>
              <a:rPr lang="en-US" dirty="0" smtClean="0"/>
              <a:t>This paper provides an overview of the low-power IPv6 stack.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</a:t>
            </a:r>
            <a:r>
              <a:rPr lang="en-US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23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Interoperability at the IPv6 layer</a:t>
            </a:r>
          </a:p>
          <a:p>
            <a:pPr lvl="1"/>
            <a:r>
              <a:rPr lang="en-US" dirty="0" smtClean="0"/>
              <a:t>Contiki OS with uIPv6 stack provides IPv6 </a:t>
            </a:r>
            <a:r>
              <a:rPr lang="en-US" dirty="0"/>
              <a:t>R</a:t>
            </a:r>
            <a:r>
              <a:rPr lang="en-US" dirty="0" smtClean="0"/>
              <a:t>eady stack.</a:t>
            </a:r>
          </a:p>
          <a:p>
            <a:pPr marL="0" indent="0">
              <a:buNone/>
            </a:pPr>
            <a:r>
              <a:rPr lang="en-US" dirty="0" smtClean="0"/>
              <a:t>2. Interoperability at the routing layer</a:t>
            </a:r>
          </a:p>
          <a:p>
            <a:pPr lvl="1"/>
            <a:r>
              <a:rPr lang="en-US" dirty="0" smtClean="0"/>
              <a:t>Interoperability between RPL implementations in </a:t>
            </a:r>
            <a:r>
              <a:rPr lang="en-US" dirty="0" err="1" smtClean="0"/>
              <a:t>Contiki</a:t>
            </a:r>
            <a:r>
              <a:rPr lang="en-US" dirty="0" smtClean="0"/>
              <a:t> and </a:t>
            </a:r>
            <a:r>
              <a:rPr lang="en-US" dirty="0" err="1" smtClean="0"/>
              <a:t>TinyOS</a:t>
            </a:r>
            <a:r>
              <a:rPr lang="en-US" dirty="0" smtClean="0"/>
              <a:t> have been demonstrated.</a:t>
            </a:r>
          </a:p>
          <a:p>
            <a:pPr marL="0" indent="0">
              <a:buNone/>
            </a:pPr>
            <a:r>
              <a:rPr lang="en-US" dirty="0" smtClean="0"/>
              <a:t>3. low-power interoperability</a:t>
            </a:r>
          </a:p>
          <a:p>
            <a:pPr lvl="1"/>
            <a:r>
              <a:rPr lang="en-US" dirty="0" smtClean="0"/>
              <a:t>Radios must be efficiently duty cycled.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Not yet done!!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</a:t>
            </a:r>
            <a:r>
              <a:rPr lang="en-US" dirty="0" err="1" smtClean="0"/>
              <a:t>IoT</a:t>
            </a:r>
            <a:r>
              <a:rPr lang="en-US" dirty="0" smtClean="0"/>
              <a:t> Interoperability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</a:t>
            </a:r>
            <a:r>
              <a:rPr lang="en-US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263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Low-Power uIPv6 Stack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55" y="998520"/>
            <a:ext cx="6686697" cy="537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 flipH="1" flipV="1">
            <a:off x="6300192" y="2924944"/>
            <a:ext cx="1368152" cy="760428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6300192" y="3696206"/>
            <a:ext cx="1368152" cy="463708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7690048" y="3234680"/>
            <a:ext cx="1130424" cy="9144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800000"/>
                </a:solidFill>
              </a:rPr>
              <a:t>f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ocus of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800000"/>
                </a:solidFill>
              </a:rPr>
              <a:t> this paper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</a:t>
            </a:r>
            <a:r>
              <a:rPr lang="en-US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532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Contiki MAC Layer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X-MAC</a:t>
            </a:r>
          </a:p>
          <a:p>
            <a:r>
              <a:rPr lang="en-US" dirty="0" smtClean="0"/>
              <a:t>Contiki-MAC</a:t>
            </a:r>
          </a:p>
          <a:p>
            <a:r>
              <a:rPr lang="en-US" dirty="0" smtClean="0"/>
              <a:t>LPP  Low Power Probing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</a:t>
            </a:r>
            <a:r>
              <a:rPr lang="en-US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90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LPP (Low Power Probing)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18" y="1052736"/>
            <a:ext cx="6846626" cy="465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6228184" y="5805264"/>
            <a:ext cx="252028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Koala paper 2008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</a:t>
            </a:r>
            <a:r>
              <a:rPr lang="en-US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9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04656"/>
          </a:xfrm>
        </p:spPr>
        <p:txBody>
          <a:bodyPr/>
          <a:lstStyle/>
          <a:p>
            <a:r>
              <a:rPr lang="en-US" dirty="0" smtClean="0"/>
              <a:t>IPv6 stack for low-power wireless follows IP architecture but with new protocols from the network layer and below.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6LoWPAN adaptation layer </a:t>
            </a:r>
            <a:r>
              <a:rPr lang="en-US" dirty="0" smtClean="0"/>
              <a:t>provides header compression mechanism based on IEEE 802.15.4 standard to reduce energy use for IPv6 headers.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lso provides link-layer fragmentation and reassembly mechanism for </a:t>
            </a:r>
            <a:r>
              <a:rPr lang="en-US" dirty="0" smtClean="0">
                <a:solidFill>
                  <a:srgbClr val="008000"/>
                </a:solidFill>
              </a:rPr>
              <a:t>127-byte</a:t>
            </a:r>
            <a:r>
              <a:rPr lang="en-US" dirty="0" smtClean="0"/>
              <a:t> maximum 802.15.4 frame size.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for Low-Power Wireless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</a:t>
            </a:r>
            <a:r>
              <a:rPr lang="en-US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345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88632"/>
          </a:xfrm>
        </p:spPr>
        <p:txBody>
          <a:bodyPr/>
          <a:lstStyle/>
          <a:p>
            <a:r>
              <a:rPr lang="en-US" sz="2400" dirty="0" smtClean="0"/>
              <a:t>IETF </a:t>
            </a:r>
            <a:r>
              <a:rPr lang="en-US" sz="2400" dirty="0" smtClean="0">
                <a:solidFill>
                  <a:srgbClr val="008000"/>
                </a:solidFill>
              </a:rPr>
              <a:t>ROLL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008000"/>
                </a:solidFill>
              </a:rPr>
              <a:t>Ro</a:t>
            </a:r>
            <a:r>
              <a:rPr lang="en-US" sz="2400" dirty="0" smtClean="0"/>
              <a:t>uting over</a:t>
            </a:r>
            <a:r>
              <a:rPr lang="en-US" sz="2400" dirty="0" smtClean="0">
                <a:solidFill>
                  <a:srgbClr val="008000"/>
                </a:solidFill>
              </a:rPr>
              <a:t> L</a:t>
            </a:r>
            <a:r>
              <a:rPr lang="en-US" sz="2400" dirty="0" smtClean="0"/>
              <a:t>ow-power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dirty="0" err="1" smtClean="0">
                <a:solidFill>
                  <a:srgbClr val="008000"/>
                </a:solidFill>
              </a:rPr>
              <a:t>L</a:t>
            </a:r>
            <a:r>
              <a:rPr lang="en-US" sz="2400" dirty="0" err="1" smtClean="0"/>
              <a:t>ossy</a:t>
            </a:r>
            <a:r>
              <a:rPr lang="en-US" sz="2400" dirty="0" smtClean="0"/>
              <a:t> networks) group designed </a:t>
            </a:r>
            <a:r>
              <a:rPr lang="en-US" sz="2400" dirty="0">
                <a:solidFill>
                  <a:srgbClr val="008000"/>
                </a:solidFill>
              </a:rPr>
              <a:t>RPL </a:t>
            </a:r>
            <a:r>
              <a:rPr lang="en-US" sz="2400" dirty="0"/>
              <a:t>(</a:t>
            </a:r>
            <a:r>
              <a:rPr lang="en-US" sz="2400" dirty="0" smtClean="0">
                <a:solidFill>
                  <a:srgbClr val="008000"/>
                </a:solidFill>
              </a:rPr>
              <a:t>R</a:t>
            </a:r>
            <a:r>
              <a:rPr lang="en-US" sz="2400" dirty="0" smtClean="0"/>
              <a:t>outing </a:t>
            </a:r>
            <a:r>
              <a:rPr lang="en-US" sz="2400" dirty="0" smtClean="0">
                <a:solidFill>
                  <a:srgbClr val="008000"/>
                </a:solidFill>
              </a:rPr>
              <a:t>P</a:t>
            </a:r>
            <a:r>
              <a:rPr lang="en-US" sz="2400" dirty="0" smtClean="0"/>
              <a:t>rotocol for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>
                <a:solidFill>
                  <a:srgbClr val="008000"/>
                </a:solidFill>
              </a:rPr>
              <a:t>L</a:t>
            </a:r>
            <a:r>
              <a:rPr lang="en-US" sz="2400" dirty="0"/>
              <a:t>ow-power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/>
              <a:t>and </a:t>
            </a:r>
            <a:r>
              <a:rPr lang="en-US" sz="2400" dirty="0" err="1"/>
              <a:t>Lossy</a:t>
            </a:r>
            <a:r>
              <a:rPr lang="en-US" sz="2400" dirty="0"/>
              <a:t> </a:t>
            </a:r>
            <a:r>
              <a:rPr lang="en-US" sz="2400" dirty="0" smtClean="0"/>
              <a:t>networks) for routing in multi-hop sensor networks.</a:t>
            </a:r>
          </a:p>
          <a:p>
            <a:r>
              <a:rPr lang="en-US" sz="2800" dirty="0" smtClean="0"/>
              <a:t>RPL optimized for </a:t>
            </a:r>
            <a:r>
              <a:rPr lang="en-US" sz="2800" dirty="0" smtClean="0">
                <a:solidFill>
                  <a:srgbClr val="800000"/>
                </a:solidFill>
              </a:rPr>
              <a:t>many-to-one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traffic pattern while supporting </a:t>
            </a:r>
            <a:r>
              <a:rPr lang="en-US" sz="2800" dirty="0" smtClean="0">
                <a:solidFill>
                  <a:srgbClr val="800000"/>
                </a:solidFill>
              </a:rPr>
              <a:t>any-to-any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routing.</a:t>
            </a:r>
          </a:p>
          <a:p>
            <a:r>
              <a:rPr lang="en-US" sz="2800" dirty="0" smtClean="0"/>
              <a:t>Supporting different routing metrics, RPL builds a </a:t>
            </a:r>
            <a:r>
              <a:rPr lang="en-US" sz="2800" dirty="0" smtClean="0">
                <a:solidFill>
                  <a:srgbClr val="0000FF"/>
                </a:solidFill>
              </a:rPr>
              <a:t>directed acyclic graph (DAG) </a:t>
            </a:r>
            <a:r>
              <a:rPr lang="en-US" sz="2800" dirty="0" smtClean="0"/>
              <a:t>from the root node for routing.</a:t>
            </a:r>
          </a:p>
          <a:p>
            <a:r>
              <a:rPr lang="en-US" sz="2800" dirty="0" smtClean="0"/>
              <a:t>Since CSMA and IEEE 802.15.4 are most common, the issue becomes the </a:t>
            </a:r>
            <a:r>
              <a:rPr lang="en-US" sz="2800" dirty="0" smtClean="0">
                <a:solidFill>
                  <a:srgbClr val="0000FF"/>
                </a:solidFill>
              </a:rPr>
              <a:t>radio duty cycling layer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for Low-Power Wireless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</a:t>
            </a:r>
            <a:r>
              <a:rPr lang="en-US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221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Duty Cycling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112568"/>
          </a:xfrm>
        </p:spPr>
        <p:txBody>
          <a:bodyPr/>
          <a:lstStyle/>
          <a:p>
            <a:r>
              <a:rPr lang="en-US" dirty="0" smtClean="0"/>
              <a:t>To reduce idle listening, radio transceiver must be switched off most of the time.</a:t>
            </a:r>
          </a:p>
          <a:p>
            <a:r>
              <a:rPr lang="en-US" dirty="0" smtClean="0"/>
              <a:t>Figures show </a:t>
            </a:r>
            <a:r>
              <a:rPr lang="en-US" dirty="0" err="1" smtClean="0"/>
              <a:t>ContikiMAC</a:t>
            </a:r>
            <a:r>
              <a:rPr lang="en-US" dirty="0" smtClean="0"/>
              <a:t> for unicast and broadcast sender </a:t>
            </a:r>
            <a:r>
              <a:rPr lang="en-US" dirty="0" smtClean="0">
                <a:solidFill>
                  <a:srgbClr val="008000"/>
                </a:solidFill>
              </a:rPr>
              <a:t>{similar to X-MAC}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ContikiMAC</a:t>
            </a:r>
            <a:r>
              <a:rPr lang="en-US" dirty="0" smtClean="0"/>
              <a:t> sender “learns” wake-up phase of the receivers.</a:t>
            </a:r>
          </a:p>
          <a:p>
            <a:r>
              <a:rPr lang="en-US" dirty="0" smtClean="0"/>
              <a:t>Performance relationship between RPL and duty cycling layer yet to be studied.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</a:t>
            </a:r>
            <a:r>
              <a:rPr lang="en-US" smtClean="0">
                <a:solidFill>
                  <a:srgbClr val="800000"/>
                </a:solidFill>
              </a:rPr>
              <a:t>Low-Power Interoperability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323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3125</TotalTime>
  <Words>677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Revised_Master</vt:lpstr>
      <vt:lpstr>   Low-Power Interoperability for the IPv6 Internet of Things  Adam Dunkels, Joakim Eriksson, Nicolas Tsiftes Swedish Institute of Computer Science Presenter - Bob Kinicki               </vt:lpstr>
      <vt:lpstr>Introduction</vt:lpstr>
      <vt:lpstr>Steps for IoT Interoperability</vt:lpstr>
      <vt:lpstr>Low-Power uIPv6 Stack</vt:lpstr>
      <vt:lpstr>Contiki MAC Layer Choices</vt:lpstr>
      <vt:lpstr>LPP (Low Power Probing)</vt:lpstr>
      <vt:lpstr>IPv6 for Low-Power Wireless</vt:lpstr>
      <vt:lpstr>IPv6 for Low-Power Wireless</vt:lpstr>
      <vt:lpstr>Radio Duty Cycling Layer</vt:lpstr>
      <vt:lpstr>ContikiMAC Unicast</vt:lpstr>
      <vt:lpstr>ContikiMAC Broadcast</vt:lpstr>
      <vt:lpstr>Interoperability</vt:lpstr>
      <vt:lpstr>Low-Power Interoperability</vt:lpstr>
      <vt:lpstr>Low-Power Interoperability</vt:lpstr>
      <vt:lpstr>Low-Power Interoperability</vt:lpstr>
      <vt:lpstr>Low-Power Interoperability</vt:lpstr>
      <vt:lpstr>Conclusions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154</cp:revision>
  <dcterms:created xsi:type="dcterms:W3CDTF">2004-01-21T20:05:10Z</dcterms:created>
  <dcterms:modified xsi:type="dcterms:W3CDTF">2015-09-15T20:20:28Z</dcterms:modified>
</cp:coreProperties>
</file>