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6"/>
  </p:notesMasterIdLst>
  <p:handoutMasterIdLst>
    <p:handoutMasterId r:id="rId37"/>
  </p:handoutMasterIdLst>
  <p:sldIdLst>
    <p:sldId id="256" r:id="rId2"/>
    <p:sldId id="402" r:id="rId3"/>
    <p:sldId id="370" r:id="rId4"/>
    <p:sldId id="371" r:id="rId5"/>
    <p:sldId id="369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68" r:id="rId14"/>
    <p:sldId id="379" r:id="rId15"/>
    <p:sldId id="380" r:id="rId16"/>
    <p:sldId id="381" r:id="rId17"/>
    <p:sldId id="383" r:id="rId18"/>
    <p:sldId id="382" r:id="rId19"/>
    <p:sldId id="384" r:id="rId20"/>
    <p:sldId id="385" r:id="rId21"/>
    <p:sldId id="386" r:id="rId22"/>
    <p:sldId id="387" r:id="rId23"/>
    <p:sldId id="388" r:id="rId24"/>
    <p:sldId id="389" r:id="rId25"/>
    <p:sldId id="390" r:id="rId26"/>
    <p:sldId id="392" r:id="rId27"/>
    <p:sldId id="394" r:id="rId28"/>
    <p:sldId id="393" r:id="rId29"/>
    <p:sldId id="395" r:id="rId30"/>
    <p:sldId id="398" r:id="rId31"/>
    <p:sldId id="397" r:id="rId32"/>
    <p:sldId id="399" r:id="rId33"/>
    <p:sldId id="400" r:id="rId34"/>
    <p:sldId id="401" r:id="rId3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008000"/>
    <a:srgbClr val="FF6600"/>
    <a:srgbClr val="003366"/>
    <a:srgbClr val="990033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50768"/>
            <a:ext cx="27717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smtClean="0">
                <a:solidFill>
                  <a:srgbClr val="800000"/>
                </a:solidFill>
              </a:rPr>
              <a:t>Mobile M2M Communications</a:t>
            </a:r>
            <a:endParaRPr lang="en-US" dirty="0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1555750" y="6453336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smtClean="0">
                <a:solidFill>
                  <a:srgbClr val="800000"/>
                </a:solidFill>
              </a:rPr>
              <a:t>Mobile M2M Communications</a:t>
            </a:r>
            <a:endParaRPr lang="en-US" dirty="0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16558"/>
            <a:ext cx="8785225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smtClean="0">
                <a:solidFill>
                  <a:srgbClr val="800000"/>
                </a:solidFill>
              </a:rPr>
              <a:t>Mobile M2M Communications</a:t>
            </a:r>
            <a:endParaRPr lang="en-US" dirty="0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smtClean="0">
                <a:solidFill>
                  <a:srgbClr val="800000"/>
                </a:solidFill>
              </a:rPr>
              <a:t>Mobile M2M Communications</a:t>
            </a:r>
            <a:endParaRPr lang="en-US" dirty="0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smtClean="0">
                <a:solidFill>
                  <a:srgbClr val="800000"/>
                </a:solidFill>
              </a:rPr>
              <a:t>Mobile M2M Communications</a:t>
            </a:r>
            <a:endParaRPr lang="en-US" dirty="0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smtClean="0">
                <a:solidFill>
                  <a:srgbClr val="800000"/>
                </a:solidFill>
              </a:rPr>
              <a:t>Mobile M2M Communications</a:t>
            </a:r>
            <a:endParaRPr lang="en-US" dirty="0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smtClean="0">
                <a:solidFill>
                  <a:srgbClr val="800000"/>
                </a:solidFill>
              </a:rPr>
              <a:t>Mobile M2M Communications</a:t>
            </a:r>
            <a:endParaRPr lang="en-US" dirty="0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smtClean="0">
                <a:solidFill>
                  <a:srgbClr val="800000"/>
                </a:solidFill>
              </a:rPr>
              <a:t>Mobile M2M Communications</a:t>
            </a:r>
            <a:endParaRPr lang="en-US" dirty="0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smtClean="0">
                <a:solidFill>
                  <a:srgbClr val="800000"/>
                </a:solidFill>
              </a:rPr>
              <a:t>Mobile M2M Communications</a:t>
            </a:r>
            <a:endParaRPr lang="en-US" dirty="0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smtClean="0">
                <a:solidFill>
                  <a:srgbClr val="800000"/>
                </a:solidFill>
              </a:rPr>
              <a:t>Mobile M2M Communications</a:t>
            </a:r>
            <a:endParaRPr lang="en-US" dirty="0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6512" y="6351984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" y="-27384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smtClean="0">
                <a:solidFill>
                  <a:srgbClr val="800000"/>
                </a:solidFill>
              </a:rPr>
              <a:t>Mobile M2M Communications</a:t>
            </a:r>
            <a:endParaRPr lang="en-US" dirty="0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5176"/>
            <a:ext cx="1259632" cy="512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22582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Towards Efficient Mobile M2M Communications: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Survey and Open Challenges</a:t>
            </a: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Carlos Pereira and Ana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Aguiar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Sensors, Volume 14, Issue 10</a:t>
            </a: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987825" y="4725144"/>
            <a:ext cx="60486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kern="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Presenter - Bob Kinicki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  <a:r>
              <a:rPr lang="en-US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Internet of Things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990033"/>
                </a:solidFill>
                <a:effectLst/>
              </a:rPr>
              <a:t>           </a:t>
            </a:r>
            <a:r>
              <a:rPr lang="en-US" sz="28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Device Mobility, Autonomy &amp; Security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800600"/>
          </a:xfrm>
        </p:spPr>
        <p:txBody>
          <a:bodyPr/>
          <a:lstStyle/>
          <a:p>
            <a:r>
              <a:rPr lang="en-US" dirty="0" smtClean="0"/>
              <a:t>Worry about </a:t>
            </a:r>
            <a:r>
              <a:rPr lang="en-US" dirty="0" smtClean="0">
                <a:solidFill>
                  <a:srgbClr val="0033CC"/>
                </a:solidFill>
              </a:rPr>
              <a:t>vertical handover issues </a:t>
            </a:r>
            <a:r>
              <a:rPr lang="en-US" dirty="0" smtClean="0"/>
              <a:t>for mobile devices connected to multiple networks.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Seamless</a:t>
            </a:r>
            <a:r>
              <a:rPr lang="en-US" dirty="0" smtClean="0"/>
              <a:t> implies that self-configuration, self-management and self-healing are important in M2M.</a:t>
            </a:r>
          </a:p>
          <a:p>
            <a:r>
              <a:rPr lang="en-US" dirty="0" smtClean="0"/>
              <a:t>M2M requires </a:t>
            </a:r>
            <a:r>
              <a:rPr lang="en-US" dirty="0" smtClean="0">
                <a:solidFill>
                  <a:srgbClr val="0033CC"/>
                </a:solidFill>
              </a:rPr>
              <a:t>autonomous data collection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Security is a problem – especially for vehicular and healthcare applications.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59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M2M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00600"/>
          </a:xfrm>
        </p:spPr>
        <p:txBody>
          <a:bodyPr/>
          <a:lstStyle/>
          <a:p>
            <a:r>
              <a:rPr lang="en-US" dirty="0" smtClean="0"/>
              <a:t>Support for many and diversified devices.</a:t>
            </a:r>
          </a:p>
          <a:p>
            <a:r>
              <a:rPr lang="en-US" dirty="0" smtClean="0"/>
              <a:t>Traffic volume and traffic patterns.</a:t>
            </a:r>
          </a:p>
          <a:p>
            <a:r>
              <a:rPr lang="en-US" dirty="0" smtClean="0"/>
              <a:t>Mixing H2H and M2M traffic exposes networks capacity limitations.</a:t>
            </a:r>
          </a:p>
          <a:p>
            <a:r>
              <a:rPr lang="en-US" dirty="0" smtClean="0"/>
              <a:t>Overhead from handoff inefficiencies is a still a problem.</a:t>
            </a:r>
          </a:p>
          <a:p>
            <a:r>
              <a:rPr lang="en-US" dirty="0" smtClean="0"/>
              <a:t>More studies of data compression needed to optimize performance.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0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Interoperable M2M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256584"/>
          </a:xfrm>
        </p:spPr>
        <p:txBody>
          <a:bodyPr/>
          <a:lstStyle/>
          <a:p>
            <a:r>
              <a:rPr lang="en-US" dirty="0" smtClean="0"/>
              <a:t>Current M2M markets are segmented and often rely on proprietary solutions.</a:t>
            </a:r>
          </a:p>
          <a:p>
            <a:r>
              <a:rPr lang="en-US" dirty="0" smtClean="0"/>
              <a:t>Interoperability requires standards-based M2M.</a:t>
            </a:r>
          </a:p>
          <a:p>
            <a:r>
              <a:rPr lang="en-US" dirty="0" smtClean="0"/>
              <a:t>ETSI (European Telecommunications Standards Institute) M2M architecture discussed.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ETSI M2M service platform employs horizontal middleware to facilitate sharing.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97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Figure 1: ETSI System Architecture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01539"/>
            <a:ext cx="8424936" cy="4942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4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2: Storyboard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49144"/>
            <a:ext cx="7549078" cy="458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8050088" y="3666728"/>
            <a:ext cx="1058416" cy="9144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Wearable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Devices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7330008" y="4114812"/>
            <a:ext cx="720080" cy="610332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95536" y="4563994"/>
            <a:ext cx="4248472" cy="124127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ETSI M2M service platform is 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orizontal middleware where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pplications share network elements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 M2M is ‘agnostic’ of technologies.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44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16558"/>
            <a:ext cx="9756576" cy="792162"/>
          </a:xfrm>
        </p:spPr>
        <p:txBody>
          <a:bodyPr/>
          <a:lstStyle/>
          <a:p>
            <a:r>
              <a:rPr lang="en-US" sz="3200" dirty="0" smtClean="0"/>
              <a:t>M2M Communication Models and Para</a:t>
            </a:r>
            <a:r>
              <a:rPr lang="en-US" sz="3600" dirty="0" smtClean="0"/>
              <a:t>digms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/>
          <a:lstStyle/>
          <a:p>
            <a:r>
              <a:rPr lang="en-US" dirty="0" smtClean="0"/>
              <a:t>M2M communication is categorizes as: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e</a:t>
            </a:r>
            <a:r>
              <a:rPr lang="en-US" dirty="0" smtClean="0">
                <a:solidFill>
                  <a:srgbClr val="0033CC"/>
                </a:solidFill>
              </a:rPr>
              <a:t>vent-based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33CC"/>
                </a:solidFill>
              </a:rPr>
              <a:t>polling-based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Polling follows request-response pattern.</a:t>
            </a:r>
          </a:p>
          <a:p>
            <a:r>
              <a:rPr lang="en-US" dirty="0" smtClean="0"/>
              <a:t>Event communications triggered by a particular event.</a:t>
            </a:r>
          </a:p>
          <a:p>
            <a:r>
              <a:rPr lang="en-US" dirty="0" smtClean="0"/>
              <a:t>ETSI adopts </a:t>
            </a:r>
            <a:r>
              <a:rPr lang="en-US" dirty="0" smtClean="0">
                <a:solidFill>
                  <a:srgbClr val="008000"/>
                </a:solidFill>
              </a:rPr>
              <a:t>REST</a:t>
            </a:r>
            <a:r>
              <a:rPr lang="en-US" dirty="0" smtClean="0"/>
              <a:t>ful architecture style. </a:t>
            </a:r>
            <a:r>
              <a:rPr lang="en-US" dirty="0" smtClean="0">
                <a:solidFill>
                  <a:srgbClr val="008000"/>
                </a:solidFill>
              </a:rPr>
              <a:t>REST (Representational State Transfer) </a:t>
            </a:r>
            <a:r>
              <a:rPr lang="en-US" dirty="0" smtClean="0"/>
              <a:t>is a client-server paradigm with </a:t>
            </a:r>
            <a:r>
              <a:rPr lang="en-US" dirty="0" smtClean="0">
                <a:solidFill>
                  <a:srgbClr val="800000"/>
                </a:solidFill>
              </a:rPr>
              <a:t>stateless</a:t>
            </a:r>
            <a:r>
              <a:rPr lang="en-US" dirty="0" smtClean="0"/>
              <a:t> interactions.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30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112568"/>
          </a:xfrm>
        </p:spPr>
        <p:txBody>
          <a:bodyPr/>
          <a:lstStyle/>
          <a:p>
            <a:r>
              <a:rPr lang="en-US" dirty="0" smtClean="0"/>
              <a:t>While </a:t>
            </a:r>
            <a:r>
              <a:rPr lang="en-US" dirty="0" smtClean="0">
                <a:solidFill>
                  <a:srgbClr val="0033CC"/>
                </a:solidFill>
              </a:rPr>
              <a:t>REST</a:t>
            </a:r>
            <a:r>
              <a:rPr lang="en-US" dirty="0" smtClean="0"/>
              <a:t> is stateless communication, it provides unique addresses for distributed applications with resources that change state.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REST</a:t>
            </a:r>
            <a:r>
              <a:rPr lang="en-US" dirty="0" smtClean="0"/>
              <a:t> uses </a:t>
            </a:r>
            <a:r>
              <a:rPr lang="en-US" dirty="0" smtClean="0">
                <a:solidFill>
                  <a:srgbClr val="008000"/>
                </a:solidFill>
              </a:rPr>
              <a:t>Create, Read, Update and Delete </a:t>
            </a:r>
            <a:r>
              <a:rPr lang="en-US" dirty="0" smtClean="0"/>
              <a:t>to manipulate resources.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REST</a:t>
            </a:r>
            <a:r>
              <a:rPr lang="en-US" dirty="0" smtClean="0"/>
              <a:t> is inherently </a:t>
            </a:r>
            <a:r>
              <a:rPr lang="en-US" dirty="0" smtClean="0">
                <a:solidFill>
                  <a:srgbClr val="008000"/>
                </a:solidFill>
              </a:rPr>
              <a:t>request-response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/>
              <a:t>but </a:t>
            </a:r>
            <a:r>
              <a:rPr lang="en-US" dirty="0" smtClean="0">
                <a:solidFill>
                  <a:srgbClr val="008000"/>
                </a:solidFill>
              </a:rPr>
              <a:t>publish-subscribe</a:t>
            </a:r>
            <a:r>
              <a:rPr lang="en-US" dirty="0" smtClean="0"/>
              <a:t> is more reasonable for event-based communications.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17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Publish-Subscribe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184576"/>
          </a:xfrm>
        </p:spPr>
        <p:txBody>
          <a:bodyPr/>
          <a:lstStyle/>
          <a:p>
            <a:r>
              <a:rPr lang="en-US" dirty="0" smtClean="0"/>
              <a:t>Publish-subscribe is a </a:t>
            </a:r>
            <a:r>
              <a:rPr lang="en-US" dirty="0" smtClean="0">
                <a:solidFill>
                  <a:srgbClr val="0033CC"/>
                </a:solidFill>
              </a:rPr>
              <a:t>one-to-many </a:t>
            </a:r>
            <a:r>
              <a:rPr lang="en-US" dirty="0" smtClean="0"/>
              <a:t>paradigm where </a:t>
            </a:r>
            <a:r>
              <a:rPr lang="en-US" dirty="0" smtClean="0">
                <a:solidFill>
                  <a:srgbClr val="008000"/>
                </a:solidFill>
              </a:rPr>
              <a:t>subscribers</a:t>
            </a:r>
            <a:r>
              <a:rPr lang="en-US" dirty="0" smtClean="0"/>
              <a:t> state there interest (subscription) to  message brokers to  being notified of data/events produced by </a:t>
            </a:r>
            <a:r>
              <a:rPr lang="en-US" dirty="0" smtClean="0">
                <a:solidFill>
                  <a:srgbClr val="008000"/>
                </a:solidFill>
              </a:rPr>
              <a:t>publishers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Publishers transmit to message brokers who in turn deliver message to the subscribers.</a:t>
            </a:r>
          </a:p>
          <a:p>
            <a:r>
              <a:rPr lang="en-US" dirty="0" smtClean="0"/>
              <a:t>Subscribers are only notified when events are produced </a:t>
            </a:r>
            <a:r>
              <a:rPr lang="en-US" dirty="0" smtClean="0">
                <a:solidFill>
                  <a:srgbClr val="800000"/>
                </a:solidFill>
              </a:rPr>
              <a:t>{saves sensor energy}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843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3: Publish-Subscribe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15266"/>
            <a:ext cx="5256584" cy="448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02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M2M Application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256584"/>
          </a:xfrm>
        </p:spPr>
        <p:txBody>
          <a:bodyPr/>
          <a:lstStyle/>
          <a:p>
            <a:r>
              <a:rPr lang="en-US" dirty="0" smtClean="0"/>
              <a:t>M2M Partnership Project agreed to consider </a:t>
            </a:r>
            <a:r>
              <a:rPr lang="en-US" dirty="0" err="1" smtClean="0">
                <a:solidFill>
                  <a:srgbClr val="008000"/>
                </a:solidFill>
              </a:rPr>
              <a:t>CoAP</a:t>
            </a:r>
            <a:r>
              <a:rPr lang="en-US" dirty="0" smtClean="0">
                <a:solidFill>
                  <a:srgbClr val="008000"/>
                </a:solidFill>
              </a:rPr>
              <a:t>, HTTP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000"/>
                </a:solidFill>
              </a:rPr>
              <a:t>MQTT </a:t>
            </a:r>
            <a:r>
              <a:rPr lang="en-US" dirty="0" smtClean="0"/>
              <a:t>as de facto M2M communications protocols.</a:t>
            </a:r>
          </a:p>
          <a:p>
            <a:r>
              <a:rPr lang="en-US" dirty="0" smtClean="0"/>
              <a:t>Authors introduce </a:t>
            </a:r>
            <a:r>
              <a:rPr lang="en-US" dirty="0" err="1" smtClean="0">
                <a:solidFill>
                  <a:srgbClr val="008000"/>
                </a:solidFill>
              </a:rPr>
              <a:t>CoAP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8000"/>
                </a:solidFill>
              </a:rPr>
              <a:t> MQTT </a:t>
            </a:r>
            <a:r>
              <a:rPr lang="en-US" dirty="0"/>
              <a:t>(</a:t>
            </a:r>
            <a:r>
              <a:rPr lang="en-US" dirty="0" smtClean="0"/>
              <a:t>more details in future papers).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HTTP </a:t>
            </a:r>
            <a:r>
              <a:rPr lang="en-US" dirty="0" smtClean="0"/>
              <a:t>uses four request types: </a:t>
            </a:r>
            <a:r>
              <a:rPr lang="en-US" dirty="0" smtClean="0">
                <a:solidFill>
                  <a:srgbClr val="0033CC"/>
                </a:solidFill>
              </a:rPr>
              <a:t>GET, POST, PUT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33CC"/>
                </a:solidFill>
              </a:rPr>
              <a:t>DELETE</a:t>
            </a:r>
            <a:r>
              <a:rPr lang="en-US" dirty="0" smtClean="0"/>
              <a:t> and a </a:t>
            </a:r>
            <a:r>
              <a:rPr lang="en-US" dirty="0" smtClean="0">
                <a:solidFill>
                  <a:srgbClr val="0033CC"/>
                </a:solidFill>
              </a:rPr>
              <a:t>URI </a:t>
            </a:r>
            <a:r>
              <a:rPr lang="en-US" dirty="0" smtClean="0"/>
              <a:t>(Uniform Resource Identifier).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CoAP</a:t>
            </a:r>
            <a:r>
              <a:rPr lang="en-US" dirty="0" smtClean="0"/>
              <a:t> is lightweight REST compliant protocol that uses same request types.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104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892480" cy="4800600"/>
          </a:xfrm>
        </p:spPr>
        <p:txBody>
          <a:bodyPr/>
          <a:lstStyle/>
          <a:p>
            <a:r>
              <a:rPr lang="en-US" sz="2400" dirty="0" smtClean="0"/>
              <a:t>Motivation/ Introduction</a:t>
            </a:r>
          </a:p>
          <a:p>
            <a:r>
              <a:rPr lang="en-US" sz="2400" dirty="0" smtClean="0"/>
              <a:t>M2M Literature Review</a:t>
            </a:r>
          </a:p>
          <a:p>
            <a:r>
              <a:rPr lang="en-US" sz="2400" dirty="0" smtClean="0"/>
              <a:t>Interoperable M2M</a:t>
            </a:r>
          </a:p>
          <a:p>
            <a:r>
              <a:rPr lang="en-US" sz="2400" dirty="0" smtClean="0"/>
              <a:t>M2M Communication Models and Paradigms</a:t>
            </a:r>
          </a:p>
          <a:p>
            <a:pPr lvl="1"/>
            <a:r>
              <a:rPr lang="en-US" sz="2400" dirty="0" smtClean="0"/>
              <a:t>REST</a:t>
            </a:r>
          </a:p>
          <a:p>
            <a:pPr lvl="1"/>
            <a:r>
              <a:rPr lang="en-US" sz="2400" dirty="0" smtClean="0"/>
              <a:t>Publish-Subscribe</a:t>
            </a:r>
          </a:p>
          <a:p>
            <a:r>
              <a:rPr lang="en-US" sz="2400" dirty="0" smtClean="0"/>
              <a:t>M2M Application Protocols</a:t>
            </a:r>
          </a:p>
          <a:p>
            <a:pPr lvl="1"/>
            <a:r>
              <a:rPr lang="en-US" sz="2400" dirty="0" err="1" smtClean="0"/>
              <a:t>CoAP</a:t>
            </a:r>
            <a:endParaRPr lang="en-US" sz="2400" dirty="0" smtClean="0"/>
          </a:p>
          <a:p>
            <a:pPr lvl="1"/>
            <a:r>
              <a:rPr lang="en-US" sz="2400" dirty="0" smtClean="0"/>
              <a:t>MQTT and MQTT-S</a:t>
            </a:r>
          </a:p>
          <a:p>
            <a:r>
              <a:rPr lang="en-US" sz="2400" dirty="0" smtClean="0"/>
              <a:t>Smartphones as Mobile M2M Gateways</a:t>
            </a:r>
          </a:p>
          <a:p>
            <a:r>
              <a:rPr lang="en-US" sz="2400" dirty="0" smtClean="0"/>
              <a:t>Conclusions and Critique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69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79296" cy="4800600"/>
          </a:xfrm>
        </p:spPr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conceptually separated into two layers:</a:t>
            </a:r>
          </a:p>
          <a:p>
            <a:pPr lvl="1"/>
            <a:r>
              <a:rPr lang="en-US" dirty="0" smtClean="0"/>
              <a:t>Messaging layer: provides asynchronous message services over datagram.</a:t>
            </a:r>
          </a:p>
          <a:p>
            <a:pPr lvl="1"/>
            <a:r>
              <a:rPr lang="en-US" dirty="0" smtClean="0"/>
              <a:t>Request-response layer: provides handling of tracking of requests and responses exchanged between client and a server.</a:t>
            </a:r>
          </a:p>
          <a:p>
            <a:pPr lvl="2"/>
            <a:r>
              <a:rPr lang="en-US" dirty="0" smtClean="0"/>
              <a:t>This layer provides direct support for web services.</a:t>
            </a:r>
          </a:p>
          <a:p>
            <a:pPr lvl="2"/>
            <a:r>
              <a:rPr lang="en-US" dirty="0" smtClean="0"/>
              <a:t>Tokens in request/response pairs used for ACKs.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90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Messaging layer implements the publish-subscribe model.</a:t>
            </a:r>
          </a:p>
          <a:p>
            <a:r>
              <a:rPr lang="en-US" dirty="0" err="1" smtClean="0">
                <a:solidFill>
                  <a:srgbClr val="0033CC"/>
                </a:solidFill>
              </a:rPr>
              <a:t>CoAP</a:t>
            </a:r>
            <a:r>
              <a:rPr lang="en-US" dirty="0" smtClean="0">
                <a:solidFill>
                  <a:srgbClr val="0033CC"/>
                </a:solidFill>
              </a:rPr>
              <a:t> observer model </a:t>
            </a:r>
            <a:r>
              <a:rPr lang="en-US" dirty="0" smtClean="0"/>
              <a:t>lets </a:t>
            </a:r>
            <a:r>
              <a:rPr lang="en-US" dirty="0" err="1" smtClean="0"/>
              <a:t>CoAP</a:t>
            </a:r>
            <a:r>
              <a:rPr lang="en-US" dirty="0" smtClean="0"/>
              <a:t> client observe a resource on another </a:t>
            </a:r>
            <a:r>
              <a:rPr lang="en-US" dirty="0" err="1" smtClean="0"/>
              <a:t>CoAP</a:t>
            </a:r>
            <a:r>
              <a:rPr lang="en-US" dirty="0" smtClean="0"/>
              <a:t> entity (think sensor here!).</a:t>
            </a:r>
          </a:p>
          <a:p>
            <a:r>
              <a:rPr lang="en-US" dirty="0" smtClean="0"/>
              <a:t>Subscription made with an </a:t>
            </a:r>
            <a:r>
              <a:rPr lang="en-US" dirty="0" smtClean="0">
                <a:solidFill>
                  <a:srgbClr val="008000"/>
                </a:solidFill>
              </a:rPr>
              <a:t>extended Get request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this model (Figure 3), publisher is also the broker.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81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message types include:</a:t>
            </a:r>
          </a:p>
          <a:p>
            <a:pPr lvl="1"/>
            <a:r>
              <a:rPr lang="en-US" dirty="0" smtClean="0"/>
              <a:t>Confirmable (CON) message which expects an ACK.</a:t>
            </a:r>
          </a:p>
          <a:p>
            <a:pPr lvl="1"/>
            <a:r>
              <a:rPr lang="en-US" dirty="0" smtClean="0"/>
              <a:t>Non-confirmable message</a:t>
            </a:r>
          </a:p>
          <a:p>
            <a:pPr lvl="1"/>
            <a:r>
              <a:rPr lang="en-US" dirty="0" err="1" smtClean="0"/>
              <a:t>Ack</a:t>
            </a:r>
            <a:r>
              <a:rPr lang="en-US" dirty="0" smtClean="0"/>
              <a:t> message</a:t>
            </a:r>
          </a:p>
          <a:p>
            <a:pPr lvl="1"/>
            <a:r>
              <a:rPr lang="en-US" dirty="0"/>
              <a:t>RST message : </a:t>
            </a:r>
            <a:r>
              <a:rPr lang="en-US" dirty="0" smtClean="0"/>
              <a:t>reset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Resource discovery </a:t>
            </a:r>
            <a:r>
              <a:rPr lang="en-US" dirty="0" smtClean="0"/>
              <a:t>is accomplished in </a:t>
            </a:r>
            <a:r>
              <a:rPr lang="en-US" dirty="0" err="1" smtClean="0"/>
              <a:t>CoAP</a:t>
            </a:r>
            <a:r>
              <a:rPr lang="en-US" dirty="0" smtClean="0"/>
              <a:t> with Confirmable Get.</a:t>
            </a:r>
          </a:p>
          <a:p>
            <a:r>
              <a:rPr lang="en-US" dirty="0" err="1" smtClean="0"/>
              <a:t>CoAP</a:t>
            </a:r>
            <a:r>
              <a:rPr lang="en-US" dirty="0" smtClean="0"/>
              <a:t> uses UDP and not TCP.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29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/>
          <a:lstStyle/>
          <a:p>
            <a:r>
              <a:rPr lang="en-US" dirty="0" smtClean="0"/>
              <a:t>Using UDP, </a:t>
            </a:r>
            <a:r>
              <a:rPr lang="en-US" dirty="0" err="1" smtClean="0"/>
              <a:t>CoAP</a:t>
            </a:r>
            <a:r>
              <a:rPr lang="en-US" dirty="0" smtClean="0"/>
              <a:t> can utilize multicast IP destination addresses.</a:t>
            </a:r>
          </a:p>
          <a:p>
            <a:r>
              <a:rPr lang="en-US" dirty="0" smtClean="0"/>
              <a:t>Security is handled using Datagram Transport Layer Security (DTLS).</a:t>
            </a:r>
          </a:p>
          <a:p>
            <a:pPr lvl="1"/>
            <a:r>
              <a:rPr lang="en-US" dirty="0" smtClean="0"/>
              <a:t>IPsec is too heavy for energy-aware sensors!</a:t>
            </a:r>
          </a:p>
          <a:p>
            <a:r>
              <a:rPr lang="en-US" dirty="0" err="1" smtClean="0"/>
              <a:t>CoAP</a:t>
            </a:r>
            <a:r>
              <a:rPr lang="en-US" dirty="0" smtClean="0"/>
              <a:t> philosophy includes caching and proxies (which are often found in border router serving as a gateway and a proxy).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49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MQTT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MQTT was developed by IBM as a lightweight, broker-based, publish-subscribe messaging protocol.</a:t>
            </a:r>
          </a:p>
          <a:p>
            <a:r>
              <a:rPr lang="en-US" dirty="0" smtClean="0"/>
              <a:t>MQTT does NOT comply with REST.</a:t>
            </a:r>
          </a:p>
          <a:p>
            <a:r>
              <a:rPr lang="en-US" dirty="0" smtClean="0"/>
              <a:t>MQTT has 14 different message types and is an asynchronous protocol.</a:t>
            </a:r>
          </a:p>
          <a:p>
            <a:r>
              <a:rPr lang="en-US" dirty="0" smtClean="0"/>
              <a:t>MQTT supports three levels of application reliability and is based on the TCP/IP stack (mainly TCP).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30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MQTT-S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95400"/>
            <a:ext cx="8496944" cy="48006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MQTT for Sensor Networks (MQTT-S) </a:t>
            </a:r>
            <a:r>
              <a:rPr lang="en-US" dirty="0" smtClean="0"/>
              <a:t>is an MQTT extension that is optimized for low-cost, battery-operated devices.</a:t>
            </a:r>
          </a:p>
          <a:p>
            <a:r>
              <a:rPr lang="en-US" dirty="0" smtClean="0"/>
              <a:t>MQTT-S operates on UDP and is aimed at minimizing capacity and resource requirements while targeting reliability.</a:t>
            </a:r>
          </a:p>
          <a:p>
            <a:r>
              <a:rPr lang="en-US" dirty="0" smtClean="0"/>
              <a:t>MQTT-S gateway can be integrated into broker to translate between MQTT and MQTT-S.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438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34408"/>
            <a:ext cx="8229600" cy="1730896"/>
          </a:xfrm>
        </p:spPr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Transparent GW maintains separate MQTT connection to broker for each MQTT-S client.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 GW has only one MQTT connection to broker which is shared by all MQTT-S clients through GW 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97290"/>
            <a:ext cx="8921017" cy="341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08520" y="116558"/>
            <a:ext cx="9433048" cy="792162"/>
          </a:xfrm>
        </p:spPr>
        <p:txBody>
          <a:bodyPr/>
          <a:lstStyle/>
          <a:p>
            <a:r>
              <a:rPr lang="en-US" dirty="0" smtClean="0"/>
              <a:t>Figure 4: MQTT Gateways (GW)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</a:t>
            </a:r>
            <a:r>
              <a:rPr lang="en-US" dirty="0" err="1" smtClean="0"/>
              <a:t>CoAP</a:t>
            </a:r>
            <a:r>
              <a:rPr lang="en-US" dirty="0" smtClean="0"/>
              <a:t> vs MQTT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95400"/>
            <a:ext cx="8363272" cy="4800600"/>
          </a:xfrm>
        </p:spPr>
        <p:txBody>
          <a:bodyPr/>
          <a:lstStyle/>
          <a:p>
            <a:r>
              <a:rPr lang="en-US" sz="2800" dirty="0" err="1" smtClean="0"/>
              <a:t>CoAP</a:t>
            </a:r>
            <a:r>
              <a:rPr lang="en-US" sz="2800" dirty="0" smtClean="0"/>
              <a:t> validated through experiments (see future papers) and used with HTTP/</a:t>
            </a:r>
            <a:r>
              <a:rPr lang="en-US" sz="2800" dirty="0" err="1" smtClean="0"/>
              <a:t>CoAP</a:t>
            </a:r>
            <a:r>
              <a:rPr lang="en-US" sz="2800" dirty="0" smtClean="0"/>
              <a:t> proxy to handle web traffic into a WSN.</a:t>
            </a:r>
          </a:p>
          <a:p>
            <a:r>
              <a:rPr lang="en-US" sz="2800" dirty="0" smtClean="0"/>
              <a:t>Two open-source implementations of MQTT exist (Mosquito and </a:t>
            </a:r>
            <a:r>
              <a:rPr lang="en-US" sz="2800" dirty="0" err="1" smtClean="0"/>
              <a:t>Paho</a:t>
            </a:r>
            <a:r>
              <a:rPr lang="en-US" sz="2800" dirty="0" smtClean="0"/>
              <a:t>).</a:t>
            </a:r>
          </a:p>
          <a:p>
            <a:r>
              <a:rPr lang="en-US" sz="2800" dirty="0" err="1" smtClean="0"/>
              <a:t>CoAP</a:t>
            </a:r>
            <a:r>
              <a:rPr lang="en-US" sz="2800" dirty="0" smtClean="0"/>
              <a:t> header twice the size of MQTT header.</a:t>
            </a:r>
          </a:p>
          <a:p>
            <a:r>
              <a:rPr lang="en-US" sz="2800" dirty="0" err="1" smtClean="0"/>
              <a:t>CoAP</a:t>
            </a:r>
            <a:r>
              <a:rPr lang="en-US" sz="2800" dirty="0" smtClean="0"/>
              <a:t> performs better than MQTT (see future papers).</a:t>
            </a:r>
          </a:p>
          <a:p>
            <a:r>
              <a:rPr lang="en-US" sz="2800" dirty="0" smtClean="0"/>
              <a:t>MQTT does not provide service discovery.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7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2: </a:t>
            </a:r>
            <a:r>
              <a:rPr lang="en-US" dirty="0" err="1" smtClean="0"/>
              <a:t>CoAP</a:t>
            </a:r>
            <a:r>
              <a:rPr lang="en-US" dirty="0" smtClean="0"/>
              <a:t> vs MQTT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9" y="1772816"/>
            <a:ext cx="9046675" cy="384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7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558"/>
            <a:ext cx="8964613" cy="792162"/>
          </a:xfrm>
        </p:spPr>
        <p:txBody>
          <a:bodyPr/>
          <a:lstStyle/>
          <a:p>
            <a:r>
              <a:rPr lang="en-US" sz="3600" dirty="0" smtClean="0"/>
              <a:t>Smartphones as Mobile M2M Gateways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Healthcare applications include remote monitoring of patient vital signs (see Table 3) using sensors.</a:t>
            </a:r>
          </a:p>
          <a:p>
            <a:r>
              <a:rPr lang="en-US" dirty="0" smtClean="0"/>
              <a:t>Sensors can forward collected data to a gateway using short-range wireless (e.g. Bluetooth).</a:t>
            </a:r>
          </a:p>
          <a:p>
            <a:r>
              <a:rPr lang="en-US" dirty="0" smtClean="0"/>
              <a:t>Smartphones can play the role of the </a:t>
            </a:r>
            <a:r>
              <a:rPr lang="en-US" dirty="0" smtClean="0">
                <a:solidFill>
                  <a:srgbClr val="0033CC"/>
                </a:solidFill>
              </a:rPr>
              <a:t>mobile M2M gateway</a:t>
            </a:r>
            <a:r>
              <a:rPr lang="en-US" dirty="0" smtClean="0"/>
              <a:t>, but battery depletion is an issue.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8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M2M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800600"/>
          </a:xfrm>
        </p:spPr>
        <p:txBody>
          <a:bodyPr/>
          <a:lstStyle/>
          <a:p>
            <a:r>
              <a:rPr lang="en-US" sz="2800" dirty="0" smtClean="0">
                <a:solidFill>
                  <a:srgbClr val="800000"/>
                </a:solidFill>
              </a:rPr>
              <a:t>Machine-to-Machine (M2M) communications </a:t>
            </a:r>
            <a:r>
              <a:rPr lang="en-US" sz="2800" dirty="0" smtClean="0"/>
              <a:t>imply networked devices exchanging information </a:t>
            </a:r>
            <a:r>
              <a:rPr lang="en-US" sz="2800" dirty="0" smtClean="0">
                <a:solidFill>
                  <a:srgbClr val="0033CC"/>
                </a:solidFill>
              </a:rPr>
              <a:t>seamlessly</a:t>
            </a:r>
            <a:r>
              <a:rPr lang="en-US" sz="2800" dirty="0" smtClean="0">
                <a:solidFill>
                  <a:srgbClr val="003366"/>
                </a:solidFill>
              </a:rPr>
              <a:t> </a:t>
            </a:r>
            <a:r>
              <a:rPr lang="en-US" sz="2800" dirty="0" smtClean="0"/>
              <a:t>without human intervention.</a:t>
            </a:r>
            <a:r>
              <a:rPr lang="en-US" sz="2800" dirty="0" smtClean="0">
                <a:solidFill>
                  <a:srgbClr val="003366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IoT</a:t>
            </a:r>
            <a:r>
              <a:rPr lang="en-US" sz="2800" dirty="0" smtClean="0">
                <a:solidFill>
                  <a:srgbClr val="003366"/>
                </a:solidFill>
              </a:rPr>
              <a:t> </a:t>
            </a:r>
            <a:r>
              <a:rPr lang="en-US" sz="2800" dirty="0" smtClean="0"/>
              <a:t>is a major driver for M2M applications.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Smartphone </a:t>
            </a:r>
            <a:r>
              <a:rPr lang="en-US" sz="2800" dirty="0" smtClean="0"/>
              <a:t>pervasiveness make them critical to IoT and </a:t>
            </a:r>
            <a:r>
              <a:rPr lang="en-US" sz="2800" dirty="0" smtClean="0">
                <a:solidFill>
                  <a:srgbClr val="0033CC"/>
                </a:solidFill>
              </a:rPr>
              <a:t>mobile M2M communications </a:t>
            </a:r>
            <a:r>
              <a:rPr lang="en-US" sz="2800" dirty="0" smtClean="0"/>
              <a:t>predictions for the future are high: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3366"/>
                </a:solidFill>
              </a:rPr>
              <a:t> </a:t>
            </a:r>
            <a:r>
              <a:rPr lang="en-US" sz="2800" dirty="0" smtClean="0">
                <a:solidFill>
                  <a:srgbClr val="003366"/>
                </a:solidFill>
              </a:rPr>
              <a:t> </a:t>
            </a:r>
            <a:r>
              <a:rPr lang="en-US" sz="1800" dirty="0" smtClean="0">
                <a:solidFill>
                  <a:srgbClr val="FF6600"/>
                </a:solidFill>
              </a:rPr>
              <a:t>2018  mobile M2M will be 6% of all mobile data.</a:t>
            </a:r>
          </a:p>
          <a:p>
            <a:pPr marL="1092200" indent="-1092200">
              <a:buNone/>
            </a:pPr>
            <a:r>
              <a:rPr lang="en-US" sz="1800" dirty="0">
                <a:solidFill>
                  <a:srgbClr val="FF6600"/>
                </a:solidFill>
              </a:rPr>
              <a:t> </a:t>
            </a:r>
            <a:r>
              <a:rPr lang="en-US" sz="1800" dirty="0" smtClean="0">
                <a:solidFill>
                  <a:srgbClr val="FF6600"/>
                </a:solidFill>
              </a:rPr>
              <a:t>  2020  number of vehicles with built-in M2M connection capabilities will reach 90% of the market.</a:t>
            </a:r>
            <a:endParaRPr lang="en-US" sz="2800" dirty="0" smtClean="0">
              <a:solidFill>
                <a:srgbClr val="003366"/>
              </a:solidFill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971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116558"/>
            <a:ext cx="10009112" cy="792162"/>
          </a:xfrm>
        </p:spPr>
        <p:txBody>
          <a:bodyPr/>
          <a:lstStyle/>
          <a:p>
            <a:r>
              <a:rPr lang="en-US" sz="3600" dirty="0" smtClean="0"/>
              <a:t>Table 3: Representative Sensor Traffic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844824"/>
            <a:ext cx="8436327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Smartphones in M2M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456"/>
            <a:ext cx="8229600" cy="37897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Authors employ mobile smartphone energy model relative to data collection strategy from sensors to determine if it is possible to collect data and aggregate at a reasonable rate during the day and still be able to re-charge the battery at night.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1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6; Battery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88" y="1278979"/>
            <a:ext cx="857250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 flipH="1">
            <a:off x="5652120" y="3615680"/>
            <a:ext cx="1656184" cy="1685461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7308304" y="3158480"/>
            <a:ext cx="1728192" cy="9144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aggregation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eeps</a:t>
            </a:r>
            <a:r>
              <a:rPr lang="en-US" sz="1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attery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en-US" sz="1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hours!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2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112568"/>
          </a:xfrm>
        </p:spPr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M</a:t>
            </a:r>
            <a:r>
              <a:rPr lang="en-US" dirty="0" smtClean="0">
                <a:solidFill>
                  <a:srgbClr val="800000"/>
                </a:solidFill>
              </a:rPr>
              <a:t>obile M2M communications </a:t>
            </a:r>
            <a:r>
              <a:rPr lang="en-US" dirty="0" smtClean="0"/>
              <a:t>are becoming ubiquitous in </a:t>
            </a:r>
            <a:r>
              <a:rPr lang="en-US" dirty="0" err="1" smtClean="0"/>
              <a:t>heathcare</a:t>
            </a:r>
            <a:r>
              <a:rPr lang="en-US" dirty="0" smtClean="0"/>
              <a:t>, telemetry and intelligent transport IoT applications.</a:t>
            </a:r>
          </a:p>
          <a:p>
            <a:r>
              <a:rPr lang="en-US" dirty="0" smtClean="0"/>
              <a:t>Future work needs to focus on the </a:t>
            </a:r>
            <a:r>
              <a:rPr lang="en-US" dirty="0" smtClean="0">
                <a:solidFill>
                  <a:srgbClr val="800000"/>
                </a:solidFill>
              </a:rPr>
              <a:t>M2M gateways</a:t>
            </a:r>
            <a:r>
              <a:rPr lang="en-US" dirty="0" smtClean="0"/>
              <a:t> and their ability to </a:t>
            </a:r>
            <a:r>
              <a:rPr lang="en-US" dirty="0" smtClean="0">
                <a:solidFill>
                  <a:srgbClr val="800000"/>
                </a:solidFill>
              </a:rPr>
              <a:t>aggregate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800000"/>
                </a:solidFill>
              </a:rPr>
              <a:t>compress</a:t>
            </a:r>
            <a:r>
              <a:rPr lang="en-US" dirty="0" smtClean="0"/>
              <a:t> data to reduce WSN energy consumption.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Claim: resource usage efficiency is still an open research area in mobile M2M communications. 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012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Critique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Reasonable survey but uneven in treatment of topics.</a:t>
            </a:r>
          </a:p>
          <a:p>
            <a:r>
              <a:rPr lang="en-US" dirty="0" err="1" smtClean="0"/>
              <a:t>CoAP</a:t>
            </a:r>
            <a:r>
              <a:rPr lang="en-US" dirty="0" smtClean="0"/>
              <a:t> explanation could have been better.</a:t>
            </a:r>
          </a:p>
          <a:p>
            <a:r>
              <a:rPr lang="en-US" dirty="0" smtClean="0"/>
              <a:t>More MQTT details needed too.</a:t>
            </a:r>
          </a:p>
          <a:p>
            <a:r>
              <a:rPr lang="en-US" dirty="0" smtClean="0"/>
              <a:t>“middleware” approach should have been discussed more.</a:t>
            </a:r>
          </a:p>
          <a:p>
            <a:r>
              <a:rPr lang="en-US" dirty="0" smtClean="0"/>
              <a:t>List of 82 references is valuable.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339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Focus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4896544"/>
          </a:xfrm>
        </p:spPr>
        <p:txBody>
          <a:bodyPr/>
          <a:lstStyle/>
          <a:p>
            <a:r>
              <a:rPr lang="en-US" sz="2800" dirty="0" smtClean="0"/>
              <a:t>Reviews </a:t>
            </a:r>
            <a:r>
              <a:rPr lang="en-US" sz="2800" dirty="0" smtClean="0">
                <a:solidFill>
                  <a:srgbClr val="800000"/>
                </a:solidFill>
              </a:rPr>
              <a:t>mobile M2M communications </a:t>
            </a:r>
            <a:r>
              <a:rPr lang="en-US" sz="2800" dirty="0" smtClean="0"/>
              <a:t>considering its impact on devices with limited capabilities and constraints.</a:t>
            </a:r>
          </a:p>
          <a:p>
            <a:r>
              <a:rPr lang="en-US" sz="2800" dirty="0" smtClean="0"/>
              <a:t>Emphasizes </a:t>
            </a:r>
            <a:r>
              <a:rPr lang="en-US" sz="2800" dirty="0" smtClean="0">
                <a:solidFill>
                  <a:srgbClr val="0033CC"/>
                </a:solidFill>
              </a:rPr>
              <a:t>resource usage efficiency </a:t>
            </a:r>
            <a:r>
              <a:rPr lang="en-US" sz="2800" dirty="0" smtClean="0"/>
              <a:t>as enhanced by </a:t>
            </a:r>
            <a:r>
              <a:rPr lang="en-US" sz="2800" dirty="0" smtClean="0">
                <a:solidFill>
                  <a:srgbClr val="800000"/>
                </a:solidFill>
              </a:rPr>
              <a:t>gateway devices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Includes brief look at M2M related standards:</a:t>
            </a:r>
          </a:p>
          <a:p>
            <a:pPr lvl="1"/>
            <a:r>
              <a:rPr lang="en-US" sz="2400" dirty="0" smtClean="0">
                <a:solidFill>
                  <a:srgbClr val="008000"/>
                </a:solidFill>
              </a:rPr>
              <a:t>Constrained Application Protocol (COAP)</a:t>
            </a:r>
          </a:p>
          <a:p>
            <a:pPr lvl="1"/>
            <a:r>
              <a:rPr lang="en-US" sz="2400" dirty="0" smtClean="0">
                <a:solidFill>
                  <a:srgbClr val="008000"/>
                </a:solidFill>
              </a:rPr>
              <a:t>Message Queuing Telemetry Transport (MQTT)</a:t>
            </a:r>
            <a:endParaRPr lang="en-US" dirty="0" smtClean="0"/>
          </a:p>
          <a:p>
            <a:r>
              <a:rPr lang="en-US" sz="2800" dirty="0" smtClean="0"/>
              <a:t>Briefly studies impact of smartphones collecting and aggregating sensor information.</a:t>
            </a:r>
            <a:r>
              <a:rPr lang="en-US" sz="2800" dirty="0" smtClean="0">
                <a:solidFill>
                  <a:srgbClr val="008000"/>
                </a:solidFill>
              </a:rPr>
              <a:t> 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35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558"/>
            <a:ext cx="9144000" cy="792162"/>
          </a:xfrm>
        </p:spPr>
        <p:txBody>
          <a:bodyPr/>
          <a:lstStyle/>
          <a:p>
            <a:r>
              <a:rPr lang="en-US" dirty="0" smtClean="0"/>
              <a:t>Table 1: M2M Literature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47618"/>
            <a:ext cx="8712968" cy="513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M2M 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r>
              <a:rPr lang="en-US" sz="2800" dirty="0" smtClean="0"/>
              <a:t>Current M2M literature centers around </a:t>
            </a:r>
            <a:r>
              <a:rPr lang="en-US" sz="2800" dirty="0" smtClean="0">
                <a:solidFill>
                  <a:srgbClr val="0033CC"/>
                </a:solidFill>
              </a:rPr>
              <a:t>performance evaluation and improvement </a:t>
            </a:r>
            <a:r>
              <a:rPr lang="en-US" sz="2800" dirty="0" smtClean="0"/>
              <a:t>(delay or resource usage efficiency).</a:t>
            </a:r>
          </a:p>
          <a:p>
            <a:r>
              <a:rPr lang="en-US" sz="2800" dirty="0" smtClean="0"/>
              <a:t>Differences between H2H (Human-to-Human) and M2M transmissions include: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H2H traffic is likely </a:t>
            </a:r>
            <a:r>
              <a:rPr lang="en-US" sz="2400" dirty="0" err="1" smtClean="0">
                <a:solidFill>
                  <a:srgbClr val="FF6600"/>
                </a:solidFill>
              </a:rPr>
              <a:t>bursty</a:t>
            </a:r>
            <a:r>
              <a:rPr lang="en-US" sz="2400" dirty="0">
                <a:solidFill>
                  <a:srgbClr val="FF6600"/>
                </a:solidFill>
              </a:rPr>
              <a:t>,</a:t>
            </a:r>
            <a:r>
              <a:rPr lang="en-US" sz="2400" dirty="0" smtClean="0">
                <a:solidFill>
                  <a:srgbClr val="FF6600"/>
                </a:solidFill>
              </a:rPr>
              <a:t> can tolerate long delays and normally emphasizes downlink.</a:t>
            </a:r>
          </a:p>
          <a:p>
            <a:pPr lvl="1"/>
            <a:r>
              <a:rPr lang="en-US" sz="2400" dirty="0" smtClean="0">
                <a:solidFill>
                  <a:srgbClr val="800000"/>
                </a:solidFill>
              </a:rPr>
              <a:t>M2M traffic most likely small and infrequent via 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uplink.</a:t>
            </a:r>
          </a:p>
          <a:p>
            <a:pPr lvl="1"/>
            <a:r>
              <a:rPr lang="en-US" sz="2400" dirty="0" smtClean="0">
                <a:solidFill>
                  <a:srgbClr val="800000"/>
                </a:solidFill>
              </a:rPr>
              <a:t>M2M tends </a:t>
            </a:r>
            <a:r>
              <a:rPr lang="en-US" sz="2400" dirty="0" smtClean="0">
                <a:solidFill>
                  <a:srgbClr val="800000"/>
                </a:solidFill>
              </a:rPr>
              <a:t>to require </a:t>
            </a:r>
            <a:r>
              <a:rPr lang="en-US" sz="2400" dirty="0" smtClean="0">
                <a:solidFill>
                  <a:srgbClr val="800000"/>
                </a:solidFill>
              </a:rPr>
              <a:t>high priority (in terms of strict delay deadlines) and much larger number of devices.</a:t>
            </a:r>
          </a:p>
          <a:p>
            <a:pPr lvl="1"/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335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M2M Support in Wireless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Reliability</a:t>
            </a:r>
            <a:r>
              <a:rPr lang="en-US" dirty="0" smtClean="0"/>
              <a:t> is critical for M2M.</a:t>
            </a:r>
          </a:p>
          <a:p>
            <a:r>
              <a:rPr lang="en-US" dirty="0" smtClean="0"/>
              <a:t>Sensor to gateway issues exist with researchers searching for better techniques to efficiently aggregate data to optimize bandwidth utilization.</a:t>
            </a:r>
          </a:p>
          <a:p>
            <a:r>
              <a:rPr lang="en-US" dirty="0" smtClean="0"/>
              <a:t>Wireless MAC strategies include both contention-based (CSMA/CA) and reservation-based (e.g. TDMA in wireless HART).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02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M2M Support in Cellular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268760"/>
            <a:ext cx="8964488" cy="4680520"/>
          </a:xfrm>
        </p:spPr>
        <p:txBody>
          <a:bodyPr/>
          <a:lstStyle/>
          <a:p>
            <a:r>
              <a:rPr lang="en-US" sz="2800" dirty="0" smtClean="0"/>
              <a:t>Expectation is </a:t>
            </a:r>
            <a:r>
              <a:rPr lang="en-US" sz="2800" dirty="0" smtClean="0">
                <a:solidFill>
                  <a:srgbClr val="800000"/>
                </a:solidFill>
              </a:rPr>
              <a:t>M2M traffic </a:t>
            </a:r>
            <a:r>
              <a:rPr lang="en-US" sz="2800" dirty="0" smtClean="0"/>
              <a:t>will dramatically impact future 4G LTE traffic in terms of </a:t>
            </a:r>
            <a:r>
              <a:rPr lang="en-US" sz="2800" dirty="0" err="1" smtClean="0"/>
              <a:t>QoS</a:t>
            </a:r>
            <a:r>
              <a:rPr lang="en-US" sz="2800" dirty="0" smtClean="0"/>
              <a:t> and throughput.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Costantino</a:t>
            </a:r>
            <a:r>
              <a:rPr lang="en-US" sz="2800" dirty="0" smtClean="0"/>
              <a:t> evaluates LTE gateway using </a:t>
            </a:r>
            <a:r>
              <a:rPr lang="en-US" sz="2800" dirty="0" err="1" smtClean="0"/>
              <a:t>CoAP</a:t>
            </a:r>
            <a:r>
              <a:rPr lang="en-US" sz="2800" dirty="0" smtClean="0"/>
              <a:t> and representative M2M traffic using simulation.</a:t>
            </a:r>
          </a:p>
          <a:p>
            <a:r>
              <a:rPr lang="en-US" sz="2800" dirty="0" smtClean="0"/>
              <a:t>Studies interested in simultaneous uplink traffic. </a:t>
            </a:r>
            <a:r>
              <a:rPr lang="en-US" sz="2800" dirty="0" smtClean="0">
                <a:solidFill>
                  <a:srgbClr val="008000"/>
                </a:solidFill>
              </a:rPr>
              <a:t>Lo et al </a:t>
            </a:r>
            <a:r>
              <a:rPr lang="en-US" sz="2800" dirty="0" smtClean="0"/>
              <a:t>introduce concepts including: M2M relay node for data aggregation; tunnel-based aggregation and priority classes for aggregation.</a:t>
            </a:r>
          </a:p>
          <a:p>
            <a:r>
              <a:rPr lang="en-US" sz="2800" dirty="0" smtClean="0"/>
              <a:t>Others study EVDO and GPRS for M2M.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11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r>
              <a:rPr lang="en-US" dirty="0" smtClean="0"/>
              <a:t>Energy efficiency is important mobile M2M communications requirement.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M2M will not be widely accepted until energy efficiency is met.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0033CC"/>
                </a:solidFill>
              </a:rPr>
              <a:t>smart</a:t>
            </a:r>
            <a:r>
              <a:rPr lang="en-US" dirty="0" smtClean="0"/>
              <a:t> mobile M2M Gateway as intermediary for neighboring sensors (cognitive gateway).</a:t>
            </a:r>
          </a:p>
          <a:p>
            <a:r>
              <a:rPr lang="en-US" dirty="0" smtClean="0"/>
              <a:t>Example: Use currently scheduled airplanes as</a:t>
            </a:r>
            <a:r>
              <a:rPr lang="en-US" dirty="0" smtClean="0">
                <a:solidFill>
                  <a:srgbClr val="0033CC"/>
                </a:solidFill>
              </a:rPr>
              <a:t> relays </a:t>
            </a:r>
            <a:r>
              <a:rPr lang="en-US" dirty="0" smtClean="0"/>
              <a:t>between ground and satellites.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Mobile M2M Communications</a:t>
            </a:r>
            <a:endParaRPr lang="en-US" smtClean="0"/>
          </a:p>
          <a:p>
            <a:pPr>
              <a:defRPr/>
            </a:pP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45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3250</TotalTime>
  <Words>1682</Words>
  <Application>Microsoft Office PowerPoint</Application>
  <PresentationFormat>On-screen Show (4:3)</PresentationFormat>
  <Paragraphs>226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Revised_Master</vt:lpstr>
      <vt:lpstr>Towards Efficient Mobile M2M Communications: Survey and Open Challenges  Carlos Pereira and Ana Aguiar Sensors, Volume 14, Issue 10</vt:lpstr>
      <vt:lpstr>Outline</vt:lpstr>
      <vt:lpstr>M2M Motivation</vt:lpstr>
      <vt:lpstr>Survey Focus </vt:lpstr>
      <vt:lpstr>Table 1: M2M Literature Review</vt:lpstr>
      <vt:lpstr>M2M Literature Review</vt:lpstr>
      <vt:lpstr>M2M Support in Wireless</vt:lpstr>
      <vt:lpstr>M2M Support in Cellular</vt:lpstr>
      <vt:lpstr>Energy Efficiency</vt:lpstr>
      <vt:lpstr>Device Mobility, Autonomy &amp; Security</vt:lpstr>
      <vt:lpstr>Open M2M Challenges</vt:lpstr>
      <vt:lpstr>Interoperable M2M</vt:lpstr>
      <vt:lpstr>Figure 1: ETSI System Architecture</vt:lpstr>
      <vt:lpstr>Figure 2: Storyboard</vt:lpstr>
      <vt:lpstr>M2M Communication Models and Paradigms</vt:lpstr>
      <vt:lpstr>REST</vt:lpstr>
      <vt:lpstr>Publish-Subscribe</vt:lpstr>
      <vt:lpstr>Figure 3: Publish-Subscribe</vt:lpstr>
      <vt:lpstr>M2M Application Protocols</vt:lpstr>
      <vt:lpstr>CoAP</vt:lpstr>
      <vt:lpstr>CoAP</vt:lpstr>
      <vt:lpstr>CoAP</vt:lpstr>
      <vt:lpstr>CoAP</vt:lpstr>
      <vt:lpstr>MQTT</vt:lpstr>
      <vt:lpstr>MQTT-S</vt:lpstr>
      <vt:lpstr>Figure 4: MQTT Gateways (GW)</vt:lpstr>
      <vt:lpstr>Comparison of CoAP vs MQTT</vt:lpstr>
      <vt:lpstr>Table 2: CoAP vs MQTT</vt:lpstr>
      <vt:lpstr>Smartphones as Mobile M2M Gateways</vt:lpstr>
      <vt:lpstr>Table 3: Representative Sensor Traffic</vt:lpstr>
      <vt:lpstr>Smartphones in M2M</vt:lpstr>
      <vt:lpstr>Figure 6; Battery Consumption</vt:lpstr>
      <vt:lpstr>Conclusions</vt:lpstr>
      <vt:lpstr>Critique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160</cp:revision>
  <dcterms:created xsi:type="dcterms:W3CDTF">2004-01-21T20:05:10Z</dcterms:created>
  <dcterms:modified xsi:type="dcterms:W3CDTF">2015-11-03T22:36:52Z</dcterms:modified>
</cp:coreProperties>
</file>