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391" r:id="rId25"/>
    <p:sldId id="383" r:id="rId26"/>
    <p:sldId id="432" r:id="rId27"/>
    <p:sldId id="408" r:id="rId28"/>
    <p:sldId id="409" r:id="rId29"/>
    <p:sldId id="410" r:id="rId30"/>
    <p:sldId id="411" r:id="rId31"/>
    <p:sldId id="417" r:id="rId32"/>
    <p:sldId id="414" r:id="rId33"/>
    <p:sldId id="422" r:id="rId34"/>
    <p:sldId id="423" r:id="rId35"/>
    <p:sldId id="424" r:id="rId36"/>
    <p:sldId id="425" r:id="rId37"/>
    <p:sldId id="426" r:id="rId38"/>
    <p:sldId id="434" r:id="rId39"/>
    <p:sldId id="435" r:id="rId40"/>
    <p:sldId id="436" r:id="rId41"/>
    <p:sldId id="437" r:id="rId42"/>
    <p:sldId id="433" r:id="rId4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50" d="100"/>
          <a:sy n="50" d="100"/>
        </p:scale>
        <p:origin x="-1877" y="-403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8/30/2015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8/30/2015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F2CF78-8440-4CC7-B9E8-086304ED8AEB}" type="slidenum">
              <a:rPr lang="en-US" sz="1200">
                <a:latin typeface="Times New Roman" pitchFamily="18" charset="0"/>
              </a:rPr>
              <a:pPr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DFD366B-A447-4A41-879E-E81E06DE362F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C84B64-70E2-4D84-9DB8-CC2854BE699E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A4F9F5-BECC-4D24-9BA9-D1A08A5F576F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IoT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IoT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IoT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IoT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IoT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IoT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IoT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IoT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IoT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IoT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 IoT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Protocol Stacks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733256"/>
            <a:ext cx="6300192" cy="108012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endParaRPr lang="en-US" sz="28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2015</a:t>
            </a:r>
            <a:endParaRPr lang="en-US" sz="3600" dirty="0">
              <a:solidFill>
                <a:srgbClr val="800000"/>
              </a:solidFill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484784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301208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1764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4248472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ll communication activity in the Internet is governed by protocols.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211960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dirty="0" smtClean="0">
                <a:latin typeface="Comic Sans MS" pitchFamily="66" charset="0"/>
              </a:rPr>
              <a:t>define:</a:t>
            </a:r>
            <a:r>
              <a:rPr lang="en-US" i="1" dirty="0" smtClean="0">
                <a:latin typeface="Comic Sans MS" pitchFamily="66" charset="0"/>
              </a:rPr>
              <a:t> the format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smtClean="0">
                <a:latin typeface="Comic Sans MS" pitchFamily="66" charset="0"/>
              </a:rPr>
              <a:t>the order </a:t>
            </a:r>
            <a:r>
              <a:rPr lang="en-US" i="1" dirty="0">
                <a:latin typeface="Comic Sans MS" pitchFamily="66" charset="0"/>
              </a:rPr>
              <a:t>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</a:t>
            </a:r>
            <a:r>
              <a:rPr lang="en-US" i="1" dirty="0" smtClean="0">
                <a:latin typeface="Comic Sans MS" pitchFamily="66" charset="0"/>
              </a:rPr>
              <a:t> the actions </a:t>
            </a:r>
            <a:r>
              <a:rPr lang="en-US" i="1" dirty="0">
                <a:latin typeface="Comic Sans MS" pitchFamily="66" charset="0"/>
              </a:rPr>
              <a:t>taken on </a:t>
            </a:r>
            <a:r>
              <a:rPr lang="en-US" i="1" dirty="0" smtClean="0">
                <a:latin typeface="Comic Sans MS" pitchFamily="66" charset="0"/>
              </a:rPr>
              <a:t>message 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314328" y="3789040"/>
            <a:ext cx="429012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750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656559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4211960" y="4348336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 dirty="0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844008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 dirty="0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application.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23448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commercial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78092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356992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292" y="1965151"/>
            <a:ext cx="8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packet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293096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675683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682033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753471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07097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720133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3916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67263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94885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663108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364658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056683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745533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581128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780928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581128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517232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38325" y="1124744"/>
            <a:ext cx="5235575" cy="5282232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941168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653136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53136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3.05556E-6 0.13889 L 0.40295 0.13889 L 0.40295 0.09884 L 0.57152 0.10093 L 0.57152 0.57708 L 0.66371 0.50857 L 0.66128 0.39746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</a:t>
            </a:r>
            <a:r>
              <a:rPr lang="en-US" sz="3600" dirty="0">
                <a:ea typeface="ＭＳ Ｐゴシック" pitchFamily="34" charset="-128"/>
              </a:rPr>
              <a:t>S</a:t>
            </a:r>
            <a:r>
              <a:rPr lang="en-US" sz="3600" dirty="0" smtClean="0">
                <a:ea typeface="ＭＳ Ｐゴシック" pitchFamily="34" charset="-128"/>
              </a:rPr>
              <a:t>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>
                <a:ea typeface="ＭＳ Ｐゴシック" pitchFamily="34" charset="-128"/>
              </a:rPr>
              <a:t>N</a:t>
            </a:r>
            <a:r>
              <a:rPr lang="en-US" sz="3600" dirty="0" smtClean="0">
                <a:ea typeface="ＭＳ Ｐゴシック" pitchFamily="34" charset="-128"/>
              </a:rPr>
              <a:t>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9625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655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66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66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66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65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65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65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65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65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65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65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65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65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65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657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657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657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656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6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626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But if one global ISP is viable business, there will be competitors ….  which must be interconnected</a:t>
            </a:r>
          </a:p>
        </p:txBody>
      </p:sp>
      <p:grpSp>
        <p:nvGrpSpPr>
          <p:cNvPr id="9626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646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47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5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71" name="Straight Connector 10"/>
            <p:cNvCxnSpPr>
              <a:cxnSpLocks noChangeShapeType="1"/>
              <a:stCxn id="9654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9" name="Straight Connector 304"/>
            <p:cNvCxnSpPr>
              <a:cxnSpLocks noChangeShapeType="1"/>
              <a:endCxn id="9654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8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648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5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5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3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3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5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2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2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5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1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1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5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9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9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638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8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4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88" name="Straight Connector 334"/>
            <p:cNvCxnSpPr>
              <a:cxnSpLocks noChangeShapeType="1"/>
              <a:stCxn id="9646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8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6" name="Straight Connector 342"/>
            <p:cNvCxnSpPr>
              <a:cxnSpLocks noChangeShapeType="1"/>
              <a:endCxn id="9646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9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639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4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5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9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4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43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4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42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3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3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3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42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2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2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2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2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0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630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0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37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8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8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05" name="Straight Connector 419"/>
            <p:cNvCxnSpPr>
              <a:cxnSpLocks noChangeShapeType="1"/>
              <a:stCxn id="9638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3" name="Straight Connector 427"/>
            <p:cNvCxnSpPr>
              <a:cxnSpLocks noChangeShapeType="1"/>
              <a:endCxn id="9637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1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631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3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7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3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6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35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5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34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5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5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33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4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4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3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3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3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6264" name="Straight Connector 12"/>
          <p:cNvCxnSpPr>
            <a:cxnSpLocks noChangeShapeType="1"/>
            <a:endCxn id="9646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Connector 500"/>
          <p:cNvCxnSpPr>
            <a:cxnSpLocks noChangeShapeType="1"/>
            <a:endCxn id="9646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6" name="Straight Connector 501"/>
          <p:cNvCxnSpPr>
            <a:cxnSpLocks noChangeShapeType="1"/>
            <a:endCxn id="9646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Straight Connector 502"/>
          <p:cNvCxnSpPr>
            <a:cxnSpLocks noChangeShapeType="1"/>
            <a:endCxn id="9643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8" name="Straight Connector 503"/>
          <p:cNvCxnSpPr>
            <a:cxnSpLocks noChangeShapeType="1"/>
            <a:endCxn id="9643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Straight Connector 504"/>
          <p:cNvCxnSpPr>
            <a:cxnSpLocks noChangeShapeType="1"/>
            <a:endCxn id="9651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1" name="Straight Connector 506"/>
          <p:cNvCxnSpPr>
            <a:cxnSpLocks noChangeShapeType="1"/>
            <a:stCxn id="96580" idx="4"/>
            <a:endCxn id="9650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Connector 508"/>
          <p:cNvCxnSpPr>
            <a:cxnSpLocks noChangeShapeType="1"/>
            <a:endCxn id="9649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4" name="Straight Connector 509"/>
          <p:cNvCxnSpPr>
            <a:cxnSpLocks noChangeShapeType="1"/>
            <a:stCxn id="9657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6" name="Straight Connector 511"/>
          <p:cNvCxnSpPr>
            <a:cxnSpLocks noChangeShapeType="1"/>
            <a:stCxn id="9657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8" name="Straight Connector 513"/>
          <p:cNvCxnSpPr>
            <a:cxnSpLocks noChangeShapeType="1"/>
            <a:endCxn id="9632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9" name="Straight Connector 514"/>
          <p:cNvCxnSpPr>
            <a:cxnSpLocks noChangeShapeType="1"/>
            <a:endCxn id="9638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17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6298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6301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2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9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0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6292" name="Straight Connector 515"/>
            <p:cNvCxnSpPr>
              <a:cxnSpLocks noChangeShapeType="1"/>
              <a:stCxn id="9634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629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629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4" name="Straight Connector 519"/>
            <p:cNvCxnSpPr>
              <a:cxnSpLocks noChangeShapeType="1"/>
              <a:stCxn id="96296" idx="6"/>
              <a:endCxn id="9654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6289" name="Straight Connector 7"/>
            <p:cNvCxnSpPr>
              <a:cxnSpLocks noChangeShapeType="1"/>
              <a:stCxn id="96421" idx="5"/>
              <a:endCxn id="9654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0" name="Straight Connector 415"/>
            <p:cNvCxnSpPr>
              <a:cxnSpLocks noChangeShapeType="1"/>
              <a:endCxn id="9638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1" name="Straight Connector 523"/>
            <p:cNvCxnSpPr>
              <a:cxnSpLocks noChangeShapeType="1"/>
              <a:stCxn id="9634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300" y="4864100"/>
            <a:ext cx="1914525" cy="741363"/>
            <a:chOff x="4686300" y="4864100"/>
            <a:chExt cx="1914118" cy="740879"/>
          </a:xfrm>
        </p:grpSpPr>
        <p:sp>
          <p:nvSpPr>
            <p:cNvPr id="9628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1761718" cy="461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peering link</a:t>
              </a:r>
            </a:p>
          </p:txBody>
        </p:sp>
        <p:cxnSp>
          <p:nvCxnSpPr>
            <p:cNvPr id="9628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5270500" y="1701800"/>
            <a:ext cx="3403600" cy="1169988"/>
            <a:chOff x="5270500" y="1701800"/>
            <a:chExt cx="3402978" cy="1169232"/>
          </a:xfrm>
        </p:grpSpPr>
        <p:sp>
          <p:nvSpPr>
            <p:cNvPr id="9628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978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Internet exchange point</a:t>
              </a:r>
            </a:p>
          </p:txBody>
        </p:sp>
        <p:cxnSp>
          <p:nvCxnSpPr>
            <p:cNvPr id="96286" name="Straight Connector 39948"/>
            <p:cNvCxnSpPr>
              <a:cxnSpLocks noChangeShapeType="1"/>
              <a:endCxn id="96302" idx="0"/>
            </p:cNvCxnSpPr>
            <p:nvPr/>
          </p:nvCxnSpPr>
          <p:spPr bwMode="auto">
            <a:xfrm flipH="1">
              <a:off x="5952289" y="2159000"/>
              <a:ext cx="219911" cy="71203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859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86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86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86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86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86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86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86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86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86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86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86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86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86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86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86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86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861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2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830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regional networks may arise to connect access nets to ISPS 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851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51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9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9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518" name="Straight Connector 10"/>
            <p:cNvCxnSpPr>
              <a:cxnSpLocks noChangeShapeType="1"/>
              <a:stCxn id="9859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1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6" name="Straight Connector 304"/>
            <p:cNvCxnSpPr>
              <a:cxnSpLocks noChangeShapeType="1"/>
              <a:endCxn id="9859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52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852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8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2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5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7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6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4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3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843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3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435" name="Straight Connector 334"/>
            <p:cNvCxnSpPr>
              <a:cxnSpLocks noChangeShapeType="1"/>
              <a:stCxn id="9851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3" name="Straight Connector 342"/>
            <p:cNvCxnSpPr>
              <a:cxnSpLocks noChangeShapeType="1"/>
              <a:endCxn id="9850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44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844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0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0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9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7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7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6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5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835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5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42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52" name="Straight Connector 419"/>
            <p:cNvCxnSpPr>
              <a:cxnSpLocks noChangeShapeType="1"/>
              <a:stCxn id="9843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60" name="Straight Connector 427"/>
            <p:cNvCxnSpPr>
              <a:cxnSpLocks noChangeShapeType="1"/>
              <a:endCxn id="9842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36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836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1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0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3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3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3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3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7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8312" name="Straight Connector 12"/>
          <p:cNvCxnSpPr>
            <a:cxnSpLocks noChangeShapeType="1"/>
            <a:endCxn id="9851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3" name="Straight Connector 500"/>
          <p:cNvCxnSpPr>
            <a:cxnSpLocks noChangeShapeType="1"/>
            <a:stCxn id="98635" idx="8"/>
            <a:endCxn id="98333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4" name="Straight Connector 501"/>
          <p:cNvCxnSpPr>
            <a:cxnSpLocks noChangeShapeType="1"/>
            <a:endCxn id="98333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Straight Connector 502"/>
          <p:cNvCxnSpPr>
            <a:cxnSpLocks noChangeShapeType="1"/>
            <a:endCxn id="9847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Straight Connector 503"/>
          <p:cNvCxnSpPr>
            <a:cxnSpLocks noChangeShapeType="1"/>
            <a:endCxn id="9847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7" name="Straight Connector 504"/>
          <p:cNvCxnSpPr>
            <a:cxnSpLocks noChangeShapeType="1"/>
            <a:endCxn id="9856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Straight Connector 506"/>
          <p:cNvCxnSpPr>
            <a:cxnSpLocks noChangeShapeType="1"/>
            <a:stCxn id="98627" idx="4"/>
            <a:endCxn id="9855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1" name="Straight Connector 508"/>
          <p:cNvCxnSpPr>
            <a:cxnSpLocks noChangeShapeType="1"/>
            <a:endCxn id="9854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2" name="Straight Connector 509"/>
          <p:cNvCxnSpPr>
            <a:cxnSpLocks noChangeShapeType="1"/>
            <a:stCxn id="98625" idx="0"/>
            <a:endCxn id="98331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4" name="Straight Connector 511"/>
          <p:cNvCxnSpPr>
            <a:cxnSpLocks noChangeShapeType="1"/>
            <a:stCxn id="9862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6" name="Straight Connector 513"/>
          <p:cNvCxnSpPr>
            <a:cxnSpLocks noChangeShapeType="1"/>
            <a:stCxn id="9864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7" name="Straight Connector 514"/>
          <p:cNvCxnSpPr>
            <a:cxnSpLocks noChangeShapeType="1"/>
            <a:endCxn id="98333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8328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8345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8348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9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6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7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29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8339" name="Straight Connector 515"/>
            <p:cNvCxnSpPr>
              <a:cxnSpLocks noChangeShapeType="1"/>
              <a:stCxn id="9839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34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834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1" name="Straight Connector 519"/>
            <p:cNvCxnSpPr>
              <a:cxnSpLocks noChangeShapeType="1"/>
              <a:stCxn id="98343" idx="6"/>
              <a:endCxn id="9859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30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8336" name="Straight Connector 7"/>
            <p:cNvCxnSpPr>
              <a:cxnSpLocks noChangeShapeType="1"/>
              <a:stCxn id="98468" idx="5"/>
              <a:endCxn id="9859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7" name="Straight Connector 415"/>
            <p:cNvCxnSpPr>
              <a:cxnSpLocks noChangeShapeType="1"/>
              <a:endCxn id="9842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8" name="Straight Connector 523"/>
            <p:cNvCxnSpPr>
              <a:cxnSpLocks noChangeShapeType="1"/>
              <a:stCxn id="9839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31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32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98333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8334" name="Straight Connector 39941"/>
          <p:cNvCxnSpPr>
            <a:cxnSpLocks noChangeShapeType="1"/>
            <a:stCxn id="98333" idx="0"/>
            <a:endCxn id="9845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Straight Connector 524"/>
          <p:cNvCxnSpPr>
            <a:cxnSpLocks noChangeShapeType="1"/>
            <a:endCxn id="9842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1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10065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10071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5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10070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10070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1007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1007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1007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1006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1006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1006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1006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1006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1006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1006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1006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1006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1006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10067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00356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content provider networks  (e.g., Google, Microsoft,   Akamai ) may run their own network, to bring services, content close to end users</a:t>
            </a:r>
          </a:p>
        </p:txBody>
      </p:sp>
      <p:grpSp>
        <p:nvGrpSpPr>
          <p:cNvPr id="10035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10057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57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6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5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577" name="Straight Connector 10"/>
            <p:cNvCxnSpPr>
              <a:cxnSpLocks noChangeShapeType="1"/>
              <a:stCxn id="10065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5" name="Straight Connector 304"/>
            <p:cNvCxnSpPr>
              <a:cxnSpLocks noChangeShapeType="1"/>
              <a:endCxn id="10065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8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58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6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4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6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6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6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2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6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1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6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0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10049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9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94" name="Straight Connector 334"/>
            <p:cNvCxnSpPr>
              <a:cxnSpLocks noChangeShapeType="1"/>
              <a:stCxn id="10057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2" name="Straight Connector 342"/>
            <p:cNvCxnSpPr>
              <a:cxnSpLocks noChangeShapeType="1"/>
              <a:endCxn id="10056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0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10050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6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4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52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3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3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51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2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2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2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2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1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1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1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1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1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1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10040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48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11" name="Straight Connector 419"/>
            <p:cNvCxnSpPr>
              <a:cxnSpLocks noChangeShapeType="1"/>
              <a:stCxn id="1004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9" name="Straight Connector 427"/>
            <p:cNvCxnSpPr>
              <a:cxnSpLocks noChangeShapeType="1"/>
              <a:endCxn id="1004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42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4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7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6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5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4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4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4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3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00360" name="Straight Connector 12"/>
          <p:cNvCxnSpPr>
            <a:cxnSpLocks noChangeShapeType="1"/>
            <a:endCxn id="10056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1" name="Straight Connector 500"/>
          <p:cNvCxnSpPr>
            <a:cxnSpLocks noChangeShapeType="1"/>
            <a:stCxn id="100694" idx="8"/>
            <a:endCxn id="10038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2" name="Straight Connector 501"/>
          <p:cNvCxnSpPr>
            <a:cxnSpLocks noChangeShapeType="1"/>
            <a:endCxn id="10038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3" name="Straight Connector 502"/>
          <p:cNvCxnSpPr>
            <a:cxnSpLocks noChangeShapeType="1"/>
            <a:endCxn id="10053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4" name="Straight Connector 503"/>
          <p:cNvCxnSpPr>
            <a:cxnSpLocks noChangeShapeType="1"/>
            <a:endCxn id="10053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5" name="Straight Connector 504"/>
          <p:cNvCxnSpPr>
            <a:cxnSpLocks noChangeShapeType="1"/>
            <a:endCxn id="10062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7" name="Straight Connector 506"/>
          <p:cNvCxnSpPr>
            <a:cxnSpLocks noChangeShapeType="1"/>
            <a:stCxn id="100686" idx="4"/>
            <a:endCxn id="10061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9" name="Straight Connector 508"/>
          <p:cNvCxnSpPr>
            <a:cxnSpLocks noChangeShapeType="1"/>
            <a:endCxn id="10060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0" name="Straight Connector 509"/>
          <p:cNvCxnSpPr>
            <a:cxnSpLocks noChangeShapeType="1"/>
            <a:stCxn id="100684" idx="0"/>
            <a:endCxn id="10037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Straight Connector 511"/>
          <p:cNvCxnSpPr>
            <a:cxnSpLocks noChangeShapeType="1"/>
            <a:stCxn id="10068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Straight Connector 513"/>
          <p:cNvCxnSpPr>
            <a:cxnSpLocks noChangeShapeType="1"/>
            <a:stCxn id="10070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Straight Connector 514"/>
          <p:cNvCxnSpPr>
            <a:cxnSpLocks noChangeShapeType="1"/>
            <a:endCxn id="10038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0376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10040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10040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100398" name="Straight Connector 515"/>
            <p:cNvCxnSpPr>
              <a:cxnSpLocks noChangeShapeType="1"/>
              <a:stCxn id="10045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039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10040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0" name="Straight Connector 519"/>
            <p:cNvCxnSpPr>
              <a:cxnSpLocks noChangeShapeType="1"/>
              <a:stCxn id="100402" idx="6"/>
              <a:endCxn id="10065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100395" name="Straight Connector 7"/>
            <p:cNvCxnSpPr>
              <a:cxnSpLocks noChangeShapeType="1"/>
              <a:stCxn id="100527" idx="5"/>
              <a:endCxn id="10065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6" name="Straight Connector 415"/>
            <p:cNvCxnSpPr>
              <a:cxnSpLocks noChangeShapeType="1"/>
              <a:endCxn id="10048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7" name="Straight Connector 523"/>
            <p:cNvCxnSpPr>
              <a:cxnSpLocks noChangeShapeType="1"/>
              <a:stCxn id="10044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7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10038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0382" name="Straight Connector 39941"/>
          <p:cNvCxnSpPr>
            <a:cxnSpLocks noChangeShapeType="1"/>
            <a:stCxn id="100381" idx="0"/>
            <a:endCxn id="10051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3" name="Straight Connector 524"/>
          <p:cNvCxnSpPr>
            <a:cxnSpLocks noChangeShapeType="1"/>
            <a:endCxn id="10048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84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5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i="1">
                <a:solidFill>
                  <a:schemeClr val="bg1"/>
                </a:solidFill>
              </a:rPr>
              <a:t>Content provider network</a:t>
            </a:r>
          </a:p>
        </p:txBody>
      </p:sp>
      <p:cxnSp>
        <p:nvCxnSpPr>
          <p:cNvPr id="100386" name="Straight Connector 19"/>
          <p:cNvCxnSpPr>
            <a:cxnSpLocks noChangeShapeType="1"/>
            <a:stCxn id="10070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7" name="Straight Connector 525"/>
          <p:cNvCxnSpPr>
            <a:cxnSpLocks noChangeShapeType="1"/>
            <a:endCxn id="100384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8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9" name="Straight Connector 527"/>
          <p:cNvCxnSpPr>
            <a:cxnSpLocks noChangeShapeType="1"/>
            <a:endCxn id="100384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0" name="Straight Connector 528"/>
          <p:cNvCxnSpPr>
            <a:cxnSpLocks noChangeShapeType="1"/>
            <a:endCxn id="10045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1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2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3" name="Straight Connector 531"/>
          <p:cNvCxnSpPr>
            <a:cxnSpLocks noChangeShapeType="1"/>
            <a:stCxn id="10068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4" name="Straight Connector 532"/>
          <p:cNvCxnSpPr>
            <a:cxnSpLocks noChangeShapeType="1"/>
            <a:stCxn id="10068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64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9774" y="4365104"/>
            <a:ext cx="8440738" cy="2250091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0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1054100" y="1052736"/>
            <a:ext cx="7658100" cy="3352318"/>
            <a:chOff x="1066800" y="1438156"/>
            <a:chExt cx="7194549" cy="3483340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604185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211756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138149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622906"/>
              <a:ext cx="724078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3" y="2609938"/>
              <a:ext cx="716865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Tier 1 ISP</a:t>
              </a:r>
              <a:endParaRPr lang="en-US" dirty="0"/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415077" y="1596067"/>
              <a:ext cx="1768474" cy="79057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592419"/>
              <a:ext cx="1828800" cy="772375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Google</a:t>
              </a:r>
              <a:endParaRPr lang="en-US"/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flipH="1">
              <a:off x="1463675" y="2394308"/>
              <a:ext cx="289173" cy="1895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  <a:endCxn id="102412" idx="0"/>
            </p:cNvCxnSpPr>
            <p:nvPr/>
          </p:nvCxnSpPr>
          <p:spPr>
            <a:xfrm flipH="1">
              <a:off x="3292475" y="4002331"/>
              <a:ext cx="77787" cy="287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flipH="1">
              <a:off x="2495196" y="3886554"/>
              <a:ext cx="216140" cy="403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02407" idx="0"/>
            </p:cNvCxnSpPr>
            <p:nvPr/>
          </p:nvCxnSpPr>
          <p:spPr>
            <a:xfrm>
              <a:off x="1904971" y="2362201"/>
              <a:ext cx="473104" cy="1927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  <a:endCxn id="102408" idx="7"/>
            </p:cNvCxnSpPr>
            <p:nvPr/>
          </p:nvCxnSpPr>
          <p:spPr>
            <a:xfrm flipH="1">
              <a:off x="1744308" y="3003905"/>
              <a:ext cx="750889" cy="1378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6" y="2622906"/>
              <a:ext cx="709024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>
              <a:stCxn id="102415" idx="5"/>
              <a:endCxn id="102411" idx="0"/>
            </p:cNvCxnSpPr>
            <p:nvPr/>
          </p:nvCxnSpPr>
          <p:spPr>
            <a:xfrm>
              <a:off x="4029188" y="3886554"/>
              <a:ext cx="177687" cy="4031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flipH="1">
              <a:off x="4302124" y="3533437"/>
              <a:ext cx="498476" cy="736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102410" idx="0"/>
            </p:cNvCxnSpPr>
            <p:nvPr/>
          </p:nvCxnSpPr>
          <p:spPr>
            <a:xfrm flipH="1">
              <a:off x="5121275" y="3907295"/>
              <a:ext cx="25718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102409" idx="0"/>
            </p:cNvCxnSpPr>
            <p:nvPr/>
          </p:nvCxnSpPr>
          <p:spPr>
            <a:xfrm>
              <a:off x="5867640" y="3907295"/>
              <a:ext cx="16803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  <a:endCxn id="102413" idx="1"/>
            </p:cNvCxnSpPr>
            <p:nvPr/>
          </p:nvCxnSpPr>
          <p:spPr>
            <a:xfrm>
              <a:off x="6391388" y="3812948"/>
              <a:ext cx="329038" cy="569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  <a:endCxn id="102413" idx="0"/>
            </p:cNvCxnSpPr>
            <p:nvPr/>
          </p:nvCxnSpPr>
          <p:spPr>
            <a:xfrm>
              <a:off x="6553200" y="2364794"/>
              <a:ext cx="447859" cy="192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438156"/>
              <a:ext cx="4190855" cy="457200"/>
            </a:xfrm>
            <a:prstGeom prst="arc">
              <a:avLst>
                <a:gd name="adj1" fmla="val 10872546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>
              <a:endCxn id="89" idx="0"/>
            </p:cNvCxnSpPr>
            <p:nvPr/>
          </p:nvCxnSpPr>
          <p:spPr>
            <a:xfrm>
              <a:off x="7086121" y="2286000"/>
              <a:ext cx="584187" cy="336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>
              <a:off x="2352207" y="2394308"/>
              <a:ext cx="142989" cy="2285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102415" idx="1"/>
            </p:cNvCxnSpPr>
            <p:nvPr/>
          </p:nvCxnSpPr>
          <p:spPr>
            <a:xfrm>
              <a:off x="2680527" y="3009426"/>
              <a:ext cx="30809" cy="318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79" idx="3"/>
            </p:cNvCxnSpPr>
            <p:nvPr/>
          </p:nvCxnSpPr>
          <p:spPr>
            <a:xfrm flipH="1">
              <a:off x="2857235" y="2186380"/>
              <a:ext cx="2935159" cy="627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2420" idx="5"/>
              <a:endCxn id="80" idx="0"/>
            </p:cNvCxnSpPr>
            <p:nvPr/>
          </p:nvCxnSpPr>
          <p:spPr>
            <a:xfrm>
              <a:off x="4924564" y="2270863"/>
              <a:ext cx="235152" cy="3390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2415" idx="0"/>
            </p:cNvCxnSpPr>
            <p:nvPr/>
          </p:nvCxnSpPr>
          <p:spPr>
            <a:xfrm flipH="1">
              <a:off x="3370262" y="2362200"/>
              <a:ext cx="592852" cy="849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0" idx="2"/>
            </p:cNvCxnSpPr>
            <p:nvPr/>
          </p:nvCxnSpPr>
          <p:spPr>
            <a:xfrm>
              <a:off x="5159716" y="2990937"/>
              <a:ext cx="270942" cy="177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02415" idx="7"/>
            </p:cNvCxnSpPr>
            <p:nvPr/>
          </p:nvCxnSpPr>
          <p:spPr>
            <a:xfrm flipH="1">
              <a:off x="4029188" y="2988668"/>
              <a:ext cx="883765" cy="338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  <a:endCxn id="102416" idx="1"/>
            </p:cNvCxnSpPr>
            <p:nvPr/>
          </p:nvCxnSpPr>
          <p:spPr>
            <a:xfrm>
              <a:off x="2733788" y="2274998"/>
              <a:ext cx="2339748" cy="978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  <a:endCxn id="102414" idx="0"/>
            </p:cNvCxnSpPr>
            <p:nvPr/>
          </p:nvCxnSpPr>
          <p:spPr>
            <a:xfrm>
              <a:off x="7670308" y="3003905"/>
              <a:ext cx="194167" cy="1285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endCxn id="102409" idx="7"/>
            </p:cNvCxnSpPr>
            <p:nvPr/>
          </p:nvCxnSpPr>
          <p:spPr>
            <a:xfrm flipH="1">
              <a:off x="6316308" y="2970760"/>
              <a:ext cx="1167320" cy="1411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  <a:endCxn id="102416" idx="7"/>
            </p:cNvCxnSpPr>
            <p:nvPr/>
          </p:nvCxnSpPr>
          <p:spPr>
            <a:xfrm flipH="1">
              <a:off x="6391388" y="2813405"/>
              <a:ext cx="924408" cy="440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2421" idx="3"/>
              <a:endCxn id="80" idx="3"/>
            </p:cNvCxnSpPr>
            <p:nvPr/>
          </p:nvCxnSpPr>
          <p:spPr>
            <a:xfrm flipH="1">
              <a:off x="5518148" y="2251683"/>
              <a:ext cx="388474" cy="548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89" idx="1"/>
            </p:cNvCxnSpPr>
            <p:nvPr/>
          </p:nvCxnSpPr>
          <p:spPr>
            <a:xfrm>
              <a:off x="5053332" y="2217738"/>
              <a:ext cx="2262464" cy="595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Protocols and Layers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Encapsulation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OSI Reference Model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IPv4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IoT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</TotalTime>
  <Words>2199</Words>
  <Application>Microsoft Office PowerPoint</Application>
  <PresentationFormat>On-screen Show (4:3)</PresentationFormat>
  <Paragraphs>776</Paragraphs>
  <Slides>42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Revised_Master</vt:lpstr>
      <vt:lpstr>Clip</vt:lpstr>
      <vt:lpstr> Network Architecture and Protocol Stacks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Internet Structure:  Network of Networks</vt:lpstr>
      <vt:lpstr>PowerPoint Presentation</vt:lpstr>
      <vt:lpstr>PowerPoint Presentation</vt:lpstr>
      <vt:lpstr>PowerPoint Presentation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188</cp:revision>
  <dcterms:created xsi:type="dcterms:W3CDTF">2004-01-21T20:05:10Z</dcterms:created>
  <dcterms:modified xsi:type="dcterms:W3CDTF">2015-08-31T01:37:21Z</dcterms:modified>
</cp:coreProperties>
</file>