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256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4" r:id="rId12"/>
    <p:sldId id="382" r:id="rId13"/>
    <p:sldId id="383" r:id="rId14"/>
    <p:sldId id="385" r:id="rId15"/>
    <p:sldId id="386" r:id="rId16"/>
    <p:sldId id="369" r:id="rId17"/>
    <p:sldId id="387" r:id="rId18"/>
    <p:sldId id="388" r:id="rId19"/>
    <p:sldId id="372" r:id="rId20"/>
    <p:sldId id="389" r:id="rId21"/>
    <p:sldId id="391" r:id="rId22"/>
    <p:sldId id="392" r:id="rId23"/>
    <p:sldId id="393" r:id="rId24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008000"/>
    <a:srgbClr val="FFCC00"/>
    <a:srgbClr val="9900FF"/>
    <a:srgbClr val="FF6600"/>
    <a:srgbClr val="990033"/>
    <a:srgbClr val="003366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5392" autoAdjust="0"/>
  </p:normalViewPr>
  <p:slideViewPr>
    <p:cSldViewPr>
      <p:cViewPr>
        <p:scale>
          <a:sx n="60" d="100"/>
          <a:sy n="60" d="100"/>
        </p:scale>
        <p:origin x="-1589" y="-115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50768"/>
            <a:ext cx="27717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 Internet of Things          </a:t>
            </a:r>
            <a:r>
              <a:rPr lang="en-US" dirty="0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 Internet of Things          </a:t>
            </a:r>
            <a:r>
              <a:rPr lang="en-US" dirty="0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16558"/>
            <a:ext cx="8785225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 Internet of Things          </a:t>
            </a:r>
            <a:r>
              <a:rPr lang="en-US" dirty="0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 Internet of Things          </a:t>
            </a:r>
            <a:r>
              <a:rPr lang="en-US" dirty="0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 Internet of Things          </a:t>
            </a:r>
            <a:r>
              <a:rPr lang="en-US" dirty="0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990033"/>
                </a:solidFill>
              </a:rPr>
              <a:t>   </a:t>
            </a:r>
            <a:r>
              <a:rPr lang="en-US" smtClean="0"/>
              <a:t>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 Internet of Things          </a:t>
            </a:r>
            <a:r>
              <a:rPr lang="en-US" dirty="0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6512" y="6351984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" y="-27384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   Internet of Things          </a:t>
            </a:r>
            <a:r>
              <a:rPr lang="en-US" dirty="0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5176"/>
            <a:ext cx="1259632" cy="512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340768"/>
            <a:ext cx="8462993" cy="4231372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RPL under Mobility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i="1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i="1" dirty="0">
                <a:solidFill>
                  <a:srgbClr val="0033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K.C. Lee, R. </a:t>
            </a:r>
            <a:r>
              <a:rPr lang="en-US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Sudhaakar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L. Dai,</a:t>
            </a:r>
            <a:b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S.  </a:t>
            </a:r>
            <a:r>
              <a:rPr lang="en-US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Addepalli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M. </a:t>
            </a:r>
            <a:r>
              <a:rPr lang="en-US" sz="2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Gerla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IEEE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Consumer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Networking Conference,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2012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67744" y="5157192"/>
            <a:ext cx="6725593" cy="1656184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Presenter - Bob Kinicki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      </a:t>
            </a:r>
            <a:r>
              <a:rPr lang="en-US" sz="2800" dirty="0" smtClean="0"/>
              <a:t>Internet of Things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                Fall 2015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RPL and Trickle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184576"/>
          </a:xfrm>
        </p:spPr>
        <p:txBody>
          <a:bodyPr/>
          <a:lstStyle/>
          <a:p>
            <a:r>
              <a:rPr lang="en-US" sz="2800" dirty="0" smtClean="0">
                <a:solidFill>
                  <a:srgbClr val="0033CC"/>
                </a:solidFill>
              </a:rPr>
              <a:t>RPL</a:t>
            </a:r>
            <a:r>
              <a:rPr lang="en-US" sz="2800" dirty="0" smtClean="0"/>
              <a:t> uses </a:t>
            </a:r>
            <a:r>
              <a:rPr lang="en-US" sz="2800" dirty="0" smtClean="0">
                <a:solidFill>
                  <a:srgbClr val="800000"/>
                </a:solidFill>
              </a:rPr>
              <a:t>Trickle</a:t>
            </a:r>
            <a:r>
              <a:rPr lang="en-US" sz="2800" dirty="0" smtClean="0"/>
              <a:t> interval mechanisms (discussed in previous paper) to determine </a:t>
            </a:r>
            <a:r>
              <a:rPr lang="en-US" sz="2800" i="1" dirty="0" smtClean="0">
                <a:solidFill>
                  <a:srgbClr val="008000"/>
                </a:solidFill>
              </a:rPr>
              <a:t>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	</a:t>
            </a:r>
            <a:r>
              <a:rPr lang="en-US" sz="2800" dirty="0" smtClean="0">
                <a:solidFill>
                  <a:srgbClr val="008000"/>
                </a:solidFill>
              </a:rPr>
              <a:t>I bounded by [</a:t>
            </a:r>
            <a:r>
              <a:rPr lang="en-US" sz="2800" dirty="0" err="1" smtClean="0">
                <a:solidFill>
                  <a:srgbClr val="008000"/>
                </a:solidFill>
              </a:rPr>
              <a:t>I</a:t>
            </a:r>
            <a:r>
              <a:rPr lang="en-US" sz="2800" baseline="-25000" dirty="0" err="1" smtClean="0">
                <a:solidFill>
                  <a:srgbClr val="008000"/>
                </a:solidFill>
              </a:rPr>
              <a:t>min</a:t>
            </a:r>
            <a:r>
              <a:rPr lang="en-US" sz="2800" baseline="-25000" dirty="0" smtClean="0">
                <a:solidFill>
                  <a:srgbClr val="008000"/>
                </a:solidFill>
              </a:rPr>
              <a:t>,</a:t>
            </a:r>
            <a:r>
              <a:rPr lang="en-US" sz="2800" dirty="0">
                <a:solidFill>
                  <a:srgbClr val="008000"/>
                </a:solidFill>
              </a:rPr>
              <a:t> I</a:t>
            </a:r>
            <a:r>
              <a:rPr lang="en-US" sz="2800" baseline="-25000" dirty="0">
                <a:solidFill>
                  <a:srgbClr val="008000"/>
                </a:solidFill>
              </a:rPr>
              <a:t>max </a:t>
            </a:r>
            <a:r>
              <a:rPr lang="en-US" sz="2800" dirty="0">
                <a:solidFill>
                  <a:srgbClr val="008000"/>
                </a:solidFill>
              </a:rPr>
              <a:t>]</a:t>
            </a:r>
            <a:endParaRPr lang="en-US" sz="2800" dirty="0" smtClean="0"/>
          </a:p>
          <a:p>
            <a:r>
              <a:rPr lang="en-US" sz="2800" dirty="0" smtClean="0"/>
              <a:t>Notation difference: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8000"/>
                </a:solidFill>
              </a:rPr>
              <a:t>I</a:t>
            </a:r>
            <a:r>
              <a:rPr lang="en-US" sz="2800" baseline="-25000" dirty="0" smtClean="0">
                <a:solidFill>
                  <a:srgbClr val="008000"/>
                </a:solidFill>
              </a:rPr>
              <a:t>max 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>
                <a:solidFill>
                  <a:srgbClr val="008000"/>
                </a:solidFill>
              </a:rPr>
              <a:t>= </a:t>
            </a:r>
            <a:r>
              <a:rPr lang="en-US" sz="2800" dirty="0" err="1" smtClean="0">
                <a:solidFill>
                  <a:srgbClr val="008000"/>
                </a:solidFill>
              </a:rPr>
              <a:t>I</a:t>
            </a:r>
            <a:r>
              <a:rPr lang="en-US" sz="2800" baseline="-25000" dirty="0" err="1" smtClean="0">
                <a:solidFill>
                  <a:srgbClr val="008000"/>
                </a:solidFill>
              </a:rPr>
              <a:t>min</a:t>
            </a:r>
            <a:r>
              <a:rPr lang="en-US" sz="2800" dirty="0" smtClean="0">
                <a:solidFill>
                  <a:srgbClr val="008000"/>
                </a:solidFill>
              </a:rPr>
              <a:t> x 2</a:t>
            </a:r>
            <a:r>
              <a:rPr lang="en-US" sz="2800" baseline="30000" dirty="0" smtClean="0">
                <a:solidFill>
                  <a:srgbClr val="008000"/>
                </a:solidFill>
              </a:rPr>
              <a:t>I</a:t>
            </a:r>
            <a:r>
              <a:rPr lang="en-US" sz="2400" baseline="30000" dirty="0" smtClean="0">
                <a:solidFill>
                  <a:srgbClr val="008000"/>
                </a:solidFill>
              </a:rPr>
              <a:t>doubling</a:t>
            </a:r>
          </a:p>
          <a:p>
            <a:pPr marL="0" indent="0">
              <a:buNone/>
            </a:pPr>
            <a:endParaRPr lang="en-US" sz="2400" baseline="30000" dirty="0">
              <a:solidFill>
                <a:srgbClr val="008000"/>
              </a:solidFill>
            </a:endParaRPr>
          </a:p>
          <a:p>
            <a:r>
              <a:rPr lang="en-US" sz="2800" i="1" dirty="0" smtClean="0">
                <a:solidFill>
                  <a:srgbClr val="008000"/>
                </a:solidFill>
              </a:rPr>
              <a:t>t</a:t>
            </a:r>
            <a:r>
              <a:rPr lang="en-US" sz="2800" dirty="0" smtClean="0"/>
              <a:t> </a:t>
            </a:r>
            <a:r>
              <a:rPr lang="en-US" sz="2800" dirty="0"/>
              <a:t>,</a:t>
            </a:r>
            <a:r>
              <a:rPr lang="en-US" sz="2800" dirty="0" smtClean="0"/>
              <a:t>randomly picked from </a:t>
            </a:r>
            <a:r>
              <a:rPr lang="en-US" sz="2800" dirty="0" smtClean="0">
                <a:solidFill>
                  <a:srgbClr val="008000"/>
                </a:solidFill>
              </a:rPr>
              <a:t>[I/2,I]</a:t>
            </a:r>
            <a:r>
              <a:rPr lang="en-US" sz="2800" dirty="0" smtClean="0"/>
              <a:t>, serves as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periodic emission time of </a:t>
            </a:r>
            <a:r>
              <a:rPr lang="en-US" sz="2800" dirty="0" smtClean="0">
                <a:solidFill>
                  <a:srgbClr val="800000"/>
                </a:solidFill>
              </a:rPr>
              <a:t>DIOs </a:t>
            </a:r>
            <a:r>
              <a:rPr lang="en-US" sz="2800" dirty="0" smtClean="0"/>
              <a:t>sent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smtClean="0"/>
              <a:t>by each node in </a:t>
            </a:r>
            <a:r>
              <a:rPr lang="en-US" sz="2800" dirty="0" smtClean="0">
                <a:solidFill>
                  <a:srgbClr val="008000"/>
                </a:solidFill>
              </a:rPr>
              <a:t>DODAG</a:t>
            </a:r>
            <a:r>
              <a:rPr lang="en-US" sz="2800" dirty="0" smtClean="0"/>
              <a:t>. Namely when </a:t>
            </a:r>
            <a:r>
              <a:rPr lang="en-US" sz="2800" i="1" dirty="0" smtClean="0">
                <a:solidFill>
                  <a:srgbClr val="008000"/>
                </a:solidFill>
              </a:rPr>
              <a:t>t </a:t>
            </a:r>
            <a:r>
              <a:rPr lang="en-US" sz="2800" dirty="0" smtClean="0"/>
              <a:t>expires, </a:t>
            </a:r>
            <a:r>
              <a:rPr lang="en-US" sz="2800" dirty="0" smtClean="0">
                <a:solidFill>
                  <a:srgbClr val="800000"/>
                </a:solidFill>
              </a:rPr>
              <a:t>DIO </a:t>
            </a:r>
            <a:r>
              <a:rPr lang="en-US" sz="2800" dirty="0" smtClean="0"/>
              <a:t>is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smtClean="0"/>
              <a:t>sent if </a:t>
            </a:r>
            <a:r>
              <a:rPr lang="en-US" sz="2800" dirty="0" smtClean="0">
                <a:solidFill>
                  <a:srgbClr val="FF6600"/>
                </a:solidFill>
              </a:rPr>
              <a:t>c</a:t>
            </a:r>
            <a:r>
              <a:rPr lang="en-US" sz="2800" dirty="0" smtClean="0"/>
              <a:t> &lt; </a:t>
            </a:r>
            <a:r>
              <a:rPr lang="en-US" sz="2800" dirty="0" smtClean="0">
                <a:solidFill>
                  <a:srgbClr val="FF6600"/>
                </a:solidFill>
              </a:rPr>
              <a:t>k</a:t>
            </a:r>
            <a:r>
              <a:rPr lang="en-US" sz="28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Internet of Things          </a:t>
            </a:r>
            <a:r>
              <a:rPr lang="en-US" dirty="0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RPL and Trickle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052736"/>
            <a:ext cx="8820472" cy="5184576"/>
          </a:xfrm>
        </p:spPr>
        <p:txBody>
          <a:bodyPr/>
          <a:lstStyle/>
          <a:p>
            <a:r>
              <a:rPr lang="en-US" sz="2800" dirty="0" smtClean="0"/>
              <a:t>A node’s</a:t>
            </a:r>
            <a:r>
              <a:rPr lang="en-US" sz="2800" dirty="0" smtClean="0">
                <a:solidFill>
                  <a:srgbClr val="FF6600"/>
                </a:solidFill>
              </a:rPr>
              <a:t> c </a:t>
            </a:r>
            <a:r>
              <a:rPr lang="en-US" sz="2800" dirty="0" smtClean="0"/>
              <a:t>is incremented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every time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>
                <a:solidFill>
                  <a:srgbClr val="800000"/>
                </a:solidFill>
              </a:rPr>
              <a:t>DIO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received from neighbors does </a:t>
            </a:r>
            <a:r>
              <a:rPr lang="en-US" sz="2800" dirty="0" smtClean="0">
                <a:solidFill>
                  <a:srgbClr val="0033CC"/>
                </a:solidFill>
              </a:rPr>
              <a:t>not</a:t>
            </a:r>
            <a:r>
              <a:rPr lang="en-US" sz="2800" dirty="0" smtClean="0"/>
              <a:t> change node’s rank {namely, rank is </a:t>
            </a:r>
            <a:r>
              <a:rPr lang="en-US" sz="2800" dirty="0" smtClean="0">
                <a:solidFill>
                  <a:srgbClr val="0033CC"/>
                </a:solidFill>
              </a:rPr>
              <a:t>RPL</a:t>
            </a:r>
            <a:r>
              <a:rPr lang="en-US" sz="2800" dirty="0" smtClean="0"/>
              <a:t> consistency state}.</a:t>
            </a:r>
          </a:p>
          <a:p>
            <a:endParaRPr lang="en-US" sz="2800" dirty="0" smtClean="0"/>
          </a:p>
          <a:p>
            <a:r>
              <a:rPr lang="en-US" sz="2800" dirty="0" smtClean="0"/>
              <a:t>When </a:t>
            </a:r>
            <a:r>
              <a:rPr lang="en-US" sz="2800" dirty="0" smtClean="0">
                <a:solidFill>
                  <a:srgbClr val="008000"/>
                </a:solidFill>
              </a:rPr>
              <a:t>I </a:t>
            </a:r>
            <a:r>
              <a:rPr lang="en-US" sz="2800" dirty="0" smtClean="0"/>
              <a:t>expires, if node’s rank did not change from </a:t>
            </a:r>
            <a:r>
              <a:rPr lang="en-US" sz="2800" dirty="0" smtClean="0">
                <a:solidFill>
                  <a:srgbClr val="800000"/>
                </a:solidFill>
              </a:rPr>
              <a:t>DIOs</a:t>
            </a:r>
            <a:r>
              <a:rPr lang="en-US" sz="2800" dirty="0" smtClean="0"/>
              <a:t> of its neighbors,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	then </a:t>
            </a:r>
            <a:r>
              <a:rPr lang="en-US" sz="2800" dirty="0" smtClean="0">
                <a:solidFill>
                  <a:srgbClr val="008000"/>
                </a:solidFill>
              </a:rPr>
              <a:t>I </a:t>
            </a:r>
            <a:r>
              <a:rPr lang="en-US" sz="2800" dirty="0" smtClean="0">
                <a:solidFill>
                  <a:srgbClr val="008000"/>
                </a:solidFill>
                <a:sym typeface="Wingdings" panose="05000000000000000000" pitchFamily="2" charset="2"/>
              </a:rPr>
              <a:t> min (2xI, I</a:t>
            </a:r>
            <a:r>
              <a:rPr lang="en-US" sz="2800" baseline="-25000" dirty="0" smtClean="0">
                <a:solidFill>
                  <a:srgbClr val="008000"/>
                </a:solidFill>
                <a:sym typeface="Wingdings" panose="05000000000000000000" pitchFamily="2" charset="2"/>
              </a:rPr>
              <a:t>max</a:t>
            </a:r>
            <a:r>
              <a:rPr lang="en-US" sz="2800" dirty="0" smtClean="0">
                <a:solidFill>
                  <a:srgbClr val="008000"/>
                </a:solidFill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olidFill>
                  <a:srgbClr val="008000"/>
                </a:solidFill>
                <a:sym typeface="Wingdings" panose="05000000000000000000" pitchFamily="2" charset="2"/>
              </a:rPr>
              <a:t>  	</a:t>
            </a:r>
            <a:r>
              <a:rPr lang="en-US" sz="2800" dirty="0" smtClean="0">
                <a:sym typeface="Wingdings" panose="05000000000000000000" pitchFamily="2" charset="2"/>
              </a:rPr>
              <a:t>else</a:t>
            </a:r>
            <a:r>
              <a:rPr lang="en-US" sz="2800" dirty="0" smtClean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sz="2800" dirty="0">
                <a:solidFill>
                  <a:srgbClr val="008000"/>
                </a:solidFill>
              </a:rPr>
              <a:t>I </a:t>
            </a:r>
            <a:r>
              <a:rPr lang="en-US" sz="2800" dirty="0">
                <a:solidFill>
                  <a:srgbClr val="008000"/>
                </a:solidFill>
                <a:sym typeface="Wingdings" panose="05000000000000000000" pitchFamily="2" charset="2"/>
              </a:rPr>
              <a:t></a:t>
            </a:r>
            <a:r>
              <a:rPr lang="en-US" sz="2800" dirty="0" smtClean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I</a:t>
            </a:r>
            <a:r>
              <a:rPr lang="en-US" sz="2800" baseline="-25000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min</a:t>
            </a:r>
            <a:r>
              <a:rPr lang="en-US" sz="2800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i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t </a:t>
            </a:r>
            <a:r>
              <a:rPr lang="en-US" sz="2800" dirty="0" smtClean="0">
                <a:sym typeface="Wingdings" panose="05000000000000000000" pitchFamily="2" charset="2"/>
              </a:rPr>
              <a:t>reset </a:t>
            </a:r>
            <a:r>
              <a:rPr lang="en-US" sz="2800" dirty="0" smtClean="0">
                <a:sym typeface="Wingdings" panose="05000000000000000000" pitchFamily="2" charset="2"/>
              </a:rPr>
              <a:t>within internal defined by new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I</a:t>
            </a:r>
            <a:r>
              <a:rPr lang="en-US" sz="2800" dirty="0"/>
              <a:t> </a:t>
            </a:r>
            <a:r>
              <a:rPr lang="en-US" sz="2800" dirty="0" smtClean="0"/>
              <a:t>{only when </a:t>
            </a:r>
            <a:r>
              <a:rPr lang="en-US" sz="2800" dirty="0" smtClean="0">
                <a:solidFill>
                  <a:srgbClr val="008000"/>
                </a:solidFill>
              </a:rPr>
              <a:t>I</a:t>
            </a:r>
            <a:r>
              <a:rPr lang="en-US" sz="2800" dirty="0" smtClean="0"/>
              <a:t> expires}.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Internet of Things          </a:t>
            </a:r>
            <a:r>
              <a:rPr lang="en-US" dirty="0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0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Stale DIO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/>
          <a:lstStyle/>
          <a:p>
            <a:r>
              <a:rPr lang="en-US" dirty="0" smtClean="0"/>
              <a:t>To avoid stale </a:t>
            </a:r>
            <a:r>
              <a:rPr lang="en-US" dirty="0" smtClean="0">
                <a:solidFill>
                  <a:srgbClr val="800000"/>
                </a:solidFill>
              </a:rPr>
              <a:t>DIOs</a:t>
            </a:r>
            <a:r>
              <a:rPr lang="en-US" dirty="0" smtClean="0"/>
              <a:t>, nodes have an </a:t>
            </a:r>
            <a:r>
              <a:rPr lang="en-US" dirty="0" smtClean="0">
                <a:solidFill>
                  <a:srgbClr val="800000"/>
                </a:solidFill>
              </a:rPr>
              <a:t>ETX</a:t>
            </a:r>
            <a:r>
              <a:rPr lang="en-US" dirty="0" smtClean="0"/>
              <a:t> periodic timer which probes neighbors for their </a:t>
            </a:r>
            <a:r>
              <a:rPr lang="en-US" dirty="0" smtClean="0">
                <a:solidFill>
                  <a:srgbClr val="800000"/>
                </a:solidFill>
              </a:rPr>
              <a:t>ETX </a:t>
            </a:r>
            <a:r>
              <a:rPr lang="en-US" dirty="0" smtClean="0"/>
              <a:t>value.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probe detects ETX changes,</a:t>
            </a:r>
          </a:p>
          <a:p>
            <a:pPr marL="457200" lvl="1" indent="0">
              <a:buNone/>
            </a:pPr>
            <a:r>
              <a:rPr lang="en-US" dirty="0"/>
              <a:t>t</a:t>
            </a:r>
            <a:r>
              <a:rPr lang="en-US" dirty="0" smtClean="0"/>
              <a:t>hen a new parent may be selected and a new </a:t>
            </a:r>
            <a:r>
              <a:rPr lang="en-US" dirty="0" smtClean="0">
                <a:solidFill>
                  <a:srgbClr val="800000"/>
                </a:solidFill>
              </a:rPr>
              <a:t>DIO </a:t>
            </a:r>
            <a:r>
              <a:rPr lang="en-US" dirty="0" smtClean="0"/>
              <a:t>is sent to inform neighbors of node’s updated rank.</a:t>
            </a:r>
          </a:p>
          <a:p>
            <a:pPr marL="457200" lvl="1" indent="0">
              <a:buNone/>
            </a:pPr>
            <a:r>
              <a:rPr lang="en-US" dirty="0"/>
              <a:t>e</a:t>
            </a:r>
            <a:r>
              <a:rPr lang="en-US" dirty="0" smtClean="0"/>
              <a:t>lse no </a:t>
            </a:r>
            <a:r>
              <a:rPr lang="en-US" dirty="0" smtClean="0">
                <a:solidFill>
                  <a:srgbClr val="800000"/>
                </a:solidFill>
              </a:rPr>
              <a:t>DIO </a:t>
            </a:r>
            <a:r>
              <a:rPr lang="en-US" dirty="0" smtClean="0"/>
              <a:t>sent and </a:t>
            </a:r>
            <a:r>
              <a:rPr lang="en-US" i="1" dirty="0" smtClean="0">
                <a:solidFill>
                  <a:srgbClr val="008000"/>
                </a:solidFill>
              </a:rPr>
              <a:t>t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set to old value upon expiry (not doubled as RFC states).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8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RPL Mobility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95400"/>
            <a:ext cx="8784976" cy="4800600"/>
          </a:xfrm>
        </p:spPr>
        <p:txBody>
          <a:bodyPr/>
          <a:lstStyle/>
          <a:p>
            <a:r>
              <a:rPr lang="en-US" dirty="0" smtClean="0"/>
              <a:t>Since </a:t>
            </a:r>
            <a:r>
              <a:rPr lang="en-US" dirty="0" smtClean="0">
                <a:solidFill>
                  <a:srgbClr val="0033CC"/>
                </a:solidFill>
              </a:rPr>
              <a:t>RPL </a:t>
            </a:r>
            <a:r>
              <a:rPr lang="en-US" dirty="0" smtClean="0"/>
              <a:t>designed for static WSNs, </a:t>
            </a:r>
            <a:r>
              <a:rPr lang="en-US" dirty="0" smtClean="0">
                <a:solidFill>
                  <a:srgbClr val="0033CC"/>
                </a:solidFill>
              </a:rPr>
              <a:t>RPL rank </a:t>
            </a:r>
            <a:r>
              <a:rPr lang="en-US" dirty="0" smtClean="0"/>
              <a:t>does not update in a timely fashion to reflect frequent topology changes caused by </a:t>
            </a:r>
            <a:r>
              <a:rPr lang="en-US" dirty="0" smtClean="0">
                <a:solidFill>
                  <a:srgbClr val="FF0000"/>
                </a:solidFill>
              </a:rPr>
              <a:t>moving vehicles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Three RPL mobility modifications/issues:</a:t>
            </a:r>
          </a:p>
          <a:p>
            <a:pPr lvl="1"/>
            <a:r>
              <a:rPr lang="en-US" dirty="0" smtClean="0"/>
              <a:t>Disable </a:t>
            </a:r>
            <a:r>
              <a:rPr lang="en-US" dirty="0" smtClean="0">
                <a:solidFill>
                  <a:srgbClr val="800000"/>
                </a:solidFill>
              </a:rPr>
              <a:t>DIO Trickle </a:t>
            </a:r>
            <a:r>
              <a:rPr lang="en-US" dirty="0" smtClean="0"/>
              <a:t>timer.</a:t>
            </a:r>
            <a:endParaRPr lang="en-US" dirty="0"/>
          </a:p>
          <a:p>
            <a:pPr lvl="1"/>
            <a:r>
              <a:rPr lang="en-US" dirty="0" smtClean="0"/>
              <a:t>Immediate </a:t>
            </a:r>
            <a:r>
              <a:rPr lang="en-US" dirty="0" smtClean="0">
                <a:solidFill>
                  <a:srgbClr val="800000"/>
                </a:solidFill>
              </a:rPr>
              <a:t>ETX</a:t>
            </a:r>
            <a:r>
              <a:rPr lang="en-US" dirty="0" smtClean="0"/>
              <a:t> Probing for a New Neighbor</a:t>
            </a:r>
          </a:p>
          <a:p>
            <a:pPr lvl="1"/>
            <a:r>
              <a:rPr lang="en-US" dirty="0" smtClean="0"/>
              <a:t>Loop Avoidance and Detection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Disabling DIO Trickle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</a:t>
            </a:r>
            <a:r>
              <a:rPr lang="en-US" dirty="0" smtClean="0">
                <a:solidFill>
                  <a:srgbClr val="800000"/>
                </a:solidFill>
              </a:rPr>
              <a:t>Trickle timer </a:t>
            </a:r>
            <a:r>
              <a:rPr lang="en-US" dirty="0" smtClean="0"/>
              <a:t>is designed for LLNs where network topology does not change frequently, authors disable the </a:t>
            </a:r>
            <a:r>
              <a:rPr lang="en-US" dirty="0" smtClean="0">
                <a:solidFill>
                  <a:srgbClr val="800000"/>
                </a:solidFill>
              </a:rPr>
              <a:t>Trickle timer </a:t>
            </a:r>
            <a:r>
              <a:rPr lang="en-US" dirty="0" smtClean="0"/>
              <a:t>and use a </a:t>
            </a:r>
            <a:r>
              <a:rPr lang="en-US" dirty="0" smtClean="0">
                <a:solidFill>
                  <a:srgbClr val="0033CC"/>
                </a:solidFill>
              </a:rPr>
              <a:t>fixed timer </a:t>
            </a:r>
            <a:r>
              <a:rPr lang="en-US" dirty="0" smtClean="0"/>
              <a:t>to focus study on other fundamental factors that impact </a:t>
            </a:r>
            <a:r>
              <a:rPr lang="en-US" dirty="0" smtClean="0">
                <a:solidFill>
                  <a:srgbClr val="0033CC"/>
                </a:solidFill>
              </a:rPr>
              <a:t>RPL </a:t>
            </a:r>
            <a:r>
              <a:rPr lang="en-US" dirty="0" smtClean="0"/>
              <a:t>performance:</a:t>
            </a:r>
          </a:p>
          <a:p>
            <a:pPr marL="1543050" lvl="1" indent="806450"/>
            <a:r>
              <a:rPr lang="en-US" dirty="0" smtClean="0">
                <a:solidFill>
                  <a:srgbClr val="800000"/>
                </a:solidFill>
              </a:rPr>
              <a:t>DIO</a:t>
            </a:r>
            <a:r>
              <a:rPr lang="en-US" dirty="0" smtClean="0"/>
              <a:t> periods</a:t>
            </a:r>
          </a:p>
          <a:p>
            <a:pPr marL="1543050" lvl="1" indent="806450"/>
            <a:r>
              <a:rPr lang="en-US" dirty="0" smtClean="0">
                <a:solidFill>
                  <a:srgbClr val="800000"/>
                </a:solidFill>
              </a:rPr>
              <a:t>ETX</a:t>
            </a:r>
            <a:r>
              <a:rPr lang="en-US" dirty="0" smtClean="0"/>
              <a:t> periods</a:t>
            </a:r>
          </a:p>
          <a:p>
            <a:pPr marL="2343150" lvl="1" indent="-793750"/>
            <a:r>
              <a:rPr lang="en-US" dirty="0" smtClean="0">
                <a:solidFill>
                  <a:srgbClr val="800000"/>
                </a:solidFill>
              </a:rPr>
              <a:t>ETX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ETX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184576"/>
          </a:xfrm>
        </p:spPr>
        <p:txBody>
          <a:bodyPr/>
          <a:lstStyle/>
          <a:p>
            <a:r>
              <a:rPr lang="en-US" sz="2800" dirty="0" smtClean="0"/>
              <a:t>When a node discovers a new neighbor, it should schedule a future </a:t>
            </a:r>
            <a:r>
              <a:rPr lang="en-US" sz="2800" dirty="0" smtClean="0">
                <a:solidFill>
                  <a:srgbClr val="9900FF"/>
                </a:solidFill>
              </a:rPr>
              <a:t>PING </a:t>
            </a:r>
            <a:r>
              <a:rPr lang="en-US" sz="2800" dirty="0" smtClean="0"/>
              <a:t>request to determine the new neighbor’s </a:t>
            </a:r>
            <a:r>
              <a:rPr lang="en-US" sz="2800" dirty="0" smtClean="0">
                <a:solidFill>
                  <a:srgbClr val="800000"/>
                </a:solidFill>
              </a:rPr>
              <a:t>ETX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This new </a:t>
            </a:r>
            <a:r>
              <a:rPr lang="en-US" sz="2800" dirty="0" smtClean="0">
                <a:solidFill>
                  <a:srgbClr val="800000"/>
                </a:solidFill>
              </a:rPr>
              <a:t>ETX</a:t>
            </a:r>
            <a:r>
              <a:rPr lang="en-US" sz="2800" dirty="0" smtClean="0"/>
              <a:t> may trigger the node to seek a new parent (depending on neighbor’s rank).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Blip>
                <a:blip r:embed="rId2"/>
              </a:buBlip>
            </a:pPr>
            <a:r>
              <a:rPr lang="en-US" sz="3600" dirty="0" smtClean="0"/>
              <a:t> </a:t>
            </a:r>
            <a:r>
              <a:rPr lang="en-US" dirty="0" smtClean="0"/>
              <a:t>In</a:t>
            </a:r>
            <a:r>
              <a:rPr lang="en-US" sz="3600" dirty="0" smtClean="0"/>
              <a:t> </a:t>
            </a:r>
            <a:r>
              <a:rPr lang="en-US" sz="2800" dirty="0" smtClean="0"/>
              <a:t>mobile networks with fast moving nodes, nodes are likely to quickly change their rank, authors initiate immediate </a:t>
            </a:r>
            <a:r>
              <a:rPr lang="en-US" sz="2800" dirty="0" smtClean="0">
                <a:solidFill>
                  <a:srgbClr val="800000"/>
                </a:solidFill>
              </a:rPr>
              <a:t>ETX </a:t>
            </a:r>
            <a:r>
              <a:rPr lang="en-US" sz="2800" dirty="0" smtClean="0"/>
              <a:t>probe to make preferred parent selection timely!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558"/>
            <a:ext cx="9144000" cy="792162"/>
          </a:xfrm>
        </p:spPr>
        <p:txBody>
          <a:bodyPr/>
          <a:lstStyle/>
          <a:p>
            <a:r>
              <a:rPr lang="en-US" sz="3600" dirty="0" smtClean="0"/>
              <a:t>Figure 1: Loop Avoidance and Detection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4248472" cy="5256584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1(a) 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loop formation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1(b) is the ‘fix’. Add parent ID to </a:t>
            </a: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parent ID = node ID then node discards </a:t>
            </a: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also use this technique to detect and break a loop.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93" y="1025200"/>
            <a:ext cx="3888588" cy="528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72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184576"/>
          </a:xfrm>
        </p:spPr>
        <p:txBody>
          <a:bodyPr/>
          <a:lstStyle/>
          <a:p>
            <a:r>
              <a:rPr lang="en-US" sz="2800" dirty="0" smtClean="0"/>
              <a:t>Study uses </a:t>
            </a:r>
            <a:r>
              <a:rPr lang="en-US" sz="2800" dirty="0" err="1" smtClean="0"/>
              <a:t>Qualnet</a:t>
            </a:r>
            <a:r>
              <a:rPr lang="en-US" sz="2800" dirty="0" smtClean="0"/>
              <a:t> 4.5 simulator to evaluate </a:t>
            </a:r>
            <a:r>
              <a:rPr lang="en-US" sz="2800" dirty="0" smtClean="0">
                <a:solidFill>
                  <a:srgbClr val="0033CC"/>
                </a:solidFill>
              </a:rPr>
              <a:t>Modified </a:t>
            </a:r>
            <a:r>
              <a:rPr lang="en-US" sz="2800" dirty="0">
                <a:solidFill>
                  <a:srgbClr val="0033CC"/>
                </a:solidFill>
              </a:rPr>
              <a:t>RPL </a:t>
            </a:r>
            <a:r>
              <a:rPr lang="en-US" sz="2800" dirty="0" smtClean="0"/>
              <a:t>in terms of connectivity duration and DIO overhead.</a:t>
            </a:r>
          </a:p>
          <a:p>
            <a:r>
              <a:rPr lang="en-US" sz="2800" dirty="0" smtClean="0"/>
              <a:t>Simulation consists of 10 mobile nodes traversing a straight line of 5000 m.</a:t>
            </a:r>
          </a:p>
          <a:p>
            <a:r>
              <a:rPr lang="en-US" sz="2800" dirty="0" err="1" smtClean="0"/>
              <a:t>WiFi</a:t>
            </a:r>
            <a:r>
              <a:rPr lang="en-US" sz="2800" dirty="0" smtClean="0"/>
              <a:t> is simulated 802.11b broadcast with approximate radio range of 250 m.</a:t>
            </a:r>
          </a:p>
          <a:p>
            <a:r>
              <a:rPr lang="en-US" sz="2800" dirty="0" smtClean="0"/>
              <a:t>AP (root node for </a:t>
            </a:r>
            <a:r>
              <a:rPr lang="en-US" sz="2800" dirty="0" smtClean="0">
                <a:solidFill>
                  <a:srgbClr val="0033CC"/>
                </a:solidFill>
              </a:rPr>
              <a:t>RPL</a:t>
            </a:r>
            <a:r>
              <a:rPr lang="en-US" sz="2800" dirty="0" smtClean="0"/>
              <a:t>) is at the line middle (2500 m).</a:t>
            </a:r>
          </a:p>
          <a:p>
            <a:r>
              <a:rPr lang="en-US" sz="2800" dirty="0" smtClean="0"/>
              <a:t>Vehicle speeds: 25, 45 and 65 mph.</a:t>
            </a:r>
          </a:p>
          <a:p>
            <a:r>
              <a:rPr lang="en-US" sz="2800" dirty="0" smtClean="0"/>
              <a:t>DIO period: 2s to 10s in 2s increments.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13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</a:t>
            </a:r>
            <a:r>
              <a:rPr lang="en-US" dirty="0" err="1" smtClean="0"/>
              <a:t>Evalution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/>
          <a:lstStyle/>
          <a:p>
            <a:r>
              <a:rPr lang="en-US" sz="2800" dirty="0" smtClean="0"/>
              <a:t>First set of </a:t>
            </a:r>
            <a:r>
              <a:rPr lang="en-US" sz="2800" dirty="0" smtClean="0">
                <a:solidFill>
                  <a:srgbClr val="0033CC"/>
                </a:solidFill>
              </a:rPr>
              <a:t>RPL</a:t>
            </a:r>
            <a:r>
              <a:rPr lang="en-US" sz="2800" dirty="0" smtClean="0"/>
              <a:t> results (Figure 2): 10 cars traveling together in caravan with car 1 leading and car 10 last </a:t>
            </a:r>
            <a:r>
              <a:rPr lang="en-US" sz="2800" dirty="0"/>
              <a:t>(distance between </a:t>
            </a:r>
            <a:r>
              <a:rPr lang="en-US" sz="2800" dirty="0" smtClean="0"/>
              <a:t>cars and simulation duration not </a:t>
            </a:r>
            <a:r>
              <a:rPr lang="en-US" sz="2800" dirty="0"/>
              <a:t>specified</a:t>
            </a:r>
            <a:r>
              <a:rPr lang="en-US" sz="2800" dirty="0" smtClean="0"/>
              <a:t>).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DIO</a:t>
            </a:r>
            <a:r>
              <a:rPr lang="en-US" dirty="0" smtClean="0"/>
              <a:t> = 2s, </a:t>
            </a:r>
            <a:r>
              <a:rPr lang="en-US" dirty="0" smtClean="0">
                <a:solidFill>
                  <a:srgbClr val="800000"/>
                </a:solidFill>
              </a:rPr>
              <a:t>ETX</a:t>
            </a:r>
            <a:r>
              <a:rPr lang="en-US" dirty="0" smtClean="0"/>
              <a:t> period = 5s</a:t>
            </a:r>
          </a:p>
          <a:p>
            <a:pPr marL="908050" lvl="1" indent="-450850"/>
            <a:r>
              <a:rPr lang="en-US" dirty="0" smtClean="0"/>
              <a:t>only initial results presented due to space constraints!</a:t>
            </a:r>
          </a:p>
          <a:p>
            <a:pPr marL="228600" indent="-228600"/>
            <a:r>
              <a:rPr lang="en-US" sz="2800" dirty="0" smtClean="0"/>
              <a:t>Figure 3: Percentage of Connectivity Duration (PCD)</a:t>
            </a:r>
          </a:p>
          <a:p>
            <a:pPr marL="228600" indent="-228600"/>
            <a:r>
              <a:rPr lang="en-US" sz="2800" dirty="0" smtClean="0"/>
              <a:t>Figure 4: PCD standard deviation as DIO period varies.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2: Rank vs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29" y="1196752"/>
            <a:ext cx="4256955" cy="5118080"/>
          </a:xfrm>
        </p:spPr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 2(a) rank duration is 22s.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 2(b) rank duration is 9 s.  (varies with speed)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Rank duration also varies with </a:t>
            </a: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period.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period too long, </a:t>
            </a:r>
            <a:r>
              <a:rPr lang="en-US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skips a rank.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 1 has disconnects near AP – looking for parent.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491" y="980728"/>
            <a:ext cx="3879949" cy="5334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72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488832" cy="4392488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Motivating </a:t>
            </a:r>
            <a:r>
              <a:rPr lang="en-US" dirty="0" smtClean="0">
                <a:solidFill>
                  <a:srgbClr val="0033CC"/>
                </a:solidFill>
              </a:rPr>
              <a:t>RPL</a:t>
            </a:r>
            <a:r>
              <a:rPr lang="en-US" dirty="0" smtClean="0"/>
              <a:t> for VANETs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RPL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800000"/>
                </a:solidFill>
              </a:rPr>
              <a:t>Trickle</a:t>
            </a:r>
            <a:r>
              <a:rPr lang="en-US" dirty="0" smtClean="0"/>
              <a:t> Implementation</a:t>
            </a:r>
          </a:p>
          <a:p>
            <a:r>
              <a:rPr lang="en-US" dirty="0" smtClean="0"/>
              <a:t>Modifications to </a:t>
            </a:r>
            <a:r>
              <a:rPr lang="en-US" dirty="0" smtClean="0">
                <a:solidFill>
                  <a:srgbClr val="0033CC"/>
                </a:solidFill>
              </a:rPr>
              <a:t>RPL</a:t>
            </a:r>
            <a:r>
              <a:rPr lang="en-US" dirty="0" smtClean="0"/>
              <a:t> for Mobility</a:t>
            </a:r>
          </a:p>
          <a:p>
            <a:r>
              <a:rPr lang="en-US" dirty="0" smtClean="0"/>
              <a:t>Simulation Details</a:t>
            </a:r>
          </a:p>
          <a:p>
            <a:r>
              <a:rPr lang="en-US" dirty="0" smtClean="0"/>
              <a:t>Performance Evaluation Results</a:t>
            </a:r>
          </a:p>
          <a:p>
            <a:r>
              <a:rPr lang="en-US" dirty="0" smtClean="0"/>
              <a:t>Conclusions and Critique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1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Figure 3: PCD (Percentage of</a:t>
            </a:r>
            <a:br>
              <a:rPr lang="en-US" sz="3200" dirty="0" smtClean="0"/>
            </a:br>
            <a:r>
              <a:rPr lang="en-US" sz="3200" dirty="0" smtClean="0"/>
              <a:t>Connectivity Duration)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052736"/>
            <a:ext cx="4813548" cy="50139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 3(a):</a:t>
            </a:r>
          </a:p>
          <a:p>
            <a:pPr marL="11430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PCD decreases as speed increases (Cars 1&amp; 5 and 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10).</a:t>
            </a:r>
          </a:p>
          <a:p>
            <a:pPr marL="11430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PCD increases as car number increases  (later cars do not disconnect with AP as much).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3(b):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overhead proportional to </a:t>
            </a:r>
            <a:r>
              <a:rPr lang="en-US" sz="24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period. </a:t>
            </a:r>
            <a:r>
              <a:rPr lang="en-US" sz="24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{diminishing returns}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overhead increases with speed (due to frequent topology changes) 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88" y="1058093"/>
            <a:ext cx="3920984" cy="532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51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5037112"/>
            <a:ext cx="7848872" cy="105618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 impacts variation of connectivity.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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to adjust </a:t>
            </a:r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period at high speed.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6346651" cy="390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Figure 4: PCD </a:t>
            </a:r>
            <a:r>
              <a:rPr lang="en-US" sz="3200" dirty="0" err="1" smtClean="0"/>
              <a:t>StdDev</a:t>
            </a:r>
            <a:r>
              <a:rPr lang="en-US" sz="3200" dirty="0" smtClean="0"/>
              <a:t> Varying DIO Period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327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studies </a:t>
            </a:r>
            <a:r>
              <a:rPr lang="en-US" dirty="0" smtClean="0">
                <a:solidFill>
                  <a:srgbClr val="0033CC"/>
                </a:solidFill>
              </a:rPr>
              <a:t>modified RPL </a:t>
            </a:r>
            <a:r>
              <a:rPr lang="en-US" dirty="0" smtClean="0"/>
              <a:t>parameter effects on connectivity duration and overhead.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Modified RPL </a:t>
            </a:r>
            <a:r>
              <a:rPr lang="en-US" dirty="0" smtClean="0"/>
              <a:t>simulated because </a:t>
            </a:r>
            <a:r>
              <a:rPr lang="en-US" dirty="0" smtClean="0">
                <a:solidFill>
                  <a:srgbClr val="0033CC"/>
                </a:solidFill>
              </a:rPr>
              <a:t>RPL </a:t>
            </a:r>
            <a:r>
              <a:rPr lang="en-US" dirty="0" smtClean="0"/>
              <a:t>does not adapt to high speed vehicular movement well.</a:t>
            </a:r>
          </a:p>
          <a:p>
            <a:r>
              <a:rPr lang="en-US" dirty="0" smtClean="0"/>
              <a:t>High speed decreases connectivity duration.</a:t>
            </a:r>
          </a:p>
          <a:p>
            <a:r>
              <a:rPr lang="en-US" dirty="0" smtClean="0"/>
              <a:t>Loops are avoided with parent ‘hints’.</a:t>
            </a:r>
          </a:p>
          <a:p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Critique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paper is short, concepts are complex.</a:t>
            </a:r>
          </a:p>
          <a:p>
            <a:r>
              <a:rPr lang="en-US" dirty="0" smtClean="0"/>
              <a:t>Explanation of car caravan idea, car spacing and simulation duration are all missing from simulation details.</a:t>
            </a:r>
          </a:p>
          <a:p>
            <a:r>
              <a:rPr lang="en-US" dirty="0" smtClean="0"/>
              <a:t>Authors chose to take </a:t>
            </a:r>
            <a:r>
              <a:rPr lang="en-US" dirty="0" smtClean="0">
                <a:solidFill>
                  <a:srgbClr val="800000"/>
                </a:solidFill>
              </a:rPr>
              <a:t>Trickle timer</a:t>
            </a:r>
            <a:r>
              <a:rPr lang="en-US" dirty="0" smtClean="0"/>
              <a:t> out to simplify the analysis.</a:t>
            </a:r>
          </a:p>
          <a:p>
            <a:r>
              <a:rPr lang="en-US" dirty="0" smtClean="0"/>
              <a:t>Analysis of results is well done.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112568"/>
          </a:xfrm>
        </p:spPr>
        <p:txBody>
          <a:bodyPr/>
          <a:lstStyle/>
          <a:p>
            <a:r>
              <a:rPr lang="en-US" sz="2800" dirty="0" smtClean="0"/>
              <a:t>Authors envision vehicles on the road with multiple mobile onboard units (</a:t>
            </a:r>
            <a:r>
              <a:rPr lang="en-US" sz="2800" dirty="0" smtClean="0">
                <a:solidFill>
                  <a:srgbClr val="008000"/>
                </a:solidFill>
              </a:rPr>
              <a:t>OBUs</a:t>
            </a:r>
            <a:r>
              <a:rPr lang="en-US" sz="2800" dirty="0" smtClean="0"/>
              <a:t>).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We have seen in previous papers this concept of </a:t>
            </a:r>
            <a:r>
              <a:rPr lang="en-US" sz="2800" dirty="0" smtClean="0">
                <a:solidFill>
                  <a:srgbClr val="0033CC"/>
                </a:solidFill>
              </a:rPr>
              <a:t>vehicular communication </a:t>
            </a:r>
            <a:r>
              <a:rPr lang="en-US" sz="2800" dirty="0" smtClean="0"/>
              <a:t>being a combination of Wifi and cellular (4G LTE).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This paper studies the issue of an appropriate </a:t>
            </a:r>
            <a:r>
              <a:rPr lang="en-US" sz="2800" dirty="0" smtClean="0">
                <a:solidFill>
                  <a:srgbClr val="0033CC"/>
                </a:solidFill>
              </a:rPr>
              <a:t>routing protocol </a:t>
            </a:r>
            <a:r>
              <a:rPr lang="en-US" sz="2800" dirty="0" smtClean="0"/>
              <a:t>for access to road-side infrastructure either directly or via multi-hops through wireless </a:t>
            </a:r>
            <a:r>
              <a:rPr lang="en-US" sz="2800" dirty="0" smtClean="0">
                <a:solidFill>
                  <a:srgbClr val="008000"/>
                </a:solidFill>
              </a:rPr>
              <a:t>OBUs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4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184576"/>
          </a:xfrm>
        </p:spPr>
        <p:txBody>
          <a:bodyPr/>
          <a:lstStyle/>
          <a:p>
            <a:r>
              <a:rPr lang="en-US" sz="2800" dirty="0" smtClean="0"/>
              <a:t>Authors stay away from MIP (Mobile IP) protocols and focus on protocols </a:t>
            </a:r>
            <a:r>
              <a:rPr lang="en-US" sz="2800" dirty="0" smtClean="0">
                <a:solidFill>
                  <a:srgbClr val="7030A0"/>
                </a:solidFill>
              </a:rPr>
              <a:t>complementary</a:t>
            </a:r>
            <a:r>
              <a:rPr lang="en-US" sz="2800" dirty="0" smtClean="0"/>
              <a:t> to global mobile protocols.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They study </a:t>
            </a:r>
            <a:r>
              <a:rPr lang="en-US" sz="2800" dirty="0" smtClean="0">
                <a:solidFill>
                  <a:srgbClr val="0033CC"/>
                </a:solidFill>
              </a:rPr>
              <a:t>RPL </a:t>
            </a:r>
            <a:r>
              <a:rPr lang="en-US" sz="2800" dirty="0" smtClean="0"/>
              <a:t>(Routing Protocol for Low power and </a:t>
            </a:r>
            <a:r>
              <a:rPr lang="en-US" sz="2800" dirty="0" err="1" smtClean="0"/>
              <a:t>Lossy</a:t>
            </a:r>
            <a:r>
              <a:rPr lang="en-US" sz="2800" dirty="0" smtClean="0"/>
              <a:t> Networks (LLNs)) claiming design elements from </a:t>
            </a:r>
            <a:r>
              <a:rPr lang="en-US" sz="2800" dirty="0" smtClean="0">
                <a:solidFill>
                  <a:srgbClr val="0033CC"/>
                </a:solidFill>
              </a:rPr>
              <a:t>RPL</a:t>
            </a:r>
            <a:r>
              <a:rPr lang="en-US" sz="2800" dirty="0" smtClean="0"/>
              <a:t> transfer to vehicular environment.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Paper conducts simulation performance study of </a:t>
            </a:r>
            <a:r>
              <a:rPr lang="en-US" sz="2800" dirty="0" smtClean="0">
                <a:solidFill>
                  <a:srgbClr val="0033CC"/>
                </a:solidFill>
              </a:rPr>
              <a:t>RPL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33CC"/>
                </a:solidFill>
              </a:rPr>
              <a:t>RPL tuning </a:t>
            </a:r>
            <a:r>
              <a:rPr lang="en-US" sz="2800" dirty="0" smtClean="0"/>
              <a:t>in VANETs. 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7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RPL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4800600"/>
          </a:xfrm>
        </p:spPr>
        <p:txBody>
          <a:bodyPr/>
          <a:lstStyle/>
          <a:p>
            <a:r>
              <a:rPr lang="en-US" sz="2800" dirty="0" smtClean="0">
                <a:solidFill>
                  <a:srgbClr val="0033CC"/>
                </a:solidFill>
              </a:rPr>
              <a:t>RPL</a:t>
            </a:r>
            <a:r>
              <a:rPr lang="en-US" sz="2800" dirty="0" smtClean="0"/>
              <a:t> is a distance vector routing protocol that builds a Destination Oriented Directed Acyclic Graph (</a:t>
            </a:r>
            <a:r>
              <a:rPr lang="en-US" sz="2800" dirty="0" smtClean="0">
                <a:solidFill>
                  <a:srgbClr val="008000"/>
                </a:solidFill>
              </a:rPr>
              <a:t>DODAG</a:t>
            </a:r>
            <a:r>
              <a:rPr lang="en-US" sz="2800" dirty="0" smtClean="0"/>
              <a:t>) rooted at a single node (normally the sink).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With a single root, the network takes a </a:t>
            </a:r>
            <a:r>
              <a:rPr lang="en-US" sz="2800" dirty="0" smtClean="0">
                <a:solidFill>
                  <a:srgbClr val="008000"/>
                </a:solidFill>
              </a:rPr>
              <a:t>tree topology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008000"/>
                </a:solidFill>
              </a:rPr>
              <a:t>DODAG</a:t>
            </a:r>
            <a:r>
              <a:rPr lang="en-US" sz="2800" dirty="0" smtClean="0"/>
              <a:t> minimizes cost to reach the root per an Objective Function (OF) (e.g., </a:t>
            </a:r>
            <a:r>
              <a:rPr lang="en-US" sz="2800" dirty="0" smtClean="0">
                <a:solidFill>
                  <a:srgbClr val="800000"/>
                </a:solidFill>
              </a:rPr>
              <a:t>ETX</a:t>
            </a:r>
            <a:r>
              <a:rPr lang="en-US" sz="2800" dirty="0" smtClean="0"/>
              <a:t>).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RPL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5400"/>
            <a:ext cx="8568952" cy="4800600"/>
          </a:xfrm>
        </p:spPr>
        <p:txBody>
          <a:bodyPr/>
          <a:lstStyle/>
          <a:p>
            <a:r>
              <a:rPr lang="en-US" sz="2800" dirty="0" smtClean="0">
                <a:solidFill>
                  <a:srgbClr val="0033CC"/>
                </a:solidFill>
              </a:rPr>
              <a:t>RPL</a:t>
            </a:r>
            <a:r>
              <a:rPr lang="en-US" sz="2800" dirty="0" smtClean="0"/>
              <a:t> does </a:t>
            </a:r>
            <a:r>
              <a:rPr lang="en-US" sz="2800" dirty="0" smtClean="0">
                <a:solidFill>
                  <a:srgbClr val="800000"/>
                </a:solidFill>
              </a:rPr>
              <a:t>NOT</a:t>
            </a:r>
            <a:r>
              <a:rPr lang="en-US" sz="2800" dirty="0" smtClean="0"/>
              <a:t> handle seamless mobility when vehicle moves from the coverage area.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8000"/>
                </a:solidFill>
              </a:rPr>
              <a:t>OBUs </a:t>
            </a:r>
            <a:r>
              <a:rPr lang="en-US" sz="2800" dirty="0" smtClean="0"/>
              <a:t>can implement a global mobility solution such as LISP.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0033CC"/>
                </a:solidFill>
              </a:rPr>
              <a:t>RPL</a:t>
            </a:r>
            <a:r>
              <a:rPr lang="en-US" sz="2800" dirty="0" smtClean="0"/>
              <a:t> can be used with a global mobility solution that hides the mobility event from end-user devices.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RPL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579296" cy="5472608"/>
          </a:xfrm>
        </p:spPr>
        <p:txBody>
          <a:bodyPr/>
          <a:lstStyle/>
          <a:p>
            <a:r>
              <a:rPr lang="en-US" sz="2800" dirty="0" smtClean="0">
                <a:solidFill>
                  <a:srgbClr val="0033CC"/>
                </a:solidFill>
              </a:rPr>
              <a:t>RPL</a:t>
            </a:r>
            <a:r>
              <a:rPr lang="en-US" sz="2800" dirty="0" smtClean="0"/>
              <a:t> can have better response time compared to reactive protocols (e.g., AODV and DSR) as they are susceptible to </a:t>
            </a:r>
            <a:r>
              <a:rPr lang="en-US" sz="2800" dirty="0" smtClean="0">
                <a:solidFill>
                  <a:srgbClr val="800000"/>
                </a:solidFill>
              </a:rPr>
              <a:t>route breaks </a:t>
            </a:r>
            <a:r>
              <a:rPr lang="en-US" sz="2800" dirty="0" smtClean="0"/>
              <a:t>under high mobility. </a:t>
            </a:r>
            <a:r>
              <a:rPr lang="en-US" sz="2800" dirty="0" smtClean="0">
                <a:solidFill>
                  <a:srgbClr val="0033CC"/>
                </a:solidFill>
              </a:rPr>
              <a:t>“Adapted” RPL</a:t>
            </a:r>
            <a:r>
              <a:rPr lang="en-US" sz="2800" dirty="0" smtClean="0"/>
              <a:t> can adjust the parent update rate.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33CC"/>
                </a:solidFill>
              </a:rPr>
              <a:t>RPL </a:t>
            </a:r>
            <a:r>
              <a:rPr lang="en-US" sz="2800" dirty="0" smtClean="0"/>
              <a:t>does not flood the network but only exchanges local information with neighbors.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Idea is to combine </a:t>
            </a:r>
            <a:r>
              <a:rPr lang="en-US" sz="2800" dirty="0" smtClean="0">
                <a:solidFill>
                  <a:srgbClr val="0033CC"/>
                </a:solidFill>
              </a:rPr>
              <a:t>RPL</a:t>
            </a:r>
            <a:r>
              <a:rPr lang="en-US" sz="2800" dirty="0" smtClean="0"/>
              <a:t> with another multi-hop routing protocol to improve routing efficiency for mobile peer-to-peer communication.</a:t>
            </a:r>
            <a:endParaRPr lang="en-US" sz="2800" dirty="0" smtClean="0">
              <a:solidFill>
                <a:srgbClr val="0033CC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5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RPL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328592"/>
          </a:xfrm>
        </p:spPr>
        <p:txBody>
          <a:bodyPr/>
          <a:lstStyle/>
          <a:p>
            <a:r>
              <a:rPr lang="en-US" sz="2800" dirty="0" smtClean="0"/>
              <a:t>Road-side infrastructure nodes (e.g., </a:t>
            </a:r>
            <a:r>
              <a:rPr lang="en-US" sz="2800" dirty="0" err="1" smtClean="0"/>
              <a:t>WiFi</a:t>
            </a:r>
            <a:r>
              <a:rPr lang="en-US" sz="2800" dirty="0" smtClean="0"/>
              <a:t> access points) are root nodes for </a:t>
            </a:r>
            <a:r>
              <a:rPr lang="en-US" sz="2800" dirty="0" smtClean="0">
                <a:solidFill>
                  <a:srgbClr val="008000"/>
                </a:solidFill>
              </a:rPr>
              <a:t>DODAG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008000"/>
                </a:solidFill>
              </a:rPr>
              <a:t>OBUs</a:t>
            </a:r>
            <a:r>
              <a:rPr lang="en-US" sz="2800" dirty="0" smtClean="0"/>
              <a:t> use </a:t>
            </a:r>
            <a:r>
              <a:rPr lang="en-US" sz="2800" dirty="0" smtClean="0">
                <a:solidFill>
                  <a:srgbClr val="0033CC"/>
                </a:solidFill>
              </a:rPr>
              <a:t>RPL</a:t>
            </a:r>
            <a:r>
              <a:rPr lang="en-US" sz="2800" dirty="0" smtClean="0"/>
              <a:t> to reach root directly or via other </a:t>
            </a:r>
            <a:r>
              <a:rPr lang="en-US" sz="2800" dirty="0" smtClean="0">
                <a:solidFill>
                  <a:srgbClr val="008000"/>
                </a:solidFill>
              </a:rPr>
              <a:t>OBUs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Root node builds topology by broadcasting </a:t>
            </a:r>
            <a:r>
              <a:rPr lang="en-US" sz="2800" dirty="0" smtClean="0">
                <a:solidFill>
                  <a:srgbClr val="800000"/>
                </a:solidFill>
              </a:rPr>
              <a:t>D</a:t>
            </a:r>
            <a:r>
              <a:rPr lang="en-US" sz="2800" dirty="0" smtClean="0"/>
              <a:t>irected Acyclic Graph (DAG) </a:t>
            </a:r>
            <a:r>
              <a:rPr lang="en-US" sz="2800" dirty="0" smtClean="0">
                <a:solidFill>
                  <a:srgbClr val="800000"/>
                </a:solidFill>
              </a:rPr>
              <a:t>I</a:t>
            </a:r>
            <a:r>
              <a:rPr lang="en-US" sz="2800" dirty="0" smtClean="0"/>
              <a:t>nformation </a:t>
            </a:r>
            <a:r>
              <a:rPr lang="en-US" sz="2800" dirty="0" smtClean="0">
                <a:solidFill>
                  <a:srgbClr val="800000"/>
                </a:solidFill>
              </a:rPr>
              <a:t>O</a:t>
            </a:r>
            <a:r>
              <a:rPr lang="en-US" sz="2800" dirty="0" smtClean="0"/>
              <a:t>ption (</a:t>
            </a:r>
            <a:r>
              <a:rPr lang="en-US" sz="2800" dirty="0" smtClean="0">
                <a:solidFill>
                  <a:srgbClr val="800000"/>
                </a:solidFill>
              </a:rPr>
              <a:t>DIO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800000"/>
                </a:solidFill>
              </a:rPr>
              <a:t>messages</a:t>
            </a:r>
            <a:r>
              <a:rPr lang="en-US" sz="2800" dirty="0" smtClean="0"/>
              <a:t>).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DIO</a:t>
            </a:r>
            <a:r>
              <a:rPr lang="en-US" sz="2800" dirty="0" smtClean="0"/>
              <a:t> contains info about broadcasting nodes rank (root rank = 1).</a:t>
            </a:r>
            <a:endParaRPr lang="en-US" sz="2800" dirty="0" smtClean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5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RPL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5400"/>
            <a:ext cx="8712968" cy="4800600"/>
          </a:xfrm>
        </p:spPr>
        <p:txBody>
          <a:bodyPr/>
          <a:lstStyle/>
          <a:p>
            <a:r>
              <a:rPr lang="en-US" sz="2800" dirty="0" smtClean="0"/>
              <a:t>Receiving node determines its rank based on rank in </a:t>
            </a:r>
            <a:r>
              <a:rPr lang="en-US" sz="2800" dirty="0" smtClean="0">
                <a:solidFill>
                  <a:srgbClr val="800000"/>
                </a:solidFill>
              </a:rPr>
              <a:t>DIO</a:t>
            </a:r>
            <a:r>
              <a:rPr lang="en-US" sz="2800" dirty="0" smtClean="0"/>
              <a:t> and the cost to reach the node.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DIO</a:t>
            </a:r>
            <a:r>
              <a:rPr lang="en-US" sz="2800" dirty="0" smtClean="0"/>
              <a:t> node broadcast contains: sender’s rank, OF and the DAG joined.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DIOs</a:t>
            </a:r>
            <a:r>
              <a:rPr lang="en-US" sz="2800" dirty="0" smtClean="0"/>
              <a:t> propagate from root to most distant nodes to create a </a:t>
            </a:r>
            <a:r>
              <a:rPr lang="en-US" sz="2800" dirty="0" smtClean="0">
                <a:solidFill>
                  <a:srgbClr val="008000"/>
                </a:solidFill>
              </a:rPr>
              <a:t>DODAG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RPL</a:t>
            </a:r>
            <a:r>
              <a:rPr lang="en-US" sz="2800" dirty="0" smtClean="0"/>
              <a:t> defines rules for parent selection based on several pieces of “local quality” information.</a:t>
            </a:r>
          </a:p>
          <a:p>
            <a:r>
              <a:rPr lang="en-US" sz="2800" dirty="0" smtClean="0"/>
              <a:t>Any node with lower rank than receiving node becomes a candidate parent.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 Internet of Things          </a:t>
            </a:r>
            <a:r>
              <a:rPr lang="en-US" smtClean="0">
                <a:solidFill>
                  <a:srgbClr val="800000"/>
                </a:solidFill>
              </a:rPr>
              <a:t>RPL under Mobility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3479</TotalTime>
  <Words>1396</Words>
  <Application>Microsoft Office PowerPoint</Application>
  <PresentationFormat>On-screen Show (4:3)</PresentationFormat>
  <Paragraphs>184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Revised_Master</vt:lpstr>
      <vt:lpstr>   RPL under Mobility  K.C. Lee, R. Sudhaakar, L. Dai, S.  Addepalli and M. Gerla  IEEE Consumer Communications  and Networking Conference, 2012    </vt:lpstr>
      <vt:lpstr>Outline</vt:lpstr>
      <vt:lpstr>Introduction</vt:lpstr>
      <vt:lpstr>Introduction</vt:lpstr>
      <vt:lpstr>RPL Motivation</vt:lpstr>
      <vt:lpstr>RPL Motivation</vt:lpstr>
      <vt:lpstr>RPL Attributes</vt:lpstr>
      <vt:lpstr>RPL Implementation</vt:lpstr>
      <vt:lpstr>RPL Implementation</vt:lpstr>
      <vt:lpstr>RPL and Trickle</vt:lpstr>
      <vt:lpstr>RPL and Trickle</vt:lpstr>
      <vt:lpstr>Stale DIO Messages</vt:lpstr>
      <vt:lpstr>RPL Mobility Modifications</vt:lpstr>
      <vt:lpstr>Disabling DIO Trickle Timer</vt:lpstr>
      <vt:lpstr>Immediate ETX probing</vt:lpstr>
      <vt:lpstr>Figure 1: Loop Avoidance and Detection</vt:lpstr>
      <vt:lpstr>Simulation Details</vt:lpstr>
      <vt:lpstr>Performance Evalution Results</vt:lpstr>
      <vt:lpstr>Figure 2: Rank vs Time</vt:lpstr>
      <vt:lpstr>Figure 3: PCD (Percentage of Connectivity Duration)</vt:lpstr>
      <vt:lpstr>Figure 4: PCD StdDev Varying DIO Period</vt:lpstr>
      <vt:lpstr>Conclusions</vt:lpstr>
      <vt:lpstr>Critique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167</cp:revision>
  <dcterms:created xsi:type="dcterms:W3CDTF">2004-01-21T20:05:10Z</dcterms:created>
  <dcterms:modified xsi:type="dcterms:W3CDTF">2015-11-17T22:11:33Z</dcterms:modified>
</cp:coreProperties>
</file>