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7" r:id="rId1"/>
  </p:sldMasterIdLst>
  <p:notesMasterIdLst>
    <p:notesMasterId r:id="rId26"/>
  </p:notesMasterIdLst>
  <p:sldIdLst>
    <p:sldId id="256" r:id="rId2"/>
    <p:sldId id="257" r:id="rId3"/>
    <p:sldId id="259" r:id="rId4"/>
    <p:sldId id="260" r:id="rId5"/>
    <p:sldId id="267" r:id="rId6"/>
    <p:sldId id="268" r:id="rId7"/>
    <p:sldId id="261" r:id="rId8"/>
    <p:sldId id="269" r:id="rId9"/>
    <p:sldId id="270" r:id="rId10"/>
    <p:sldId id="262" r:id="rId11"/>
    <p:sldId id="271" r:id="rId12"/>
    <p:sldId id="272" r:id="rId13"/>
    <p:sldId id="263" r:id="rId14"/>
    <p:sldId id="273" r:id="rId15"/>
    <p:sldId id="276" r:id="rId16"/>
    <p:sldId id="274" r:id="rId17"/>
    <p:sldId id="275" r:id="rId18"/>
    <p:sldId id="278" r:id="rId19"/>
    <p:sldId id="277" r:id="rId20"/>
    <p:sldId id="282" r:id="rId21"/>
    <p:sldId id="279" r:id="rId22"/>
    <p:sldId id="280" r:id="rId23"/>
    <p:sldId id="281" r:id="rId24"/>
    <p:sldId id="258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997" autoAdjust="0"/>
    <p:restoredTop sz="94660"/>
  </p:normalViewPr>
  <p:slideViewPr>
    <p:cSldViewPr snapToGrid="0">
      <p:cViewPr varScale="1">
        <p:scale>
          <a:sx n="65" d="100"/>
          <a:sy n="65" d="100"/>
        </p:scale>
        <p:origin x="-821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83B218-DC65-4368-8E01-B3842F7B68C2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B32D1-D14F-4B5A-B3E2-955449818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981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58C8-679D-4A74-AEDE-8BEAB19645A5}" type="datetime1">
              <a:rPr lang="en-US" smtClean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960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2A4F-BB6E-4FCA-B262-BE6FEC0617F1}" type="datetime1">
              <a:rPr lang="en-US" smtClean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247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FE31C-1088-4F56-8F6D-EA2E8968C1B1}" type="datetime1">
              <a:rPr lang="en-US" smtClean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02382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C7B0-66D2-4FC4-8F9B-7CC3D369230E}" type="datetime1">
              <a:rPr lang="en-US" smtClean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5646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6173-7812-43FA-B068-BFF4F9DBA685}" type="datetime1">
              <a:rPr lang="en-US" smtClean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6993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BD7D-CC92-49E8-8168-AC954BA0B315}" type="datetime1">
              <a:rPr lang="en-US" smtClean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0538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266F9-8660-4FF8-BA8E-FCC0A0253537}" type="datetime1">
              <a:rPr lang="en-US" smtClean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185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3116-9662-46CD-A756-E55D1933A60F}" type="datetime1">
              <a:rPr lang="en-US" smtClean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880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B37FD-5ACF-4F44-A8DA-49BDB1D584F2}" type="datetime1">
              <a:rPr lang="en-US" smtClean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523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D540-F120-4070-8273-26F2178DF9C1}" type="datetime1">
              <a:rPr lang="en-US" smtClean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592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03803-4D9A-4C47-97D7-1A663690D7CF}" type="datetime1">
              <a:rPr lang="en-US" smtClean="0"/>
              <a:t>12/1/2015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918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7CE00-00D9-4B36-B23D-E3D4FCF1CA54}" type="datetime1">
              <a:rPr lang="en-US" smtClean="0"/>
              <a:t>12/1/2015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503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4D7CA-740E-45B7-A977-CA2B55DDB51D}" type="datetime1">
              <a:rPr lang="en-US" smtClean="0"/>
              <a:t>12/1/2015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456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44FF-E8AE-4A98-B61B-31A9921B81A3}" type="datetime1">
              <a:rPr lang="en-US" smtClean="0"/>
              <a:t>12/1/2015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849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2ED82-699E-42BE-B1C1-6295EB7EA27B}" type="datetime1">
              <a:rPr lang="en-US" smtClean="0"/>
              <a:t>12/1/2015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977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F51C-F088-4566-B130-2CE2A0655003}" type="datetime1">
              <a:rPr lang="en-US" smtClean="0"/>
              <a:t>12/1/2015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658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D06D8-8950-4EF0-BB0C-1321ED91DCBC}" type="datetime1">
              <a:rPr lang="en-US" smtClean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560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  <p:sldLayoutId id="2147483800" r:id="rId13"/>
    <p:sldLayoutId id="2147483801" r:id="rId14"/>
    <p:sldLayoutId id="2147483802" r:id="rId15"/>
    <p:sldLayoutId id="2147483803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accent2"/>
                </a:solidFill>
              </a:rPr>
              <a:t>Wireless Sensor Networks</a:t>
            </a:r>
            <a:br>
              <a:rPr lang="en-US" sz="3600" dirty="0">
                <a:solidFill>
                  <a:schemeClr val="accent2"/>
                </a:solidFill>
              </a:rPr>
            </a:br>
            <a:r>
              <a:rPr lang="en-US" sz="3600" dirty="0">
                <a:solidFill>
                  <a:schemeClr val="accent2"/>
                </a:solidFill>
              </a:rPr>
              <a:t>and the Internet of Things:</a:t>
            </a:r>
            <a:br>
              <a:rPr lang="en-US" sz="3600" dirty="0">
                <a:solidFill>
                  <a:schemeClr val="accent2"/>
                </a:solidFill>
              </a:rPr>
            </a:br>
            <a:r>
              <a:rPr lang="en-US" sz="3600" dirty="0">
                <a:solidFill>
                  <a:schemeClr val="accent2"/>
                </a:solidFill>
              </a:rPr>
              <a:t>Do We Need a Complete Integration?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Cristina </a:t>
            </a:r>
            <a:r>
              <a:rPr lang="en-US" dirty="0" err="1"/>
              <a:t>Alcaraz</a:t>
            </a:r>
            <a:r>
              <a:rPr lang="en-US" dirty="0"/>
              <a:t>, Pablo Najera, Javier Lopez, Rodrigo </a:t>
            </a:r>
            <a:r>
              <a:rPr lang="en-US" dirty="0" smtClean="0"/>
              <a:t>Roman</a:t>
            </a:r>
          </a:p>
          <a:p>
            <a:endParaRPr lang="en-US" dirty="0"/>
          </a:p>
          <a:p>
            <a:r>
              <a:rPr lang="en-US" dirty="0" smtClean="0"/>
              <a:t>Presented by Alexander Witt and </a:t>
            </a:r>
            <a:r>
              <a:rPr lang="en-US" dirty="0" err="1" smtClean="0"/>
              <a:t>Aniket</a:t>
            </a:r>
            <a:r>
              <a:rPr lang="en-US" dirty="0" smtClean="0"/>
              <a:t> Shah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60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Demystifying the TCP/IP solution issues</a:t>
            </a:r>
            <a:br>
              <a:rPr lang="en-US" dirty="0">
                <a:solidFill>
                  <a:schemeClr val="accent2"/>
                </a:solidFill>
              </a:rPr>
            </a:b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TCP/IP provides best solution to integrate WSN and the Internet</a:t>
            </a:r>
          </a:p>
          <a:p>
            <a:pPr lvl="1"/>
            <a:r>
              <a:rPr lang="en-US" dirty="0" smtClean="0"/>
              <a:t>External system can access node information directly</a:t>
            </a:r>
          </a:p>
          <a:p>
            <a:pPr lvl="1"/>
            <a:r>
              <a:rPr lang="en-US" dirty="0" smtClean="0"/>
              <a:t>Nodes can query Internet for services</a:t>
            </a:r>
          </a:p>
          <a:p>
            <a:endParaRPr lang="en-US" dirty="0" smtClean="0"/>
          </a:p>
          <a:p>
            <a:r>
              <a:rPr lang="en-US" dirty="0" smtClean="0"/>
              <a:t>Multiple factors to be considered for complete integration</a:t>
            </a:r>
          </a:p>
          <a:p>
            <a:pPr lvl="1"/>
            <a:r>
              <a:rPr lang="en-US" dirty="0" smtClean="0"/>
              <a:t>Existing issues may affect WSN whose nodes are completely integrated into the Internet</a:t>
            </a:r>
          </a:p>
          <a:p>
            <a:pPr lvl="1"/>
            <a:r>
              <a:rPr lang="en-US" dirty="0" smtClean="0"/>
              <a:t>More challenging to assure security of WSNs that make use of the TCP/IP solution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7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Factors determining integration approach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70C0"/>
                </a:solidFill>
              </a:rPr>
              <a:t>Resilience</a:t>
            </a:r>
            <a:r>
              <a:rPr lang="en-US" dirty="0" smtClean="0"/>
              <a:t>: Security mechanisms to increase robustness against attacks (such as Denial of Service)</a:t>
            </a:r>
          </a:p>
          <a:p>
            <a:endParaRPr lang="en-US" dirty="0" smtClean="0"/>
          </a:p>
          <a:p>
            <a:r>
              <a:rPr lang="en-US" i="1" dirty="0" smtClean="0">
                <a:solidFill>
                  <a:srgbClr val="0070C0"/>
                </a:solidFill>
              </a:rPr>
              <a:t>User Authentication and Authorization</a:t>
            </a:r>
            <a:r>
              <a:rPr lang="en-US" dirty="0" smtClean="0"/>
              <a:t>: Permission storage; consider implementing single sign-on systems</a:t>
            </a:r>
          </a:p>
          <a:p>
            <a:endParaRPr lang="en-US" dirty="0" smtClean="0"/>
          </a:p>
          <a:p>
            <a:r>
              <a:rPr lang="en-US" i="1" dirty="0" smtClean="0">
                <a:solidFill>
                  <a:srgbClr val="0070C0"/>
                </a:solidFill>
              </a:rPr>
              <a:t>Communication Security</a:t>
            </a:r>
            <a:r>
              <a:rPr lang="en-US" dirty="0" smtClean="0"/>
              <a:t>: Analyze other secure communication channels (e.g. TLS); study different key exchange mechanisms</a:t>
            </a:r>
          </a:p>
          <a:p>
            <a:endParaRPr lang="en-US" dirty="0" smtClean="0"/>
          </a:p>
          <a:p>
            <a:r>
              <a:rPr lang="en-US" i="1" dirty="0" smtClean="0">
                <a:solidFill>
                  <a:srgbClr val="0070C0"/>
                </a:solidFill>
              </a:rPr>
              <a:t>Accountability</a:t>
            </a:r>
            <a:r>
              <a:rPr lang="en-US" dirty="0" smtClean="0"/>
              <a:t>: Be able to record interactions with user; will help recreate security incidents and abnormal situations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923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Factors determining integration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 smtClean="0">
                <a:solidFill>
                  <a:srgbClr val="0070C0"/>
                </a:solidFill>
              </a:rPr>
              <a:t>Functionality</a:t>
            </a:r>
            <a:r>
              <a:rPr lang="en-US" dirty="0" smtClean="0"/>
              <a:t>: Some nodes need not be aware of the Internet due to limited functions (tasks)</a:t>
            </a:r>
          </a:p>
          <a:p>
            <a:endParaRPr lang="en-US" i="1" dirty="0" smtClean="0">
              <a:solidFill>
                <a:srgbClr val="0070C0"/>
              </a:solidFill>
            </a:endParaRPr>
          </a:p>
          <a:p>
            <a:r>
              <a:rPr lang="en-US" i="1" dirty="0" smtClean="0">
                <a:solidFill>
                  <a:srgbClr val="0070C0"/>
                </a:solidFill>
              </a:rPr>
              <a:t>Hardware</a:t>
            </a:r>
            <a:r>
              <a:rPr lang="en-US" dirty="0" smtClean="0"/>
              <a:t>: Certain nodes may not connect to the Internet directly due to memory constraints of security mechanisms</a:t>
            </a:r>
          </a:p>
          <a:p>
            <a:endParaRPr lang="en-US" i="1" dirty="0" smtClean="0">
              <a:solidFill>
                <a:srgbClr val="0070C0"/>
              </a:solidFill>
            </a:endParaRPr>
          </a:p>
          <a:p>
            <a:r>
              <a:rPr lang="en-US" i="1" dirty="0" smtClean="0">
                <a:solidFill>
                  <a:srgbClr val="0070C0"/>
                </a:solidFill>
              </a:rPr>
              <a:t>Inherent weakness</a:t>
            </a:r>
            <a:r>
              <a:rPr lang="en-US" dirty="0" smtClean="0"/>
              <a:t>: Decide whether certain applications should isolate nodes from the Internet; filtering traffic at the network edge</a:t>
            </a:r>
          </a:p>
          <a:p>
            <a:endParaRPr lang="en-US" i="1" dirty="0" smtClean="0">
              <a:solidFill>
                <a:srgbClr val="0070C0"/>
              </a:solidFill>
            </a:endParaRPr>
          </a:p>
          <a:p>
            <a:r>
              <a:rPr lang="en-US" i="1" dirty="0" smtClean="0">
                <a:solidFill>
                  <a:srgbClr val="0070C0"/>
                </a:solidFill>
              </a:rPr>
              <a:t>Network redundancy</a:t>
            </a:r>
            <a:r>
              <a:rPr lang="en-US" dirty="0" smtClean="0"/>
              <a:t>: Necessary to develop mechanisms in TCP/IP environments to deal with exceptions such as unreachable nodes</a:t>
            </a:r>
          </a:p>
          <a:p>
            <a:endParaRPr lang="en-US" i="1" dirty="0" smtClean="0">
              <a:solidFill>
                <a:srgbClr val="0070C0"/>
              </a:solidFill>
            </a:endParaRPr>
          </a:p>
          <a:p>
            <a:r>
              <a:rPr lang="en-US" i="1" dirty="0" smtClean="0">
                <a:solidFill>
                  <a:srgbClr val="0070C0"/>
                </a:solidFill>
              </a:rPr>
              <a:t>Protocol optimization</a:t>
            </a:r>
            <a:r>
              <a:rPr lang="en-US" dirty="0" smtClean="0"/>
              <a:t>: Most protocols allow a network to self-heal and optimize internal behavior; yet to be found for 6LoWPAN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324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2"/>
                </a:solidFill>
              </a:rPr>
              <a:t>Case </a:t>
            </a:r>
            <a:r>
              <a:rPr lang="en-US" dirty="0" smtClean="0">
                <a:solidFill>
                  <a:schemeClr val="accent2"/>
                </a:solidFill>
              </a:rPr>
              <a:t>Study – SCADA Systems and					 First Responders</a:t>
            </a:r>
            <a:r>
              <a:rPr lang="en-US" dirty="0">
                <a:solidFill>
                  <a:schemeClr val="accent2"/>
                </a:solidFill>
              </a:rPr>
              <a:t/>
            </a:r>
            <a:br>
              <a:rPr lang="en-US" dirty="0">
                <a:solidFill>
                  <a:schemeClr val="accent2"/>
                </a:solidFill>
              </a:rPr>
            </a:b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Pure TCP/IP integration solution has certain limitations, especially in terms of security</a:t>
            </a:r>
          </a:p>
          <a:p>
            <a:endParaRPr lang="en-US" dirty="0" smtClean="0"/>
          </a:p>
          <a:p>
            <a:r>
              <a:rPr lang="en-US" dirty="0" smtClean="0"/>
              <a:t>Application </a:t>
            </a:r>
            <a:r>
              <a:rPr lang="en-US" dirty="0" smtClean="0">
                <a:solidFill>
                  <a:srgbClr val="FF0000"/>
                </a:solidFill>
              </a:rPr>
              <a:t>requirements determine the type of integration </a:t>
            </a:r>
            <a:r>
              <a:rPr lang="en-US" dirty="0" smtClean="0"/>
              <a:t>solution</a:t>
            </a:r>
          </a:p>
          <a:p>
            <a:endParaRPr lang="en-US" dirty="0" smtClean="0"/>
          </a:p>
          <a:p>
            <a:r>
              <a:rPr lang="en-US" dirty="0" smtClean="0"/>
              <a:t>Two sensor network applications analyzed:</a:t>
            </a:r>
          </a:p>
          <a:p>
            <a:pPr lvl="1"/>
            <a:r>
              <a:rPr lang="en-US" dirty="0" smtClean="0"/>
              <a:t>WSN </a:t>
            </a:r>
            <a:r>
              <a:rPr lang="en-US" dirty="0"/>
              <a:t>e</a:t>
            </a:r>
            <a:r>
              <a:rPr lang="en-US" dirty="0" smtClean="0"/>
              <a:t>nabled SCADA system</a:t>
            </a:r>
          </a:p>
          <a:p>
            <a:pPr lvl="1"/>
            <a:r>
              <a:rPr lang="en-US" dirty="0" smtClean="0"/>
              <a:t>First Responder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3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SCADA Systems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SCADA – Supervisory Control and Data Acquisition system</a:t>
            </a:r>
          </a:p>
          <a:p>
            <a:endParaRPr lang="en-US" dirty="0" smtClean="0"/>
          </a:p>
          <a:p>
            <a:r>
              <a:rPr lang="en-US" dirty="0" smtClean="0"/>
              <a:t>Uses new technology to monitor many critical infrastructures in real time</a:t>
            </a:r>
          </a:p>
          <a:p>
            <a:endParaRPr lang="en-US" dirty="0" smtClean="0"/>
          </a:p>
          <a:p>
            <a:r>
              <a:rPr lang="en-US" dirty="0" smtClean="0"/>
              <a:t>Main elements of a SCADA system:</a:t>
            </a:r>
          </a:p>
          <a:p>
            <a:pPr lvl="1"/>
            <a:r>
              <a:rPr lang="en-US" dirty="0" smtClean="0"/>
              <a:t>Central control systems – remote monitoring of infrastructures by humans</a:t>
            </a:r>
          </a:p>
          <a:p>
            <a:pPr lvl="1"/>
            <a:r>
              <a:rPr lang="en-US" dirty="0" smtClean="0"/>
              <a:t>Remote subsystems – located within the infrastructure; provides data/ information from various elements of the infrastructures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0741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SCADA </a:t>
            </a:r>
            <a:r>
              <a:rPr lang="en-US" dirty="0" smtClean="0">
                <a:solidFill>
                  <a:schemeClr val="accent2"/>
                </a:solidFill>
              </a:rPr>
              <a:t>Network Architecture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3514" y="1273368"/>
            <a:ext cx="6919783" cy="5475218"/>
          </a:xfrm>
        </p:spPr>
      </p:pic>
      <p:sp>
        <p:nvSpPr>
          <p:cNvPr id="5" name="TextBox 4"/>
          <p:cNvSpPr txBox="1"/>
          <p:nvPr/>
        </p:nvSpPr>
        <p:spPr>
          <a:xfrm>
            <a:off x="7701700" y="5533533"/>
            <a:ext cx="1206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[Fig. 2]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5991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SCADA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Migration to IP for automation has increased with TCP/IP real time monitoring and communication</a:t>
            </a:r>
          </a:p>
          <a:p>
            <a:r>
              <a:rPr lang="en-US" dirty="0" smtClean="0"/>
              <a:t>Led to </a:t>
            </a:r>
            <a:r>
              <a:rPr lang="en-US" dirty="0" smtClean="0">
                <a:solidFill>
                  <a:srgbClr val="FF0000"/>
                </a:solidFill>
              </a:rPr>
              <a:t>development of hybrid technologies </a:t>
            </a:r>
            <a:r>
              <a:rPr lang="en-US" dirty="0" smtClean="0"/>
              <a:t>(e.g. Bluetooth, Wi-Fi, Zig-Bee, WSNs, etc.)</a:t>
            </a:r>
          </a:p>
          <a:p>
            <a:r>
              <a:rPr lang="en-US" dirty="0" smtClean="0"/>
              <a:t>WSNs considered as key technology</a:t>
            </a:r>
          </a:p>
          <a:p>
            <a:pPr lvl="1"/>
            <a:r>
              <a:rPr lang="en-US" dirty="0" smtClean="0"/>
              <a:t>Smart and autonomous</a:t>
            </a:r>
          </a:p>
          <a:p>
            <a:pPr lvl="1"/>
            <a:r>
              <a:rPr lang="en-US" dirty="0" smtClean="0"/>
              <a:t>Auto-configuration</a:t>
            </a:r>
          </a:p>
          <a:p>
            <a:pPr lvl="1"/>
            <a:r>
              <a:rPr lang="en-US" dirty="0" smtClean="0"/>
              <a:t>Self monitoring and self-healing</a:t>
            </a:r>
          </a:p>
          <a:p>
            <a:pPr lvl="1"/>
            <a:r>
              <a:rPr lang="en-US" dirty="0" smtClean="0"/>
              <a:t>Anomaly detection and tracking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6673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SCADA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423103"/>
          </a:xfrm>
        </p:spPr>
        <p:txBody>
          <a:bodyPr>
            <a:normAutofit/>
          </a:bodyPr>
          <a:lstStyle/>
          <a:p>
            <a:r>
              <a:rPr lang="en-US" dirty="0" smtClean="0"/>
              <a:t>Industrial applications have led to various products </a:t>
            </a:r>
          </a:p>
          <a:p>
            <a:pPr lvl="1"/>
            <a:r>
              <a:rPr lang="en-US" dirty="0" err="1" smtClean="0"/>
              <a:t>MeshNetics</a:t>
            </a:r>
            <a:r>
              <a:rPr lang="en-US" dirty="0" smtClean="0"/>
              <a:t> nodes (Zig-Bee) launched </a:t>
            </a:r>
            <a:r>
              <a:rPr lang="en-US" dirty="0" err="1" smtClean="0"/>
              <a:t>SensiLink</a:t>
            </a:r>
            <a:r>
              <a:rPr lang="en-US" dirty="0" smtClean="0"/>
              <a:t> Integration platform</a:t>
            </a:r>
          </a:p>
          <a:p>
            <a:pPr lvl="1"/>
            <a:r>
              <a:rPr lang="en-US" dirty="0" smtClean="0"/>
              <a:t>Cooper Power Systems’ wireless Outage advisor for Electric power systems</a:t>
            </a:r>
          </a:p>
          <a:p>
            <a:pPr lvl="1"/>
            <a:r>
              <a:rPr lang="en-US" dirty="0" err="1" smtClean="0"/>
              <a:t>Sensus</a:t>
            </a:r>
            <a:r>
              <a:rPr lang="en-US" dirty="0" smtClean="0"/>
              <a:t>’ </a:t>
            </a:r>
            <a:r>
              <a:rPr lang="en-US" dirty="0" err="1" smtClean="0"/>
              <a:t>FlexNet</a:t>
            </a:r>
            <a:r>
              <a:rPr lang="en-US" dirty="0" smtClean="0"/>
              <a:t> </a:t>
            </a:r>
            <a:r>
              <a:rPr lang="en-US" dirty="0" err="1" smtClean="0"/>
              <a:t>SmartPoints</a:t>
            </a:r>
            <a:r>
              <a:rPr lang="en-US" dirty="0" smtClean="0"/>
              <a:t> for power systems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Interoperability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smtClean="0"/>
              <a:t>products is </a:t>
            </a:r>
            <a:r>
              <a:rPr lang="en-US" dirty="0"/>
              <a:t>based on </a:t>
            </a:r>
            <a:r>
              <a:rPr lang="en-US" dirty="0" smtClean="0"/>
              <a:t>industrial standards </a:t>
            </a:r>
            <a:r>
              <a:rPr lang="en-US" dirty="0"/>
              <a:t>such as </a:t>
            </a:r>
            <a:r>
              <a:rPr lang="en-US" dirty="0" smtClean="0"/>
              <a:t>ZigBee, </a:t>
            </a:r>
            <a:r>
              <a:rPr lang="en-US" dirty="0" err="1"/>
              <a:t>WirelessHART</a:t>
            </a:r>
            <a:r>
              <a:rPr lang="en-US" dirty="0"/>
              <a:t> </a:t>
            </a:r>
            <a:r>
              <a:rPr lang="en-US" dirty="0" smtClean="0"/>
              <a:t>and ISA100.11a (based on </a:t>
            </a:r>
            <a:r>
              <a:rPr lang="en-US" dirty="0"/>
              <a:t>the IEEE 802.15.4-2006 </a:t>
            </a:r>
            <a:r>
              <a:rPr lang="en-US" dirty="0" smtClean="0"/>
              <a:t>standard) </a:t>
            </a:r>
            <a:r>
              <a:rPr lang="en-US" dirty="0"/>
              <a:t>which specifies </a:t>
            </a:r>
            <a:r>
              <a:rPr lang="en-US" dirty="0" smtClean="0"/>
              <a:t>the PHY </a:t>
            </a:r>
            <a:r>
              <a:rPr lang="en-US" dirty="0"/>
              <a:t>and </a:t>
            </a:r>
            <a:r>
              <a:rPr lang="en-US" dirty="0" smtClean="0"/>
              <a:t>MAC layers of WPANs</a:t>
            </a:r>
          </a:p>
          <a:p>
            <a:r>
              <a:rPr lang="en-US" dirty="0" smtClean="0"/>
              <a:t>Main goal of </a:t>
            </a:r>
            <a:r>
              <a:rPr lang="en-US" dirty="0"/>
              <a:t>these standards </a:t>
            </a:r>
            <a:endParaRPr lang="en-US" dirty="0" smtClean="0"/>
          </a:p>
          <a:p>
            <a:pPr lvl="1"/>
            <a:r>
              <a:rPr lang="en-US" dirty="0" smtClean="0"/>
              <a:t>secure </a:t>
            </a:r>
            <a:r>
              <a:rPr lang="en-US" dirty="0"/>
              <a:t>connectivity </a:t>
            </a:r>
            <a:endParaRPr lang="en-US" dirty="0" smtClean="0"/>
          </a:p>
          <a:p>
            <a:pPr lvl="1"/>
            <a:r>
              <a:rPr lang="en-US" dirty="0" smtClean="0"/>
              <a:t>energy </a:t>
            </a:r>
            <a:r>
              <a:rPr lang="en-US" dirty="0"/>
              <a:t>saving using a wireless mesh </a:t>
            </a:r>
            <a:r>
              <a:rPr lang="en-US" dirty="0" smtClean="0"/>
              <a:t>network</a:t>
            </a:r>
          </a:p>
          <a:p>
            <a:pPr lvl="1"/>
            <a:r>
              <a:rPr lang="en-US" dirty="0" smtClean="0"/>
              <a:t>interoperability with </a:t>
            </a:r>
            <a:r>
              <a:rPr lang="en-US" dirty="0"/>
              <a:t>other systems </a:t>
            </a:r>
            <a:endParaRPr lang="en-US" dirty="0" smtClean="0"/>
          </a:p>
          <a:p>
            <a:pPr lvl="1"/>
            <a:r>
              <a:rPr lang="en-US" dirty="0" smtClean="0"/>
              <a:t>data </a:t>
            </a:r>
            <a:r>
              <a:rPr lang="en-US" dirty="0"/>
              <a:t>reliability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4755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First Responder </a:t>
            </a:r>
            <a:r>
              <a:rPr lang="en-US" dirty="0">
                <a:solidFill>
                  <a:schemeClr val="accent2"/>
                </a:solidFill>
              </a:rPr>
              <a:t>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Sensor networks play disaster response roles such as monitoring, tracking, triage etc. Hence the name first responder systems</a:t>
            </a:r>
          </a:p>
          <a:p>
            <a:r>
              <a:rPr lang="en-US" dirty="0" smtClean="0"/>
              <a:t>Creates and </a:t>
            </a:r>
            <a:r>
              <a:rPr lang="en-US" dirty="0" smtClean="0">
                <a:solidFill>
                  <a:srgbClr val="FF0000"/>
                </a:solidFill>
              </a:rPr>
              <a:t>maintains information structure </a:t>
            </a:r>
            <a:r>
              <a:rPr lang="en-US" dirty="0" smtClean="0"/>
              <a:t>when other communication and support system not available</a:t>
            </a:r>
          </a:p>
          <a:p>
            <a:pPr lvl="1"/>
            <a:r>
              <a:rPr lang="en-US" dirty="0" smtClean="0"/>
              <a:t>Reason: Dynamic and autonomous nature of WSN</a:t>
            </a:r>
          </a:p>
          <a:p>
            <a:r>
              <a:rPr lang="en-US" dirty="0" smtClean="0"/>
              <a:t>Many advantages of WSN-base first responder system integration with the Internet</a:t>
            </a:r>
          </a:p>
          <a:p>
            <a:pPr lvl="1"/>
            <a:r>
              <a:rPr lang="en-US" dirty="0" smtClean="0"/>
              <a:t>Network at disaster location helps visualize distant evets</a:t>
            </a:r>
          </a:p>
          <a:p>
            <a:pPr lvl="1"/>
            <a:r>
              <a:rPr lang="en-US" dirty="0" smtClean="0"/>
              <a:t>Global view of disaster situation</a:t>
            </a:r>
          </a:p>
          <a:p>
            <a:pPr lvl="1"/>
            <a:r>
              <a:rPr lang="en-US" dirty="0" smtClean="0"/>
              <a:t>Interaction with centralized situation to optimize task distribution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2558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Analysis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68" y="1441478"/>
            <a:ext cx="8660385" cy="4217917"/>
          </a:xfrm>
        </p:spPr>
      </p:pic>
      <p:sp>
        <p:nvSpPr>
          <p:cNvPr id="5" name="Rectangle 4"/>
          <p:cNvSpPr/>
          <p:nvPr/>
        </p:nvSpPr>
        <p:spPr>
          <a:xfrm>
            <a:off x="4440025" y="2488676"/>
            <a:ext cx="1743958" cy="40535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053526" y="4713402"/>
            <a:ext cx="2337847" cy="810705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53526" y="3610466"/>
            <a:ext cx="2337847" cy="914400"/>
          </a:xfrm>
          <a:prstGeom prst="rect">
            <a:avLst/>
          </a:prstGeom>
          <a:noFill/>
          <a:ln w="254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551629" y="2196445"/>
            <a:ext cx="2271860" cy="1263192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551629" y="3610466"/>
            <a:ext cx="2271860" cy="1008668"/>
          </a:xfrm>
          <a:prstGeom prst="rect">
            <a:avLst/>
          </a:prstGeom>
          <a:noFill/>
          <a:ln w="254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551629" y="4713402"/>
            <a:ext cx="2271860" cy="735291"/>
          </a:xfrm>
          <a:prstGeom prst="rect">
            <a:avLst/>
          </a:prstGeom>
          <a:noFill/>
          <a:ln w="254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16858" y="6033153"/>
            <a:ext cx="1206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[Table 1]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775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Overview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Security Integration Challenges</a:t>
            </a:r>
          </a:p>
          <a:p>
            <a:r>
              <a:rPr lang="en-US" dirty="0" smtClean="0"/>
              <a:t>Integration Approaches</a:t>
            </a:r>
          </a:p>
          <a:p>
            <a:r>
              <a:rPr lang="en-US" dirty="0" smtClean="0"/>
              <a:t>Demystifying the TCP/IP solution issues</a:t>
            </a:r>
          </a:p>
          <a:p>
            <a:r>
              <a:rPr lang="en-US" dirty="0" smtClean="0"/>
              <a:t>Case Study</a:t>
            </a:r>
          </a:p>
          <a:p>
            <a:r>
              <a:rPr lang="en-US" dirty="0" smtClean="0"/>
              <a:t>Technical Overview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Critical Review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16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Analysis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81667"/>
            <a:ext cx="8596668" cy="4259696"/>
          </a:xfrm>
        </p:spPr>
        <p:txBody>
          <a:bodyPr/>
          <a:lstStyle/>
          <a:p>
            <a:r>
              <a:rPr lang="en-US" dirty="0" smtClean="0"/>
              <a:t>For SCADA systems, benefits of pure TCP/IP solution don’t warrant complete integration of WSN with the Internet</a:t>
            </a:r>
          </a:p>
          <a:p>
            <a:r>
              <a:rPr lang="en-US" dirty="0" smtClean="0"/>
              <a:t>Increase in network </a:t>
            </a:r>
            <a:r>
              <a:rPr lang="en-US" dirty="0"/>
              <a:t>traffic can become problematic for </a:t>
            </a:r>
            <a:r>
              <a:rPr lang="en-US" dirty="0" smtClean="0"/>
              <a:t>WSN nodes due </a:t>
            </a:r>
            <a:r>
              <a:rPr lang="en-US" dirty="0"/>
              <a:t>to their limited </a:t>
            </a:r>
            <a:r>
              <a:rPr lang="en-US" dirty="0" smtClean="0"/>
              <a:t>capabilities</a:t>
            </a:r>
          </a:p>
          <a:p>
            <a:r>
              <a:rPr lang="en-US" dirty="0" smtClean="0"/>
              <a:t>Existence of </a:t>
            </a:r>
            <a:r>
              <a:rPr lang="en-US" dirty="0"/>
              <a:t>a central entry point makes </a:t>
            </a:r>
            <a:r>
              <a:rPr lang="en-US" dirty="0" smtClean="0"/>
              <a:t>the Gateway </a:t>
            </a:r>
            <a:r>
              <a:rPr lang="en-US" dirty="0"/>
              <a:t>solution vulnerable </a:t>
            </a:r>
            <a:r>
              <a:rPr lang="en-US" dirty="0" smtClean="0"/>
              <a:t>against availability </a:t>
            </a:r>
            <a:r>
              <a:rPr lang="en-US" dirty="0"/>
              <a:t>attacks. This can be solved by using the </a:t>
            </a:r>
            <a:r>
              <a:rPr lang="en-US" dirty="0" smtClean="0"/>
              <a:t>Hybrid and </a:t>
            </a:r>
            <a:r>
              <a:rPr lang="en-US" dirty="0"/>
              <a:t>Access Point </a:t>
            </a:r>
            <a:r>
              <a:rPr lang="en-US" dirty="0" smtClean="0"/>
              <a:t>solutions</a:t>
            </a:r>
          </a:p>
          <a:p>
            <a:r>
              <a:rPr lang="en-US" dirty="0" smtClean="0"/>
              <a:t>TCP/IP solution for First responders works well as there is </a:t>
            </a:r>
            <a:r>
              <a:rPr lang="en-US" dirty="0" smtClean="0">
                <a:solidFill>
                  <a:srgbClr val="FF0000"/>
                </a:solidFill>
              </a:rPr>
              <a:t>limited overhead </a:t>
            </a:r>
            <a:r>
              <a:rPr lang="en-US" dirty="0" smtClean="0"/>
              <a:t>on nodes</a:t>
            </a:r>
          </a:p>
          <a:p>
            <a:r>
              <a:rPr lang="en-US" dirty="0" smtClean="0"/>
              <a:t>Benefits </a:t>
            </a:r>
            <a:r>
              <a:rPr lang="en-US" dirty="0"/>
              <a:t>associated </a:t>
            </a:r>
            <a:r>
              <a:rPr lang="en-US" dirty="0" smtClean="0"/>
              <a:t>with Front-end and Gateway solutions for First responder systems are </a:t>
            </a:r>
            <a:r>
              <a:rPr lang="en-US" dirty="0"/>
              <a:t>not </a:t>
            </a:r>
            <a:r>
              <a:rPr lang="en-US" dirty="0" smtClean="0"/>
              <a:t>so important </a:t>
            </a:r>
            <a:r>
              <a:rPr lang="en-US" dirty="0"/>
              <a:t>in these emergency scenarios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0303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Technical Overview</a:t>
            </a:r>
            <a:br>
              <a:rPr lang="en-US" dirty="0">
                <a:solidFill>
                  <a:schemeClr val="accent2"/>
                </a:solidFill>
              </a:rPr>
            </a:b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technologies used to protect a WSN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Cryptographic primitives </a:t>
            </a:r>
            <a:r>
              <a:rPr lang="en-US" dirty="0" smtClean="0"/>
              <a:t>(ECRYPT Stream Ciphers, PKC ECC, Rabbit) </a:t>
            </a:r>
          </a:p>
          <a:p>
            <a:pPr lvl="1"/>
            <a:r>
              <a:rPr lang="en-US" dirty="0" smtClean="0"/>
              <a:t>Attestation and detection systems</a:t>
            </a:r>
          </a:p>
          <a:p>
            <a:pPr lvl="1"/>
            <a:r>
              <a:rPr lang="en-US" dirty="0" smtClean="0"/>
              <a:t>Key management systems</a:t>
            </a:r>
          </a:p>
          <a:p>
            <a:r>
              <a:rPr lang="en-US" dirty="0" smtClean="0"/>
              <a:t>Security technologies being developed</a:t>
            </a:r>
          </a:p>
          <a:p>
            <a:pPr lvl="1"/>
            <a:r>
              <a:rPr lang="en-US" dirty="0" smtClean="0"/>
              <a:t>Secure routing </a:t>
            </a:r>
          </a:p>
          <a:p>
            <a:pPr lvl="1"/>
            <a:r>
              <a:rPr lang="en-US" dirty="0" smtClean="0"/>
              <a:t>Time synchronization </a:t>
            </a:r>
          </a:p>
          <a:p>
            <a:pPr lvl="1"/>
            <a:r>
              <a:rPr lang="en-US" dirty="0" smtClean="0"/>
              <a:t>Trust management</a:t>
            </a:r>
          </a:p>
          <a:p>
            <a:pPr lvl="1"/>
            <a:r>
              <a:rPr lang="en-US" dirty="0" smtClean="0"/>
              <a:t>Secure middleware</a:t>
            </a:r>
          </a:p>
          <a:p>
            <a:r>
              <a:rPr lang="en-US" dirty="0" smtClean="0"/>
              <a:t>Essential for protection to nodes (in nodes or inside routers / base stations)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7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Conclusion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integration at the network level may not be necessary</a:t>
            </a:r>
          </a:p>
          <a:p>
            <a:endParaRPr lang="en-US" dirty="0" smtClean="0"/>
          </a:p>
          <a:p>
            <a:r>
              <a:rPr lang="en-US" dirty="0" smtClean="0"/>
              <a:t>Some applications should not connect their nodes directly to the Internet</a:t>
            </a:r>
          </a:p>
          <a:p>
            <a:endParaRPr lang="en-US" dirty="0" smtClean="0"/>
          </a:p>
          <a:p>
            <a:r>
              <a:rPr lang="en-US" dirty="0" smtClean="0"/>
              <a:t>There are more security issues when integrating WSN with the </a:t>
            </a:r>
            <a:r>
              <a:rPr lang="en-US" dirty="0" err="1" smtClean="0"/>
              <a:t>IoT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Integration of security mechanisms &amp; services</a:t>
            </a:r>
          </a:p>
          <a:p>
            <a:pPr lvl="1"/>
            <a:r>
              <a:rPr lang="en-US" dirty="0" smtClean="0"/>
              <a:t>User acceptance</a:t>
            </a:r>
          </a:p>
          <a:p>
            <a:pPr lvl="1"/>
            <a:r>
              <a:rPr lang="en-US" dirty="0" smtClean="0"/>
              <a:t>Management of data privacy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7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Critical Review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Good indication of tradeoffs existing in different approaches to integration</a:t>
            </a:r>
          </a:p>
          <a:p>
            <a:r>
              <a:rPr lang="en-US" dirty="0" smtClean="0"/>
              <a:t>Do not impose a doctrine for good </a:t>
            </a:r>
            <a:r>
              <a:rPr lang="en-US" dirty="0" err="1" smtClean="0"/>
              <a:t>IoT</a:t>
            </a:r>
            <a:r>
              <a:rPr lang="en-US" dirty="0" smtClean="0"/>
              <a:t> security but discuss security attributes</a:t>
            </a:r>
          </a:p>
          <a:p>
            <a:r>
              <a:rPr lang="en-US" dirty="0" smtClean="0"/>
              <a:t>Discuss attributes of the environment that may influence scheme selection</a:t>
            </a:r>
          </a:p>
          <a:p>
            <a:r>
              <a:rPr lang="en-US" dirty="0" smtClean="0"/>
              <a:t>The paper is organized well but could explain certain sections better</a:t>
            </a:r>
          </a:p>
          <a:p>
            <a:r>
              <a:rPr lang="en-US" dirty="0" smtClean="0"/>
              <a:t>Discuss TCP/IP connectivity to the Internet</a:t>
            </a:r>
          </a:p>
          <a:p>
            <a:pPr lvl="1"/>
            <a:r>
              <a:rPr lang="en-US" dirty="0" smtClean="0"/>
              <a:t>Do not mention if battery life is a constraint to consider (are WSNs wired or not)</a:t>
            </a:r>
          </a:p>
          <a:p>
            <a:r>
              <a:rPr lang="en-US" dirty="0" smtClean="0"/>
              <a:t>Good bearing on the value of cryptographic primitives in </a:t>
            </a:r>
            <a:r>
              <a:rPr lang="en-US" dirty="0" err="1" smtClean="0"/>
              <a:t>IoT</a:t>
            </a:r>
            <a:endParaRPr lang="en-US" dirty="0" smtClean="0"/>
          </a:p>
          <a:p>
            <a:pPr lvl="1"/>
            <a:r>
              <a:rPr lang="en-US" dirty="0" smtClean="0"/>
              <a:t>Lightweight Simon &amp; Speck block cipher undergoing standardization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04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134" y="2590800"/>
            <a:ext cx="8596668" cy="1320800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80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Introduction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WSN</a:t>
            </a:r>
            <a:r>
              <a:rPr lang="en-US" dirty="0" smtClean="0"/>
              <a:t> – an important element in </a:t>
            </a:r>
            <a:r>
              <a:rPr lang="en-US" dirty="0" err="1" smtClean="0"/>
              <a:t>IoT</a:t>
            </a:r>
            <a:r>
              <a:rPr lang="en-US" dirty="0" smtClean="0"/>
              <a:t> paradigm; facilitates collaboration of heterogeneous information systems and services</a:t>
            </a:r>
          </a:p>
          <a:p>
            <a:endParaRPr lang="en-US" dirty="0" smtClean="0"/>
          </a:p>
          <a:p>
            <a:r>
              <a:rPr lang="en-US" dirty="0" smtClean="0"/>
              <a:t>Many companies have bought into the above idea, working to find solutions. E.g. :  A Smarter Planet by IBM, </a:t>
            </a:r>
            <a:r>
              <a:rPr lang="en-US" dirty="0" err="1" smtClean="0"/>
              <a:t>CeNSE</a:t>
            </a:r>
            <a:r>
              <a:rPr lang="en-US" dirty="0" smtClean="0"/>
              <a:t> by HP Labs</a:t>
            </a:r>
          </a:p>
          <a:p>
            <a:endParaRPr lang="en-US" dirty="0" smtClean="0"/>
          </a:p>
          <a:p>
            <a:r>
              <a:rPr lang="en-US" dirty="0" smtClean="0"/>
              <a:t>Integration with the Web; </a:t>
            </a:r>
            <a:r>
              <a:rPr lang="en-US" dirty="0" smtClean="0">
                <a:solidFill>
                  <a:srgbClr val="FF0000"/>
                </a:solidFill>
              </a:rPr>
              <a:t>6LoWPAN</a:t>
            </a:r>
            <a:r>
              <a:rPr lang="en-US" dirty="0" smtClean="0"/>
              <a:t> uses IPv6 for web services such as SOAP and </a:t>
            </a:r>
            <a:r>
              <a:rPr lang="en-US" dirty="0" smtClean="0">
                <a:solidFill>
                  <a:srgbClr val="FF0000"/>
                </a:solidFill>
              </a:rPr>
              <a:t>REST</a:t>
            </a:r>
          </a:p>
          <a:p>
            <a:endParaRPr lang="en-US" dirty="0" smtClean="0"/>
          </a:p>
          <a:p>
            <a:r>
              <a:rPr lang="en-US" dirty="0" smtClean="0"/>
              <a:t>Many challenges associated with this sector such as security, physical and virtual connections; especially between WSN and the Internet,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71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Security Integration Challenges</a:t>
            </a:r>
            <a:br>
              <a:rPr lang="en-US" dirty="0">
                <a:solidFill>
                  <a:schemeClr val="accent2"/>
                </a:solidFill>
              </a:rPr>
            </a:b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WSN in </a:t>
            </a:r>
            <a:r>
              <a:rPr lang="en-US" dirty="0" err="1" smtClean="0"/>
              <a:t>IoT</a:t>
            </a:r>
            <a:r>
              <a:rPr lang="en-US" dirty="0" smtClean="0"/>
              <a:t> raises security challenges; paper focuses on connections at network level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Security</a:t>
            </a:r>
            <a:r>
              <a:rPr lang="en-US" dirty="0" smtClean="0"/>
              <a:t> needs to be considered at a global perspective, not just local</a:t>
            </a:r>
            <a:endParaRPr lang="en-US" dirty="0"/>
          </a:p>
          <a:p>
            <a:pPr lvl="1"/>
            <a:r>
              <a:rPr lang="en-US" dirty="0" smtClean="0"/>
              <a:t>Ensures the curbing of additional requirements to integrate local nodes on a global scale</a:t>
            </a:r>
          </a:p>
          <a:p>
            <a:r>
              <a:rPr lang="en-US" dirty="0" smtClean="0"/>
              <a:t>Security is an important factor as it helps user perceive </a:t>
            </a:r>
            <a:r>
              <a:rPr lang="en-US" dirty="0" smtClean="0">
                <a:solidFill>
                  <a:srgbClr val="FF0000"/>
                </a:solidFill>
              </a:rPr>
              <a:t>control over information</a:t>
            </a:r>
            <a:r>
              <a:rPr lang="en-US" dirty="0" smtClean="0"/>
              <a:t> and not vice versa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Data privacy </a:t>
            </a:r>
            <a:r>
              <a:rPr lang="en-US" dirty="0" smtClean="0"/>
              <a:t>is another important feature</a:t>
            </a:r>
          </a:p>
          <a:p>
            <a:pPr lvl="1"/>
            <a:r>
              <a:rPr lang="en-US" dirty="0" smtClean="0"/>
              <a:t>Segregation of shared and private data</a:t>
            </a:r>
          </a:p>
          <a:p>
            <a:pPr lvl="1"/>
            <a:r>
              <a:rPr lang="en-US" dirty="0" smtClean="0"/>
              <a:t>Confidentiality in business scenarios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44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Security Integration Challenges</a:t>
            </a:r>
            <a:br>
              <a:rPr lang="en-US" dirty="0">
                <a:solidFill>
                  <a:schemeClr val="accent2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significant aspect under consideration is </a:t>
            </a:r>
            <a:r>
              <a:rPr lang="en-US" dirty="0" smtClean="0">
                <a:solidFill>
                  <a:srgbClr val="FF0000"/>
                </a:solidFill>
              </a:rPr>
              <a:t>Component security</a:t>
            </a:r>
          </a:p>
          <a:p>
            <a:pPr lvl="1"/>
            <a:r>
              <a:rPr lang="en-US" dirty="0" smtClean="0"/>
              <a:t>Security protocols at network level</a:t>
            </a:r>
          </a:p>
          <a:p>
            <a:pPr lvl="1"/>
            <a:r>
              <a:rPr lang="en-US" dirty="0" smtClean="0"/>
              <a:t>Interaction between objects and services</a:t>
            </a:r>
          </a:p>
          <a:p>
            <a:endParaRPr lang="en-US" dirty="0" smtClean="0"/>
          </a:p>
          <a:p>
            <a:r>
              <a:rPr lang="en-US" dirty="0" smtClean="0"/>
              <a:t>Objects and infrastructures of an </a:t>
            </a:r>
            <a:r>
              <a:rPr lang="en-US" dirty="0" err="1" smtClean="0"/>
              <a:t>IoT</a:t>
            </a:r>
            <a:r>
              <a:rPr lang="en-US" dirty="0" smtClean="0"/>
              <a:t> network should be able to handle several identification and security mechanisms in a transparent and scalable way</a:t>
            </a:r>
          </a:p>
          <a:p>
            <a:endParaRPr lang="en-US" dirty="0" smtClean="0"/>
          </a:p>
          <a:p>
            <a:r>
              <a:rPr lang="en-US" dirty="0" smtClean="0"/>
              <a:t>Need to reach equilibrium point in secure interactions is an interesting 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570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Integration Approaches</a:t>
            </a:r>
            <a:br>
              <a:rPr lang="en-US" dirty="0">
                <a:solidFill>
                  <a:schemeClr val="accent2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network design, it is necessary to know the integration approaches to connect to both infrastructures of WSN and the Internet</a:t>
            </a:r>
          </a:p>
          <a:p>
            <a:pPr lvl="1"/>
            <a:r>
              <a:rPr lang="en-US" dirty="0" smtClean="0"/>
              <a:t>Classification: Stack based or Topology based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Stack based</a:t>
            </a:r>
            <a:r>
              <a:rPr lang="en-US" dirty="0" smtClean="0"/>
              <a:t>: integration level depends on similarities between network stacks of WSN and Internet</a:t>
            </a:r>
          </a:p>
          <a:p>
            <a:pPr lvl="1"/>
            <a:r>
              <a:rPr lang="en-US" dirty="0" smtClean="0"/>
              <a:t>Classification: Front End, Gateway or TCP/IP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Topology based</a:t>
            </a:r>
            <a:r>
              <a:rPr lang="en-US" dirty="0" smtClean="0"/>
              <a:t>: integration level depends on actual location of nodes</a:t>
            </a:r>
          </a:p>
          <a:p>
            <a:pPr lvl="1"/>
            <a:r>
              <a:rPr lang="en-US" dirty="0" smtClean="0"/>
              <a:t>Classification: Hybrid or Access Point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672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Integration Approaches</a:t>
            </a:r>
            <a:br>
              <a:rPr lang="en-US" dirty="0">
                <a:solidFill>
                  <a:schemeClr val="accent2"/>
                </a:solidFill>
              </a:rPr>
            </a:b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436687"/>
            <a:ext cx="8187266" cy="5419361"/>
          </a:xfrm>
        </p:spPr>
      </p:pic>
      <p:sp>
        <p:nvSpPr>
          <p:cNvPr id="5" name="TextBox 4"/>
          <p:cNvSpPr txBox="1"/>
          <p:nvPr/>
        </p:nvSpPr>
        <p:spPr>
          <a:xfrm>
            <a:off x="8512405" y="3799001"/>
            <a:ext cx="1206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[Fig. 1]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77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Stack-based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/>
          <a:lstStyle/>
          <a:p>
            <a:r>
              <a:rPr lang="en-US" i="1" dirty="0" smtClean="0">
                <a:solidFill>
                  <a:srgbClr val="0070C0"/>
                </a:solidFill>
              </a:rPr>
              <a:t>Front-end solution</a:t>
            </a:r>
            <a:r>
              <a:rPr lang="en-US" dirty="0" smtClean="0"/>
              <a:t>: WSN independent from the Internet</a:t>
            </a:r>
          </a:p>
          <a:p>
            <a:pPr lvl="1"/>
            <a:r>
              <a:rPr lang="en-US" dirty="0" smtClean="0"/>
              <a:t>Implements its own protocols</a:t>
            </a:r>
          </a:p>
          <a:p>
            <a:pPr lvl="1"/>
            <a:r>
              <a:rPr lang="en-US" dirty="0" smtClean="0"/>
              <a:t>All interaction managed by a centralized base station</a:t>
            </a:r>
          </a:p>
          <a:p>
            <a:r>
              <a:rPr lang="en-US" i="1" dirty="0" smtClean="0">
                <a:solidFill>
                  <a:srgbClr val="0070C0"/>
                </a:solidFill>
              </a:rPr>
              <a:t>Gateway solution</a:t>
            </a:r>
            <a:r>
              <a:rPr lang="en-US" dirty="0" smtClean="0"/>
              <a:t>: WSN can exchange information with Internet hosts</a:t>
            </a:r>
          </a:p>
          <a:p>
            <a:pPr lvl="1"/>
            <a:r>
              <a:rPr lang="en-US" dirty="0" smtClean="0"/>
              <a:t>Internet hosts and sensor nodes can address each other indirectly through a gateway</a:t>
            </a:r>
          </a:p>
          <a:p>
            <a:pPr lvl="1"/>
            <a:r>
              <a:rPr lang="en-US" dirty="0" smtClean="0"/>
              <a:t>Base station acts as application layer gateway; translating lower layer protocols and routing information</a:t>
            </a:r>
          </a:p>
          <a:p>
            <a:r>
              <a:rPr lang="en-US" i="1" dirty="0" smtClean="0">
                <a:solidFill>
                  <a:srgbClr val="0070C0"/>
                </a:solidFill>
              </a:rPr>
              <a:t>TCP/IP solution</a:t>
            </a:r>
            <a:r>
              <a:rPr lang="en-US" dirty="0" smtClean="0"/>
              <a:t>: WSN shares a </a:t>
            </a:r>
            <a:r>
              <a:rPr lang="en-US" dirty="0" smtClean="0">
                <a:solidFill>
                  <a:srgbClr val="FF0000"/>
                </a:solidFill>
              </a:rPr>
              <a:t>compatible network layer protocol</a:t>
            </a:r>
          </a:p>
          <a:p>
            <a:pPr lvl="1"/>
            <a:r>
              <a:rPr lang="en-US" dirty="0" smtClean="0"/>
              <a:t>Sensor nodes implement TCP/IP (or 6LoWPAN) to become a part of the Internet</a:t>
            </a:r>
          </a:p>
          <a:p>
            <a:pPr lvl="1"/>
            <a:r>
              <a:rPr lang="en-US" dirty="0" smtClean="0"/>
              <a:t>Sensor nodes may not be able to use specific WSN protocols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616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Topology-based </a:t>
            </a:r>
            <a:r>
              <a:rPr lang="en-US" dirty="0">
                <a:solidFill>
                  <a:schemeClr val="accent2"/>
                </a:solidFill>
              </a:rPr>
              <a:t>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70C0"/>
                </a:solidFill>
              </a:rPr>
              <a:t>Hybrid solution</a:t>
            </a:r>
            <a:r>
              <a:rPr lang="en-US" dirty="0" smtClean="0"/>
              <a:t>: Dual sensor nodes located at root of the WSN</a:t>
            </a:r>
          </a:p>
          <a:p>
            <a:pPr lvl="1"/>
            <a:r>
              <a:rPr lang="en-US" dirty="0" smtClean="0"/>
              <a:t>A set of nodes located at the edge can access the Internet directly and become base stations</a:t>
            </a:r>
          </a:p>
          <a:p>
            <a:pPr lvl="1"/>
            <a:r>
              <a:rPr lang="en-US" dirty="0" smtClean="0"/>
              <a:t>This approach provides </a:t>
            </a:r>
            <a:r>
              <a:rPr lang="en-US" dirty="0" smtClean="0">
                <a:solidFill>
                  <a:srgbClr val="FF0000"/>
                </a:solidFill>
              </a:rPr>
              <a:t>redundancy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network intelligence</a:t>
            </a:r>
          </a:p>
          <a:p>
            <a:r>
              <a:rPr lang="en-US" i="1" dirty="0" smtClean="0">
                <a:solidFill>
                  <a:srgbClr val="0070C0"/>
                </a:solidFill>
              </a:rPr>
              <a:t>Access Point solution</a:t>
            </a:r>
            <a:r>
              <a:rPr lang="en-US" dirty="0" smtClean="0"/>
              <a:t>: Backbone of devices that allow sensing nodes to access the Internet in a single hop</a:t>
            </a:r>
          </a:p>
          <a:p>
            <a:pPr lvl="1"/>
            <a:r>
              <a:rPr lang="en-US" dirty="0" smtClean="0"/>
              <a:t>WSNs become unbalanced tree with multiple roots (sensor nodes with Internet enabled nodes)</a:t>
            </a:r>
          </a:p>
          <a:p>
            <a:pPr lvl="1"/>
            <a:r>
              <a:rPr lang="en-US" dirty="0" smtClean="0"/>
              <a:t>Increases capabilities of nodes in the backbone network</a:t>
            </a:r>
          </a:p>
          <a:p>
            <a:r>
              <a:rPr lang="en-US" dirty="0" smtClean="0"/>
              <a:t>In most cases, Topology based networks are combined with Stack based classification except for the TCP/IP 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27387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1475</TotalTime>
  <Words>1397</Words>
  <Application>Microsoft Office PowerPoint</Application>
  <PresentationFormat>Custom</PresentationFormat>
  <Paragraphs>199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Facet</vt:lpstr>
      <vt:lpstr>Wireless Sensor Networks and the Internet of Things: Do We Need a Complete Integration?</vt:lpstr>
      <vt:lpstr>Overview</vt:lpstr>
      <vt:lpstr>Introduction</vt:lpstr>
      <vt:lpstr>Security Integration Challenges </vt:lpstr>
      <vt:lpstr>Security Integration Challenges </vt:lpstr>
      <vt:lpstr>Integration Approaches </vt:lpstr>
      <vt:lpstr>Integration Approaches </vt:lpstr>
      <vt:lpstr>Stack-based Classification</vt:lpstr>
      <vt:lpstr>Topology-based Classification</vt:lpstr>
      <vt:lpstr>Demystifying the TCP/IP solution issues </vt:lpstr>
      <vt:lpstr>Factors determining integration approach</vt:lpstr>
      <vt:lpstr>Factors determining integration approach</vt:lpstr>
      <vt:lpstr>Case Study – SCADA Systems and      First Responders </vt:lpstr>
      <vt:lpstr>SCADA Systems</vt:lpstr>
      <vt:lpstr>SCADA Network Architecture</vt:lpstr>
      <vt:lpstr>SCADA Systems</vt:lpstr>
      <vt:lpstr>SCADA Systems</vt:lpstr>
      <vt:lpstr>First Responder Systems</vt:lpstr>
      <vt:lpstr>Analysis</vt:lpstr>
      <vt:lpstr>Analysis</vt:lpstr>
      <vt:lpstr>Technical Overview </vt:lpstr>
      <vt:lpstr>Conclusion</vt:lpstr>
      <vt:lpstr>Critical Review</vt:lpstr>
      <vt:lpstr>Thank You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Sensor Networks and the Internet of Things: Do We Need a Complete Integration?</dc:title>
  <dc:creator>Vinayak</dc:creator>
  <cp:lastModifiedBy>Professor Kinicki</cp:lastModifiedBy>
  <cp:revision>52</cp:revision>
  <dcterms:created xsi:type="dcterms:W3CDTF">2015-11-29T20:19:27Z</dcterms:created>
  <dcterms:modified xsi:type="dcterms:W3CDTF">2015-12-01T22:03:03Z</dcterms:modified>
</cp:coreProperties>
</file>