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92" r:id="rId1"/>
  </p:sldMasterIdLst>
  <p:notesMasterIdLst>
    <p:notesMasterId r:id="rId53"/>
  </p:notesMasterIdLst>
  <p:sldIdLst>
    <p:sldId id="256" r:id="rId2"/>
    <p:sldId id="257" r:id="rId3"/>
    <p:sldId id="329" r:id="rId4"/>
    <p:sldId id="288" r:id="rId5"/>
    <p:sldId id="289" r:id="rId6"/>
    <p:sldId id="290" r:id="rId7"/>
    <p:sldId id="330" r:id="rId8"/>
    <p:sldId id="291" r:id="rId9"/>
    <p:sldId id="292" r:id="rId10"/>
    <p:sldId id="293" r:id="rId11"/>
    <p:sldId id="295" r:id="rId12"/>
    <p:sldId id="331" r:id="rId13"/>
    <p:sldId id="294" r:id="rId14"/>
    <p:sldId id="296" r:id="rId15"/>
    <p:sldId id="297" r:id="rId16"/>
    <p:sldId id="298" r:id="rId17"/>
    <p:sldId id="332" r:id="rId18"/>
    <p:sldId id="325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33" r:id="rId27"/>
    <p:sldId id="326" r:id="rId28"/>
    <p:sldId id="306" r:id="rId29"/>
    <p:sldId id="307" r:id="rId30"/>
    <p:sldId id="308" r:id="rId31"/>
    <p:sldId id="309" r:id="rId32"/>
    <p:sldId id="334" r:id="rId33"/>
    <p:sldId id="327" r:id="rId34"/>
    <p:sldId id="310" r:id="rId35"/>
    <p:sldId id="311" r:id="rId36"/>
    <p:sldId id="312" r:id="rId37"/>
    <p:sldId id="313" r:id="rId38"/>
    <p:sldId id="335" r:id="rId39"/>
    <p:sldId id="328" r:id="rId40"/>
    <p:sldId id="314" r:id="rId41"/>
    <p:sldId id="315" r:id="rId42"/>
    <p:sldId id="316" r:id="rId43"/>
    <p:sldId id="317" r:id="rId44"/>
    <p:sldId id="336" r:id="rId45"/>
    <p:sldId id="318" r:id="rId46"/>
    <p:sldId id="319" r:id="rId47"/>
    <p:sldId id="337" r:id="rId48"/>
    <p:sldId id="320" r:id="rId49"/>
    <p:sldId id="338" r:id="rId50"/>
    <p:sldId id="321" r:id="rId51"/>
    <p:sldId id="287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A8982"/>
    <a:srgbClr val="E05348"/>
    <a:srgbClr val="353535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2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17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368A2-A64A-4F6D-BD27-77D97831464A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54A28-6803-4BE2-BFF2-7ACF7BEB1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801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54A28-6803-4BE2-BFF2-7ACF7BEB1C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5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C7CB-0EA9-4D1C-8396-EA0206451049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DF9AFAA-F1A0-4B36-90D4-D95D1CB9AE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51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B9DD-2C3D-42DE-B371-A409236CC43D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DF9AFAA-F1A0-4B36-90D4-D95D1CB9AE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471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752B-8A8B-413C-9FB2-B81894CC1349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DF9AFAA-F1A0-4B36-90D4-D95D1CB9AE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11522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01822-5781-4294-853D-0F13D70C4CC7}" type="datetime1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DF9AFAA-F1A0-4B36-90D4-D95D1CB9AE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885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2EB2-84F9-4D17-94CA-21BFE9CC068A}" type="datetime1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DF9AFAA-F1A0-4B36-90D4-D95D1CB9AE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48341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E762-9994-4D52-885A-488A2BDAA1FA}" type="datetime1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DF9AFAA-F1A0-4B36-90D4-D95D1CB9AE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9440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42CC-F995-4838-BE44-FCA3F533165C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FAA-F1A0-4B36-90D4-D95D1CB9AE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9923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10405-E1CF-4DA1-ACC5-91D3DE30A837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FAA-F1A0-4B36-90D4-D95D1CB9AE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541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09A6-3514-42FE-9DDA-ECF1AB3BAD6E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FAA-F1A0-4B36-90D4-D95D1CB9AE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19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43EB-37BA-4288-B419-5BED7388BE19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DF9AFAA-F1A0-4B36-90D4-D95D1CB9AE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765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D56E-995A-4D3E-8423-93E621764EF1}" type="datetime1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DF9AFAA-F1A0-4B36-90D4-D95D1CB9AE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53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854E2-BEEE-454D-A7D9-F302532A98E9}" type="datetime1">
              <a:rPr lang="en-US" smtClean="0"/>
              <a:t>10/6/2015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DF9AFAA-F1A0-4B36-90D4-D95D1CB9AE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52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D81E3-26E6-46F8-9192-BCC1F8DE35AA}" type="datetime1">
              <a:rPr lang="en-US" smtClean="0"/>
              <a:t>10/6/2015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FAA-F1A0-4B36-90D4-D95D1CB9AE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53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C4669-A087-456A-BA0E-8321E06B0018}" type="datetime1">
              <a:rPr lang="en-US" smtClean="0"/>
              <a:t>10/6/2015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FAA-F1A0-4B36-90D4-D95D1CB9AE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25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6A00-2075-4097-BA29-C20D9A29E6B6}" type="datetime1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FAA-F1A0-4B36-90D4-D95D1CB9AE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3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40DC-83E3-4439-A1C3-1553FC5D6998}" type="datetime1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DF9AFAA-F1A0-4B36-90D4-D95D1CB9AE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92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47E36-027A-4843-B8F7-FF4E78B2C2AD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DF9AFAA-F1A0-4B36-90D4-D95D1CB9AE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57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3" r:id="rId1"/>
    <p:sldLayoutId id="2147484194" r:id="rId2"/>
    <p:sldLayoutId id="2147484195" r:id="rId3"/>
    <p:sldLayoutId id="2147484196" r:id="rId4"/>
    <p:sldLayoutId id="2147484197" r:id="rId5"/>
    <p:sldLayoutId id="2147484198" r:id="rId6"/>
    <p:sldLayoutId id="2147484199" r:id="rId7"/>
    <p:sldLayoutId id="2147484200" r:id="rId8"/>
    <p:sldLayoutId id="2147484201" r:id="rId9"/>
    <p:sldLayoutId id="2147484202" r:id="rId10"/>
    <p:sldLayoutId id="2147484203" r:id="rId11"/>
    <p:sldLayoutId id="2147484204" r:id="rId12"/>
    <p:sldLayoutId id="2147484205" r:id="rId13"/>
    <p:sldLayoutId id="2147484206" r:id="rId14"/>
    <p:sldLayoutId id="2147484207" r:id="rId15"/>
    <p:sldLayoutId id="2147484208" r:id="rId16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6151" y="2244838"/>
            <a:ext cx="6686549" cy="3831766"/>
          </a:xfrm>
        </p:spPr>
        <p:txBody>
          <a:bodyPr>
            <a:noAutofit/>
          </a:bodyPr>
          <a:lstStyle/>
          <a:p>
            <a:r>
              <a:rPr lang="en-US" sz="4800" dirty="0" smtClean="0"/>
              <a:t>Routing in Vehicular Ad Hoc Networks: A Survey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>F</a:t>
            </a:r>
            <a:r>
              <a:rPr lang="en-US" sz="2000" dirty="0" smtClean="0"/>
              <a:t>an Li, Yu Wang</a:t>
            </a:r>
            <a:br>
              <a:rPr lang="en-US" sz="2000" dirty="0" smtClean="0"/>
            </a:br>
            <a:r>
              <a:rPr lang="en-US" sz="2000" dirty="0" smtClean="0"/>
              <a:t>IEEE Vehicular Technology Magazine, June 2007</a:t>
            </a:r>
            <a:endParaRPr lang="en-US" sz="1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6151" y="6356456"/>
            <a:ext cx="6600451" cy="1126283"/>
          </a:xfrm>
        </p:spPr>
        <p:txBody>
          <a:bodyPr>
            <a:normAutofit/>
          </a:bodyPr>
          <a:lstStyle/>
          <a:p>
            <a:r>
              <a:rPr lang="en-US" sz="1600" b="1" dirty="0"/>
              <a:t>Speaker: </a:t>
            </a:r>
            <a:r>
              <a:rPr lang="en-US" sz="1600" b="1" dirty="0" smtClean="0"/>
              <a:t>Le </a:t>
            </a:r>
            <a:r>
              <a:rPr lang="en-US" sz="1600" b="1" dirty="0"/>
              <a:t>Wang.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29100" y="3087832"/>
            <a:ext cx="65" cy="20774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403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VANETs Characteristics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4226" y="1634835"/>
            <a:ext cx="6591985" cy="433370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Highly dynamic topology</a:t>
            </a:r>
          </a:p>
          <a:p>
            <a:pPr lvl="1"/>
            <a:r>
              <a:rPr lang="en-US" dirty="0" smtClean="0"/>
              <a:t>High speed of movement between vehicles results in topology change.</a:t>
            </a:r>
          </a:p>
          <a:p>
            <a:pPr lvl="1"/>
            <a:r>
              <a:rPr lang="en-US" sz="1500" i="1" dirty="0" err="1" smtClean="0"/>
              <a:t>eg</a:t>
            </a:r>
            <a:r>
              <a:rPr lang="en-US" sz="1500" i="1" dirty="0" smtClean="0"/>
              <a:t>: Distance of two cars: 250m; Speed: 60 mph in opposite directions; Link will last only for 10 seconds. </a:t>
            </a:r>
          </a:p>
          <a:p>
            <a:r>
              <a:rPr lang="en-US" b="1" dirty="0" smtClean="0"/>
              <a:t>Frequently disconnected network</a:t>
            </a:r>
          </a:p>
          <a:p>
            <a:pPr lvl="1"/>
            <a:r>
              <a:rPr lang="en-US" dirty="0" smtClean="0"/>
              <a:t>The connectivity of the VANETs could be changed frequently.</a:t>
            </a:r>
          </a:p>
          <a:p>
            <a:pPr lvl="1"/>
            <a:r>
              <a:rPr lang="en-US" dirty="0" smtClean="0"/>
              <a:t>One solution is to pre-deploy several relay nodes or AP along the road to keep the connectivity (V2I).</a:t>
            </a:r>
          </a:p>
          <a:p>
            <a:r>
              <a:rPr lang="en-US" b="1" dirty="0" smtClean="0"/>
              <a:t>Sufficient energy and storage</a:t>
            </a:r>
          </a:p>
          <a:p>
            <a:pPr lvl="1"/>
            <a:r>
              <a:rPr lang="en-US" dirty="0" smtClean="0"/>
              <a:t>The nodes have ample energy and power</a:t>
            </a:r>
          </a:p>
          <a:p>
            <a:r>
              <a:rPr lang="en-US" b="1" dirty="0" smtClean="0"/>
              <a:t>Geographical type of communication</a:t>
            </a:r>
          </a:p>
          <a:p>
            <a:pPr lvl="1"/>
            <a:r>
              <a:rPr lang="en-US" dirty="0" smtClean="0"/>
              <a:t>VANETs address geographical areas where packets need to be forwarded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09A6-3514-42FE-9DDA-ECF1AB3BAD6E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FAA-F1A0-4B36-90D4-D95D1CB9AEF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44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VANETs Characteristics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745403"/>
            <a:ext cx="6591985" cy="457477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b="1" dirty="0" smtClean="0"/>
              <a:t>Mobility modelling and predication</a:t>
            </a:r>
          </a:p>
          <a:p>
            <a:pPr lvl="1" algn="just"/>
            <a:r>
              <a:rPr lang="en-US" dirty="0" smtClean="0"/>
              <a:t>Mobility model and predication play an important role in VANETs protocol design.</a:t>
            </a:r>
          </a:p>
          <a:p>
            <a:pPr algn="just"/>
            <a:r>
              <a:rPr lang="en-US" b="1" dirty="0" smtClean="0"/>
              <a:t>Various communications environments</a:t>
            </a:r>
          </a:p>
          <a:p>
            <a:pPr lvl="1" algn="just"/>
            <a:r>
              <a:rPr lang="en-US" dirty="0" smtClean="0"/>
              <a:t>In highway traffic scenarios, the environment is simple and straightforward;</a:t>
            </a:r>
          </a:p>
          <a:p>
            <a:pPr lvl="1" algn="just"/>
            <a:r>
              <a:rPr lang="en-US" dirty="0" smtClean="0"/>
              <a:t>In city, </a:t>
            </a:r>
            <a:r>
              <a:rPr lang="en-US" sz="1800" i="1" dirty="0" smtClean="0"/>
              <a:t>direct communication </a:t>
            </a:r>
            <a:r>
              <a:rPr lang="en-US" dirty="0" smtClean="0"/>
              <a:t>is difficult because the streets are often separated by buildings, trees and other obstacles.</a:t>
            </a:r>
          </a:p>
          <a:p>
            <a:pPr algn="just"/>
            <a:r>
              <a:rPr lang="en-US" b="1" dirty="0" smtClean="0"/>
              <a:t>Hard delay constraints</a:t>
            </a:r>
          </a:p>
          <a:p>
            <a:pPr lvl="1" algn="just"/>
            <a:r>
              <a:rPr lang="en-US" dirty="0" smtClean="0"/>
              <a:t>Delay has to be considered;</a:t>
            </a:r>
          </a:p>
          <a:p>
            <a:pPr lvl="1" algn="just"/>
            <a:r>
              <a:rPr lang="en-US" dirty="0" err="1" smtClean="0"/>
              <a:t>eg</a:t>
            </a:r>
            <a:r>
              <a:rPr lang="en-US" dirty="0" smtClean="0"/>
              <a:t>: when brake event happens, the message should be transferred and arrived in a certain time to avoid car crash.</a:t>
            </a:r>
          </a:p>
          <a:p>
            <a:pPr algn="just"/>
            <a:r>
              <a:rPr lang="en-US" b="1" dirty="0" smtClean="0"/>
              <a:t>Interaction with on-board sensors</a:t>
            </a:r>
          </a:p>
          <a:p>
            <a:pPr lvl="1" algn="just"/>
            <a:r>
              <a:rPr lang="en-US" dirty="0" smtClean="0"/>
              <a:t>On-board sensors is to provide information which can be used to form communication links and for routing purposes.</a:t>
            </a:r>
          </a:p>
          <a:p>
            <a:pPr lvl="1"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09A6-3514-42FE-9DDA-ECF1AB3BAD6E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FAA-F1A0-4B36-90D4-D95D1CB9AEF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046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3404" y="599172"/>
            <a:ext cx="6589199" cy="128089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8352" y="1704186"/>
            <a:ext cx="7201585" cy="42081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1. Motivation and overview </a:t>
            </a:r>
          </a:p>
          <a:p>
            <a:r>
              <a:rPr lang="en-US" dirty="0" smtClean="0"/>
              <a:t>2. </a:t>
            </a:r>
            <a:r>
              <a:rPr lang="en-US" dirty="0" smtClean="0"/>
              <a:t>Routing Protocols</a:t>
            </a:r>
          </a:p>
          <a:p>
            <a:pPr lvl="1"/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 Hoc Routing</a:t>
            </a:r>
          </a:p>
          <a:p>
            <a:pPr lvl="1"/>
            <a:r>
              <a:rPr lang="en-US" dirty="0" smtClean="0"/>
              <a:t>Position-Based Routing</a:t>
            </a:r>
          </a:p>
          <a:p>
            <a:pPr lvl="1"/>
            <a:r>
              <a:rPr lang="en-US" dirty="0" smtClean="0"/>
              <a:t>Cluster-Based Routing</a:t>
            </a:r>
          </a:p>
          <a:p>
            <a:pPr lvl="1"/>
            <a:r>
              <a:rPr lang="en-US" dirty="0" smtClean="0"/>
              <a:t>Broadcast Routing</a:t>
            </a:r>
          </a:p>
          <a:p>
            <a:pPr lvl="1"/>
            <a:r>
              <a:rPr lang="en-US" dirty="0" err="1" smtClean="0"/>
              <a:t>Geocast</a:t>
            </a:r>
            <a:r>
              <a:rPr lang="en-US" dirty="0" smtClean="0"/>
              <a:t> Routing</a:t>
            </a:r>
          </a:p>
          <a:p>
            <a:r>
              <a:rPr lang="en-US" dirty="0" smtClean="0"/>
              <a:t>3. Mobility Model</a:t>
            </a:r>
            <a:endParaRPr lang="en-US" dirty="0" smtClean="0"/>
          </a:p>
          <a:p>
            <a:r>
              <a:rPr lang="en-US" dirty="0"/>
              <a:t>4</a:t>
            </a:r>
            <a:r>
              <a:rPr lang="en-US" dirty="0" smtClean="0"/>
              <a:t>. </a:t>
            </a:r>
            <a:r>
              <a:rPr lang="en-US" dirty="0" smtClean="0"/>
              <a:t>Summary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4ABDA-7216-484A-9F3C-9B2DC8E9BE60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FAA-F1A0-4B36-90D4-D95D1CB9AEF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6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 Hoc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AODV, PRAODV, PRAODVM</a:t>
            </a:r>
          </a:p>
          <a:p>
            <a:r>
              <a:rPr lang="en-US" dirty="0" smtClean="0"/>
              <a:t>LAR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09A6-3514-42FE-9DDA-ECF1AB3BAD6E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FAA-F1A0-4B36-90D4-D95D1CB9AEF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791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Routing: Ad Hoc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A.k.a. Topology-based routing</a:t>
            </a:r>
          </a:p>
          <a:p>
            <a:r>
              <a:rPr lang="en-US" dirty="0" smtClean="0"/>
              <a:t>Similarities with MANET:</a:t>
            </a:r>
          </a:p>
          <a:p>
            <a:pPr lvl="1"/>
            <a:r>
              <a:rPr lang="en-US" sz="1200" dirty="0" smtClean="0"/>
              <a:t>not relying on fixed infrastructure; self-organization; self-management; low bandwidth and short radio transmission range.</a:t>
            </a:r>
          </a:p>
          <a:p>
            <a:pPr lvl="1"/>
            <a:r>
              <a:rPr lang="en-US" sz="1200" dirty="0" smtClean="0"/>
              <a:t>AODV: Ad-hoc On-demand Distance Vector</a:t>
            </a:r>
          </a:p>
          <a:p>
            <a:pPr lvl="1"/>
            <a:r>
              <a:rPr lang="en-US" sz="1200" dirty="0" smtClean="0"/>
              <a:t>DSR: Dynamic Source Routing</a:t>
            </a:r>
          </a:p>
          <a:p>
            <a:r>
              <a:rPr lang="en-US" dirty="0" smtClean="0"/>
              <a:t>Differences from MANET:</a:t>
            </a:r>
          </a:p>
          <a:p>
            <a:pPr lvl="1"/>
            <a:r>
              <a:rPr lang="en-US" dirty="0" smtClean="0"/>
              <a:t>Highly  dynamic topology</a:t>
            </a:r>
          </a:p>
          <a:p>
            <a:pPr lvl="1"/>
            <a:r>
              <a:rPr lang="en-US" dirty="0" smtClean="0"/>
              <a:t>AODV evaluation</a:t>
            </a:r>
          </a:p>
          <a:p>
            <a:pPr lvl="1"/>
            <a:r>
              <a:rPr lang="en-US" dirty="0" smtClean="0"/>
              <a:t>PRAODV</a:t>
            </a:r>
          </a:p>
          <a:p>
            <a:pPr lvl="1"/>
            <a:r>
              <a:rPr lang="en-US" dirty="0" smtClean="0"/>
              <a:t>PRAODVM</a:t>
            </a:r>
          </a:p>
          <a:p>
            <a:pPr lvl="1"/>
            <a:r>
              <a:rPr lang="en-US" dirty="0" smtClean="0"/>
              <a:t>ZOR and LAR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09A6-3514-42FE-9DDA-ECF1AB3BAD6E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FAA-F1A0-4B36-90D4-D95D1CB9AEF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75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 Hoc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701337"/>
            <a:ext cx="6591985" cy="4940531"/>
          </a:xfrm>
        </p:spPr>
        <p:txBody>
          <a:bodyPr>
            <a:normAutofit/>
          </a:bodyPr>
          <a:lstStyle/>
          <a:p>
            <a:pPr algn="just"/>
            <a:r>
              <a:rPr lang="en-US" sz="1600" dirty="0" smtClean="0"/>
              <a:t>AODV (Ad-hoc On-demand Distance Vector) in VANET:</a:t>
            </a:r>
          </a:p>
          <a:p>
            <a:pPr lvl="1" algn="just"/>
            <a:r>
              <a:rPr lang="en-US" sz="1400" dirty="0" smtClean="0"/>
              <a:t>Unable to quickly find, maintain and update long routes in a VANET.</a:t>
            </a:r>
          </a:p>
          <a:p>
            <a:pPr lvl="1" algn="just"/>
            <a:r>
              <a:rPr lang="en-US" sz="1400" dirty="0" smtClean="0"/>
              <a:t>TCP is impossible because of the excessive lost of packets.</a:t>
            </a:r>
          </a:p>
          <a:p>
            <a:pPr lvl="1" algn="just"/>
            <a:r>
              <a:rPr lang="en-US" sz="1400" dirty="0" smtClean="0"/>
              <a:t>Even when the scalability is not a problem with path lengths of only a few hops, AODV still breaks very quickly due to the dynamic nature.</a:t>
            </a:r>
          </a:p>
          <a:p>
            <a:pPr algn="just"/>
            <a:r>
              <a:rPr lang="en-US" dirty="0" smtClean="0"/>
              <a:t>PRAODV and PRAODVM:</a:t>
            </a:r>
          </a:p>
          <a:p>
            <a:pPr lvl="1" algn="just"/>
            <a:r>
              <a:rPr lang="en-US" dirty="0" smtClean="0"/>
              <a:t>Prediction-based: predict the link lifetimes.</a:t>
            </a:r>
          </a:p>
          <a:p>
            <a:pPr lvl="1" algn="just"/>
            <a:r>
              <a:rPr lang="en-US" dirty="0" smtClean="0"/>
              <a:t>PRAODV builds a new alternate route before the end of the </a:t>
            </a:r>
            <a:r>
              <a:rPr lang="en-US" sz="1800" b="1" i="1" dirty="0" smtClean="0"/>
              <a:t>predicted lifetime</a:t>
            </a:r>
            <a:r>
              <a:rPr lang="en-US" dirty="0" smtClean="0"/>
              <a:t>, while AODV does it when route failure happens.</a:t>
            </a:r>
          </a:p>
          <a:p>
            <a:pPr lvl="1" algn="just"/>
            <a:r>
              <a:rPr lang="en-US" dirty="0" smtClean="0"/>
              <a:t>PRAODVM: select the </a:t>
            </a:r>
            <a:r>
              <a:rPr lang="en-US" sz="1800" b="1" i="1" dirty="0" smtClean="0"/>
              <a:t>max</a:t>
            </a:r>
            <a:r>
              <a:rPr lang="en-US" dirty="0" smtClean="0"/>
              <a:t> predicted lifetime instead of selecting the shortest path in AODV and PRAODV</a:t>
            </a:r>
          </a:p>
          <a:p>
            <a:pPr lvl="1" algn="just"/>
            <a:r>
              <a:rPr lang="en-US" dirty="0" smtClean="0"/>
              <a:t>Results: Slightly improvement and heavily depend on the accuracy of the prediction method.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09A6-3514-42FE-9DDA-ECF1AB3BAD6E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FAA-F1A0-4B36-90D4-D95D1CB9AEF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4320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 Hoc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LAR (location-aided routing):</a:t>
            </a:r>
          </a:p>
          <a:p>
            <a:pPr lvl="1" algn="just"/>
            <a:r>
              <a:rPr lang="en-US" dirty="0" smtClean="0"/>
              <a:t>AODV is modified to only forward the route requests within the Zone of Relevance (ZOR).</a:t>
            </a:r>
          </a:p>
          <a:p>
            <a:pPr lvl="1" algn="just"/>
            <a:r>
              <a:rPr lang="en-US" dirty="0" smtClean="0"/>
              <a:t>ZOR can be rectangular or circular range determined by the application</a:t>
            </a:r>
          </a:p>
          <a:p>
            <a:pPr lvl="1" algn="just"/>
            <a:r>
              <a:rPr lang="en-US" dirty="0" smtClean="0"/>
              <a:t>For example: ZOR covers the region behind the accident on the side of highway where the accident happens.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09A6-3514-42FE-9DDA-ECF1AB3BAD6E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FAA-F1A0-4B36-90D4-D95D1CB9AEF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0348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3404" y="599172"/>
            <a:ext cx="6589199" cy="128089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8352" y="1704186"/>
            <a:ext cx="7201585" cy="42081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1. Motivation and overview </a:t>
            </a:r>
          </a:p>
          <a:p>
            <a:r>
              <a:rPr lang="en-US" dirty="0" smtClean="0"/>
              <a:t>2. </a:t>
            </a:r>
            <a:r>
              <a:rPr lang="en-US" dirty="0" smtClean="0"/>
              <a:t>Routing Protocols</a:t>
            </a:r>
          </a:p>
          <a:p>
            <a:pPr lvl="1"/>
            <a:r>
              <a:rPr lang="en-US" dirty="0" smtClean="0"/>
              <a:t>Ad Hoc Routing</a:t>
            </a:r>
          </a:p>
          <a:p>
            <a:pPr lvl="1"/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Position-Based Routing</a:t>
            </a:r>
          </a:p>
          <a:p>
            <a:pPr lvl="1"/>
            <a:r>
              <a:rPr lang="en-US" dirty="0" smtClean="0"/>
              <a:t>Cluster-Based Routing</a:t>
            </a:r>
          </a:p>
          <a:p>
            <a:pPr lvl="1"/>
            <a:r>
              <a:rPr lang="en-US" dirty="0" smtClean="0"/>
              <a:t>Broadcast Routing</a:t>
            </a:r>
          </a:p>
          <a:p>
            <a:pPr lvl="1"/>
            <a:r>
              <a:rPr lang="en-US" dirty="0" err="1" smtClean="0"/>
              <a:t>Geocast</a:t>
            </a:r>
            <a:r>
              <a:rPr lang="en-US" dirty="0" smtClean="0"/>
              <a:t> Routing</a:t>
            </a:r>
          </a:p>
          <a:p>
            <a:r>
              <a:rPr lang="en-US" dirty="0" smtClean="0"/>
              <a:t>3. Mobility Model</a:t>
            </a:r>
          </a:p>
          <a:p>
            <a:r>
              <a:rPr lang="en-US" dirty="0" smtClean="0"/>
              <a:t>4. Application</a:t>
            </a:r>
            <a:endParaRPr lang="en-US" dirty="0" smtClean="0"/>
          </a:p>
          <a:p>
            <a:r>
              <a:rPr lang="en-US" dirty="0" smtClean="0"/>
              <a:t>5. </a:t>
            </a:r>
            <a:r>
              <a:rPr lang="en-US" dirty="0" smtClean="0"/>
              <a:t>Summary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4ABDA-7216-484A-9F3C-9B2DC8E9BE60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FAA-F1A0-4B36-90D4-D95D1CB9AEF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63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Position-based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GPSR</a:t>
            </a:r>
          </a:p>
          <a:p>
            <a:r>
              <a:rPr lang="en-US" dirty="0" smtClean="0"/>
              <a:t>GSR</a:t>
            </a:r>
          </a:p>
          <a:p>
            <a:r>
              <a:rPr lang="en-US" dirty="0" smtClean="0"/>
              <a:t>GPCR</a:t>
            </a:r>
          </a:p>
          <a:p>
            <a:r>
              <a:rPr lang="en-US" dirty="0" smtClean="0"/>
              <a:t>A-STAR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09A6-3514-42FE-9DDA-ECF1AB3BAD6E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FAA-F1A0-4B36-90D4-D95D1CB9AEF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672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Routing: Position-Based Routing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Node movement in VANETs is usually restricted in bidirectional movements</a:t>
            </a:r>
          </a:p>
          <a:p>
            <a:r>
              <a:rPr lang="en-US" dirty="0" smtClean="0"/>
              <a:t>Obtaining geographical location information from street maps, GPS is feasible.</a:t>
            </a:r>
          </a:p>
          <a:p>
            <a:r>
              <a:rPr lang="en-US" dirty="0" smtClean="0"/>
              <a:t>More promising routing paradigm for VANETs.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09A6-3514-42FE-9DDA-ECF1AB3BAD6E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FAA-F1A0-4B36-90D4-D95D1CB9AEF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406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3404" y="599172"/>
            <a:ext cx="6589199" cy="128089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8352" y="1704186"/>
            <a:ext cx="7201585" cy="42081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1. Motivation and overview </a:t>
            </a:r>
          </a:p>
          <a:p>
            <a:r>
              <a:rPr lang="en-US" dirty="0" smtClean="0"/>
              <a:t>2. </a:t>
            </a:r>
            <a:r>
              <a:rPr lang="en-US" dirty="0" smtClean="0"/>
              <a:t>Routing Protocols</a:t>
            </a:r>
          </a:p>
          <a:p>
            <a:pPr lvl="1"/>
            <a:r>
              <a:rPr lang="en-US" dirty="0" smtClean="0"/>
              <a:t>Ad Hoc Routing</a:t>
            </a:r>
          </a:p>
          <a:p>
            <a:pPr lvl="1"/>
            <a:r>
              <a:rPr lang="en-US" dirty="0" smtClean="0"/>
              <a:t>Position-Based Routing</a:t>
            </a:r>
          </a:p>
          <a:p>
            <a:pPr lvl="1"/>
            <a:r>
              <a:rPr lang="en-US" dirty="0" smtClean="0"/>
              <a:t>Cluster-Based Routing</a:t>
            </a:r>
          </a:p>
          <a:p>
            <a:pPr lvl="1"/>
            <a:r>
              <a:rPr lang="en-US" dirty="0" smtClean="0"/>
              <a:t>Broadcast Routing</a:t>
            </a:r>
          </a:p>
          <a:p>
            <a:pPr lvl="1"/>
            <a:r>
              <a:rPr lang="en-US" dirty="0" err="1" smtClean="0"/>
              <a:t>Geocast</a:t>
            </a:r>
            <a:r>
              <a:rPr lang="en-US" dirty="0" smtClean="0"/>
              <a:t> Routing</a:t>
            </a:r>
          </a:p>
          <a:p>
            <a:r>
              <a:rPr lang="en-US" dirty="0" smtClean="0"/>
              <a:t>3. Mobility Model</a:t>
            </a:r>
          </a:p>
          <a:p>
            <a:r>
              <a:rPr lang="en-US" dirty="0" smtClean="0"/>
              <a:t>4. Application</a:t>
            </a:r>
            <a:endParaRPr lang="en-US" dirty="0" smtClean="0"/>
          </a:p>
          <a:p>
            <a:r>
              <a:rPr lang="en-US" dirty="0" smtClean="0"/>
              <a:t>5. </a:t>
            </a:r>
            <a:r>
              <a:rPr lang="en-US" dirty="0" smtClean="0"/>
              <a:t>Summary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4ABDA-7216-484A-9F3C-9B2DC8E9BE60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FAA-F1A0-4B36-90D4-D95D1CB9AEF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37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Position-Based Routing: GPSR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GPSR (Greedy Perimeter Stateless Routing)</a:t>
            </a:r>
          </a:p>
          <a:p>
            <a:pPr lvl="1"/>
            <a:r>
              <a:rPr lang="en-US" sz="1400" dirty="0" smtClean="0"/>
              <a:t>Greedy routing always forwards the packet to the node that is geographically closest to the destination.</a:t>
            </a:r>
          </a:p>
          <a:p>
            <a:pPr lvl="1"/>
            <a:r>
              <a:rPr lang="en-US" sz="1400" dirty="0" smtClean="0"/>
              <a:t>GPSR combines the greedy routing with face routing.</a:t>
            </a:r>
          </a:p>
          <a:p>
            <a:pPr lvl="1"/>
            <a:r>
              <a:rPr lang="en-US" sz="1400" dirty="0" smtClean="0"/>
              <a:t>Using face routing to get out of the local minimum where greedy routing failed. </a:t>
            </a:r>
          </a:p>
          <a:p>
            <a:pPr lvl="1"/>
            <a:r>
              <a:rPr lang="en-US" sz="1400" dirty="0" smtClean="0"/>
              <a:t>Suitable for free open space scenario with evenly distributed nodes.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09A6-3514-42FE-9DDA-ECF1AB3BAD6E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FAA-F1A0-4B36-90D4-D95D1CB9AEF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111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Position-Based Routing: GPSR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559292"/>
            <a:ext cx="6591985" cy="5298708"/>
          </a:xfrm>
        </p:spPr>
        <p:txBody>
          <a:bodyPr/>
          <a:lstStyle/>
          <a:p>
            <a:r>
              <a:rPr lang="en-US" dirty="0" smtClean="0"/>
              <a:t>GPSR’s failure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sz="1600" dirty="0" smtClean="0"/>
              <a:t>a. </a:t>
            </a:r>
            <a:r>
              <a:rPr lang="en-US" sz="1400" dirty="0" smtClean="0"/>
              <a:t>The relative neighborhood graph (RNG) is a planar topology used by GPSR. A link </a:t>
            </a:r>
            <a:r>
              <a:rPr lang="en-US" sz="1400" dirty="0" err="1" smtClean="0"/>
              <a:t>uv</a:t>
            </a:r>
            <a:r>
              <a:rPr lang="en-US" sz="1400" dirty="0" smtClean="0"/>
              <a:t> will exist if the intersection of two circles centered at u and v does not contain any other nodes. </a:t>
            </a:r>
          </a:p>
          <a:p>
            <a:r>
              <a:rPr lang="en-US" sz="1600" dirty="0" smtClean="0"/>
              <a:t>b. </a:t>
            </a:r>
            <a:r>
              <a:rPr lang="en-US" sz="1400" dirty="0" smtClean="0"/>
              <a:t>Link </a:t>
            </a:r>
            <a:r>
              <a:rPr lang="en-US" sz="1400" dirty="0" err="1" smtClean="0"/>
              <a:t>uv</a:t>
            </a:r>
            <a:r>
              <a:rPr lang="en-US" sz="1400" dirty="0" smtClean="0"/>
              <a:t> is removed by RNG since nodes a and b are inside the intersection of two circles centered at u and v. However, due to obstacles there is no direct link </a:t>
            </a:r>
            <a:r>
              <a:rPr lang="en-US" sz="1400" dirty="0" err="1" smtClean="0"/>
              <a:t>ua</a:t>
            </a:r>
            <a:r>
              <a:rPr lang="en-US" sz="1400" dirty="0" smtClean="0"/>
              <a:t> or </a:t>
            </a:r>
            <a:r>
              <a:rPr lang="en-US" sz="1400" dirty="0" err="1" smtClean="0"/>
              <a:t>ub</a:t>
            </a:r>
            <a:r>
              <a:rPr lang="en-US" sz="1400" dirty="0" smtClean="0"/>
              <a:t>. Thus the network is disconnected between u and v</a:t>
            </a:r>
            <a:endParaRPr lang="en-US" sz="1400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09A6-3514-42FE-9DDA-ECF1AB3BAD6E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FAA-F1A0-4B36-90D4-D95D1CB9AEF9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9231" y="2060901"/>
            <a:ext cx="3418351" cy="2234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8783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Position-Based Routing: GSR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651462"/>
            <a:ext cx="6591985" cy="3777622"/>
          </a:xfrm>
        </p:spPr>
        <p:txBody>
          <a:bodyPr/>
          <a:lstStyle/>
          <a:p>
            <a:r>
              <a:rPr lang="en-US" dirty="0" smtClean="0"/>
              <a:t>GSR (Geographic Source Routing) assumes the aid of a </a:t>
            </a:r>
            <a:r>
              <a:rPr lang="en-US" b="1" i="1" dirty="0" smtClean="0"/>
              <a:t>street map </a:t>
            </a:r>
            <a:r>
              <a:rPr lang="en-US" dirty="0" smtClean="0"/>
              <a:t>in </a:t>
            </a:r>
            <a:r>
              <a:rPr lang="en-US" i="1" dirty="0" smtClean="0"/>
              <a:t>city environments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Use Reactive Location Service (RLS) to get the global knowledge of the city topology. </a:t>
            </a:r>
          </a:p>
          <a:p>
            <a:r>
              <a:rPr lang="en-US" dirty="0" smtClean="0"/>
              <a:t>Given the above information, the sender determines the junctions that have be traversed by the packet using the </a:t>
            </a:r>
            <a:r>
              <a:rPr lang="en-US" i="1" dirty="0" smtClean="0"/>
              <a:t>Dijkstra’s shortest path algorithm. </a:t>
            </a:r>
          </a:p>
          <a:p>
            <a:r>
              <a:rPr lang="en-US" dirty="0" smtClean="0"/>
              <a:t>Forwarding between junctions is then done by </a:t>
            </a:r>
            <a:r>
              <a:rPr lang="en-US" sz="2000" b="1" i="1" dirty="0" smtClean="0"/>
              <a:t>position-based fashion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09A6-3514-42FE-9DDA-ECF1AB3BAD6E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FAA-F1A0-4B36-90D4-D95D1CB9AEF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6787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Position-Based Routing : GPCR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5201" y="1518458"/>
            <a:ext cx="7032544" cy="2928852"/>
          </a:xfrm>
        </p:spPr>
        <p:txBody>
          <a:bodyPr>
            <a:normAutofit/>
          </a:bodyPr>
          <a:lstStyle/>
          <a:p>
            <a:r>
              <a:rPr lang="en-US" sz="1600" dirty="0" smtClean="0"/>
              <a:t>GPCR (Greedy Perimeter Coordinator Routing) does not use either </a:t>
            </a:r>
            <a:r>
              <a:rPr lang="en-US" sz="1600" i="1" dirty="0" smtClean="0"/>
              <a:t>source routing (DSR or GSR) </a:t>
            </a:r>
            <a:r>
              <a:rPr lang="en-US" sz="1600" dirty="0" smtClean="0"/>
              <a:t>or </a:t>
            </a:r>
            <a:r>
              <a:rPr lang="en-US" sz="1600" i="1" dirty="0" smtClean="0"/>
              <a:t>street map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It utilizes the fact that the nodes at a junction follow a natural planar graph. </a:t>
            </a:r>
          </a:p>
          <a:p>
            <a:r>
              <a:rPr lang="en-US" sz="1600" dirty="0" smtClean="0"/>
              <a:t>Thus a </a:t>
            </a:r>
            <a:r>
              <a:rPr lang="en-US" b="1" i="1" dirty="0" smtClean="0"/>
              <a:t>restricted greedy algorithm </a:t>
            </a:r>
            <a:r>
              <a:rPr lang="en-US" sz="1600" dirty="0" smtClean="0"/>
              <a:t>can be followed as long as the nodes are in a street. </a:t>
            </a:r>
          </a:p>
          <a:p>
            <a:r>
              <a:rPr lang="en-US" sz="1600" dirty="0" smtClean="0"/>
              <a:t>Junctions are the </a:t>
            </a:r>
            <a:r>
              <a:rPr lang="en-US" sz="1600" b="1" dirty="0" smtClean="0"/>
              <a:t>only </a:t>
            </a:r>
            <a:r>
              <a:rPr lang="en-US" sz="1600" dirty="0" smtClean="0"/>
              <a:t>places where routing decisions are taken. Therefore packets should be forwarded </a:t>
            </a:r>
            <a:r>
              <a:rPr lang="en-US" sz="1600" b="1" dirty="0" smtClean="0"/>
              <a:t>on</a:t>
            </a:r>
            <a:r>
              <a:rPr lang="en-US" sz="1600" dirty="0" smtClean="0"/>
              <a:t> a junction rather than </a:t>
            </a:r>
            <a:r>
              <a:rPr lang="en-US" sz="1600" b="1" dirty="0" smtClean="0"/>
              <a:t>across</a:t>
            </a:r>
            <a:r>
              <a:rPr lang="en-US" sz="1600" dirty="0" smtClean="0"/>
              <a:t> the junction. 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09A6-3514-42FE-9DDA-ECF1AB3BAD6E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FAA-F1A0-4B36-90D4-D95D1CB9AEF9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9691" y="4174111"/>
            <a:ext cx="2666135" cy="2683889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5359752" y="4174111"/>
            <a:ext cx="2795838" cy="259634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Restricted greedy routing</a:t>
            </a:r>
          </a:p>
          <a:p>
            <a:r>
              <a:rPr lang="en-US" sz="1400" dirty="0" smtClean="0"/>
              <a:t> S wants to forward the packet to D. </a:t>
            </a:r>
          </a:p>
          <a:p>
            <a:r>
              <a:rPr lang="en-US" sz="1400" dirty="0" smtClean="0"/>
              <a:t>For regular greedy forwarding, the packet will be forwarded to N1, then N3. </a:t>
            </a:r>
          </a:p>
          <a:p>
            <a:r>
              <a:rPr lang="en-US" sz="1400" dirty="0" smtClean="0"/>
              <a:t>For greedy routing, the packet will be forwarded to C1, then N2,C2,D.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0800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Position-Based Routing: GPCR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425641"/>
            <a:ext cx="6591985" cy="181632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GPCR also uses a repair strategy to get out of the local minimum, i.e., no neighbor exists which is closer to the destination than the intermediate node itself.</a:t>
            </a:r>
          </a:p>
          <a:p>
            <a:pPr lvl="1"/>
            <a:r>
              <a:rPr lang="en-US" dirty="0" smtClean="0"/>
              <a:t>1. decides, on each junction, which street the packet should follow next, by right hand rule.</a:t>
            </a:r>
          </a:p>
          <a:p>
            <a:pPr lvl="1"/>
            <a:r>
              <a:rPr lang="en-US" dirty="0" smtClean="0"/>
              <a:t>2. applies greedy routing, in between junctions, to reach the next junction.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09A6-3514-42FE-9DDA-ECF1AB3BAD6E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FAA-F1A0-4B36-90D4-D95D1CB9AEF9}" type="slidenum">
              <a:rPr lang="en-US" smtClean="0"/>
              <a:pPr/>
              <a:t>24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2082253" y="3241964"/>
            <a:ext cx="6418897" cy="2927457"/>
            <a:chOff x="2082253" y="3241964"/>
            <a:chExt cx="6418897" cy="2927457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82253" y="3241964"/>
              <a:ext cx="2755756" cy="2694614"/>
            </a:xfrm>
            <a:prstGeom prst="rect">
              <a:avLst/>
            </a:prstGeom>
          </p:spPr>
        </p:pic>
        <p:sp>
          <p:nvSpPr>
            <p:cNvPr id="8" name="Content Placeholder 2"/>
            <p:cNvSpPr txBox="1">
              <a:spLocks/>
            </p:cNvSpPr>
            <p:nvPr/>
          </p:nvSpPr>
          <p:spPr>
            <a:xfrm>
              <a:off x="4977847" y="3241964"/>
              <a:ext cx="3523303" cy="2927457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20000"/>
            </a:bodyPr>
            <a:lstStyle>
              <a:lvl1pPr marL="342900" indent="-3429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charset="2"/>
                <a:buChar char="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charset="2"/>
                <a:buChar char=""/>
                <a:defRPr sz="16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charset="2"/>
                <a:buChar char="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 smtClean="0"/>
                <a:t>S is the local minimum since no other nodes is closer to the destination D than itself. </a:t>
              </a:r>
            </a:p>
            <a:p>
              <a:r>
                <a:rPr lang="en-US" sz="1400" dirty="0" smtClean="0"/>
                <a:t>The packet is routed to C1, which chooses the street that is the next one counter-clock wise from the street the packet has arrived on. </a:t>
              </a:r>
            </a:p>
            <a:p>
              <a:r>
                <a:rPr lang="en-US" sz="1400" dirty="0" smtClean="0"/>
                <a:t>The packet is forwarded to C2 through N1. </a:t>
              </a:r>
              <a:endParaRPr lang="en-US" sz="1400" dirty="0"/>
            </a:p>
            <a:p>
              <a:r>
                <a:rPr lang="en-US" sz="1400" dirty="0" smtClean="0"/>
                <a:t>Then C2 forward the packet to N2. Now, the distance from N2 to D is closer than at the beginning of the repair strategy at Node S.</a:t>
              </a:r>
            </a:p>
            <a:p>
              <a:r>
                <a:rPr lang="en-US" sz="1400" dirty="0" smtClean="0"/>
                <a:t>GPCR switches back to modified greedy routing. </a:t>
              </a:r>
            </a:p>
          </p:txBody>
        </p:sp>
      </p:grpSp>
      <p:sp>
        <p:nvSpPr>
          <p:cNvPr id="10" name="Content Placeholder 2"/>
          <p:cNvSpPr txBox="1">
            <a:spLocks/>
          </p:cNvSpPr>
          <p:nvPr/>
        </p:nvSpPr>
        <p:spPr>
          <a:xfrm>
            <a:off x="1942415" y="6130990"/>
            <a:ext cx="6591985" cy="7485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/>
              <a:t>GPCR has higher delivery rate than GPSR with large number of hops and slight increase in latency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2969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Position-Based Routing : A-STAR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437166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Challenge: </a:t>
            </a:r>
          </a:p>
          <a:p>
            <a:pPr lvl="1"/>
            <a:r>
              <a:rPr lang="en-US" dirty="0" smtClean="0"/>
              <a:t>in a built-up city, vehicles are not evenly distributed;</a:t>
            </a:r>
          </a:p>
          <a:p>
            <a:pPr lvl="1"/>
            <a:r>
              <a:rPr lang="en-US" dirty="0" smtClean="0"/>
              <a:t>the constrained mobility by the road patterns; </a:t>
            </a:r>
          </a:p>
          <a:p>
            <a:pPr lvl="1"/>
            <a:r>
              <a:rPr lang="en-US" dirty="0" smtClean="0"/>
              <a:t>difficult signal reception due to radio obstacles such as high-rise buildings may lead VANETs unconnected. </a:t>
            </a:r>
          </a:p>
          <a:p>
            <a:r>
              <a:rPr lang="en-US" dirty="0" smtClean="0"/>
              <a:t>A-STAR (Anchor-based Street and Traffic Aware Routing)</a:t>
            </a:r>
          </a:p>
          <a:p>
            <a:pPr lvl="1"/>
            <a:r>
              <a:rPr lang="en-US" dirty="0" smtClean="0"/>
              <a:t>Use street map to compute the sequence of junctions (anchors) through which a packet must pass to reach the destination. </a:t>
            </a:r>
          </a:p>
          <a:p>
            <a:pPr lvl="1"/>
            <a:r>
              <a:rPr lang="en-US" dirty="0" smtClean="0"/>
              <a:t>Unique: </a:t>
            </a:r>
          </a:p>
          <a:p>
            <a:pPr lvl="2"/>
            <a:r>
              <a:rPr lang="en-US" dirty="0" smtClean="0"/>
              <a:t>Use statistically rated maps by counting the number of city bus routes on each street to identify anchor paths.</a:t>
            </a:r>
          </a:p>
          <a:p>
            <a:pPr lvl="2"/>
            <a:r>
              <a:rPr lang="en-US" dirty="0" smtClean="0"/>
              <a:t>Or use Dynamically rated maps by monitoring the latest traffic  condition to identify the best anchor paths.</a:t>
            </a:r>
          </a:p>
          <a:p>
            <a:pPr lvl="2"/>
            <a:r>
              <a:rPr lang="en-US" dirty="0" smtClean="0"/>
              <a:t>The packet is salvaged by traversing the new anchor path. To prevent other packets from traversing through the same void area, the street is marked as </a:t>
            </a:r>
            <a:r>
              <a:rPr lang="en-US" i="1" dirty="0" smtClean="0"/>
              <a:t>out of service </a:t>
            </a:r>
            <a:r>
              <a:rPr lang="en-US" dirty="0" smtClean="0"/>
              <a:t>temporarily.</a:t>
            </a:r>
          </a:p>
          <a:p>
            <a:r>
              <a:rPr lang="en-US" dirty="0" smtClean="0"/>
              <a:t>Results: A-STAR shows the best performance compared to GSR and GPSR with traffic awareness. 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09A6-3514-42FE-9DDA-ECF1AB3BAD6E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FAA-F1A0-4B36-90D4-D95D1CB9AEF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5102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3404" y="599172"/>
            <a:ext cx="6589199" cy="128089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8352" y="1704186"/>
            <a:ext cx="7201585" cy="42081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1. Motivation and overview </a:t>
            </a:r>
          </a:p>
          <a:p>
            <a:r>
              <a:rPr lang="en-US" dirty="0" smtClean="0"/>
              <a:t>2. </a:t>
            </a:r>
            <a:r>
              <a:rPr lang="en-US" dirty="0" smtClean="0"/>
              <a:t>Routing Protocols</a:t>
            </a:r>
          </a:p>
          <a:p>
            <a:pPr lvl="1"/>
            <a:r>
              <a:rPr lang="en-US" dirty="0" smtClean="0"/>
              <a:t>Ad Hoc Routing</a:t>
            </a:r>
          </a:p>
          <a:p>
            <a:pPr lvl="1"/>
            <a:r>
              <a:rPr lang="en-US" dirty="0" smtClean="0"/>
              <a:t>Position-Based Routing</a:t>
            </a:r>
          </a:p>
          <a:p>
            <a:pPr lvl="1"/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Cluster-Based Routing</a:t>
            </a:r>
          </a:p>
          <a:p>
            <a:pPr lvl="1"/>
            <a:r>
              <a:rPr lang="en-US" dirty="0" smtClean="0"/>
              <a:t>Broadcast Routing</a:t>
            </a:r>
          </a:p>
          <a:p>
            <a:pPr lvl="1"/>
            <a:r>
              <a:rPr lang="en-US" dirty="0" err="1" smtClean="0"/>
              <a:t>Geocast</a:t>
            </a:r>
            <a:r>
              <a:rPr lang="en-US" dirty="0" smtClean="0"/>
              <a:t> Routing</a:t>
            </a:r>
          </a:p>
          <a:p>
            <a:r>
              <a:rPr lang="en-US" dirty="0" smtClean="0"/>
              <a:t>3. Mobility Model</a:t>
            </a:r>
          </a:p>
          <a:p>
            <a:r>
              <a:rPr lang="en-US" dirty="0" smtClean="0"/>
              <a:t>4. Application</a:t>
            </a:r>
            <a:endParaRPr lang="en-US" dirty="0" smtClean="0"/>
          </a:p>
          <a:p>
            <a:r>
              <a:rPr lang="en-US" dirty="0" smtClean="0"/>
              <a:t>5. </a:t>
            </a:r>
            <a:r>
              <a:rPr lang="en-US" dirty="0" smtClean="0"/>
              <a:t>Summary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4ABDA-7216-484A-9F3C-9B2DC8E9BE60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FAA-F1A0-4B36-90D4-D95D1CB9AEF9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69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Cluster-based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COIN</a:t>
            </a:r>
          </a:p>
          <a:p>
            <a:r>
              <a:rPr lang="en-US" dirty="0" smtClean="0"/>
              <a:t>CORA_CBF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09A6-3514-42FE-9DDA-ECF1AB3BAD6E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FAA-F1A0-4B36-90D4-D95D1CB9AEF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690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Routing: Cluster-Based Routing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47244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A virtual network infrastructure must be created through the clustering of nodes.</a:t>
            </a:r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lvl="1" algn="just"/>
            <a:r>
              <a:rPr lang="en-US" dirty="0" smtClean="0"/>
              <a:t>Each cluster can have a cluster head, which is responsible for intra- and inter-cluster coordination in the network management function. </a:t>
            </a:r>
          </a:p>
          <a:p>
            <a:pPr lvl="1" algn="just"/>
            <a:r>
              <a:rPr lang="en-US" dirty="0" smtClean="0"/>
              <a:t>Nodes inside a cluster communicate via direct links.</a:t>
            </a:r>
          </a:p>
          <a:p>
            <a:pPr lvl="1" algn="just"/>
            <a:r>
              <a:rPr lang="en-US" dirty="0" smtClean="0"/>
              <a:t>Inter-cluster communication is performed via the cluster-heads.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09A6-3514-42FE-9DDA-ECF1AB3BAD6E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FAA-F1A0-4B36-90D4-D95D1CB9AEF9}" type="slidenum">
              <a:rPr lang="en-US" smtClean="0"/>
              <a:pPr/>
              <a:t>28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2776100" y="2695636"/>
            <a:ext cx="5579831" cy="2233702"/>
            <a:chOff x="2339220" y="2763473"/>
            <a:chExt cx="5579831" cy="2233702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39220" y="2763473"/>
              <a:ext cx="5579830" cy="1956703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339221" y="4720176"/>
              <a:ext cx="557983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Vehicles from multiple clusters in cluster-based routing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789676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Cluster-Based Routing: COIN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825665" cy="377762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Current MANETs clustering techniques are unstable in VANET because the clusters are too short-lived to provide scalability with low communications overhead.</a:t>
            </a:r>
          </a:p>
          <a:p>
            <a:r>
              <a:rPr lang="en-US" dirty="0" smtClean="0"/>
              <a:t> COIN (Clustering for Open IVC Networks)</a:t>
            </a:r>
          </a:p>
          <a:p>
            <a:pPr lvl="1"/>
            <a:r>
              <a:rPr lang="en-US" dirty="0" smtClean="0"/>
              <a:t>Cluster head election is based on vehicular dynamics and driver intentions, instead of ID or any classical clustering methods. </a:t>
            </a:r>
          </a:p>
          <a:p>
            <a:pPr lvl="1"/>
            <a:r>
              <a:rPr lang="en-US" dirty="0" smtClean="0"/>
              <a:t>Accommodate the oscillatory nature of inter-vehicle distances. </a:t>
            </a:r>
          </a:p>
          <a:p>
            <a:r>
              <a:rPr lang="en-US" dirty="0" smtClean="0"/>
              <a:t>Results: </a:t>
            </a:r>
          </a:p>
          <a:p>
            <a:pPr lvl="1"/>
            <a:r>
              <a:rPr lang="en-US" dirty="0" smtClean="0"/>
              <a:t>COIN increases the average cluster lifetime by 192%;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educes number of cluster membership changes by 46%.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09A6-3514-42FE-9DDA-ECF1AB3BAD6E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FAA-F1A0-4B36-90D4-D95D1CB9AEF9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952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3404" y="599172"/>
            <a:ext cx="6589199" cy="128089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8352" y="1704186"/>
            <a:ext cx="7201585" cy="42081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1. </a:t>
            </a:r>
            <a:r>
              <a:rPr lang="en-US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Motivation and overview </a:t>
            </a:r>
          </a:p>
          <a:p>
            <a:r>
              <a:rPr lang="en-US" dirty="0" smtClean="0"/>
              <a:t>2. </a:t>
            </a:r>
            <a:r>
              <a:rPr lang="en-US" dirty="0" smtClean="0"/>
              <a:t>Routing Protocols</a:t>
            </a:r>
          </a:p>
          <a:p>
            <a:pPr lvl="1"/>
            <a:r>
              <a:rPr lang="en-US" dirty="0" smtClean="0"/>
              <a:t>Ad Hoc Routing</a:t>
            </a:r>
          </a:p>
          <a:p>
            <a:pPr lvl="1"/>
            <a:r>
              <a:rPr lang="en-US" dirty="0" smtClean="0"/>
              <a:t>Position-Based Routing</a:t>
            </a:r>
          </a:p>
          <a:p>
            <a:pPr lvl="1"/>
            <a:r>
              <a:rPr lang="en-US" dirty="0" smtClean="0"/>
              <a:t>Cluster-Based Routing</a:t>
            </a:r>
          </a:p>
          <a:p>
            <a:pPr lvl="1"/>
            <a:r>
              <a:rPr lang="en-US" dirty="0" smtClean="0"/>
              <a:t>Broadcast Routing</a:t>
            </a:r>
          </a:p>
          <a:p>
            <a:pPr lvl="1"/>
            <a:r>
              <a:rPr lang="en-US" dirty="0" err="1" smtClean="0"/>
              <a:t>Geocast</a:t>
            </a:r>
            <a:r>
              <a:rPr lang="en-US" dirty="0" smtClean="0"/>
              <a:t> Routing</a:t>
            </a:r>
          </a:p>
          <a:p>
            <a:r>
              <a:rPr lang="en-US" dirty="0" smtClean="0"/>
              <a:t>3. Mobility Model</a:t>
            </a:r>
            <a:endParaRPr lang="en-US" dirty="0" smtClean="0"/>
          </a:p>
          <a:p>
            <a:r>
              <a:rPr lang="en-US" dirty="0"/>
              <a:t>4</a:t>
            </a:r>
            <a:r>
              <a:rPr lang="en-US" dirty="0" smtClean="0"/>
              <a:t>. </a:t>
            </a:r>
            <a:r>
              <a:rPr lang="en-US" dirty="0" smtClean="0"/>
              <a:t>Summary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4ABDA-7216-484A-9F3C-9B2DC8E9BE60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FAA-F1A0-4B36-90D4-D95D1CB9AEF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07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Cluster-Based Routing: LORA_CBF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437166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LORA_CBF Process:</a:t>
            </a:r>
          </a:p>
          <a:p>
            <a:pPr lvl="1" algn="just"/>
            <a:r>
              <a:rPr lang="en-US" dirty="0" smtClean="0"/>
              <a:t>Each node can be the cluster head, gateway or cluster member. </a:t>
            </a:r>
          </a:p>
          <a:p>
            <a:pPr lvl="1" algn="just"/>
            <a:r>
              <a:rPr lang="en-US" dirty="0" smtClean="0"/>
              <a:t>Each cluster has exactly one cluster-head. </a:t>
            </a:r>
          </a:p>
          <a:p>
            <a:pPr lvl="1" algn="just"/>
            <a:r>
              <a:rPr lang="en-US" dirty="0" smtClean="0"/>
              <a:t>If a node is connected to more than one cluster, it is called a </a:t>
            </a:r>
            <a:r>
              <a:rPr lang="en-US" b="1" i="1" dirty="0" smtClean="0"/>
              <a:t>gateway.</a:t>
            </a:r>
          </a:p>
          <a:p>
            <a:pPr lvl="1" algn="just"/>
            <a:r>
              <a:rPr lang="en-US" dirty="0" smtClean="0"/>
              <a:t>The cluster-head maintains information about its members and gateways. </a:t>
            </a:r>
          </a:p>
          <a:p>
            <a:pPr lvl="1" algn="just"/>
            <a:r>
              <a:rPr lang="en-US" dirty="0" smtClean="0"/>
              <a:t>If the destination is unavailable, the source will send out the location request (LREQ) packets. </a:t>
            </a:r>
          </a:p>
          <a:p>
            <a:pPr lvl="2" algn="just"/>
            <a:r>
              <a:rPr lang="en-US" sz="1200" dirty="0" smtClean="0"/>
              <a:t>It is similar to AODV, but only the cluster heads and gateways will disseminate the LREQ and LREP (Location Reply) messages. </a:t>
            </a:r>
          </a:p>
          <a:p>
            <a:pPr algn="just">
              <a:spcBef>
                <a:spcPts val="1200"/>
              </a:spcBef>
            </a:pPr>
            <a:r>
              <a:rPr lang="en-US" dirty="0" smtClean="0"/>
              <a:t>Results: Network mobility and size affect the performance of AODV and DSR </a:t>
            </a:r>
            <a:r>
              <a:rPr lang="en-US" b="1" i="1" dirty="0" smtClean="0"/>
              <a:t>more significantly </a:t>
            </a:r>
            <a:r>
              <a:rPr lang="en-US" dirty="0" smtClean="0"/>
              <a:t>than </a:t>
            </a:r>
            <a:r>
              <a:rPr lang="en-US" b="1" i="1" dirty="0" smtClean="0"/>
              <a:t>LORA_CBF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09A6-3514-42FE-9DDA-ECF1AB3BAD6E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FAA-F1A0-4B36-90D4-D95D1CB9AEF9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920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Cluster-Based Routing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Cluster-based routing protocols can achieve good scalability for large networks</a:t>
            </a:r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But a significant hurdle for them in fast-changing VANET systems is a </a:t>
            </a:r>
            <a:r>
              <a:rPr lang="en-US" sz="2000" b="1" i="1" dirty="0" smtClean="0"/>
              <a:t>delay and overhead </a:t>
            </a:r>
            <a:r>
              <a:rPr lang="en-US" dirty="0" smtClean="0"/>
              <a:t>involved in forming and maintaining these clusters.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09A6-3514-42FE-9DDA-ECF1AB3BAD6E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FAA-F1A0-4B36-90D4-D95D1CB9AEF9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5840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3404" y="599172"/>
            <a:ext cx="6589199" cy="128089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8352" y="1704186"/>
            <a:ext cx="7201585" cy="42081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1. Motivation and overview </a:t>
            </a:r>
          </a:p>
          <a:p>
            <a:r>
              <a:rPr lang="en-US" dirty="0" smtClean="0"/>
              <a:t>2. </a:t>
            </a:r>
            <a:r>
              <a:rPr lang="en-US" dirty="0" smtClean="0"/>
              <a:t>Routing Protocols</a:t>
            </a:r>
          </a:p>
          <a:p>
            <a:pPr lvl="1"/>
            <a:r>
              <a:rPr lang="en-US" dirty="0" smtClean="0"/>
              <a:t>Ad Hoc Routing</a:t>
            </a:r>
          </a:p>
          <a:p>
            <a:pPr lvl="1"/>
            <a:r>
              <a:rPr lang="en-US" dirty="0" smtClean="0"/>
              <a:t>Position-Based Routing</a:t>
            </a:r>
          </a:p>
          <a:p>
            <a:pPr lvl="1"/>
            <a:r>
              <a:rPr lang="en-US" dirty="0" smtClean="0"/>
              <a:t>Cluster-Based Routing</a:t>
            </a:r>
          </a:p>
          <a:p>
            <a:pPr lvl="1"/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Broadcast Routing</a:t>
            </a:r>
          </a:p>
          <a:p>
            <a:pPr lvl="1"/>
            <a:r>
              <a:rPr lang="en-US" dirty="0" err="1" smtClean="0"/>
              <a:t>Geocast</a:t>
            </a:r>
            <a:r>
              <a:rPr lang="en-US" dirty="0" smtClean="0"/>
              <a:t> Routing</a:t>
            </a:r>
          </a:p>
          <a:p>
            <a:r>
              <a:rPr lang="en-US" dirty="0" smtClean="0"/>
              <a:t>3. Mobility Model</a:t>
            </a:r>
          </a:p>
          <a:p>
            <a:r>
              <a:rPr lang="en-US" dirty="0" smtClean="0"/>
              <a:t>4. Application</a:t>
            </a:r>
            <a:endParaRPr lang="en-US" dirty="0" smtClean="0"/>
          </a:p>
          <a:p>
            <a:r>
              <a:rPr lang="en-US" dirty="0" smtClean="0"/>
              <a:t>5. </a:t>
            </a:r>
            <a:r>
              <a:rPr lang="en-US" dirty="0" smtClean="0"/>
              <a:t>Summary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4ABDA-7216-484A-9F3C-9B2DC8E9BE60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FAA-F1A0-4B36-90D4-D95D1CB9AEF9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6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Broadcast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Flooding</a:t>
            </a:r>
          </a:p>
          <a:p>
            <a:r>
              <a:rPr lang="en-US" dirty="0" smtClean="0"/>
              <a:t>BROADCOMM</a:t>
            </a:r>
          </a:p>
          <a:p>
            <a:r>
              <a:rPr lang="en-US" dirty="0" smtClean="0"/>
              <a:t>UMB</a:t>
            </a:r>
          </a:p>
          <a:p>
            <a:r>
              <a:rPr lang="en-US" dirty="0" smtClean="0"/>
              <a:t>Others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09A6-3514-42FE-9DDA-ECF1AB3BAD6E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FAA-F1A0-4B36-90D4-D95D1CB9AEF9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3684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Routing: Broadcast Routing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605280"/>
            <a:ext cx="6774865" cy="489998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Broadcast is frequently used in VANET</a:t>
            </a:r>
          </a:p>
          <a:p>
            <a:pPr algn="just"/>
            <a:r>
              <a:rPr lang="en-US" dirty="0" smtClean="0"/>
              <a:t>Flooding is the simplest routing way by using broadcast. </a:t>
            </a:r>
          </a:p>
          <a:p>
            <a:pPr algn="just"/>
            <a:r>
              <a:rPr lang="en-US" b="1" dirty="0" smtClean="0"/>
              <a:t>Advantages:</a:t>
            </a:r>
          </a:p>
          <a:p>
            <a:pPr lvl="1" algn="just"/>
            <a:r>
              <a:rPr lang="en-US" dirty="0" smtClean="0"/>
              <a:t>Each node re-broadcasts messages to all of its neighbors except the one it got this message from. </a:t>
            </a:r>
          </a:p>
          <a:p>
            <a:pPr lvl="1" algn="just"/>
            <a:r>
              <a:rPr lang="en-US" dirty="0" smtClean="0"/>
              <a:t>Flooding guarantees the message will </a:t>
            </a:r>
            <a:r>
              <a:rPr lang="en-US" b="1" dirty="0" smtClean="0"/>
              <a:t>eventually </a:t>
            </a:r>
            <a:r>
              <a:rPr lang="en-US" dirty="0" smtClean="0"/>
              <a:t>reach all nodes.</a:t>
            </a:r>
          </a:p>
          <a:p>
            <a:pPr lvl="1" algn="just"/>
            <a:r>
              <a:rPr lang="en-US" dirty="0" smtClean="0"/>
              <a:t>Easy and suitable for small number of nodes. </a:t>
            </a:r>
          </a:p>
          <a:p>
            <a:pPr algn="just"/>
            <a:r>
              <a:rPr lang="en-US" b="1" dirty="0" smtClean="0"/>
              <a:t>Disadvantages: </a:t>
            </a:r>
            <a:endParaRPr lang="en-US" b="1" dirty="0"/>
          </a:p>
          <a:p>
            <a:pPr lvl="1" algn="just"/>
            <a:r>
              <a:rPr lang="en-US" dirty="0" smtClean="0"/>
              <a:t>When network increases, the performance drops quickly and the bandwidth requested increase exponentially. </a:t>
            </a:r>
          </a:p>
          <a:p>
            <a:pPr lvl="1" algn="just"/>
            <a:r>
              <a:rPr lang="en-US" dirty="0" smtClean="0"/>
              <a:t>Also cause contentions and collisions, broadcast storms.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09A6-3514-42FE-9DDA-ECF1AB3BAD6E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FAA-F1A0-4B36-90D4-D95D1CB9AEF9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1004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Broadcast Routing: BROADCOMM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5201" y="1686559"/>
            <a:ext cx="6591985" cy="4448529"/>
          </a:xfrm>
        </p:spPr>
        <p:txBody>
          <a:bodyPr>
            <a:normAutofit/>
          </a:bodyPr>
          <a:lstStyle/>
          <a:p>
            <a:r>
              <a:rPr lang="en-US" dirty="0" smtClean="0"/>
              <a:t>BROADCOMM:</a:t>
            </a:r>
          </a:p>
          <a:p>
            <a:pPr lvl="1"/>
            <a:r>
              <a:rPr lang="en-US" dirty="0" smtClean="0"/>
              <a:t>The high way is divided into virtual cells, which moves as the vehicles move. </a:t>
            </a:r>
          </a:p>
          <a:p>
            <a:pPr lvl="1"/>
            <a:r>
              <a:rPr lang="en-US" dirty="0" smtClean="0"/>
              <a:t>The nodes are organized into two level of hierarchy:</a:t>
            </a:r>
          </a:p>
          <a:p>
            <a:pPr lvl="2"/>
            <a:r>
              <a:rPr lang="en-US" dirty="0" smtClean="0"/>
              <a:t>First level includes all the nodes </a:t>
            </a:r>
            <a:r>
              <a:rPr lang="en-US" b="1" i="1" dirty="0" smtClean="0"/>
              <a:t>in the same cell.</a:t>
            </a:r>
          </a:p>
          <a:p>
            <a:pPr lvl="2"/>
            <a:r>
              <a:rPr lang="en-US" dirty="0" smtClean="0"/>
              <a:t>Second level included </a:t>
            </a:r>
            <a:r>
              <a:rPr lang="en-US" b="1" i="1" dirty="0" smtClean="0"/>
              <a:t>cell reflectors</a:t>
            </a:r>
            <a:r>
              <a:rPr lang="en-US" dirty="0" smtClean="0"/>
              <a:t>, which are nodes located closed to the geographical center of the cell. </a:t>
            </a:r>
          </a:p>
          <a:p>
            <a:pPr lvl="1"/>
            <a:r>
              <a:rPr lang="en-US" dirty="0" smtClean="0"/>
              <a:t>Cell reflectors </a:t>
            </a:r>
          </a:p>
          <a:p>
            <a:pPr lvl="2"/>
            <a:r>
              <a:rPr lang="en-US" dirty="0" smtClean="0"/>
              <a:t>can act as a temporary base station (cluster head) to handle the emergency messages coming from neighbor cells. </a:t>
            </a:r>
          </a:p>
          <a:p>
            <a:pPr lvl="2"/>
            <a:r>
              <a:rPr lang="en-US" dirty="0" smtClean="0"/>
              <a:t>can also decides which message will be the first to be forwarded.</a:t>
            </a:r>
          </a:p>
          <a:p>
            <a:pPr lvl="1"/>
            <a:r>
              <a:rPr lang="en-US" dirty="0" smtClean="0"/>
              <a:t>Limitation: Only works with simple highway networks.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09A6-3514-42FE-9DDA-ECF1AB3BAD6E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FAA-F1A0-4B36-90D4-D95D1CB9AEF9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975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Cluster Routing: UMB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599"/>
            <a:ext cx="6591985" cy="4206815"/>
          </a:xfrm>
        </p:spPr>
        <p:txBody>
          <a:bodyPr>
            <a:normAutofit/>
          </a:bodyPr>
          <a:lstStyle/>
          <a:p>
            <a:r>
              <a:rPr lang="en-US" dirty="0" smtClean="0"/>
              <a:t>UMB (Urban Multi-Hop Broadcast)</a:t>
            </a:r>
          </a:p>
          <a:p>
            <a:pPr lvl="1"/>
            <a:r>
              <a:rPr lang="en-US" dirty="0" smtClean="0"/>
              <a:t>Designed to overcome interference, packet collisions and designed to overcome interference, packet collisions and hidden nodes problems. </a:t>
            </a:r>
          </a:p>
          <a:p>
            <a:r>
              <a:rPr lang="en-US" dirty="0" smtClean="0"/>
              <a:t>In UMB:</a:t>
            </a:r>
          </a:p>
          <a:p>
            <a:pPr lvl="1"/>
            <a:r>
              <a:rPr lang="en-US" dirty="0" smtClean="0"/>
              <a:t>The sender select the furthest node in the broadcast direction. </a:t>
            </a:r>
          </a:p>
          <a:p>
            <a:pPr lvl="1"/>
            <a:r>
              <a:rPr lang="en-US" dirty="0" smtClean="0"/>
              <a:t>At the intersection, repeaters are installed to forward the packets to all road segment. </a:t>
            </a:r>
          </a:p>
          <a:p>
            <a:r>
              <a:rPr lang="en-US" dirty="0" smtClean="0"/>
              <a:t>Results:</a:t>
            </a:r>
          </a:p>
          <a:p>
            <a:pPr lvl="1"/>
            <a:r>
              <a:rPr lang="en-US" dirty="0" smtClean="0"/>
              <a:t>UMB has much higher success percentage at high packet loads and vehicle traffic densities than CSMA/CA.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09A6-3514-42FE-9DDA-ECF1AB3BAD6E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FAA-F1A0-4B36-90D4-D95D1CB9AEF9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2129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Cluster Routing: Others	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Vector-based </a:t>
            </a:r>
            <a:r>
              <a:rPr lang="en-US" dirty="0" err="1" smtClean="0"/>
              <a:t>TRAcking</a:t>
            </a:r>
            <a:r>
              <a:rPr lang="en-US" dirty="0" smtClean="0"/>
              <a:t> Detection(V-TRADE), History-enhanced V-TRADE (HV-TRADE) are GPS based message broadcasting protocols. </a:t>
            </a:r>
          </a:p>
          <a:p>
            <a:endParaRPr lang="en-US" dirty="0"/>
          </a:p>
          <a:p>
            <a:r>
              <a:rPr lang="en-US" dirty="0" smtClean="0"/>
              <a:t>Based on position and movement information, they classify the neighbors into different forwarding groups. </a:t>
            </a:r>
          </a:p>
          <a:p>
            <a:r>
              <a:rPr lang="en-US" dirty="0" smtClean="0"/>
              <a:t>For each group, only a small subset of vehicles (border vehicles) is selected to rebroadcast the message.</a:t>
            </a:r>
          </a:p>
          <a:p>
            <a:endParaRPr lang="en-US" dirty="0"/>
          </a:p>
          <a:p>
            <a:r>
              <a:rPr lang="en-US" dirty="0" smtClean="0"/>
              <a:t>Significant improvement of bandwidth utilization with slightly loss of reachability as fewer vehicles will rebroadcast </a:t>
            </a:r>
            <a:r>
              <a:rPr lang="en-US" dirty="0" err="1" smtClean="0"/>
              <a:t>themessage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09A6-3514-42FE-9DDA-ECF1AB3BAD6E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FAA-F1A0-4B36-90D4-D95D1CB9AEF9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8741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3404" y="599172"/>
            <a:ext cx="6589199" cy="128089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8352" y="1704186"/>
            <a:ext cx="7201585" cy="42081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1. Motivation and overview </a:t>
            </a:r>
          </a:p>
          <a:p>
            <a:r>
              <a:rPr lang="en-US" dirty="0" smtClean="0"/>
              <a:t>2. </a:t>
            </a:r>
            <a:r>
              <a:rPr lang="en-US" dirty="0" smtClean="0"/>
              <a:t>Routing Protocols</a:t>
            </a:r>
          </a:p>
          <a:p>
            <a:pPr lvl="1"/>
            <a:r>
              <a:rPr lang="en-US" dirty="0" smtClean="0"/>
              <a:t>Ad Hoc Routing</a:t>
            </a:r>
          </a:p>
          <a:p>
            <a:pPr lvl="1"/>
            <a:r>
              <a:rPr lang="en-US" dirty="0" smtClean="0"/>
              <a:t>Position-Based Routing</a:t>
            </a:r>
          </a:p>
          <a:p>
            <a:pPr lvl="1"/>
            <a:r>
              <a:rPr lang="en-US" dirty="0" smtClean="0"/>
              <a:t>Cluster-Based Routing</a:t>
            </a:r>
          </a:p>
          <a:p>
            <a:pPr lvl="1"/>
            <a:r>
              <a:rPr lang="en-US" dirty="0" smtClean="0"/>
              <a:t>Broadcast Routing</a:t>
            </a:r>
          </a:p>
          <a:p>
            <a:pPr lvl="1"/>
            <a:r>
              <a:rPr lang="en-US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Geocast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Routing</a:t>
            </a:r>
          </a:p>
          <a:p>
            <a:r>
              <a:rPr lang="en-US" dirty="0" smtClean="0"/>
              <a:t>3. Mobility Model</a:t>
            </a:r>
          </a:p>
          <a:p>
            <a:r>
              <a:rPr lang="en-US" dirty="0" smtClean="0"/>
              <a:t>4. Application</a:t>
            </a:r>
            <a:endParaRPr lang="en-US" dirty="0" smtClean="0"/>
          </a:p>
          <a:p>
            <a:r>
              <a:rPr lang="en-US" dirty="0" smtClean="0"/>
              <a:t>5. </a:t>
            </a:r>
            <a:r>
              <a:rPr lang="en-US" dirty="0" smtClean="0"/>
              <a:t>Summary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4ABDA-7216-484A-9F3C-9B2DC8E9BE60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FAA-F1A0-4B36-90D4-D95D1CB9AEF9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58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Geocast</a:t>
            </a:r>
            <a:r>
              <a:rPr lang="en-US" dirty="0" smtClean="0"/>
              <a:t>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</a:t>
            </a:r>
            <a:r>
              <a:rPr lang="en-US" dirty="0" err="1" smtClean="0"/>
              <a:t>Geocast</a:t>
            </a:r>
            <a:r>
              <a:rPr lang="en-US" dirty="0" smtClean="0"/>
              <a:t> Routing</a:t>
            </a:r>
          </a:p>
          <a:p>
            <a:r>
              <a:rPr lang="en-US" dirty="0" smtClean="0"/>
              <a:t>Cashed </a:t>
            </a:r>
            <a:r>
              <a:rPr lang="en-US" dirty="0" err="1" smtClean="0"/>
              <a:t>Geocast</a:t>
            </a:r>
            <a:r>
              <a:rPr lang="en-US" dirty="0" smtClean="0"/>
              <a:t> Routing</a:t>
            </a:r>
          </a:p>
          <a:p>
            <a:r>
              <a:rPr lang="en-US" dirty="0" smtClean="0"/>
              <a:t>Abiding </a:t>
            </a:r>
            <a:r>
              <a:rPr lang="en-US" dirty="0" err="1" smtClean="0"/>
              <a:t>Geocast</a:t>
            </a:r>
            <a:r>
              <a:rPr lang="en-US" dirty="0" smtClean="0"/>
              <a:t> Routing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09A6-3514-42FE-9DDA-ECF1AB3BAD6E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FAA-F1A0-4B36-90D4-D95D1CB9AEF9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568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Vehicular Ad Hoc Network (VANET):</a:t>
            </a:r>
          </a:p>
          <a:p>
            <a:pPr lvl="1"/>
            <a:r>
              <a:rPr lang="en-US" dirty="0" smtClean="0"/>
              <a:t>integrates </a:t>
            </a:r>
            <a:r>
              <a:rPr lang="en-US" i="1" dirty="0" smtClean="0"/>
              <a:t>ad hoc network</a:t>
            </a:r>
            <a:r>
              <a:rPr lang="en-US" dirty="0" smtClean="0"/>
              <a:t>, </a:t>
            </a:r>
            <a:r>
              <a:rPr lang="en-US" i="1" dirty="0" smtClean="0"/>
              <a:t>wireless LAN (WLAN) </a:t>
            </a:r>
            <a:r>
              <a:rPr lang="en-US" dirty="0" smtClean="0"/>
              <a:t>and </a:t>
            </a:r>
            <a:r>
              <a:rPr lang="en-US" i="1" dirty="0" smtClean="0"/>
              <a:t>cellular technology</a:t>
            </a:r>
            <a:endParaRPr lang="en-US" dirty="0"/>
          </a:p>
          <a:p>
            <a:pPr lvl="1"/>
            <a:r>
              <a:rPr lang="en-US" dirty="0"/>
              <a:t>t</a:t>
            </a:r>
            <a:r>
              <a:rPr lang="en-US" dirty="0" smtClean="0"/>
              <a:t>o achieve intelligent inter-vehicle communications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o improve road traffic safety and efficiency</a:t>
            </a:r>
          </a:p>
          <a:p>
            <a:r>
              <a:rPr lang="en-US" dirty="0" smtClean="0"/>
              <a:t>Distinguish from other kinds of </a:t>
            </a:r>
            <a:r>
              <a:rPr lang="en-US" i="1" dirty="0" smtClean="0"/>
              <a:t>ad hoc networks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Hybrid network architectures</a:t>
            </a:r>
          </a:p>
          <a:p>
            <a:pPr lvl="1"/>
            <a:r>
              <a:rPr lang="en-US" dirty="0" smtClean="0"/>
              <a:t>Node movement characteristics</a:t>
            </a:r>
          </a:p>
          <a:p>
            <a:pPr lvl="1"/>
            <a:r>
              <a:rPr lang="en-US" dirty="0" smtClean="0"/>
              <a:t>New application scenarios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09A6-3514-42FE-9DDA-ECF1AB3BAD6E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FAA-F1A0-4B36-90D4-D95D1CB9AEF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8260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Routing: </a:t>
            </a:r>
            <a:r>
              <a:rPr lang="en-US" dirty="0" err="1" smtClean="0"/>
              <a:t>Geocast</a:t>
            </a:r>
            <a:r>
              <a:rPr lang="en-US" dirty="0" smtClean="0"/>
              <a:t>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0273" y="1538376"/>
            <a:ext cx="3178607" cy="522849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Objective: to deliver the packet from a source node to all other nodes with a specified geographical region (Zone of Relevance, ZOR).</a:t>
            </a:r>
          </a:p>
          <a:p>
            <a:pPr algn="just"/>
            <a:endParaRPr lang="en-US" dirty="0" smtClean="0"/>
          </a:p>
          <a:p>
            <a:pPr algn="just"/>
            <a:r>
              <a:rPr lang="en-US" sz="1600" dirty="0" smtClean="0"/>
              <a:t>Different Communication Scenarios:</a:t>
            </a:r>
          </a:p>
          <a:p>
            <a:pPr lvl="1" algn="just"/>
            <a:r>
              <a:rPr lang="en-US" sz="1400" dirty="0" smtClean="0"/>
              <a:t>Unicast routing</a:t>
            </a:r>
          </a:p>
          <a:p>
            <a:pPr lvl="1" algn="just"/>
            <a:r>
              <a:rPr lang="en-US" sz="1400" dirty="0" smtClean="0"/>
              <a:t>Broadcast routing</a:t>
            </a:r>
          </a:p>
          <a:p>
            <a:pPr lvl="1" algn="just"/>
            <a:r>
              <a:rPr lang="en-US" sz="1400" dirty="0" err="1" smtClean="0"/>
              <a:t>Geocast</a:t>
            </a:r>
            <a:r>
              <a:rPr lang="en-US" sz="1400" dirty="0" smtClean="0"/>
              <a:t> routing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09A6-3514-42FE-9DDA-ECF1AB3BAD6E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FAA-F1A0-4B36-90D4-D95D1CB9AEF9}" type="slidenum">
              <a:rPr lang="en-US" smtClean="0"/>
              <a:pPr/>
              <a:t>40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242560" y="1538377"/>
            <a:ext cx="3823803" cy="5228493"/>
            <a:chOff x="5363834" y="2297341"/>
            <a:chExt cx="3702529" cy="4469529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63834" y="2297341"/>
              <a:ext cx="3702529" cy="4207919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5363835" y="6505260"/>
              <a:ext cx="3702528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Different Communication scenarios in VANETs</a:t>
              </a:r>
              <a:endParaRPr 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6196797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Geocast</a:t>
            </a:r>
            <a:r>
              <a:rPr lang="en-US" dirty="0" smtClean="0"/>
              <a:t>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</a:t>
            </a:r>
            <a:r>
              <a:rPr lang="en-US" dirty="0" err="1" smtClean="0"/>
              <a:t>geocast</a:t>
            </a:r>
            <a:r>
              <a:rPr lang="en-US" dirty="0" smtClean="0"/>
              <a:t> scheme to avoid collision and reduce rebroadcast:</a:t>
            </a:r>
          </a:p>
          <a:p>
            <a:pPr lvl="1"/>
            <a:r>
              <a:rPr lang="en-US" dirty="0" smtClean="0"/>
              <a:t>When a node receives a packet, it does not rebroadcast it immediately but has to wait some time. </a:t>
            </a:r>
          </a:p>
          <a:p>
            <a:pPr lvl="1"/>
            <a:r>
              <a:rPr lang="en-US" dirty="0" smtClean="0"/>
              <a:t>The further the distance between this node and the sender, the shorter the waiting time is. </a:t>
            </a:r>
          </a:p>
          <a:p>
            <a:pPr lvl="1"/>
            <a:r>
              <a:rPr lang="en-US" dirty="0" smtClean="0"/>
              <a:t>Mainly nodes at the border of the reception area forward the packet quickly. </a:t>
            </a:r>
          </a:p>
          <a:p>
            <a:pPr lvl="1"/>
            <a:r>
              <a:rPr lang="en-US" dirty="0" smtClean="0"/>
              <a:t>When the waiting time is over, if it does not receive the same message form another node then it will rebroadcast this message. </a:t>
            </a:r>
          </a:p>
          <a:p>
            <a:r>
              <a:rPr lang="en-US" dirty="0" smtClean="0"/>
              <a:t>By this way, broadcast storm can be avoided.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09A6-3514-42FE-9DDA-ECF1AB3BAD6E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FAA-F1A0-4B36-90D4-D95D1CB9AEF9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62704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Geocast</a:t>
            </a:r>
            <a:r>
              <a:rPr lang="en-US" dirty="0" smtClean="0"/>
              <a:t>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5201" y="1759527"/>
            <a:ext cx="6591985" cy="377762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Cashed Greedy </a:t>
            </a:r>
            <a:r>
              <a:rPr lang="en-US" dirty="0" err="1" smtClean="0"/>
              <a:t>Geocast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to deal with high velocities in VANET. </a:t>
            </a:r>
          </a:p>
          <a:p>
            <a:pPr lvl="1"/>
            <a:r>
              <a:rPr lang="en-US" dirty="0" smtClean="0"/>
              <a:t>Inside the ZOR, a small cache is added to the routing layer for holding packets that a node cannot forward instantly. 	</a:t>
            </a:r>
          </a:p>
          <a:p>
            <a:pPr lvl="1"/>
            <a:r>
              <a:rPr lang="en-US" dirty="0" smtClean="0"/>
              <a:t>When a new neighbor comes or old neighbors left, the cashed message can be possible forwarded to the newly discovered node. </a:t>
            </a:r>
          </a:p>
          <a:p>
            <a:pPr lvl="1"/>
            <a:r>
              <a:rPr lang="en-US" dirty="0" smtClean="0"/>
              <a:t>It chooses the closest node to destination instead of the node transmission range in the general greedy routing mode. </a:t>
            </a:r>
          </a:p>
          <a:p>
            <a:r>
              <a:rPr lang="en-US" dirty="0" smtClean="0"/>
              <a:t>Results: can significantly improve the </a:t>
            </a:r>
            <a:r>
              <a:rPr lang="en-US" dirty="0" err="1" smtClean="0"/>
              <a:t>geocast</a:t>
            </a:r>
            <a:r>
              <a:rPr lang="en-US" dirty="0" smtClean="0"/>
              <a:t> delivery success ratio and significantly decrease network load and decreased end-to-end delivery delay.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09A6-3514-42FE-9DDA-ECF1AB3BAD6E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FAA-F1A0-4B36-90D4-D95D1CB9AEF9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09575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Geocast</a:t>
            </a:r>
            <a:r>
              <a:rPr lang="en-US" dirty="0" smtClean="0"/>
              <a:t> Routing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Abiding </a:t>
            </a:r>
            <a:r>
              <a:rPr lang="en-US" dirty="0" err="1" smtClean="0"/>
              <a:t>Geocast</a:t>
            </a:r>
            <a:endParaRPr lang="en-US" dirty="0" smtClean="0"/>
          </a:p>
          <a:p>
            <a:pPr lvl="1"/>
            <a:r>
              <a:rPr lang="en-US" dirty="0" smtClean="0"/>
              <a:t>the packets need to delivered to all nodes that are sometime during the </a:t>
            </a:r>
            <a:r>
              <a:rPr lang="en-US" dirty="0" err="1" smtClean="0"/>
              <a:t>geocast</a:t>
            </a:r>
            <a:r>
              <a:rPr lang="en-US" dirty="0" smtClean="0"/>
              <a:t> lifetime inside the </a:t>
            </a:r>
            <a:r>
              <a:rPr lang="en-US" dirty="0" err="1" smtClean="0"/>
              <a:t>geocast</a:t>
            </a:r>
            <a:r>
              <a:rPr lang="en-US" dirty="0" smtClean="0"/>
              <a:t> destination region.</a:t>
            </a:r>
          </a:p>
          <a:p>
            <a:r>
              <a:rPr lang="en-US" dirty="0" smtClean="0"/>
              <a:t>Solutions:</a:t>
            </a:r>
          </a:p>
          <a:p>
            <a:pPr lvl="1"/>
            <a:r>
              <a:rPr lang="en-US" dirty="0" smtClean="0"/>
              <a:t>a server is used to store the </a:t>
            </a:r>
            <a:r>
              <a:rPr lang="en-US" dirty="0" err="1" smtClean="0"/>
              <a:t>geocast</a:t>
            </a:r>
            <a:r>
              <a:rPr lang="en-US" dirty="0" smtClean="0"/>
              <a:t> messages</a:t>
            </a:r>
          </a:p>
          <a:p>
            <a:pPr lvl="1"/>
            <a:r>
              <a:rPr lang="en-US" dirty="0" smtClean="0"/>
              <a:t>an elected node inside the </a:t>
            </a:r>
            <a:r>
              <a:rPr lang="en-US" dirty="0" err="1" smtClean="0"/>
              <a:t>geocast</a:t>
            </a:r>
            <a:r>
              <a:rPr lang="en-US" dirty="0" smtClean="0"/>
              <a:t> region stores the messages</a:t>
            </a:r>
          </a:p>
          <a:p>
            <a:pPr lvl="1"/>
            <a:r>
              <a:rPr lang="en-US" dirty="0" smtClean="0"/>
              <a:t>each node stores all </a:t>
            </a:r>
            <a:r>
              <a:rPr lang="en-US" dirty="0" err="1" smtClean="0"/>
              <a:t>geocast</a:t>
            </a:r>
            <a:r>
              <a:rPr lang="en-US" dirty="0" smtClean="0"/>
              <a:t> packets destined for its location and keeps the neighbor information.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09A6-3514-42FE-9DDA-ECF1AB3BAD6E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FAA-F1A0-4B36-90D4-D95D1CB9AEF9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11394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3404" y="599172"/>
            <a:ext cx="6589199" cy="128089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8352" y="1704186"/>
            <a:ext cx="7201585" cy="42081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1. Motivation and overview </a:t>
            </a:r>
          </a:p>
          <a:p>
            <a:r>
              <a:rPr lang="en-US" dirty="0" smtClean="0"/>
              <a:t>2. </a:t>
            </a:r>
            <a:r>
              <a:rPr lang="en-US" dirty="0" smtClean="0"/>
              <a:t>Routing Protocols</a:t>
            </a:r>
          </a:p>
          <a:p>
            <a:pPr lvl="1"/>
            <a:r>
              <a:rPr lang="en-US" dirty="0" smtClean="0"/>
              <a:t>Ad Hoc Routing</a:t>
            </a:r>
          </a:p>
          <a:p>
            <a:pPr lvl="1"/>
            <a:r>
              <a:rPr lang="en-US" dirty="0" smtClean="0"/>
              <a:t>Position-Based Routing</a:t>
            </a:r>
          </a:p>
          <a:p>
            <a:pPr lvl="1"/>
            <a:r>
              <a:rPr lang="en-US" dirty="0" smtClean="0"/>
              <a:t>Cluster-Based Routing</a:t>
            </a:r>
          </a:p>
          <a:p>
            <a:pPr lvl="1"/>
            <a:r>
              <a:rPr lang="en-US" dirty="0" smtClean="0"/>
              <a:t>Broadcast Routing</a:t>
            </a:r>
          </a:p>
          <a:p>
            <a:pPr lvl="1"/>
            <a:r>
              <a:rPr lang="en-US" dirty="0" err="1" smtClean="0"/>
              <a:t>Geocast</a:t>
            </a:r>
            <a:r>
              <a:rPr lang="en-US" dirty="0" smtClean="0"/>
              <a:t> Routing</a:t>
            </a:r>
          </a:p>
          <a:p>
            <a:r>
              <a:rPr lang="en-US" dirty="0" smtClean="0"/>
              <a:t>3.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Mobility Model</a:t>
            </a:r>
          </a:p>
          <a:p>
            <a:r>
              <a:rPr lang="en-US" dirty="0" smtClean="0"/>
              <a:t>4. Application</a:t>
            </a:r>
            <a:endParaRPr lang="en-US" dirty="0" smtClean="0"/>
          </a:p>
          <a:p>
            <a:r>
              <a:rPr lang="en-US" dirty="0" smtClean="0"/>
              <a:t>5. </a:t>
            </a:r>
            <a:r>
              <a:rPr lang="en-US" dirty="0" smtClean="0"/>
              <a:t>Summary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4ABDA-7216-484A-9F3C-9B2DC8E9BE60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FAA-F1A0-4B36-90D4-D95D1CB9AEF9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59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Mobility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Realistic mobility models for VANETS need to be taken into account:</a:t>
            </a:r>
          </a:p>
          <a:p>
            <a:pPr lvl="1"/>
            <a:r>
              <a:rPr lang="en-US" dirty="0" smtClean="0"/>
              <a:t>Street conditions</a:t>
            </a:r>
          </a:p>
          <a:p>
            <a:pPr lvl="1"/>
            <a:r>
              <a:rPr lang="en-US" dirty="0" smtClean="0"/>
              <a:t>Urban conditions,</a:t>
            </a:r>
          </a:p>
          <a:p>
            <a:pPr lvl="1"/>
            <a:r>
              <a:rPr lang="en-US" dirty="0" smtClean="0"/>
              <a:t>Traffic speed</a:t>
            </a:r>
          </a:p>
          <a:p>
            <a:pPr lvl="1"/>
            <a:r>
              <a:rPr lang="en-US" dirty="0" smtClean="0"/>
              <a:t>Vehicle density</a:t>
            </a:r>
          </a:p>
          <a:p>
            <a:pPr lvl="1"/>
            <a:r>
              <a:rPr lang="en-US" dirty="0" smtClean="0"/>
              <a:t>Obstacles such as buildings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09A6-3514-42FE-9DDA-ECF1AB3BAD6E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FAA-F1A0-4B36-90D4-D95D1CB9AEF9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9464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Mobility Model: RWP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5201" y="1609897"/>
            <a:ext cx="6591985" cy="505690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RWP (Random </a:t>
            </a:r>
            <a:r>
              <a:rPr lang="en-US" dirty="0" err="1" smtClean="0"/>
              <a:t>WayPoint</a:t>
            </a:r>
            <a:r>
              <a:rPr lang="en-US" dirty="0" smtClean="0"/>
              <a:t> Mobility) model</a:t>
            </a:r>
          </a:p>
          <a:p>
            <a:pPr lvl="1" algn="just"/>
            <a:r>
              <a:rPr lang="en-US" dirty="0" smtClean="0"/>
              <a:t>Nodes randomly choose a destination and continue to move toward that destination at a uniform speed. </a:t>
            </a:r>
          </a:p>
          <a:p>
            <a:pPr lvl="1" algn="just"/>
            <a:r>
              <a:rPr lang="en-US" dirty="0" smtClean="0"/>
              <a:t>When the destination is reached, another destination is chosen at random. </a:t>
            </a:r>
          </a:p>
          <a:p>
            <a:pPr lvl="1" algn="just"/>
            <a:r>
              <a:rPr lang="en-US" dirty="0" smtClean="0"/>
              <a:t>Widely used in NS-2.</a:t>
            </a:r>
          </a:p>
          <a:p>
            <a:pPr algn="just"/>
            <a:r>
              <a:rPr lang="en-US" dirty="0" err="1" smtClean="0"/>
              <a:t>Saha</a:t>
            </a:r>
            <a:r>
              <a:rPr lang="en-US" dirty="0" smtClean="0"/>
              <a:t>, Johnson model</a:t>
            </a:r>
          </a:p>
          <a:p>
            <a:pPr lvl="1" algn="just"/>
            <a:r>
              <a:rPr lang="en-US" dirty="0" smtClean="0"/>
              <a:t>Use TIGER (Topologically Integrated Geographic Encoding and Referencing) US road map, and convert the map into a graph.</a:t>
            </a:r>
          </a:p>
          <a:p>
            <a:pPr lvl="1" algn="just"/>
            <a:r>
              <a:rPr lang="en-US" dirty="0" smtClean="0"/>
              <a:t>Assume each node starts at some random point on a road segment and moves toward a random destination following shortest path algorithm with a speed uniformly distributed within 5mph above and below the speed limit. </a:t>
            </a:r>
          </a:p>
          <a:p>
            <a:pPr algn="just"/>
            <a:r>
              <a:rPr lang="en-US" dirty="0" smtClean="0"/>
              <a:t>STRAW model</a:t>
            </a:r>
          </a:p>
          <a:p>
            <a:pPr lvl="1" algn="just"/>
            <a:r>
              <a:rPr lang="en-US" dirty="0" smtClean="0"/>
              <a:t>Based on TIGER; Use a simple car-following model. </a:t>
            </a:r>
          </a:p>
          <a:p>
            <a:pPr lvl="1" algn="just"/>
            <a:r>
              <a:rPr lang="en-US" dirty="0" smtClean="0"/>
              <a:t>Consider the interaction among cars, traffic congestion and traffic controls. </a:t>
            </a:r>
          </a:p>
          <a:p>
            <a:pPr algn="just"/>
            <a:r>
              <a:rPr lang="en-US" dirty="0" smtClean="0"/>
              <a:t>New trend of building mobility model using the realistic vehicular trace data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09A6-3514-42FE-9DDA-ECF1AB3BAD6E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FAA-F1A0-4B36-90D4-D95D1CB9AEF9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97060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3404" y="599172"/>
            <a:ext cx="6589199" cy="128089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8352" y="1704186"/>
            <a:ext cx="7201585" cy="42081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1. Motivation and overview </a:t>
            </a:r>
          </a:p>
          <a:p>
            <a:r>
              <a:rPr lang="en-US" dirty="0" smtClean="0"/>
              <a:t>2. </a:t>
            </a:r>
            <a:r>
              <a:rPr lang="en-US" dirty="0" smtClean="0"/>
              <a:t>Routing Protocols</a:t>
            </a:r>
          </a:p>
          <a:p>
            <a:pPr lvl="1"/>
            <a:r>
              <a:rPr lang="en-US" dirty="0" smtClean="0"/>
              <a:t>Ad Hoc Routing</a:t>
            </a:r>
          </a:p>
          <a:p>
            <a:pPr lvl="1"/>
            <a:r>
              <a:rPr lang="en-US" dirty="0" smtClean="0"/>
              <a:t>Position-Based Routing</a:t>
            </a:r>
          </a:p>
          <a:p>
            <a:pPr lvl="1"/>
            <a:r>
              <a:rPr lang="en-US" dirty="0" smtClean="0"/>
              <a:t>Cluster-Based Routing</a:t>
            </a:r>
          </a:p>
          <a:p>
            <a:pPr lvl="1"/>
            <a:r>
              <a:rPr lang="en-US" dirty="0" smtClean="0"/>
              <a:t>Broadcast Routing</a:t>
            </a:r>
          </a:p>
          <a:p>
            <a:pPr lvl="1"/>
            <a:r>
              <a:rPr lang="en-US" dirty="0" err="1" smtClean="0"/>
              <a:t>Geocast</a:t>
            </a:r>
            <a:r>
              <a:rPr lang="en-US" dirty="0" smtClean="0"/>
              <a:t> Routing</a:t>
            </a:r>
          </a:p>
          <a:p>
            <a:r>
              <a:rPr lang="en-US" dirty="0" smtClean="0"/>
              <a:t>3. Mobility Model</a:t>
            </a:r>
          </a:p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Application</a:t>
            </a:r>
            <a:endParaRPr lang="en-US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/>
              <a:t>5. </a:t>
            </a:r>
            <a:r>
              <a:rPr lang="en-US" dirty="0" smtClean="0"/>
              <a:t>Summary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4ABDA-7216-484A-9F3C-9B2DC8E9BE60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FAA-F1A0-4B36-90D4-D95D1CB9AEF9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Intelligent transportation applications</a:t>
            </a:r>
          </a:p>
          <a:p>
            <a:pPr lvl="1"/>
            <a:r>
              <a:rPr lang="en-US" dirty="0" smtClean="0"/>
              <a:t>On-board navigation;</a:t>
            </a:r>
          </a:p>
          <a:p>
            <a:pPr lvl="1"/>
            <a:r>
              <a:rPr lang="en-US" dirty="0" smtClean="0"/>
              <a:t>co-operative traffic monitoring;</a:t>
            </a:r>
          </a:p>
          <a:p>
            <a:pPr lvl="1"/>
            <a:r>
              <a:rPr lang="en-US" dirty="0" smtClean="0"/>
              <a:t>control of traffic flows; </a:t>
            </a:r>
          </a:p>
          <a:p>
            <a:pPr lvl="1"/>
            <a:r>
              <a:rPr lang="en-US" dirty="0" smtClean="0"/>
              <a:t>analysis of traffic congestion on the fly </a:t>
            </a:r>
            <a:endParaRPr lang="en-US" dirty="0"/>
          </a:p>
          <a:p>
            <a:pPr lvl="1"/>
            <a:r>
              <a:rPr lang="en-US" dirty="0" smtClean="0"/>
              <a:t>detour routes computation based on traffic conditions and destination.</a:t>
            </a:r>
          </a:p>
          <a:p>
            <a:r>
              <a:rPr lang="en-US" dirty="0"/>
              <a:t>Comfort applications</a:t>
            </a:r>
          </a:p>
          <a:p>
            <a:pPr lvl="1"/>
            <a:r>
              <a:rPr lang="en-US" dirty="0"/>
              <a:t>allow the passenger to communicate either with other vehicles or with Internet hosts which improve passengers’ comfort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Download music, etc. 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09A6-3514-42FE-9DDA-ECF1AB3BAD6E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FAA-F1A0-4B36-90D4-D95D1CB9AEF9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4721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3404" y="599172"/>
            <a:ext cx="6589199" cy="128089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8352" y="1704186"/>
            <a:ext cx="7201585" cy="42081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1. Motivation and overview </a:t>
            </a:r>
          </a:p>
          <a:p>
            <a:r>
              <a:rPr lang="en-US" dirty="0" smtClean="0"/>
              <a:t>2. </a:t>
            </a:r>
            <a:r>
              <a:rPr lang="en-US" dirty="0" smtClean="0"/>
              <a:t>Routing Protocols</a:t>
            </a:r>
          </a:p>
          <a:p>
            <a:pPr lvl="1"/>
            <a:r>
              <a:rPr lang="en-US" dirty="0" smtClean="0"/>
              <a:t>Ad Hoc Routing</a:t>
            </a:r>
          </a:p>
          <a:p>
            <a:pPr lvl="1"/>
            <a:r>
              <a:rPr lang="en-US" dirty="0" smtClean="0"/>
              <a:t>Position-Based Routing</a:t>
            </a:r>
          </a:p>
          <a:p>
            <a:pPr lvl="1"/>
            <a:r>
              <a:rPr lang="en-US" dirty="0" smtClean="0"/>
              <a:t>Cluster-Based Routing</a:t>
            </a:r>
          </a:p>
          <a:p>
            <a:pPr lvl="1"/>
            <a:r>
              <a:rPr lang="en-US" dirty="0" smtClean="0"/>
              <a:t>Broadcast Routing</a:t>
            </a:r>
          </a:p>
          <a:p>
            <a:pPr lvl="1"/>
            <a:r>
              <a:rPr lang="en-US" dirty="0" err="1" smtClean="0"/>
              <a:t>Geocast</a:t>
            </a:r>
            <a:r>
              <a:rPr lang="en-US" dirty="0" smtClean="0"/>
              <a:t> Routing</a:t>
            </a:r>
          </a:p>
          <a:p>
            <a:r>
              <a:rPr lang="en-US" dirty="0" smtClean="0"/>
              <a:t>3. Mobility Model</a:t>
            </a:r>
          </a:p>
          <a:p>
            <a:r>
              <a:rPr lang="en-US" dirty="0" smtClean="0"/>
              <a:t>4. Application</a:t>
            </a:r>
            <a:endParaRPr lang="en-US" dirty="0" smtClean="0"/>
          </a:p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4ABDA-7216-484A-9F3C-9B2DC8E9BE60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FAA-F1A0-4B36-90D4-D95D1CB9AEF9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6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Co-operative traffic monitor</a:t>
            </a:r>
          </a:p>
          <a:p>
            <a:r>
              <a:rPr lang="en-US" dirty="0" smtClean="0"/>
              <a:t>Control of traffic flows</a:t>
            </a:r>
          </a:p>
          <a:p>
            <a:r>
              <a:rPr lang="en-US" dirty="0" smtClean="0"/>
              <a:t>Real-time </a:t>
            </a:r>
            <a:r>
              <a:rPr lang="en-US" dirty="0"/>
              <a:t>detour routes </a:t>
            </a:r>
            <a:r>
              <a:rPr lang="en-US" dirty="0" smtClean="0"/>
              <a:t>computation</a:t>
            </a:r>
          </a:p>
          <a:p>
            <a:r>
              <a:rPr lang="en-US" dirty="0" smtClean="0"/>
              <a:t>Blind crossing prevention of collisions</a:t>
            </a:r>
          </a:p>
          <a:p>
            <a:endParaRPr lang="en-US" dirty="0" smtClean="0"/>
          </a:p>
          <a:p>
            <a:r>
              <a:rPr lang="en-US" dirty="0" smtClean="0"/>
              <a:t>Nearby information services</a:t>
            </a:r>
          </a:p>
          <a:p>
            <a:r>
              <a:rPr lang="en-US" dirty="0" smtClean="0"/>
              <a:t>Internet connectivity to vehicular nodes while on the move, such as streaming video, email etc.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09A6-3514-42FE-9DDA-ECF1AB3BAD6E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FAA-F1A0-4B36-90D4-D95D1CB9AEF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6494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5201" y="1651461"/>
            <a:ext cx="6591985" cy="4283825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Routing Protocols:</a:t>
            </a:r>
          </a:p>
          <a:p>
            <a:pPr lvl="1" algn="just"/>
            <a:r>
              <a:rPr lang="en-US" dirty="0" smtClean="0"/>
              <a:t>Ad Hoc Routing: </a:t>
            </a:r>
          </a:p>
          <a:p>
            <a:pPr lvl="1" algn="just"/>
            <a:r>
              <a:rPr lang="en-US" dirty="0" smtClean="0"/>
              <a:t>Position-Based Routing:</a:t>
            </a:r>
          </a:p>
          <a:p>
            <a:pPr lvl="1" algn="just"/>
            <a:r>
              <a:rPr lang="en-US" dirty="0" smtClean="0"/>
              <a:t>Cluster-Based Routing:</a:t>
            </a:r>
          </a:p>
          <a:p>
            <a:pPr lvl="1" algn="just"/>
            <a:r>
              <a:rPr lang="en-US" dirty="0" smtClean="0"/>
              <a:t>Broadcast Routing:</a:t>
            </a:r>
          </a:p>
          <a:p>
            <a:pPr algn="just"/>
            <a:r>
              <a:rPr lang="en-US" dirty="0" smtClean="0"/>
              <a:t>In general, position-based routing and </a:t>
            </a:r>
            <a:r>
              <a:rPr lang="en-US" dirty="0" err="1" smtClean="0"/>
              <a:t>geocasting</a:t>
            </a:r>
            <a:r>
              <a:rPr lang="en-US" dirty="0" smtClean="0"/>
              <a:t> are more promising because of the geographical constrains. </a:t>
            </a:r>
          </a:p>
          <a:p>
            <a:pPr algn="just"/>
            <a:r>
              <a:rPr lang="en-US" dirty="0" smtClean="0"/>
              <a:t>The performance of a routing protocol depends on mobility model, driving environment and vehicular density.</a:t>
            </a:r>
          </a:p>
          <a:p>
            <a:pPr algn="just"/>
            <a:r>
              <a:rPr lang="en-US" dirty="0" smtClean="0"/>
              <a:t>For certain VANETs application, we need to design specific routing protocol and mobility model to fulfill its requirements.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09A6-3514-42FE-9DDA-ECF1AB3BAD6E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FAA-F1A0-4B36-90D4-D95D1CB9AEF9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27852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9906" y="2964872"/>
            <a:ext cx="6591985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>
                <a:solidFill>
                  <a:schemeClr val="accent2"/>
                </a:solidFill>
                <a:latin typeface="Script MT Bold" pitchFamily="66" charset="0"/>
              </a:rPr>
              <a:t>Thank You!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BAFE4-A433-4031-A05F-7ADF8E0AA2FA}" type="datetime1">
              <a:rPr lang="en-US" smtClean="0"/>
              <a:t>10/6/2015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FAA-F1A0-4B36-90D4-D95D1CB9AEF9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84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5201" y="2131233"/>
            <a:ext cx="6591985" cy="3777622"/>
          </a:xfrm>
        </p:spPr>
        <p:txBody>
          <a:bodyPr/>
          <a:lstStyle/>
          <a:p>
            <a:r>
              <a:rPr lang="en-US" dirty="0" smtClean="0"/>
              <a:t>The formal 802.11p standard is scheduled to be published in April, 2009 </a:t>
            </a:r>
            <a:r>
              <a:rPr lang="en-US" sz="1600" i="1" dirty="0" smtClean="0"/>
              <a:t>(this is a 2007 paper)</a:t>
            </a:r>
          </a:p>
          <a:p>
            <a:pPr lvl="1"/>
            <a:r>
              <a:rPr lang="en-US" sz="1400" i="1" dirty="0" smtClean="0"/>
              <a:t>IEEE </a:t>
            </a:r>
            <a:r>
              <a:rPr lang="en-US" sz="1400" i="1" dirty="0" err="1" smtClean="0"/>
              <a:t>Std</a:t>
            </a:r>
            <a:r>
              <a:rPr lang="en-US" sz="1400" i="1" dirty="0" smtClean="0"/>
              <a:t> 802.11p-2010</a:t>
            </a:r>
            <a:r>
              <a:rPr lang="en-US" sz="1400" dirty="0" smtClean="0"/>
              <a:t>, now incorporated in </a:t>
            </a:r>
            <a:r>
              <a:rPr lang="en-US" sz="1400" i="1" dirty="0" smtClean="0"/>
              <a:t>IEEE </a:t>
            </a:r>
            <a:r>
              <a:rPr lang="en-US" sz="1400" i="1" dirty="0" err="1" smtClean="0"/>
              <a:t>Std</a:t>
            </a:r>
            <a:r>
              <a:rPr lang="en-US" sz="1400" i="1" dirty="0" smtClean="0"/>
              <a:t> 802.11-2012</a:t>
            </a:r>
          </a:p>
          <a:p>
            <a:pPr lvl="1"/>
            <a:r>
              <a:rPr lang="en-US" sz="1400" dirty="0" smtClean="0"/>
              <a:t>Use 5.85 – 5.925 </a:t>
            </a:r>
            <a:r>
              <a:rPr lang="en-US" sz="1400" dirty="0" err="1" smtClean="0"/>
              <a:t>Ghz</a:t>
            </a:r>
            <a:endParaRPr lang="en-US" sz="1400" dirty="0" smtClean="0"/>
          </a:p>
          <a:p>
            <a:pPr lvl="1"/>
            <a:r>
              <a:rPr lang="en-US" sz="1400" dirty="0" smtClean="0"/>
              <a:t>75 MHz of </a:t>
            </a:r>
            <a:r>
              <a:rPr lang="en-US" sz="1400" dirty="0" err="1" smtClean="0"/>
              <a:t>sprectrum</a:t>
            </a:r>
            <a:endParaRPr lang="en-US" sz="1400" dirty="0" smtClean="0"/>
          </a:p>
          <a:p>
            <a:r>
              <a:rPr lang="en-US" sz="1600" dirty="0" smtClean="0"/>
              <a:t>WAVE: Wireless Access in Vehicular Environments</a:t>
            </a:r>
          </a:p>
          <a:p>
            <a:pPr lvl="1"/>
            <a:r>
              <a:rPr lang="en-US" sz="1400" dirty="0" smtClean="0"/>
              <a:t>IEEE 1609 protocols suites</a:t>
            </a:r>
          </a:p>
          <a:p>
            <a:pPr lvl="2"/>
            <a:r>
              <a:rPr lang="en-US" sz="1200" dirty="0" smtClean="0"/>
              <a:t>IEEE 1609.2: Security</a:t>
            </a:r>
          </a:p>
          <a:p>
            <a:pPr lvl="2"/>
            <a:r>
              <a:rPr lang="en-US" sz="1200" dirty="0" smtClean="0"/>
              <a:t>IEEE 1609.3: Management Control</a:t>
            </a:r>
          </a:p>
          <a:p>
            <a:pPr lvl="2"/>
            <a:r>
              <a:rPr lang="en-US" sz="1200" dirty="0" smtClean="0"/>
              <a:t>IEEE 1609.4: Multichannel Operation</a:t>
            </a:r>
            <a:endParaRPr 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09A6-3514-42FE-9DDA-ECF1AB3BAD6E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FAA-F1A0-4B36-90D4-D95D1CB9AEF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170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3404" y="599172"/>
            <a:ext cx="6589199" cy="128089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8352" y="1704186"/>
            <a:ext cx="7201585" cy="42081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1. Motivation and overview </a:t>
            </a:r>
          </a:p>
          <a:p>
            <a:r>
              <a:rPr lang="en-US" dirty="0" smtClean="0"/>
              <a:t>2.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Routing Protocols</a:t>
            </a:r>
          </a:p>
          <a:p>
            <a:pPr lvl="1"/>
            <a:r>
              <a:rPr lang="en-US" dirty="0" smtClean="0"/>
              <a:t>Ad Hoc Routing</a:t>
            </a:r>
          </a:p>
          <a:p>
            <a:pPr lvl="1"/>
            <a:r>
              <a:rPr lang="en-US" dirty="0" smtClean="0"/>
              <a:t>Position-Based Routing</a:t>
            </a:r>
          </a:p>
          <a:p>
            <a:pPr lvl="1"/>
            <a:r>
              <a:rPr lang="en-US" dirty="0" smtClean="0"/>
              <a:t>Cluster-Based Routing</a:t>
            </a:r>
          </a:p>
          <a:p>
            <a:pPr lvl="1"/>
            <a:r>
              <a:rPr lang="en-US" dirty="0" smtClean="0"/>
              <a:t>Broadcast Routing</a:t>
            </a:r>
          </a:p>
          <a:p>
            <a:pPr lvl="1"/>
            <a:r>
              <a:rPr lang="en-US" dirty="0" err="1" smtClean="0"/>
              <a:t>Geocast</a:t>
            </a:r>
            <a:r>
              <a:rPr lang="en-US" dirty="0" smtClean="0"/>
              <a:t> Routing</a:t>
            </a:r>
          </a:p>
          <a:p>
            <a:r>
              <a:rPr lang="en-US" dirty="0" smtClean="0"/>
              <a:t>3. Mobility Model</a:t>
            </a:r>
            <a:endParaRPr lang="en-US" dirty="0" smtClean="0"/>
          </a:p>
          <a:p>
            <a:r>
              <a:rPr lang="en-US" dirty="0"/>
              <a:t>4</a:t>
            </a:r>
            <a:r>
              <a:rPr lang="en-US" dirty="0" smtClean="0"/>
              <a:t>. </a:t>
            </a:r>
            <a:r>
              <a:rPr lang="en-US" dirty="0" smtClean="0"/>
              <a:t>Summary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4ABDA-7216-484A-9F3C-9B2DC8E9BE60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FAA-F1A0-4B36-90D4-D95D1CB9AEF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54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Protocol for VANETs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Goal: to achieve </a:t>
            </a:r>
            <a:r>
              <a:rPr lang="en-US" b="1" dirty="0" smtClean="0"/>
              <a:t>minimal communication time </a:t>
            </a:r>
            <a:r>
              <a:rPr lang="en-US" dirty="0" smtClean="0"/>
              <a:t>with </a:t>
            </a:r>
            <a:r>
              <a:rPr lang="en-US" b="1" dirty="0" smtClean="0"/>
              <a:t>minimum consumption </a:t>
            </a:r>
            <a:r>
              <a:rPr lang="en-US" dirty="0" smtClean="0"/>
              <a:t>of network resources. 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The performance of the existing routing protocols developed for MANETs </a:t>
            </a:r>
            <a:r>
              <a:rPr lang="en-US" sz="1400" i="1" dirty="0" smtClean="0"/>
              <a:t>(Mobile Ad Hoc Networks) </a:t>
            </a:r>
            <a:r>
              <a:rPr lang="en-US" dirty="0" smtClean="0"/>
              <a:t>suffer from poor performance due to:</a:t>
            </a:r>
          </a:p>
          <a:p>
            <a:pPr lvl="1" algn="just"/>
            <a:endParaRPr lang="en-US" dirty="0" smtClean="0"/>
          </a:p>
          <a:p>
            <a:pPr lvl="1" algn="just"/>
            <a:r>
              <a:rPr lang="en-US" dirty="0" smtClean="0"/>
              <a:t>Fast vehicles movement </a:t>
            </a:r>
          </a:p>
          <a:p>
            <a:pPr lvl="1" algn="just"/>
            <a:r>
              <a:rPr lang="en-US" dirty="0" smtClean="0"/>
              <a:t>Dynamic information exchange</a:t>
            </a:r>
          </a:p>
          <a:p>
            <a:pPr lvl="1" algn="just"/>
            <a:r>
              <a:rPr lang="en-US" dirty="0" smtClean="0"/>
              <a:t>Relative high speed of mobile nodes</a:t>
            </a:r>
          </a:p>
          <a:p>
            <a:pPr lvl="1"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09A6-3514-42FE-9DDA-ECF1AB3BAD6E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FAA-F1A0-4B36-90D4-D95D1CB9AEF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063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VANET Architectures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09A6-3514-42FE-9DDA-ECF1AB3BAD6E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FAA-F1A0-4B36-90D4-D95D1CB9AEF9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717" y="1273611"/>
            <a:ext cx="8037109" cy="2746433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277397" y="4353099"/>
            <a:ext cx="6591985" cy="1590502"/>
          </a:xfrm>
        </p:spPr>
        <p:txBody>
          <a:bodyPr/>
          <a:lstStyle/>
          <a:p>
            <a:r>
              <a:rPr lang="en-US" dirty="0" smtClean="0"/>
              <a:t>(a) Vehicular to Infrastructure (V2I)</a:t>
            </a:r>
          </a:p>
          <a:p>
            <a:r>
              <a:rPr lang="en-US" dirty="0" smtClean="0"/>
              <a:t>(b) Vehicular to Vehicular (V2V)</a:t>
            </a:r>
          </a:p>
          <a:p>
            <a:r>
              <a:rPr lang="en-US" dirty="0" smtClean="0"/>
              <a:t>(c) Hybrid of V2I and V2V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79910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3189</TotalTime>
  <Words>3096</Words>
  <Application>Microsoft Office PowerPoint</Application>
  <PresentationFormat>On-screen Show (4:3)</PresentationFormat>
  <Paragraphs>539</Paragraphs>
  <Slides>51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7" baseType="lpstr">
      <vt:lpstr>Arial</vt:lpstr>
      <vt:lpstr>Calibri</vt:lpstr>
      <vt:lpstr>Century Gothic</vt:lpstr>
      <vt:lpstr>Script MT Bold</vt:lpstr>
      <vt:lpstr>Wingdings 3</vt:lpstr>
      <vt:lpstr>Wisp</vt:lpstr>
      <vt:lpstr>Routing in Vehicular Ad Hoc Networks: A Survey  Fan Li, Yu Wang IEEE Vehicular Technology Magazine, June 2007</vt:lpstr>
      <vt:lpstr>Outline</vt:lpstr>
      <vt:lpstr>Outline</vt:lpstr>
      <vt:lpstr>Motivation </vt:lpstr>
      <vt:lpstr>Major Application</vt:lpstr>
      <vt:lpstr>Standards</vt:lpstr>
      <vt:lpstr>Outline</vt:lpstr>
      <vt:lpstr>Routing Protocol for VANETs</vt:lpstr>
      <vt:lpstr>VANET Architectures</vt:lpstr>
      <vt:lpstr>VANETs Characteristics  </vt:lpstr>
      <vt:lpstr>VANETs Characteristics  </vt:lpstr>
      <vt:lpstr>Outline</vt:lpstr>
      <vt:lpstr>Ad Hoc Routing</vt:lpstr>
      <vt:lpstr>Routing: Ad Hoc Routing</vt:lpstr>
      <vt:lpstr>Ad Hoc Routing</vt:lpstr>
      <vt:lpstr>Ad Hoc Routing</vt:lpstr>
      <vt:lpstr>Outline</vt:lpstr>
      <vt:lpstr>Position-based Routing</vt:lpstr>
      <vt:lpstr>Routing: Position-Based Routing</vt:lpstr>
      <vt:lpstr>Position-Based Routing: GPSR</vt:lpstr>
      <vt:lpstr>Position-Based Routing: GPSR</vt:lpstr>
      <vt:lpstr>Position-Based Routing: GSR</vt:lpstr>
      <vt:lpstr>Position-Based Routing : GPCR</vt:lpstr>
      <vt:lpstr>Position-Based Routing: GPCR</vt:lpstr>
      <vt:lpstr>Position-Based Routing : A-STAR</vt:lpstr>
      <vt:lpstr>Outline</vt:lpstr>
      <vt:lpstr>Cluster-based Routing</vt:lpstr>
      <vt:lpstr>Routing: Cluster-Based Routing</vt:lpstr>
      <vt:lpstr>Cluster-Based Routing: COIN</vt:lpstr>
      <vt:lpstr>Cluster-Based Routing: LORA_CBF</vt:lpstr>
      <vt:lpstr>Cluster-Based Routing </vt:lpstr>
      <vt:lpstr>Outline</vt:lpstr>
      <vt:lpstr>Broadcast Routing</vt:lpstr>
      <vt:lpstr>Routing: Broadcast Routing</vt:lpstr>
      <vt:lpstr>Broadcast Routing: BROADCOMM</vt:lpstr>
      <vt:lpstr>Cluster Routing: UMB</vt:lpstr>
      <vt:lpstr>Cluster Routing: Others </vt:lpstr>
      <vt:lpstr>Outline</vt:lpstr>
      <vt:lpstr>Geocast Routing</vt:lpstr>
      <vt:lpstr>Routing: Geocast Routing</vt:lpstr>
      <vt:lpstr>Geocast Routing</vt:lpstr>
      <vt:lpstr>Geocast Routing</vt:lpstr>
      <vt:lpstr>Geocast Routing </vt:lpstr>
      <vt:lpstr>Outline</vt:lpstr>
      <vt:lpstr>Mobility Model</vt:lpstr>
      <vt:lpstr>Mobility Model: RWP</vt:lpstr>
      <vt:lpstr>Outline</vt:lpstr>
      <vt:lpstr>Applications</vt:lpstr>
      <vt:lpstr>Outline</vt:lpstr>
      <vt:lpstr>Summary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 Wang</dc:creator>
  <cp:lastModifiedBy>Le Wang</cp:lastModifiedBy>
  <cp:revision>215</cp:revision>
  <dcterms:created xsi:type="dcterms:W3CDTF">2014-11-16T02:46:32Z</dcterms:created>
  <dcterms:modified xsi:type="dcterms:W3CDTF">2015-10-06T19:51:34Z</dcterms:modified>
</cp:coreProperties>
</file>