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64" r:id="rId4"/>
    <p:sldId id="260" r:id="rId5"/>
    <p:sldId id="261" r:id="rId6"/>
    <p:sldId id="265" r:id="rId7"/>
    <p:sldId id="263" r:id="rId8"/>
    <p:sldId id="266" r:id="rId9"/>
    <p:sldId id="262" r:id="rId10"/>
    <p:sldId id="269" r:id="rId11"/>
    <p:sldId id="267" r:id="rId12"/>
    <p:sldId id="268" r:id="rId13"/>
    <p:sldId id="283" r:id="rId14"/>
    <p:sldId id="270" r:id="rId15"/>
    <p:sldId id="284" r:id="rId16"/>
    <p:sldId id="271" r:id="rId17"/>
    <p:sldId id="272" r:id="rId18"/>
    <p:sldId id="273" r:id="rId19"/>
    <p:sldId id="274" r:id="rId20"/>
    <p:sldId id="285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8" r:id="rId31"/>
    <p:sldId id="295" r:id="rId32"/>
    <p:sldId id="296" r:id="rId33"/>
    <p:sldId id="289" r:id="rId34"/>
    <p:sldId id="290" r:id="rId35"/>
    <p:sldId id="291" r:id="rId36"/>
    <p:sldId id="292" r:id="rId37"/>
    <p:sldId id="293" r:id="rId38"/>
    <p:sldId id="294" r:id="rId39"/>
    <p:sldId id="287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6A0DC"/>
    <a:srgbClr val="D9CD95"/>
    <a:srgbClr val="B7A079"/>
    <a:srgbClr val="2C6A8C"/>
    <a:srgbClr val="000000"/>
    <a:srgbClr val="FFFFFF"/>
    <a:srgbClr val="6D6D6D"/>
    <a:srgbClr val="AB192D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898" autoAdjust="0"/>
    <p:restoredTop sz="91304" autoAdjust="0"/>
  </p:normalViewPr>
  <p:slideViewPr>
    <p:cSldViewPr showGuides="1">
      <p:cViewPr>
        <p:scale>
          <a:sx n="73" d="100"/>
          <a:sy n="73" d="100"/>
        </p:scale>
        <p:origin x="-1205" y="230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33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WAVE: A Tutorial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WAVE: A Tutorial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WAVE: A Tutorial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WAVE: A Tutorial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WAVE: A Tutorial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WAVE: A Tutorial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WAVE: A Tutorial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WAVE: A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838200"/>
          </a:xfrm>
        </p:spPr>
        <p:txBody>
          <a:bodyPr/>
          <a:lstStyle/>
          <a:p>
            <a:r>
              <a:rPr lang="en-US" dirty="0" smtClean="0"/>
              <a:t>WAVE</a:t>
            </a:r>
            <a:r>
              <a:rPr lang="en-US" dirty="0"/>
              <a:t>: A Tutorial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1"/>
            <a:ext cx="8382000" cy="2587753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Roberto A. </a:t>
            </a:r>
            <a:r>
              <a:rPr lang="en-US" sz="3500" dirty="0" err="1" smtClean="0"/>
              <a:t>Uzcátegui</a:t>
            </a:r>
            <a:endParaRPr lang="en-US" sz="3500" dirty="0" smtClean="0"/>
          </a:p>
          <a:p>
            <a:r>
              <a:rPr lang="en-US" sz="3500" dirty="0" smtClean="0"/>
              <a:t>Guillermo Acosta-</a:t>
            </a:r>
            <a:r>
              <a:rPr lang="en-US" sz="3500" dirty="0" err="1" smtClean="0"/>
              <a:t>Marum</a:t>
            </a:r>
            <a:endParaRPr lang="en-US" sz="3500" dirty="0" smtClean="0"/>
          </a:p>
          <a:p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IEEE Communications Magazine ,May 2009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3276601"/>
            <a:ext cx="8534400" cy="3505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2955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Presenter – Renato Iida</a:t>
            </a:r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and MAC layers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29483"/>
            <a:ext cx="6712163" cy="40923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457200" y="5346630"/>
            <a:ext cx="2057400" cy="612648"/>
          </a:xfrm>
          <a:prstGeom prst="wedgeRectCallout">
            <a:avLst>
              <a:gd name="adj1" fmla="val 117561"/>
              <a:gd name="adj2" fmla="val -91187"/>
            </a:avLst>
          </a:prstGeom>
          <a:solidFill>
            <a:srgbClr val="FFFF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/>
              <a:t>802.11p</a:t>
            </a:r>
            <a:endParaRPr lang="en-US" sz="160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4267200"/>
            <a:ext cx="3276600" cy="83820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4267200"/>
            <a:ext cx="3276600" cy="762000"/>
          </a:xfrm>
          <a:prstGeom prst="rect">
            <a:avLst/>
          </a:prstGeom>
          <a:noFill/>
          <a:ln w="57150" cap="sq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0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ranges of operations (up to 1000m)</a:t>
            </a:r>
          </a:p>
          <a:p>
            <a:r>
              <a:rPr lang="en-US" dirty="0" smtClean="0"/>
              <a:t>The high speed of vehicles</a:t>
            </a:r>
          </a:p>
          <a:p>
            <a:r>
              <a:rPr lang="en-US" dirty="0" smtClean="0"/>
              <a:t>Extreme multipath environments</a:t>
            </a:r>
          </a:p>
          <a:p>
            <a:r>
              <a:rPr lang="en-US" dirty="0" smtClean="0"/>
              <a:t>Multiple overlapping ad hoc with </a:t>
            </a:r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smtClean="0"/>
              <a:t>Special beacon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Mhz</a:t>
            </a:r>
            <a:r>
              <a:rPr lang="en-US" dirty="0" smtClean="0"/>
              <a:t> channels , half of the 802.11a</a:t>
            </a:r>
          </a:p>
          <a:p>
            <a:r>
              <a:rPr lang="en-US" dirty="0" smtClean="0"/>
              <a:t>Control Channel and six service channel</a:t>
            </a:r>
          </a:p>
          <a:p>
            <a:r>
              <a:rPr lang="en-US" dirty="0" smtClean="0"/>
              <a:t>Unique ad hoc mode</a:t>
            </a:r>
          </a:p>
          <a:p>
            <a:r>
              <a:rPr lang="en-US" dirty="0" smtClean="0"/>
              <a:t>Random MAC</a:t>
            </a:r>
          </a:p>
          <a:p>
            <a:r>
              <a:rPr lang="en-US" dirty="0" smtClean="0"/>
              <a:t>High accuracy of RSSI</a:t>
            </a:r>
          </a:p>
          <a:p>
            <a:r>
              <a:rPr lang="en-US" dirty="0" smtClean="0"/>
              <a:t>16 QAM lower rate than 802.11a</a:t>
            </a:r>
          </a:p>
          <a:p>
            <a:r>
              <a:rPr lang="en-US" dirty="0" smtClean="0"/>
              <a:t>Priority control</a:t>
            </a:r>
          </a:p>
          <a:p>
            <a:r>
              <a:rPr lang="en-US" dirty="0" smtClean="0"/>
              <a:t>Power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Multichannel Operation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29483"/>
            <a:ext cx="6712163" cy="40923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609599" y="4443517"/>
            <a:ext cx="1212637" cy="612648"/>
          </a:xfrm>
          <a:prstGeom prst="wedgeRectCallout">
            <a:avLst>
              <a:gd name="adj1" fmla="val 162357"/>
              <a:gd name="adj2" fmla="val -100053"/>
            </a:avLst>
          </a:prstGeom>
          <a:solidFill>
            <a:srgbClr val="FFFF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smtClean="0"/>
              <a:t>1609.4</a:t>
            </a:r>
            <a:endParaRPr lang="en-US" sz="160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4267200"/>
            <a:ext cx="3276600" cy="83820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10208" y="3778690"/>
            <a:ext cx="3276600" cy="488510"/>
          </a:xfrm>
          <a:prstGeom prst="rect">
            <a:avLst/>
          </a:prstGeom>
          <a:noFill/>
          <a:ln w="57150" cap="sq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2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Multichannel Operation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edium </a:t>
            </a:r>
            <a:r>
              <a:rPr lang="en-US" dirty="0"/>
              <a:t>access using enhanced </a:t>
            </a:r>
            <a:r>
              <a:rPr lang="en-US" dirty="0" smtClean="0"/>
              <a:t>distributed channel access </a:t>
            </a:r>
            <a:r>
              <a:rPr lang="en-US" dirty="0"/>
              <a:t>(EDCA</a:t>
            </a:r>
            <a:r>
              <a:rPr lang="en-US" dirty="0" smtClean="0"/>
              <a:t>) from 802.11e</a:t>
            </a:r>
          </a:p>
          <a:p>
            <a:r>
              <a:rPr lang="en-US" dirty="0" smtClean="0"/>
              <a:t>Enhancement to IEEE 802.11 MAC</a:t>
            </a:r>
          </a:p>
          <a:p>
            <a:r>
              <a:rPr lang="en-US" dirty="0" smtClean="0"/>
              <a:t>Manage channel coordination </a:t>
            </a:r>
            <a:r>
              <a:rPr lang="en-US" dirty="0"/>
              <a:t>and to support MAC service </a:t>
            </a:r>
            <a:r>
              <a:rPr lang="en-US" dirty="0" smtClean="0"/>
              <a:t>data unit </a:t>
            </a:r>
            <a:r>
              <a:rPr lang="en-US" dirty="0"/>
              <a:t>(MSDU)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9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channel </a:t>
            </a:r>
            <a:r>
              <a:rPr lang="en-US" dirty="0"/>
              <a:t>data </a:t>
            </a:r>
            <a:r>
              <a:rPr lang="en-US" dirty="0" smtClean="0"/>
              <a:t>transfer</a:t>
            </a:r>
          </a:p>
          <a:p>
            <a:r>
              <a:rPr lang="en-US" dirty="0"/>
              <a:t>S</a:t>
            </a:r>
            <a:r>
              <a:rPr lang="en-US" dirty="0" smtClean="0"/>
              <a:t>ervice </a:t>
            </a:r>
            <a:r>
              <a:rPr lang="en-US" dirty="0"/>
              <a:t>channel data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Data </a:t>
            </a:r>
            <a:r>
              <a:rPr lang="en-US" dirty="0"/>
              <a:t>transfer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Control priority of data packet (WSMP or IP)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Frames</a:t>
            </a:r>
          </a:p>
          <a:p>
            <a:pPr lvl="1"/>
            <a:r>
              <a:rPr lang="en-US" dirty="0" smtClean="0"/>
              <a:t>Wave announcement only in CCH</a:t>
            </a:r>
          </a:p>
          <a:p>
            <a:pPr lvl="1"/>
            <a:r>
              <a:rPr lang="en-US" dirty="0" smtClean="0"/>
              <a:t>Other IEEE management frames</a:t>
            </a:r>
          </a:p>
          <a:p>
            <a:r>
              <a:rPr lang="en-US" dirty="0" smtClean="0"/>
              <a:t>Data Frames</a:t>
            </a:r>
          </a:p>
          <a:p>
            <a:pPr lvl="1"/>
            <a:r>
              <a:rPr lang="en-US" dirty="0" smtClean="0"/>
              <a:t>Wave short message can be on CCH and SCH</a:t>
            </a:r>
          </a:p>
          <a:p>
            <a:pPr lvl="1"/>
            <a:r>
              <a:rPr lang="en-US" dirty="0" smtClean="0"/>
              <a:t>IP </a:t>
            </a:r>
            <a:r>
              <a:rPr lang="en-US" dirty="0" smtClean="0"/>
              <a:t>data frames only on SCH</a:t>
            </a:r>
          </a:p>
          <a:p>
            <a:r>
              <a:rPr lang="en-US" dirty="0" smtClean="0"/>
              <a:t>Channel Coordination using CCH</a:t>
            </a:r>
          </a:p>
          <a:p>
            <a:pPr lvl="1"/>
            <a:r>
              <a:rPr lang="en-US" dirty="0" smtClean="0"/>
              <a:t>For each WBSS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Services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WAVE SYSTEM ARCHITECTURE</a:t>
            </a:r>
          </a:p>
          <a:p>
            <a:r>
              <a:rPr lang="en-US" dirty="0" smtClean="0"/>
              <a:t>PHY and MAC Layers</a:t>
            </a:r>
          </a:p>
          <a:p>
            <a:r>
              <a:rPr lang="en-US" dirty="0" smtClean="0"/>
              <a:t>Multichannel Operation</a:t>
            </a:r>
          </a:p>
          <a:p>
            <a:r>
              <a:rPr lang="en-US" dirty="0" smtClean="0"/>
              <a:t>Networking Services</a:t>
            </a:r>
          </a:p>
          <a:p>
            <a:r>
              <a:rPr lang="en-US" dirty="0" smtClean="0"/>
              <a:t>Resource Manager</a:t>
            </a:r>
          </a:p>
          <a:p>
            <a:r>
              <a:rPr lang="en-US" dirty="0" smtClean="0"/>
              <a:t>Security Services</a:t>
            </a:r>
          </a:p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WAVE: A Tutorial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29483"/>
            <a:ext cx="6712163" cy="40923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609600" y="3654552"/>
            <a:ext cx="1212637" cy="612648"/>
          </a:xfrm>
          <a:prstGeom prst="wedgeRectCallout">
            <a:avLst>
              <a:gd name="adj1" fmla="val 162357"/>
              <a:gd name="adj2" fmla="val -100053"/>
            </a:avLst>
          </a:prstGeom>
          <a:solidFill>
            <a:srgbClr val="FFFF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/>
              <a:t>1609.3</a:t>
            </a:r>
            <a:endParaRPr lang="en-US" sz="160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4267200"/>
            <a:ext cx="3276600" cy="83820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2667000"/>
            <a:ext cx="3657600" cy="1143000"/>
          </a:xfrm>
          <a:prstGeom prst="rect">
            <a:avLst/>
          </a:prstGeom>
          <a:noFill/>
          <a:ln w="57150" cap="sq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2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 Services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IPv6</a:t>
            </a:r>
          </a:p>
          <a:p>
            <a:pPr lvl="1"/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UDP</a:t>
            </a:r>
          </a:p>
          <a:p>
            <a:r>
              <a:rPr lang="en-US" dirty="0" smtClean="0"/>
              <a:t>WSMP</a:t>
            </a:r>
          </a:p>
          <a:p>
            <a:pPr lvl="1"/>
            <a:r>
              <a:rPr lang="en-US" dirty="0" smtClean="0"/>
              <a:t>Capable of forward message</a:t>
            </a:r>
          </a:p>
          <a:p>
            <a:pPr lvl="1"/>
            <a:r>
              <a:rPr lang="en-US" dirty="0" smtClean="0"/>
              <a:t>Check integrity of the message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Management-Plane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registration</a:t>
            </a:r>
          </a:p>
          <a:p>
            <a:r>
              <a:rPr lang="en-US" dirty="0" smtClean="0"/>
              <a:t>WBSS </a:t>
            </a:r>
            <a:r>
              <a:rPr lang="en-US" dirty="0"/>
              <a:t>management</a:t>
            </a:r>
          </a:p>
          <a:p>
            <a:r>
              <a:rPr lang="en-US" dirty="0" smtClean="0"/>
              <a:t>Channel </a:t>
            </a:r>
            <a:r>
              <a:rPr lang="en-US" dirty="0"/>
              <a:t>usage monitoring</a:t>
            </a:r>
          </a:p>
          <a:p>
            <a:r>
              <a:rPr lang="en-US" dirty="0" smtClean="0"/>
              <a:t>IPv6 </a:t>
            </a:r>
            <a:r>
              <a:rPr lang="en-US" dirty="0"/>
              <a:t>configuration</a:t>
            </a:r>
          </a:p>
          <a:p>
            <a:r>
              <a:rPr lang="en-US" dirty="0" smtClean="0"/>
              <a:t>Received </a:t>
            </a:r>
            <a:r>
              <a:rPr lang="en-US" dirty="0"/>
              <a:t>channel power indicator (</a:t>
            </a:r>
            <a:r>
              <a:rPr lang="en-US" dirty="0" smtClean="0"/>
              <a:t>RCPI) monitoring</a:t>
            </a:r>
            <a:endParaRPr lang="en-US" dirty="0"/>
          </a:p>
          <a:p>
            <a:r>
              <a:rPr lang="en-US" dirty="0" smtClean="0"/>
              <a:t>Management </a:t>
            </a:r>
            <a:r>
              <a:rPr lang="en-US" dirty="0"/>
              <a:t>information base (</a:t>
            </a:r>
            <a:r>
              <a:rPr lang="en-US" dirty="0" smtClean="0"/>
              <a:t>MIB) maintenance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applications need to register with </a:t>
            </a:r>
            <a:r>
              <a:rPr lang="en-US" dirty="0"/>
              <a:t>WAVE management </a:t>
            </a:r>
            <a:r>
              <a:rPr lang="en-US" dirty="0" smtClean="0"/>
              <a:t>entity [WME]</a:t>
            </a:r>
          </a:p>
          <a:p>
            <a:r>
              <a:rPr lang="en-US" dirty="0" smtClean="0"/>
              <a:t>Each application </a:t>
            </a:r>
            <a:r>
              <a:rPr lang="en-US" dirty="0"/>
              <a:t>registers with a unique provider </a:t>
            </a:r>
            <a:r>
              <a:rPr lang="en-US" dirty="0" smtClean="0"/>
              <a:t>service identifier </a:t>
            </a:r>
            <a:r>
              <a:rPr lang="en-US" dirty="0"/>
              <a:t>(PSID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Three tables</a:t>
            </a:r>
          </a:p>
          <a:p>
            <a:pPr lvl="1"/>
            <a:r>
              <a:rPr lang="en-US" dirty="0" err="1" smtClean="0"/>
              <a:t>ProviderServiceInfo</a:t>
            </a:r>
            <a:r>
              <a:rPr lang="en-US" dirty="0" smtClean="0"/>
              <a:t> – info about applications that provide service</a:t>
            </a:r>
          </a:p>
          <a:p>
            <a:pPr lvl="1"/>
            <a:r>
              <a:rPr lang="en-US" dirty="0" err="1" smtClean="0"/>
              <a:t>UserServiceInfo</a:t>
            </a:r>
            <a:r>
              <a:rPr lang="en-US" dirty="0"/>
              <a:t> -applications residing </a:t>
            </a:r>
            <a:r>
              <a:rPr lang="en-US" dirty="0" smtClean="0"/>
              <a:t>in the </a:t>
            </a:r>
            <a:r>
              <a:rPr lang="en-US" dirty="0"/>
              <a:t>local unit</a:t>
            </a:r>
            <a:endParaRPr lang="en-US" dirty="0" smtClean="0"/>
          </a:p>
          <a:p>
            <a:pPr lvl="1"/>
            <a:r>
              <a:rPr lang="en-US" dirty="0" err="1" smtClean="0"/>
              <a:t>ApplicationStatus</a:t>
            </a:r>
            <a:r>
              <a:rPr lang="en-US" dirty="0" smtClean="0"/>
              <a:t> – Info about the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establishment</a:t>
            </a:r>
          </a:p>
          <a:p>
            <a:r>
              <a:rPr lang="en-US" dirty="0" smtClean="0"/>
              <a:t>Addition </a:t>
            </a:r>
            <a:r>
              <a:rPr lang="en-US" dirty="0"/>
              <a:t>or removal of applications </a:t>
            </a:r>
            <a:r>
              <a:rPr lang="en-US" dirty="0" smtClean="0"/>
              <a:t>from dynamic </a:t>
            </a:r>
            <a:r>
              <a:rPr lang="en-US" dirty="0"/>
              <a:t>WBSSs</a:t>
            </a:r>
          </a:p>
          <a:p>
            <a:r>
              <a:rPr lang="en-US" dirty="0" smtClean="0"/>
              <a:t>Inclusion </a:t>
            </a:r>
            <a:r>
              <a:rPr lang="en-US" dirty="0"/>
              <a:t>(provider side) and retrieval (</a:t>
            </a:r>
            <a:r>
              <a:rPr lang="en-US" dirty="0" smtClean="0"/>
              <a:t>user side</a:t>
            </a:r>
            <a:r>
              <a:rPr lang="en-US" dirty="0"/>
              <a:t>) of security credentials</a:t>
            </a:r>
          </a:p>
          <a:p>
            <a:r>
              <a:rPr lang="en-US" dirty="0" smtClean="0"/>
              <a:t>WBSS termination </a:t>
            </a:r>
          </a:p>
          <a:p>
            <a:r>
              <a:rPr lang="en-US" dirty="0" smtClean="0"/>
              <a:t>Maintenance </a:t>
            </a:r>
            <a:r>
              <a:rPr lang="en-US" dirty="0"/>
              <a:t>of the status of each </a:t>
            </a:r>
            <a:r>
              <a:rPr lang="en-US" dirty="0" smtClean="0"/>
              <a:t>application in </a:t>
            </a:r>
            <a:r>
              <a:rPr lang="en-US" dirty="0"/>
              <a:t>the context of a particular WBSS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Usage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Mandate that WME tracks SCH usage</a:t>
            </a:r>
          </a:p>
          <a:p>
            <a:r>
              <a:rPr lang="en-US" dirty="0" smtClean="0"/>
              <a:t>The standard don’t define how but need to choose a less congested channel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the IPv6 connections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RCPI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application can </a:t>
            </a:r>
            <a:r>
              <a:rPr lang="en-US" dirty="0" smtClean="0"/>
              <a:t>query a </a:t>
            </a:r>
            <a:r>
              <a:rPr lang="en-US" dirty="0"/>
              <a:t>remote device about the strength of </a:t>
            </a:r>
            <a:r>
              <a:rPr lang="en-US" dirty="0" smtClean="0"/>
              <a:t>the received signal</a:t>
            </a:r>
          </a:p>
          <a:p>
            <a:r>
              <a:rPr lang="en-US" dirty="0" smtClean="0"/>
              <a:t>MLME that handle this request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MIB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WME maintains </a:t>
            </a:r>
            <a:r>
              <a:rPr lang="en-US" dirty="0" smtClean="0"/>
              <a:t>a MIB </a:t>
            </a:r>
            <a:r>
              <a:rPr lang="en-US" dirty="0"/>
              <a:t>that contains system-related and </a:t>
            </a:r>
            <a:r>
              <a:rPr lang="en-US" dirty="0" smtClean="0"/>
              <a:t>application-related information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Network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Addresses information</a:t>
            </a:r>
          </a:p>
          <a:p>
            <a:pPr lvl="1"/>
            <a:r>
              <a:rPr lang="en-US" dirty="0" smtClean="0"/>
              <a:t>Registration port</a:t>
            </a:r>
          </a:p>
          <a:p>
            <a:pPr lvl="1"/>
            <a:r>
              <a:rPr lang="en-US" dirty="0" smtClean="0"/>
              <a:t>And others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and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29483"/>
            <a:ext cx="6712163" cy="40923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536681" y="1738536"/>
            <a:ext cx="1212637" cy="612648"/>
          </a:xfrm>
          <a:prstGeom prst="wedgeRectCallout">
            <a:avLst>
              <a:gd name="adj1" fmla="val 165344"/>
              <a:gd name="adj2" fmla="val -6954"/>
            </a:avLst>
          </a:prstGeom>
          <a:solidFill>
            <a:srgbClr val="FFFF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/>
              <a:t>1609.1</a:t>
            </a:r>
            <a:endParaRPr lang="en-US" sz="160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4267200"/>
            <a:ext cx="3276600" cy="83820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828800"/>
            <a:ext cx="2514600" cy="446185"/>
          </a:xfrm>
          <a:prstGeom prst="rect">
            <a:avLst/>
          </a:prstGeom>
          <a:noFill/>
          <a:ln w="57150" cap="sq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1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in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4848"/>
            <a:ext cx="4046869" cy="48427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32668" y="1828800"/>
            <a:ext cx="3954131" cy="4343400"/>
          </a:xfrm>
        </p:spPr>
        <p:txBody>
          <a:bodyPr/>
          <a:lstStyle/>
          <a:p>
            <a:r>
              <a:rPr lang="en-US" dirty="0" smtClean="0"/>
              <a:t>RM have a resource command processor (RCP) </a:t>
            </a:r>
          </a:p>
          <a:p>
            <a:r>
              <a:rPr lang="en-US" dirty="0" smtClean="0"/>
              <a:t>RPC executes the command inside the RM on behalf of RMA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04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OBU/RSU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773630" cy="42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81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Services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29483"/>
            <a:ext cx="6712163" cy="40923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7855163" y="2043110"/>
            <a:ext cx="1212637" cy="612648"/>
          </a:xfrm>
          <a:prstGeom prst="wedgeRectCallout">
            <a:avLst>
              <a:gd name="adj1" fmla="val -49675"/>
              <a:gd name="adj2" fmla="val 148211"/>
            </a:avLst>
          </a:prstGeom>
          <a:solidFill>
            <a:srgbClr val="FFFF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/>
              <a:t>1609.2</a:t>
            </a:r>
            <a:endParaRPr lang="en-US" sz="160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4267200"/>
            <a:ext cx="3276600" cy="83820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34200" y="1820017"/>
            <a:ext cx="838200" cy="3209183"/>
          </a:xfrm>
          <a:prstGeom prst="rect">
            <a:avLst/>
          </a:prstGeom>
          <a:noFill/>
          <a:ln w="57150" cap="sq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7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it can be used</a:t>
            </a:r>
          </a:p>
          <a:p>
            <a:pPr lvl="1"/>
            <a:r>
              <a:rPr lang="en-US" dirty="0" smtClean="0"/>
              <a:t>Encrypted-only</a:t>
            </a:r>
          </a:p>
          <a:p>
            <a:pPr lvl="1"/>
            <a:r>
              <a:rPr lang="en-US" dirty="0" smtClean="0"/>
              <a:t>Authenticated-only</a:t>
            </a:r>
          </a:p>
          <a:p>
            <a:pPr lvl="1"/>
            <a:r>
              <a:rPr lang="en-US" dirty="0" smtClean="0"/>
              <a:t>Both</a:t>
            </a:r>
          </a:p>
          <a:p>
            <a:r>
              <a:rPr lang="en-US" dirty="0" smtClean="0"/>
              <a:t>Use Message Integrity Check (MIC)</a:t>
            </a:r>
          </a:p>
          <a:p>
            <a:r>
              <a:rPr lang="en-US" dirty="0" smtClean="0"/>
              <a:t>Algorithm CBC AES-CCM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74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Asymmetric Keys</a:t>
            </a:r>
          </a:p>
          <a:p>
            <a:r>
              <a:rPr lang="en-US" dirty="0" smtClean="0"/>
              <a:t>User SHA1 for hash functions</a:t>
            </a:r>
          </a:p>
          <a:p>
            <a:r>
              <a:rPr lang="en-US" dirty="0" smtClean="0"/>
              <a:t>Don’t guarantee anonymous header in the broadcast messages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42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 create the MIC</a:t>
            </a:r>
          </a:p>
          <a:p>
            <a:r>
              <a:rPr lang="en-US" dirty="0" smtClean="0"/>
              <a:t>Uses SHA-1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92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how WAVE fit in a OSI model</a:t>
            </a:r>
          </a:p>
          <a:p>
            <a:r>
              <a:rPr lang="en-US" dirty="0" smtClean="0"/>
              <a:t>Based on well-known solution of 802.11</a:t>
            </a:r>
          </a:p>
          <a:p>
            <a:r>
              <a:rPr lang="en-US" dirty="0" smtClean="0"/>
              <a:t>Test of ITS were on going in </a:t>
            </a:r>
            <a:r>
              <a:rPr lang="en-US" dirty="0" err="1" smtClean="0"/>
              <a:t>California,Michigan</a:t>
            </a:r>
            <a:r>
              <a:rPr lang="en-US" dirty="0" smtClean="0"/>
              <a:t>, New York and Virginia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59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https://www.udacity.com/course/applied-cryptography--cs387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Intelligent </a:t>
            </a:r>
            <a:r>
              <a:rPr lang="en-US" dirty="0"/>
              <a:t>Vehicle Highway </a:t>
            </a:r>
            <a:r>
              <a:rPr lang="en-US" dirty="0" smtClean="0"/>
              <a:t>Systems (IVHS) US,1991</a:t>
            </a:r>
          </a:p>
          <a:p>
            <a:pPr lvl="1"/>
            <a:r>
              <a:rPr lang="en-US" dirty="0" smtClean="0"/>
              <a:t>Increase safety</a:t>
            </a:r>
          </a:p>
          <a:p>
            <a:pPr lvl="1"/>
            <a:r>
              <a:rPr lang="en-US" dirty="0" smtClean="0"/>
              <a:t>Ameliorate congestion</a:t>
            </a:r>
          </a:p>
          <a:p>
            <a:pPr lvl="1"/>
            <a:r>
              <a:rPr lang="en-US" dirty="0" smtClean="0"/>
              <a:t>Reduce pollution</a:t>
            </a:r>
          </a:p>
          <a:p>
            <a:pPr lvl="1"/>
            <a:r>
              <a:rPr lang="en-US" dirty="0" smtClean="0"/>
              <a:t>Conserve fossil fuel</a:t>
            </a:r>
          </a:p>
          <a:p>
            <a:r>
              <a:rPr lang="en-US" dirty="0" smtClean="0"/>
              <a:t>DOT advices with </a:t>
            </a:r>
            <a:r>
              <a:rPr lang="en-US" dirty="0"/>
              <a:t>Intelligent </a:t>
            </a:r>
            <a:r>
              <a:rPr lang="en-US" dirty="0" smtClean="0"/>
              <a:t>Transportation Society </a:t>
            </a:r>
            <a:r>
              <a:rPr lang="en-US" dirty="0"/>
              <a:t>of America (ITSA)</a:t>
            </a:r>
            <a:endParaRPr lang="en-US" dirty="0" smtClean="0"/>
          </a:p>
          <a:p>
            <a:r>
              <a:rPr lang="en-US" dirty="0"/>
              <a:t>Created the intelligent transportation system [ITS</a:t>
            </a:r>
            <a:r>
              <a:rPr lang="en-US" dirty="0" smtClean="0"/>
              <a:t>] in 1996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://www.its.dot.gov/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0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2004, IEEE create the network layers based on ITSA</a:t>
            </a:r>
          </a:p>
          <a:p>
            <a:r>
              <a:rPr lang="en-US" dirty="0" smtClean="0"/>
              <a:t>802.11p describe the PHY/MAC layer</a:t>
            </a:r>
          </a:p>
          <a:p>
            <a:pPr lvl="1"/>
            <a:r>
              <a:rPr lang="en-US" dirty="0" smtClean="0"/>
              <a:t>Based on 802.11a</a:t>
            </a:r>
          </a:p>
          <a:p>
            <a:pPr lvl="1"/>
            <a:r>
              <a:rPr lang="en-US" dirty="0" smtClean="0"/>
              <a:t>Uses 5.85-5.925 GHz</a:t>
            </a:r>
          </a:p>
          <a:p>
            <a:pPr lvl="1"/>
            <a:r>
              <a:rPr lang="en-US" dirty="0"/>
              <a:t>7</a:t>
            </a:r>
            <a:r>
              <a:rPr lang="en-US" dirty="0" smtClean="0"/>
              <a:t>5 </a:t>
            </a:r>
            <a:r>
              <a:rPr lang="en-US" dirty="0" err="1" smtClean="0"/>
              <a:t>Mhz</a:t>
            </a:r>
            <a:r>
              <a:rPr lang="en-US" dirty="0" smtClean="0"/>
              <a:t> of spectrum </a:t>
            </a:r>
          </a:p>
          <a:p>
            <a:r>
              <a:rPr lang="en-US" dirty="0" smtClean="0"/>
              <a:t>1609 describe the other layer</a:t>
            </a:r>
          </a:p>
          <a:p>
            <a:pPr lvl="1"/>
            <a:r>
              <a:rPr lang="en-US" dirty="0" smtClean="0"/>
              <a:t>Divided in 4 parts</a:t>
            </a:r>
          </a:p>
          <a:p>
            <a:r>
              <a:rPr lang="en-US" dirty="0"/>
              <a:t> </a:t>
            </a:r>
            <a:r>
              <a:rPr lang="en-US" dirty="0" smtClean="0"/>
              <a:t>Wireless Access </a:t>
            </a:r>
            <a:r>
              <a:rPr lang="en-US" dirty="0"/>
              <a:t>in </a:t>
            </a:r>
            <a:r>
              <a:rPr lang="en-US" dirty="0" smtClean="0"/>
              <a:t>Vehicular </a:t>
            </a:r>
            <a:r>
              <a:rPr lang="en-US" dirty="0"/>
              <a:t>E</a:t>
            </a:r>
            <a:r>
              <a:rPr lang="en-US" dirty="0" smtClean="0"/>
              <a:t>nvironments (WAVE) is the solution using both standards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SYSTEM ARCHITECTURE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and elements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Vehicle-to-Vehicle(V2V)</a:t>
            </a:r>
          </a:p>
          <a:p>
            <a:pPr lvl="1"/>
            <a:r>
              <a:rPr lang="en-US" dirty="0" smtClean="0"/>
              <a:t>Connect </a:t>
            </a:r>
            <a:r>
              <a:rPr lang="en-US" dirty="0"/>
              <a:t>between </a:t>
            </a:r>
            <a:r>
              <a:rPr lang="en-US" dirty="0" smtClean="0"/>
              <a:t>two or Onboard units </a:t>
            </a:r>
            <a:r>
              <a:rPr lang="en-US" dirty="0"/>
              <a:t>(OBUs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Vehicle-to-Infrastructure(V2I)</a:t>
            </a:r>
          </a:p>
          <a:p>
            <a:pPr lvl="1"/>
            <a:r>
              <a:rPr lang="en-US" dirty="0"/>
              <a:t>Connect between </a:t>
            </a:r>
            <a:r>
              <a:rPr lang="en-US" dirty="0" smtClean="0"/>
              <a:t>Onboard units </a:t>
            </a:r>
            <a:r>
              <a:rPr lang="en-US" dirty="0"/>
              <a:t>(</a:t>
            </a:r>
            <a:r>
              <a:rPr lang="en-US" dirty="0" smtClean="0"/>
              <a:t>OBUs) and Roadside </a:t>
            </a:r>
            <a:r>
              <a:rPr lang="en-US" dirty="0"/>
              <a:t>units (RSUs)</a:t>
            </a:r>
            <a:endParaRPr lang="en-US" dirty="0" smtClean="0"/>
          </a:p>
          <a:p>
            <a:r>
              <a:rPr lang="en-US" dirty="0" smtClean="0"/>
              <a:t>Traditional Internet Access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6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and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information using control channel (CCH) and operates independently</a:t>
            </a:r>
          </a:p>
          <a:p>
            <a:r>
              <a:rPr lang="en-US" dirty="0" smtClean="0"/>
              <a:t>WAVE basic service sets</a:t>
            </a:r>
          </a:p>
          <a:p>
            <a:pPr lvl="1"/>
            <a:r>
              <a:rPr lang="en-US" dirty="0" smtClean="0"/>
              <a:t>Small Network</a:t>
            </a:r>
          </a:p>
          <a:p>
            <a:pPr lvl="1"/>
            <a:r>
              <a:rPr lang="en-US" dirty="0" smtClean="0"/>
              <a:t>Similar to 802.11 service set</a:t>
            </a:r>
          </a:p>
          <a:p>
            <a:pPr lvl="1"/>
            <a:r>
              <a:rPr lang="en-US" dirty="0" smtClean="0"/>
              <a:t>Mix of OBU and RSU</a:t>
            </a:r>
          </a:p>
          <a:p>
            <a:pPr lvl="1"/>
            <a:r>
              <a:rPr lang="en-US" dirty="0" smtClean="0"/>
              <a:t>Service channels (SCHs)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WAVE: A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7706"/>
            <a:ext cx="5353618" cy="478838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 bwMode="auto">
          <a:xfrm>
            <a:off x="7467600" y="1676400"/>
            <a:ext cx="914400" cy="612648"/>
          </a:xfrm>
          <a:prstGeom prst="wedgeRectCallout">
            <a:avLst>
              <a:gd name="adj1" fmla="val -188160"/>
              <a:gd name="adj2" fmla="val 133432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latin typeface="+mn-lt"/>
              </a:rPr>
              <a:t>V2V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934770" y="1600200"/>
            <a:ext cx="914400" cy="612648"/>
          </a:xfrm>
          <a:prstGeom prst="wedgeRectCallout">
            <a:avLst>
              <a:gd name="adj1" fmla="val 134612"/>
              <a:gd name="adj2" fmla="val 80233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latin typeface="+mn-lt"/>
              </a:rPr>
              <a:t>V2I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609600" y="3576822"/>
            <a:ext cx="1201848" cy="612648"/>
          </a:xfrm>
          <a:prstGeom prst="wedgeRectCallout">
            <a:avLst>
              <a:gd name="adj1" fmla="val 114273"/>
              <a:gd name="adj2" fmla="val 72844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latin typeface="+mn-lt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7990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WAVE_Tutorial_F15</Template>
  <TotalTime>1561</TotalTime>
  <Words>890</Words>
  <Application>Microsoft Office PowerPoint</Application>
  <PresentationFormat>On-screen Show (4:3)</PresentationFormat>
  <Paragraphs>245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WPI-White</vt:lpstr>
      <vt:lpstr>WAVE: A Tutorial</vt:lpstr>
      <vt:lpstr>Outline</vt:lpstr>
      <vt:lpstr>Introduction</vt:lpstr>
      <vt:lpstr>Motivation </vt:lpstr>
      <vt:lpstr>Standard of WAVE</vt:lpstr>
      <vt:lpstr>WAVE SYSTEM ARCHITECTURE</vt:lpstr>
      <vt:lpstr>Types of Networks</vt:lpstr>
      <vt:lpstr>Organization and Channels</vt:lpstr>
      <vt:lpstr>Examples</vt:lpstr>
      <vt:lpstr>PHY and MAC layers</vt:lpstr>
      <vt:lpstr>Protocol Stack</vt:lpstr>
      <vt:lpstr>Requirement</vt:lpstr>
      <vt:lpstr>Implementation</vt:lpstr>
      <vt:lpstr>Multichannel Operation</vt:lpstr>
      <vt:lpstr>Protocol Stack</vt:lpstr>
      <vt:lpstr>Elements of Multichannel Operation</vt:lpstr>
      <vt:lpstr>Services</vt:lpstr>
      <vt:lpstr>Functional Description</vt:lpstr>
      <vt:lpstr>Network Services</vt:lpstr>
      <vt:lpstr>Protocol Stack</vt:lpstr>
      <vt:lpstr>Data Plane Services</vt:lpstr>
      <vt:lpstr>Management-Plane Services</vt:lpstr>
      <vt:lpstr>Application Registration</vt:lpstr>
      <vt:lpstr>WBSS Management</vt:lpstr>
      <vt:lpstr>Channel Usage Monitoring</vt:lpstr>
      <vt:lpstr>IPv6 Configuration</vt:lpstr>
      <vt:lpstr>RCPI Monitoring</vt:lpstr>
      <vt:lpstr>MIB Maintenance</vt:lpstr>
      <vt:lpstr>Resource Manager</vt:lpstr>
      <vt:lpstr>Protocol Stack</vt:lpstr>
      <vt:lpstr>Elements in the network</vt:lpstr>
      <vt:lpstr>Inside the OBU/RSU</vt:lpstr>
      <vt:lpstr>Security Services</vt:lpstr>
      <vt:lpstr>Protocol Stack</vt:lpstr>
      <vt:lpstr>Symmetric Algorithms</vt:lpstr>
      <vt:lpstr>Remaining Algorithms</vt:lpstr>
      <vt:lpstr>Hash Function</vt:lpstr>
      <vt:lpstr>Conclusions</vt:lpstr>
      <vt:lpstr>Extra</vt:lpstr>
    </vt:vector>
  </TitlesOfParts>
  <Company>MathWorks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Renato Iida</dc:creator>
  <cp:lastModifiedBy>Professor Kinicki</cp:lastModifiedBy>
  <cp:revision>38</cp:revision>
  <dcterms:created xsi:type="dcterms:W3CDTF">2015-09-16T22:28:27Z</dcterms:created>
  <dcterms:modified xsi:type="dcterms:W3CDTF">2015-09-20T23:52:47Z</dcterms:modified>
</cp:coreProperties>
</file>