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39" r:id="rId3"/>
    <p:sldId id="410" r:id="rId4"/>
    <p:sldId id="421" r:id="rId5"/>
    <p:sldId id="430" r:id="rId6"/>
    <p:sldId id="440" r:id="rId7"/>
    <p:sldId id="441" r:id="rId8"/>
    <p:sldId id="442" r:id="rId9"/>
    <p:sldId id="443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  <p:sldId id="367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FF6600"/>
    <a:srgbClr val="990033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50" d="100"/>
          <a:sy n="50" d="100"/>
        </p:scale>
        <p:origin x="-1877" y="-40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3256"/>
            <a:ext cx="2771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4th International Conference on the 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4th International Conference on the 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655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>
                <a:solidFill>
                  <a:srgbClr val="990033"/>
                </a:solidFill>
              </a:rPr>
              <a:t>  4th International Conference on the 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>
                <a:solidFill>
                  <a:srgbClr val="990033"/>
                </a:solidFill>
              </a:rPr>
              <a:t>  4th International Conference on the 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4th International Conference on the 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512" y="6351984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" y="-27384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76"/>
            <a:ext cx="1259632" cy="51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1403648" y="6453336"/>
            <a:ext cx="6656388" cy="287338"/>
          </a:xfrm>
          <a:prstGeom prst="rect">
            <a:avLst/>
          </a:prstGeom>
          <a:ln/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4th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94675" y="648654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 sz="1800" b="1"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2.bp.blogspot.com/-2_ho1aU66vQ/TyKPMdbsiCI/AAAAAAAAABQ/j_-9oShHIgY/s1600/smartgrid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369838"/>
            <a:ext cx="8462993" cy="4219402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Observations on the 4</a:t>
            </a:r>
            <a:r>
              <a:rPr lang="en-US" sz="4400" baseline="30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International Conference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the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 (IoT)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57356" y="4208485"/>
            <a:ext cx="6005513" cy="24352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PEDS Seminar</a:t>
            </a:r>
            <a:endParaRPr lang="en-US" sz="28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October 13,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2858"/>
            <a:ext cx="8001000" cy="201622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 Session I Talks</a:t>
            </a:r>
            <a:br>
              <a:rPr lang="en-US" dirty="0" smtClean="0"/>
            </a:br>
            <a:r>
              <a:rPr lang="en-US" dirty="0" smtClean="0">
                <a:solidFill>
                  <a:srgbClr val="008000"/>
                </a:solidFill>
              </a:rPr>
              <a:t>page 20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3"/>
          <p:cNvSpPr txBox="1">
            <a:spLocks/>
          </p:cNvSpPr>
          <p:nvPr/>
        </p:nvSpPr>
        <p:spPr>
          <a:xfrm>
            <a:off x="3351708" y="5877272"/>
            <a:ext cx="4820692" cy="72008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8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</a:t>
            </a:r>
          </a:p>
          <a:p>
            <a:pPr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94675" y="6093296"/>
            <a:ext cx="914400" cy="36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b="1" smtClean="0">
                <a:solidFill>
                  <a:srgbClr val="990033"/>
                </a:solidFill>
              </a:rPr>
              <a:pPr>
                <a:defRPr/>
              </a:pPr>
              <a:t>10</a:t>
            </a:fld>
            <a:endParaRPr lang="en-US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“Heart Sense”                    </a:t>
            </a:r>
            <a:r>
              <a:rPr lang="en-US" dirty="0" smtClean="0">
                <a:solidFill>
                  <a:srgbClr val="FF6600"/>
                </a:solidFill>
              </a:rPr>
              <a:t>India</a:t>
            </a:r>
            <a:endParaRPr lang="en-US" dirty="0" smtClean="0">
              <a:solidFill>
                <a:srgbClr val="990033"/>
              </a:solidFill>
            </a:endParaRPr>
          </a:p>
          <a:p>
            <a:pPr lvl="1"/>
            <a:r>
              <a:rPr lang="en-US" dirty="0" smtClean="0"/>
              <a:t>Heart rate variability</a:t>
            </a:r>
          </a:p>
          <a:p>
            <a:pPr lvl="1"/>
            <a:r>
              <a:rPr lang="en-US" dirty="0" smtClean="0"/>
              <a:t>Respiration rate estimation</a:t>
            </a:r>
          </a:p>
          <a:p>
            <a:pPr lvl="1"/>
            <a:r>
              <a:rPr lang="en-US" dirty="0" smtClean="0"/>
              <a:t>Blood pressure estimation </a:t>
            </a:r>
          </a:p>
          <a:p>
            <a:r>
              <a:rPr lang="en-US" dirty="0" smtClean="0">
                <a:solidFill>
                  <a:srgbClr val="990033"/>
                </a:solidFill>
              </a:rPr>
              <a:t>“Snap Sense”			      </a:t>
            </a:r>
            <a:r>
              <a:rPr lang="en-US" dirty="0" smtClean="0">
                <a:solidFill>
                  <a:srgbClr val="FF6600"/>
                </a:solidFill>
              </a:rPr>
              <a:t>Dublin</a:t>
            </a:r>
          </a:p>
          <a:p>
            <a:pPr lvl="1"/>
            <a:r>
              <a:rPr lang="en-US" dirty="0" smtClean="0"/>
              <a:t>a modular sensor platform</a:t>
            </a:r>
          </a:p>
          <a:p>
            <a:pPr lvl="1"/>
            <a:r>
              <a:rPr lang="en-US" dirty="0" smtClean="0"/>
              <a:t>How can we make it easy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“Appliance Recognition on Internet-of-Things Devices”      </a:t>
            </a:r>
            <a:r>
              <a:rPr lang="en-US" dirty="0" smtClean="0">
                <a:solidFill>
                  <a:srgbClr val="FF6600"/>
                </a:solidFill>
              </a:rPr>
              <a:t>Paris &amp; Fribourg</a:t>
            </a:r>
          </a:p>
          <a:p>
            <a:pPr lvl="1"/>
            <a:r>
              <a:rPr lang="en-US" dirty="0" smtClean="0"/>
              <a:t>demo is coffee machine</a:t>
            </a:r>
          </a:p>
          <a:p>
            <a:pPr lvl="1"/>
            <a:r>
              <a:rPr lang="en-US" dirty="0" smtClean="0"/>
              <a:t>Machine learning in  sensor networks</a:t>
            </a:r>
          </a:p>
          <a:p>
            <a:pPr lvl="2"/>
            <a:r>
              <a:rPr lang="en-US" dirty="0" smtClean="0"/>
              <a:t>Likelihoods in ML</a:t>
            </a:r>
          </a:p>
          <a:p>
            <a:pPr lvl="1"/>
            <a:r>
              <a:rPr lang="en-US" dirty="0" smtClean="0"/>
              <a:t>BR (border router issues)</a:t>
            </a:r>
          </a:p>
          <a:p>
            <a:pPr lvl="2"/>
            <a:r>
              <a:rPr lang="en-US" dirty="0" smtClean="0"/>
              <a:t>A single point of failure</a:t>
            </a:r>
          </a:p>
          <a:p>
            <a:pPr lvl="2"/>
            <a:r>
              <a:rPr lang="en-US" dirty="0" smtClean="0"/>
              <a:t>Congestion</a:t>
            </a:r>
          </a:p>
          <a:p>
            <a:pPr lvl="2"/>
            <a:r>
              <a:rPr lang="en-US" dirty="0" smtClean="0"/>
              <a:t>Attack point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“Appliance Recognition on Internet-of-Things Devices”      </a:t>
            </a:r>
            <a:r>
              <a:rPr lang="en-US" dirty="0" smtClean="0">
                <a:solidFill>
                  <a:srgbClr val="FF6600"/>
                </a:solidFill>
              </a:rPr>
              <a:t>Paris &amp; Fribourg</a:t>
            </a:r>
          </a:p>
          <a:p>
            <a:pPr lvl="1"/>
            <a:r>
              <a:rPr lang="en-US" dirty="0" smtClean="0"/>
              <a:t>replace BR by ‘virtual sensor’</a:t>
            </a:r>
          </a:p>
          <a:p>
            <a:pPr lvl="1"/>
            <a:r>
              <a:rPr lang="en-US" dirty="0" smtClean="0"/>
              <a:t>Their system recognizes devices (e.g. </a:t>
            </a:r>
            <a:r>
              <a:rPr lang="en-US" dirty="0" err="1" smtClean="0"/>
              <a:t>coffemaker</a:t>
            </a:r>
            <a:r>
              <a:rPr lang="en-US" dirty="0" smtClean="0"/>
              <a:t> or TV) and tries to determine its impact (percentage) of the electric bill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“GS1 code based Web of Things Service Architecture with Healthcare Scenario”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                      </a:t>
            </a:r>
            <a:r>
              <a:rPr lang="en-US" dirty="0" smtClean="0">
                <a:solidFill>
                  <a:srgbClr val="FF6600"/>
                </a:solidFill>
              </a:rPr>
              <a:t>Korea</a:t>
            </a: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Compared Bluetooth versus 802.15.4 with IPv6 and </a:t>
            </a:r>
            <a:r>
              <a:rPr lang="en-US" dirty="0" err="1" smtClean="0"/>
              <a:t>CoAP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Interacted with Cloud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</a:t>
            </a:r>
            <a:r>
              <a:rPr lang="en-US" dirty="0" err="1" smtClean="0">
                <a:solidFill>
                  <a:srgbClr val="990033"/>
                </a:solidFill>
              </a:rPr>
              <a:t>CANthings</a:t>
            </a:r>
            <a:r>
              <a:rPr lang="en-US" dirty="0" smtClean="0">
                <a:solidFill>
                  <a:srgbClr val="990033"/>
                </a:solidFill>
              </a:rPr>
              <a:t>: Context Aware Networks …”                           </a:t>
            </a:r>
            <a:r>
              <a:rPr lang="en-US" dirty="0" smtClean="0">
                <a:solidFill>
                  <a:srgbClr val="FF6600"/>
                </a:solidFill>
              </a:rPr>
              <a:t>Toronto</a:t>
            </a: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Idea:: </a:t>
            </a:r>
            <a:r>
              <a:rPr lang="en-US" dirty="0" smtClean="0"/>
              <a:t>There are now too </a:t>
            </a:r>
            <a:r>
              <a:rPr lang="en-US" dirty="0" smtClean="0"/>
              <a:t>many </a:t>
            </a:r>
            <a:r>
              <a:rPr lang="en-US" dirty="0" smtClean="0"/>
              <a:t>apps </a:t>
            </a:r>
            <a:r>
              <a:rPr lang="en-US" dirty="0" smtClean="0"/>
              <a:t>on a </a:t>
            </a:r>
            <a:r>
              <a:rPr lang="en-US" dirty="0" smtClean="0"/>
              <a:t>smartphone.</a:t>
            </a:r>
            <a:endParaRPr lang="en-US" dirty="0" smtClean="0"/>
          </a:p>
          <a:p>
            <a:pPr lvl="1"/>
            <a:r>
              <a:rPr lang="en-US" dirty="0" smtClean="0"/>
              <a:t>Use component </a:t>
            </a:r>
            <a:r>
              <a:rPr lang="en-US" dirty="0" smtClean="0"/>
              <a:t>aggregations</a:t>
            </a:r>
            <a:endParaRPr lang="en-US" dirty="0" smtClean="0"/>
          </a:p>
          <a:p>
            <a:pPr lvl="1"/>
            <a:r>
              <a:rPr lang="en-US" dirty="0" smtClean="0"/>
              <a:t>And context aggregations</a:t>
            </a:r>
          </a:p>
          <a:p>
            <a:pPr lvl="1"/>
            <a:r>
              <a:rPr lang="en-US" dirty="0" smtClean="0"/>
              <a:t>Uses a Zone concept with virtual user </a:t>
            </a:r>
            <a:r>
              <a:rPr lang="en-US" dirty="0" smtClean="0"/>
              <a:t>space.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</a:t>
            </a:r>
            <a:r>
              <a:rPr lang="en-US" dirty="0" err="1" smtClean="0">
                <a:solidFill>
                  <a:srgbClr val="990033"/>
                </a:solidFill>
              </a:rPr>
              <a:t>DasData</a:t>
            </a:r>
            <a:r>
              <a:rPr lang="en-US" dirty="0" smtClean="0">
                <a:solidFill>
                  <a:srgbClr val="990033"/>
                </a:solidFill>
              </a:rPr>
              <a:t>”                        </a:t>
            </a:r>
            <a:r>
              <a:rPr lang="en-US" dirty="0" smtClean="0">
                <a:solidFill>
                  <a:srgbClr val="FF6600"/>
                </a:solidFill>
              </a:rPr>
              <a:t>Romania</a:t>
            </a: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Connect and store </a:t>
            </a:r>
            <a:r>
              <a:rPr lang="en-US" dirty="0" smtClean="0"/>
              <a:t>data with </a:t>
            </a:r>
            <a:r>
              <a:rPr lang="en-US" dirty="0" smtClean="0"/>
              <a:t>an API that is based on </a:t>
            </a:r>
            <a:r>
              <a:rPr lang="en-US" dirty="0" err="1" smtClean="0"/>
              <a:t>CoAP</a:t>
            </a:r>
            <a:r>
              <a:rPr lang="en-US" dirty="0" smtClean="0"/>
              <a:t>/SOAP</a:t>
            </a:r>
          </a:p>
          <a:p>
            <a:pPr lvl="1"/>
            <a:r>
              <a:rPr lang="en-US" dirty="0" smtClean="0"/>
              <a:t>Then visualize</a:t>
            </a:r>
          </a:p>
          <a:p>
            <a:pPr lvl="1"/>
            <a:r>
              <a:rPr lang="en-US" dirty="0" smtClean="0"/>
              <a:t>Then share using </a:t>
            </a:r>
            <a:r>
              <a:rPr lang="en-US" dirty="0" smtClean="0"/>
              <a:t>JSON/RSS.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88632"/>
          </a:xfrm>
        </p:spPr>
        <p:txBody>
          <a:bodyPr/>
          <a:lstStyle/>
          <a:p>
            <a:r>
              <a:rPr lang="en-US" sz="2800" dirty="0" smtClean="0">
                <a:solidFill>
                  <a:srgbClr val="990033"/>
                </a:solidFill>
              </a:rPr>
              <a:t>“</a:t>
            </a:r>
            <a:r>
              <a:rPr lang="en-US" sz="2800" i="1" dirty="0" err="1" smtClean="0">
                <a:solidFill>
                  <a:srgbClr val="990033"/>
                </a:solidFill>
              </a:rPr>
              <a:t>IoTified</a:t>
            </a:r>
            <a:r>
              <a:rPr lang="en-US" sz="2800" i="1" dirty="0" smtClean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990033"/>
                </a:solidFill>
              </a:rPr>
              <a:t>Platform for Constructing IPv6-based Embedded Web of Things Systems”     </a:t>
            </a:r>
            <a:r>
              <a:rPr lang="en-US" sz="2800" dirty="0" smtClean="0">
                <a:solidFill>
                  <a:srgbClr val="FF6600"/>
                </a:solidFill>
              </a:rPr>
              <a:t>Cairo</a:t>
            </a:r>
            <a:r>
              <a:rPr lang="en-US" sz="2800" dirty="0" smtClean="0">
                <a:solidFill>
                  <a:srgbClr val="990033"/>
                </a:solidFill>
              </a:rPr>
              <a:t>    </a:t>
            </a:r>
            <a:endParaRPr lang="en-US" sz="2800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Diagram showing Internet (Web) with HTPP/XMPP going through a gateway to WSN running </a:t>
            </a:r>
            <a:r>
              <a:rPr lang="en-US" dirty="0" err="1" smtClean="0"/>
              <a:t>CoAP</a:t>
            </a:r>
            <a:r>
              <a:rPr lang="en-US" dirty="0" smtClean="0"/>
              <a:t>, 802.15.4 with </a:t>
            </a:r>
            <a:r>
              <a:rPr lang="en-US" dirty="0" smtClean="0">
                <a:solidFill>
                  <a:srgbClr val="0033CC"/>
                </a:solidFill>
              </a:rPr>
              <a:t>optimized neighbor discovery.</a:t>
            </a:r>
          </a:p>
          <a:p>
            <a:pPr lvl="1"/>
            <a:r>
              <a:rPr lang="en-US" dirty="0" smtClean="0"/>
              <a:t>Light weight service discovery</a:t>
            </a:r>
          </a:p>
          <a:p>
            <a:pPr lvl="1"/>
            <a:r>
              <a:rPr lang="en-US" dirty="0" smtClean="0"/>
              <a:t>Pull Model and Push Model with multicast service announcements</a:t>
            </a:r>
          </a:p>
          <a:p>
            <a:pPr lvl="1"/>
            <a:r>
              <a:rPr lang="en-US" dirty="0" smtClean="0"/>
              <a:t>Demo:: AC Control using infrared</a:t>
            </a:r>
          </a:p>
          <a:p>
            <a:pPr marL="457200" lvl="1" indent="0">
              <a:buNone/>
            </a:pPr>
            <a:r>
              <a:rPr lang="en-US" dirty="0" smtClean="0"/>
              <a:t>            </a:t>
            </a:r>
            <a:r>
              <a:rPr lang="en-US" dirty="0" smtClean="0"/>
              <a:t>and light control 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“Solar-Powered Password </a:t>
            </a:r>
            <a:r>
              <a:rPr lang="en-US" dirty="0" smtClean="0">
                <a:solidFill>
                  <a:srgbClr val="990033"/>
                </a:solidFill>
              </a:rPr>
              <a:t>Theft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Author: sophomore from George Washington </a:t>
            </a:r>
            <a:r>
              <a:rPr lang="en-US" dirty="0" err="1" smtClean="0">
                <a:solidFill>
                  <a:srgbClr val="0033CC"/>
                </a:solidFill>
              </a:rPr>
              <a:t>Univresity</a:t>
            </a:r>
            <a:endParaRPr lang="en-US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smtClean="0"/>
              <a:t>an </a:t>
            </a:r>
            <a:r>
              <a:rPr lang="en-US" dirty="0" smtClean="0"/>
              <a:t>amazing, scary </a:t>
            </a:r>
            <a:r>
              <a:rPr lang="en-US" dirty="0" smtClean="0"/>
              <a:t>talk about how to steal anything from </a:t>
            </a:r>
            <a:r>
              <a:rPr lang="en-US" dirty="0" smtClean="0"/>
              <a:t>your wireless device </a:t>
            </a:r>
            <a:r>
              <a:rPr lang="en-US" dirty="0" smtClean="0"/>
              <a:t>while in Starbucks</a:t>
            </a:r>
            <a:r>
              <a:rPr lang="en-US" dirty="0" smtClean="0"/>
              <a:t>!! with mobile device hidden in your backpack.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Wednesday IoT Architecture </a:t>
            </a:r>
            <a:r>
              <a:rPr lang="en-US" sz="2800" dirty="0" smtClean="0"/>
              <a:t>{page 12}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2568"/>
          </a:xfrm>
        </p:spPr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“IOT Interoperability: A Hub-based Approach </a:t>
            </a:r>
            <a:r>
              <a:rPr lang="en-US" dirty="0" smtClean="0">
                <a:solidFill>
                  <a:srgbClr val="0033CC"/>
                </a:solidFill>
              </a:rPr>
              <a:t>Author: </a:t>
            </a:r>
            <a:r>
              <a:rPr lang="en-US" dirty="0" smtClean="0"/>
              <a:t>Michael Blackstone </a:t>
            </a:r>
            <a:r>
              <a:rPr lang="en-US" dirty="0" smtClean="0">
                <a:solidFill>
                  <a:srgbClr val="FF6600"/>
                </a:solidFill>
              </a:rPr>
              <a:t>UBC</a:t>
            </a:r>
          </a:p>
          <a:p>
            <a:pPr lvl="1"/>
            <a:r>
              <a:rPr lang="en-US" dirty="0" smtClean="0"/>
              <a:t>A Hub for “Smart Streets”</a:t>
            </a:r>
          </a:p>
          <a:p>
            <a:pPr lvl="1"/>
            <a:r>
              <a:rPr lang="en-US" dirty="0" smtClean="0"/>
              <a:t>64000 sensor feeds</a:t>
            </a:r>
          </a:p>
          <a:p>
            <a:pPr lvl="1"/>
            <a:r>
              <a:rPr lang="en-US" dirty="0" smtClean="0"/>
              <a:t>Hyper Cat needs ontology</a:t>
            </a:r>
          </a:p>
          <a:p>
            <a:pPr lvl="1"/>
            <a:r>
              <a:rPr lang="en-US" dirty="0" smtClean="0"/>
              <a:t>Lessons:: minimal interoperability and the need for sensor meta data</a:t>
            </a:r>
          </a:p>
          <a:p>
            <a:pPr lvl="1"/>
            <a:r>
              <a:rPr lang="en-US" dirty="0" smtClean="0"/>
              <a:t>Cloud-hosted web-based hubs</a:t>
            </a:r>
          </a:p>
          <a:p>
            <a:pPr lvl="2"/>
            <a:r>
              <a:rPr lang="en-US" dirty="0" smtClean="0"/>
              <a:t>Are Hub-to-Hub communications different?</a:t>
            </a:r>
          </a:p>
          <a:p>
            <a:pPr lvl="2"/>
            <a:r>
              <a:rPr lang="en-US" dirty="0" smtClean="0"/>
              <a:t>Scalability </a:t>
            </a:r>
            <a:r>
              <a:rPr lang="en-US" dirty="0" smtClean="0"/>
              <a:t>requires federated </a:t>
            </a:r>
            <a:r>
              <a:rPr lang="en-US" dirty="0" smtClean="0"/>
              <a:t>Hubs.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6" name="Picture 2" descr="C:\Users\rek\Desktop\beecham_research_internet_of_thin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50734" cy="51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Wednesday IoT Architecture </a:t>
            </a:r>
            <a:r>
              <a:rPr lang="en-US" sz="2800" dirty="0" smtClean="0"/>
              <a:t>{page 12}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00600"/>
          </a:xfrm>
        </p:spPr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“Game Theoretic Secure Localization in </a:t>
            </a:r>
            <a:r>
              <a:rPr lang="en-US" dirty="0" smtClean="0">
                <a:solidFill>
                  <a:srgbClr val="990033"/>
                </a:solidFill>
              </a:rPr>
              <a:t>WSNs”                            </a:t>
            </a:r>
            <a:r>
              <a:rPr lang="en-US" dirty="0" smtClean="0">
                <a:solidFill>
                  <a:srgbClr val="FF6600"/>
                </a:solidFill>
              </a:rPr>
              <a:t>Berkeley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Sensors cannot afford GPSs</a:t>
            </a:r>
          </a:p>
          <a:p>
            <a:pPr lvl="1"/>
            <a:r>
              <a:rPr lang="en-US" dirty="0" smtClean="0"/>
              <a:t>Use anchor nodes which have GPS</a:t>
            </a:r>
          </a:p>
          <a:p>
            <a:pPr lvl="1"/>
            <a:r>
              <a:rPr lang="en-US" dirty="0" smtClean="0"/>
              <a:t>Problem: compromised anchor nodes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solidFill>
                  <a:srgbClr val="0033CC"/>
                </a:solidFill>
              </a:rPr>
              <a:t>boring with lots of math formulas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33CC"/>
                </a:solidFill>
              </a:rPr>
              <a:t>– I switched </a:t>
            </a:r>
            <a:r>
              <a:rPr lang="en-US" sz="3200" dirty="0" smtClean="0">
                <a:solidFill>
                  <a:srgbClr val="0033CC"/>
                </a:solidFill>
              </a:rPr>
              <a:t>to RFID </a:t>
            </a:r>
            <a:r>
              <a:rPr lang="en-US" sz="3200" dirty="0" smtClean="0">
                <a:solidFill>
                  <a:srgbClr val="0033CC"/>
                </a:solidFill>
              </a:rPr>
              <a:t>talk.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Wednesday IoT Device  </a:t>
            </a:r>
            <a:r>
              <a:rPr lang="en-US" sz="2800" dirty="0" smtClean="0"/>
              <a:t>{page 11}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2696"/>
            <a:ext cx="9144000" cy="4800600"/>
          </a:xfrm>
        </p:spPr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“Near-Field RFID Tag Antenna Based Sensing: …”                    </a:t>
            </a:r>
            <a:r>
              <a:rPr lang="en-US" dirty="0" smtClean="0">
                <a:solidFill>
                  <a:srgbClr val="FF6600"/>
                </a:solidFill>
              </a:rPr>
              <a:t>NEC   </a:t>
            </a:r>
            <a:r>
              <a:rPr lang="en-US" dirty="0" smtClean="0">
                <a:solidFill>
                  <a:srgbClr val="FF6600"/>
                </a:solidFill>
              </a:rPr>
              <a:t>Japan</a:t>
            </a: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Factors disturbing far-field communications: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non-line of sight</a:t>
            </a:r>
          </a:p>
          <a:p>
            <a:pPr lvl="2"/>
            <a:r>
              <a:rPr lang="en-US" dirty="0" smtClean="0"/>
              <a:t>Multipath interference – both decrease RSSI</a:t>
            </a:r>
          </a:p>
          <a:p>
            <a:pPr lvl="1"/>
            <a:r>
              <a:rPr lang="en-US" dirty="0" smtClean="0"/>
              <a:t>Good photos of apps:</a:t>
            </a:r>
          </a:p>
          <a:p>
            <a:pPr lvl="2"/>
            <a:r>
              <a:rPr lang="en-US" dirty="0" smtClean="0"/>
              <a:t>foot recognition at airports?</a:t>
            </a:r>
            <a:endParaRPr lang="en-US" dirty="0" smtClean="0"/>
          </a:p>
          <a:p>
            <a:pPr lvl="2"/>
            <a:r>
              <a:rPr lang="en-US" dirty="0" smtClean="0"/>
              <a:t>Detecting emptying holes in plastic </a:t>
            </a:r>
            <a:r>
              <a:rPr lang="en-US" dirty="0" smtClean="0"/>
              <a:t>bottle shelf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Workshop on Privacy, Trust and IoT  </a:t>
            </a:r>
            <a:r>
              <a:rPr lang="en-US" sz="2800" dirty="0" smtClean="0"/>
              <a:t>{page 17}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“RIPPLE: Scaled Medical Telemetry ..Combat Rescue”</a:t>
            </a:r>
          </a:p>
          <a:p>
            <a:pPr lvl="1"/>
            <a:r>
              <a:rPr lang="en-US" dirty="0" smtClean="0"/>
              <a:t>EMT responders</a:t>
            </a:r>
          </a:p>
          <a:p>
            <a:pPr lvl="1"/>
            <a:r>
              <a:rPr lang="en-US" dirty="0" smtClean="0"/>
              <a:t>Sensor-based data for first responders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glass,tablet</a:t>
            </a:r>
            <a:r>
              <a:rPr lang="en-US" dirty="0" smtClean="0"/>
              <a:t> and collaborative interface</a:t>
            </a:r>
            <a:endParaRPr lang="en-US" dirty="0"/>
          </a:p>
          <a:p>
            <a:r>
              <a:rPr lang="en-US" dirty="0" smtClean="0">
                <a:solidFill>
                  <a:srgbClr val="990033"/>
                </a:solidFill>
              </a:rPr>
              <a:t>“Model-Based  … Time-Critical Decision Making”             </a:t>
            </a:r>
            <a:r>
              <a:rPr lang="en-US" dirty="0" smtClean="0">
                <a:solidFill>
                  <a:srgbClr val="FF6600"/>
                </a:solidFill>
              </a:rPr>
              <a:t>Wright State University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Battle field scenario with mobile devices</a:t>
            </a:r>
          </a:p>
          <a:p>
            <a:pPr lvl="1"/>
            <a:r>
              <a:rPr lang="en-US" dirty="0" smtClean="0"/>
              <a:t>LVC – Live Virtual &amp; Constructive sensor integration for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smtClean="0"/>
              <a:t>fusion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Workshop on Web of Things  </a:t>
            </a:r>
            <a:r>
              <a:rPr lang="en-US" sz="2800" dirty="0" smtClean="0"/>
              <a:t>{page 18}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r>
              <a:rPr lang="en-US" dirty="0" err="1" smtClean="0">
                <a:solidFill>
                  <a:srgbClr val="990033"/>
                </a:solidFill>
              </a:rPr>
              <a:t>KeyNote</a:t>
            </a:r>
            <a:r>
              <a:rPr lang="en-US" dirty="0" smtClean="0">
                <a:solidFill>
                  <a:srgbClr val="990033"/>
                </a:solidFill>
              </a:rPr>
              <a:t> :: Florian </a:t>
            </a:r>
            <a:r>
              <a:rPr lang="en-US" dirty="0" err="1" smtClean="0">
                <a:solidFill>
                  <a:srgbClr val="990033"/>
                </a:solidFill>
              </a:rPr>
              <a:t>Michahelles</a:t>
            </a:r>
            <a:endParaRPr lang="en-US" dirty="0" smtClean="0">
              <a:solidFill>
                <a:srgbClr val="990033"/>
              </a:solidFill>
            </a:endParaRP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Idea:: </a:t>
            </a:r>
            <a:r>
              <a:rPr lang="en-US" dirty="0" smtClean="0"/>
              <a:t>Put </a:t>
            </a:r>
            <a:r>
              <a:rPr lang="en-US" dirty="0" smtClean="0"/>
              <a:t>more smart things in </a:t>
            </a:r>
            <a:r>
              <a:rPr lang="en-US" dirty="0" smtClean="0"/>
              <a:t>the process </a:t>
            </a:r>
            <a:r>
              <a:rPr lang="en-US" dirty="0" smtClean="0"/>
              <a:t>and </a:t>
            </a:r>
            <a:r>
              <a:rPr lang="en-US" dirty="0" smtClean="0"/>
              <a:t>then let </a:t>
            </a:r>
            <a:r>
              <a:rPr lang="en-US" dirty="0" smtClean="0"/>
              <a:t>them </a:t>
            </a:r>
            <a:r>
              <a:rPr lang="en-US" dirty="0" smtClean="0"/>
              <a:t>interact locally if possible.</a:t>
            </a:r>
            <a:endParaRPr lang="en-US" dirty="0" smtClean="0"/>
          </a:p>
          <a:p>
            <a:pPr lvl="1"/>
            <a:r>
              <a:rPr lang="en-US" dirty="0" err="1" smtClean="0"/>
              <a:t>WoT</a:t>
            </a:r>
            <a:r>
              <a:rPr lang="en-US" dirty="0" smtClean="0"/>
              <a:t> sensor example:</a:t>
            </a:r>
          </a:p>
          <a:p>
            <a:pPr lvl="2"/>
            <a:r>
              <a:rPr lang="en-US" dirty="0" smtClean="0"/>
              <a:t>Make decision locally with domain knowledge</a:t>
            </a:r>
          </a:p>
          <a:p>
            <a:pPr lvl="2"/>
            <a:r>
              <a:rPr lang="en-US" dirty="0" err="1" smtClean="0"/>
              <a:t>Pump,Pressure</a:t>
            </a:r>
            <a:r>
              <a:rPr lang="en-US" dirty="0" smtClean="0"/>
              <a:t>, Flow Temp</a:t>
            </a:r>
          </a:p>
          <a:p>
            <a:pPr lvl="2">
              <a:buFont typeface="Arial" charset="0"/>
              <a:buChar char="•"/>
            </a:pPr>
            <a:r>
              <a:rPr lang="en-US" sz="2800" dirty="0" smtClean="0">
                <a:solidFill>
                  <a:srgbClr val="0033CC"/>
                </a:solidFill>
              </a:rPr>
              <a:t>The opposite of Big Data!!</a:t>
            </a:r>
            <a:endParaRPr lang="en-US" dirty="0">
              <a:solidFill>
                <a:srgbClr val="0033CC"/>
              </a:solidFill>
            </a:endParaRPr>
          </a:p>
          <a:p>
            <a:pPr lvl="2">
              <a:buFont typeface="Arial" charset="0"/>
              <a:buChar char="•"/>
            </a:pPr>
            <a:r>
              <a:rPr lang="en-US" dirty="0" smtClean="0"/>
              <a:t>Need to bring together heavy-loaded ontologies and embedded systems.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Big Goal </a:t>
            </a:r>
            <a:r>
              <a:rPr lang="en-US" sz="2800" dirty="0" smtClean="0"/>
              <a:t>– semantics for a unified </a:t>
            </a:r>
            <a:r>
              <a:rPr lang="en-US" sz="2800" dirty="0" smtClean="0"/>
              <a:t>language.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Workshop on Web of </a:t>
            </a:r>
            <a:r>
              <a:rPr lang="en-US" sz="3600" dirty="0" smtClean="0"/>
              <a:t>Things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r>
              <a:rPr lang="en-US" sz="2800" dirty="0" smtClean="0">
                <a:solidFill>
                  <a:srgbClr val="990033"/>
                </a:solidFill>
              </a:rPr>
              <a:t>“Scalable Cloud Storage for Sensor Networks” </a:t>
            </a:r>
            <a:r>
              <a:rPr lang="en-US" sz="2800" dirty="0" smtClean="0">
                <a:solidFill>
                  <a:srgbClr val="0033CC"/>
                </a:solidFill>
              </a:rPr>
              <a:t>Author: Gerome Bovet                </a:t>
            </a:r>
            <a:r>
              <a:rPr lang="en-US" sz="2800" dirty="0" err="1" smtClean="0">
                <a:solidFill>
                  <a:srgbClr val="FF6600"/>
                </a:solidFill>
              </a:rPr>
              <a:t>ParisTech</a:t>
            </a:r>
            <a:endParaRPr lang="en-US" sz="2800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*  </a:t>
            </a:r>
            <a:r>
              <a:rPr lang="en-US" sz="2800" dirty="0" smtClean="0">
                <a:solidFill>
                  <a:srgbClr val="008000"/>
                </a:solidFill>
              </a:rPr>
              <a:t>Best Paper Award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Autonomous and self-sufficient networks with local “cloud-like storage”</a:t>
            </a:r>
          </a:p>
          <a:p>
            <a:pPr lvl="1"/>
            <a:r>
              <a:rPr lang="en-US" sz="2400" dirty="0" smtClean="0"/>
              <a:t>Smart Building design:</a:t>
            </a:r>
          </a:p>
          <a:p>
            <a:pPr lvl="2"/>
            <a:r>
              <a:rPr lang="en-US" dirty="0" smtClean="0"/>
              <a:t>Cost of communication motivates independent Zones</a:t>
            </a:r>
          </a:p>
          <a:p>
            <a:pPr lvl="2"/>
            <a:r>
              <a:rPr lang="en-US" dirty="0" smtClean="0"/>
              <a:t>SCs( Storage Coordinators):</a:t>
            </a:r>
          </a:p>
          <a:p>
            <a:pPr lvl="3"/>
            <a:r>
              <a:rPr lang="en-US" dirty="0" smtClean="0"/>
              <a:t>Manage a Zone; </a:t>
            </a:r>
            <a:r>
              <a:rPr lang="en-US" dirty="0" err="1" smtClean="0"/>
              <a:t>RESTful</a:t>
            </a:r>
            <a:r>
              <a:rPr lang="en-US" dirty="0" smtClean="0"/>
              <a:t> interface with </a:t>
            </a:r>
            <a:r>
              <a:rPr lang="en-US" dirty="0" err="1" smtClean="0"/>
              <a:t>CoAP</a:t>
            </a:r>
            <a:r>
              <a:rPr lang="en-US" dirty="0" smtClean="0"/>
              <a:t> and multicast</a:t>
            </a:r>
          </a:p>
          <a:p>
            <a:pPr lvl="2"/>
            <a:r>
              <a:rPr lang="en-US" dirty="0" smtClean="0"/>
              <a:t>SPs (Storage Peers):</a:t>
            </a:r>
          </a:p>
          <a:p>
            <a:pPr lvl="3"/>
            <a:r>
              <a:rPr lang="en-US" dirty="0" smtClean="0"/>
              <a:t>Small databases; </a:t>
            </a:r>
            <a:r>
              <a:rPr lang="en-US" dirty="0" err="1" smtClean="0"/>
              <a:t>RESTful</a:t>
            </a:r>
            <a:r>
              <a:rPr lang="en-US" dirty="0" smtClean="0"/>
              <a:t> interface with </a:t>
            </a:r>
            <a:r>
              <a:rPr lang="en-US" dirty="0" err="1" smtClean="0"/>
              <a:t>CoAP</a:t>
            </a:r>
            <a:r>
              <a:rPr lang="en-US" dirty="0" smtClean="0"/>
              <a:t>; assemble the data and peers use multicast.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Workshop on Web of </a:t>
            </a:r>
            <a:r>
              <a:rPr lang="en-US" sz="3600" dirty="0" smtClean="0"/>
              <a:t>Things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r>
              <a:rPr lang="en-US" sz="2800" dirty="0" smtClean="0">
                <a:solidFill>
                  <a:srgbClr val="990033"/>
                </a:solidFill>
              </a:rPr>
              <a:t>“Scalable Cloud Storage for Sensor Networks”</a:t>
            </a:r>
          </a:p>
          <a:p>
            <a:endParaRPr lang="en-US" sz="2800" dirty="0" smtClean="0">
              <a:solidFill>
                <a:srgbClr val="990033"/>
              </a:solidFill>
            </a:endParaRPr>
          </a:p>
          <a:p>
            <a:pPr lvl="1"/>
            <a:r>
              <a:rPr lang="en-US" dirty="0" err="1" smtClean="0"/>
              <a:t>CoAP</a:t>
            </a:r>
            <a:r>
              <a:rPr lang="en-US" dirty="0" smtClean="0"/>
              <a:t> improvements:</a:t>
            </a:r>
          </a:p>
          <a:p>
            <a:pPr lvl="2"/>
            <a:r>
              <a:rPr lang="en-US" dirty="0" smtClean="0"/>
              <a:t>Dynamically create multicast endpoints</a:t>
            </a:r>
          </a:p>
          <a:p>
            <a:pPr lvl="2"/>
            <a:r>
              <a:rPr lang="en-US" dirty="0" smtClean="0"/>
              <a:t>Activate observations</a:t>
            </a:r>
          </a:p>
          <a:p>
            <a:pPr lvl="2"/>
            <a:r>
              <a:rPr lang="en-US" dirty="0" smtClean="0"/>
              <a:t>Send notifications to multicast addresses</a:t>
            </a:r>
          </a:p>
          <a:p>
            <a:pPr lvl="1"/>
            <a:r>
              <a:rPr lang="en-US" dirty="0" smtClean="0"/>
              <a:t>Accomplished how?</a:t>
            </a:r>
          </a:p>
          <a:p>
            <a:pPr lvl="2"/>
            <a:r>
              <a:rPr lang="en-US" dirty="0" smtClean="0"/>
              <a:t>Combine observations with group communications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" y="116558"/>
            <a:ext cx="8785225" cy="792162"/>
          </a:xfrm>
        </p:spPr>
        <p:txBody>
          <a:bodyPr/>
          <a:lstStyle/>
          <a:p>
            <a:r>
              <a:rPr lang="en-US" sz="3600" dirty="0" smtClean="0"/>
              <a:t>Workshop on Web of </a:t>
            </a:r>
            <a:r>
              <a:rPr lang="en-US" sz="3600" dirty="0" smtClean="0"/>
              <a:t>Things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r>
              <a:rPr lang="en-US" sz="2800" dirty="0" smtClean="0">
                <a:solidFill>
                  <a:srgbClr val="990033"/>
                </a:solidFill>
              </a:rPr>
              <a:t>“Bet and Energy – From Load Forecasting to Demand Response in a Web of Things”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Author: Till Riedel                   </a:t>
            </a:r>
            <a:r>
              <a:rPr lang="en-US" sz="2800" dirty="0" err="1" smtClean="0">
                <a:solidFill>
                  <a:srgbClr val="FF6600"/>
                </a:solidFill>
              </a:rPr>
              <a:t>Karlsrube</a:t>
            </a:r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n-US" sz="2800" dirty="0" smtClean="0">
                <a:solidFill>
                  <a:srgbClr val="800000"/>
                </a:solidFill>
              </a:rPr>
              <a:t>Idea:: </a:t>
            </a:r>
            <a:r>
              <a:rPr lang="en-US" sz="2800" dirty="0" smtClean="0"/>
              <a:t>It’s about the price. Saving money is a motivator. Dynamic pricing for household energy usage.  Treat it like a game and bet on your ability to conserve energy. Competition is another human motivator.</a:t>
            </a:r>
          </a:p>
          <a:p>
            <a:pPr lvl="1"/>
            <a:r>
              <a:rPr lang="en-US" sz="2400" dirty="0" smtClean="0"/>
              <a:t>They link a mobile game with energy and monetary rewards.</a:t>
            </a:r>
          </a:p>
          <a:p>
            <a:pPr lvl="1"/>
            <a:r>
              <a:rPr lang="en-US" sz="2400" dirty="0" smtClean="0"/>
              <a:t>Data collection via a REST API. 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/>
          <a:lstStyle/>
          <a:p>
            <a:r>
              <a:rPr lang="en-US" dirty="0" smtClean="0"/>
              <a:t>America is far behind the rest of the world in IoT and </a:t>
            </a:r>
            <a:r>
              <a:rPr lang="en-US" dirty="0" err="1" smtClean="0"/>
              <a:t>WoT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and REST are here to stay.</a:t>
            </a:r>
          </a:p>
          <a:p>
            <a:r>
              <a:rPr lang="en-US" dirty="0" smtClean="0"/>
              <a:t>Getting multicast right in WSNs is important.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Keep data and decisions close to the sensors for scalability. </a:t>
            </a:r>
            <a:r>
              <a:rPr lang="en-US" dirty="0" smtClean="0"/>
              <a:t>{Anti Big Data}</a:t>
            </a:r>
          </a:p>
          <a:p>
            <a:r>
              <a:rPr lang="en-US" dirty="0" smtClean="0"/>
              <a:t>The security issues loom yet early IoT implementation ignores it due to energy issues!!!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93610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Thanks!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2.bp.blogspot.com/-2_ho1aU66vQ/TyKPMdbsiCI/AAAAAAAAABQ/j_-9oShHIgY/s640/smartgr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6033"/>
            <a:ext cx="9144000" cy="53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9388" y="11655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Smart Grid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41976" y="5815012"/>
            <a:ext cx="199452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Script MT Bold" pitchFamily="66" charset="0"/>
              </a:rPr>
              <a:t>LoCal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cript MT Bold" pitchFamily="66" charset="0"/>
              </a:rPr>
              <a:t> Project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7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Enabling Technologies</a:t>
            </a:r>
            <a:endParaRPr lang="en-US" sz="4000" dirty="0" smtClean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3625" y="980728"/>
            <a:ext cx="9144001" cy="475252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Technologies needed: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RFID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Power for Sensors</a:t>
            </a:r>
            <a:r>
              <a:rPr lang="en-US" sz="2400" dirty="0" smtClean="0">
                <a:solidFill>
                  <a:srgbClr val="990033"/>
                </a:solidFill>
              </a:rPr>
              <a:t>*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Mobile and Smart phones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Nanoscience</a:t>
            </a:r>
            <a:r>
              <a:rPr lang="en-US" sz="2400" dirty="0" smtClean="0"/>
              <a:t> and Miniaturization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Smart Objects (intelligence) and </a:t>
            </a:r>
            <a:r>
              <a:rPr lang="en-US" sz="2400" dirty="0" smtClean="0"/>
              <a:t>Robotics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M2M communication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Standardization</a:t>
            </a:r>
            <a:r>
              <a:rPr lang="en-US" sz="2400" dirty="0" smtClean="0">
                <a:solidFill>
                  <a:srgbClr val="990033"/>
                </a:solidFill>
              </a:rPr>
              <a:t>*</a:t>
            </a:r>
            <a:r>
              <a:rPr lang="en-US" sz="2400" dirty="0" smtClean="0"/>
              <a:t> of communication, protocols, security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IPv6</a:t>
            </a:r>
            <a:r>
              <a:rPr lang="en-US" sz="2400" dirty="0" smtClean="0">
                <a:solidFill>
                  <a:srgbClr val="990033"/>
                </a:solidFill>
              </a:rPr>
              <a:t>*</a:t>
            </a:r>
            <a:r>
              <a:rPr lang="en-US" sz="2400" dirty="0" smtClean="0"/>
              <a:t>, </a:t>
            </a:r>
            <a:r>
              <a:rPr lang="en-US" sz="2400" dirty="0" err="1" smtClean="0"/>
              <a:t>Zigbee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Others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Big </a:t>
            </a:r>
            <a:r>
              <a:rPr lang="en-US" dirty="0" smtClean="0"/>
              <a:t>Data and the Cloud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-180528" y="5698936"/>
            <a:ext cx="5472608" cy="7714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1216" y="5770944"/>
            <a:ext cx="4226768" cy="53837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endParaRPr lang="en-US" dirty="0" smtClean="0"/>
          </a:p>
          <a:p>
            <a:pPr marL="0" lvl="1"/>
            <a:r>
              <a:rPr lang="en-US" dirty="0" smtClean="0"/>
              <a:t>And </a:t>
            </a:r>
            <a:r>
              <a:rPr lang="en-US" dirty="0"/>
              <a:t>now </a:t>
            </a:r>
            <a:r>
              <a:rPr lang="en-US" b="1" dirty="0">
                <a:solidFill>
                  <a:srgbClr val="800000"/>
                </a:solidFill>
              </a:rPr>
              <a:t>BAD GUY </a:t>
            </a:r>
            <a:r>
              <a:rPr lang="en-US" dirty="0" smtClean="0"/>
              <a:t>drones!!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5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ymplio.com/wp-content/uploads/2011/09/5435906285_82e45315d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3"/>
            <a:ext cx="9180512" cy="701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2136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Californium Paper {page 10}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Author: </a:t>
            </a:r>
            <a:r>
              <a:rPr lang="en-US" dirty="0" smtClean="0"/>
              <a:t>Matthias </a:t>
            </a:r>
            <a:r>
              <a:rPr lang="en-US" dirty="0" err="1" smtClean="0"/>
              <a:t>Kovatsch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rgbClr val="FF6600"/>
                </a:solidFill>
              </a:rPr>
              <a:t>ETH</a:t>
            </a:r>
            <a:endParaRPr lang="en-US" dirty="0" smtClean="0"/>
          </a:p>
          <a:p>
            <a:r>
              <a:rPr lang="en-US" dirty="0" smtClean="0"/>
              <a:t>A systems architecture redesign for scalable IoT cloud services based on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Multi-Core server to provide ‘Cloud’ services</a:t>
            </a:r>
          </a:p>
          <a:p>
            <a:r>
              <a:rPr lang="en-US" dirty="0" smtClean="0"/>
              <a:t>Centralized exchange management</a:t>
            </a:r>
          </a:p>
          <a:p>
            <a:r>
              <a:rPr lang="en-US" dirty="0" smtClean="0"/>
              <a:t>Independent concurrency model on multi-cores.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Californium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Showed that </a:t>
            </a:r>
            <a:r>
              <a:rPr lang="en-US" dirty="0" err="1" smtClean="0"/>
              <a:t>CoAP’s</a:t>
            </a:r>
            <a:r>
              <a:rPr lang="en-US" dirty="0" smtClean="0"/>
              <a:t> low overhead had significant advantage over HTTP in the IoT service backend.</a:t>
            </a:r>
          </a:p>
          <a:p>
            <a:r>
              <a:rPr lang="en-US" dirty="0" smtClean="0"/>
              <a:t>64 times higher throughput!!</a:t>
            </a:r>
          </a:p>
          <a:p>
            <a:r>
              <a:rPr lang="en-US" dirty="0" smtClean="0"/>
              <a:t>Used a benchmark with many small but numerous messages.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Relevance and Impact of IPv6 multicasting on WSANs based on 6LoWPAN in </a:t>
            </a:r>
            <a:r>
              <a:rPr lang="en-US" sz="2400" dirty="0" err="1" smtClean="0"/>
              <a:t>RESTful</a:t>
            </a:r>
            <a:r>
              <a:rPr lang="en-US" sz="2400" dirty="0" smtClean="0"/>
              <a:t> Environments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Author: </a:t>
            </a:r>
            <a:r>
              <a:rPr lang="en-US" dirty="0" smtClean="0"/>
              <a:t>Markus Jung         </a:t>
            </a:r>
            <a:r>
              <a:rPr lang="en-US" dirty="0" smtClean="0">
                <a:solidFill>
                  <a:srgbClr val="FF6600"/>
                </a:solidFill>
              </a:rPr>
              <a:t>Vienna</a:t>
            </a:r>
            <a:endParaRPr lang="en-US" dirty="0" smtClean="0"/>
          </a:p>
          <a:p>
            <a:r>
              <a:rPr lang="en-US" dirty="0" smtClean="0">
                <a:solidFill>
                  <a:srgbClr val="990033"/>
                </a:solidFill>
              </a:rPr>
              <a:t>WSANs – Wireless Sensor and Actuator Networks </a:t>
            </a:r>
            <a:r>
              <a:rPr lang="en-US" dirty="0" smtClean="0"/>
              <a:t>essential role in IoT.</a:t>
            </a:r>
          </a:p>
          <a:p>
            <a:r>
              <a:rPr lang="en-US" dirty="0" smtClean="0"/>
              <a:t>developed group communication mechanism (</a:t>
            </a:r>
            <a:r>
              <a:rPr lang="en-US" dirty="0" smtClean="0">
                <a:solidFill>
                  <a:srgbClr val="008000"/>
                </a:solidFill>
              </a:rPr>
              <a:t>multicasting</a:t>
            </a:r>
            <a:r>
              <a:rPr lang="en-US" dirty="0" smtClean="0"/>
              <a:t>) for a Web service stack based on IPv6, </a:t>
            </a:r>
            <a:r>
              <a:rPr lang="en-US" dirty="0" err="1" smtClean="0"/>
              <a:t>CoAP</a:t>
            </a:r>
            <a:r>
              <a:rPr lang="en-US" dirty="0" smtClean="0"/>
              <a:t> and </a:t>
            </a:r>
            <a:r>
              <a:rPr lang="en-US" dirty="0" err="1" smtClean="0"/>
              <a:t>oBIX</a:t>
            </a:r>
            <a:r>
              <a:rPr lang="en-US" dirty="0" smtClean="0"/>
              <a:t> object representation on </a:t>
            </a:r>
            <a:r>
              <a:rPr lang="en-US" i="1" dirty="0" smtClean="0">
                <a:solidFill>
                  <a:srgbClr val="008000"/>
                </a:solidFill>
              </a:rPr>
              <a:t>Contiki.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smtClean="0">
                <a:solidFill>
                  <a:srgbClr val="990033"/>
                </a:solidFill>
              </a:rPr>
              <a:t>  4</a:t>
            </a:r>
            <a:r>
              <a:rPr lang="en-US" sz="1600" baseline="30000" smtClean="0">
                <a:solidFill>
                  <a:srgbClr val="990033"/>
                </a:solidFill>
              </a:rPr>
              <a:t>th</a:t>
            </a:r>
            <a:r>
              <a:rPr lang="en-US" sz="160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Relevance and Impact of IPv6 multicasting on WSANs based on 6LoWPAN in </a:t>
            </a:r>
            <a:r>
              <a:rPr lang="en-US" sz="2400" dirty="0" err="1" smtClean="0"/>
              <a:t>RESTful</a:t>
            </a:r>
            <a:r>
              <a:rPr lang="en-US" sz="2400" dirty="0" smtClean="0"/>
              <a:t> Environments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6LoWPAN choices include RPL and MPL and </a:t>
            </a:r>
            <a:r>
              <a:rPr lang="en-US" dirty="0" smtClean="0"/>
              <a:t>SMRF.</a:t>
            </a:r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Idea:: </a:t>
            </a:r>
            <a:r>
              <a:rPr lang="en-US" dirty="0" smtClean="0"/>
              <a:t>is a shared network concept using a form of customized controlled flooding by using 6LoWPAN sequence </a:t>
            </a:r>
            <a:r>
              <a:rPr lang="en-US" dirty="0" smtClean="0"/>
              <a:t>numbers.</a:t>
            </a:r>
            <a:endParaRPr lang="en-US" dirty="0" smtClean="0"/>
          </a:p>
          <a:p>
            <a:r>
              <a:rPr lang="en-US" dirty="0" smtClean="0"/>
              <a:t>Used COOJA simulator to </a:t>
            </a:r>
            <a:r>
              <a:rPr lang="en-US" dirty="0" smtClean="0"/>
              <a:t>evaluate.</a:t>
            </a:r>
            <a:endParaRPr lang="en-US" dirty="0" smtClean="0"/>
          </a:p>
          <a:p>
            <a:r>
              <a:rPr lang="en-US" dirty="0" smtClean="0"/>
              <a:t>Created </a:t>
            </a:r>
            <a:r>
              <a:rPr lang="en-US" dirty="0" smtClean="0"/>
              <a:t>decentralized control logic and show low latency interaction.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dirty="0" smtClean="0">
                <a:solidFill>
                  <a:srgbClr val="990033"/>
                </a:solidFill>
              </a:rPr>
              <a:t>  4</a:t>
            </a:r>
            <a:r>
              <a:rPr lang="en-US" sz="1600" baseline="30000" dirty="0" smtClean="0">
                <a:solidFill>
                  <a:srgbClr val="990033"/>
                </a:solidFill>
              </a:rPr>
              <a:t>th</a:t>
            </a:r>
            <a:r>
              <a:rPr lang="en-US" sz="1600" dirty="0" smtClean="0">
                <a:solidFill>
                  <a:srgbClr val="990033"/>
                </a:solidFill>
              </a:rPr>
              <a:t> International Conference on the Internet of Things</a:t>
            </a:r>
            <a:endParaRPr lang="en-US" sz="1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3800</TotalTime>
  <Words>1366</Words>
  <Application>Microsoft Office PowerPoint</Application>
  <PresentationFormat>On-screen Show (4:3)</PresentationFormat>
  <Paragraphs>225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Revised_Master</vt:lpstr>
      <vt:lpstr>Observations on the 4th International Conference on the Internet of Things (IoT)  </vt:lpstr>
      <vt:lpstr>Internet of Things (IoT)</vt:lpstr>
      <vt:lpstr>PowerPoint Presentation</vt:lpstr>
      <vt:lpstr>Enabling Technologies</vt:lpstr>
      <vt:lpstr>PowerPoint Presentation</vt:lpstr>
      <vt:lpstr>Californium Paper {page 10}</vt:lpstr>
      <vt:lpstr>Californium Paper</vt:lpstr>
      <vt:lpstr>Relevance and Impact of IPv6 multicasting on WSANs based on 6LoWPAN in RESTful Environments</vt:lpstr>
      <vt:lpstr>Relevance and Impact of IPv6 multicasting on WSANs based on 6LoWPAN in RESTful Environments</vt:lpstr>
      <vt:lpstr> Demo Session I Talks page 20 </vt:lpstr>
      <vt:lpstr>Demo Talks</vt:lpstr>
      <vt:lpstr>Demo Talks</vt:lpstr>
      <vt:lpstr>Demo Talks</vt:lpstr>
      <vt:lpstr>Demo Talks</vt:lpstr>
      <vt:lpstr>Demo Talks</vt:lpstr>
      <vt:lpstr>Demo Talks</vt:lpstr>
      <vt:lpstr>Demo Talks</vt:lpstr>
      <vt:lpstr>Demo Talks</vt:lpstr>
      <vt:lpstr>Wednesday IoT Architecture {page 12}</vt:lpstr>
      <vt:lpstr>Wednesday IoT Architecture {page 12}</vt:lpstr>
      <vt:lpstr>Wednesday IoT Device  {page 11}</vt:lpstr>
      <vt:lpstr>Workshop on Privacy, Trust and IoT  {page 17}</vt:lpstr>
      <vt:lpstr>Workshop on Web of Things  {page 18}</vt:lpstr>
      <vt:lpstr>Workshop on Web of Things</vt:lpstr>
      <vt:lpstr>Workshop on Web of Things</vt:lpstr>
      <vt:lpstr>Workshop on Web of Things</vt:lpstr>
      <vt:lpstr>Conference Takeaways</vt:lpstr>
      <vt:lpstr>Questions?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 Conference Review</dc:title>
  <dc:creator>Robert E.Kinicki</dc:creator>
  <cp:lastModifiedBy>Professor Kinicki</cp:lastModifiedBy>
  <cp:revision>197</cp:revision>
  <dcterms:created xsi:type="dcterms:W3CDTF">2004-01-21T20:05:10Z</dcterms:created>
  <dcterms:modified xsi:type="dcterms:W3CDTF">2014-10-13T13:36:19Z</dcterms:modified>
</cp:coreProperties>
</file>