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39"/>
  </p:notesMasterIdLst>
  <p:handoutMasterIdLst>
    <p:handoutMasterId r:id="rId40"/>
  </p:handoutMasterIdLst>
  <p:sldIdLst>
    <p:sldId id="452" r:id="rId2"/>
    <p:sldId id="453" r:id="rId3"/>
    <p:sldId id="454" r:id="rId4"/>
    <p:sldId id="449" r:id="rId5"/>
    <p:sldId id="451" r:id="rId6"/>
    <p:sldId id="435" r:id="rId7"/>
    <p:sldId id="414" r:id="rId8"/>
    <p:sldId id="436" r:id="rId9"/>
    <p:sldId id="419" r:id="rId10"/>
    <p:sldId id="420" r:id="rId11"/>
    <p:sldId id="439" r:id="rId12"/>
    <p:sldId id="440" r:id="rId13"/>
    <p:sldId id="441" r:id="rId14"/>
    <p:sldId id="437" r:id="rId15"/>
    <p:sldId id="443" r:id="rId16"/>
    <p:sldId id="438" r:id="rId17"/>
    <p:sldId id="444" r:id="rId18"/>
    <p:sldId id="445" r:id="rId19"/>
    <p:sldId id="446" r:id="rId20"/>
    <p:sldId id="447" r:id="rId21"/>
    <p:sldId id="448" r:id="rId22"/>
    <p:sldId id="421" r:id="rId23"/>
    <p:sldId id="423" r:id="rId24"/>
    <p:sldId id="424" r:id="rId25"/>
    <p:sldId id="425" r:id="rId26"/>
    <p:sldId id="415" r:id="rId27"/>
    <p:sldId id="416" r:id="rId28"/>
    <p:sldId id="426" r:id="rId29"/>
    <p:sldId id="428" r:id="rId30"/>
    <p:sldId id="429" r:id="rId31"/>
    <p:sldId id="418" r:id="rId32"/>
    <p:sldId id="430" r:id="rId33"/>
    <p:sldId id="431" r:id="rId34"/>
    <p:sldId id="432" r:id="rId35"/>
    <p:sldId id="433" r:id="rId36"/>
    <p:sldId id="434" r:id="rId37"/>
    <p:sldId id="412" r:id="rId38"/>
  </p:sldIdLst>
  <p:sldSz cx="9144000" cy="6858000" type="screen4x3"/>
  <p:notesSz cx="6985000" cy="9271000"/>
  <p:defaultTextStyle>
    <a:defPPr>
      <a:defRPr lang="en-US"/>
    </a:defPPr>
    <a:lvl1pPr algn="ctr" rtl="0" eaLnBrk="0" fontAlgn="base" hangingPunct="0">
      <a:spcBef>
        <a:spcPct val="0"/>
      </a:spcBef>
      <a:spcAft>
        <a:spcPct val="0"/>
      </a:spcAft>
      <a:defRPr sz="2400" kern="1200">
        <a:solidFill>
          <a:schemeClr val="tx1"/>
        </a:solidFill>
        <a:latin typeface="Comic Sans MS" pitchFamily="66" charset="0"/>
        <a:ea typeface="+mn-ea"/>
        <a:cs typeface="+mn-cs"/>
      </a:defRPr>
    </a:lvl1pPr>
    <a:lvl2pPr marL="457200" algn="ctr" rtl="0" eaLnBrk="0" fontAlgn="base" hangingPunct="0">
      <a:spcBef>
        <a:spcPct val="0"/>
      </a:spcBef>
      <a:spcAft>
        <a:spcPct val="0"/>
      </a:spcAft>
      <a:defRPr sz="2400" kern="1200">
        <a:solidFill>
          <a:schemeClr val="tx1"/>
        </a:solidFill>
        <a:latin typeface="Comic Sans MS" pitchFamily="66" charset="0"/>
        <a:ea typeface="+mn-ea"/>
        <a:cs typeface="+mn-cs"/>
      </a:defRPr>
    </a:lvl2pPr>
    <a:lvl3pPr marL="914400" algn="ctr" rtl="0" eaLnBrk="0" fontAlgn="base" hangingPunct="0">
      <a:spcBef>
        <a:spcPct val="0"/>
      </a:spcBef>
      <a:spcAft>
        <a:spcPct val="0"/>
      </a:spcAft>
      <a:defRPr sz="2400" kern="1200">
        <a:solidFill>
          <a:schemeClr val="tx1"/>
        </a:solidFill>
        <a:latin typeface="Comic Sans MS" pitchFamily="66" charset="0"/>
        <a:ea typeface="+mn-ea"/>
        <a:cs typeface="+mn-cs"/>
      </a:defRPr>
    </a:lvl3pPr>
    <a:lvl4pPr marL="1371600" algn="ctr" rtl="0" eaLnBrk="0" fontAlgn="base" hangingPunct="0">
      <a:spcBef>
        <a:spcPct val="0"/>
      </a:spcBef>
      <a:spcAft>
        <a:spcPct val="0"/>
      </a:spcAft>
      <a:defRPr sz="2400" kern="1200">
        <a:solidFill>
          <a:schemeClr val="tx1"/>
        </a:solidFill>
        <a:latin typeface="Comic Sans MS" pitchFamily="66" charset="0"/>
        <a:ea typeface="+mn-ea"/>
        <a:cs typeface="+mn-cs"/>
      </a:defRPr>
    </a:lvl4pPr>
    <a:lvl5pPr marL="1828800" algn="ctr" rtl="0" eaLnBrk="0" fontAlgn="base" hangingPunct="0">
      <a:spcBef>
        <a:spcPct val="0"/>
      </a:spcBef>
      <a:spcAft>
        <a:spcPct val="0"/>
      </a:spcAft>
      <a:defRPr sz="2400" kern="1200">
        <a:solidFill>
          <a:schemeClr val="tx1"/>
        </a:solidFill>
        <a:latin typeface="Comic Sans MS" pitchFamily="66" charset="0"/>
        <a:ea typeface="+mn-ea"/>
        <a:cs typeface="+mn-cs"/>
      </a:defRPr>
    </a:lvl5pPr>
    <a:lvl6pPr marL="2286000" algn="l" defTabSz="914400" rtl="0" eaLnBrk="1" latinLnBrk="0" hangingPunct="1">
      <a:defRPr sz="2400" kern="1200">
        <a:solidFill>
          <a:schemeClr val="tx1"/>
        </a:solidFill>
        <a:latin typeface="Comic Sans MS" pitchFamily="66" charset="0"/>
        <a:ea typeface="+mn-ea"/>
        <a:cs typeface="+mn-cs"/>
      </a:defRPr>
    </a:lvl6pPr>
    <a:lvl7pPr marL="2743200" algn="l" defTabSz="914400" rtl="0" eaLnBrk="1" latinLnBrk="0" hangingPunct="1">
      <a:defRPr sz="2400" kern="1200">
        <a:solidFill>
          <a:schemeClr val="tx1"/>
        </a:solidFill>
        <a:latin typeface="Comic Sans MS" pitchFamily="66" charset="0"/>
        <a:ea typeface="+mn-ea"/>
        <a:cs typeface="+mn-cs"/>
      </a:defRPr>
    </a:lvl7pPr>
    <a:lvl8pPr marL="3200400" algn="l" defTabSz="914400" rtl="0" eaLnBrk="1" latinLnBrk="0" hangingPunct="1">
      <a:defRPr sz="2400" kern="1200">
        <a:solidFill>
          <a:schemeClr val="tx1"/>
        </a:solidFill>
        <a:latin typeface="Comic Sans MS" pitchFamily="66" charset="0"/>
        <a:ea typeface="+mn-ea"/>
        <a:cs typeface="+mn-cs"/>
      </a:defRPr>
    </a:lvl8pPr>
    <a:lvl9pPr marL="3657600" algn="l" defTabSz="914400" rtl="0" eaLnBrk="1" latinLnBrk="0" hangingPunct="1">
      <a:defRPr sz="2400"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800000"/>
    <a:srgbClr val="008000"/>
    <a:srgbClr val="FF6600"/>
    <a:srgbClr val="996633"/>
    <a:srgbClr val="CC3300"/>
    <a:srgbClr val="FF9900"/>
    <a:srgbClr val="990033"/>
    <a:srgbClr val="003366"/>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36" autoAdjust="0"/>
  </p:normalViewPr>
  <p:slideViewPr>
    <p:cSldViewPr>
      <p:cViewPr>
        <p:scale>
          <a:sx n="66" d="100"/>
          <a:sy n="66" d="100"/>
        </p:scale>
        <p:origin x="-1406" y="-62"/>
      </p:cViewPr>
      <p:guideLst>
        <p:guide orient="horz" pos="2115"/>
        <p:guide pos="2789"/>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l" defTabSz="928688" eaLnBrk="1" hangingPunct="1">
              <a:defRPr sz="1200">
                <a:latin typeface="Tahoma" pitchFamily="34" charset="0"/>
              </a:defRPr>
            </a:lvl1pPr>
          </a:lstStyle>
          <a:p>
            <a:pPr>
              <a:defRPr/>
            </a:pPr>
            <a:endParaRPr lang="en-US"/>
          </a:p>
        </p:txBody>
      </p:sp>
      <p:sp>
        <p:nvSpPr>
          <p:cNvPr id="8195" name="Rectangle 3"/>
          <p:cNvSpPr>
            <a:spLocks noGrp="1" noChangeArrowheads="1"/>
          </p:cNvSpPr>
          <p:nvPr>
            <p:ph type="dt" sz="quarter" idx="1"/>
          </p:nvPr>
        </p:nvSpPr>
        <p:spPr bwMode="auto">
          <a:xfrm>
            <a:off x="3957638" y="0"/>
            <a:ext cx="3027362"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r" defTabSz="928688" eaLnBrk="1" hangingPunct="1">
              <a:defRPr sz="1200">
                <a:latin typeface="Tahoma" pitchFamily="34" charset="0"/>
              </a:defRPr>
            </a:lvl1pPr>
          </a:lstStyle>
          <a:p>
            <a:pPr>
              <a:defRPr/>
            </a:pPr>
            <a:fld id="{78184707-DFE1-4DD8-8F99-52FCEE9F1F0E}" type="datetime1">
              <a:rPr lang="en-US"/>
              <a:pPr>
                <a:defRPr/>
              </a:pPr>
              <a:t>11/23/2015</a:t>
            </a:fld>
            <a:endParaRPr lang="en-US"/>
          </a:p>
        </p:txBody>
      </p:sp>
      <p:sp>
        <p:nvSpPr>
          <p:cNvPr id="8196" name="Rectangle 4"/>
          <p:cNvSpPr>
            <a:spLocks noGrp="1" noChangeArrowheads="1"/>
          </p:cNvSpPr>
          <p:nvPr>
            <p:ph type="ftr" sz="quarter" idx="2"/>
          </p:nvPr>
        </p:nvSpPr>
        <p:spPr bwMode="auto">
          <a:xfrm>
            <a:off x="0" y="8807450"/>
            <a:ext cx="3027363"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l" defTabSz="928688" eaLnBrk="1" hangingPunct="1">
              <a:defRPr sz="1200">
                <a:latin typeface="Tahoma" pitchFamily="34" charset="0"/>
              </a:defRPr>
            </a:lvl1pPr>
          </a:lstStyle>
          <a:p>
            <a:pPr>
              <a:defRPr/>
            </a:pPr>
            <a:endParaRPr lang="en-US"/>
          </a:p>
        </p:txBody>
      </p:sp>
      <p:sp>
        <p:nvSpPr>
          <p:cNvPr id="8197" name="Rectangle 5"/>
          <p:cNvSpPr>
            <a:spLocks noGrp="1" noChangeArrowheads="1"/>
          </p:cNvSpPr>
          <p:nvPr>
            <p:ph type="sldNum" sz="quarter" idx="3"/>
          </p:nvPr>
        </p:nvSpPr>
        <p:spPr bwMode="auto">
          <a:xfrm>
            <a:off x="3957638" y="8807450"/>
            <a:ext cx="3027362"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r" defTabSz="928688" eaLnBrk="1" hangingPunct="1">
              <a:defRPr sz="1200">
                <a:latin typeface="Tahoma" pitchFamily="34" charset="0"/>
              </a:defRPr>
            </a:lvl1pPr>
          </a:lstStyle>
          <a:p>
            <a:pPr>
              <a:defRPr/>
            </a:pPr>
            <a:fld id="{30A546B3-49C3-4647-91D4-3F19A7F0BD68}" type="slidenum">
              <a:rPr lang="en-US"/>
              <a:pPr>
                <a:defRPr/>
              </a:pPr>
              <a:t>‹#›</a:t>
            </a:fld>
            <a:endParaRPr lang="en-US"/>
          </a:p>
        </p:txBody>
      </p:sp>
    </p:spTree>
    <p:extLst>
      <p:ext uri="{BB962C8B-B14F-4D97-AF65-F5344CB8AC3E}">
        <p14:creationId xmlns:p14="http://schemas.microsoft.com/office/powerpoint/2010/main" val="35188026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27363"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l" defTabSz="928688" eaLnBrk="1" hangingPunct="1">
              <a:defRPr sz="1200">
                <a:latin typeface="Tahoma" pitchFamily="34" charset="0"/>
              </a:defRPr>
            </a:lvl1pPr>
          </a:lstStyle>
          <a:p>
            <a:pPr>
              <a:defRPr/>
            </a:pPr>
            <a:endParaRPr lang="en-US"/>
          </a:p>
        </p:txBody>
      </p:sp>
      <p:sp>
        <p:nvSpPr>
          <p:cNvPr id="6147" name="Rectangle 3"/>
          <p:cNvSpPr>
            <a:spLocks noGrp="1" noChangeArrowheads="1"/>
          </p:cNvSpPr>
          <p:nvPr>
            <p:ph type="dt" idx="1"/>
          </p:nvPr>
        </p:nvSpPr>
        <p:spPr bwMode="auto">
          <a:xfrm>
            <a:off x="3957638" y="0"/>
            <a:ext cx="3027362" cy="4635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lvl1pPr algn="r" defTabSz="928688" eaLnBrk="1" hangingPunct="1">
              <a:defRPr sz="1200">
                <a:latin typeface="Tahoma" pitchFamily="34" charset="0"/>
              </a:defRPr>
            </a:lvl1pPr>
          </a:lstStyle>
          <a:p>
            <a:pPr>
              <a:defRPr/>
            </a:pPr>
            <a:fld id="{E418ADD0-8BA1-473E-9521-434FDB68C2DA}" type="datetime1">
              <a:rPr lang="en-US"/>
              <a:pPr>
                <a:defRPr/>
              </a:pPr>
              <a:t>11/23/2015</a:t>
            </a:fld>
            <a:endParaRPr lang="en-US"/>
          </a:p>
        </p:txBody>
      </p:sp>
      <p:sp>
        <p:nvSpPr>
          <p:cNvPr id="43012" name="Rectangle 4"/>
          <p:cNvSpPr>
            <a:spLocks noGrp="1" noRot="1" noChangeAspect="1" noChangeArrowheads="1" noTextEdit="1"/>
          </p:cNvSpPr>
          <p:nvPr>
            <p:ph type="sldImg" idx="2"/>
          </p:nvPr>
        </p:nvSpPr>
        <p:spPr bwMode="auto">
          <a:xfrm>
            <a:off x="1174750" y="695325"/>
            <a:ext cx="4635500" cy="3476625"/>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31863" y="4403725"/>
            <a:ext cx="5121275" cy="4171950"/>
          </a:xfrm>
          <a:prstGeom prst="rect">
            <a:avLst/>
          </a:prstGeom>
          <a:noFill/>
          <a:ln w="9525">
            <a:noFill/>
            <a:miter lim="800000"/>
            <a:headEnd/>
            <a:tailEnd/>
          </a:ln>
          <a:effectLst/>
        </p:spPr>
        <p:txBody>
          <a:bodyPr vert="horz" wrap="square" lIns="92885" tIns="46442" rIns="92885" bIns="46442"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807450"/>
            <a:ext cx="3027363"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l" defTabSz="928688" eaLnBrk="1" hangingPunct="1">
              <a:defRPr sz="1200">
                <a:latin typeface="Tahoma" pitchFamily="34" charset="0"/>
              </a:defRPr>
            </a:lvl1pPr>
          </a:lstStyle>
          <a:p>
            <a:pPr>
              <a:defRPr/>
            </a:pPr>
            <a:endParaRPr lang="en-US"/>
          </a:p>
        </p:txBody>
      </p:sp>
      <p:sp>
        <p:nvSpPr>
          <p:cNvPr id="6151" name="Rectangle 7"/>
          <p:cNvSpPr>
            <a:spLocks noGrp="1" noChangeArrowheads="1"/>
          </p:cNvSpPr>
          <p:nvPr>
            <p:ph type="sldNum" sz="quarter" idx="5"/>
          </p:nvPr>
        </p:nvSpPr>
        <p:spPr bwMode="auto">
          <a:xfrm>
            <a:off x="3957638" y="8807450"/>
            <a:ext cx="3027362" cy="463550"/>
          </a:xfrm>
          <a:prstGeom prst="rect">
            <a:avLst/>
          </a:prstGeom>
          <a:noFill/>
          <a:ln w="9525">
            <a:noFill/>
            <a:miter lim="800000"/>
            <a:headEnd/>
            <a:tailEnd/>
          </a:ln>
          <a:effectLst/>
        </p:spPr>
        <p:txBody>
          <a:bodyPr vert="horz" wrap="square" lIns="92885" tIns="46442" rIns="92885" bIns="46442" numCol="1" anchor="b" anchorCtr="0" compatLnSpc="1">
            <a:prstTxWarp prst="textNoShape">
              <a:avLst/>
            </a:prstTxWarp>
          </a:bodyPr>
          <a:lstStyle>
            <a:lvl1pPr algn="r" defTabSz="928688" eaLnBrk="1" hangingPunct="1">
              <a:defRPr sz="1200">
                <a:latin typeface="Tahoma" pitchFamily="34" charset="0"/>
              </a:defRPr>
            </a:lvl1pPr>
          </a:lstStyle>
          <a:p>
            <a:pPr>
              <a:defRPr/>
            </a:pPr>
            <a:fld id="{02512EE1-038B-4E6C-84BE-B006BCEA201C}" type="slidenum">
              <a:rPr lang="en-US"/>
              <a:pPr>
                <a:defRPr/>
              </a:pPr>
              <a:t>‹#›</a:t>
            </a:fld>
            <a:endParaRPr lang="en-US"/>
          </a:p>
        </p:txBody>
      </p:sp>
    </p:spTree>
    <p:extLst>
      <p:ext uri="{BB962C8B-B14F-4D97-AF65-F5344CB8AC3E}">
        <p14:creationId xmlns:p14="http://schemas.microsoft.com/office/powerpoint/2010/main" val="67265701"/>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9E6"/>
        </a:solidFill>
        <a:effectLst/>
      </p:bgPr>
    </p:bg>
    <p:spTree>
      <p:nvGrpSpPr>
        <p:cNvPr id="1" name=""/>
        <p:cNvGrpSpPr/>
        <p:nvPr/>
      </p:nvGrpSpPr>
      <p:grpSpPr>
        <a:xfrm>
          <a:off x="0" y="0"/>
          <a:ext cx="0" cy="0"/>
          <a:chOff x="0" y="0"/>
          <a:chExt cx="0" cy="0"/>
        </a:xfrm>
      </p:grpSpPr>
      <p:pic>
        <p:nvPicPr>
          <p:cNvPr id="3" name="Picture 9" descr="Picture1"/>
          <p:cNvPicPr>
            <a:picLocks noChangeAspect="1" noChangeArrowheads="1"/>
          </p:cNvPicPr>
          <p:nvPr/>
        </p:nvPicPr>
        <p:blipFill>
          <a:blip r:embed="rId2"/>
          <a:srcRect/>
          <a:stretch>
            <a:fillRect/>
          </a:stretch>
        </p:blipFill>
        <p:spPr bwMode="auto">
          <a:xfrm>
            <a:off x="-4763" y="-4763"/>
            <a:ext cx="9155113" cy="6869113"/>
          </a:xfrm>
          <a:prstGeom prst="rect">
            <a:avLst/>
          </a:prstGeom>
          <a:noFill/>
          <a:ln w="9525">
            <a:noFill/>
            <a:miter lim="800000"/>
            <a:headEnd/>
            <a:tailEnd/>
          </a:ln>
        </p:spPr>
      </p:pic>
      <p:sp>
        <p:nvSpPr>
          <p:cNvPr id="4" name="Line 5"/>
          <p:cNvSpPr>
            <a:spLocks noChangeShapeType="1"/>
          </p:cNvSpPr>
          <p:nvPr/>
        </p:nvSpPr>
        <p:spPr bwMode="auto">
          <a:xfrm>
            <a:off x="0" y="990600"/>
            <a:ext cx="9144000" cy="0"/>
          </a:xfrm>
          <a:prstGeom prst="line">
            <a:avLst/>
          </a:prstGeom>
          <a:noFill/>
          <a:ln w="50800">
            <a:solidFill>
              <a:schemeClr val="tx1"/>
            </a:solidFill>
            <a:round/>
            <a:headEnd/>
            <a:tailEnd/>
          </a:ln>
          <a:effectLst/>
        </p:spPr>
        <p:txBody>
          <a:bodyPr wrap="none" anchor="ctr"/>
          <a:lstStyle/>
          <a:p>
            <a:pPr>
              <a:defRPr/>
            </a:pPr>
            <a:endParaRPr lang="en-US"/>
          </a:p>
        </p:txBody>
      </p:sp>
      <p:sp>
        <p:nvSpPr>
          <p:cNvPr id="5" name="Line 6"/>
          <p:cNvSpPr>
            <a:spLocks noChangeShapeType="1"/>
          </p:cNvSpPr>
          <p:nvPr/>
        </p:nvSpPr>
        <p:spPr bwMode="auto">
          <a:xfrm>
            <a:off x="0" y="5562600"/>
            <a:ext cx="9144000" cy="0"/>
          </a:xfrm>
          <a:prstGeom prst="line">
            <a:avLst/>
          </a:prstGeom>
          <a:noFill/>
          <a:ln w="25400">
            <a:solidFill>
              <a:schemeClr val="folHlink"/>
            </a:solidFill>
            <a:round/>
            <a:headEnd/>
            <a:tailEnd/>
          </a:ln>
          <a:effectLst/>
        </p:spPr>
        <p:txBody>
          <a:bodyPr wrap="none" anchor="ctr"/>
          <a:lstStyle/>
          <a:p>
            <a:pPr>
              <a:defRPr/>
            </a:pPr>
            <a:endParaRPr lang="en-US"/>
          </a:p>
        </p:txBody>
      </p:sp>
      <p:sp>
        <p:nvSpPr>
          <p:cNvPr id="6" name="Rectangle 7"/>
          <p:cNvSpPr>
            <a:spLocks noChangeArrowheads="1"/>
          </p:cNvSpPr>
          <p:nvPr/>
        </p:nvSpPr>
        <p:spPr bwMode="auto">
          <a:xfrm>
            <a:off x="0" y="6477000"/>
            <a:ext cx="914400" cy="381000"/>
          </a:xfrm>
          <a:prstGeom prst="rect">
            <a:avLst/>
          </a:prstGeom>
          <a:noFill/>
          <a:ln w="9525">
            <a:noFill/>
            <a:miter lim="800000"/>
            <a:headEnd/>
            <a:tailEnd/>
          </a:ln>
          <a:effectLst/>
        </p:spPr>
        <p:txBody>
          <a:bodyPr/>
          <a:lstStyle/>
          <a:p>
            <a:pPr algn="r">
              <a:defRPr/>
            </a:pPr>
            <a:endParaRPr lang="en-US" sz="1400">
              <a:latin typeface="Trebuchet MS" pitchFamily="34" charset="0"/>
            </a:endParaRPr>
          </a:p>
        </p:txBody>
      </p:sp>
      <p:sp>
        <p:nvSpPr>
          <p:cNvPr id="56324" name="Rectangle 4"/>
          <p:cNvSpPr>
            <a:spLocks noGrp="1" noChangeArrowheads="1"/>
          </p:cNvSpPr>
          <p:nvPr>
            <p:ph type="ctrTitle"/>
          </p:nvPr>
        </p:nvSpPr>
        <p:spPr bwMode="auto">
          <a:xfrm>
            <a:off x="609600" y="1265238"/>
            <a:ext cx="8001000" cy="866775"/>
          </a:xfrm>
          <a:effectLst/>
        </p:spPr>
        <p:txBody>
          <a:bodyPr/>
          <a:lstStyle>
            <a:lvl1pPr>
              <a:defRPr sz="4800">
                <a:solidFill>
                  <a:schemeClr val="tx1"/>
                </a:solidFill>
                <a:effectLst>
                  <a:outerShdw blurRad="38100" dist="38100" dir="2700000" algn="tl">
                    <a:srgbClr val="FFFFFF"/>
                  </a:outerShdw>
                </a:effectLst>
                <a:cs typeface="Simplified Arabic Fixed" pitchFamily="49" charset="-78"/>
              </a:defRPr>
            </a:lvl1pPr>
          </a:lstStyle>
          <a:p>
            <a:r>
              <a:rPr lang="en-US"/>
              <a:t>Click to edit Master title style</a:t>
            </a:r>
          </a:p>
        </p:txBody>
      </p:sp>
      <p:sp>
        <p:nvSpPr>
          <p:cNvPr id="7" name="Rectangle 8"/>
          <p:cNvSpPr>
            <a:spLocks noGrp="1" noChangeArrowheads="1"/>
          </p:cNvSpPr>
          <p:nvPr>
            <p:ph type="sldNum" sz="quarter" idx="10"/>
          </p:nvPr>
        </p:nvSpPr>
        <p:spPr>
          <a:xfrm>
            <a:off x="7740650" y="6092825"/>
            <a:ext cx="1150938" cy="574675"/>
          </a:xfrm>
        </p:spPr>
        <p:txBody>
          <a:bodyPr/>
          <a:lstStyle>
            <a:lvl1pPr>
              <a:defRPr>
                <a:effectLst/>
                <a:latin typeface="+mn-lt"/>
              </a:defRPr>
            </a:lvl1pPr>
          </a:lstStyle>
          <a:p>
            <a:pPr>
              <a:defRPr/>
            </a:pPr>
            <a:fld id="{7C62D9A0-A45C-4035-A425-29B9D6034F5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smtClean="0"/>
              <a:t>   Internet of Things               </a:t>
            </a:r>
            <a:r>
              <a:rPr lang="en-US" dirty="0"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Rectangle 10"/>
          <p:cNvSpPr>
            <a:spLocks noGrp="1" noChangeArrowheads="1"/>
          </p:cNvSpPr>
          <p:nvPr>
            <p:ph type="sldNum" sz="quarter" idx="11"/>
          </p:nvPr>
        </p:nvSpPr>
        <p:spPr>
          <a:ln/>
        </p:spPr>
        <p:txBody>
          <a:bodyPr/>
          <a:lstStyle>
            <a:lvl1pPr>
              <a:defRPr/>
            </a:lvl1pPr>
          </a:lstStyle>
          <a:p>
            <a:pPr>
              <a:defRPr/>
            </a:pPr>
            <a:fld id="{4E361E46-A829-46C8-B284-64F880F90D4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9100" y="115888"/>
            <a:ext cx="2195513" cy="5980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79388" y="115888"/>
            <a:ext cx="6437312" cy="5980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smtClean="0"/>
              <a:t>   Internet of Things               </a:t>
            </a:r>
            <a:r>
              <a:rPr lang="en-US" dirty="0"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Rectangle 10"/>
          <p:cNvSpPr>
            <a:spLocks noGrp="1" noChangeArrowheads="1"/>
          </p:cNvSpPr>
          <p:nvPr>
            <p:ph type="sldNum" sz="quarter" idx="11"/>
          </p:nvPr>
        </p:nvSpPr>
        <p:spPr>
          <a:ln/>
        </p:spPr>
        <p:txBody>
          <a:bodyPr/>
          <a:lstStyle>
            <a:lvl1pPr>
              <a:defRPr/>
            </a:lvl1pPr>
          </a:lstStyle>
          <a:p>
            <a:pPr>
              <a:defRPr/>
            </a:pPr>
            <a:fld id="{4A80AC50-AF34-4E0A-AC36-40E580A3567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2pPr>
              <a:defRPr>
                <a:latin typeface="+mn-lt"/>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ftr" sz="quarter" idx="10"/>
          </p:nvPr>
        </p:nvSpPr>
        <p:spPr>
          <a:xfrm>
            <a:off x="1285852" y="6454775"/>
            <a:ext cx="6656388" cy="287338"/>
          </a:xfrm>
          <a:ln/>
        </p:spPr>
        <p:txBody>
          <a:bodyPr/>
          <a:lstStyle>
            <a:lvl1pPr>
              <a:defRPr/>
            </a:lvl1pPr>
          </a:lstStyle>
          <a:p>
            <a:pPr>
              <a:defRPr/>
            </a:pPr>
            <a:r>
              <a:rPr lang="en-US" dirty="0" smtClean="0"/>
              <a:t>   Internet of Things               </a:t>
            </a:r>
            <a:r>
              <a:rPr lang="en-US" dirty="0"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Rectangle 10"/>
          <p:cNvSpPr>
            <a:spLocks noGrp="1" noChangeArrowheads="1"/>
          </p:cNvSpPr>
          <p:nvPr>
            <p:ph type="sldNum" sz="quarter" idx="11"/>
          </p:nvPr>
        </p:nvSpPr>
        <p:spPr>
          <a:xfrm>
            <a:off x="8194675" y="6486548"/>
            <a:ext cx="914400" cy="228600"/>
          </a:xfrm>
          <a:ln/>
        </p:spPr>
        <p:txBody>
          <a:bodyPr/>
          <a:lstStyle>
            <a:lvl1pPr>
              <a:defRPr>
                <a:latin typeface="Comic Sans MS" pitchFamily="66" charset="0"/>
              </a:defRPr>
            </a:lvl1pPr>
          </a:lstStyle>
          <a:p>
            <a:pPr>
              <a:defRPr/>
            </a:pPr>
            <a:fld id="{3786ED73-AFAE-40D1-8B17-06E2B2BE615A}"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dirty="0" smtClean="0"/>
              <a:t>   Internet of Things               </a:t>
            </a:r>
            <a:r>
              <a:rPr lang="en-US" dirty="0"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Rectangle 10"/>
          <p:cNvSpPr>
            <a:spLocks noGrp="1" noChangeArrowheads="1"/>
          </p:cNvSpPr>
          <p:nvPr>
            <p:ph type="sldNum" sz="quarter" idx="11"/>
          </p:nvPr>
        </p:nvSpPr>
        <p:spPr>
          <a:ln/>
        </p:spPr>
        <p:txBody>
          <a:bodyPr/>
          <a:lstStyle>
            <a:lvl1pPr>
              <a:defRPr/>
            </a:lvl1pPr>
          </a:lstStyle>
          <a:p>
            <a:pPr>
              <a:defRPr/>
            </a:pPr>
            <a:fld id="{BB1E2A9A-00E3-4430-906E-995E8281053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smtClean="0"/>
              <a:t>   Internet of Things               </a:t>
            </a:r>
            <a:r>
              <a:rPr lang="en-US" dirty="0"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6" name="Rectangle 10"/>
          <p:cNvSpPr>
            <a:spLocks noGrp="1" noChangeArrowheads="1"/>
          </p:cNvSpPr>
          <p:nvPr>
            <p:ph type="sldNum" sz="quarter" idx="11"/>
          </p:nvPr>
        </p:nvSpPr>
        <p:spPr>
          <a:ln/>
        </p:spPr>
        <p:txBody>
          <a:bodyPr/>
          <a:lstStyle>
            <a:lvl1pPr>
              <a:defRPr/>
            </a:lvl1pPr>
          </a:lstStyle>
          <a:p>
            <a:pPr>
              <a:defRPr/>
            </a:pPr>
            <a:fld id="{B708865F-D8BA-461E-B4C5-2BCB8287721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dirty="0" smtClean="0"/>
              <a:t>   Internet of Things               </a:t>
            </a:r>
            <a:r>
              <a:rPr lang="en-US" dirty="0"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8" name="Rectangle 10"/>
          <p:cNvSpPr>
            <a:spLocks noGrp="1" noChangeArrowheads="1"/>
          </p:cNvSpPr>
          <p:nvPr>
            <p:ph type="sldNum" sz="quarter" idx="11"/>
          </p:nvPr>
        </p:nvSpPr>
        <p:spPr>
          <a:ln/>
        </p:spPr>
        <p:txBody>
          <a:bodyPr/>
          <a:lstStyle>
            <a:lvl1pPr>
              <a:defRPr/>
            </a:lvl1pPr>
          </a:lstStyle>
          <a:p>
            <a:pPr>
              <a:defRPr/>
            </a:pPr>
            <a:fld id="{AA5A483E-2C16-4A7C-A450-A95C4775788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dirty="0" smtClean="0"/>
              <a:t>   Internet of Things               </a:t>
            </a:r>
            <a:r>
              <a:rPr lang="en-US" dirty="0"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4" name="Rectangle 10"/>
          <p:cNvSpPr>
            <a:spLocks noGrp="1" noChangeArrowheads="1"/>
          </p:cNvSpPr>
          <p:nvPr>
            <p:ph type="sldNum" sz="quarter" idx="11"/>
          </p:nvPr>
        </p:nvSpPr>
        <p:spPr>
          <a:ln/>
        </p:spPr>
        <p:txBody>
          <a:bodyPr/>
          <a:lstStyle>
            <a:lvl1pPr>
              <a:defRPr/>
            </a:lvl1pPr>
          </a:lstStyle>
          <a:p>
            <a:pPr>
              <a:defRPr/>
            </a:pPr>
            <a:fld id="{89CE651F-B56D-48D2-A702-1FFE07FC73E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dirty="0" smtClean="0"/>
              <a:t>   Internet of Things               </a:t>
            </a:r>
            <a:r>
              <a:rPr lang="en-US" dirty="0"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3" name="Rectangle 10"/>
          <p:cNvSpPr>
            <a:spLocks noGrp="1" noChangeArrowheads="1"/>
          </p:cNvSpPr>
          <p:nvPr>
            <p:ph type="sldNum" sz="quarter" idx="11"/>
          </p:nvPr>
        </p:nvSpPr>
        <p:spPr>
          <a:ln/>
        </p:spPr>
        <p:txBody>
          <a:bodyPr/>
          <a:lstStyle>
            <a:lvl1pPr>
              <a:defRPr/>
            </a:lvl1pPr>
          </a:lstStyle>
          <a:p>
            <a:pPr>
              <a:defRPr/>
            </a:pPr>
            <a:fld id="{1A54BAB6-FEBD-4F64-A6D7-C50E0F3E21C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smtClean="0"/>
              <a:t>   Internet of Things               </a:t>
            </a:r>
            <a:r>
              <a:rPr lang="en-US" dirty="0"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6" name="Rectangle 10"/>
          <p:cNvSpPr>
            <a:spLocks noGrp="1" noChangeArrowheads="1"/>
          </p:cNvSpPr>
          <p:nvPr>
            <p:ph type="sldNum" sz="quarter" idx="11"/>
          </p:nvPr>
        </p:nvSpPr>
        <p:spPr>
          <a:ln/>
        </p:spPr>
        <p:txBody>
          <a:bodyPr/>
          <a:lstStyle>
            <a:lvl1pPr>
              <a:defRPr/>
            </a:lvl1pPr>
          </a:lstStyle>
          <a:p>
            <a:pPr>
              <a:defRPr/>
            </a:pPr>
            <a:fld id="{AC75B29D-399E-4EBE-B92E-E324310C2F9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dirty="0" smtClean="0"/>
              <a:t>   Internet of </a:t>
            </a:r>
            <a:r>
              <a:rPr lang="en-US" dirty="0" smtClean="0">
                <a:solidFill>
                  <a:srgbClr val="800000"/>
                </a:solidFill>
              </a:rPr>
              <a:t>Things               Trickle</a:t>
            </a:r>
            <a:endParaRPr lang="en-US" dirty="0">
              <a:solidFill>
                <a:srgbClr val="800000"/>
              </a:solidFill>
              <a:effectLst>
                <a:outerShdw blurRad="38100" dist="38100" dir="2700000" algn="tl">
                  <a:srgbClr val="000000"/>
                </a:outerShdw>
              </a:effectLst>
            </a:endParaRPr>
          </a:p>
        </p:txBody>
      </p:sp>
      <p:sp>
        <p:nvSpPr>
          <p:cNvPr id="6" name="Rectangle 10"/>
          <p:cNvSpPr>
            <a:spLocks noGrp="1" noChangeArrowheads="1"/>
          </p:cNvSpPr>
          <p:nvPr>
            <p:ph type="sldNum" sz="quarter" idx="11"/>
          </p:nvPr>
        </p:nvSpPr>
        <p:spPr>
          <a:ln/>
        </p:spPr>
        <p:txBody>
          <a:bodyPr/>
          <a:lstStyle>
            <a:lvl1pPr>
              <a:defRPr/>
            </a:lvl1pPr>
          </a:lstStyle>
          <a:p>
            <a:pPr>
              <a:defRPr/>
            </a:pPr>
            <a:fld id="{0558D4C7-A5ED-4B23-8CDE-2E50A8B2DA8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White">
      <p:bgPr>
        <a:solidFill>
          <a:srgbClr val="FFF9E6"/>
        </a:solidFill>
        <a:effectLst/>
      </p:bgPr>
    </p:bg>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0" y="6324600"/>
            <a:ext cx="9144000" cy="533400"/>
          </a:xfrm>
          <a:prstGeom prst="rect">
            <a:avLst/>
          </a:prstGeom>
          <a:solidFill>
            <a:srgbClr val="CCCCCC"/>
          </a:solidFill>
          <a:ln w="9525">
            <a:noFill/>
            <a:miter lim="800000"/>
            <a:headEnd/>
            <a:tailEnd/>
          </a:ln>
          <a:effectLst/>
        </p:spPr>
        <p:txBody>
          <a:bodyPr wrap="none" anchor="ctr"/>
          <a:lstStyle/>
          <a:p>
            <a:pPr>
              <a:defRPr/>
            </a:pPr>
            <a:endParaRPr lang="en-US"/>
          </a:p>
        </p:txBody>
      </p:sp>
      <p:pic>
        <p:nvPicPr>
          <p:cNvPr id="1027" name="Picture 3" descr="Picture3"/>
          <p:cNvPicPr>
            <a:picLocks noChangeAspect="1" noChangeArrowheads="1"/>
          </p:cNvPicPr>
          <p:nvPr/>
        </p:nvPicPr>
        <p:blipFill>
          <a:blip r:embed="rId13"/>
          <a:srcRect/>
          <a:stretch>
            <a:fillRect/>
          </a:stretch>
        </p:blipFill>
        <p:spPr bwMode="auto">
          <a:xfrm>
            <a:off x="0" y="0"/>
            <a:ext cx="9180513" cy="6858000"/>
          </a:xfrm>
          <a:prstGeom prst="rect">
            <a:avLst/>
          </a:prstGeom>
          <a:noFill/>
          <a:ln w="9525">
            <a:noFill/>
            <a:miter lim="800000"/>
            <a:headEnd/>
            <a:tailEnd/>
          </a:ln>
        </p:spPr>
      </p:pic>
      <p:sp>
        <p:nvSpPr>
          <p:cNvPr id="55300" name="Rectangle 4"/>
          <p:cNvSpPr>
            <a:spLocks noGrp="1" noChangeArrowheads="1"/>
          </p:cNvSpPr>
          <p:nvPr>
            <p:ph type="ftr" sz="quarter" idx="3"/>
          </p:nvPr>
        </p:nvSpPr>
        <p:spPr bwMode="auto">
          <a:xfrm>
            <a:off x="1403350" y="6454775"/>
            <a:ext cx="6656388"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600" b="1">
                <a:effectLst>
                  <a:outerShdw blurRad="38100" dist="38100" dir="2700000" algn="tl">
                    <a:srgbClr val="FFFFFF"/>
                  </a:outerShdw>
                </a:effectLst>
                <a:cs typeface="Courier New" pitchFamily="49" charset="0"/>
              </a:defRPr>
            </a:lvl1pPr>
          </a:lstStyle>
          <a:p>
            <a:pPr>
              <a:defRPr/>
            </a:pPr>
            <a:r>
              <a:rPr lang="en-US" dirty="0" smtClean="0"/>
              <a:t>   Internet of Things               </a:t>
            </a:r>
            <a:r>
              <a:rPr lang="en-US" dirty="0"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5302" name="Rectangle 6"/>
          <p:cNvSpPr>
            <a:spLocks noGrp="1" noChangeArrowheads="1"/>
          </p:cNvSpPr>
          <p:nvPr>
            <p:ph type="body" idx="1"/>
          </p:nvPr>
        </p:nvSpPr>
        <p:spPr bwMode="auto">
          <a:xfrm>
            <a:off x="457200" y="1295400"/>
            <a:ext cx="8229600" cy="480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5303" name="Rectangle 7"/>
          <p:cNvSpPr>
            <a:spLocks noGrp="1" noChangeArrowheads="1"/>
          </p:cNvSpPr>
          <p:nvPr>
            <p:ph type="title"/>
          </p:nvPr>
        </p:nvSpPr>
        <p:spPr bwMode="white">
          <a:xfrm>
            <a:off x="179388" y="115888"/>
            <a:ext cx="8785225" cy="792162"/>
          </a:xfrm>
          <a:prstGeom prst="rect">
            <a:avLst/>
          </a:prstGeom>
          <a:noFill/>
          <a:ln w="9525">
            <a:noFill/>
            <a:miter lim="800000"/>
            <a:headEnd/>
            <a:tailEnd/>
          </a:ln>
          <a:effectLst>
            <a:outerShdw dist="1796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 </a:t>
            </a:r>
          </a:p>
        </p:txBody>
      </p:sp>
      <p:sp>
        <p:nvSpPr>
          <p:cNvPr id="55304" name="Line 8"/>
          <p:cNvSpPr>
            <a:spLocks noChangeShapeType="1"/>
          </p:cNvSpPr>
          <p:nvPr/>
        </p:nvSpPr>
        <p:spPr bwMode="auto">
          <a:xfrm>
            <a:off x="0" y="990600"/>
            <a:ext cx="9144000" cy="0"/>
          </a:xfrm>
          <a:prstGeom prst="line">
            <a:avLst/>
          </a:prstGeom>
          <a:noFill/>
          <a:ln w="50800">
            <a:solidFill>
              <a:schemeClr val="tx1"/>
            </a:solidFill>
            <a:round/>
            <a:headEnd/>
            <a:tailEnd/>
          </a:ln>
          <a:effectLst/>
        </p:spPr>
        <p:txBody>
          <a:bodyPr wrap="none" anchor="ctr"/>
          <a:lstStyle/>
          <a:p>
            <a:pPr>
              <a:defRPr/>
            </a:pPr>
            <a:endParaRPr lang="en-US"/>
          </a:p>
        </p:txBody>
      </p:sp>
      <p:sp>
        <p:nvSpPr>
          <p:cNvPr id="55305" name="Line 9"/>
          <p:cNvSpPr>
            <a:spLocks noChangeShapeType="1"/>
          </p:cNvSpPr>
          <p:nvPr/>
        </p:nvSpPr>
        <p:spPr bwMode="auto">
          <a:xfrm>
            <a:off x="0" y="6324600"/>
            <a:ext cx="9144000" cy="0"/>
          </a:xfrm>
          <a:prstGeom prst="line">
            <a:avLst/>
          </a:prstGeom>
          <a:noFill/>
          <a:ln w="25400">
            <a:solidFill>
              <a:schemeClr val="folHlink"/>
            </a:solidFill>
            <a:round/>
            <a:headEnd/>
            <a:tailEnd/>
          </a:ln>
          <a:effectLst/>
        </p:spPr>
        <p:txBody>
          <a:bodyPr wrap="none" anchor="ctr"/>
          <a:lstStyle/>
          <a:p>
            <a:pPr>
              <a:defRPr/>
            </a:pPr>
            <a:endParaRPr lang="en-US"/>
          </a:p>
        </p:txBody>
      </p:sp>
      <p:sp>
        <p:nvSpPr>
          <p:cNvPr id="55306" name="Rectangle 10"/>
          <p:cNvSpPr>
            <a:spLocks noGrp="1" noChangeArrowheads="1"/>
          </p:cNvSpPr>
          <p:nvPr>
            <p:ph type="sldNum" sz="quarter" idx="4"/>
          </p:nvPr>
        </p:nvSpPr>
        <p:spPr bwMode="auto">
          <a:xfrm>
            <a:off x="8194675" y="6440488"/>
            <a:ext cx="9144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600" b="1">
                <a:solidFill>
                  <a:srgbClr val="800000"/>
                </a:solidFill>
                <a:effectLst>
                  <a:outerShdw blurRad="38100" dist="38100" dir="2700000" algn="tl">
                    <a:srgbClr val="000000"/>
                  </a:outerShdw>
                </a:effectLst>
                <a:latin typeface="Courier New" pitchFamily="49" charset="0"/>
                <a:cs typeface="Courier New" pitchFamily="49" charset="0"/>
              </a:defRPr>
            </a:lvl1pPr>
          </a:lstStyle>
          <a:p>
            <a:pPr>
              <a:defRPr/>
            </a:pPr>
            <a:fld id="{7B009C64-9295-44C1-B10D-4427A8C1236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8"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hf hdr="0" dt="0"/>
  <p:txStyles>
    <p:titleStyle>
      <a:lvl1pPr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mj-lt"/>
          <a:ea typeface="+mj-ea"/>
          <a:cs typeface="+mj-cs"/>
        </a:defRPr>
      </a:lvl1pPr>
      <a:lvl2pPr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2pPr>
      <a:lvl3pPr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3pPr>
      <a:lvl4pPr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4pPr>
      <a:lvl5pPr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5pPr>
      <a:lvl6pPr marL="457200"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6pPr>
      <a:lvl7pPr marL="914400"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7pPr>
      <a:lvl8pPr marL="1371600"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8pPr>
      <a:lvl9pPr marL="1828800"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9pPr>
    </p:titleStyle>
    <p:bodyStyle>
      <a:lvl1pPr marL="225425" indent="-225425" algn="l" rtl="0" eaLnBrk="0" fontAlgn="base" hangingPunct="0">
        <a:spcBef>
          <a:spcPct val="20000"/>
        </a:spcBef>
        <a:spcAft>
          <a:spcPct val="0"/>
        </a:spcAft>
        <a:buClr>
          <a:schemeClr val="tx1"/>
        </a:buClr>
        <a:buSzPct val="50000"/>
        <a:buFont typeface="Wingdings" pitchFamily="2" charset="2"/>
        <a:buChar char="§"/>
        <a:defRPr sz="3200" b="1">
          <a:solidFill>
            <a:schemeClr val="tx1"/>
          </a:solidFill>
          <a:effectLst>
            <a:outerShdw blurRad="38100" dist="38100" dir="2700000" algn="tl">
              <a:srgbClr val="FFFFFF"/>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b="1">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b="1">
          <a:solidFill>
            <a:schemeClr val="tx1"/>
          </a:solidFill>
          <a:latin typeface="Arial" charset="0"/>
        </a:defRPr>
      </a:lvl3pPr>
      <a:lvl4pPr marL="1600200" indent="-228600" algn="l" rtl="0" eaLnBrk="0" fontAlgn="base" hangingPunct="0">
        <a:spcBef>
          <a:spcPct val="20000"/>
        </a:spcBef>
        <a:spcAft>
          <a:spcPct val="0"/>
        </a:spcAft>
        <a:buClr>
          <a:schemeClr val="tx1"/>
        </a:buClr>
        <a:buChar char="–"/>
        <a:defRPr sz="2000" b="1">
          <a:solidFill>
            <a:schemeClr val="tx1"/>
          </a:solidFill>
          <a:latin typeface="Arial" charset="0"/>
        </a:defRPr>
      </a:lvl4pPr>
      <a:lvl5pPr marL="2057400" indent="-228600" algn="l" rtl="0" eaLnBrk="0" fontAlgn="base" hangingPunct="0">
        <a:spcBef>
          <a:spcPct val="20000"/>
        </a:spcBef>
        <a:spcAft>
          <a:spcPct val="0"/>
        </a:spcAft>
        <a:buClr>
          <a:schemeClr val="tx1"/>
        </a:buClr>
        <a:buChar char="»"/>
        <a:defRPr b="1">
          <a:solidFill>
            <a:schemeClr val="tx1"/>
          </a:solidFill>
          <a:latin typeface="Arial" charset="0"/>
        </a:defRPr>
      </a:lvl5pPr>
      <a:lvl6pPr marL="2514600" indent="-228600" algn="l" rtl="0" eaLnBrk="0" fontAlgn="base" hangingPunct="0">
        <a:spcBef>
          <a:spcPct val="20000"/>
        </a:spcBef>
        <a:spcAft>
          <a:spcPct val="0"/>
        </a:spcAft>
        <a:buClr>
          <a:schemeClr val="tx1"/>
        </a:buClr>
        <a:buChar char="»"/>
        <a:defRPr b="1">
          <a:solidFill>
            <a:schemeClr val="tx1"/>
          </a:solidFill>
          <a:latin typeface="Arial" charset="0"/>
        </a:defRPr>
      </a:lvl6pPr>
      <a:lvl7pPr marL="2971800" indent="-228600" algn="l" rtl="0" eaLnBrk="0" fontAlgn="base" hangingPunct="0">
        <a:spcBef>
          <a:spcPct val="20000"/>
        </a:spcBef>
        <a:spcAft>
          <a:spcPct val="0"/>
        </a:spcAft>
        <a:buClr>
          <a:schemeClr val="tx1"/>
        </a:buClr>
        <a:buChar char="»"/>
        <a:defRPr b="1">
          <a:solidFill>
            <a:schemeClr val="tx1"/>
          </a:solidFill>
          <a:latin typeface="Arial" charset="0"/>
        </a:defRPr>
      </a:lvl7pPr>
      <a:lvl8pPr marL="3429000" indent="-228600" algn="l" rtl="0" eaLnBrk="0" fontAlgn="base" hangingPunct="0">
        <a:spcBef>
          <a:spcPct val="20000"/>
        </a:spcBef>
        <a:spcAft>
          <a:spcPct val="0"/>
        </a:spcAft>
        <a:buClr>
          <a:schemeClr val="tx1"/>
        </a:buClr>
        <a:buChar char="»"/>
        <a:defRPr b="1">
          <a:solidFill>
            <a:schemeClr val="tx1"/>
          </a:solidFill>
          <a:latin typeface="Arial" charset="0"/>
        </a:defRPr>
      </a:lvl8pPr>
      <a:lvl9pPr marL="3886200" indent="-228600" algn="l" rtl="0" eaLnBrk="0" fontAlgn="base" hangingPunct="0">
        <a:spcBef>
          <a:spcPct val="20000"/>
        </a:spcBef>
        <a:spcAft>
          <a:spcPct val="0"/>
        </a:spcAft>
        <a:buClr>
          <a:schemeClr val="tx1"/>
        </a:buClr>
        <a:buChar char="»"/>
        <a:defRPr b="1">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348880"/>
            <a:ext cx="8001000" cy="1872207"/>
          </a:xfrm>
        </p:spPr>
        <p:txBody>
          <a:bodyPr/>
          <a:lstStyle/>
          <a:p>
            <a:r>
              <a:rPr lang="en-US" dirty="0" smtClean="0">
                <a:solidFill>
                  <a:srgbClr val="0000FF"/>
                </a:solidFill>
              </a:rPr>
              <a:t>A </a:t>
            </a:r>
            <a:r>
              <a:rPr lang="en-US" dirty="0" smtClean="0">
                <a:solidFill>
                  <a:srgbClr val="0000FF"/>
                </a:solidFill>
              </a:rPr>
              <a:t>Few Random</a:t>
            </a:r>
            <a:br>
              <a:rPr lang="en-US" dirty="0" smtClean="0">
                <a:solidFill>
                  <a:srgbClr val="0000FF"/>
                </a:solidFill>
              </a:rPr>
            </a:br>
            <a:r>
              <a:rPr lang="en-US" dirty="0" smtClean="0">
                <a:solidFill>
                  <a:srgbClr val="0000FF"/>
                </a:solidFill>
              </a:rPr>
              <a:t> </a:t>
            </a:r>
            <a:r>
              <a:rPr lang="en-US" dirty="0" smtClean="0">
                <a:solidFill>
                  <a:srgbClr val="0000FF"/>
                </a:solidFill>
              </a:rPr>
              <a:t>IoT Thoughts</a:t>
            </a:r>
            <a:endParaRPr lang="en-US" dirty="0">
              <a:solidFill>
                <a:srgbClr val="0000FF"/>
              </a:solidFill>
            </a:endParaRPr>
          </a:p>
        </p:txBody>
      </p:sp>
      <p:sp>
        <p:nvSpPr>
          <p:cNvPr id="3" name="Rectangle 3"/>
          <p:cNvSpPr txBox="1">
            <a:spLocks noChangeArrowheads="1"/>
          </p:cNvSpPr>
          <p:nvPr/>
        </p:nvSpPr>
        <p:spPr bwMode="auto">
          <a:xfrm>
            <a:off x="2267744" y="5157192"/>
            <a:ext cx="6725593" cy="16561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225425" indent="-225425" algn="l" rtl="0" eaLnBrk="0" fontAlgn="base" hangingPunct="0">
              <a:spcBef>
                <a:spcPct val="20000"/>
              </a:spcBef>
              <a:spcAft>
                <a:spcPct val="0"/>
              </a:spcAft>
              <a:buClr>
                <a:schemeClr val="tx1"/>
              </a:buClr>
              <a:buSzPct val="50000"/>
              <a:buFont typeface="Wingdings" pitchFamily="2" charset="2"/>
              <a:buChar char="§"/>
              <a:defRPr sz="3200" b="1">
                <a:solidFill>
                  <a:schemeClr val="tx1"/>
                </a:solidFill>
                <a:effectLst>
                  <a:outerShdw blurRad="38100" dist="38100" dir="2700000" algn="tl">
                    <a:srgbClr val="FFFFFF"/>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b="1">
                <a:solidFill>
                  <a:schemeClr val="tx1"/>
                </a:solidFill>
                <a:latin typeface="Arial" charset="0"/>
              </a:defRPr>
            </a:lvl2pPr>
            <a:lvl3pPr marL="1143000" indent="-228600" algn="l" rtl="0" eaLnBrk="0" fontAlgn="base" hangingPunct="0">
              <a:spcBef>
                <a:spcPct val="20000"/>
              </a:spcBef>
              <a:spcAft>
                <a:spcPct val="0"/>
              </a:spcAft>
              <a:buClr>
                <a:schemeClr val="tx1"/>
              </a:buClr>
              <a:buChar char="•"/>
              <a:defRPr sz="2400" b="1">
                <a:solidFill>
                  <a:schemeClr val="tx1"/>
                </a:solidFill>
                <a:latin typeface="Arial" charset="0"/>
              </a:defRPr>
            </a:lvl3pPr>
            <a:lvl4pPr marL="1600200" indent="-228600" algn="l" rtl="0" eaLnBrk="0" fontAlgn="base" hangingPunct="0">
              <a:spcBef>
                <a:spcPct val="20000"/>
              </a:spcBef>
              <a:spcAft>
                <a:spcPct val="0"/>
              </a:spcAft>
              <a:buClr>
                <a:schemeClr val="tx1"/>
              </a:buClr>
              <a:buChar char="–"/>
              <a:defRPr sz="2000" b="1">
                <a:solidFill>
                  <a:schemeClr val="tx1"/>
                </a:solidFill>
                <a:latin typeface="Arial" charset="0"/>
              </a:defRPr>
            </a:lvl4pPr>
            <a:lvl5pPr marL="2057400" indent="-228600" algn="l" rtl="0" eaLnBrk="0" fontAlgn="base" hangingPunct="0">
              <a:spcBef>
                <a:spcPct val="20000"/>
              </a:spcBef>
              <a:spcAft>
                <a:spcPct val="0"/>
              </a:spcAft>
              <a:buClr>
                <a:schemeClr val="tx1"/>
              </a:buClr>
              <a:buChar char="»"/>
              <a:defRPr b="1">
                <a:solidFill>
                  <a:schemeClr val="tx1"/>
                </a:solidFill>
                <a:latin typeface="Arial" charset="0"/>
              </a:defRPr>
            </a:lvl5pPr>
            <a:lvl6pPr marL="2514600" indent="-228600" algn="l" rtl="0" eaLnBrk="0" fontAlgn="base" hangingPunct="0">
              <a:spcBef>
                <a:spcPct val="20000"/>
              </a:spcBef>
              <a:spcAft>
                <a:spcPct val="0"/>
              </a:spcAft>
              <a:buClr>
                <a:schemeClr val="tx1"/>
              </a:buClr>
              <a:buChar char="»"/>
              <a:defRPr b="1">
                <a:solidFill>
                  <a:schemeClr val="tx1"/>
                </a:solidFill>
                <a:latin typeface="Arial" charset="0"/>
              </a:defRPr>
            </a:lvl6pPr>
            <a:lvl7pPr marL="2971800" indent="-228600" algn="l" rtl="0" eaLnBrk="0" fontAlgn="base" hangingPunct="0">
              <a:spcBef>
                <a:spcPct val="20000"/>
              </a:spcBef>
              <a:spcAft>
                <a:spcPct val="0"/>
              </a:spcAft>
              <a:buClr>
                <a:schemeClr val="tx1"/>
              </a:buClr>
              <a:buChar char="»"/>
              <a:defRPr b="1">
                <a:solidFill>
                  <a:schemeClr val="tx1"/>
                </a:solidFill>
                <a:latin typeface="Arial" charset="0"/>
              </a:defRPr>
            </a:lvl7pPr>
            <a:lvl8pPr marL="3429000" indent="-228600" algn="l" rtl="0" eaLnBrk="0" fontAlgn="base" hangingPunct="0">
              <a:spcBef>
                <a:spcPct val="20000"/>
              </a:spcBef>
              <a:spcAft>
                <a:spcPct val="0"/>
              </a:spcAft>
              <a:buClr>
                <a:schemeClr val="tx1"/>
              </a:buClr>
              <a:buChar char="»"/>
              <a:defRPr b="1">
                <a:solidFill>
                  <a:schemeClr val="tx1"/>
                </a:solidFill>
                <a:latin typeface="Arial" charset="0"/>
              </a:defRPr>
            </a:lvl8pPr>
            <a:lvl9pPr marL="3886200" indent="-228600" algn="l" rtl="0" eaLnBrk="0" fontAlgn="base" hangingPunct="0">
              <a:spcBef>
                <a:spcPct val="20000"/>
              </a:spcBef>
              <a:spcAft>
                <a:spcPct val="0"/>
              </a:spcAft>
              <a:buClr>
                <a:schemeClr val="tx1"/>
              </a:buClr>
              <a:buChar char="»"/>
              <a:defRPr b="1">
                <a:solidFill>
                  <a:schemeClr val="tx1"/>
                </a:solidFill>
                <a:latin typeface="Arial" charset="0"/>
              </a:defRPr>
            </a:lvl9pPr>
          </a:lstStyle>
          <a:p>
            <a:pPr marL="0" indent="0">
              <a:lnSpc>
                <a:spcPct val="90000"/>
              </a:lnSpc>
              <a:buFont typeface="Wingdings" pitchFamily="2" charset="2"/>
              <a:buNone/>
              <a:defRPr/>
            </a:pPr>
            <a:endParaRPr lang="en-US" kern="0" dirty="0" smtClean="0">
              <a:solidFill>
                <a:srgbClr val="800000"/>
              </a:solidFill>
              <a:effectLst>
                <a:outerShdw blurRad="38100" dist="38100" dir="2700000" algn="tl">
                  <a:srgbClr val="000000"/>
                </a:outerShdw>
              </a:effectLst>
            </a:endParaRPr>
          </a:p>
          <a:p>
            <a:pPr marL="0" indent="0">
              <a:lnSpc>
                <a:spcPct val="90000"/>
              </a:lnSpc>
              <a:buFont typeface="Wingdings" pitchFamily="2" charset="2"/>
              <a:buNone/>
              <a:defRPr/>
            </a:pPr>
            <a:r>
              <a:rPr lang="en-US" sz="2800" kern="0" dirty="0" smtClean="0">
                <a:solidFill>
                  <a:srgbClr val="800000"/>
                </a:solidFill>
                <a:effectLst>
                  <a:outerShdw blurRad="38100" dist="38100" dir="2700000" algn="tl">
                    <a:srgbClr val="000000"/>
                  </a:outerShdw>
                </a:effectLst>
              </a:rPr>
              <a:t>		         </a:t>
            </a:r>
            <a:r>
              <a:rPr lang="en-US" sz="2800" kern="0" dirty="0" smtClean="0"/>
              <a:t>PEDS Seminar</a:t>
            </a:r>
          </a:p>
          <a:p>
            <a:pPr marL="0" indent="0" algn="ctr">
              <a:lnSpc>
                <a:spcPct val="90000"/>
              </a:lnSpc>
              <a:buFont typeface="Wingdings" pitchFamily="2" charset="2"/>
              <a:buNone/>
              <a:defRPr/>
            </a:pPr>
            <a:r>
              <a:rPr lang="en-US" sz="2800" kern="0" dirty="0" smtClean="0">
                <a:solidFill>
                  <a:srgbClr val="800000"/>
                </a:solidFill>
              </a:rPr>
              <a:t>                November 23, 2015</a:t>
            </a:r>
          </a:p>
          <a:p>
            <a:pPr marL="0" indent="0" algn="ctr">
              <a:lnSpc>
                <a:spcPct val="90000"/>
              </a:lnSpc>
              <a:buFont typeface="Wingdings" pitchFamily="2" charset="2"/>
              <a:buNone/>
              <a:defRPr/>
            </a:pPr>
            <a:endParaRPr lang="en-US" sz="2800" kern="0" dirty="0" smtClean="0"/>
          </a:p>
        </p:txBody>
      </p:sp>
    </p:spTree>
    <p:extLst>
      <p:ext uri="{BB962C8B-B14F-4D97-AF65-F5344CB8AC3E}">
        <p14:creationId xmlns:p14="http://schemas.microsoft.com/office/powerpoint/2010/main" val="22875405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Dissemination</a:t>
            </a:r>
            <a:endParaRPr lang="en-US"/>
          </a:p>
        </p:txBody>
      </p:sp>
      <p:sp>
        <p:nvSpPr>
          <p:cNvPr id="3" name="Content Placeholder 2"/>
          <p:cNvSpPr>
            <a:spLocks noGrp="1"/>
          </p:cNvSpPr>
          <p:nvPr>
            <p:ph idx="1"/>
          </p:nvPr>
        </p:nvSpPr>
        <p:spPr/>
        <p:txBody>
          <a:bodyPr/>
          <a:lstStyle/>
          <a:p>
            <a:r>
              <a:rPr lang="en-US" dirty="0" smtClean="0"/>
              <a:t>WSN administrators need to adjust how the network collects data by changing the sampled sensors, the sampling rate or the code running on the nodes.</a:t>
            </a:r>
          </a:p>
          <a:p>
            <a:pPr marL="0" indent="0">
              <a:buNone/>
            </a:pPr>
            <a:endParaRPr lang="en-US" dirty="0" smtClean="0"/>
          </a:p>
          <a:p>
            <a:r>
              <a:rPr lang="en-US" dirty="0" smtClean="0"/>
              <a:t>Administrator needs to </a:t>
            </a:r>
            <a:r>
              <a:rPr lang="en-US" dirty="0" smtClean="0">
                <a:solidFill>
                  <a:srgbClr val="008000"/>
                </a:solidFill>
              </a:rPr>
              <a:t>disseminate </a:t>
            </a:r>
            <a:r>
              <a:rPr lang="en-US" dirty="0" smtClean="0"/>
              <a:t>these changes to every node in the network.</a:t>
            </a:r>
            <a:endParaRPr lang="en-US" dirty="0">
              <a:solidFill>
                <a:srgbClr val="008000"/>
              </a:solidFill>
            </a:endParaRPr>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10</a:t>
            </a:fld>
            <a:endParaRPr lang="en-US" dirty="0"/>
          </a:p>
        </p:txBody>
      </p:sp>
    </p:spTree>
    <p:extLst>
      <p:ext uri="{BB962C8B-B14F-4D97-AF65-F5344CB8AC3E}">
        <p14:creationId xmlns:p14="http://schemas.microsoft.com/office/powerpoint/2010/main" val="13388450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Dissemination</a:t>
            </a:r>
            <a:endParaRPr lang="en-US"/>
          </a:p>
        </p:txBody>
      </p:sp>
      <p:sp>
        <p:nvSpPr>
          <p:cNvPr id="3" name="Content Placeholder 2"/>
          <p:cNvSpPr>
            <a:spLocks noGrp="1"/>
          </p:cNvSpPr>
          <p:nvPr>
            <p:ph idx="1"/>
          </p:nvPr>
        </p:nvSpPr>
        <p:spPr/>
        <p:txBody>
          <a:bodyPr/>
          <a:lstStyle/>
          <a:p>
            <a:r>
              <a:rPr lang="en-US" dirty="0"/>
              <a:t>E</a:t>
            </a:r>
            <a:r>
              <a:rPr lang="en-US" dirty="0" smtClean="0"/>
              <a:t>arly systems used flooding to disseminate.</a:t>
            </a:r>
          </a:p>
          <a:p>
            <a:r>
              <a:rPr lang="en-US" dirty="0" smtClean="0"/>
              <a:t>Flooding can be unreliable and many, concurrent packet broadcasts yield a </a:t>
            </a:r>
            <a:r>
              <a:rPr lang="en-US" dirty="0" smtClean="0">
                <a:solidFill>
                  <a:srgbClr val="800000"/>
                </a:solidFill>
              </a:rPr>
              <a:t>broadcast storm</a:t>
            </a:r>
            <a:r>
              <a:rPr lang="en-US" dirty="0" smtClean="0"/>
              <a:t>.</a:t>
            </a:r>
          </a:p>
          <a:p>
            <a:r>
              <a:rPr lang="en-US" dirty="0" smtClean="0">
                <a:solidFill>
                  <a:srgbClr val="0000FF"/>
                </a:solidFill>
              </a:rPr>
              <a:t>Adaptive flooding </a:t>
            </a:r>
            <a:r>
              <a:rPr lang="en-US" dirty="0" smtClean="0"/>
              <a:t>uses an estimate of node density to limit the flooding rate.</a:t>
            </a:r>
          </a:p>
          <a:p>
            <a:pPr lvl="1"/>
            <a:r>
              <a:rPr lang="en-US" dirty="0" smtClean="0"/>
              <a:t>Getting this to work across network densities is tricky! </a:t>
            </a:r>
            <a:endParaRPr lang="en-US" dirty="0">
              <a:solidFill>
                <a:srgbClr val="800000"/>
              </a:solidFill>
            </a:endParaRPr>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11</a:t>
            </a:fld>
            <a:endParaRPr lang="en-US" dirty="0"/>
          </a:p>
        </p:txBody>
      </p:sp>
    </p:spTree>
    <p:extLst>
      <p:ext uri="{BB962C8B-B14F-4D97-AF65-F5344CB8AC3E}">
        <p14:creationId xmlns:p14="http://schemas.microsoft.com/office/powerpoint/2010/main" val="8782042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Dissemination Protocols</a:t>
            </a:r>
            <a:endParaRPr lang="en-US" dirty="0"/>
          </a:p>
        </p:txBody>
      </p:sp>
      <p:sp>
        <p:nvSpPr>
          <p:cNvPr id="3" name="Content Placeholder 2"/>
          <p:cNvSpPr>
            <a:spLocks noGrp="1"/>
          </p:cNvSpPr>
          <p:nvPr>
            <p:ph idx="1"/>
          </p:nvPr>
        </p:nvSpPr>
        <p:spPr/>
        <p:txBody>
          <a:bodyPr/>
          <a:lstStyle/>
          <a:p>
            <a:r>
              <a:rPr lang="en-US" dirty="0" smtClean="0"/>
              <a:t>Another view – dissemination protocols ensure every node eventually has a </a:t>
            </a:r>
            <a:r>
              <a:rPr lang="en-US" dirty="0" smtClean="0">
                <a:solidFill>
                  <a:srgbClr val="800000"/>
                </a:solidFill>
              </a:rPr>
              <a:t>consistent</a:t>
            </a:r>
            <a:r>
              <a:rPr lang="en-US" dirty="0" smtClean="0"/>
              <a:t> version of a </a:t>
            </a:r>
            <a:r>
              <a:rPr lang="en-US" dirty="0" smtClean="0">
                <a:solidFill>
                  <a:srgbClr val="0000FF"/>
                </a:solidFill>
              </a:rPr>
              <a:t>shared state</a:t>
            </a:r>
            <a:r>
              <a:rPr lang="en-US" dirty="0" smtClean="0"/>
              <a:t>.</a:t>
            </a:r>
          </a:p>
          <a:p>
            <a:r>
              <a:rPr lang="en-US" dirty="0" smtClean="0"/>
              <a:t>Casting dissemination as a data consistency problem means it does not provide full reliability.</a:t>
            </a:r>
          </a:p>
          <a:p>
            <a:r>
              <a:rPr lang="en-US" dirty="0" smtClean="0"/>
              <a:t>Eventual consistency only implies delivery of the most recent version to connected nodes.</a:t>
            </a:r>
            <a:endParaRPr lang="en-US" dirty="0"/>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12</a:t>
            </a:fld>
            <a:endParaRPr lang="en-US" dirty="0"/>
          </a:p>
        </p:txBody>
      </p:sp>
    </p:spTree>
    <p:extLst>
      <p:ext uri="{BB962C8B-B14F-4D97-AF65-F5344CB8AC3E}">
        <p14:creationId xmlns:p14="http://schemas.microsoft.com/office/powerpoint/2010/main" val="11351810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Dissemination Protocols</a:t>
            </a:r>
            <a:endParaRPr lang="en-US" dirty="0"/>
          </a:p>
        </p:txBody>
      </p:sp>
      <p:sp>
        <p:nvSpPr>
          <p:cNvPr id="3" name="Content Placeholder 2"/>
          <p:cNvSpPr>
            <a:spLocks noGrp="1"/>
          </p:cNvSpPr>
          <p:nvPr>
            <p:ph idx="1"/>
          </p:nvPr>
        </p:nvSpPr>
        <p:spPr/>
        <p:txBody>
          <a:bodyPr/>
          <a:lstStyle/>
          <a:p>
            <a:r>
              <a:rPr lang="en-US" dirty="0" smtClean="0"/>
              <a:t>An effective dissemination protocol needs to bring nodes up to date quickly while sending few packets when every node has the most recent version.</a:t>
            </a:r>
          </a:p>
          <a:p>
            <a:pPr marL="0" indent="0">
              <a:buNone/>
            </a:pPr>
            <a:endParaRPr lang="en-US" dirty="0" smtClean="0"/>
          </a:p>
          <a:p>
            <a:r>
              <a:rPr lang="en-US" dirty="0" smtClean="0"/>
              <a:t>Hence, this is a requirement for the underlying consistency mechanism.</a:t>
            </a:r>
            <a:endParaRPr lang="en-US" dirty="0"/>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13</a:t>
            </a:fld>
            <a:endParaRPr lang="en-US" dirty="0"/>
          </a:p>
        </p:txBody>
      </p:sp>
    </p:spTree>
    <p:extLst>
      <p:ext uri="{BB962C8B-B14F-4D97-AF65-F5344CB8AC3E}">
        <p14:creationId xmlns:p14="http://schemas.microsoft.com/office/powerpoint/2010/main" val="39901994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Collection Protocols</a:t>
            </a:r>
            <a:endParaRPr lang="en-US" dirty="0"/>
          </a:p>
        </p:txBody>
      </p:sp>
      <p:sp>
        <p:nvSpPr>
          <p:cNvPr id="3" name="Content Placeholder 2"/>
          <p:cNvSpPr>
            <a:spLocks noGrp="1"/>
          </p:cNvSpPr>
          <p:nvPr>
            <p:ph idx="1"/>
          </p:nvPr>
        </p:nvSpPr>
        <p:spPr>
          <a:xfrm>
            <a:off x="457200" y="1052736"/>
            <a:ext cx="8229600" cy="5256584"/>
          </a:xfrm>
        </p:spPr>
        <p:txBody>
          <a:bodyPr/>
          <a:lstStyle/>
          <a:p>
            <a:r>
              <a:rPr lang="en-US" sz="2800" dirty="0" smtClean="0"/>
              <a:t>WSNs report observations on a remote environment and thereby need a collection protocol.</a:t>
            </a:r>
          </a:p>
          <a:p>
            <a:r>
              <a:rPr lang="en-US" sz="2800" dirty="0" smtClean="0"/>
              <a:t>Collection protocols provide </a:t>
            </a:r>
            <a:r>
              <a:rPr lang="en-US" sz="2800" dirty="0" smtClean="0">
                <a:solidFill>
                  <a:srgbClr val="008000"/>
                </a:solidFill>
              </a:rPr>
              <a:t>unreliable datagram delivery </a:t>
            </a:r>
            <a:r>
              <a:rPr lang="en-US" sz="2800" dirty="0" smtClean="0"/>
              <a:t>to a collection point using a </a:t>
            </a:r>
            <a:r>
              <a:rPr lang="en-US" sz="2800" dirty="0" smtClean="0">
                <a:solidFill>
                  <a:srgbClr val="0000FF"/>
                </a:solidFill>
              </a:rPr>
              <a:t>minimum-cost routing tree</a:t>
            </a:r>
            <a:r>
              <a:rPr lang="en-US" sz="2800" dirty="0" smtClean="0"/>
              <a:t>.</a:t>
            </a:r>
          </a:p>
          <a:p>
            <a:r>
              <a:rPr lang="en-US" sz="2800" dirty="0" smtClean="0"/>
              <a:t>Typically cost measured in </a:t>
            </a:r>
            <a:r>
              <a:rPr lang="en-US" sz="2800" dirty="0" smtClean="0">
                <a:solidFill>
                  <a:srgbClr val="800000"/>
                </a:solidFill>
              </a:rPr>
              <a:t>ETX </a:t>
            </a:r>
            <a:r>
              <a:rPr lang="en-US" sz="2800" dirty="0" smtClean="0"/>
              <a:t>(expected number of transmissions) which is related to packet delivery rate.</a:t>
            </a:r>
          </a:p>
          <a:p>
            <a:pPr lvl="1"/>
            <a:r>
              <a:rPr lang="en-US" sz="2400" dirty="0" smtClean="0"/>
              <a:t>Nodes send packets on the route that requires the fewest transmissions to reach a collection point.</a:t>
            </a:r>
            <a:endParaRPr lang="en-US" sz="2400" dirty="0"/>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14</a:t>
            </a:fld>
            <a:endParaRPr lang="en-US" dirty="0"/>
          </a:p>
        </p:txBody>
      </p:sp>
    </p:spTree>
    <p:extLst>
      <p:ext uri="{BB962C8B-B14F-4D97-AF65-F5344CB8AC3E}">
        <p14:creationId xmlns:p14="http://schemas.microsoft.com/office/powerpoint/2010/main" val="33036860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Collection Protocols</a:t>
            </a:r>
            <a:endParaRPr lang="en-US" dirty="0"/>
          </a:p>
        </p:txBody>
      </p:sp>
      <p:sp>
        <p:nvSpPr>
          <p:cNvPr id="3" name="Content Placeholder 2"/>
          <p:cNvSpPr>
            <a:spLocks noGrp="1"/>
          </p:cNvSpPr>
          <p:nvPr>
            <p:ph idx="1"/>
          </p:nvPr>
        </p:nvSpPr>
        <p:spPr>
          <a:xfrm>
            <a:off x="323528" y="1052736"/>
            <a:ext cx="8363272" cy="5256584"/>
          </a:xfrm>
        </p:spPr>
        <p:txBody>
          <a:bodyPr/>
          <a:lstStyle/>
          <a:p>
            <a:r>
              <a:rPr lang="en-US" sz="2800" dirty="0" smtClean="0"/>
              <a:t>An early collection protocol, directed diffusion, used collection trees based on </a:t>
            </a:r>
            <a:r>
              <a:rPr lang="en-US" sz="2800" dirty="0" smtClean="0">
                <a:solidFill>
                  <a:srgbClr val="008000"/>
                </a:solidFill>
              </a:rPr>
              <a:t>data-specific node requests</a:t>
            </a:r>
            <a:r>
              <a:rPr lang="en-US" sz="2800" dirty="0" smtClean="0"/>
              <a:t>.</a:t>
            </a:r>
          </a:p>
          <a:p>
            <a:r>
              <a:rPr lang="en-US" sz="2800" dirty="0" smtClean="0"/>
              <a:t>Experiences with low-power wireless networks moved strategies towards a simpler approach where each node decides on a single next hop for </a:t>
            </a:r>
            <a:r>
              <a:rPr lang="en-US" sz="2800" dirty="0" smtClean="0">
                <a:solidFill>
                  <a:srgbClr val="008000"/>
                </a:solidFill>
              </a:rPr>
              <a:t>all forwarded traffic</a:t>
            </a:r>
            <a:r>
              <a:rPr lang="en-US" sz="2800" dirty="0" smtClean="0"/>
              <a:t>.</a:t>
            </a:r>
          </a:p>
          <a:p>
            <a:pPr marL="457200" lvl="1" indent="0">
              <a:buNone/>
            </a:pPr>
            <a:r>
              <a:rPr lang="en-US" sz="2400" dirty="0" smtClean="0">
                <a:sym typeface="Wingdings" panose="05000000000000000000" pitchFamily="2" charset="2"/>
              </a:rPr>
              <a:t> creating routing trees to fixed collection points.</a:t>
            </a:r>
          </a:p>
          <a:p>
            <a:pPr lvl="1"/>
            <a:r>
              <a:rPr lang="en-US" sz="2400" dirty="0" smtClean="0">
                <a:sym typeface="Wingdings" panose="05000000000000000000" pitchFamily="2" charset="2"/>
              </a:rPr>
              <a:t>Tree built using a </a:t>
            </a:r>
            <a:r>
              <a:rPr lang="en-US" sz="2400" dirty="0" smtClean="0">
                <a:solidFill>
                  <a:srgbClr val="0000FF"/>
                </a:solidFill>
                <a:sym typeface="Wingdings" panose="05000000000000000000" pitchFamily="2" charset="2"/>
              </a:rPr>
              <a:t>routing cost gradient</a:t>
            </a:r>
            <a:r>
              <a:rPr lang="en-US" sz="2400" dirty="0" smtClean="0">
                <a:sym typeface="Wingdings" panose="05000000000000000000" pitchFamily="2" charset="2"/>
              </a:rPr>
              <a:t>.</a:t>
            </a:r>
          </a:p>
          <a:p>
            <a:pPr lvl="1"/>
            <a:r>
              <a:rPr lang="en-US" sz="2400" dirty="0" smtClean="0">
                <a:sym typeface="Wingdings" panose="05000000000000000000" pitchFamily="2" charset="2"/>
              </a:rPr>
              <a:t>Collection point has a cost of 0.</a:t>
            </a:r>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15</a:t>
            </a:fld>
            <a:endParaRPr lang="en-US" dirty="0"/>
          </a:p>
        </p:txBody>
      </p:sp>
    </p:spTree>
    <p:extLst>
      <p:ext uri="{BB962C8B-B14F-4D97-AF65-F5344CB8AC3E}">
        <p14:creationId xmlns:p14="http://schemas.microsoft.com/office/powerpoint/2010/main" val="244102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2: Collection Tree</a:t>
            </a:r>
            <a:endParaRPr lang="en-US" dirty="0"/>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16</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24024" y="1104900"/>
            <a:ext cx="6304359" cy="51446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90368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56792"/>
            <a:ext cx="8229600" cy="3936504"/>
          </a:xfrm>
        </p:spPr>
        <p:txBody>
          <a:bodyPr/>
          <a:lstStyle/>
          <a:p>
            <a:r>
              <a:rPr lang="en-US" dirty="0" smtClean="0"/>
              <a:t>Collection variation includes:</a:t>
            </a:r>
          </a:p>
          <a:p>
            <a:pPr marL="0" indent="0">
              <a:buNone/>
            </a:pPr>
            <a:endParaRPr lang="en-US" dirty="0" smtClean="0"/>
          </a:p>
          <a:p>
            <a:pPr lvl="1"/>
            <a:r>
              <a:rPr lang="en-US" dirty="0" smtClean="0"/>
              <a:t>How to quantify and calculate link costs.</a:t>
            </a:r>
          </a:p>
          <a:p>
            <a:pPr lvl="1"/>
            <a:r>
              <a:rPr lang="en-US" dirty="0" smtClean="0"/>
              <a:t>The number of links in the tree.</a:t>
            </a:r>
          </a:p>
          <a:p>
            <a:pPr lvl="1"/>
            <a:r>
              <a:rPr lang="en-US" dirty="0" smtClean="0"/>
              <a:t>How link state changes are propagated.</a:t>
            </a:r>
          </a:p>
          <a:p>
            <a:pPr lvl="1"/>
            <a:r>
              <a:rPr lang="en-US" dirty="0" smtClean="0"/>
              <a:t>How frequently to re-evaluate link costs and switch parents.</a:t>
            </a:r>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17</a:t>
            </a:fld>
            <a:endParaRPr lang="en-US" dirty="0"/>
          </a:p>
        </p:txBody>
      </p:sp>
      <p:sp>
        <p:nvSpPr>
          <p:cNvPr id="6" name="Title 1"/>
          <p:cNvSpPr>
            <a:spLocks noGrp="1"/>
          </p:cNvSpPr>
          <p:nvPr>
            <p:ph type="title"/>
          </p:nvPr>
        </p:nvSpPr>
        <p:spPr/>
        <p:txBody>
          <a:bodyPr/>
          <a:lstStyle/>
          <a:p>
            <a:r>
              <a:rPr lang="en-US" dirty="0" smtClean="0"/>
              <a:t>Collection Protocols</a:t>
            </a:r>
            <a:endParaRPr lang="en-US" dirty="0"/>
          </a:p>
        </p:txBody>
      </p:sp>
    </p:spTree>
    <p:extLst>
      <p:ext uri="{BB962C8B-B14F-4D97-AF65-F5344CB8AC3E}">
        <p14:creationId xmlns:p14="http://schemas.microsoft.com/office/powerpoint/2010/main" val="8855197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Collection Protocols</a:t>
            </a:r>
            <a:endParaRPr lang="en-US" dirty="0"/>
          </a:p>
        </p:txBody>
      </p:sp>
      <p:sp>
        <p:nvSpPr>
          <p:cNvPr id="3" name="Content Placeholder 2"/>
          <p:cNvSpPr>
            <a:spLocks noGrp="1"/>
          </p:cNvSpPr>
          <p:nvPr>
            <p:ph idx="1"/>
          </p:nvPr>
        </p:nvSpPr>
        <p:spPr>
          <a:xfrm>
            <a:off x="179512" y="1295400"/>
            <a:ext cx="8640960" cy="4800600"/>
          </a:xfrm>
        </p:spPr>
        <p:txBody>
          <a:bodyPr/>
          <a:lstStyle/>
          <a:p>
            <a:r>
              <a:rPr lang="en-US" dirty="0" smtClean="0"/>
              <a:t>Early collection protocols used link costs.</a:t>
            </a:r>
          </a:p>
          <a:p>
            <a:r>
              <a:rPr lang="en-US" dirty="0" smtClean="0"/>
              <a:t>Second generation (similar to AODV and DSDV) used periodic broadcasts to estimate transmissions per delivery.</a:t>
            </a:r>
          </a:p>
          <a:p>
            <a:r>
              <a:rPr lang="en-US" dirty="0" smtClean="0"/>
              <a:t>Third generation added physical layer quality data.</a:t>
            </a:r>
          </a:p>
          <a:p>
            <a:r>
              <a:rPr lang="en-US" dirty="0" smtClean="0"/>
              <a:t>Current generation (e.g., </a:t>
            </a:r>
            <a:r>
              <a:rPr lang="en-US" dirty="0" smtClean="0">
                <a:solidFill>
                  <a:srgbClr val="008000"/>
                </a:solidFill>
              </a:rPr>
              <a:t>Collection Tree Protocol (CTP)</a:t>
            </a:r>
            <a:r>
              <a:rPr lang="en-US" dirty="0" smtClean="0"/>
              <a:t>) gets information from multiple layers.</a:t>
            </a:r>
            <a:endParaRPr lang="en-US" dirty="0"/>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18</a:t>
            </a:fld>
            <a:endParaRPr lang="en-US" dirty="0"/>
          </a:p>
        </p:txBody>
      </p:sp>
    </p:spTree>
    <p:extLst>
      <p:ext uri="{BB962C8B-B14F-4D97-AF65-F5344CB8AC3E}">
        <p14:creationId xmlns:p14="http://schemas.microsoft.com/office/powerpoint/2010/main" val="40622555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Collection Protocols</a:t>
            </a:r>
            <a:endParaRPr lang="en-US" dirty="0"/>
          </a:p>
        </p:txBody>
      </p:sp>
      <p:sp>
        <p:nvSpPr>
          <p:cNvPr id="3" name="Content Placeholder 2"/>
          <p:cNvSpPr>
            <a:spLocks noGrp="1"/>
          </p:cNvSpPr>
          <p:nvPr>
            <p:ph idx="1"/>
          </p:nvPr>
        </p:nvSpPr>
        <p:spPr>
          <a:xfrm>
            <a:off x="179512" y="1052736"/>
            <a:ext cx="8640960" cy="4800600"/>
          </a:xfrm>
        </p:spPr>
        <p:txBody>
          <a:bodyPr/>
          <a:lstStyle/>
          <a:p>
            <a:r>
              <a:rPr lang="en-US" sz="2800" dirty="0" smtClean="0"/>
              <a:t>Newer protocols reduce control traffic to increase efficiency.</a:t>
            </a:r>
          </a:p>
          <a:p>
            <a:r>
              <a:rPr lang="en-US" sz="2800" dirty="0" smtClean="0"/>
              <a:t>However, they need to send link-layer broadcasts to their local neighbors to advertise their presence and routing cost.</a:t>
            </a:r>
          </a:p>
          <a:p>
            <a:r>
              <a:rPr lang="en-US" sz="2800" dirty="0" smtClean="0"/>
              <a:t>Transmission frequency of routing advertisements causes </a:t>
            </a:r>
            <a:r>
              <a:rPr lang="en-US" sz="2800" dirty="0" smtClean="0">
                <a:solidFill>
                  <a:srgbClr val="800000"/>
                </a:solidFill>
              </a:rPr>
              <a:t>design</a:t>
            </a:r>
            <a:r>
              <a:rPr lang="en-US" sz="2800" dirty="0" smtClean="0"/>
              <a:t> </a:t>
            </a:r>
            <a:r>
              <a:rPr lang="en-US" sz="2800" dirty="0" smtClean="0">
                <a:solidFill>
                  <a:srgbClr val="800000"/>
                </a:solidFill>
              </a:rPr>
              <a:t>tension</a:t>
            </a:r>
            <a:r>
              <a:rPr lang="en-US" sz="2800" dirty="0" smtClean="0"/>
              <a:t>.</a:t>
            </a:r>
          </a:p>
          <a:p>
            <a:pPr>
              <a:buBlip>
                <a:blip r:embed="rId2"/>
              </a:buBlip>
            </a:pPr>
            <a:r>
              <a:rPr lang="en-US" sz="2800" dirty="0" smtClean="0"/>
              <a:t>Protocols reduce this tension by converting routing gradient to a data consistency problem.</a:t>
            </a:r>
          </a:p>
          <a:p>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19</a:t>
            </a:fld>
            <a:endParaRPr lang="en-US" dirty="0"/>
          </a:p>
        </p:txBody>
      </p:sp>
    </p:spTree>
    <p:extLst>
      <p:ext uri="{BB962C8B-B14F-4D97-AF65-F5344CB8AC3E}">
        <p14:creationId xmlns:p14="http://schemas.microsoft.com/office/powerpoint/2010/main" val="11989215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t>
            </a:r>
            <a:r>
              <a:rPr lang="en-US" dirty="0" smtClean="0"/>
              <a:t>Location </a:t>
            </a:r>
            <a:r>
              <a:rPr lang="en-US" dirty="0" smtClean="0"/>
              <a:t>Viewpoints</a:t>
            </a:r>
            <a:endParaRPr lang="en-US" dirty="0"/>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2</a:t>
            </a:fld>
            <a:endParaRPr lang="en-US" dirty="0"/>
          </a:p>
        </p:txBody>
      </p:sp>
      <p:pic>
        <p:nvPicPr>
          <p:cNvPr id="1026" name="Picture 2" descr="http://1.bp.blogspot.com/-SrLjrXJRi1c/UHIX-p0d2fI/AAAAAAAAAQk/PQSyg_a5iQc/s1600/IoT-gateway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1981200"/>
            <a:ext cx="4876800" cy="3810000"/>
          </a:xfrm>
          <a:prstGeom prst="rect">
            <a:avLst/>
          </a:prstGeom>
          <a:noFill/>
          <a:extLst>
            <a:ext uri="{909E8E84-426E-40DD-AFC4-6F175D3DCCD1}">
              <a14:hiddenFill xmlns:a14="http://schemas.microsoft.com/office/drawing/2010/main">
                <a:solidFill>
                  <a:srgbClr val="FFFFFF"/>
                </a:solidFill>
              </a14:hiddenFill>
            </a:ext>
          </a:extLst>
        </p:spPr>
      </p:pic>
      <p:sp>
        <p:nvSpPr>
          <p:cNvPr id="6" name="Oval 5"/>
          <p:cNvSpPr/>
          <p:nvPr/>
        </p:nvSpPr>
        <p:spPr bwMode="auto">
          <a:xfrm>
            <a:off x="5364088" y="1268760"/>
            <a:ext cx="1994520" cy="914400"/>
          </a:xfrm>
          <a:prstGeom prst="ellipse">
            <a:avLst/>
          </a:prstGeom>
          <a:noFill/>
          <a:ln w="25400" cap="flat" cmpd="sng" algn="ctr">
            <a:solidFill>
              <a:srgbClr val="8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rgbClr val="800000"/>
                </a:solidFill>
                <a:effectLst/>
                <a:latin typeface="Comic Sans MS" pitchFamily="66" charset="0"/>
              </a:rPr>
              <a:t>Cloud</a:t>
            </a:r>
          </a:p>
        </p:txBody>
      </p:sp>
      <p:cxnSp>
        <p:nvCxnSpPr>
          <p:cNvPr id="8" name="Straight Arrow Connector 7"/>
          <p:cNvCxnSpPr/>
          <p:nvPr/>
        </p:nvCxnSpPr>
        <p:spPr bwMode="auto">
          <a:xfrm flipV="1">
            <a:off x="5089638" y="2183160"/>
            <a:ext cx="1213284" cy="796206"/>
          </a:xfrm>
          <a:prstGeom prst="straightConnector1">
            <a:avLst/>
          </a:prstGeom>
          <a:noFill/>
          <a:ln w="25400" cap="flat" cmpd="sng" algn="ctr">
            <a:solidFill>
              <a:srgbClr val="800000"/>
            </a:solidFill>
            <a:prstDash val="solid"/>
            <a:round/>
            <a:headEnd type="stealth" w="med" len="med"/>
            <a:tailEnd type="arrow"/>
          </a:ln>
          <a:effectLst/>
        </p:spPr>
      </p:cxnSp>
      <p:cxnSp>
        <p:nvCxnSpPr>
          <p:cNvPr id="12" name="Straight Arrow Connector 11"/>
          <p:cNvCxnSpPr/>
          <p:nvPr/>
        </p:nvCxnSpPr>
        <p:spPr bwMode="auto">
          <a:xfrm>
            <a:off x="1547664" y="3327054"/>
            <a:ext cx="864096" cy="576064"/>
          </a:xfrm>
          <a:prstGeom prst="straightConnector1">
            <a:avLst/>
          </a:prstGeom>
          <a:noFill/>
          <a:ln w="25400" cap="flat" cmpd="sng" algn="ctr">
            <a:solidFill>
              <a:srgbClr val="0000FF"/>
            </a:solidFill>
            <a:prstDash val="solid"/>
            <a:round/>
            <a:headEnd type="none" w="med" len="med"/>
            <a:tailEnd type="arrow"/>
          </a:ln>
          <a:effectLst/>
        </p:spPr>
      </p:cxnSp>
      <p:sp>
        <p:nvSpPr>
          <p:cNvPr id="13" name="Rectangle 12"/>
          <p:cNvSpPr/>
          <p:nvPr/>
        </p:nvSpPr>
        <p:spPr bwMode="auto">
          <a:xfrm>
            <a:off x="683568" y="2412763"/>
            <a:ext cx="1130424" cy="914400"/>
          </a:xfrm>
          <a:prstGeom prst="rect">
            <a:avLst/>
          </a:prstGeom>
          <a:noFill/>
          <a:ln w="254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FF"/>
                </a:solidFill>
                <a:effectLst/>
                <a:latin typeface="Times New Roman" panose="02020603050405020304" pitchFamily="18" charset="0"/>
                <a:cs typeface="Times New Roman" panose="02020603050405020304" pitchFamily="18" charset="0"/>
              </a:rPr>
              <a:t>Real</a:t>
            </a:r>
            <a:r>
              <a:rPr kumimoji="0" lang="en-US" sz="1800" b="1" i="0" u="none" strike="noStrike" cap="none" normalizeH="0" dirty="0" smtClean="0">
                <a:ln>
                  <a:noFill/>
                </a:ln>
                <a:solidFill>
                  <a:srgbClr val="0000FF"/>
                </a:solidFill>
                <a:effectLst/>
                <a:latin typeface="Times New Roman" panose="02020603050405020304" pitchFamily="18" charset="0"/>
                <a:cs typeface="Times New Roman" panose="02020603050405020304" pitchFamily="18" charset="0"/>
              </a:rPr>
              <a:t> time</a:t>
            </a:r>
          </a:p>
          <a:p>
            <a:pPr marL="0" marR="0" indent="0" algn="ctr" defTabSz="914400" rtl="0" eaLnBrk="0" fontAlgn="base" latinLnBrk="0" hangingPunct="0">
              <a:lnSpc>
                <a:spcPct val="100000"/>
              </a:lnSpc>
              <a:spcBef>
                <a:spcPct val="0"/>
              </a:spcBef>
              <a:spcAft>
                <a:spcPct val="0"/>
              </a:spcAft>
              <a:buClrTx/>
              <a:buSzTx/>
              <a:buFontTx/>
              <a:buNone/>
              <a:tabLst/>
            </a:pPr>
            <a:r>
              <a:rPr lang="en-US" sz="1800" b="1" baseline="0" dirty="0" smtClean="0">
                <a:solidFill>
                  <a:srgbClr val="0000FF"/>
                </a:solidFill>
                <a:latin typeface="Times New Roman" panose="02020603050405020304" pitchFamily="18" charset="0"/>
                <a:cs typeface="Times New Roman" panose="02020603050405020304" pitchFamily="18" charset="0"/>
              </a:rPr>
              <a:t>deadlines</a:t>
            </a:r>
            <a:endParaRPr kumimoji="0" lang="en-US" sz="1800" b="1" i="0" u="none" strike="noStrike" cap="none" normalizeH="0" baseline="0" dirty="0" smtClean="0">
              <a:ln>
                <a:noFill/>
              </a:ln>
              <a:solidFill>
                <a:srgbClr val="0000FF"/>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0758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Consistency Mechanism</a:t>
            </a:r>
            <a:endParaRPr lang="en-US" dirty="0"/>
          </a:p>
        </p:txBody>
      </p:sp>
      <p:sp>
        <p:nvSpPr>
          <p:cNvPr id="3" name="Content Placeholder 2"/>
          <p:cNvSpPr>
            <a:spLocks noGrp="1"/>
          </p:cNvSpPr>
          <p:nvPr>
            <p:ph idx="1"/>
          </p:nvPr>
        </p:nvSpPr>
        <p:spPr>
          <a:xfrm>
            <a:off x="251520" y="1295400"/>
            <a:ext cx="8712968" cy="4800600"/>
          </a:xfrm>
        </p:spPr>
        <p:txBody>
          <a:bodyPr/>
          <a:lstStyle/>
          <a:p>
            <a:r>
              <a:rPr lang="en-US" dirty="0" smtClean="0"/>
              <a:t>To address both dissemination and collection protocols as a problem of maintaining data consistency, the </a:t>
            </a:r>
            <a:r>
              <a:rPr lang="en-US" dirty="0" smtClean="0">
                <a:solidFill>
                  <a:srgbClr val="0000FF"/>
                </a:solidFill>
              </a:rPr>
              <a:t>data consistency requirements</a:t>
            </a:r>
            <a:r>
              <a:rPr lang="en-US" dirty="0" smtClean="0"/>
              <a:t> are:</a:t>
            </a:r>
          </a:p>
          <a:p>
            <a:pPr lvl="1"/>
            <a:r>
              <a:rPr lang="en-US" dirty="0" smtClean="0"/>
              <a:t>Resolve inconsistencies quickly.</a:t>
            </a:r>
          </a:p>
          <a:p>
            <a:pPr lvl="1"/>
            <a:r>
              <a:rPr lang="en-US" dirty="0" smtClean="0"/>
              <a:t>Send few packet when data is consistent.</a:t>
            </a:r>
          </a:p>
          <a:p>
            <a:pPr lvl="1"/>
            <a:r>
              <a:rPr lang="en-US" dirty="0" smtClean="0"/>
              <a:t>Require very little state.</a:t>
            </a:r>
          </a:p>
          <a:p>
            <a:pPr lvl="1"/>
            <a:endParaRPr lang="en-US" dirty="0"/>
          </a:p>
          <a:p>
            <a:r>
              <a:rPr lang="en-US" dirty="0" smtClean="0">
                <a:solidFill>
                  <a:srgbClr val="800000"/>
                </a:solidFill>
              </a:rPr>
              <a:t>Trickle </a:t>
            </a:r>
            <a:r>
              <a:rPr lang="en-US" dirty="0" smtClean="0"/>
              <a:t>meets these three requirements.</a:t>
            </a:r>
            <a:endParaRPr lang="en-US" dirty="0">
              <a:solidFill>
                <a:srgbClr val="800000"/>
              </a:solidFill>
            </a:endParaRPr>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20</a:t>
            </a:fld>
            <a:endParaRPr lang="en-US" dirty="0"/>
          </a:p>
        </p:txBody>
      </p:sp>
    </p:spTree>
    <p:extLst>
      <p:ext uri="{BB962C8B-B14F-4D97-AF65-F5344CB8AC3E}">
        <p14:creationId xmlns:p14="http://schemas.microsoft.com/office/powerpoint/2010/main" val="10955804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Trickle</a:t>
            </a:r>
            <a:endParaRPr lang="en-US" dirty="0"/>
          </a:p>
        </p:txBody>
      </p:sp>
      <p:sp>
        <p:nvSpPr>
          <p:cNvPr id="3" name="Content Placeholder 2"/>
          <p:cNvSpPr>
            <a:spLocks noGrp="1"/>
          </p:cNvSpPr>
          <p:nvPr>
            <p:ph idx="1"/>
          </p:nvPr>
        </p:nvSpPr>
        <p:spPr>
          <a:xfrm>
            <a:off x="457200" y="1052736"/>
            <a:ext cx="8229600" cy="4800600"/>
          </a:xfrm>
        </p:spPr>
        <p:txBody>
          <a:bodyPr/>
          <a:lstStyle/>
          <a:p>
            <a:r>
              <a:rPr lang="en-US" dirty="0" smtClean="0">
                <a:solidFill>
                  <a:srgbClr val="800000"/>
                </a:solidFill>
              </a:rPr>
              <a:t>Trickle algorithm</a:t>
            </a:r>
            <a:r>
              <a:rPr lang="en-US" dirty="0" smtClean="0"/>
              <a:t> establishes a density-aware local broadcast with an underlying consistency model that guides when a node communicates.</a:t>
            </a:r>
          </a:p>
          <a:p>
            <a:r>
              <a:rPr lang="en-US" dirty="0" smtClean="0"/>
              <a:t>The algorithm controls the send rate such that each node hears a trickle of packets (enough to stay consistent).</a:t>
            </a:r>
          </a:p>
          <a:p>
            <a:r>
              <a:rPr lang="en-US" dirty="0" smtClean="0">
                <a:solidFill>
                  <a:srgbClr val="800000"/>
                </a:solidFill>
              </a:rPr>
              <a:t>Trickle</a:t>
            </a:r>
            <a:r>
              <a:rPr lang="en-US" dirty="0" smtClean="0"/>
              <a:t> relies only on local broadcasts and its basic mechanism is a </a:t>
            </a:r>
            <a:r>
              <a:rPr lang="en-US" dirty="0" smtClean="0">
                <a:solidFill>
                  <a:srgbClr val="0000FF"/>
                </a:solidFill>
              </a:rPr>
              <a:t>randomized suppressive broadcast</a:t>
            </a:r>
            <a:r>
              <a:rPr lang="en-US" dirty="0" smtClean="0"/>
              <a:t>.</a:t>
            </a:r>
            <a:endParaRPr lang="en-US" dirty="0"/>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21</a:t>
            </a:fld>
            <a:endParaRPr lang="en-US" dirty="0"/>
          </a:p>
        </p:txBody>
      </p:sp>
    </p:spTree>
    <p:extLst>
      <p:ext uri="{BB962C8B-B14F-4D97-AF65-F5344CB8AC3E}">
        <p14:creationId xmlns:p14="http://schemas.microsoft.com/office/powerpoint/2010/main" val="28359308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Trickle Algorithm </a:t>
            </a:r>
            <a:r>
              <a:rPr lang="en-US" dirty="0"/>
              <a:t>[</a:t>
            </a:r>
            <a:r>
              <a:rPr lang="en-US" dirty="0" err="1"/>
              <a:t>Bjamaa</a:t>
            </a:r>
            <a:r>
              <a:rPr lang="en-US" dirty="0"/>
              <a:t> 15]</a:t>
            </a:r>
            <a:br>
              <a:rPr lang="en-US" dirty="0"/>
            </a:br>
            <a:endParaRPr lang="en-US" dirty="0"/>
          </a:p>
        </p:txBody>
      </p:sp>
      <p:sp>
        <p:nvSpPr>
          <p:cNvPr id="3" name="Content Placeholder 2"/>
          <p:cNvSpPr>
            <a:spLocks noGrp="1"/>
          </p:cNvSpPr>
          <p:nvPr>
            <p:ph idx="1"/>
          </p:nvPr>
        </p:nvSpPr>
        <p:spPr>
          <a:xfrm>
            <a:off x="251520" y="1052736"/>
            <a:ext cx="8784976" cy="5256584"/>
          </a:xfrm>
        </p:spPr>
        <p:txBody>
          <a:bodyPr/>
          <a:lstStyle/>
          <a:p>
            <a:pPr marL="0" indent="0">
              <a:buNone/>
            </a:pPr>
            <a:r>
              <a:rPr lang="en-US" dirty="0" smtClean="0"/>
              <a:t>Trickle variables:</a:t>
            </a:r>
          </a:p>
          <a:p>
            <a:pPr marL="0" indent="0">
              <a:buNone/>
            </a:pPr>
            <a:r>
              <a:rPr lang="en-US" dirty="0"/>
              <a:t> </a:t>
            </a:r>
            <a:r>
              <a:rPr lang="en-US" dirty="0" smtClean="0"/>
              <a:t>	</a:t>
            </a:r>
            <a:r>
              <a:rPr lang="en-US" dirty="0" smtClean="0">
                <a:solidFill>
                  <a:srgbClr val="0000FF"/>
                </a:solidFill>
              </a:rPr>
              <a:t>c	 </a:t>
            </a:r>
            <a:r>
              <a:rPr lang="en-US" dirty="0" smtClean="0"/>
              <a:t>consistency counter</a:t>
            </a:r>
          </a:p>
          <a:p>
            <a:pPr marL="0" indent="0">
              <a:buNone/>
            </a:pPr>
            <a:r>
              <a:rPr lang="en-US" dirty="0"/>
              <a:t>	</a:t>
            </a:r>
            <a:r>
              <a:rPr lang="en-US" dirty="0" smtClean="0">
                <a:solidFill>
                  <a:srgbClr val="0000FF"/>
                </a:solidFill>
              </a:rPr>
              <a:t>I	 </a:t>
            </a:r>
            <a:r>
              <a:rPr lang="en-US" dirty="0" smtClean="0"/>
              <a:t>Trickle interval</a:t>
            </a:r>
          </a:p>
          <a:p>
            <a:pPr marL="0" indent="0">
              <a:buNone/>
            </a:pPr>
            <a:r>
              <a:rPr lang="en-US" dirty="0">
                <a:solidFill>
                  <a:srgbClr val="0000FF"/>
                </a:solidFill>
              </a:rPr>
              <a:t>	</a:t>
            </a:r>
            <a:r>
              <a:rPr lang="en-US" dirty="0" smtClean="0">
                <a:solidFill>
                  <a:srgbClr val="0000FF"/>
                </a:solidFill>
              </a:rPr>
              <a:t>t	 </a:t>
            </a:r>
            <a:r>
              <a:rPr lang="en-US" dirty="0" smtClean="0"/>
              <a:t>transmission time</a:t>
            </a:r>
          </a:p>
          <a:p>
            <a:pPr marL="0" indent="0">
              <a:buNone/>
            </a:pPr>
            <a:r>
              <a:rPr lang="en-US" dirty="0" smtClean="0"/>
              <a:t>Trickle configuration parameters:</a:t>
            </a:r>
          </a:p>
          <a:p>
            <a:pPr marL="0" indent="0">
              <a:buNone/>
            </a:pPr>
            <a:r>
              <a:rPr lang="en-US" dirty="0"/>
              <a:t>	</a:t>
            </a:r>
            <a:r>
              <a:rPr lang="en-US" dirty="0" err="1" smtClean="0">
                <a:solidFill>
                  <a:srgbClr val="008000"/>
                </a:solidFill>
              </a:rPr>
              <a:t>I</a:t>
            </a:r>
            <a:r>
              <a:rPr lang="en-US" sz="2400" i="1" dirty="0" err="1" smtClean="0">
                <a:solidFill>
                  <a:srgbClr val="008000"/>
                </a:solidFill>
              </a:rPr>
              <a:t>min</a:t>
            </a:r>
            <a:r>
              <a:rPr lang="en-US" sz="2400" i="1" dirty="0" smtClean="0"/>
              <a:t>	 </a:t>
            </a:r>
            <a:r>
              <a:rPr lang="en-US" dirty="0" smtClean="0"/>
              <a:t>minimum interval size (time units)</a:t>
            </a:r>
          </a:p>
          <a:p>
            <a:pPr marL="0" indent="0">
              <a:buNone/>
            </a:pPr>
            <a:r>
              <a:rPr lang="en-US" sz="2400" dirty="0"/>
              <a:t>	</a:t>
            </a:r>
            <a:r>
              <a:rPr lang="en-US" dirty="0" smtClean="0">
                <a:solidFill>
                  <a:srgbClr val="008000"/>
                </a:solidFill>
              </a:rPr>
              <a:t>I</a:t>
            </a:r>
            <a:r>
              <a:rPr lang="en-US" sz="2400" i="1" dirty="0" smtClean="0">
                <a:solidFill>
                  <a:srgbClr val="008000"/>
                </a:solidFill>
              </a:rPr>
              <a:t>max	 </a:t>
            </a:r>
            <a:r>
              <a:rPr lang="en-US" dirty="0" smtClean="0"/>
              <a:t>determines maximum interval 			 size as: </a:t>
            </a:r>
            <a:r>
              <a:rPr lang="en-US" dirty="0" err="1">
                <a:solidFill>
                  <a:srgbClr val="008000"/>
                </a:solidFill>
              </a:rPr>
              <a:t>I</a:t>
            </a:r>
            <a:r>
              <a:rPr lang="en-US" sz="2400" i="1" dirty="0" err="1">
                <a:solidFill>
                  <a:srgbClr val="008000"/>
                </a:solidFill>
              </a:rPr>
              <a:t>min</a:t>
            </a:r>
            <a:r>
              <a:rPr lang="en-US" dirty="0" smtClean="0"/>
              <a:t> x 2</a:t>
            </a:r>
            <a:r>
              <a:rPr lang="en-US" sz="2400" baseline="30000" dirty="0">
                <a:solidFill>
                  <a:srgbClr val="008000"/>
                </a:solidFill>
              </a:rPr>
              <a:t>I</a:t>
            </a:r>
            <a:r>
              <a:rPr lang="en-US" sz="2400" i="1" baseline="30000" dirty="0">
                <a:solidFill>
                  <a:srgbClr val="008000"/>
                </a:solidFill>
              </a:rPr>
              <a:t>max</a:t>
            </a:r>
            <a:endParaRPr lang="en-US" sz="2400" baseline="30000" dirty="0"/>
          </a:p>
          <a:p>
            <a:pPr marL="0" indent="0">
              <a:buNone/>
            </a:pPr>
            <a:r>
              <a:rPr lang="en-US" sz="2400" dirty="0" smtClean="0"/>
              <a:t>	</a:t>
            </a:r>
            <a:r>
              <a:rPr lang="en-US" dirty="0" smtClean="0">
                <a:solidFill>
                  <a:srgbClr val="008000"/>
                </a:solidFill>
              </a:rPr>
              <a:t>k</a:t>
            </a:r>
            <a:r>
              <a:rPr lang="en-US" sz="2400" dirty="0" smtClean="0">
                <a:solidFill>
                  <a:srgbClr val="008000"/>
                </a:solidFill>
              </a:rPr>
              <a:t>	 </a:t>
            </a:r>
            <a:r>
              <a:rPr lang="en-US" dirty="0" smtClean="0"/>
              <a:t>redundancy constant</a:t>
            </a:r>
            <a:endParaRPr lang="en-US" dirty="0"/>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22</a:t>
            </a:fld>
            <a:endParaRPr lang="en-US" dirty="0"/>
          </a:p>
        </p:txBody>
      </p:sp>
    </p:spTree>
    <p:extLst>
      <p:ext uri="{BB962C8B-B14F-4D97-AF65-F5344CB8AC3E}">
        <p14:creationId xmlns:p14="http://schemas.microsoft.com/office/powerpoint/2010/main" val="258548389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Trickle Algorithm</a:t>
            </a:r>
            <a:r>
              <a:rPr lang="en-US" dirty="0"/>
              <a:t/>
            </a:r>
            <a:br>
              <a:rPr lang="en-US" dirty="0"/>
            </a:br>
            <a:endParaRPr lang="en-US" dirty="0"/>
          </a:p>
        </p:txBody>
      </p:sp>
      <p:sp>
        <p:nvSpPr>
          <p:cNvPr id="3" name="Content Placeholder 2"/>
          <p:cNvSpPr>
            <a:spLocks noGrp="1"/>
          </p:cNvSpPr>
          <p:nvPr>
            <p:ph idx="1"/>
          </p:nvPr>
        </p:nvSpPr>
        <p:spPr>
          <a:xfrm>
            <a:off x="0" y="1052736"/>
            <a:ext cx="9036496" cy="5256584"/>
          </a:xfrm>
        </p:spPr>
        <p:txBody>
          <a:bodyPr/>
          <a:lstStyle/>
          <a:p>
            <a:pPr marL="0" indent="0">
              <a:buNone/>
            </a:pPr>
            <a:r>
              <a:rPr lang="en-US" sz="2000" dirty="0"/>
              <a:t>0</a:t>
            </a:r>
            <a:r>
              <a:rPr lang="en-US" sz="2000" dirty="0" smtClean="0"/>
              <a:t>. Initialization:</a:t>
            </a:r>
          </a:p>
          <a:p>
            <a:pPr marL="0" indent="0">
              <a:buNone/>
            </a:pPr>
            <a:r>
              <a:rPr lang="en-US" sz="2000" dirty="0" smtClean="0">
                <a:solidFill>
                  <a:srgbClr val="0000FF"/>
                </a:solidFill>
                <a:sym typeface="Wingdings" panose="05000000000000000000" pitchFamily="2" charset="2"/>
              </a:rPr>
              <a:t>   I</a:t>
            </a:r>
            <a:r>
              <a:rPr lang="en-US" sz="2000" dirty="0" smtClean="0">
                <a:sym typeface="Wingdings" panose="05000000000000000000" pitchFamily="2" charset="2"/>
              </a:rPr>
              <a:t>  random value in range [</a:t>
            </a:r>
            <a:r>
              <a:rPr lang="en-US" sz="2000" dirty="0" err="1" smtClean="0">
                <a:solidFill>
                  <a:srgbClr val="008000"/>
                </a:solidFill>
              </a:rPr>
              <a:t>I</a:t>
            </a:r>
            <a:r>
              <a:rPr lang="en-US" sz="2000" i="1" dirty="0" err="1" smtClean="0">
                <a:solidFill>
                  <a:srgbClr val="008000"/>
                </a:solidFill>
              </a:rPr>
              <a:t>min</a:t>
            </a:r>
            <a:r>
              <a:rPr lang="en-US" sz="2000" i="1" dirty="0" smtClean="0">
                <a:solidFill>
                  <a:srgbClr val="008000"/>
                </a:solidFill>
              </a:rPr>
              <a:t>,</a:t>
            </a:r>
            <a:r>
              <a:rPr lang="en-US" sz="2000" dirty="0">
                <a:solidFill>
                  <a:srgbClr val="008000"/>
                </a:solidFill>
              </a:rPr>
              <a:t> </a:t>
            </a:r>
            <a:r>
              <a:rPr lang="en-US" sz="2000" dirty="0" err="1">
                <a:solidFill>
                  <a:srgbClr val="008000"/>
                </a:solidFill>
              </a:rPr>
              <a:t>I</a:t>
            </a:r>
            <a:r>
              <a:rPr lang="en-US" sz="2000" i="1" dirty="0" err="1">
                <a:solidFill>
                  <a:srgbClr val="008000"/>
                </a:solidFill>
              </a:rPr>
              <a:t>min</a:t>
            </a:r>
            <a:r>
              <a:rPr lang="en-US" sz="2000" dirty="0"/>
              <a:t> x </a:t>
            </a:r>
            <a:r>
              <a:rPr lang="en-US" sz="2000" dirty="0" smtClean="0"/>
              <a:t>2</a:t>
            </a:r>
            <a:r>
              <a:rPr lang="en-US" sz="2000" baseline="30000" dirty="0" smtClean="0">
                <a:solidFill>
                  <a:srgbClr val="008000"/>
                </a:solidFill>
              </a:rPr>
              <a:t>I</a:t>
            </a:r>
            <a:r>
              <a:rPr lang="en-US" sz="2000" i="1" baseline="30000" dirty="0" smtClean="0">
                <a:solidFill>
                  <a:srgbClr val="008000"/>
                </a:solidFill>
              </a:rPr>
              <a:t>max</a:t>
            </a:r>
            <a:r>
              <a:rPr lang="en-US" sz="2000" dirty="0" smtClean="0"/>
              <a:t>];</a:t>
            </a:r>
          </a:p>
          <a:p>
            <a:pPr marL="0" indent="0">
              <a:buNone/>
            </a:pPr>
            <a:r>
              <a:rPr lang="en-US" sz="2000" dirty="0" smtClean="0"/>
              <a:t>1. </a:t>
            </a:r>
            <a:r>
              <a:rPr lang="en-US" sz="2000" dirty="0">
                <a:solidFill>
                  <a:srgbClr val="0000FF"/>
                </a:solidFill>
              </a:rPr>
              <a:t>c </a:t>
            </a:r>
            <a:r>
              <a:rPr lang="en-US" sz="2000" dirty="0">
                <a:sym typeface="Wingdings" panose="05000000000000000000" pitchFamily="2" charset="2"/>
              </a:rPr>
              <a:t> 0</a:t>
            </a:r>
            <a:r>
              <a:rPr lang="en-US" sz="2000" dirty="0" smtClean="0">
                <a:sym typeface="Wingdings" panose="05000000000000000000" pitchFamily="2" charset="2"/>
              </a:rPr>
              <a:t>;</a:t>
            </a:r>
            <a:r>
              <a:rPr lang="en-US" sz="2000" dirty="0" smtClean="0"/>
              <a:t> </a:t>
            </a:r>
          </a:p>
          <a:p>
            <a:pPr marL="0" indent="0">
              <a:buNone/>
            </a:pPr>
            <a:r>
              <a:rPr lang="en-US" sz="2000" dirty="0" smtClean="0"/>
              <a:t>   Pick </a:t>
            </a:r>
            <a:r>
              <a:rPr lang="en-US" sz="2000" dirty="0" smtClean="0">
                <a:solidFill>
                  <a:srgbClr val="0000FF"/>
                </a:solidFill>
              </a:rPr>
              <a:t>t</a:t>
            </a:r>
            <a:r>
              <a:rPr lang="en-US" sz="2000" dirty="0" smtClean="0"/>
              <a:t> uniformly at random from range [</a:t>
            </a:r>
            <a:r>
              <a:rPr lang="en-US" sz="2000" dirty="0" smtClean="0">
                <a:solidFill>
                  <a:srgbClr val="0000FF"/>
                </a:solidFill>
              </a:rPr>
              <a:t>I/2, I</a:t>
            </a:r>
            <a:r>
              <a:rPr lang="en-US" sz="2000" dirty="0" smtClean="0"/>
              <a:t>];</a:t>
            </a:r>
          </a:p>
          <a:p>
            <a:pPr marL="0" indent="0">
              <a:buNone/>
            </a:pPr>
            <a:r>
              <a:rPr lang="en-US" sz="2000" dirty="0" smtClean="0"/>
              <a:t>   start timer;</a:t>
            </a:r>
          </a:p>
          <a:p>
            <a:pPr marL="339725" indent="-339725">
              <a:buNone/>
            </a:pPr>
            <a:r>
              <a:rPr lang="en-US" sz="2000" dirty="0" smtClean="0">
                <a:solidFill>
                  <a:srgbClr val="800000"/>
                </a:solidFill>
              </a:rPr>
              <a:t>   {anytime during interval, if node hears a consistent message </a:t>
            </a:r>
            <a:r>
              <a:rPr lang="en-US" sz="2000" dirty="0" smtClean="0"/>
              <a:t>increment </a:t>
            </a:r>
            <a:r>
              <a:rPr lang="en-US" sz="2000" dirty="0" smtClean="0">
                <a:solidFill>
                  <a:srgbClr val="0000FF"/>
                </a:solidFill>
              </a:rPr>
              <a:t>c</a:t>
            </a:r>
            <a:r>
              <a:rPr lang="en-US" sz="2000" dirty="0" smtClean="0"/>
              <a:t>;</a:t>
            </a:r>
            <a:r>
              <a:rPr lang="en-US" sz="2000" dirty="0" smtClean="0">
                <a:solidFill>
                  <a:srgbClr val="800000"/>
                </a:solidFill>
              </a:rPr>
              <a:t>}</a:t>
            </a:r>
            <a:endParaRPr lang="en-US" sz="2000" dirty="0" smtClean="0"/>
          </a:p>
          <a:p>
            <a:pPr marL="0" indent="0">
              <a:buNone/>
            </a:pPr>
            <a:r>
              <a:rPr lang="en-US" sz="2000" dirty="0" smtClean="0"/>
              <a:t>2. Once timer reaches </a:t>
            </a:r>
            <a:r>
              <a:rPr lang="en-US" sz="2000" dirty="0" smtClean="0">
                <a:solidFill>
                  <a:srgbClr val="0000FF"/>
                </a:solidFill>
              </a:rPr>
              <a:t>t</a:t>
            </a:r>
          </a:p>
          <a:p>
            <a:pPr marL="0" indent="0">
              <a:buNone/>
            </a:pPr>
            <a:r>
              <a:rPr lang="en-US" sz="2000" dirty="0" smtClean="0">
                <a:solidFill>
                  <a:srgbClr val="0000FF"/>
                </a:solidFill>
              </a:rPr>
              <a:t>     </a:t>
            </a:r>
            <a:r>
              <a:rPr lang="en-US" sz="2000" dirty="0" err="1" smtClean="0"/>
              <a:t>iff</a:t>
            </a:r>
            <a:r>
              <a:rPr lang="en-US" sz="2000" dirty="0" smtClean="0"/>
              <a:t> </a:t>
            </a:r>
            <a:r>
              <a:rPr lang="en-US" sz="2000" dirty="0" smtClean="0">
                <a:solidFill>
                  <a:srgbClr val="0000FF"/>
                </a:solidFill>
              </a:rPr>
              <a:t>c </a:t>
            </a:r>
            <a:r>
              <a:rPr lang="en-US" sz="2000" dirty="0" smtClean="0"/>
              <a:t>&lt; </a:t>
            </a:r>
            <a:r>
              <a:rPr lang="en-US" sz="2000" dirty="0" smtClean="0">
                <a:solidFill>
                  <a:srgbClr val="008000"/>
                </a:solidFill>
              </a:rPr>
              <a:t>k  </a:t>
            </a:r>
            <a:r>
              <a:rPr lang="en-US" sz="2000" dirty="0" smtClean="0"/>
              <a:t>node transmits message;     suppression possible!</a:t>
            </a:r>
          </a:p>
          <a:p>
            <a:pPr marL="515938" indent="-515938">
              <a:buNone/>
            </a:pPr>
            <a:r>
              <a:rPr lang="en-US" sz="2000" dirty="0"/>
              <a:t>3. When </a:t>
            </a:r>
            <a:r>
              <a:rPr lang="en-US" sz="2000" dirty="0">
                <a:solidFill>
                  <a:srgbClr val="0000FF"/>
                </a:solidFill>
                <a:sym typeface="Wingdings" panose="05000000000000000000" pitchFamily="2" charset="2"/>
              </a:rPr>
              <a:t>I </a:t>
            </a:r>
            <a:r>
              <a:rPr lang="en-US" sz="2000" dirty="0">
                <a:sym typeface="Wingdings" panose="05000000000000000000" pitchFamily="2" charset="2"/>
              </a:rPr>
              <a:t>expires, double interval length until</a:t>
            </a:r>
            <a:r>
              <a:rPr lang="en-US" sz="2000" dirty="0">
                <a:solidFill>
                  <a:srgbClr val="0000FF"/>
                </a:solidFill>
                <a:sym typeface="Wingdings" panose="05000000000000000000" pitchFamily="2" charset="2"/>
              </a:rPr>
              <a:t> I </a:t>
            </a:r>
            <a:r>
              <a:rPr lang="en-US" sz="2000" dirty="0" smtClean="0">
                <a:sym typeface="Wingdings" panose="05000000000000000000" pitchFamily="2" charset="2"/>
              </a:rPr>
              <a:t>reaches </a:t>
            </a:r>
            <a:r>
              <a:rPr lang="en-US" sz="2000" dirty="0" err="1">
                <a:solidFill>
                  <a:srgbClr val="008000"/>
                </a:solidFill>
              </a:rPr>
              <a:t>I</a:t>
            </a:r>
            <a:r>
              <a:rPr lang="en-US" sz="2000" i="1" dirty="0" err="1">
                <a:solidFill>
                  <a:srgbClr val="008000"/>
                </a:solidFill>
              </a:rPr>
              <a:t>min</a:t>
            </a:r>
            <a:r>
              <a:rPr lang="en-US" sz="2000" dirty="0"/>
              <a:t> x </a:t>
            </a:r>
            <a:r>
              <a:rPr lang="en-US" sz="2000" dirty="0" smtClean="0"/>
              <a:t>2</a:t>
            </a:r>
            <a:r>
              <a:rPr lang="en-US" sz="2000" baseline="30000" dirty="0" smtClean="0">
                <a:solidFill>
                  <a:srgbClr val="008000"/>
                </a:solidFill>
              </a:rPr>
              <a:t>I</a:t>
            </a:r>
            <a:r>
              <a:rPr lang="en-US" sz="2000" i="1" baseline="30000" dirty="0" smtClean="0">
                <a:solidFill>
                  <a:srgbClr val="008000"/>
                </a:solidFill>
              </a:rPr>
              <a:t>max</a:t>
            </a:r>
            <a:r>
              <a:rPr lang="en-US" sz="2000" dirty="0" smtClean="0"/>
              <a:t>;</a:t>
            </a:r>
            <a:r>
              <a:rPr lang="en-US" sz="2000" i="1" dirty="0" smtClean="0">
                <a:solidFill>
                  <a:srgbClr val="008000"/>
                </a:solidFill>
              </a:rPr>
              <a:t>   </a:t>
            </a:r>
            <a:r>
              <a:rPr lang="en-US" sz="2000" dirty="0" smtClean="0"/>
              <a:t>go </a:t>
            </a:r>
            <a:r>
              <a:rPr lang="en-US" sz="2000" dirty="0"/>
              <a:t>to 1</a:t>
            </a:r>
            <a:r>
              <a:rPr lang="en-US" sz="2000" dirty="0" smtClean="0"/>
              <a:t>.</a:t>
            </a:r>
          </a:p>
          <a:p>
            <a:pPr marL="457200" indent="-457200">
              <a:buNone/>
            </a:pPr>
            <a:r>
              <a:rPr lang="en-US" sz="2000" dirty="0"/>
              <a:t> </a:t>
            </a:r>
            <a:r>
              <a:rPr lang="en-US" sz="2000" dirty="0" smtClean="0"/>
              <a:t>  </a:t>
            </a:r>
            <a:r>
              <a:rPr lang="en-US" sz="2000" dirty="0" smtClean="0">
                <a:solidFill>
                  <a:srgbClr val="800000"/>
                </a:solidFill>
              </a:rPr>
              <a:t>{anytime during interval, if node hears an inconsistent message </a:t>
            </a:r>
            <a:r>
              <a:rPr lang="en-US" sz="2000" dirty="0" smtClean="0"/>
              <a:t>and</a:t>
            </a:r>
            <a:r>
              <a:rPr lang="en-US" sz="2000" dirty="0" smtClean="0">
                <a:solidFill>
                  <a:srgbClr val="800000"/>
                </a:solidFill>
              </a:rPr>
              <a:t>     </a:t>
            </a:r>
            <a:r>
              <a:rPr lang="en-US" sz="2000" dirty="0" smtClean="0"/>
              <a:t>if </a:t>
            </a:r>
            <a:r>
              <a:rPr lang="en-US" sz="2000" dirty="0" smtClean="0">
                <a:solidFill>
                  <a:srgbClr val="0000FF"/>
                </a:solidFill>
              </a:rPr>
              <a:t>I </a:t>
            </a:r>
            <a:r>
              <a:rPr lang="en-US" sz="2000" dirty="0" smtClean="0"/>
              <a:t>&gt; </a:t>
            </a:r>
            <a:r>
              <a:rPr lang="en-US" sz="2000" dirty="0" err="1" smtClean="0">
                <a:solidFill>
                  <a:srgbClr val="008000"/>
                </a:solidFill>
              </a:rPr>
              <a:t>I</a:t>
            </a:r>
            <a:r>
              <a:rPr lang="en-US" sz="2000" i="1" dirty="0" err="1" smtClean="0">
                <a:solidFill>
                  <a:srgbClr val="008000"/>
                </a:solidFill>
              </a:rPr>
              <a:t>min</a:t>
            </a:r>
            <a:r>
              <a:rPr lang="en-US" sz="2000" i="1" dirty="0" smtClean="0">
                <a:solidFill>
                  <a:srgbClr val="008000"/>
                </a:solidFill>
              </a:rPr>
              <a:t> </a:t>
            </a:r>
            <a:r>
              <a:rPr lang="en-US" sz="2000" dirty="0" smtClean="0"/>
              <a:t>then (</a:t>
            </a:r>
            <a:r>
              <a:rPr lang="en-US" sz="2000" dirty="0" smtClean="0">
                <a:solidFill>
                  <a:srgbClr val="0000FF"/>
                </a:solidFill>
              </a:rPr>
              <a:t>I </a:t>
            </a:r>
            <a:r>
              <a:rPr lang="en-US" sz="2000" dirty="0" smtClean="0">
                <a:sym typeface="Wingdings" panose="05000000000000000000" pitchFamily="2" charset="2"/>
              </a:rPr>
              <a:t></a:t>
            </a:r>
            <a:r>
              <a:rPr lang="en-US" sz="2000" dirty="0" smtClean="0"/>
              <a:t> </a:t>
            </a:r>
            <a:r>
              <a:rPr lang="en-US" sz="2000" dirty="0" err="1">
                <a:solidFill>
                  <a:srgbClr val="008000"/>
                </a:solidFill>
              </a:rPr>
              <a:t>I</a:t>
            </a:r>
            <a:r>
              <a:rPr lang="en-US" sz="2000" i="1" dirty="0" err="1">
                <a:solidFill>
                  <a:srgbClr val="008000"/>
                </a:solidFill>
              </a:rPr>
              <a:t>min</a:t>
            </a:r>
            <a:r>
              <a:rPr lang="en-US" sz="2000" i="1" dirty="0">
                <a:solidFill>
                  <a:srgbClr val="008000"/>
                </a:solidFill>
              </a:rPr>
              <a:t> </a:t>
            </a:r>
            <a:r>
              <a:rPr lang="en-US" sz="2000" dirty="0" smtClean="0"/>
              <a:t>; go to 1)</a:t>
            </a:r>
            <a:r>
              <a:rPr lang="en-US" sz="2000" dirty="0" smtClean="0">
                <a:solidFill>
                  <a:srgbClr val="800000"/>
                </a:solidFill>
              </a:rPr>
              <a:t> }</a:t>
            </a:r>
            <a:endParaRPr lang="en-US" sz="2000" dirty="0" smtClean="0"/>
          </a:p>
          <a:p>
            <a:pPr marL="339725" indent="-339725">
              <a:buNone/>
            </a:pPr>
            <a:endParaRPr lang="en-US" sz="2000" dirty="0"/>
          </a:p>
          <a:p>
            <a:pPr marL="0" indent="0">
              <a:buNone/>
            </a:pPr>
            <a:endParaRPr lang="en-US" sz="2000" dirty="0" smtClean="0"/>
          </a:p>
          <a:p>
            <a:pPr marL="0" indent="0">
              <a:buNone/>
            </a:pPr>
            <a:endParaRPr lang="en-US" sz="2000" dirty="0" smtClean="0"/>
          </a:p>
          <a:p>
            <a:pPr marL="0" indent="0">
              <a:buNone/>
            </a:pPr>
            <a:endParaRPr lang="en-US" sz="2400" baseline="30000" dirty="0"/>
          </a:p>
          <a:p>
            <a:pPr marL="0" indent="0">
              <a:buNone/>
            </a:pPr>
            <a:endParaRPr lang="en-US" sz="2800" dirty="0" smtClean="0"/>
          </a:p>
          <a:p>
            <a:pPr marL="0" indent="0">
              <a:buNone/>
            </a:pPr>
            <a:r>
              <a:rPr lang="en-US" dirty="0"/>
              <a:t> </a:t>
            </a:r>
            <a:r>
              <a:rPr lang="en-US" dirty="0" smtClean="0"/>
              <a:t>	</a:t>
            </a:r>
            <a:endParaRPr lang="en-US" dirty="0"/>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23</a:t>
            </a:fld>
            <a:endParaRPr lang="en-US" dirty="0"/>
          </a:p>
        </p:txBody>
      </p:sp>
    </p:spTree>
    <p:extLst>
      <p:ext uri="{BB962C8B-B14F-4D97-AF65-F5344CB8AC3E}">
        <p14:creationId xmlns:p14="http://schemas.microsoft.com/office/powerpoint/2010/main" val="41145050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Message Suppression</a:t>
            </a:r>
            <a:endParaRPr lang="en-US" dirty="0"/>
          </a:p>
        </p:txBody>
      </p:sp>
      <p:sp>
        <p:nvSpPr>
          <p:cNvPr id="3" name="Content Placeholder 2"/>
          <p:cNvSpPr>
            <a:spLocks noGrp="1"/>
          </p:cNvSpPr>
          <p:nvPr>
            <p:ph idx="1"/>
          </p:nvPr>
        </p:nvSpPr>
        <p:spPr>
          <a:xfrm>
            <a:off x="457200" y="4293096"/>
            <a:ext cx="8229600" cy="1584176"/>
          </a:xfrm>
        </p:spPr>
        <p:txBody>
          <a:bodyPr/>
          <a:lstStyle/>
          <a:p>
            <a:r>
              <a:rPr lang="en-US" sz="2800" dirty="0" smtClean="0">
                <a:latin typeface="Times New Roman" panose="02020603050405020304" pitchFamily="18" charset="0"/>
                <a:cs typeface="Times New Roman" panose="02020603050405020304" pitchFamily="18" charset="0"/>
              </a:rPr>
              <a:t>Listen-only period addresses short-listen problem.</a:t>
            </a:r>
          </a:p>
          <a:p>
            <a:r>
              <a:rPr lang="en-US" sz="2800" dirty="0" smtClean="0">
                <a:latin typeface="Times New Roman" panose="02020603050405020304" pitchFamily="18" charset="0"/>
                <a:cs typeface="Times New Roman" panose="02020603050405020304" pitchFamily="18" charset="0"/>
              </a:rPr>
              <a:t>When c &gt; k , state is consistent and other transmissions are suppressed.</a:t>
            </a:r>
          </a:p>
          <a:p>
            <a:endParaRPr lang="en-US" sz="28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24</a:t>
            </a:fld>
            <a:endParaRPr lang="en-US"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196752"/>
            <a:ext cx="8229600" cy="242130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111174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Short-listen Problem</a:t>
            </a:r>
            <a:endParaRPr lang="en-US" dirty="0"/>
          </a:p>
        </p:txBody>
      </p:sp>
      <p:sp>
        <p:nvSpPr>
          <p:cNvPr id="3" name="Content Placeholder 2"/>
          <p:cNvSpPr>
            <a:spLocks noGrp="1"/>
          </p:cNvSpPr>
          <p:nvPr>
            <p:ph idx="1"/>
          </p:nvPr>
        </p:nvSpPr>
        <p:spPr>
          <a:xfrm>
            <a:off x="196488" y="4005462"/>
            <a:ext cx="8490312" cy="2090538"/>
          </a:xfrm>
        </p:spPr>
        <p:txBody>
          <a:bodyPr/>
          <a:lstStyle/>
          <a:p>
            <a:r>
              <a:rPr lang="en-US" sz="2800" dirty="0" smtClean="0">
                <a:latin typeface="Times New Roman" panose="02020603050405020304" pitchFamily="18" charset="0"/>
                <a:cs typeface="Times New Roman" panose="02020603050405020304" pitchFamily="18" charset="0"/>
              </a:rPr>
              <a:t>Short-listen comes from non-synchronized intervals among neighbors.</a:t>
            </a:r>
          </a:p>
          <a:p>
            <a:r>
              <a:rPr lang="en-US" sz="2800" dirty="0" smtClean="0">
                <a:latin typeface="Times New Roman" panose="02020603050405020304" pitchFamily="18" charset="0"/>
                <a:cs typeface="Times New Roman" panose="02020603050405020304" pitchFamily="18" charset="0"/>
              </a:rPr>
              <a:t>N2 and N3 in (b) suffer from short-listen problem.</a:t>
            </a:r>
          </a:p>
          <a:p>
            <a:r>
              <a:rPr lang="en-US" sz="2800" dirty="0" smtClean="0">
                <a:latin typeface="Times New Roman" panose="02020603050405020304" pitchFamily="18" charset="0"/>
                <a:cs typeface="Times New Roman" panose="02020603050405020304" pitchFamily="18" charset="0"/>
              </a:rPr>
              <a:t>(c) shows listen-only impact.</a:t>
            </a:r>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25</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6488" y="1340768"/>
            <a:ext cx="8551976" cy="26646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8824063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Figure 4: Transmissions vs Nodes</a:t>
            </a:r>
            <a:endParaRPr lang="en-US" sz="4000" dirty="0"/>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26</a:t>
            </a:fld>
            <a:endParaRPr lang="en-US"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82436" y="1484784"/>
            <a:ext cx="5494020" cy="40233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Footer Placeholder 2"/>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4" name="Rectangle 3"/>
          <p:cNvSpPr/>
          <p:nvPr/>
        </p:nvSpPr>
        <p:spPr bwMode="auto">
          <a:xfrm>
            <a:off x="316289" y="2780928"/>
            <a:ext cx="2592288" cy="1080120"/>
          </a:xfrm>
          <a:prstGeom prst="rect">
            <a:avLst/>
          </a:prstGeom>
          <a:noFill/>
          <a:ln w="25400" cap="flat" cmpd="sng" algn="ctr">
            <a:solidFill>
              <a:srgbClr val="80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800000"/>
              </a:solidFill>
              <a:effectLst/>
              <a:latin typeface="Times New Roman" panose="02020603050405020304" pitchFamily="18" charset="0"/>
              <a:cs typeface="Times New Roman" panose="02020603050405020304" pitchFamily="18" charset="0"/>
            </a:endParaRPr>
          </a:p>
          <a:p>
            <a:pPr marL="0" marR="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800000"/>
                </a:solidFill>
                <a:effectLst/>
                <a:latin typeface="Times New Roman" panose="02020603050405020304" pitchFamily="18" charset="0"/>
                <a:cs typeface="Times New Roman" panose="02020603050405020304" pitchFamily="18" charset="0"/>
              </a:rPr>
              <a:t>Thes</a:t>
            </a:r>
            <a:r>
              <a:rPr lang="en-US" sz="1800" b="1" dirty="0" smtClean="0">
                <a:solidFill>
                  <a:srgbClr val="800000"/>
                </a:solidFill>
                <a:latin typeface="Times New Roman" panose="02020603050405020304" pitchFamily="18" charset="0"/>
                <a:cs typeface="Times New Roman" panose="02020603050405020304" pitchFamily="18" charset="0"/>
              </a:rPr>
              <a:t>e graphs assume</a:t>
            </a:r>
          </a:p>
          <a:p>
            <a:pPr marL="0" marR="0" indent="0" algn="ctr" defTabSz="914400" rtl="0" eaLnBrk="0" fontAlgn="base" latinLnBrk="0" hangingPunct="0">
              <a:lnSpc>
                <a:spcPct val="100000"/>
              </a:lnSpc>
              <a:spcBef>
                <a:spcPct val="0"/>
              </a:spcBef>
              <a:spcAft>
                <a:spcPct val="0"/>
              </a:spcAft>
              <a:buClrTx/>
              <a:buSzTx/>
              <a:buFontTx/>
              <a:buNone/>
              <a:tabLst/>
            </a:pPr>
            <a:r>
              <a:rPr lang="en-US" sz="1800" b="1" dirty="0" smtClean="0">
                <a:solidFill>
                  <a:srgbClr val="800000"/>
                </a:solidFill>
                <a:latin typeface="Times New Roman" panose="02020603050405020304" pitchFamily="18" charset="0"/>
                <a:cs typeface="Times New Roman" panose="02020603050405020304" pitchFamily="18" charset="0"/>
              </a:rPr>
              <a:t>nodes are synchronized.</a:t>
            </a: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1564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5: Listen-only Effect</a:t>
            </a:r>
            <a:endParaRPr lang="en-US" dirty="0"/>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27</a:t>
            </a:fld>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29963" y="1022916"/>
            <a:ext cx="6338381" cy="52864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Footer Placeholder 2"/>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Tree>
    <p:extLst>
      <p:ext uri="{BB962C8B-B14F-4D97-AF65-F5344CB8AC3E}">
        <p14:creationId xmlns:p14="http://schemas.microsoft.com/office/powerpoint/2010/main" val="27928691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Maté</a:t>
            </a:r>
            <a:r>
              <a:rPr lang="en-US" dirty="0" smtClean="0"/>
              <a:t> Case Study</a:t>
            </a:r>
            <a:endParaRPr lang="en-US" dirty="0"/>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28</a:t>
            </a:fld>
            <a:endParaRPr lang="en-US" dirty="0"/>
          </a:p>
        </p:txBody>
      </p:sp>
      <p:sp>
        <p:nvSpPr>
          <p:cNvPr id="6" name="Content Placeholder 5"/>
          <p:cNvSpPr>
            <a:spLocks noGrp="1"/>
          </p:cNvSpPr>
          <p:nvPr>
            <p:ph idx="1"/>
          </p:nvPr>
        </p:nvSpPr>
        <p:spPr>
          <a:xfrm>
            <a:off x="457200" y="1052736"/>
            <a:ext cx="8229600" cy="5256584"/>
          </a:xfrm>
        </p:spPr>
        <p:txBody>
          <a:bodyPr/>
          <a:lstStyle/>
          <a:p>
            <a:r>
              <a:rPr lang="en-US" sz="2800" dirty="0" err="1" smtClean="0"/>
              <a:t>Maté</a:t>
            </a:r>
            <a:r>
              <a:rPr lang="en-US" sz="2800" dirty="0" smtClean="0"/>
              <a:t> :: a lightweight, bytecode interpreter for WSNs.</a:t>
            </a:r>
          </a:p>
          <a:p>
            <a:pPr marL="0" indent="0">
              <a:buNone/>
            </a:pPr>
            <a:endParaRPr lang="en-US" sz="2800" dirty="0" smtClean="0"/>
          </a:p>
          <a:p>
            <a:r>
              <a:rPr lang="en-US" sz="2800" dirty="0" err="1" smtClean="0"/>
              <a:t>Maté</a:t>
            </a:r>
            <a:r>
              <a:rPr lang="en-US" sz="2800" dirty="0" smtClean="0"/>
              <a:t> uses </a:t>
            </a:r>
            <a:r>
              <a:rPr lang="en-US" sz="2800" dirty="0" smtClean="0">
                <a:solidFill>
                  <a:srgbClr val="800000"/>
                </a:solidFill>
              </a:rPr>
              <a:t>Trickle </a:t>
            </a:r>
            <a:r>
              <a:rPr lang="en-US" sz="2800" dirty="0" smtClean="0"/>
              <a:t>as a propagation service</a:t>
            </a:r>
            <a:r>
              <a:rPr lang="en-US" sz="2800" dirty="0" smtClean="0">
                <a:solidFill>
                  <a:srgbClr val="800000"/>
                </a:solidFill>
              </a:rPr>
              <a:t> </a:t>
            </a:r>
            <a:r>
              <a:rPr lang="en-US" sz="2800" dirty="0" smtClean="0"/>
              <a:t>to periodically broadcast version summaries.</a:t>
            </a:r>
          </a:p>
          <a:p>
            <a:pPr lvl="1"/>
            <a:r>
              <a:rPr lang="en-US" dirty="0" smtClean="0"/>
              <a:t>30-byte code fits into one frame.</a:t>
            </a:r>
          </a:p>
          <a:p>
            <a:pPr lvl="1"/>
            <a:r>
              <a:rPr lang="en-US" dirty="0" smtClean="0"/>
              <a:t>Consistency mechanism – broadcast missing routines 1,3 and 7 seconds after hearing there is an inconsistency.</a:t>
            </a:r>
          </a:p>
          <a:p>
            <a:r>
              <a:rPr lang="en-US" sz="2800" dirty="0" smtClean="0">
                <a:solidFill>
                  <a:schemeClr val="accent2"/>
                </a:solidFill>
              </a:rPr>
              <a:t>Trickle</a:t>
            </a:r>
            <a:r>
              <a:rPr lang="en-US" sz="2800" dirty="0" smtClean="0"/>
              <a:t> resources are small (70 bytes RAM, 11 bytes counters, 1.8K executable).</a:t>
            </a:r>
            <a:endParaRPr lang="en-US" sz="2800" dirty="0"/>
          </a:p>
        </p:txBody>
      </p:sp>
    </p:spTree>
    <p:extLst>
      <p:ext uri="{BB962C8B-B14F-4D97-AF65-F5344CB8AC3E}">
        <p14:creationId xmlns:p14="http://schemas.microsoft.com/office/powerpoint/2010/main" val="1878334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TOSSIM Simulation Details</a:t>
            </a:r>
            <a:endParaRPr lang="en-US" dirty="0"/>
          </a:p>
        </p:txBody>
      </p:sp>
      <p:sp>
        <p:nvSpPr>
          <p:cNvPr id="3" name="Content Placeholder 2"/>
          <p:cNvSpPr>
            <a:spLocks noGrp="1"/>
          </p:cNvSpPr>
          <p:nvPr>
            <p:ph idx="1"/>
          </p:nvPr>
        </p:nvSpPr>
        <p:spPr>
          <a:xfrm>
            <a:off x="107504" y="1052736"/>
            <a:ext cx="8856984" cy="5184576"/>
          </a:xfrm>
        </p:spPr>
        <p:txBody>
          <a:bodyPr/>
          <a:lstStyle/>
          <a:p>
            <a:r>
              <a:rPr lang="en-US" dirty="0" smtClean="0"/>
              <a:t>TOSSIM, a </a:t>
            </a:r>
            <a:r>
              <a:rPr lang="en-US" dirty="0" err="1" smtClean="0"/>
              <a:t>TinyOS</a:t>
            </a:r>
            <a:r>
              <a:rPr lang="en-US" dirty="0" smtClean="0"/>
              <a:t> simulator, models wireless connectivity at the bit level and wireless loss.</a:t>
            </a:r>
          </a:p>
          <a:p>
            <a:r>
              <a:rPr lang="en-US" dirty="0">
                <a:solidFill>
                  <a:srgbClr val="800000"/>
                </a:solidFill>
              </a:rPr>
              <a:t>Node density </a:t>
            </a:r>
            <a:r>
              <a:rPr lang="en-US" dirty="0"/>
              <a:t>modeled via spacing between nodes (5 to </a:t>
            </a:r>
            <a:r>
              <a:rPr lang="en-US" dirty="0" smtClean="0"/>
              <a:t>20 ft. in 5 ft. increments).</a:t>
            </a:r>
          </a:p>
          <a:p>
            <a:pPr marL="0" indent="0">
              <a:buNone/>
            </a:pPr>
            <a:r>
              <a:rPr lang="en-US" dirty="0" smtClean="0">
                <a:solidFill>
                  <a:srgbClr val="008000"/>
                </a:solidFill>
              </a:rPr>
              <a:t>	    </a:t>
            </a:r>
            <a:r>
              <a:rPr lang="en-US" dirty="0" err="1" smtClean="0">
                <a:solidFill>
                  <a:srgbClr val="008000"/>
                </a:solidFill>
              </a:rPr>
              <a:t>I</a:t>
            </a:r>
            <a:r>
              <a:rPr lang="en-US" i="1" dirty="0" err="1" smtClean="0">
                <a:solidFill>
                  <a:srgbClr val="008000"/>
                </a:solidFill>
              </a:rPr>
              <a:t>min</a:t>
            </a:r>
            <a:r>
              <a:rPr lang="en-US" i="1" dirty="0" smtClean="0">
                <a:solidFill>
                  <a:srgbClr val="008000"/>
                </a:solidFill>
              </a:rPr>
              <a:t>  </a:t>
            </a:r>
            <a:r>
              <a:rPr lang="en-US" dirty="0" smtClean="0"/>
              <a:t>= 1 second;</a:t>
            </a:r>
          </a:p>
          <a:p>
            <a:pPr marL="0" indent="0">
              <a:buNone/>
            </a:pPr>
            <a:r>
              <a:rPr lang="en-US" dirty="0" smtClean="0">
                <a:solidFill>
                  <a:srgbClr val="008000"/>
                </a:solidFill>
              </a:rPr>
              <a:t> 	    </a:t>
            </a:r>
            <a:r>
              <a:rPr lang="en-US" dirty="0" err="1" smtClean="0">
                <a:solidFill>
                  <a:srgbClr val="008000"/>
                </a:solidFill>
              </a:rPr>
              <a:t>I</a:t>
            </a:r>
            <a:r>
              <a:rPr lang="en-US" i="1" dirty="0" err="1" smtClean="0">
                <a:solidFill>
                  <a:srgbClr val="008000"/>
                </a:solidFill>
              </a:rPr>
              <a:t>min</a:t>
            </a:r>
            <a:r>
              <a:rPr lang="en-US" dirty="0" smtClean="0"/>
              <a:t> </a:t>
            </a:r>
            <a:r>
              <a:rPr lang="en-US" dirty="0"/>
              <a:t>x </a:t>
            </a:r>
            <a:r>
              <a:rPr lang="en-US" dirty="0" smtClean="0"/>
              <a:t>2</a:t>
            </a:r>
            <a:r>
              <a:rPr lang="en-US" baseline="30000" dirty="0" smtClean="0">
                <a:solidFill>
                  <a:srgbClr val="008000"/>
                </a:solidFill>
              </a:rPr>
              <a:t>I</a:t>
            </a:r>
            <a:r>
              <a:rPr lang="en-US" i="1" baseline="30000" dirty="0" smtClean="0">
                <a:solidFill>
                  <a:srgbClr val="008000"/>
                </a:solidFill>
              </a:rPr>
              <a:t>max</a:t>
            </a:r>
            <a:r>
              <a:rPr lang="en-US" i="1" dirty="0" smtClean="0">
                <a:solidFill>
                  <a:srgbClr val="008000"/>
                </a:solidFill>
              </a:rPr>
              <a:t> </a:t>
            </a:r>
            <a:r>
              <a:rPr lang="en-US" dirty="0" smtClean="0"/>
              <a:t>= 1 minute;  </a:t>
            </a:r>
          </a:p>
          <a:p>
            <a:r>
              <a:rPr lang="en-US" dirty="0" smtClean="0"/>
              <a:t>400 sensor nodes “regularly spaced” in a 20 x 20 grid (note - graph shows distances between a 19 x 19).</a:t>
            </a:r>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29</a:t>
            </a:fld>
            <a:endParaRPr lang="en-US" dirty="0"/>
          </a:p>
        </p:txBody>
      </p:sp>
    </p:spTree>
    <p:extLst>
      <p:ext uri="{BB962C8B-B14F-4D97-AF65-F5344CB8AC3E}">
        <p14:creationId xmlns:p14="http://schemas.microsoft.com/office/powerpoint/2010/main" val="36441144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Operating System Battle</a:t>
            </a:r>
            <a:endParaRPr lang="en-US" dirty="0"/>
          </a:p>
        </p:txBody>
      </p:sp>
      <p:sp>
        <p:nvSpPr>
          <p:cNvPr id="3" name="Content Placeholder 2"/>
          <p:cNvSpPr>
            <a:spLocks noGrp="1"/>
          </p:cNvSpPr>
          <p:nvPr>
            <p:ph idx="1"/>
          </p:nvPr>
        </p:nvSpPr>
        <p:spPr>
          <a:xfrm>
            <a:off x="2339752" y="2204864"/>
            <a:ext cx="4474840" cy="2565648"/>
          </a:xfrm>
        </p:spPr>
        <p:txBody>
          <a:bodyPr/>
          <a:lstStyle/>
          <a:p>
            <a:r>
              <a:rPr lang="en-US" dirty="0" err="1" smtClean="0"/>
              <a:t>TinyOS</a:t>
            </a:r>
            <a:endParaRPr lang="en-US" dirty="0" smtClean="0"/>
          </a:p>
          <a:p>
            <a:r>
              <a:rPr lang="en-US" dirty="0" smtClean="0"/>
              <a:t>Contiki</a:t>
            </a:r>
          </a:p>
          <a:p>
            <a:r>
              <a:rPr lang="en-US" dirty="0" smtClean="0"/>
              <a:t>RIOT</a:t>
            </a:r>
          </a:p>
          <a:p>
            <a:r>
              <a:rPr lang="en-US" dirty="0" smtClean="0"/>
              <a:t>Google’s </a:t>
            </a:r>
            <a:r>
              <a:rPr lang="en-US" dirty="0" err="1" smtClean="0"/>
              <a:t>Brillo</a:t>
            </a:r>
            <a:endParaRPr lang="en-US" dirty="0"/>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3</a:t>
            </a:fld>
            <a:endParaRPr lang="en-US" dirty="0"/>
          </a:p>
        </p:txBody>
      </p:sp>
    </p:spTree>
    <p:extLst>
      <p:ext uri="{BB962C8B-B14F-4D97-AF65-F5344CB8AC3E}">
        <p14:creationId xmlns:p14="http://schemas.microsoft.com/office/powerpoint/2010/main" val="31212780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7: Time to Consistency</a:t>
            </a:r>
            <a:endParaRPr lang="en-US" dirty="0"/>
          </a:p>
        </p:txBody>
      </p:sp>
      <p:sp>
        <p:nvSpPr>
          <p:cNvPr id="3" name="Content Placeholder 2"/>
          <p:cNvSpPr>
            <a:spLocks noGrp="1"/>
          </p:cNvSpPr>
          <p:nvPr>
            <p:ph sz="half" idx="1"/>
          </p:nvPr>
        </p:nvSpPr>
        <p:spPr>
          <a:xfrm>
            <a:off x="35496" y="1196752"/>
            <a:ext cx="4427984" cy="4800600"/>
          </a:xfrm>
        </p:spPr>
        <p:txBody>
          <a:bodyPr/>
          <a:lstStyle/>
          <a:p>
            <a:r>
              <a:rPr lang="en-US" sz="2400" dirty="0" smtClean="0"/>
              <a:t>Crossing the network takes from 6 to 40 hops.</a:t>
            </a:r>
          </a:p>
          <a:p>
            <a:r>
              <a:rPr lang="en-US" sz="2400" dirty="0" smtClean="0"/>
              <a:t>Time to complete propagation varied from 16 sec (dense network) to 70 sec (</a:t>
            </a:r>
            <a:r>
              <a:rPr lang="en-US" sz="2400" dirty="0" err="1" smtClean="0"/>
              <a:t>sparce</a:t>
            </a:r>
            <a:r>
              <a:rPr lang="en-US" sz="2400" dirty="0" smtClean="0"/>
              <a:t> network).</a:t>
            </a:r>
          </a:p>
          <a:p>
            <a:r>
              <a:rPr lang="en-US" sz="2400" dirty="0" smtClean="0"/>
              <a:t>Minimum per hop delay is    </a:t>
            </a:r>
            <a:r>
              <a:rPr lang="en-US" sz="2400" dirty="0" err="1" smtClean="0">
                <a:solidFill>
                  <a:srgbClr val="008000"/>
                </a:solidFill>
              </a:rPr>
              <a:t>I</a:t>
            </a:r>
            <a:r>
              <a:rPr lang="en-US" sz="2000" i="1" dirty="0" err="1" smtClean="0">
                <a:solidFill>
                  <a:srgbClr val="008000"/>
                </a:solidFill>
              </a:rPr>
              <a:t>min</a:t>
            </a:r>
            <a:r>
              <a:rPr lang="en-US" sz="2400" dirty="0" smtClean="0">
                <a:solidFill>
                  <a:srgbClr val="008000"/>
                </a:solidFill>
              </a:rPr>
              <a:t>/2 </a:t>
            </a:r>
            <a:r>
              <a:rPr lang="en-US" sz="2400" dirty="0" smtClean="0"/>
              <a:t>with 1 sec broadcast time </a:t>
            </a:r>
            <a:r>
              <a:rPr lang="en-US" sz="2400" dirty="0" smtClean="0">
                <a:sym typeface="Wingdings" panose="05000000000000000000" pitchFamily="2" charset="2"/>
              </a:rPr>
              <a:t> best case delay is 1.5 sec/hop.</a:t>
            </a:r>
          </a:p>
          <a:p>
            <a:r>
              <a:rPr lang="en-US" sz="2400" dirty="0" smtClean="0">
                <a:sym typeface="Wingdings" panose="05000000000000000000" pitchFamily="2" charset="2"/>
              </a:rPr>
              <a:t>Claim: graphs show nodes cooperate efficiently.</a:t>
            </a:r>
          </a:p>
        </p:txBody>
      </p:sp>
      <p:sp>
        <p:nvSpPr>
          <p:cNvPr id="4" name="Content Placeholder 3"/>
          <p:cNvSpPr>
            <a:spLocks noGrp="1"/>
          </p:cNvSpPr>
          <p:nvPr>
            <p:ph sz="half" idx="2"/>
          </p:nvPr>
        </p:nvSpPr>
        <p:spPr/>
        <p:txBody>
          <a:bodyPr/>
          <a:lstStyle/>
          <a:p>
            <a:endParaRPr lang="en-US"/>
          </a:p>
        </p:txBody>
      </p:sp>
      <p:sp>
        <p:nvSpPr>
          <p:cNvPr id="5" name="Footer Placeholder 4"/>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6" name="Slide Number Placeholder 5"/>
          <p:cNvSpPr>
            <a:spLocks noGrp="1"/>
          </p:cNvSpPr>
          <p:nvPr>
            <p:ph type="sldNum" sz="quarter" idx="11"/>
          </p:nvPr>
        </p:nvSpPr>
        <p:spPr/>
        <p:txBody>
          <a:bodyPr/>
          <a:lstStyle/>
          <a:p>
            <a:pPr>
              <a:defRPr/>
            </a:pPr>
            <a:fld id="{B708865F-D8BA-461E-B4C5-2BCB82877216}" type="slidenum">
              <a:rPr lang="en-US" smtClean="0"/>
              <a:pPr>
                <a:defRPr/>
              </a:pPr>
              <a:t>30</a:t>
            </a:fld>
            <a:endParaRPr lang="en-US"/>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3968" y="1052736"/>
            <a:ext cx="4824536" cy="519136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397850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Figure 8: Consistency Rate </a:t>
            </a:r>
            <a:endParaRPr lang="en-US" dirty="0"/>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31</a:t>
            </a:fld>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1575" y="1405855"/>
            <a:ext cx="6800850" cy="4543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cxnSp>
        <p:nvCxnSpPr>
          <p:cNvPr id="7" name="Straight Arrow Connector 6"/>
          <p:cNvCxnSpPr/>
          <p:nvPr/>
        </p:nvCxnSpPr>
        <p:spPr bwMode="auto">
          <a:xfrm>
            <a:off x="4572000" y="3140968"/>
            <a:ext cx="504056" cy="288032"/>
          </a:xfrm>
          <a:prstGeom prst="straightConnector1">
            <a:avLst/>
          </a:prstGeom>
          <a:noFill/>
          <a:ln w="31750" cap="flat" cmpd="sng" algn="ctr">
            <a:solidFill>
              <a:srgbClr val="0000FF"/>
            </a:solidFill>
            <a:prstDash val="solid"/>
            <a:round/>
            <a:headEnd type="none" w="med" len="med"/>
            <a:tailEnd type="arrow"/>
          </a:ln>
          <a:effectLst/>
        </p:spPr>
      </p:cxnSp>
    </p:spTree>
    <p:extLst>
      <p:ext uri="{BB962C8B-B14F-4D97-AF65-F5344CB8AC3E}">
        <p14:creationId xmlns:p14="http://schemas.microsoft.com/office/powerpoint/2010/main" val="1203349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Uses and Improvements</a:t>
            </a:r>
            <a:endParaRPr lang="en-US" dirty="0"/>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32</a:t>
            </a:fld>
            <a:endParaRPr lang="en-US" dirty="0"/>
          </a:p>
        </p:txBody>
      </p:sp>
      <p:sp>
        <p:nvSpPr>
          <p:cNvPr id="3" name="Content Placeholder 2"/>
          <p:cNvSpPr>
            <a:spLocks noGrp="1"/>
          </p:cNvSpPr>
          <p:nvPr>
            <p:ph idx="1"/>
          </p:nvPr>
        </p:nvSpPr>
        <p:spPr/>
        <p:txBody>
          <a:bodyPr/>
          <a:lstStyle/>
          <a:p>
            <a:r>
              <a:rPr lang="en-US" dirty="0" smtClean="0">
                <a:solidFill>
                  <a:schemeClr val="accent2"/>
                </a:solidFill>
              </a:rPr>
              <a:t>Trickle</a:t>
            </a:r>
            <a:r>
              <a:rPr lang="en-US" dirty="0" smtClean="0"/>
              <a:t> used in many dissemination protocols today (e.g., Deluge, MNP, Drip and Tenet).</a:t>
            </a:r>
          </a:p>
          <a:p>
            <a:r>
              <a:rPr lang="en-US" dirty="0" smtClean="0"/>
              <a:t>More efficient collection protocols also using </a:t>
            </a:r>
            <a:r>
              <a:rPr lang="en-US" dirty="0" smtClean="0">
                <a:solidFill>
                  <a:schemeClr val="accent2"/>
                </a:solidFill>
              </a:rPr>
              <a:t>Trickle</a:t>
            </a:r>
            <a:r>
              <a:rPr lang="en-US" dirty="0" smtClean="0"/>
              <a:t> for consistency (e.g., </a:t>
            </a:r>
            <a:r>
              <a:rPr lang="en-US" dirty="0" err="1" smtClean="0"/>
              <a:t>TinyOS</a:t>
            </a:r>
            <a:r>
              <a:rPr lang="en-US" dirty="0" smtClean="0"/>
              <a:t>, 6LoWPAN IPv6 routing tables and ICMP neighbor lists).</a:t>
            </a:r>
          </a:p>
          <a:p>
            <a:r>
              <a:rPr lang="en-US" dirty="0" smtClean="0"/>
              <a:t>Drawback – </a:t>
            </a:r>
            <a:r>
              <a:rPr lang="en-US" dirty="0" smtClean="0">
                <a:solidFill>
                  <a:schemeClr val="accent2"/>
                </a:solidFill>
              </a:rPr>
              <a:t>Trickle </a:t>
            </a:r>
            <a:r>
              <a:rPr lang="en-US" dirty="0" smtClean="0"/>
              <a:t>maintenance costs grow </a:t>
            </a:r>
            <a:r>
              <a:rPr lang="en-US" i="1" dirty="0" smtClean="0"/>
              <a:t>O </a:t>
            </a:r>
            <a:r>
              <a:rPr lang="en-US" dirty="0" smtClean="0"/>
              <a:t>(n) with number of data items.</a:t>
            </a:r>
            <a:endParaRPr lang="en-US" i="1" dirty="0" smtClean="0"/>
          </a:p>
        </p:txBody>
      </p:sp>
    </p:spTree>
    <p:extLst>
      <p:ext uri="{BB962C8B-B14F-4D97-AF65-F5344CB8AC3E}">
        <p14:creationId xmlns:p14="http://schemas.microsoft.com/office/powerpoint/2010/main" val="212543528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Trickle Discussion</a:t>
            </a:r>
            <a:endParaRPr lang="en-US" dirty="0"/>
          </a:p>
        </p:txBody>
      </p:sp>
      <p:sp>
        <p:nvSpPr>
          <p:cNvPr id="3" name="Content Placeholder 2"/>
          <p:cNvSpPr>
            <a:spLocks noGrp="1"/>
          </p:cNvSpPr>
          <p:nvPr>
            <p:ph idx="1"/>
          </p:nvPr>
        </p:nvSpPr>
        <p:spPr>
          <a:xfrm>
            <a:off x="323528" y="1124744"/>
            <a:ext cx="8424936" cy="5184576"/>
          </a:xfrm>
        </p:spPr>
        <p:txBody>
          <a:bodyPr/>
          <a:lstStyle/>
          <a:p>
            <a:r>
              <a:rPr lang="en-US" sz="2800" dirty="0" smtClean="0"/>
              <a:t>WSNs do not know interconnection topology </a:t>
            </a:r>
            <a:r>
              <a:rPr lang="en-US" sz="2800" dirty="0" err="1" smtClean="0"/>
              <a:t>apriori</a:t>
            </a:r>
            <a:r>
              <a:rPr lang="en-US" sz="2800" dirty="0" smtClean="0"/>
              <a:t>. This topology is not static (even when nodes are NOT mobile).</a:t>
            </a:r>
          </a:p>
          <a:p>
            <a:r>
              <a:rPr lang="en-US" sz="2800" dirty="0" smtClean="0"/>
              <a:t>Redundancy both helps and hurts!</a:t>
            </a:r>
          </a:p>
          <a:p>
            <a:r>
              <a:rPr lang="en-US" sz="2800" dirty="0" smtClean="0">
                <a:solidFill>
                  <a:srgbClr val="800000"/>
                </a:solidFill>
              </a:rPr>
              <a:t>Trickle’s </a:t>
            </a:r>
            <a:r>
              <a:rPr lang="en-US" sz="2800" dirty="0" smtClean="0"/>
              <a:t>design comes from two areas:</a:t>
            </a:r>
          </a:p>
          <a:p>
            <a:pPr lvl="1"/>
            <a:r>
              <a:rPr lang="en-US" dirty="0" smtClean="0"/>
              <a:t>Controlled, density-aware flooding algorithms from wireless and multicast networks</a:t>
            </a:r>
          </a:p>
          <a:p>
            <a:pPr lvl="1"/>
            <a:r>
              <a:rPr lang="en-US" dirty="0" smtClean="0"/>
              <a:t>Epidemic and gossip algorithms for maintaining data consistency in distributed systems.</a:t>
            </a:r>
          </a:p>
          <a:p>
            <a:pPr lvl="1"/>
            <a:endParaRPr lang="en-US" dirty="0">
              <a:solidFill>
                <a:srgbClr val="800000"/>
              </a:solidFill>
            </a:endParaRPr>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33</a:t>
            </a:fld>
            <a:endParaRPr lang="en-US" dirty="0"/>
          </a:p>
        </p:txBody>
      </p:sp>
    </p:spTree>
    <p:extLst>
      <p:ext uri="{BB962C8B-B14F-4D97-AF65-F5344CB8AC3E}">
        <p14:creationId xmlns:p14="http://schemas.microsoft.com/office/powerpoint/2010/main" val="22112122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Trickle Discussion</a:t>
            </a:r>
            <a:endParaRPr lang="en-US" dirty="0"/>
          </a:p>
        </p:txBody>
      </p:sp>
      <p:sp>
        <p:nvSpPr>
          <p:cNvPr id="3" name="Content Placeholder 2"/>
          <p:cNvSpPr>
            <a:spLocks noGrp="1"/>
          </p:cNvSpPr>
          <p:nvPr>
            <p:ph idx="1"/>
          </p:nvPr>
        </p:nvSpPr>
        <p:spPr>
          <a:xfrm>
            <a:off x="323528" y="1124744"/>
            <a:ext cx="8424936" cy="4968552"/>
          </a:xfrm>
        </p:spPr>
        <p:txBody>
          <a:bodyPr/>
          <a:lstStyle/>
          <a:p>
            <a:r>
              <a:rPr lang="en-US" sz="2800" dirty="0" smtClean="0">
                <a:solidFill>
                  <a:srgbClr val="800000"/>
                </a:solidFill>
              </a:rPr>
              <a:t>Trickle</a:t>
            </a:r>
            <a:r>
              <a:rPr lang="en-US" sz="2800" dirty="0" smtClean="0"/>
              <a:t> adapts to local network density like controlled flooding, but continually maintains consistency in a manner similar to epidemic algorithms.</a:t>
            </a:r>
          </a:p>
          <a:p>
            <a:r>
              <a:rPr lang="en-US" sz="2800" dirty="0" smtClean="0">
                <a:solidFill>
                  <a:srgbClr val="800000"/>
                </a:solidFill>
              </a:rPr>
              <a:t>Trickle</a:t>
            </a:r>
            <a:r>
              <a:rPr lang="en-US" sz="2800" dirty="0" smtClean="0"/>
              <a:t> uses broadcast nature of wireless channel to conserve energy.</a:t>
            </a:r>
          </a:p>
          <a:p>
            <a:pPr marL="0" indent="0">
              <a:buNone/>
            </a:pPr>
            <a:endParaRPr lang="en-US" sz="2800" dirty="0" smtClean="0"/>
          </a:p>
          <a:p>
            <a:r>
              <a:rPr lang="en-US" sz="2800" dirty="0" smtClean="0">
                <a:solidFill>
                  <a:srgbClr val="800000"/>
                </a:solidFill>
              </a:rPr>
              <a:t>Trickle’s</a:t>
            </a:r>
            <a:r>
              <a:rPr lang="en-US" sz="2800" dirty="0" smtClean="0"/>
              <a:t> exponential times work in reverse of standard </a:t>
            </a:r>
            <a:r>
              <a:rPr lang="en-US" sz="2800" dirty="0" err="1" smtClean="0"/>
              <a:t>backoff</a:t>
            </a:r>
            <a:r>
              <a:rPr lang="en-US" sz="2800" dirty="0" smtClean="0"/>
              <a:t>. Namely, it defaults to largest time window and decreases only for inconsistency. </a:t>
            </a:r>
            <a:endParaRPr lang="en-US" dirty="0" smtClean="0"/>
          </a:p>
          <a:p>
            <a:pPr lvl="1"/>
            <a:endParaRPr lang="en-US" dirty="0">
              <a:solidFill>
                <a:srgbClr val="800000"/>
              </a:solidFill>
            </a:endParaRPr>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34</a:t>
            </a:fld>
            <a:endParaRPr lang="en-US" dirty="0"/>
          </a:p>
        </p:txBody>
      </p:sp>
    </p:spTree>
    <p:extLst>
      <p:ext uri="{BB962C8B-B14F-4D97-AF65-F5344CB8AC3E}">
        <p14:creationId xmlns:p14="http://schemas.microsoft.com/office/powerpoint/2010/main" val="14230559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solidFill>
                  <a:srgbClr val="800000"/>
                </a:solidFill>
              </a:rPr>
              <a:t>Trickle</a:t>
            </a:r>
            <a:r>
              <a:rPr lang="en-US" dirty="0" smtClean="0"/>
              <a:t> leads to energy-efficient, density-aware dissemination by avoiding collisions and suppressing unnecessary retransmissions.</a:t>
            </a:r>
          </a:p>
          <a:p>
            <a:endParaRPr lang="en-US" dirty="0">
              <a:solidFill>
                <a:srgbClr val="800000"/>
              </a:solidFill>
            </a:endParaRPr>
          </a:p>
          <a:p>
            <a:r>
              <a:rPr lang="en-US" dirty="0" smtClean="0">
                <a:solidFill>
                  <a:srgbClr val="800000"/>
                </a:solidFill>
              </a:rPr>
              <a:t>Trickle</a:t>
            </a:r>
            <a:r>
              <a:rPr lang="en-US" dirty="0" smtClean="0"/>
              <a:t> suppresses </a:t>
            </a:r>
            <a:r>
              <a:rPr lang="en-US" dirty="0" smtClean="0">
                <a:solidFill>
                  <a:srgbClr val="008000"/>
                </a:solidFill>
              </a:rPr>
              <a:t>implicitly</a:t>
            </a:r>
            <a:r>
              <a:rPr lang="en-US" dirty="0" smtClean="0"/>
              <a:t> through nearby nodes that hear a broadcast.</a:t>
            </a:r>
          </a:p>
          <a:p>
            <a:endParaRPr lang="en-US" dirty="0" smtClean="0"/>
          </a:p>
          <a:p>
            <a:endParaRPr lang="en-US" dirty="0"/>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35</a:t>
            </a:fld>
            <a:endParaRPr lang="en-US" dirty="0"/>
          </a:p>
        </p:txBody>
      </p:sp>
      <p:sp>
        <p:nvSpPr>
          <p:cNvPr id="6" name="Title 1"/>
          <p:cNvSpPr txBox="1">
            <a:spLocks/>
          </p:cNvSpPr>
          <p:nvPr/>
        </p:nvSpPr>
        <p:spPr bwMode="white">
          <a:xfrm>
            <a:off x="251520" y="116632"/>
            <a:ext cx="8785225" cy="792162"/>
          </a:xfrm>
          <a:prstGeom prst="rect">
            <a:avLst/>
          </a:prstGeom>
          <a:noFill/>
          <a:ln w="9525">
            <a:noFill/>
            <a:miter lim="800000"/>
            <a:headEnd/>
            <a:tailEnd/>
          </a:ln>
          <a:effectLst>
            <a:outerShdw dist="17961" dir="2700000" algn="ctr" rotWithShape="0">
              <a:schemeClr val="tx1"/>
            </a:outerShdw>
          </a:effectLst>
        </p:spPr>
        <p:txBody>
          <a:bodyPr vert="horz" wrap="square" lIns="91440" tIns="45720" rIns="91440" bIns="45720" numCol="1" anchor="ctr" anchorCtr="0" compatLnSpc="1">
            <a:prstTxWarp prst="textNoShape">
              <a:avLst/>
            </a:prstTxWarp>
          </a:bodyPr>
          <a:lstStyle>
            <a:lvl1pPr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mj-lt"/>
                <a:ea typeface="+mj-ea"/>
                <a:cs typeface="+mj-cs"/>
              </a:defRPr>
            </a:lvl1pPr>
            <a:lvl2pPr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2pPr>
            <a:lvl3pPr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3pPr>
            <a:lvl4pPr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4pPr>
            <a:lvl5pPr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5pPr>
            <a:lvl6pPr marL="457200"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6pPr>
            <a:lvl7pPr marL="914400"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7pPr>
            <a:lvl8pPr marL="1371600"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8pPr>
            <a:lvl9pPr marL="1828800" algn="ctr" rtl="0" eaLnBrk="0" fontAlgn="base" hangingPunct="0">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9pPr>
          </a:lstStyle>
          <a:p>
            <a:r>
              <a:rPr lang="en-US" kern="0" dirty="0" smtClean="0"/>
              <a:t>Trickle Discussion (</a:t>
            </a:r>
            <a:r>
              <a:rPr lang="en-US" kern="0" dirty="0" err="1" smtClean="0"/>
              <a:t>cont</a:t>
            </a:r>
            <a:r>
              <a:rPr lang="en-US" kern="0" dirty="0" smtClean="0"/>
              <a:t>)</a:t>
            </a:r>
            <a:endParaRPr lang="en-US" kern="0" dirty="0"/>
          </a:p>
        </p:txBody>
      </p:sp>
    </p:spTree>
    <p:extLst>
      <p:ext uri="{BB962C8B-B14F-4D97-AF65-F5344CB8AC3E}">
        <p14:creationId xmlns:p14="http://schemas.microsoft.com/office/powerpoint/2010/main" val="93622962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251520" y="980728"/>
            <a:ext cx="8712968" cy="5256584"/>
          </a:xfrm>
        </p:spPr>
        <p:txBody>
          <a:bodyPr/>
          <a:lstStyle/>
          <a:p>
            <a:r>
              <a:rPr lang="en-US" dirty="0" smtClean="0"/>
              <a:t>Two authors also authored original Trickle RFC (author list is impressive).</a:t>
            </a:r>
          </a:p>
          <a:p>
            <a:r>
              <a:rPr lang="en-US" dirty="0" smtClean="0"/>
              <a:t>Paper puts </a:t>
            </a:r>
            <a:r>
              <a:rPr lang="en-US" dirty="0" smtClean="0">
                <a:solidFill>
                  <a:srgbClr val="800000"/>
                </a:solidFill>
              </a:rPr>
              <a:t>Trickle</a:t>
            </a:r>
            <a:r>
              <a:rPr lang="en-US" dirty="0" smtClean="0"/>
              <a:t> into a WSN routing context and does not just define </a:t>
            </a:r>
            <a:r>
              <a:rPr lang="en-US" dirty="0" smtClean="0">
                <a:solidFill>
                  <a:srgbClr val="800000"/>
                </a:solidFill>
              </a:rPr>
              <a:t>Trickle.</a:t>
            </a:r>
          </a:p>
          <a:p>
            <a:r>
              <a:rPr lang="en-US" dirty="0" smtClean="0">
                <a:solidFill>
                  <a:srgbClr val="800000"/>
                </a:solidFill>
              </a:rPr>
              <a:t>Trickle algorithm </a:t>
            </a:r>
            <a:r>
              <a:rPr lang="en-US" dirty="0" smtClean="0"/>
              <a:t>explanation is not concise.</a:t>
            </a:r>
            <a:endParaRPr lang="en-US" dirty="0" smtClean="0">
              <a:solidFill>
                <a:srgbClr val="800000"/>
              </a:solidFill>
            </a:endParaRPr>
          </a:p>
          <a:p>
            <a:r>
              <a:rPr lang="en-US" dirty="0" smtClean="0"/>
              <a:t>Discussed well the tension in performance associated with run time choices.</a:t>
            </a:r>
          </a:p>
          <a:p>
            <a:r>
              <a:rPr lang="en-US" dirty="0" smtClean="0"/>
              <a:t>Paper shows basic performance trends and </a:t>
            </a:r>
            <a:r>
              <a:rPr lang="en-US" dirty="0" err="1" smtClean="0"/>
              <a:t>Maté</a:t>
            </a:r>
            <a:r>
              <a:rPr lang="en-US" dirty="0" smtClean="0"/>
              <a:t> case study. </a:t>
            </a:r>
            <a:endParaRPr lang="en-US" dirty="0"/>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36</a:t>
            </a:fld>
            <a:endParaRPr lang="en-US" dirty="0"/>
          </a:p>
        </p:txBody>
      </p:sp>
    </p:spTree>
    <p:extLst>
      <p:ext uri="{BB962C8B-B14F-4D97-AF65-F5344CB8AC3E}">
        <p14:creationId xmlns:p14="http://schemas.microsoft.com/office/powerpoint/2010/main" val="37015198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0" indent="0">
              <a:buNone/>
            </a:pPr>
            <a:r>
              <a:rPr lang="en-US" sz="2400" dirty="0" smtClean="0"/>
              <a:t>[</a:t>
            </a:r>
            <a:r>
              <a:rPr lang="en-US" sz="2400" dirty="0" err="1" smtClean="0"/>
              <a:t>Djamaa</a:t>
            </a:r>
            <a:r>
              <a:rPr lang="en-US" sz="2400" dirty="0" smtClean="0"/>
              <a:t> 2015] </a:t>
            </a:r>
            <a:r>
              <a:rPr lang="en-US" sz="2400" dirty="0" err="1" smtClean="0"/>
              <a:t>Djamaa</a:t>
            </a:r>
            <a:r>
              <a:rPr lang="en-US" sz="2400" dirty="0" smtClean="0"/>
              <a:t>, B. and Richardson, M. </a:t>
            </a:r>
            <a:r>
              <a:rPr lang="en-US" sz="2400" i="1" dirty="0" smtClean="0">
                <a:solidFill>
                  <a:srgbClr val="0000FF"/>
                </a:solidFill>
              </a:rPr>
              <a:t>The </a:t>
            </a:r>
            <a:r>
              <a:rPr lang="en-US" sz="2400" i="1" dirty="0">
                <a:solidFill>
                  <a:srgbClr val="0000FF"/>
                </a:solidFill>
              </a:rPr>
              <a:t>Trickle Algorithm: Issues and </a:t>
            </a:r>
            <a:r>
              <a:rPr lang="en-US" sz="2400" i="1" dirty="0" smtClean="0">
                <a:solidFill>
                  <a:srgbClr val="0000FF"/>
                </a:solidFill>
              </a:rPr>
              <a:t>Solutions. </a:t>
            </a:r>
            <a:r>
              <a:rPr lang="en-US" sz="2400" dirty="0" err="1"/>
              <a:t>Cranfield</a:t>
            </a:r>
            <a:r>
              <a:rPr lang="en-US" sz="2400" dirty="0"/>
              <a:t> </a:t>
            </a:r>
            <a:r>
              <a:rPr lang="en-US" sz="2400" dirty="0" err="1"/>
              <a:t>Univesity</a:t>
            </a:r>
            <a:r>
              <a:rPr lang="en-US" sz="2400" dirty="0"/>
              <a:t> </a:t>
            </a:r>
            <a:r>
              <a:rPr lang="en-US" sz="2400" dirty="0" err="1"/>
              <a:t>Reseach</a:t>
            </a:r>
            <a:r>
              <a:rPr lang="en-US" sz="2400" dirty="0"/>
              <a:t> Report. January 2015.</a:t>
            </a:r>
          </a:p>
          <a:p>
            <a:pPr marL="0" indent="0">
              <a:buNone/>
            </a:pPr>
            <a:endParaRPr lang="en-US" sz="2800" dirty="0"/>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37</a:t>
            </a:fld>
            <a:endParaRPr lang="en-US" dirty="0"/>
          </a:p>
        </p:txBody>
      </p:sp>
      <p:sp>
        <p:nvSpPr>
          <p:cNvPr id="6" name="Footer Placeholder 5"/>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Tree>
    <p:extLst>
      <p:ext uri="{BB962C8B-B14F-4D97-AF65-F5344CB8AC3E}">
        <p14:creationId xmlns:p14="http://schemas.microsoft.com/office/powerpoint/2010/main" val="26016286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µ</a:t>
            </a:r>
            <a:r>
              <a:rPr lang="en-US" smtClean="0"/>
              <a:t>IP stack</a:t>
            </a:r>
            <a:endParaRPr lang="en-US" dirty="0"/>
          </a:p>
        </p:txBody>
      </p:sp>
      <p:sp>
        <p:nvSpPr>
          <p:cNvPr id="3" name="Content Placeholder 2"/>
          <p:cNvSpPr>
            <a:spLocks noGrp="1"/>
          </p:cNvSpPr>
          <p:nvPr>
            <p:ph idx="1"/>
          </p:nvPr>
        </p:nvSpPr>
        <p:spPr>
          <a:xfrm>
            <a:off x="251520" y="4725144"/>
            <a:ext cx="8229600" cy="1584176"/>
          </a:xfrm>
        </p:spPr>
        <p:txBody>
          <a:bodyPr/>
          <a:lstStyle/>
          <a:p>
            <a:pPr marL="0" indent="0">
              <a:buNone/>
            </a:pPr>
            <a:r>
              <a:rPr lang="en-US" dirty="0"/>
              <a:t>Important Puzzle </a:t>
            </a:r>
            <a:r>
              <a:rPr lang="en-US" dirty="0" smtClean="0"/>
              <a:t>Pieces: </a:t>
            </a:r>
            <a:r>
              <a:rPr lang="en-US" dirty="0" smtClean="0">
                <a:solidFill>
                  <a:srgbClr val="800000"/>
                </a:solidFill>
              </a:rPr>
              <a:t>*</a:t>
            </a:r>
            <a:r>
              <a:rPr lang="en-US" dirty="0" smtClean="0"/>
              <a:t>6 </a:t>
            </a:r>
            <a:r>
              <a:rPr lang="en-US" dirty="0" err="1" smtClean="0"/>
              <a:t>LoWPAN</a:t>
            </a:r>
            <a:r>
              <a:rPr lang="en-US" dirty="0" smtClean="0"/>
              <a:t>, </a:t>
            </a:r>
            <a:r>
              <a:rPr lang="en-US" dirty="0" smtClean="0">
                <a:solidFill>
                  <a:srgbClr val="0000FF"/>
                </a:solidFill>
              </a:rPr>
              <a:t>RPL</a:t>
            </a:r>
            <a:r>
              <a:rPr lang="en-US" dirty="0" smtClean="0"/>
              <a:t>, DTLS and </a:t>
            </a:r>
            <a:r>
              <a:rPr lang="en-US" dirty="0" err="1" smtClean="0"/>
              <a:t>CoAP</a:t>
            </a:r>
            <a:r>
              <a:rPr lang="en-US" dirty="0" smtClean="0"/>
              <a:t> vs </a:t>
            </a:r>
            <a:r>
              <a:rPr lang="en-US" dirty="0" smtClean="0"/>
              <a:t>MQTT</a:t>
            </a:r>
          </a:p>
          <a:p>
            <a:r>
              <a:rPr lang="en-US" dirty="0" smtClean="0">
                <a:solidFill>
                  <a:srgbClr val="0000FF"/>
                </a:solidFill>
              </a:rPr>
              <a:t>RPL</a:t>
            </a:r>
            <a:r>
              <a:rPr lang="en-US" dirty="0" smtClean="0"/>
              <a:t> uses </a:t>
            </a:r>
            <a:r>
              <a:rPr lang="en-US" dirty="0" smtClean="0">
                <a:solidFill>
                  <a:srgbClr val="800000"/>
                </a:solidFill>
              </a:rPr>
              <a:t>Trickle</a:t>
            </a:r>
            <a:endParaRPr lang="en-US" dirty="0" smtClean="0">
              <a:solidFill>
                <a:srgbClr val="800000"/>
              </a:solidFill>
            </a:endParaRPr>
          </a:p>
        </p:txBody>
      </p:sp>
      <p:sp>
        <p:nvSpPr>
          <p:cNvPr id="4" name="Footer Placeholder 3"/>
          <p:cNvSpPr>
            <a:spLocks noGrp="1"/>
          </p:cNvSpPr>
          <p:nvPr>
            <p:ph type="ftr" sz="quarter" idx="10"/>
          </p:nvPr>
        </p:nvSpPr>
        <p:spPr>
          <a:xfrm>
            <a:off x="1475656" y="6570662"/>
            <a:ext cx="6656388" cy="287338"/>
          </a:xfrm>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4</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1340768"/>
            <a:ext cx="8969806" cy="34563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76793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23529" y="1052736"/>
            <a:ext cx="8606190" cy="4231372"/>
          </a:xfrm>
        </p:spPr>
        <p:txBody>
          <a:bodyPr/>
          <a:lstStyle/>
          <a:p>
            <a:pPr>
              <a:defRPr/>
            </a:pPr>
            <a:r>
              <a:rPr lang="en-US" sz="4400" i="1" dirty="0" smtClean="0">
                <a:solidFill>
                  <a:srgbClr val="0033CC"/>
                </a:solidFill>
                <a:effectLst>
                  <a:outerShdw blurRad="38100" dist="38100" dir="2700000" algn="tl">
                    <a:srgbClr val="000000"/>
                  </a:outerShdw>
                </a:effectLst>
              </a:rPr>
              <a:t/>
            </a:r>
            <a:br>
              <a:rPr lang="en-US" sz="4400" i="1" dirty="0" smtClean="0">
                <a:solidFill>
                  <a:srgbClr val="0033CC"/>
                </a:solidFill>
                <a:effectLst>
                  <a:outerShdw blurRad="38100" dist="38100" dir="2700000" algn="tl">
                    <a:srgbClr val="000000"/>
                  </a:outerShdw>
                </a:effectLst>
              </a:rPr>
            </a:br>
            <a:r>
              <a:rPr lang="en-US" sz="4400" i="1" dirty="0" smtClean="0">
                <a:solidFill>
                  <a:srgbClr val="0033CC"/>
                </a:solidFill>
                <a:effectLst>
                  <a:outerShdw blurRad="38100" dist="38100" dir="2700000" algn="tl">
                    <a:srgbClr val="000000"/>
                  </a:outerShdw>
                </a:effectLst>
              </a:rPr>
              <a:t/>
            </a:r>
            <a:br>
              <a:rPr lang="en-US" sz="4400" i="1" dirty="0" smtClean="0">
                <a:solidFill>
                  <a:srgbClr val="0033CC"/>
                </a:solidFill>
                <a:effectLst>
                  <a:outerShdw blurRad="38100" dist="38100" dir="2700000" algn="tl">
                    <a:srgbClr val="000000"/>
                  </a:outerShdw>
                </a:effectLst>
              </a:rPr>
            </a:br>
            <a:r>
              <a:rPr lang="en-US" sz="4400" i="1" dirty="0">
                <a:solidFill>
                  <a:srgbClr val="0033CC"/>
                </a:solidFill>
                <a:effectLst>
                  <a:outerShdw blurRad="38100" dist="38100" dir="2700000" algn="tl">
                    <a:srgbClr val="000000"/>
                  </a:outerShdw>
                </a:effectLst>
              </a:rPr>
              <a:t/>
            </a:r>
            <a:br>
              <a:rPr lang="en-US" sz="4400" i="1" dirty="0">
                <a:solidFill>
                  <a:srgbClr val="0033CC"/>
                </a:solidFill>
                <a:effectLst>
                  <a:outerShdw blurRad="38100" dist="38100" dir="2700000" algn="tl">
                    <a:srgbClr val="000000"/>
                  </a:outerShdw>
                </a:effectLst>
              </a:rPr>
            </a:br>
            <a:r>
              <a:rPr lang="en-US" sz="4400" i="1" dirty="0" smtClean="0">
                <a:solidFill>
                  <a:srgbClr val="0033CC"/>
                </a:solidFill>
                <a:effectLst>
                  <a:outerShdw blurRad="38100" dist="38100" dir="2700000" algn="tl">
                    <a:srgbClr val="000000"/>
                  </a:outerShdw>
                </a:effectLst>
              </a:rPr>
              <a:t>The Emergence of a</a:t>
            </a:r>
            <a:br>
              <a:rPr lang="en-US" sz="4400" i="1" dirty="0" smtClean="0">
                <a:solidFill>
                  <a:srgbClr val="0033CC"/>
                </a:solidFill>
                <a:effectLst>
                  <a:outerShdw blurRad="38100" dist="38100" dir="2700000" algn="tl">
                    <a:srgbClr val="000000"/>
                  </a:outerShdw>
                </a:effectLst>
              </a:rPr>
            </a:br>
            <a:r>
              <a:rPr lang="en-US" sz="4400" i="1" dirty="0" smtClean="0">
                <a:solidFill>
                  <a:srgbClr val="0033CC"/>
                </a:solidFill>
                <a:effectLst>
                  <a:outerShdw blurRad="38100" dist="38100" dir="2700000" algn="tl">
                    <a:srgbClr val="000000"/>
                  </a:outerShdw>
                </a:effectLst>
              </a:rPr>
              <a:t>Networking Primitive in</a:t>
            </a:r>
            <a:br>
              <a:rPr lang="en-US" sz="4400" i="1" dirty="0" smtClean="0">
                <a:solidFill>
                  <a:srgbClr val="0033CC"/>
                </a:solidFill>
                <a:effectLst>
                  <a:outerShdw blurRad="38100" dist="38100" dir="2700000" algn="tl">
                    <a:srgbClr val="000000"/>
                  </a:outerShdw>
                </a:effectLst>
              </a:rPr>
            </a:br>
            <a:r>
              <a:rPr lang="en-US" sz="4400" i="1" dirty="0" smtClean="0">
                <a:solidFill>
                  <a:srgbClr val="0033CC"/>
                </a:solidFill>
                <a:effectLst>
                  <a:outerShdw blurRad="38100" dist="38100" dir="2700000" algn="tl">
                    <a:srgbClr val="000000"/>
                  </a:outerShdw>
                </a:effectLst>
              </a:rPr>
              <a:t>Wireless Sensor Networks</a:t>
            </a:r>
            <a:br>
              <a:rPr lang="en-US" sz="4400" i="1" dirty="0" smtClean="0">
                <a:solidFill>
                  <a:srgbClr val="0033CC"/>
                </a:solidFill>
                <a:effectLst>
                  <a:outerShdw blurRad="38100" dist="38100" dir="2700000" algn="tl">
                    <a:srgbClr val="000000"/>
                  </a:outerShdw>
                </a:effectLst>
              </a:rPr>
            </a:br>
            <a:r>
              <a:rPr lang="en-US" sz="2400" i="1" dirty="0">
                <a:solidFill>
                  <a:srgbClr val="0033CC"/>
                </a:solidFill>
                <a:effectLst/>
                <a:latin typeface="Arial" panose="020B0604020202020204" pitchFamily="34" charset="0"/>
                <a:cs typeface="Arial" panose="020B0604020202020204" pitchFamily="34" charset="0"/>
              </a:rPr>
              <a:t/>
            </a:r>
            <a:br>
              <a:rPr lang="en-US" sz="2400" i="1" dirty="0">
                <a:solidFill>
                  <a:srgbClr val="0033CC"/>
                </a:solidFill>
                <a:effectLst/>
                <a:latin typeface="Arial" panose="020B0604020202020204" pitchFamily="34" charset="0"/>
                <a:cs typeface="Arial" panose="020B0604020202020204" pitchFamily="34" charset="0"/>
              </a:rPr>
            </a:br>
            <a:r>
              <a:rPr lang="en-US" sz="2000" dirty="0" smtClean="0">
                <a:effectLst/>
                <a:latin typeface="Arial" panose="020B0604020202020204" pitchFamily="34" charset="0"/>
                <a:cs typeface="Arial" panose="020B0604020202020204" pitchFamily="34" charset="0"/>
              </a:rPr>
              <a:t>P. Levis, E. Brewer, D. Culler, D. Gay, S. Madden,</a:t>
            </a:r>
            <a:br>
              <a:rPr lang="en-US" sz="2000" dirty="0" smtClean="0">
                <a:effectLst/>
                <a:latin typeface="Arial" panose="020B0604020202020204" pitchFamily="34" charset="0"/>
                <a:cs typeface="Arial" panose="020B0604020202020204" pitchFamily="34" charset="0"/>
              </a:rPr>
            </a:br>
            <a:r>
              <a:rPr lang="en-US" sz="2000" dirty="0" smtClean="0">
                <a:effectLst/>
                <a:latin typeface="Arial" panose="020B0604020202020204" pitchFamily="34" charset="0"/>
                <a:cs typeface="Arial" panose="020B0604020202020204" pitchFamily="34" charset="0"/>
              </a:rPr>
              <a:t>N. Patel, J. </a:t>
            </a:r>
            <a:r>
              <a:rPr lang="en-US" sz="2000" dirty="0" err="1" smtClean="0">
                <a:effectLst/>
                <a:latin typeface="Arial" panose="020B0604020202020204" pitchFamily="34" charset="0"/>
                <a:cs typeface="Arial" panose="020B0604020202020204" pitchFamily="34" charset="0"/>
              </a:rPr>
              <a:t>Polastre</a:t>
            </a:r>
            <a:r>
              <a:rPr lang="en-US" sz="2000" dirty="0" smtClean="0">
                <a:effectLst/>
                <a:latin typeface="Arial" panose="020B0604020202020204" pitchFamily="34" charset="0"/>
                <a:cs typeface="Arial" panose="020B0604020202020204" pitchFamily="34" charset="0"/>
              </a:rPr>
              <a:t>, S. </a:t>
            </a:r>
            <a:r>
              <a:rPr lang="en-US" sz="2000" dirty="0" err="1" smtClean="0">
                <a:effectLst/>
                <a:latin typeface="Arial" panose="020B0604020202020204" pitchFamily="34" charset="0"/>
                <a:cs typeface="Arial" panose="020B0604020202020204" pitchFamily="34" charset="0"/>
              </a:rPr>
              <a:t>Shenker</a:t>
            </a:r>
            <a:r>
              <a:rPr lang="en-US" sz="2000" dirty="0" smtClean="0">
                <a:effectLst/>
                <a:latin typeface="Arial" panose="020B0604020202020204" pitchFamily="34" charset="0"/>
                <a:cs typeface="Arial" panose="020B0604020202020204" pitchFamily="34" charset="0"/>
              </a:rPr>
              <a:t>, R. </a:t>
            </a:r>
            <a:r>
              <a:rPr lang="en-US" sz="2000" dirty="0" err="1" smtClean="0">
                <a:effectLst/>
                <a:latin typeface="Arial" panose="020B0604020202020204" pitchFamily="34" charset="0"/>
                <a:cs typeface="Arial" panose="020B0604020202020204" pitchFamily="34" charset="0"/>
              </a:rPr>
              <a:t>Szewczyk</a:t>
            </a:r>
            <a:r>
              <a:rPr lang="en-US" sz="2000" dirty="0" smtClean="0">
                <a:effectLst/>
                <a:latin typeface="Arial" panose="020B0604020202020204" pitchFamily="34" charset="0"/>
                <a:cs typeface="Arial" panose="020B0604020202020204" pitchFamily="34" charset="0"/>
              </a:rPr>
              <a:t> and A. Woo</a:t>
            </a:r>
            <a:br>
              <a:rPr lang="en-US" sz="2000" dirty="0" smtClean="0">
                <a:effectLst/>
                <a:latin typeface="Arial" panose="020B0604020202020204" pitchFamily="34" charset="0"/>
                <a:cs typeface="Arial" panose="020B0604020202020204" pitchFamily="34" charset="0"/>
              </a:rPr>
            </a:br>
            <a:r>
              <a:rPr lang="en-US" sz="2000" dirty="0" smtClean="0">
                <a:effectLst/>
                <a:latin typeface="Arial" panose="020B0604020202020204" pitchFamily="34" charset="0"/>
                <a:cs typeface="Arial" panose="020B0604020202020204" pitchFamily="34" charset="0"/>
              </a:rPr>
              <a:t>CACM Volume 51, Number 7 </a:t>
            </a:r>
            <a:r>
              <a:rPr lang="en-US" sz="2000" dirty="0" smtClean="0">
                <a:latin typeface="Arial" panose="020B0604020202020204" pitchFamily="34" charset="0"/>
                <a:cs typeface="Arial" panose="020B0604020202020204" pitchFamily="34" charset="0"/>
              </a:rPr>
              <a:t> </a:t>
            </a:r>
            <a:r>
              <a:rPr lang="en-US" sz="4400" i="1" dirty="0" smtClean="0">
                <a:solidFill>
                  <a:srgbClr val="0033CC"/>
                </a:solidFill>
                <a:effectLst>
                  <a:outerShdw blurRad="38100" dist="38100" dir="2700000" algn="tl">
                    <a:srgbClr val="000000"/>
                  </a:outerShdw>
                </a:effectLst>
              </a:rPr>
              <a:t/>
            </a:r>
            <a:br>
              <a:rPr lang="en-US" sz="4400" i="1" dirty="0" smtClean="0">
                <a:solidFill>
                  <a:srgbClr val="0033CC"/>
                </a:solidFill>
                <a:effectLst>
                  <a:outerShdw blurRad="38100" dist="38100" dir="2700000" algn="tl">
                    <a:srgbClr val="000000"/>
                  </a:outerShdw>
                </a:effectLst>
              </a:rPr>
            </a:br>
            <a:r>
              <a:rPr lang="en-US" sz="4400" i="1" dirty="0" smtClean="0">
                <a:solidFill>
                  <a:srgbClr val="0033CC"/>
                </a:solidFill>
                <a:effectLst>
                  <a:outerShdw blurRad="38100" dist="38100" dir="2700000" algn="tl">
                    <a:srgbClr val="000000"/>
                  </a:outerShdw>
                </a:effectLst>
              </a:rPr>
              <a:t/>
            </a:r>
            <a:br>
              <a:rPr lang="en-US" sz="4400" i="1" dirty="0" smtClean="0">
                <a:solidFill>
                  <a:srgbClr val="0033CC"/>
                </a:solidFill>
                <a:effectLst>
                  <a:outerShdw blurRad="38100" dist="38100" dir="2700000" algn="tl">
                    <a:srgbClr val="000000"/>
                  </a:outerShdw>
                </a:effectLst>
              </a:rPr>
            </a:br>
            <a:r>
              <a:rPr lang="en-US" sz="4400" i="1" dirty="0" smtClean="0">
                <a:solidFill>
                  <a:srgbClr val="0033CC"/>
                </a:solidFill>
                <a:effectLst>
                  <a:outerShdw blurRad="38100" dist="38100" dir="2700000" algn="tl">
                    <a:srgbClr val="000000"/>
                  </a:outerShdw>
                </a:effectLst>
              </a:rPr>
              <a:t/>
            </a:r>
            <a:br>
              <a:rPr lang="en-US" sz="4400" i="1" dirty="0" smtClean="0">
                <a:solidFill>
                  <a:srgbClr val="0033CC"/>
                </a:solidFill>
                <a:effectLst>
                  <a:outerShdw blurRad="38100" dist="38100" dir="2700000" algn="tl">
                    <a:srgbClr val="000000"/>
                  </a:outerShdw>
                </a:effectLst>
              </a:rPr>
            </a:br>
            <a:endParaRPr lang="en-US" sz="4400" dirty="0" smtClean="0">
              <a:solidFill>
                <a:srgbClr val="0033CC"/>
              </a:solidFill>
              <a:effectLst>
                <a:outerShdw blurRad="38100" dist="38100" dir="2700000" algn="tl">
                  <a:srgbClr val="000000"/>
                </a:outerShdw>
              </a:effectLst>
            </a:endParaRPr>
          </a:p>
        </p:txBody>
      </p:sp>
      <p:sp>
        <p:nvSpPr>
          <p:cNvPr id="2051" name="Rectangle 3"/>
          <p:cNvSpPr>
            <a:spLocks noGrp="1" noChangeArrowheads="1"/>
          </p:cNvSpPr>
          <p:nvPr>
            <p:ph type="subTitle" idx="4294967295"/>
          </p:nvPr>
        </p:nvSpPr>
        <p:spPr>
          <a:xfrm>
            <a:off x="2267744" y="5157192"/>
            <a:ext cx="6725593" cy="1656184"/>
          </a:xfrm>
        </p:spPr>
        <p:txBody>
          <a:bodyPr/>
          <a:lstStyle/>
          <a:p>
            <a:pPr marL="0" indent="0">
              <a:lnSpc>
                <a:spcPct val="90000"/>
              </a:lnSpc>
              <a:buFont typeface="Wingdings" pitchFamily="2" charset="2"/>
              <a:buNone/>
              <a:defRPr/>
            </a:pPr>
            <a:r>
              <a:rPr lang="en-US" dirty="0" smtClean="0">
                <a:solidFill>
                  <a:srgbClr val="800000"/>
                </a:solidFill>
                <a:effectLst>
                  <a:outerShdw blurRad="38100" dist="38100" dir="2700000" algn="tl">
                    <a:srgbClr val="000000"/>
                  </a:outerShdw>
                </a:effectLst>
              </a:rPr>
              <a:t>Presenter - Bob Kinicki</a:t>
            </a:r>
          </a:p>
          <a:p>
            <a:pPr marL="0" indent="0">
              <a:lnSpc>
                <a:spcPct val="90000"/>
              </a:lnSpc>
              <a:buFont typeface="Wingdings" pitchFamily="2" charset="2"/>
              <a:buNone/>
              <a:defRPr/>
            </a:pPr>
            <a:r>
              <a:rPr lang="en-US" sz="2800" dirty="0">
                <a:solidFill>
                  <a:srgbClr val="800000"/>
                </a:solidFill>
                <a:effectLst>
                  <a:outerShdw blurRad="38100" dist="38100" dir="2700000" algn="tl">
                    <a:srgbClr val="000000"/>
                  </a:outerShdw>
                </a:effectLst>
              </a:rPr>
              <a:t>	</a:t>
            </a:r>
            <a:r>
              <a:rPr lang="en-US" sz="2800" dirty="0" smtClean="0">
                <a:solidFill>
                  <a:srgbClr val="800000"/>
                </a:solidFill>
                <a:effectLst>
                  <a:outerShdw blurRad="38100" dist="38100" dir="2700000" algn="tl">
                    <a:srgbClr val="000000"/>
                  </a:outerShdw>
                </a:effectLst>
              </a:rPr>
              <a:t>	         </a:t>
            </a:r>
            <a:r>
              <a:rPr lang="en-US" sz="2800" dirty="0" smtClean="0"/>
              <a:t>PEDS Seminar</a:t>
            </a:r>
          </a:p>
          <a:p>
            <a:pPr marL="0" indent="0" algn="ctr">
              <a:lnSpc>
                <a:spcPct val="90000"/>
              </a:lnSpc>
              <a:buFont typeface="Wingdings" pitchFamily="2" charset="2"/>
              <a:buNone/>
              <a:defRPr/>
            </a:pPr>
            <a:r>
              <a:rPr lang="en-US" sz="2800" dirty="0" smtClean="0">
                <a:solidFill>
                  <a:srgbClr val="800000"/>
                </a:solidFill>
              </a:rPr>
              <a:t>                November 23, 2015</a:t>
            </a:r>
          </a:p>
          <a:p>
            <a:pPr marL="0" indent="0" algn="ctr">
              <a:lnSpc>
                <a:spcPct val="90000"/>
              </a:lnSpc>
              <a:buFont typeface="Wingdings" pitchFamily="2" charset="2"/>
              <a:buNone/>
              <a:defRPr/>
            </a:pPr>
            <a:endParaRPr lang="en-US" sz="2800" dirty="0" smtClean="0"/>
          </a:p>
        </p:txBody>
      </p:sp>
    </p:spTree>
    <p:extLst>
      <p:ext uri="{BB962C8B-B14F-4D97-AF65-F5344CB8AC3E}">
        <p14:creationId xmlns:p14="http://schemas.microsoft.com/office/powerpoint/2010/main" val="11924172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a:xfrm>
            <a:off x="457200" y="1052736"/>
            <a:ext cx="8229600" cy="5184576"/>
          </a:xfrm>
        </p:spPr>
        <p:txBody>
          <a:bodyPr/>
          <a:lstStyle/>
          <a:p>
            <a:r>
              <a:rPr lang="en-US" dirty="0" smtClean="0"/>
              <a:t>Introduction</a:t>
            </a:r>
          </a:p>
          <a:p>
            <a:r>
              <a:rPr lang="en-US" dirty="0" smtClean="0"/>
              <a:t>WSN</a:t>
            </a:r>
          </a:p>
          <a:p>
            <a:r>
              <a:rPr lang="en-US" dirty="0" smtClean="0"/>
              <a:t>WSN Protocols</a:t>
            </a:r>
          </a:p>
          <a:p>
            <a:pPr lvl="1"/>
            <a:r>
              <a:rPr lang="en-US" dirty="0" smtClean="0"/>
              <a:t>Dissemination Protocols</a:t>
            </a:r>
          </a:p>
          <a:p>
            <a:pPr lvl="1"/>
            <a:r>
              <a:rPr lang="en-US" dirty="0" smtClean="0"/>
              <a:t>Collection Protocols</a:t>
            </a:r>
          </a:p>
          <a:p>
            <a:r>
              <a:rPr lang="en-US" dirty="0" smtClean="0">
                <a:solidFill>
                  <a:srgbClr val="800000"/>
                </a:solidFill>
              </a:rPr>
              <a:t>Trickle</a:t>
            </a:r>
            <a:r>
              <a:rPr lang="en-US" dirty="0" smtClean="0"/>
              <a:t> Algorithm</a:t>
            </a:r>
          </a:p>
          <a:p>
            <a:r>
              <a:rPr lang="en-US" dirty="0" err="1" smtClean="0"/>
              <a:t>Maté</a:t>
            </a:r>
            <a:r>
              <a:rPr lang="en-US" dirty="0" smtClean="0"/>
              <a:t> Case Study</a:t>
            </a:r>
          </a:p>
          <a:p>
            <a:r>
              <a:rPr lang="en-US" dirty="0" smtClean="0"/>
              <a:t>Trickle Discussion</a:t>
            </a:r>
          </a:p>
          <a:p>
            <a:r>
              <a:rPr lang="en-US" dirty="0" smtClean="0"/>
              <a:t>Conclusions</a:t>
            </a:r>
          </a:p>
          <a:p>
            <a:endParaRPr lang="en-US" dirty="0"/>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6</a:t>
            </a:fld>
            <a:endParaRPr lang="en-US" dirty="0"/>
          </a:p>
        </p:txBody>
      </p:sp>
    </p:spTree>
    <p:extLst>
      <p:ext uri="{BB962C8B-B14F-4D97-AF65-F5344CB8AC3E}">
        <p14:creationId xmlns:p14="http://schemas.microsoft.com/office/powerpoint/2010/main" val="29209127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72008" y="1052736"/>
            <a:ext cx="9036496" cy="5256584"/>
          </a:xfrm>
        </p:spPr>
        <p:txBody>
          <a:bodyPr/>
          <a:lstStyle/>
          <a:p>
            <a:r>
              <a:rPr lang="en-US" dirty="0" smtClean="0">
                <a:solidFill>
                  <a:srgbClr val="0000FF"/>
                </a:solidFill>
              </a:rPr>
              <a:t>Sensors</a:t>
            </a:r>
            <a:r>
              <a:rPr lang="en-US" dirty="0" smtClean="0"/>
              <a:t> are normally on a </a:t>
            </a:r>
            <a:r>
              <a:rPr lang="en-US" dirty="0" smtClean="0">
                <a:solidFill>
                  <a:srgbClr val="0000FF"/>
                </a:solidFill>
              </a:rPr>
              <a:t>mote platform </a:t>
            </a:r>
            <a:r>
              <a:rPr lang="en-US" dirty="0" smtClean="0"/>
              <a:t>with a low-power CMOS radio.</a:t>
            </a:r>
          </a:p>
          <a:p>
            <a:r>
              <a:rPr lang="en-US" dirty="0" smtClean="0"/>
              <a:t>Mote constraints include:</a:t>
            </a:r>
          </a:p>
          <a:p>
            <a:pPr lvl="1"/>
            <a:r>
              <a:rPr lang="en-US" dirty="0" smtClean="0"/>
              <a:t>Power supply</a:t>
            </a:r>
          </a:p>
          <a:p>
            <a:pPr lvl="1"/>
            <a:r>
              <a:rPr lang="en-US" dirty="0" smtClean="0"/>
              <a:t>Limited memory (a few kilobytes of RAM)</a:t>
            </a:r>
          </a:p>
          <a:p>
            <a:pPr lvl="1"/>
            <a:r>
              <a:rPr lang="en-US" dirty="0" smtClean="0"/>
              <a:t>Unattended operation</a:t>
            </a:r>
          </a:p>
          <a:p>
            <a:pPr lvl="1"/>
            <a:r>
              <a:rPr lang="en-US" dirty="0" err="1" smtClean="0"/>
              <a:t>Lossy</a:t>
            </a:r>
            <a:r>
              <a:rPr lang="en-US" dirty="0" smtClean="0"/>
              <a:t> and transient wireless communications</a:t>
            </a:r>
          </a:p>
          <a:p>
            <a:r>
              <a:rPr lang="en-US" dirty="0" smtClean="0">
                <a:solidFill>
                  <a:srgbClr val="0000FF"/>
                </a:solidFill>
              </a:rPr>
              <a:t>WSNs</a:t>
            </a:r>
            <a:r>
              <a:rPr lang="en-US" dirty="0" smtClean="0"/>
              <a:t> (a collection of motes) are typically embedded in physical environment associated with their application.</a:t>
            </a:r>
          </a:p>
          <a:p>
            <a:endParaRPr lang="en-US" dirty="0" smtClean="0"/>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7</a:t>
            </a:fld>
            <a:endParaRPr lang="en-US" dirty="0"/>
          </a:p>
        </p:txBody>
      </p:sp>
      <p:sp>
        <p:nvSpPr>
          <p:cNvPr id="6" name="Footer Placeholder 5"/>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Tree>
    <p:extLst>
      <p:ext uri="{BB962C8B-B14F-4D97-AF65-F5344CB8AC3E}">
        <p14:creationId xmlns:p14="http://schemas.microsoft.com/office/powerpoint/2010/main" val="34114711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Wireless Sensor Networks</a:t>
            </a:r>
            <a:endParaRPr lang="en-US" dirty="0"/>
          </a:p>
        </p:txBody>
      </p:sp>
      <p:sp>
        <p:nvSpPr>
          <p:cNvPr id="3" name="Content Placeholder 2"/>
          <p:cNvSpPr>
            <a:spLocks noGrp="1"/>
          </p:cNvSpPr>
          <p:nvPr>
            <p:ph idx="1"/>
          </p:nvPr>
        </p:nvSpPr>
        <p:spPr/>
        <p:txBody>
          <a:bodyPr/>
          <a:lstStyle/>
          <a:p>
            <a:r>
              <a:rPr lang="en-US" dirty="0" smtClean="0"/>
              <a:t>Physical device location often dictated by application and physical constraints.</a:t>
            </a:r>
          </a:p>
          <a:p>
            <a:r>
              <a:rPr lang="en-US" dirty="0" smtClean="0"/>
              <a:t>Any retransmission, response or ACK contributes to contention, interference and loss.</a:t>
            </a:r>
          </a:p>
          <a:p>
            <a:pPr>
              <a:buBlip>
                <a:blip r:embed="rId2"/>
              </a:buBlip>
            </a:pPr>
            <a:r>
              <a:rPr lang="en-US" dirty="0" smtClean="0"/>
              <a:t>Redundancy is essential to </a:t>
            </a:r>
            <a:r>
              <a:rPr lang="en-US" dirty="0" smtClean="0">
                <a:solidFill>
                  <a:srgbClr val="0000FF"/>
                </a:solidFill>
              </a:rPr>
              <a:t>reliability</a:t>
            </a:r>
            <a:r>
              <a:rPr lang="en-US" dirty="0" smtClean="0"/>
              <a:t>!</a:t>
            </a:r>
          </a:p>
          <a:p>
            <a:r>
              <a:rPr lang="en-US" dirty="0" smtClean="0"/>
              <a:t>The variety of WSN topologies and densities calls for a polite, </a:t>
            </a:r>
            <a:r>
              <a:rPr lang="en-US" dirty="0" smtClean="0">
                <a:solidFill>
                  <a:srgbClr val="0000FF"/>
                </a:solidFill>
              </a:rPr>
              <a:t>density-aware</a:t>
            </a:r>
            <a:r>
              <a:rPr lang="en-US" dirty="0" smtClean="0"/>
              <a:t>, local retransmission policy.</a:t>
            </a:r>
            <a:endParaRPr lang="en-US" dirty="0"/>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8</a:t>
            </a:fld>
            <a:endParaRPr lang="en-US" dirty="0"/>
          </a:p>
        </p:txBody>
      </p:sp>
    </p:spTree>
    <p:extLst>
      <p:ext uri="{BB962C8B-B14F-4D97-AF65-F5344CB8AC3E}">
        <p14:creationId xmlns:p14="http://schemas.microsoft.com/office/powerpoint/2010/main" val="6757624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Networking Protocols</a:t>
            </a:r>
            <a:endParaRPr lang="en-US" dirty="0"/>
          </a:p>
        </p:txBody>
      </p:sp>
      <p:sp>
        <p:nvSpPr>
          <p:cNvPr id="3" name="Content Placeholder 2"/>
          <p:cNvSpPr>
            <a:spLocks noGrp="1"/>
          </p:cNvSpPr>
          <p:nvPr>
            <p:ph idx="1"/>
          </p:nvPr>
        </p:nvSpPr>
        <p:spPr>
          <a:xfrm>
            <a:off x="457200" y="1052736"/>
            <a:ext cx="8229600" cy="5256584"/>
          </a:xfrm>
        </p:spPr>
        <p:txBody>
          <a:bodyPr/>
          <a:lstStyle/>
          <a:p>
            <a:r>
              <a:rPr lang="en-US" dirty="0" smtClean="0"/>
              <a:t>Network protocols focus on minimizing transmissions and providing reliability (namely, making sure transmitted packets arrive successfully).</a:t>
            </a:r>
          </a:p>
          <a:p>
            <a:r>
              <a:rPr lang="en-US" dirty="0" smtClean="0"/>
              <a:t>Most sensor networks rely on two multi-hop protocols:</a:t>
            </a:r>
          </a:p>
          <a:p>
            <a:r>
              <a:rPr lang="en-US" dirty="0" smtClean="0"/>
              <a:t>a </a:t>
            </a:r>
            <a:r>
              <a:rPr lang="en-US" dirty="0" smtClean="0">
                <a:solidFill>
                  <a:srgbClr val="008000"/>
                </a:solidFill>
              </a:rPr>
              <a:t>collection protocol</a:t>
            </a:r>
            <a:r>
              <a:rPr lang="en-US" dirty="0" smtClean="0"/>
              <a:t> for pulling data out of a network.</a:t>
            </a:r>
          </a:p>
          <a:p>
            <a:r>
              <a:rPr lang="en-US" dirty="0" smtClean="0"/>
              <a:t>A </a:t>
            </a:r>
            <a:r>
              <a:rPr lang="en-US" dirty="0" smtClean="0">
                <a:solidFill>
                  <a:srgbClr val="008000"/>
                </a:solidFill>
              </a:rPr>
              <a:t>dissemination protocol </a:t>
            </a:r>
            <a:r>
              <a:rPr lang="en-US" dirty="0" smtClean="0"/>
              <a:t>for pushing data into a network.</a:t>
            </a:r>
          </a:p>
          <a:p>
            <a:endParaRPr lang="en-US" dirty="0"/>
          </a:p>
        </p:txBody>
      </p:sp>
      <p:sp>
        <p:nvSpPr>
          <p:cNvPr id="4" name="Footer Placeholder 3"/>
          <p:cNvSpPr>
            <a:spLocks noGrp="1"/>
          </p:cNvSpPr>
          <p:nvPr>
            <p:ph type="ftr" sz="quarter" idx="10"/>
          </p:nvPr>
        </p:nvSpPr>
        <p:spPr/>
        <p:txBody>
          <a:bodyPr/>
          <a:lstStyle/>
          <a:p>
            <a:pPr>
              <a:defRPr/>
            </a:pPr>
            <a:r>
              <a:rPr lang="en-US" smtClean="0"/>
              <a:t>   Internet of Things               </a:t>
            </a:r>
            <a:r>
              <a:rPr lang="en-US" smtClean="0">
                <a:solidFill>
                  <a:srgbClr val="800000"/>
                </a:solidFill>
              </a:rPr>
              <a:t>Trickle</a:t>
            </a:r>
            <a:endParaRPr lang="en-US" dirty="0">
              <a:solidFill>
                <a:srgbClr val="800000"/>
              </a:solidFill>
              <a:effectLst>
                <a:outerShdw blurRad="38100" dist="38100" dir="2700000" algn="tl">
                  <a:srgbClr val="000000"/>
                </a:outerShdw>
              </a:effectLst>
            </a:endParaRPr>
          </a:p>
        </p:txBody>
      </p:sp>
      <p:sp>
        <p:nvSpPr>
          <p:cNvPr id="5" name="Slide Number Placeholder 4"/>
          <p:cNvSpPr>
            <a:spLocks noGrp="1"/>
          </p:cNvSpPr>
          <p:nvPr>
            <p:ph type="sldNum" sz="quarter" idx="11"/>
          </p:nvPr>
        </p:nvSpPr>
        <p:spPr/>
        <p:txBody>
          <a:bodyPr/>
          <a:lstStyle/>
          <a:p>
            <a:pPr>
              <a:defRPr/>
            </a:pPr>
            <a:fld id="{3786ED73-AFAE-40D1-8B17-06E2B2BE615A}" type="slidenum">
              <a:rPr lang="en-US" smtClean="0"/>
              <a:pPr>
                <a:defRPr/>
              </a:pPr>
              <a:t>9</a:t>
            </a:fld>
            <a:endParaRPr lang="en-US" dirty="0"/>
          </a:p>
        </p:txBody>
      </p:sp>
    </p:spTree>
    <p:extLst>
      <p:ext uri="{BB962C8B-B14F-4D97-AF65-F5344CB8AC3E}">
        <p14:creationId xmlns:p14="http://schemas.microsoft.com/office/powerpoint/2010/main" val="1993851839"/>
      </p:ext>
    </p:extLst>
  </p:cSld>
  <p:clrMapOvr>
    <a:masterClrMapping/>
  </p:clrMapOvr>
  <p:timing>
    <p:tnLst>
      <p:par>
        <p:cTn id="1" dur="indefinite" restart="never" nodeType="tmRoot"/>
      </p:par>
    </p:tnLst>
  </p:timing>
</p:sld>
</file>

<file path=ppt/theme/theme1.xml><?xml version="1.0" encoding="utf-8"?>
<a:theme xmlns:a="http://schemas.openxmlformats.org/drawingml/2006/main" name="Revised_Master">
  <a:themeElements>
    <a:clrScheme name="Revised_Master 9">
      <a:dk1>
        <a:srgbClr val="000000"/>
      </a:dk1>
      <a:lt1>
        <a:srgbClr val="FFFFFF"/>
      </a:lt1>
      <a:dk2>
        <a:srgbClr val="000000"/>
      </a:dk2>
      <a:lt2>
        <a:srgbClr val="808080"/>
      </a:lt2>
      <a:accent1>
        <a:srgbClr val="006600"/>
      </a:accent1>
      <a:accent2>
        <a:srgbClr val="993300"/>
      </a:accent2>
      <a:accent3>
        <a:srgbClr val="FFFFFF"/>
      </a:accent3>
      <a:accent4>
        <a:srgbClr val="000000"/>
      </a:accent4>
      <a:accent5>
        <a:srgbClr val="AAB8AA"/>
      </a:accent5>
      <a:accent6>
        <a:srgbClr val="8A2D00"/>
      </a:accent6>
      <a:hlink>
        <a:srgbClr val="006699"/>
      </a:hlink>
      <a:folHlink>
        <a:srgbClr val="B2B2B2"/>
      </a:folHlink>
    </a:clrScheme>
    <a:fontScheme name="Revised_Master">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noFill/>
        <a:ln w="254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Revised_Master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Revised_Master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Revised_Master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Revised_Master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Revised_Mast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Revised_Mast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Revised_Mast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Revised_Master 8">
        <a:dk1>
          <a:srgbClr val="000000"/>
        </a:dk1>
        <a:lt1>
          <a:srgbClr val="FFFFFF"/>
        </a:lt1>
        <a:dk2>
          <a:srgbClr val="000000"/>
        </a:dk2>
        <a:lt2>
          <a:srgbClr val="808080"/>
        </a:lt2>
        <a:accent1>
          <a:srgbClr val="006600"/>
        </a:accent1>
        <a:accent2>
          <a:srgbClr val="009900"/>
        </a:accent2>
        <a:accent3>
          <a:srgbClr val="FFFFFF"/>
        </a:accent3>
        <a:accent4>
          <a:srgbClr val="000000"/>
        </a:accent4>
        <a:accent5>
          <a:srgbClr val="AAB8AA"/>
        </a:accent5>
        <a:accent6>
          <a:srgbClr val="008A00"/>
        </a:accent6>
        <a:hlink>
          <a:srgbClr val="6600CC"/>
        </a:hlink>
        <a:folHlink>
          <a:srgbClr val="B2B2B2"/>
        </a:folHlink>
      </a:clrScheme>
      <a:clrMap bg1="lt1" tx1="dk1" bg2="lt2" tx2="dk2" accent1="accent1" accent2="accent2" accent3="accent3" accent4="accent4" accent5="accent5" accent6="accent6" hlink="hlink" folHlink="folHlink"/>
    </a:extraClrScheme>
    <a:extraClrScheme>
      <a:clrScheme name="Revised_Master 9">
        <a:dk1>
          <a:srgbClr val="000000"/>
        </a:dk1>
        <a:lt1>
          <a:srgbClr val="FFFFFF"/>
        </a:lt1>
        <a:dk2>
          <a:srgbClr val="000000"/>
        </a:dk2>
        <a:lt2>
          <a:srgbClr val="808080"/>
        </a:lt2>
        <a:accent1>
          <a:srgbClr val="006600"/>
        </a:accent1>
        <a:accent2>
          <a:srgbClr val="993300"/>
        </a:accent2>
        <a:accent3>
          <a:srgbClr val="FFFFFF"/>
        </a:accent3>
        <a:accent4>
          <a:srgbClr val="000000"/>
        </a:accent4>
        <a:accent5>
          <a:srgbClr val="AAB8AA"/>
        </a:accent5>
        <a:accent6>
          <a:srgbClr val="8A2D00"/>
        </a:accent6>
        <a:hlink>
          <a:srgbClr val="006699"/>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crimsoncream</Template>
  <TotalTime>4163</TotalTime>
  <Words>1657</Words>
  <Application>Microsoft Office PowerPoint</Application>
  <PresentationFormat>On-screen Show (4:3)</PresentationFormat>
  <Paragraphs>259</Paragraphs>
  <Slides>37</Slides>
  <Notes>0</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Revised_Master</vt:lpstr>
      <vt:lpstr>A Few Random  IoT Thoughts</vt:lpstr>
      <vt:lpstr>Data Location Viewpoints</vt:lpstr>
      <vt:lpstr>Operating System Battle</vt:lpstr>
      <vt:lpstr>µIP stack</vt:lpstr>
      <vt:lpstr>   The Emergence of a Networking Primitive in Wireless Sensor Networks  P. Levis, E. Brewer, D. Culler, D. Gay, S. Madden, N. Patel, J. Polastre, S. Shenker, R. Szewczyk and A. Woo CACM Volume 51, Number 7     </vt:lpstr>
      <vt:lpstr>Outline</vt:lpstr>
      <vt:lpstr>Introduction</vt:lpstr>
      <vt:lpstr>Wireless Sensor Networks</vt:lpstr>
      <vt:lpstr>Networking Protocols</vt:lpstr>
      <vt:lpstr>Dissemination</vt:lpstr>
      <vt:lpstr>Dissemination</vt:lpstr>
      <vt:lpstr>Dissemination Protocols</vt:lpstr>
      <vt:lpstr>Dissemination Protocols</vt:lpstr>
      <vt:lpstr>Collection Protocols</vt:lpstr>
      <vt:lpstr>Collection Protocols</vt:lpstr>
      <vt:lpstr>Figure 2: Collection Tree</vt:lpstr>
      <vt:lpstr>Collection Protocols</vt:lpstr>
      <vt:lpstr>Collection Protocols</vt:lpstr>
      <vt:lpstr>Collection Protocols</vt:lpstr>
      <vt:lpstr>Data Consistency Mechanism</vt:lpstr>
      <vt:lpstr>Trickle</vt:lpstr>
      <vt:lpstr> Trickle Algorithm [Bjamaa 15] </vt:lpstr>
      <vt:lpstr> Trickle Algorithm </vt:lpstr>
      <vt:lpstr>Message Suppression</vt:lpstr>
      <vt:lpstr>Short-listen Problem</vt:lpstr>
      <vt:lpstr>Figure 4: Transmissions vs Nodes</vt:lpstr>
      <vt:lpstr>Figure 5: Listen-only Effect</vt:lpstr>
      <vt:lpstr>Maté Case Study</vt:lpstr>
      <vt:lpstr>TOSSIM Simulation Details</vt:lpstr>
      <vt:lpstr>Figure 7: Time to Consistency</vt:lpstr>
      <vt:lpstr>Figure 8: Consistency Rate </vt:lpstr>
      <vt:lpstr>Uses and Improvements</vt:lpstr>
      <vt:lpstr>Trickle Discussion</vt:lpstr>
      <vt:lpstr>Trickle Discussion</vt:lpstr>
      <vt:lpstr>PowerPoint Presentation</vt:lpstr>
      <vt:lpstr>Conclusions</vt:lpstr>
      <vt:lpstr>References</vt:lpstr>
    </vt:vector>
  </TitlesOfParts>
  <Company>WPI Computer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Performance Enhancement of TFRC in Wireless Networks</dc:title>
  <dc:creator>default</dc:creator>
  <cp:lastModifiedBy>Professor Kinicki</cp:lastModifiedBy>
  <cp:revision>232</cp:revision>
  <dcterms:created xsi:type="dcterms:W3CDTF">2004-01-21T20:05:10Z</dcterms:created>
  <dcterms:modified xsi:type="dcterms:W3CDTF">2015-11-23T14:16:39Z</dcterms:modified>
</cp:coreProperties>
</file>