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9"/>
  </p:notesMasterIdLst>
  <p:handoutMasterIdLst>
    <p:handoutMasterId r:id="rId40"/>
  </p:handoutMasterIdLst>
  <p:sldIdLst>
    <p:sldId id="256" r:id="rId2"/>
    <p:sldId id="381" r:id="rId3"/>
    <p:sldId id="400" r:id="rId4"/>
    <p:sldId id="373" r:id="rId5"/>
    <p:sldId id="368" r:id="rId6"/>
    <p:sldId id="376" r:id="rId7"/>
    <p:sldId id="377" r:id="rId8"/>
    <p:sldId id="412" r:id="rId9"/>
    <p:sldId id="414" r:id="rId10"/>
    <p:sldId id="415" r:id="rId11"/>
    <p:sldId id="416" r:id="rId12"/>
    <p:sldId id="439" r:id="rId13"/>
    <p:sldId id="418" r:id="rId14"/>
    <p:sldId id="413" r:id="rId15"/>
    <p:sldId id="378" r:id="rId16"/>
    <p:sldId id="379" r:id="rId17"/>
    <p:sldId id="380" r:id="rId18"/>
    <p:sldId id="392" r:id="rId19"/>
    <p:sldId id="399" r:id="rId20"/>
    <p:sldId id="393" r:id="rId21"/>
    <p:sldId id="404" r:id="rId22"/>
    <p:sldId id="395" r:id="rId23"/>
    <p:sldId id="396" r:id="rId24"/>
    <p:sldId id="397" r:id="rId25"/>
    <p:sldId id="440" r:id="rId26"/>
    <p:sldId id="403" r:id="rId27"/>
    <p:sldId id="428" r:id="rId28"/>
    <p:sldId id="429" r:id="rId29"/>
    <p:sldId id="430" r:id="rId30"/>
    <p:sldId id="431" r:id="rId31"/>
    <p:sldId id="432" r:id="rId32"/>
    <p:sldId id="424" r:id="rId33"/>
    <p:sldId id="425" r:id="rId34"/>
    <p:sldId id="435" r:id="rId35"/>
    <p:sldId id="407" r:id="rId36"/>
    <p:sldId id="437" r:id="rId37"/>
    <p:sldId id="438" r:id="rId38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33"/>
    <a:srgbClr val="008000"/>
    <a:srgbClr val="0033CC"/>
    <a:srgbClr val="9900CC"/>
    <a:srgbClr val="003366"/>
    <a:srgbClr val="FFCC66"/>
    <a:srgbClr val="FF6600"/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10/4/2015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28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10/4/2015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7174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11.bin"/><Relationship Id="rId3" Type="http://schemas.openxmlformats.org/officeDocument/2006/relationships/image" Target="../media/image9.wmf"/><Relationship Id="rId21" Type="http://schemas.openxmlformats.org/officeDocument/2006/relationships/image" Target="../media/image11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8.bin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10.png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49" y="1857364"/>
            <a:ext cx="8462993" cy="3429024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Distance Vector Routing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733256"/>
            <a:ext cx="6005513" cy="93610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</a:t>
            </a: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A15</a:t>
            </a:r>
            <a:r>
              <a:rPr lang="en-US" sz="280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Two Key </a:t>
            </a:r>
            <a:r>
              <a:rPr lang="en-US" sz="3600" dirty="0" smtClean="0"/>
              <a:t>Network Layer </a:t>
            </a:r>
            <a:r>
              <a:rPr lang="en-US" sz="3600" dirty="0"/>
              <a:t>Functions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79413" y="1157271"/>
            <a:ext cx="4480619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forwarding: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move packets from router’s input to appropriate router output.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routing: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determine route taken by packets from source to destination. 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Dingbats" pitchFamily="82" charset="2"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706938" y="1357298"/>
            <a:ext cx="419258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7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800" u="sng" dirty="0">
                <a:solidFill>
                  <a:srgbClr val="0033CC"/>
                </a:solidFill>
              </a:rPr>
              <a:t>analogy:</a:t>
            </a:r>
          </a:p>
          <a:p>
            <a:pPr marL="342900" indent="-342900">
              <a:spcBef>
                <a:spcPct val="7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800" b="1" dirty="0">
                <a:solidFill>
                  <a:schemeClr val="accent2"/>
                </a:solidFill>
              </a:rPr>
              <a:t>routing:</a:t>
            </a:r>
            <a:r>
              <a:rPr lang="en-US" sz="2800" b="1" dirty="0"/>
              <a:t> </a:t>
            </a:r>
            <a:r>
              <a:rPr lang="en-US" sz="2800" dirty="0"/>
              <a:t>process of planning trip from source to </a:t>
            </a:r>
            <a:r>
              <a:rPr lang="en-US" sz="2800" dirty="0" smtClean="0"/>
              <a:t>destination</a:t>
            </a:r>
            <a:endParaRPr lang="en-US" sz="2800" dirty="0"/>
          </a:p>
          <a:p>
            <a:pPr marL="342900" indent="-342900">
              <a:spcBef>
                <a:spcPct val="7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800" b="1" dirty="0">
                <a:solidFill>
                  <a:schemeClr val="accent2"/>
                </a:solidFill>
              </a:rPr>
              <a:t>forwarding:</a:t>
            </a:r>
            <a:r>
              <a:rPr lang="en-US" sz="2800" b="1" dirty="0"/>
              <a:t> </a:t>
            </a:r>
            <a:r>
              <a:rPr lang="en-US" sz="2800" dirty="0"/>
              <a:t>process of getting through single interchange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ext Box 167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49542" y="223212"/>
            <a:ext cx="8637300" cy="63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Interplay between </a:t>
            </a:r>
            <a:r>
              <a:rPr lang="en-US" sz="3200" dirty="0" smtClean="0">
                <a:solidFill>
                  <a:schemeClr val="bg1"/>
                </a:solidFill>
              </a:rPr>
              <a:t>Routing </a:t>
            </a:r>
            <a:r>
              <a:rPr lang="en-US" sz="3200" dirty="0">
                <a:solidFill>
                  <a:schemeClr val="bg1"/>
                </a:solidFill>
              </a:rPr>
              <a:t>and </a:t>
            </a:r>
            <a:r>
              <a:rPr lang="en-US" sz="3200" dirty="0" smtClean="0">
                <a:solidFill>
                  <a:schemeClr val="bg1"/>
                </a:solidFill>
              </a:rPr>
              <a:t>Forwarding</a:t>
            </a:r>
            <a:endParaRPr lang="en-US" sz="3200" dirty="0">
              <a:solidFill>
                <a:schemeClr val="bg1"/>
              </a:solidFill>
            </a:endParaRPr>
          </a:p>
        </p:txBody>
      </p:sp>
      <p:grpSp>
        <p:nvGrpSpPr>
          <p:cNvPr id="7" name="Group 166"/>
          <p:cNvGrpSpPr>
            <a:grpSpLocks/>
          </p:cNvGrpSpPr>
          <p:nvPr/>
        </p:nvGrpSpPr>
        <p:grpSpPr bwMode="auto">
          <a:xfrm>
            <a:off x="1142976" y="1208088"/>
            <a:ext cx="6484960" cy="4935556"/>
            <a:chOff x="398" y="129"/>
            <a:chExt cx="3484" cy="3304"/>
          </a:xfrm>
        </p:grpSpPr>
        <p:sp>
          <p:nvSpPr>
            <p:cNvPr id="8" name="Freeform 2"/>
            <p:cNvSpPr>
              <a:spLocks/>
            </p:cNvSpPr>
            <p:nvPr/>
          </p:nvSpPr>
          <p:spPr bwMode="auto">
            <a:xfrm>
              <a:off x="2031" y="2058"/>
              <a:ext cx="1794" cy="933"/>
            </a:xfrm>
            <a:custGeom>
              <a:avLst/>
              <a:gdLst/>
              <a:ahLst/>
              <a:cxnLst>
                <a:cxn ang="0">
                  <a:pos x="6" y="483"/>
                </a:cxn>
                <a:cxn ang="0">
                  <a:pos x="108" y="125"/>
                </a:cxn>
                <a:cxn ang="0">
                  <a:pos x="559" y="100"/>
                </a:cxn>
                <a:cxn ang="0">
                  <a:pos x="1128" y="29"/>
                </a:cxn>
                <a:cxn ang="0">
                  <a:pos x="1716" y="275"/>
                </a:cxn>
                <a:cxn ang="0">
                  <a:pos x="1596" y="827"/>
                </a:cxn>
                <a:cxn ang="0">
                  <a:pos x="1380" y="911"/>
                </a:cxn>
                <a:cxn ang="0">
                  <a:pos x="840" y="929"/>
                </a:cxn>
                <a:cxn ang="0">
                  <a:pos x="414" y="911"/>
                </a:cxn>
                <a:cxn ang="0">
                  <a:pos x="143" y="832"/>
                </a:cxn>
                <a:cxn ang="0">
                  <a:pos x="6" y="483"/>
                </a:cxn>
              </a:cxnLst>
              <a:rect l="0" t="0" r="r" b="b"/>
              <a:pathLst>
                <a:path w="1794" h="933">
                  <a:moveTo>
                    <a:pt x="6" y="483"/>
                  </a:moveTo>
                  <a:cubicBezTo>
                    <a:pt x="0" y="365"/>
                    <a:pt x="16" y="189"/>
                    <a:pt x="108" y="125"/>
                  </a:cubicBezTo>
                  <a:cubicBezTo>
                    <a:pt x="200" y="61"/>
                    <a:pt x="389" y="116"/>
                    <a:pt x="559" y="100"/>
                  </a:cubicBezTo>
                  <a:cubicBezTo>
                    <a:pt x="729" y="84"/>
                    <a:pt x="935" y="0"/>
                    <a:pt x="1128" y="29"/>
                  </a:cubicBezTo>
                  <a:cubicBezTo>
                    <a:pt x="1321" y="58"/>
                    <a:pt x="1638" y="142"/>
                    <a:pt x="1716" y="275"/>
                  </a:cubicBezTo>
                  <a:cubicBezTo>
                    <a:pt x="1794" y="408"/>
                    <a:pt x="1652" y="721"/>
                    <a:pt x="1596" y="827"/>
                  </a:cubicBezTo>
                  <a:cubicBezTo>
                    <a:pt x="1540" y="933"/>
                    <a:pt x="1506" y="894"/>
                    <a:pt x="1380" y="911"/>
                  </a:cubicBezTo>
                  <a:cubicBezTo>
                    <a:pt x="1254" y="928"/>
                    <a:pt x="1001" y="929"/>
                    <a:pt x="840" y="929"/>
                  </a:cubicBezTo>
                  <a:cubicBezTo>
                    <a:pt x="679" y="929"/>
                    <a:pt x="530" y="927"/>
                    <a:pt x="414" y="911"/>
                  </a:cubicBezTo>
                  <a:cubicBezTo>
                    <a:pt x="298" y="895"/>
                    <a:pt x="211" y="903"/>
                    <a:pt x="143" y="832"/>
                  </a:cubicBezTo>
                  <a:cubicBezTo>
                    <a:pt x="75" y="761"/>
                    <a:pt x="4" y="624"/>
                    <a:pt x="6" y="483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3"/>
            <p:cNvSpPr>
              <a:spLocks/>
            </p:cNvSpPr>
            <p:nvPr/>
          </p:nvSpPr>
          <p:spPr bwMode="auto">
            <a:xfrm>
              <a:off x="1090" y="1594"/>
              <a:ext cx="1443" cy="8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1084" y="129"/>
              <a:ext cx="1460" cy="147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1163" y="162"/>
              <a:ext cx="1320" cy="3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2433" y="2249"/>
              <a:ext cx="342" cy="186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2122" y="2256"/>
              <a:ext cx="316" cy="301"/>
              <a:chOff x="3600" y="97"/>
              <a:chExt cx="360" cy="359"/>
            </a:xfrm>
          </p:grpSpPr>
          <p:sp>
            <p:nvSpPr>
              <p:cNvPr id="158" name="Oval 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" name="Line 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" name="Line 1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" name="Rectangle 1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2" name="Oval 1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3" name="Group 13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68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9" name="Line 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0" name="Line 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4" name="Group 17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65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6" name="Line 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7" name="Line 2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" name="Group 21"/>
            <p:cNvGrpSpPr>
              <a:grpSpLocks/>
            </p:cNvGrpSpPr>
            <p:nvPr/>
          </p:nvGrpSpPr>
          <p:grpSpPr bwMode="auto">
            <a:xfrm>
              <a:off x="2344" y="2658"/>
              <a:ext cx="316" cy="301"/>
              <a:chOff x="3600" y="97"/>
              <a:chExt cx="360" cy="359"/>
            </a:xfrm>
          </p:grpSpPr>
          <p:sp>
            <p:nvSpPr>
              <p:cNvPr id="145" name="Oval 2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" name="Line 2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" name="Line 2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" name="Rectangle 2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9" name="Oval 2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0" name="Group 27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55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" name="Line 2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" name="Line 3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1" name="Group 31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52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" name="Line 3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" name="Line 3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" name="Group 35"/>
            <p:cNvGrpSpPr>
              <a:grpSpLocks/>
            </p:cNvGrpSpPr>
            <p:nvPr/>
          </p:nvGrpSpPr>
          <p:grpSpPr bwMode="auto">
            <a:xfrm>
              <a:off x="2769" y="2064"/>
              <a:ext cx="316" cy="301"/>
              <a:chOff x="3600" y="97"/>
              <a:chExt cx="360" cy="359"/>
            </a:xfrm>
          </p:grpSpPr>
          <p:sp>
            <p:nvSpPr>
              <p:cNvPr id="132" name="Oval 3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Line 3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Line 3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Rectangle 3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6" name="Oval 4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7" name="Group 41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42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" name="Line 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" name="Line 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8" name="Group 45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39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0" name="Line 4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1" name="Line 4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6" name="Group 49"/>
            <p:cNvGrpSpPr>
              <a:grpSpLocks/>
            </p:cNvGrpSpPr>
            <p:nvPr/>
          </p:nvGrpSpPr>
          <p:grpSpPr bwMode="auto">
            <a:xfrm>
              <a:off x="2720" y="2483"/>
              <a:ext cx="315" cy="301"/>
              <a:chOff x="3600" y="97"/>
              <a:chExt cx="360" cy="359"/>
            </a:xfrm>
          </p:grpSpPr>
          <p:sp>
            <p:nvSpPr>
              <p:cNvPr id="119" name="Oval 5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Line 5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Line 5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Rectangle 5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3" name="Oval 5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4" name="Group 55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29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" name="Line 5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" name="Line 5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5" name="Group 59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26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" name="Line 6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" name="Line 6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7" name="Group 63"/>
            <p:cNvGrpSpPr>
              <a:grpSpLocks/>
            </p:cNvGrpSpPr>
            <p:nvPr/>
          </p:nvGrpSpPr>
          <p:grpSpPr bwMode="auto">
            <a:xfrm>
              <a:off x="3120" y="2670"/>
              <a:ext cx="316" cy="301"/>
              <a:chOff x="3600" y="97"/>
              <a:chExt cx="360" cy="359"/>
            </a:xfrm>
          </p:grpSpPr>
          <p:sp>
            <p:nvSpPr>
              <p:cNvPr id="106" name="Oval 6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Line 6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Line 6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Rectangle 6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0" name="Oval 6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" name="Group 69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16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" name="Line 7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Line 7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2" name="Group 73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13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" name="Line 7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" name="Line 7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8" name="Group 77"/>
            <p:cNvGrpSpPr>
              <a:grpSpLocks/>
            </p:cNvGrpSpPr>
            <p:nvPr/>
          </p:nvGrpSpPr>
          <p:grpSpPr bwMode="auto">
            <a:xfrm>
              <a:off x="3400" y="2257"/>
              <a:ext cx="316" cy="301"/>
              <a:chOff x="3600" y="97"/>
              <a:chExt cx="360" cy="359"/>
            </a:xfrm>
          </p:grpSpPr>
          <p:sp>
            <p:nvSpPr>
              <p:cNvPr id="93" name="Oval 7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7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Line 8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8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7" name="Oval 8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8" name="Group 83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03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" name="Line 8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" name="Line 8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9" name="Group 87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00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" name="Line 8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" name="Line 9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9" name="Freeform 91"/>
            <p:cNvSpPr>
              <a:spLocks/>
            </p:cNvSpPr>
            <p:nvPr/>
          </p:nvSpPr>
          <p:spPr bwMode="auto">
            <a:xfrm>
              <a:off x="3089" y="2245"/>
              <a:ext cx="318" cy="1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8" y="194"/>
                </a:cxn>
              </a:cxnLst>
              <a:rect l="0" t="0" r="r" b="b"/>
              <a:pathLst>
                <a:path w="318" h="194">
                  <a:moveTo>
                    <a:pt x="0" y="0"/>
                  </a:moveTo>
                  <a:lnTo>
                    <a:pt x="318" y="19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92"/>
            <p:cNvSpPr>
              <a:spLocks/>
            </p:cNvSpPr>
            <p:nvPr/>
          </p:nvSpPr>
          <p:spPr bwMode="auto">
            <a:xfrm>
              <a:off x="2418" y="2492"/>
              <a:ext cx="303" cy="1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4" y="174"/>
                </a:cxn>
              </a:cxnLst>
              <a:rect l="0" t="0" r="r" b="b"/>
              <a:pathLst>
                <a:path w="294" h="174">
                  <a:moveTo>
                    <a:pt x="0" y="0"/>
                  </a:moveTo>
                  <a:lnTo>
                    <a:pt x="294" y="17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93"/>
            <p:cNvSpPr>
              <a:spLocks/>
            </p:cNvSpPr>
            <p:nvPr/>
          </p:nvSpPr>
          <p:spPr bwMode="auto">
            <a:xfrm>
              <a:off x="3015" y="2477"/>
              <a:ext cx="396" cy="156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78" y="0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Freeform 94"/>
            <p:cNvSpPr>
              <a:spLocks/>
            </p:cNvSpPr>
            <p:nvPr/>
          </p:nvSpPr>
          <p:spPr bwMode="auto">
            <a:xfrm>
              <a:off x="3435" y="2511"/>
              <a:ext cx="130" cy="320"/>
            </a:xfrm>
            <a:custGeom>
              <a:avLst/>
              <a:gdLst/>
              <a:ahLst/>
              <a:cxnLst>
                <a:cxn ang="0">
                  <a:pos x="0" y="500"/>
                </a:cxn>
                <a:cxn ang="0">
                  <a:pos x="118" y="0"/>
                </a:cxn>
              </a:cxnLst>
              <a:rect l="0" t="0" r="r" b="b"/>
              <a:pathLst>
                <a:path w="118" h="500">
                  <a:moveTo>
                    <a:pt x="0" y="500"/>
                  </a:moveTo>
                  <a:lnTo>
                    <a:pt x="11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95"/>
            <p:cNvSpPr>
              <a:spLocks/>
            </p:cNvSpPr>
            <p:nvPr/>
          </p:nvSpPr>
          <p:spPr bwMode="auto">
            <a:xfrm>
              <a:off x="2657" y="2847"/>
              <a:ext cx="464" cy="47"/>
            </a:xfrm>
            <a:custGeom>
              <a:avLst/>
              <a:gdLst/>
              <a:ahLst/>
              <a:cxnLst>
                <a:cxn ang="0">
                  <a:pos x="370" y="32"/>
                </a:cxn>
                <a:cxn ang="0">
                  <a:pos x="0" y="0"/>
                </a:cxn>
              </a:cxnLst>
              <a:rect l="0" t="0" r="r" b="b"/>
              <a:pathLst>
                <a:path w="370" h="32">
                  <a:moveTo>
                    <a:pt x="370" y="32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96"/>
            <p:cNvSpPr>
              <a:spLocks/>
            </p:cNvSpPr>
            <p:nvPr/>
          </p:nvSpPr>
          <p:spPr bwMode="auto">
            <a:xfrm>
              <a:off x="2319" y="2507"/>
              <a:ext cx="122" cy="268"/>
            </a:xfrm>
            <a:custGeom>
              <a:avLst/>
              <a:gdLst/>
              <a:ahLst/>
              <a:cxnLst>
                <a:cxn ang="0">
                  <a:pos x="162" y="408"/>
                </a:cxn>
                <a:cxn ang="0">
                  <a:pos x="176" y="412"/>
                </a:cxn>
                <a:cxn ang="0">
                  <a:pos x="0" y="0"/>
                </a:cxn>
              </a:cxnLst>
              <a:rect l="0" t="0" r="r" b="b"/>
              <a:pathLst>
                <a:path w="176" h="412">
                  <a:moveTo>
                    <a:pt x="162" y="408"/>
                  </a:moveTo>
                  <a:lnTo>
                    <a:pt x="176" y="41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97"/>
            <p:cNvSpPr>
              <a:spLocks noChangeArrowheads="1"/>
            </p:cNvSpPr>
            <p:nvPr/>
          </p:nvSpPr>
          <p:spPr bwMode="auto">
            <a:xfrm>
              <a:off x="1128" y="2264"/>
              <a:ext cx="728" cy="1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98"/>
            <p:cNvSpPr>
              <a:spLocks noChangeArrowheads="1"/>
            </p:cNvSpPr>
            <p:nvPr/>
          </p:nvSpPr>
          <p:spPr bwMode="auto">
            <a:xfrm>
              <a:off x="1113" y="2279"/>
              <a:ext cx="723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99"/>
            <p:cNvSpPr>
              <a:spLocks noChangeShapeType="1"/>
            </p:cNvSpPr>
            <p:nvPr/>
          </p:nvSpPr>
          <p:spPr bwMode="auto">
            <a:xfrm>
              <a:off x="1759" y="2362"/>
              <a:ext cx="26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Text Box 100"/>
            <p:cNvSpPr txBox="1">
              <a:spLocks noChangeArrowheads="1"/>
            </p:cNvSpPr>
            <p:nvPr/>
          </p:nvSpPr>
          <p:spPr bwMode="auto">
            <a:xfrm>
              <a:off x="2390" y="218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1</a:t>
              </a:r>
            </a:p>
          </p:txBody>
        </p:sp>
        <p:sp>
          <p:nvSpPr>
            <p:cNvPr id="29" name="Text Box 101"/>
            <p:cNvSpPr txBox="1">
              <a:spLocks noChangeArrowheads="1"/>
            </p:cNvSpPr>
            <p:nvPr/>
          </p:nvSpPr>
          <p:spPr bwMode="auto">
            <a:xfrm>
              <a:off x="2336" y="245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2</a:t>
              </a:r>
            </a:p>
          </p:txBody>
        </p:sp>
        <p:sp>
          <p:nvSpPr>
            <p:cNvPr id="30" name="Text Box 102"/>
            <p:cNvSpPr txBox="1">
              <a:spLocks noChangeArrowheads="1"/>
            </p:cNvSpPr>
            <p:nvPr/>
          </p:nvSpPr>
          <p:spPr bwMode="auto">
            <a:xfrm>
              <a:off x="2178" y="250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3</a:t>
              </a:r>
            </a:p>
          </p:txBody>
        </p:sp>
        <p:sp>
          <p:nvSpPr>
            <p:cNvPr id="31" name="Rectangle 104"/>
            <p:cNvSpPr>
              <a:spLocks noChangeArrowheads="1"/>
            </p:cNvSpPr>
            <p:nvPr/>
          </p:nvSpPr>
          <p:spPr bwMode="auto">
            <a:xfrm>
              <a:off x="1509" y="2281"/>
              <a:ext cx="269" cy="1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Text Box 105"/>
            <p:cNvSpPr txBox="1">
              <a:spLocks noChangeArrowheads="1"/>
            </p:cNvSpPr>
            <p:nvPr/>
          </p:nvSpPr>
          <p:spPr bwMode="auto">
            <a:xfrm>
              <a:off x="1479" y="2264"/>
              <a:ext cx="3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>
                  <a:latin typeface="Arial" charset="0"/>
                </a:rPr>
                <a:t>0111</a:t>
              </a:r>
            </a:p>
          </p:txBody>
        </p:sp>
        <p:sp>
          <p:nvSpPr>
            <p:cNvPr id="33" name="Text Box 106"/>
            <p:cNvSpPr txBox="1">
              <a:spLocks noChangeArrowheads="1"/>
            </p:cNvSpPr>
            <p:nvPr/>
          </p:nvSpPr>
          <p:spPr bwMode="auto">
            <a:xfrm>
              <a:off x="398" y="1841"/>
              <a:ext cx="101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value in arriving</a:t>
              </a:r>
            </a:p>
            <a:p>
              <a:pPr eaLnBrk="1" hangingPunct="1"/>
              <a:r>
                <a:rPr lang="en-US" sz="1600">
                  <a:latin typeface="Arial" charset="0"/>
                </a:rPr>
                <a:t>packet’s header</a:t>
              </a:r>
            </a:p>
          </p:txBody>
        </p:sp>
        <p:sp>
          <p:nvSpPr>
            <p:cNvPr id="34" name="Line 107"/>
            <p:cNvSpPr>
              <a:spLocks noChangeShapeType="1"/>
            </p:cNvSpPr>
            <p:nvPr/>
          </p:nvSpPr>
          <p:spPr bwMode="auto">
            <a:xfrm flipH="1">
              <a:off x="1269" y="2444"/>
              <a:ext cx="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 Box 108"/>
            <p:cNvSpPr txBox="1">
              <a:spLocks noChangeArrowheads="1"/>
            </p:cNvSpPr>
            <p:nvPr/>
          </p:nvSpPr>
          <p:spPr bwMode="auto">
            <a:xfrm>
              <a:off x="1244" y="261"/>
              <a:ext cx="11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routing algorithm</a:t>
              </a:r>
            </a:p>
          </p:txBody>
        </p:sp>
        <p:sp>
          <p:nvSpPr>
            <p:cNvPr id="36" name="Rectangle 109"/>
            <p:cNvSpPr>
              <a:spLocks noChangeArrowheads="1"/>
            </p:cNvSpPr>
            <p:nvPr/>
          </p:nvSpPr>
          <p:spPr bwMode="auto">
            <a:xfrm>
              <a:off x="1197" y="732"/>
              <a:ext cx="1263" cy="80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110"/>
            <p:cNvSpPr txBox="1">
              <a:spLocks noChangeArrowheads="1"/>
            </p:cNvSpPr>
            <p:nvPr/>
          </p:nvSpPr>
          <p:spPr bwMode="auto">
            <a:xfrm>
              <a:off x="1248" y="702"/>
              <a:ext cx="117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</a:rPr>
                <a:t>local forwarding table</a:t>
              </a:r>
            </a:p>
          </p:txBody>
        </p:sp>
        <p:sp>
          <p:nvSpPr>
            <p:cNvPr id="38" name="Text Box 111"/>
            <p:cNvSpPr txBox="1">
              <a:spLocks noChangeArrowheads="1"/>
            </p:cNvSpPr>
            <p:nvPr/>
          </p:nvSpPr>
          <p:spPr bwMode="auto">
            <a:xfrm>
              <a:off x="1174" y="858"/>
              <a:ext cx="7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header value</a:t>
              </a:r>
            </a:p>
          </p:txBody>
        </p:sp>
        <p:sp>
          <p:nvSpPr>
            <p:cNvPr id="39" name="Text Box 112"/>
            <p:cNvSpPr txBox="1">
              <a:spLocks noChangeArrowheads="1"/>
            </p:cNvSpPr>
            <p:nvPr/>
          </p:nvSpPr>
          <p:spPr bwMode="auto">
            <a:xfrm>
              <a:off x="1846" y="859"/>
              <a:ext cx="6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output link</a:t>
              </a:r>
            </a:p>
          </p:txBody>
        </p:sp>
        <p:sp>
          <p:nvSpPr>
            <p:cNvPr id="40" name="Line 113"/>
            <p:cNvSpPr>
              <a:spLocks noChangeShapeType="1"/>
            </p:cNvSpPr>
            <p:nvPr/>
          </p:nvSpPr>
          <p:spPr bwMode="auto">
            <a:xfrm>
              <a:off x="1908" y="866"/>
              <a:ext cx="5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Text Box 114"/>
            <p:cNvSpPr txBox="1">
              <a:spLocks noChangeArrowheads="1"/>
            </p:cNvSpPr>
            <p:nvPr/>
          </p:nvSpPr>
          <p:spPr bwMode="auto">
            <a:xfrm>
              <a:off x="1587" y="1037"/>
              <a:ext cx="32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r>
                <a:rPr lang="en-US" sz="1200">
                  <a:latin typeface="Arial" charset="0"/>
                </a:rPr>
                <a:t>0100</a:t>
              </a:r>
            </a:p>
            <a:p>
              <a:pPr algn="r" eaLnBrk="1" hangingPunct="1"/>
              <a:r>
                <a:rPr lang="en-US" sz="1200">
                  <a:latin typeface="Arial" charset="0"/>
                </a:rPr>
                <a:t>0101</a:t>
              </a:r>
            </a:p>
            <a:p>
              <a:pPr algn="r" eaLnBrk="1" hangingPunct="1"/>
              <a:r>
                <a:rPr lang="en-US" sz="1200">
                  <a:latin typeface="Arial" charset="0"/>
                </a:rPr>
                <a:t>0111</a:t>
              </a:r>
            </a:p>
            <a:p>
              <a:pPr algn="r" eaLnBrk="1" hangingPunct="1"/>
              <a:r>
                <a:rPr lang="en-US" sz="1200">
                  <a:latin typeface="Arial" charset="0"/>
                </a:rPr>
                <a:t>1001</a:t>
              </a:r>
            </a:p>
          </p:txBody>
        </p:sp>
        <p:sp>
          <p:nvSpPr>
            <p:cNvPr id="42" name="Text Box 115"/>
            <p:cNvSpPr txBox="1">
              <a:spLocks noChangeArrowheads="1"/>
            </p:cNvSpPr>
            <p:nvPr/>
          </p:nvSpPr>
          <p:spPr bwMode="auto">
            <a:xfrm>
              <a:off x="1918" y="1037"/>
              <a:ext cx="16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>
                  <a:latin typeface="Arial" charset="0"/>
                </a:rPr>
                <a:t>3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2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2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1</a:t>
              </a:r>
            </a:p>
          </p:txBody>
        </p:sp>
        <p:sp>
          <p:nvSpPr>
            <p:cNvPr id="43" name="Line 116"/>
            <p:cNvSpPr>
              <a:spLocks noChangeShapeType="1"/>
            </p:cNvSpPr>
            <p:nvPr/>
          </p:nvSpPr>
          <p:spPr bwMode="auto">
            <a:xfrm>
              <a:off x="1197" y="1028"/>
              <a:ext cx="1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17"/>
            <p:cNvSpPr>
              <a:spLocks noChangeShapeType="1"/>
            </p:cNvSpPr>
            <p:nvPr/>
          </p:nvSpPr>
          <p:spPr bwMode="auto">
            <a:xfrm>
              <a:off x="1192" y="872"/>
              <a:ext cx="1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AutoShape 118"/>
            <p:cNvSpPr>
              <a:spLocks noChangeArrowheads="1"/>
            </p:cNvSpPr>
            <p:nvPr/>
          </p:nvSpPr>
          <p:spPr bwMode="auto">
            <a:xfrm rot="5400000">
              <a:off x="1763" y="548"/>
              <a:ext cx="151" cy="172"/>
            </a:xfrm>
            <a:prstGeom prst="rightArrow">
              <a:avLst>
                <a:gd name="adj1" fmla="val 51167"/>
                <a:gd name="adj2" fmla="val 39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119"/>
            <p:cNvSpPr>
              <a:spLocks noChangeShapeType="1"/>
            </p:cNvSpPr>
            <p:nvPr/>
          </p:nvSpPr>
          <p:spPr bwMode="auto">
            <a:xfrm>
              <a:off x="1371" y="2086"/>
              <a:ext cx="229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20"/>
            <p:cNvSpPr>
              <a:spLocks/>
            </p:cNvSpPr>
            <p:nvPr/>
          </p:nvSpPr>
          <p:spPr bwMode="auto">
            <a:xfrm>
              <a:off x="2047" y="2395"/>
              <a:ext cx="554" cy="167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324" y="26"/>
                </a:cxn>
                <a:cxn ang="0">
                  <a:pos x="554" y="167"/>
                </a:cxn>
              </a:cxnLst>
              <a:rect l="0" t="0" r="r" b="b"/>
              <a:pathLst>
                <a:path w="554" h="167">
                  <a:moveTo>
                    <a:pt x="0" y="10"/>
                  </a:moveTo>
                  <a:cubicBezTo>
                    <a:pt x="102" y="0"/>
                    <a:pt x="240" y="5"/>
                    <a:pt x="324" y="26"/>
                  </a:cubicBezTo>
                  <a:cubicBezTo>
                    <a:pt x="416" y="52"/>
                    <a:pt x="502" y="120"/>
                    <a:pt x="554" y="167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21"/>
            <p:cNvSpPr>
              <a:spLocks/>
            </p:cNvSpPr>
            <p:nvPr/>
          </p:nvSpPr>
          <p:spPr bwMode="auto">
            <a:xfrm flipH="1">
              <a:off x="3518" y="2127"/>
              <a:ext cx="364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22"/>
            <p:cNvSpPr>
              <a:spLocks/>
            </p:cNvSpPr>
            <p:nvPr/>
          </p:nvSpPr>
          <p:spPr bwMode="auto">
            <a:xfrm flipH="1">
              <a:off x="2881" y="1948"/>
              <a:ext cx="364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23"/>
            <p:cNvSpPr>
              <a:spLocks/>
            </p:cNvSpPr>
            <p:nvPr/>
          </p:nvSpPr>
          <p:spPr bwMode="auto">
            <a:xfrm flipH="1" flipV="1">
              <a:off x="3302" y="2922"/>
              <a:ext cx="342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124"/>
            <p:cNvSpPr>
              <a:spLocks/>
            </p:cNvSpPr>
            <p:nvPr/>
          </p:nvSpPr>
          <p:spPr bwMode="auto">
            <a:xfrm flipH="1" flipV="1">
              <a:off x="2452" y="2912"/>
              <a:ext cx="342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25"/>
            <p:cNvSpPr>
              <a:spLocks/>
            </p:cNvSpPr>
            <p:nvPr/>
          </p:nvSpPr>
          <p:spPr bwMode="auto">
            <a:xfrm flipH="1" flipV="1">
              <a:off x="2855" y="2728"/>
              <a:ext cx="342" cy="2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53" name="Group 126"/>
            <p:cNvGrpSpPr>
              <a:grpSpLocks/>
            </p:cNvGrpSpPr>
            <p:nvPr/>
          </p:nvGrpSpPr>
          <p:grpSpPr bwMode="auto">
            <a:xfrm>
              <a:off x="2886" y="1668"/>
              <a:ext cx="347" cy="285"/>
              <a:chOff x="2886" y="1668"/>
              <a:chExt cx="347" cy="285"/>
            </a:xfrm>
          </p:grpSpPr>
          <p:sp>
            <p:nvSpPr>
              <p:cNvPr id="86" name="Rectangle 127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Oval 128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Rectangle 129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Line 130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131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132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AutoShape 133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4" name="Group 134"/>
            <p:cNvGrpSpPr>
              <a:grpSpLocks/>
            </p:cNvGrpSpPr>
            <p:nvPr/>
          </p:nvGrpSpPr>
          <p:grpSpPr bwMode="auto">
            <a:xfrm>
              <a:off x="3524" y="1840"/>
              <a:ext cx="347" cy="285"/>
              <a:chOff x="2886" y="1668"/>
              <a:chExt cx="347" cy="285"/>
            </a:xfrm>
          </p:grpSpPr>
          <p:sp>
            <p:nvSpPr>
              <p:cNvPr id="79" name="Rectangle 135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Oval 136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Rectangle 137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138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139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140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AutoShape 141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5" name="Group 142"/>
            <p:cNvGrpSpPr>
              <a:grpSpLocks/>
            </p:cNvGrpSpPr>
            <p:nvPr/>
          </p:nvGrpSpPr>
          <p:grpSpPr bwMode="auto">
            <a:xfrm>
              <a:off x="3291" y="3148"/>
              <a:ext cx="347" cy="285"/>
              <a:chOff x="2886" y="1668"/>
              <a:chExt cx="347" cy="285"/>
            </a:xfrm>
          </p:grpSpPr>
          <p:sp>
            <p:nvSpPr>
              <p:cNvPr id="72" name="Rectangle 143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Oval 144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Rectangle 145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146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147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148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AutoShape 149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" name="Group 150"/>
            <p:cNvGrpSpPr>
              <a:grpSpLocks/>
            </p:cNvGrpSpPr>
            <p:nvPr/>
          </p:nvGrpSpPr>
          <p:grpSpPr bwMode="auto">
            <a:xfrm>
              <a:off x="2853" y="3010"/>
              <a:ext cx="347" cy="285"/>
              <a:chOff x="2886" y="1668"/>
              <a:chExt cx="347" cy="285"/>
            </a:xfrm>
          </p:grpSpPr>
          <p:sp>
            <p:nvSpPr>
              <p:cNvPr id="65" name="Rectangle 151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Oval 152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153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154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155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156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AutoShape 157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" name="Group 158"/>
            <p:cNvGrpSpPr>
              <a:grpSpLocks/>
            </p:cNvGrpSpPr>
            <p:nvPr/>
          </p:nvGrpSpPr>
          <p:grpSpPr bwMode="auto">
            <a:xfrm>
              <a:off x="2440" y="3131"/>
              <a:ext cx="347" cy="285"/>
              <a:chOff x="2886" y="1668"/>
              <a:chExt cx="347" cy="285"/>
            </a:xfrm>
          </p:grpSpPr>
          <p:sp>
            <p:nvSpPr>
              <p:cNvPr id="58" name="Rectangle 159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Oval 160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161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162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163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164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AutoShape 165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mtClean="0"/>
              <a:t>Router Node </a:t>
            </a:r>
          </a:p>
        </p:txBody>
      </p:sp>
      <p:sp>
        <p:nvSpPr>
          <p:cNvPr id="16389" name="Oval 3"/>
          <p:cNvSpPr>
            <a:spLocks noChangeArrowheads="1"/>
          </p:cNvSpPr>
          <p:nvPr/>
        </p:nvSpPr>
        <p:spPr bwMode="auto">
          <a:xfrm>
            <a:off x="1744689" y="1514496"/>
            <a:ext cx="5029200" cy="41910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4"/>
          <p:cNvSpPr>
            <a:spLocks noChangeShapeType="1"/>
          </p:cNvSpPr>
          <p:nvPr/>
        </p:nvSpPr>
        <p:spPr bwMode="auto">
          <a:xfrm>
            <a:off x="6786578" y="3643314"/>
            <a:ext cx="1457324" cy="4571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5"/>
          <p:cNvSpPr>
            <a:spLocks noChangeShapeType="1"/>
          </p:cNvSpPr>
          <p:nvPr/>
        </p:nvSpPr>
        <p:spPr bwMode="auto">
          <a:xfrm flipV="1">
            <a:off x="6300814" y="1247796"/>
            <a:ext cx="19050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>
            <a:off x="6429388" y="4714884"/>
            <a:ext cx="1785950" cy="1257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7"/>
          <p:cNvSpPr>
            <a:spLocks noChangeShapeType="1"/>
          </p:cNvSpPr>
          <p:nvPr/>
        </p:nvSpPr>
        <p:spPr bwMode="auto">
          <a:xfrm>
            <a:off x="204814" y="3609996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>
            <a:off x="433414" y="1095396"/>
            <a:ext cx="21336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 flipV="1">
            <a:off x="214282" y="5057796"/>
            <a:ext cx="22098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 flipV="1">
            <a:off x="4197695" y="5738834"/>
            <a:ext cx="45719" cy="54768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Rectangle 13"/>
          <p:cNvSpPr>
            <a:spLocks noChangeArrowheads="1"/>
          </p:cNvSpPr>
          <p:nvPr/>
        </p:nvSpPr>
        <p:spPr bwMode="auto">
          <a:xfrm>
            <a:off x="4929214" y="3152796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Oval 15"/>
          <p:cNvSpPr>
            <a:spLocks noChangeArrowheads="1"/>
          </p:cNvSpPr>
          <p:nvPr/>
        </p:nvSpPr>
        <p:spPr bwMode="auto">
          <a:xfrm>
            <a:off x="5843614" y="3152796"/>
            <a:ext cx="914400" cy="91440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Line 17"/>
          <p:cNvSpPr>
            <a:spLocks noChangeShapeType="1"/>
          </p:cNvSpPr>
          <p:nvPr/>
        </p:nvSpPr>
        <p:spPr bwMode="auto">
          <a:xfrm>
            <a:off x="5386414" y="3609996"/>
            <a:ext cx="4572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Rectangle 19"/>
          <p:cNvSpPr>
            <a:spLocks noChangeArrowheads="1"/>
          </p:cNvSpPr>
          <p:nvPr/>
        </p:nvSpPr>
        <p:spPr bwMode="auto">
          <a:xfrm>
            <a:off x="357214" y="3076596"/>
            <a:ext cx="1066800" cy="457200"/>
          </a:xfrm>
          <a:prstGeom prst="rect">
            <a:avLst/>
          </a:prstGeom>
          <a:noFill/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400" b="1" dirty="0">
                <a:solidFill>
                  <a:srgbClr val="0033CC"/>
                </a:solidFill>
              </a:rPr>
              <a:t>packet</a:t>
            </a:r>
          </a:p>
        </p:txBody>
      </p:sp>
      <p:sp>
        <p:nvSpPr>
          <p:cNvPr id="16408" name="Rectangle 25"/>
          <p:cNvSpPr>
            <a:spLocks noChangeArrowheads="1"/>
          </p:cNvSpPr>
          <p:nvPr/>
        </p:nvSpPr>
        <p:spPr bwMode="auto">
          <a:xfrm>
            <a:off x="3295616" y="1714488"/>
            <a:ext cx="1847888" cy="928662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dirty="0">
                <a:solidFill>
                  <a:srgbClr val="A50021"/>
                </a:solidFill>
              </a:rPr>
              <a:t>    </a:t>
            </a:r>
            <a:r>
              <a:rPr lang="en-US" sz="3600" dirty="0" smtClean="0"/>
              <a:t>node</a:t>
            </a:r>
            <a:r>
              <a:rPr lang="en-US" sz="3600" dirty="0" smtClean="0">
                <a:solidFill>
                  <a:srgbClr val="A50021"/>
                </a:solidFill>
              </a:rPr>
              <a:t> </a:t>
            </a:r>
            <a:r>
              <a:rPr lang="en-US" sz="3600" dirty="0" smtClean="0"/>
              <a:t>15</a:t>
            </a:r>
            <a:r>
              <a:rPr lang="en-US" sz="3600" dirty="0" smtClean="0">
                <a:solidFill>
                  <a:srgbClr val="A50021"/>
                </a:solidFill>
              </a:rPr>
              <a:t>  </a:t>
            </a:r>
            <a:r>
              <a:rPr lang="en-US" sz="2400" dirty="0" smtClean="0">
                <a:solidFill>
                  <a:srgbClr val="A50021"/>
                </a:solidFill>
              </a:rPr>
              <a:t>     </a:t>
            </a:r>
            <a:endParaRPr lang="en-US" sz="2400" dirty="0">
              <a:solidFill>
                <a:srgbClr val="A50021"/>
              </a:solidFill>
            </a:endParaRPr>
          </a:p>
        </p:txBody>
      </p:sp>
      <p:sp>
        <p:nvSpPr>
          <p:cNvPr id="16409" name="Oval 27"/>
          <p:cNvSpPr>
            <a:spLocks noChangeArrowheads="1"/>
          </p:cNvSpPr>
          <p:nvPr/>
        </p:nvSpPr>
        <p:spPr bwMode="auto">
          <a:xfrm>
            <a:off x="8229600" y="3228980"/>
            <a:ext cx="914400" cy="9144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</a:p>
          <a:p>
            <a:r>
              <a:rPr lang="en-US" dirty="0" smtClean="0"/>
              <a:t>17</a:t>
            </a:r>
          </a:p>
          <a:p>
            <a:r>
              <a:rPr lang="en-US" sz="4000" dirty="0" smtClean="0">
                <a:solidFill>
                  <a:srgbClr val="A50021"/>
                </a:solidFill>
              </a:rPr>
              <a:t>    </a:t>
            </a:r>
            <a:endParaRPr lang="en-US" sz="4000" dirty="0">
              <a:solidFill>
                <a:srgbClr val="A50021"/>
              </a:solidFill>
            </a:endParaRPr>
          </a:p>
        </p:txBody>
      </p:sp>
      <p:sp>
        <p:nvSpPr>
          <p:cNvPr id="16410" name="Rectangle 28"/>
          <p:cNvSpPr>
            <a:spLocks noChangeArrowheads="1"/>
          </p:cNvSpPr>
          <p:nvPr/>
        </p:nvSpPr>
        <p:spPr bwMode="auto">
          <a:xfrm>
            <a:off x="3252814" y="4143396"/>
            <a:ext cx="3429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6411" name="Rectangle 30"/>
          <p:cNvSpPr>
            <a:spLocks noChangeArrowheads="1"/>
          </p:cNvSpPr>
          <p:nvPr/>
        </p:nvSpPr>
        <p:spPr bwMode="auto">
          <a:xfrm>
            <a:off x="6758014" y="3762396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 dirty="0">
                <a:solidFill>
                  <a:schemeClr val="tx1"/>
                </a:solidFill>
              </a:rPr>
              <a:t>Outgoing Link</a:t>
            </a:r>
          </a:p>
        </p:txBody>
      </p:sp>
      <p:sp>
        <p:nvSpPr>
          <p:cNvPr id="16412" name="Rectangle 32"/>
          <p:cNvSpPr>
            <a:spLocks noChangeArrowheads="1"/>
          </p:cNvSpPr>
          <p:nvPr/>
        </p:nvSpPr>
        <p:spPr bwMode="auto">
          <a:xfrm>
            <a:off x="3405214" y="4219596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>
                <a:solidFill>
                  <a:schemeClr val="tx1"/>
                </a:solidFill>
              </a:rPr>
              <a:t>Router Buffer</a:t>
            </a:r>
          </a:p>
        </p:txBody>
      </p:sp>
      <p:sp>
        <p:nvSpPr>
          <p:cNvPr id="16413" name="Rectangle 33"/>
          <p:cNvSpPr>
            <a:spLocks noChangeArrowheads="1"/>
          </p:cNvSpPr>
          <p:nvPr/>
        </p:nvSpPr>
        <p:spPr bwMode="auto">
          <a:xfrm>
            <a:off x="5767414" y="4067196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6929454" y="3114676"/>
            <a:ext cx="1066800" cy="457200"/>
          </a:xfrm>
          <a:prstGeom prst="rect">
            <a:avLst/>
          </a:prstGeom>
          <a:noFill/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400" b="1" dirty="0">
                <a:solidFill>
                  <a:srgbClr val="0033CC"/>
                </a:solidFill>
              </a:rPr>
              <a:t>packet</a:t>
            </a:r>
          </a:p>
        </p:txBody>
      </p:sp>
      <p:sp>
        <p:nvSpPr>
          <p:cNvPr id="31" name="Line 20"/>
          <p:cNvSpPr>
            <a:spLocks noChangeShapeType="1"/>
          </p:cNvSpPr>
          <p:nvPr/>
        </p:nvSpPr>
        <p:spPr bwMode="auto">
          <a:xfrm>
            <a:off x="2714612" y="3643314"/>
            <a:ext cx="3048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20"/>
          <p:cNvSpPr>
            <a:spLocks noChangeShapeType="1"/>
          </p:cNvSpPr>
          <p:nvPr/>
        </p:nvSpPr>
        <p:spPr bwMode="auto">
          <a:xfrm>
            <a:off x="1428728" y="3286124"/>
            <a:ext cx="304800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20"/>
          <p:cNvSpPr>
            <a:spLocks noChangeShapeType="1"/>
          </p:cNvSpPr>
          <p:nvPr/>
        </p:nvSpPr>
        <p:spPr bwMode="auto">
          <a:xfrm>
            <a:off x="8001024" y="3357562"/>
            <a:ext cx="304800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4500562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13"/>
          <p:cNvSpPr>
            <a:spLocks noChangeArrowheads="1"/>
          </p:cNvSpPr>
          <p:nvPr/>
        </p:nvSpPr>
        <p:spPr bwMode="auto">
          <a:xfrm>
            <a:off x="3114668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3571868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4043362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0"/>
          <p:cNvSpPr>
            <a:spLocks noChangeArrowheads="1"/>
          </p:cNvSpPr>
          <p:nvPr/>
        </p:nvSpPr>
        <p:spPr bwMode="auto">
          <a:xfrm>
            <a:off x="71406" y="3714752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 dirty="0" smtClean="0"/>
              <a:t>Incoming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3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1" name="Oval 40"/>
          <p:cNvSpPr/>
          <p:nvPr/>
        </p:nvSpPr>
        <p:spPr bwMode="auto">
          <a:xfrm>
            <a:off x="5000628" y="3500438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143636" y="3500438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8501090" y="3714752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" grpId="0" animBg="1"/>
      <p:bldP spid="16404" grpId="1" animBg="1"/>
      <p:bldP spid="30" grpId="0" animBg="1"/>
      <p:bldP spid="30" grpId="1" animBg="1"/>
      <p:bldP spid="32" grpId="0" animBg="1"/>
      <p:bldP spid="32" grpId="1" animBg="1"/>
      <p:bldP spid="33" grpId="0" animBg="1"/>
      <p:bldP spid="33" grpId="1" animBg="1"/>
      <p:bldP spid="41" grpId="0" animBg="1"/>
      <p:bldP spid="41" grpId="1" animBg="1"/>
      <p:bldP spid="42" grpId="0" animBg="1"/>
      <p:bldP spid="42" grpId="1" animBg="1"/>
      <p:bldP spid="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04975" y="1781175"/>
            <a:ext cx="6534150" cy="4076700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38300" y="1847850"/>
            <a:ext cx="6534150" cy="40767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" name="Rectangle 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Clip" r:id="rId3" imgW="0" imgH="0" progId="">
                  <p:embed/>
                </p:oleObj>
              </mc:Choice>
              <mc:Fallback>
                <p:oleObj name="Clip" r:id="rId3" imgW="0" imgH="0" progId="">
                  <p:embed/>
                  <p:pic>
                    <p:nvPicPr>
                      <p:cNvPr id="0" name="Rectangle 2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3713166" y="3479800"/>
            <a:ext cx="1364396" cy="1214438"/>
            <a:chOff x="3967" y="2883"/>
            <a:chExt cx="665" cy="765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023" y="2883"/>
              <a:ext cx="582" cy="738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996" y="2910"/>
              <a:ext cx="582" cy="73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3967" y="3074"/>
              <a:ext cx="66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/>
                <a:t>forwarding</a:t>
              </a:r>
            </a:p>
            <a:p>
              <a:pPr algn="ctr"/>
              <a:r>
                <a:rPr lang="en-US" sz="1800" dirty="0"/>
                <a:t>table</a:t>
              </a: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4065" y="2994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4071" y="3048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4074" y="3102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4065" y="3477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068" y="3528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4071" y="3579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Rectangle 16"/>
          <p:cNvSpPr txBox="1">
            <a:spLocks noChangeArrowheads="1"/>
          </p:cNvSpPr>
          <p:nvPr/>
        </p:nvSpPr>
        <p:spPr bwMode="auto">
          <a:xfrm>
            <a:off x="581025" y="1133475"/>
            <a:ext cx="75342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Dingbats" pitchFamily="8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Host, router network layer functions:</a:t>
            </a: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flipV="1">
            <a:off x="1628775" y="5410200"/>
            <a:ext cx="6505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V="1">
            <a:off x="1657350" y="4886325"/>
            <a:ext cx="65246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" name="Group 19"/>
          <p:cNvGrpSpPr>
            <a:grpSpLocks/>
          </p:cNvGrpSpPr>
          <p:nvPr/>
        </p:nvGrpSpPr>
        <p:grpSpPr bwMode="auto">
          <a:xfrm>
            <a:off x="1836738" y="2667000"/>
            <a:ext cx="1887537" cy="900113"/>
            <a:chOff x="1175" y="1848"/>
            <a:chExt cx="1189" cy="567"/>
          </a:xfrm>
        </p:grpSpPr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1224" y="1848"/>
              <a:ext cx="1140" cy="516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1182" y="1890"/>
              <a:ext cx="1140" cy="51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1175" y="1895"/>
              <a:ext cx="1153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</a:rPr>
                <a:t>Routing protocols</a:t>
              </a:r>
            </a:p>
            <a:p>
              <a:pPr>
                <a:buFontTx/>
                <a:buChar char="•"/>
              </a:pPr>
              <a:r>
                <a:rPr lang="en-US" sz="1600" dirty="0"/>
                <a:t>path selection</a:t>
              </a:r>
            </a:p>
            <a:p>
              <a:pPr>
                <a:buFontTx/>
                <a:buChar char="•"/>
              </a:pPr>
              <a:r>
                <a:rPr lang="en-US" sz="1600" dirty="0"/>
                <a:t>RIP, OSPF, BGP</a:t>
              </a:r>
              <a:endParaRPr lang="en-US" dirty="0"/>
            </a:p>
          </p:txBody>
        </p:sp>
      </p:grpSp>
      <p:sp>
        <p:nvSpPr>
          <p:cNvPr id="26" name="Freeform 23"/>
          <p:cNvSpPr>
            <a:spLocks/>
          </p:cNvSpPr>
          <p:nvPr/>
        </p:nvSpPr>
        <p:spPr bwMode="auto">
          <a:xfrm>
            <a:off x="3143250" y="3657600"/>
            <a:ext cx="628650" cy="390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0" y="186"/>
              </a:cxn>
              <a:cxn ang="0">
                <a:pos x="396" y="210"/>
              </a:cxn>
            </a:cxnLst>
            <a:rect l="0" t="0" r="r" b="b"/>
            <a:pathLst>
              <a:path w="396" h="246">
                <a:moveTo>
                  <a:pt x="0" y="0"/>
                </a:moveTo>
                <a:cubicBezTo>
                  <a:pt x="30" y="16"/>
                  <a:pt x="42" y="126"/>
                  <a:pt x="150" y="186"/>
                </a:cubicBezTo>
                <a:cubicBezTo>
                  <a:pt x="258" y="246"/>
                  <a:pt x="345" y="205"/>
                  <a:pt x="396" y="210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" name="Group 24"/>
          <p:cNvGrpSpPr>
            <a:grpSpLocks/>
          </p:cNvGrpSpPr>
          <p:nvPr/>
        </p:nvGrpSpPr>
        <p:grpSpPr bwMode="auto">
          <a:xfrm>
            <a:off x="5092700" y="2576513"/>
            <a:ext cx="3000375" cy="1181100"/>
            <a:chOff x="102" y="1272"/>
            <a:chExt cx="1890" cy="744"/>
          </a:xfrm>
        </p:grpSpPr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144" y="1272"/>
              <a:ext cx="1848" cy="690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102" y="1314"/>
              <a:ext cx="1848" cy="70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116" y="1319"/>
              <a:ext cx="1820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</a:rPr>
                <a:t>IP protocol</a:t>
              </a:r>
            </a:p>
            <a:p>
              <a:pPr>
                <a:buFontTx/>
                <a:buChar char="•"/>
              </a:pPr>
              <a:r>
                <a:rPr lang="en-US" sz="1600" dirty="0"/>
                <a:t>addressing conventions</a:t>
              </a:r>
            </a:p>
            <a:p>
              <a:pPr>
                <a:buFontTx/>
                <a:buChar char="•"/>
              </a:pPr>
              <a:r>
                <a:rPr lang="en-US" sz="1600" dirty="0"/>
                <a:t>datagram format</a:t>
              </a:r>
            </a:p>
            <a:p>
              <a:pPr>
                <a:buFontTx/>
                <a:buChar char="•"/>
              </a:pPr>
              <a:r>
                <a:rPr lang="en-US" sz="1600" dirty="0"/>
                <a:t>packet handling conventions</a:t>
              </a:r>
              <a:endParaRPr lang="en-US" dirty="0"/>
            </a:p>
          </p:txBody>
        </p:sp>
      </p:grpSp>
      <p:grpSp>
        <p:nvGrpSpPr>
          <p:cNvPr id="31" name="Group 28"/>
          <p:cNvGrpSpPr>
            <a:grpSpLocks/>
          </p:cNvGrpSpPr>
          <p:nvPr/>
        </p:nvGrpSpPr>
        <p:grpSpPr bwMode="auto">
          <a:xfrm>
            <a:off x="5149850" y="3889375"/>
            <a:ext cx="2000250" cy="890588"/>
            <a:chOff x="72" y="1146"/>
            <a:chExt cx="1260" cy="561"/>
          </a:xfrm>
        </p:grpSpPr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114" y="1146"/>
              <a:ext cx="1218" cy="516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72" y="1188"/>
              <a:ext cx="1218" cy="51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31"/>
            <p:cNvSpPr txBox="1">
              <a:spLocks noChangeArrowheads="1"/>
            </p:cNvSpPr>
            <p:nvPr/>
          </p:nvSpPr>
          <p:spPr bwMode="auto">
            <a:xfrm>
              <a:off x="80" y="1187"/>
              <a:ext cx="1197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</a:rPr>
                <a:t>ICMP protocol</a:t>
              </a:r>
            </a:p>
            <a:p>
              <a:pPr>
                <a:buFontTx/>
                <a:buChar char="•"/>
              </a:pPr>
              <a:r>
                <a:rPr lang="en-US" sz="1600" dirty="0"/>
                <a:t>error reporting</a:t>
              </a:r>
            </a:p>
            <a:p>
              <a:pPr>
                <a:buFontTx/>
                <a:buChar char="•"/>
              </a:pPr>
              <a:r>
                <a:rPr lang="en-US" sz="1600" dirty="0"/>
                <a:t>router “signaling”</a:t>
              </a:r>
              <a:endParaRPr lang="en-US" dirty="0"/>
            </a:p>
          </p:txBody>
        </p:sp>
      </p:grpSp>
      <p:sp>
        <p:nvSpPr>
          <p:cNvPr id="35" name="Line 32"/>
          <p:cNvSpPr>
            <a:spLocks noChangeShapeType="1"/>
          </p:cNvSpPr>
          <p:nvPr/>
        </p:nvSpPr>
        <p:spPr bwMode="auto">
          <a:xfrm flipV="1">
            <a:off x="1657350" y="2466975"/>
            <a:ext cx="65246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2643174" y="1928802"/>
            <a:ext cx="4047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Transport </a:t>
            </a:r>
            <a:r>
              <a:rPr lang="en-US" dirty="0" smtClean="0">
                <a:solidFill>
                  <a:schemeClr val="bg2"/>
                </a:solidFill>
              </a:rPr>
              <a:t>Layer</a:t>
            </a:r>
            <a:r>
              <a:rPr lang="en-US" dirty="0">
                <a:solidFill>
                  <a:schemeClr val="bg2"/>
                </a:solidFill>
              </a:rPr>
              <a:t>: TCP, UDP</a:t>
            </a:r>
            <a:endParaRPr lang="en-US" dirty="0"/>
          </a:p>
        </p:txBody>
      </p:sp>
      <p:sp>
        <p:nvSpPr>
          <p:cNvPr id="37" name="Text Box 34"/>
          <p:cNvSpPr txBox="1">
            <a:spLocks noChangeArrowheads="1"/>
          </p:cNvSpPr>
          <p:nvPr/>
        </p:nvSpPr>
        <p:spPr bwMode="auto">
          <a:xfrm>
            <a:off x="3643306" y="4965700"/>
            <a:ext cx="2436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Data Link Layer</a:t>
            </a:r>
            <a:endParaRPr lang="en-US" dirty="0"/>
          </a:p>
        </p:txBody>
      </p:sp>
      <p:sp>
        <p:nvSpPr>
          <p:cNvPr id="38" name="Text Box 35"/>
          <p:cNvSpPr txBox="1">
            <a:spLocks noChangeArrowheads="1"/>
          </p:cNvSpPr>
          <p:nvPr/>
        </p:nvSpPr>
        <p:spPr bwMode="auto">
          <a:xfrm>
            <a:off x="3786182" y="5489575"/>
            <a:ext cx="22140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Physical Layer</a:t>
            </a:r>
            <a:endParaRPr lang="en-US" dirty="0"/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285884" y="3265488"/>
            <a:ext cx="14285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400" b="1" dirty="0">
                <a:solidFill>
                  <a:srgbClr val="800000"/>
                </a:solidFill>
              </a:rPr>
              <a:t>Network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L</a:t>
            </a:r>
            <a:r>
              <a:rPr lang="en-US" sz="2400" b="1" dirty="0" smtClean="0">
                <a:solidFill>
                  <a:srgbClr val="800000"/>
                </a:solidFill>
              </a:rPr>
              <a:t>ayer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40" name="Line 37"/>
          <p:cNvSpPr>
            <a:spLocks noChangeShapeType="1"/>
          </p:cNvSpPr>
          <p:nvPr/>
        </p:nvSpPr>
        <p:spPr bwMode="auto">
          <a:xfrm flipV="1">
            <a:off x="1071538" y="2486025"/>
            <a:ext cx="0" cy="74295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>
            <a:off x="1071538" y="4152900"/>
            <a:ext cx="0" cy="74295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Internet Network </a:t>
            </a:r>
            <a:r>
              <a:rPr lang="en-US" sz="4000" dirty="0" smtClean="0"/>
              <a:t>Layer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49" y="1857364"/>
            <a:ext cx="8462993" cy="3357586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Quick Routing Overview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715016"/>
            <a:ext cx="6005513" cy="100013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Distance Vector Routing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071546"/>
            <a:ext cx="8229600" cy="5214974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990033"/>
                </a:solidFill>
                <a:latin typeface="Comic Sans MS" pitchFamily="66" charset="0"/>
              </a:rPr>
              <a:t>Routing algorithm</a:t>
            </a: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::</a:t>
            </a:r>
            <a:r>
              <a:rPr lang="en-US" dirty="0" smtClean="0">
                <a:solidFill>
                  <a:srgbClr val="990033"/>
                </a:solidFill>
              </a:rPr>
              <a:t> </a:t>
            </a:r>
            <a:r>
              <a:rPr lang="en-US" dirty="0" smtClean="0"/>
              <a:t>that part of the Network Layer responsible for </a:t>
            </a:r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deciding  on which output line to transmit an incoming packet.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dirty="0" smtClean="0"/>
              <a:t> Remember: For virtual circuit subnets the routing decision is made </a:t>
            </a:r>
            <a:r>
              <a:rPr lang="en-US" dirty="0" smtClean="0">
                <a:solidFill>
                  <a:srgbClr val="800000"/>
                </a:solidFill>
              </a:rPr>
              <a:t>ONLY</a:t>
            </a:r>
            <a:r>
              <a:rPr lang="en-US" dirty="0" smtClean="0"/>
              <a:t> at set up.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008000"/>
                </a:solidFill>
              </a:rPr>
              <a:t>Algorithm  properties</a:t>
            </a:r>
            <a:r>
              <a:rPr lang="en-US" dirty="0" smtClean="0">
                <a:solidFill>
                  <a:srgbClr val="008000"/>
                </a:solidFill>
              </a:rPr>
              <a:t>:: </a:t>
            </a:r>
            <a:r>
              <a:rPr lang="en-US" dirty="0" smtClean="0"/>
              <a:t>correctness, simplicity, robustness, stability, fairness, optimality, and scalability.</a:t>
            </a:r>
            <a:endParaRPr lang="en-US" dirty="0" smtClean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Classification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Rectangle 2051"/>
          <p:cNvSpPr txBox="1">
            <a:spLocks noChangeArrowheads="1"/>
          </p:cNvSpPr>
          <p:nvPr/>
        </p:nvSpPr>
        <p:spPr bwMode="auto">
          <a:xfrm>
            <a:off x="381000" y="1500174"/>
            <a:ext cx="4114800" cy="4170362"/>
          </a:xfrm>
          <a:prstGeom prst="rect">
            <a:avLst/>
          </a:prstGeom>
          <a:noFill/>
          <a:ln w="25400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Adaptive Routing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based on current measurements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of traffic and/or topology.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  centralized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  isolated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3.  distributed</a:t>
            </a:r>
          </a:p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2052"/>
          <p:cNvSpPr txBox="1">
            <a:spLocks noChangeArrowheads="1"/>
          </p:cNvSpPr>
          <p:nvPr/>
        </p:nvSpPr>
        <p:spPr>
          <a:xfrm>
            <a:off x="4648200" y="1500174"/>
            <a:ext cx="3810000" cy="4176712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/>
          <a:lstStyle/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Non-Adaptive Routing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routing computed in advance and off-line</a:t>
            </a:r>
          </a:p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 flooding</a:t>
            </a:r>
          </a:p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 static routing using shortest path algorithms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Internetwork Routing </a:t>
            </a:r>
            <a:r>
              <a:rPr lang="en-US" sz="3200" dirty="0" smtClean="0">
                <a:solidFill>
                  <a:srgbClr val="FFCC66"/>
                </a:solidFill>
              </a:rPr>
              <a:t>[</a:t>
            </a:r>
            <a:r>
              <a:rPr lang="en-US" sz="3200" dirty="0" err="1" smtClean="0">
                <a:solidFill>
                  <a:srgbClr val="FFCC66"/>
                </a:solidFill>
              </a:rPr>
              <a:t>Halsall</a:t>
            </a:r>
            <a:r>
              <a:rPr lang="en-US" sz="3200" dirty="0" smtClean="0">
                <a:solidFill>
                  <a:srgbClr val="FFCC66"/>
                </a:solidFill>
              </a:rPr>
              <a:t>]</a:t>
            </a:r>
            <a:endParaRPr lang="en-US" dirty="0">
              <a:solidFill>
                <a:srgbClr val="FFCC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132107" y="1142984"/>
            <a:ext cx="25146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Adaptive Routing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04844" y="2168509"/>
            <a:ext cx="2514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Centralized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211607" y="2222484"/>
            <a:ext cx="2514600" cy="5556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Distributed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38244" y="3235309"/>
            <a:ext cx="28194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Intradomain routing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943444" y="3235309"/>
            <a:ext cx="28194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Interdomain routing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95244" y="4683109"/>
            <a:ext cx="3048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Distance Vector routing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181492" y="4786322"/>
            <a:ext cx="28194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Link State routing</a:t>
            </a:r>
          </a:p>
        </p:txBody>
      </p:sp>
      <p:cxnSp>
        <p:nvCxnSpPr>
          <p:cNvPr id="13" name="AutoShape 12"/>
          <p:cNvCxnSpPr>
            <a:cxnSpLocks noChangeShapeType="1"/>
            <a:stCxn id="6" idx="2"/>
            <a:endCxn id="7" idx="0"/>
          </p:cNvCxnSpPr>
          <p:nvPr/>
        </p:nvCxnSpPr>
        <p:spPr bwMode="auto">
          <a:xfrm flipH="1">
            <a:off x="2162144" y="1647809"/>
            <a:ext cx="2227263" cy="520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4"/>
          <p:cNvCxnSpPr>
            <a:cxnSpLocks noChangeShapeType="1"/>
            <a:stCxn id="8" idx="2"/>
            <a:endCxn id="10" idx="0"/>
          </p:cNvCxnSpPr>
          <p:nvPr/>
        </p:nvCxnSpPr>
        <p:spPr bwMode="auto">
          <a:xfrm>
            <a:off x="5468907" y="2778109"/>
            <a:ext cx="884237" cy="457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5"/>
          <p:cNvCxnSpPr>
            <a:cxnSpLocks noChangeShapeType="1"/>
            <a:stCxn id="8" idx="2"/>
            <a:endCxn id="9" idx="0"/>
          </p:cNvCxnSpPr>
          <p:nvPr/>
        </p:nvCxnSpPr>
        <p:spPr bwMode="auto">
          <a:xfrm flipH="1">
            <a:off x="2847944" y="2778109"/>
            <a:ext cx="2620963" cy="457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7"/>
          <p:cNvCxnSpPr>
            <a:cxnSpLocks noChangeShapeType="1"/>
            <a:stCxn id="9" idx="2"/>
            <a:endCxn id="11" idx="0"/>
          </p:cNvCxnSpPr>
          <p:nvPr/>
        </p:nvCxnSpPr>
        <p:spPr bwMode="auto">
          <a:xfrm flipH="1">
            <a:off x="1819244" y="3844909"/>
            <a:ext cx="1028700" cy="838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18"/>
          <p:cNvCxnSpPr>
            <a:cxnSpLocks noChangeShapeType="1"/>
            <a:stCxn id="9" idx="2"/>
            <a:endCxn id="12" idx="0"/>
          </p:cNvCxnSpPr>
          <p:nvPr/>
        </p:nvCxnSpPr>
        <p:spPr bwMode="auto">
          <a:xfrm rot="16200000" flipH="1">
            <a:off x="3748862" y="2943991"/>
            <a:ext cx="941413" cy="274324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642910" y="3252790"/>
            <a:ext cx="685800" cy="533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[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  <a:cs typeface="Times New Roman" pitchFamily="18" charset="0"/>
              </a:rPr>
              <a:t>IGP</a:t>
            </a:r>
            <a:r>
              <a:rPr lang="en-US" dirty="0">
                <a:solidFill>
                  <a:schemeClr val="accent2"/>
                </a:solidFill>
              </a:rPr>
              <a:t>]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7886728" y="3324228"/>
            <a:ext cx="685800" cy="533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[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EGP</a:t>
            </a:r>
            <a:r>
              <a:rPr lang="en-US" dirty="0">
                <a:solidFill>
                  <a:schemeClr val="accent2"/>
                </a:solidFill>
              </a:rPr>
              <a:t>]</a:t>
            </a: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5400644" y="3768709"/>
            <a:ext cx="1828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[</a:t>
            </a:r>
            <a:r>
              <a:rPr lang="en-US">
                <a:latin typeface="Comic Sans MS" pitchFamily="66" charset="0"/>
              </a:rPr>
              <a:t>BGP</a:t>
            </a:r>
            <a:r>
              <a:rPr lang="en-US"/>
              <a:t>,</a:t>
            </a:r>
            <a:r>
              <a:rPr lang="en-US">
                <a:latin typeface="Comic Sans MS" pitchFamily="66" charset="0"/>
              </a:rPr>
              <a:t>IDRP</a:t>
            </a:r>
            <a:r>
              <a:rPr lang="en-US"/>
              <a:t>]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4186254" y="5292709"/>
            <a:ext cx="27432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[</a:t>
            </a:r>
            <a:r>
              <a:rPr lang="en-US">
                <a:latin typeface="Comic Sans MS" pitchFamily="66" charset="0"/>
              </a:rPr>
              <a:t>OSPF</a:t>
            </a:r>
            <a:r>
              <a:rPr lang="en-US"/>
              <a:t>,</a:t>
            </a:r>
            <a:r>
              <a:rPr lang="en-US">
                <a:latin typeface="Comic Sans MS" pitchFamily="66" charset="0"/>
              </a:rPr>
              <a:t>IS-IS</a:t>
            </a:r>
            <a:r>
              <a:rPr lang="en-US"/>
              <a:t>,</a:t>
            </a:r>
            <a:r>
              <a:rPr lang="en-US">
                <a:latin typeface="Comic Sans MS" pitchFamily="66" charset="0"/>
              </a:rPr>
              <a:t>PNNI</a:t>
            </a:r>
            <a:r>
              <a:rPr lang="en-US"/>
              <a:t>]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1590644" y="5292709"/>
            <a:ext cx="9144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[</a:t>
            </a:r>
            <a:r>
              <a:rPr lang="en-US">
                <a:latin typeface="Comic Sans MS" pitchFamily="66" charset="0"/>
              </a:rPr>
              <a:t>RIP</a:t>
            </a:r>
            <a:r>
              <a:rPr lang="en-US"/>
              <a:t>]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1666844" y="2701909"/>
            <a:ext cx="9144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6600"/>
                </a:solidFill>
              </a:rPr>
              <a:t>[RCC]</a:t>
            </a: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247632" y="3844909"/>
            <a:ext cx="17526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033CC"/>
                </a:solidFill>
              </a:rPr>
              <a:t>Interior</a:t>
            </a:r>
          </a:p>
          <a:p>
            <a:pPr algn="ctr"/>
            <a:r>
              <a:rPr lang="en-US" sz="1800" dirty="0">
                <a:solidFill>
                  <a:srgbClr val="0033CC"/>
                </a:solidFill>
              </a:rPr>
              <a:t>Gateway Protocols</a:t>
            </a: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7215206" y="3890970"/>
            <a:ext cx="175260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033CC"/>
                </a:solidFill>
              </a:rPr>
              <a:t>Exterior</a:t>
            </a:r>
          </a:p>
          <a:p>
            <a:pPr algn="ctr"/>
            <a:r>
              <a:rPr lang="en-US" sz="1800" dirty="0">
                <a:solidFill>
                  <a:srgbClr val="0033CC"/>
                </a:solidFill>
              </a:rPr>
              <a:t>Gateway Protocols</a:t>
            </a: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6588094" y="2260584"/>
            <a:ext cx="25146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Isolated</a:t>
            </a:r>
          </a:p>
        </p:txBody>
      </p:sp>
      <p:cxnSp>
        <p:nvCxnSpPr>
          <p:cNvPr id="27" name="AutoShape 28"/>
          <p:cNvCxnSpPr>
            <a:cxnSpLocks noChangeShapeType="1"/>
            <a:stCxn id="6" idx="2"/>
          </p:cNvCxnSpPr>
          <p:nvPr/>
        </p:nvCxnSpPr>
        <p:spPr bwMode="auto">
          <a:xfrm>
            <a:off x="4389407" y="1647809"/>
            <a:ext cx="1049337" cy="574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29"/>
          <p:cNvCxnSpPr>
            <a:cxnSpLocks noChangeShapeType="1"/>
            <a:stCxn id="6" idx="2"/>
            <a:endCxn id="26" idx="0"/>
          </p:cNvCxnSpPr>
          <p:nvPr/>
        </p:nvCxnSpPr>
        <p:spPr bwMode="auto">
          <a:xfrm>
            <a:off x="4389407" y="1647809"/>
            <a:ext cx="3455987" cy="612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3781394" y="4659297"/>
            <a:ext cx="3486150" cy="1428750"/>
          </a:xfrm>
          <a:prstGeom prst="ellipse">
            <a:avLst/>
          </a:prstGeom>
          <a:noFill/>
          <a:ln w="25400" algn="ctr">
            <a:solidFill>
              <a:srgbClr val="00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0" y="4383072"/>
            <a:ext cx="3643306" cy="1490662"/>
          </a:xfrm>
          <a:prstGeom prst="ellipse">
            <a:avLst/>
          </a:prstGeom>
          <a:noFill/>
          <a:ln w="25400" algn="ctr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Routing Design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4422"/>
            <a:ext cx="8229600" cy="4800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Design Issues: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How much 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overhead </a:t>
            </a:r>
            <a:r>
              <a:rPr lang="en-US" dirty="0" smtClean="0">
                <a:cs typeface="Times New Roman" pitchFamily="18" charset="0"/>
              </a:rPr>
              <a:t>is incurred due to gathering the routing  information and sending </a:t>
            </a:r>
            <a:r>
              <a:rPr lang="en-US" b="1" i="1" dirty="0" smtClean="0">
                <a:solidFill>
                  <a:srgbClr val="008000"/>
                </a:solidFill>
                <a:cs typeface="Times New Roman" pitchFamily="18" charset="0"/>
              </a:rPr>
              <a:t>routing packets</a:t>
            </a:r>
            <a:r>
              <a:rPr lang="en-US" b="1" i="1" dirty="0" smtClean="0">
                <a:cs typeface="Times New Roman" pitchFamily="18" charset="0"/>
              </a:rPr>
              <a:t>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>
                <a:cs typeface="Times New Roman" pitchFamily="18" charset="0"/>
              </a:rPr>
              <a:t>What is the time frame (</a:t>
            </a:r>
            <a:r>
              <a:rPr lang="en-US" dirty="0" err="1" smtClean="0">
                <a:cs typeface="Times New Roman" pitchFamily="18" charset="0"/>
              </a:rPr>
              <a:t>i.e</a:t>
            </a:r>
            <a:r>
              <a:rPr lang="en-US" dirty="0" smtClean="0">
                <a:cs typeface="Times New Roman" pitchFamily="18" charset="0"/>
              </a:rPr>
              <a:t>, the frequency) for sending </a:t>
            </a:r>
            <a:r>
              <a:rPr lang="en-US" b="1" i="1" dirty="0" smtClean="0">
                <a:solidFill>
                  <a:srgbClr val="008000"/>
                </a:solidFill>
                <a:cs typeface="Times New Roman" pitchFamily="18" charset="0"/>
              </a:rPr>
              <a:t>routing packets</a:t>
            </a:r>
            <a:r>
              <a:rPr lang="en-US" b="1" i="1" dirty="0" smtClean="0">
                <a:solidFill>
                  <a:srgbClr val="00CC00"/>
                </a:solidFill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in support of adaptive routing?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>
                <a:cs typeface="Times New Roman" pitchFamily="18" charset="0"/>
              </a:rPr>
              <a:t>What is the 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  <a:cs typeface="Times New Roman" pitchFamily="18" charset="0"/>
              </a:rPr>
              <a:t>complexity </a:t>
            </a:r>
            <a:r>
              <a:rPr lang="en-US" dirty="0" smtClean="0">
                <a:cs typeface="Times New Roman" pitchFamily="18" charset="0"/>
              </a:rPr>
              <a:t>of the routing strategy?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Routing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00034" y="1071546"/>
            <a:ext cx="7958166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Basic functions: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 Measurement of pertinent network data.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 Forwarding of information to where the routing computation will be done.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3. Compute the routing tables.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4. Convert the routing table information into a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routing decision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and then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dispatch</a:t>
            </a: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the data packet.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 Routing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 Context</a:t>
            </a:r>
          </a:p>
          <a:p>
            <a:r>
              <a:rPr lang="en-US" dirty="0" smtClean="0"/>
              <a:t>Network Layer Routing (</a:t>
            </a:r>
            <a:r>
              <a:rPr lang="en-US" dirty="0" smtClean="0">
                <a:solidFill>
                  <a:srgbClr val="0033CC"/>
                </a:solidFill>
              </a:rPr>
              <a:t>**</a:t>
            </a:r>
            <a:r>
              <a:rPr lang="en-US" dirty="0" smtClean="0"/>
              <a:t>K&amp;R slides)</a:t>
            </a:r>
          </a:p>
          <a:p>
            <a:r>
              <a:rPr lang="en-US" dirty="0" smtClean="0"/>
              <a:t>Quick Routing Overview</a:t>
            </a:r>
          </a:p>
          <a:p>
            <a:r>
              <a:rPr lang="en-US" dirty="0" smtClean="0"/>
              <a:t>Distance Vector Routing (my version)</a:t>
            </a:r>
          </a:p>
          <a:p>
            <a:pPr lvl="1"/>
            <a:r>
              <a:rPr lang="en-US" dirty="0" smtClean="0"/>
              <a:t>Adapted from Tanenbaum &amp; Perlman Texts</a:t>
            </a:r>
          </a:p>
          <a:p>
            <a:r>
              <a:rPr lang="en-US" dirty="0" smtClean="0"/>
              <a:t>Distance Vector Routing (K&amp;R version)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Centralized Routing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555875" y="2636838"/>
            <a:ext cx="1563688" cy="11303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mic Sans MS" pitchFamily="66" charset="0"/>
              </a:rPr>
              <a:t>RCC</a:t>
            </a: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684213" y="1412875"/>
            <a:ext cx="792162" cy="7699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7380288" y="5373688"/>
            <a:ext cx="792162" cy="7699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 smtClean="0"/>
              <a:t>Z</a:t>
            </a:r>
            <a:endParaRPr lang="en-US" b="1" dirty="0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7380288" y="1557338"/>
            <a:ext cx="792162" cy="7699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 smtClean="0"/>
              <a:t>W</a:t>
            </a:r>
            <a:endParaRPr lang="en-US" b="1" dirty="0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6300788" y="4797425"/>
            <a:ext cx="792162" cy="7699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5364163" y="3933825"/>
            <a:ext cx="792162" cy="7699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539750" y="5013325"/>
            <a:ext cx="792163" cy="7699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6011863" y="2205038"/>
            <a:ext cx="792162" cy="7699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4356100" y="3068638"/>
            <a:ext cx="792163" cy="7699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1763713" y="3573463"/>
            <a:ext cx="792162" cy="7699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2700338" y="1557338"/>
            <a:ext cx="792162" cy="7699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539750" y="2852738"/>
            <a:ext cx="792163" cy="7699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203575" y="4581525"/>
            <a:ext cx="792163" cy="7699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49" y="1643050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Distance Vector Routing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{Tanenbaum &amp; Perlman version}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715016"/>
            <a:ext cx="6005513" cy="100013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Distance Vector Routing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Routing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14346" y="1142984"/>
            <a:ext cx="892965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Historically known as the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old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ARPANET routing algorithm {or known as 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Bellman-Ford (BF) algorithm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}.</a:t>
            </a:r>
          </a:p>
          <a:p>
            <a:pPr marL="225425" marR="0" lvl="0" indent="-2254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BF Basic idea: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each router maintains a Distance Vector table containing the </a:t>
            </a: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distance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between itself and </a:t>
            </a:r>
            <a:r>
              <a:rPr kumimoji="0" lang="en-US" sz="3200" b="1" i="0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ALL</a:t>
            </a:r>
            <a:r>
              <a:rPr kumimoji="0" lang="en-US" sz="3200" b="1" i="0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sng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possible destination nodes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25425" marR="0" lvl="0" indent="-2254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Distances,based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on a chosen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metric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are computed using information from the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neighbors’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distance vectors.</a:t>
            </a:r>
          </a:p>
          <a:p>
            <a:pPr marL="225425" marR="0" lvl="0" indent="-2254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Distance Metric: usually</a:t>
            </a: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hops</a:t>
            </a: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or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 delay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Routing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00080" y="1122381"/>
            <a:ext cx="8458200" cy="3048000"/>
          </a:xfrm>
          <a:prstGeom prst="rect">
            <a:avLst/>
          </a:prstGeom>
          <a:noFill/>
          <a:ln w="25400" cap="flat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Information kept by DV router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AutoNum type="arabicPeriod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each router has an ID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AutoNum type="arabicPeriod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associated with each link connected to a router, there is a link cost (static or dynamic).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00080" y="4322781"/>
            <a:ext cx="8458200" cy="1820863"/>
          </a:xfrm>
          <a:prstGeom prst="rect">
            <a:avLst/>
          </a:prstGeom>
          <a:noFill/>
          <a:ln w="25400">
            <a:solidFill>
              <a:srgbClr val="99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</a:rPr>
              <a:t>Distance Vector Table Initialization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</a:rPr>
              <a:t>Distance to itself  =  0 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</a:rPr>
              <a:t>Distance to ALL other routers  =  infinity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Distance Vector Algorithm </a:t>
            </a:r>
            <a:r>
              <a:rPr lang="en-US" sz="3200" dirty="0" smtClean="0">
                <a:solidFill>
                  <a:srgbClr val="FFCC66"/>
                </a:solidFill>
              </a:rPr>
              <a:t>[Perlman]</a:t>
            </a:r>
            <a:endParaRPr lang="en-US" sz="3200" dirty="0">
              <a:solidFill>
                <a:srgbClr val="FFCC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1285860"/>
            <a:ext cx="8458200" cy="4724400"/>
          </a:xfrm>
          <a:prstGeom prst="rect">
            <a:avLst/>
          </a:prstGeom>
          <a:noFill/>
          <a:ln w="25400" cap="flat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AutoNum type="arabicPeriod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router transmits its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distance vector</a:t>
            </a: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to </a:t>
            </a:r>
            <a:r>
              <a:rPr kumimoji="0" lang="en-US" sz="28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each of its neighbors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in a routing packet.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AutoNum type="arabicPeriod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Each router receives and saves the most recently received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distance vector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from each of its neighbors.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AutoNum type="arabicPeriod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router recalculates its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distance vector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when:</a:t>
            </a:r>
          </a:p>
          <a:p>
            <a:pPr marL="990600" marR="0" lvl="1" indent="-533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lphaLcPeriod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It receives a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mic Sans MS" pitchFamily="66" charset="0"/>
              </a:rPr>
              <a:t>distance vector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from a neighbor containing different information than before.</a:t>
            </a:r>
          </a:p>
          <a:p>
            <a:pPr marL="990600" marR="0" lvl="1" indent="-533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lphaLcPeriod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It discovers that a link to a neighbor has gone down (i.e.,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a topology change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).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Blip>
                <a:blip r:embed="rId2"/>
              </a:buBlip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The DV calculation is based on minimizing the cost to each destination.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358082" y="5857892"/>
            <a:ext cx="1643074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 dirty="0" smtClean="0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endParaRPr lang="en-US" sz="16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pic>
        <p:nvPicPr>
          <p:cNvPr id="7" name="Picture 4" descr="5-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672" y="1124744"/>
            <a:ext cx="5562600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5214950"/>
            <a:ext cx="769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Figure 5-9.(a) A subnet. (b) Input from A, I, H, K, and the new routing table for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Oval 2"/>
          <p:cNvSpPr/>
          <p:nvPr/>
        </p:nvSpPr>
        <p:spPr bwMode="auto">
          <a:xfrm>
            <a:off x="1979712" y="2780928"/>
            <a:ext cx="457200" cy="457200"/>
          </a:xfrm>
          <a:prstGeom prst="ellipse">
            <a:avLst/>
          </a:prstGeom>
          <a:noFill/>
          <a:ln w="25400" cap="flat" cmpd="sng" algn="ctr">
            <a:solidFill>
              <a:srgbClr val="8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1757400" y="1726210"/>
            <a:ext cx="444624" cy="1308720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2195736" y="2348880"/>
            <a:ext cx="1283568" cy="654360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1763688" y="3003240"/>
            <a:ext cx="385192" cy="0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2195736" y="3029032"/>
            <a:ext cx="779512" cy="0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96034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49" y="1571612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Distance Vector Routing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{Kurose &amp; Ross version}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715016"/>
            <a:ext cx="6005513" cy="100013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Distance Vector Routing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715436" cy="4800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Bellman-Ford Equation (dynamic programming)</a:t>
            </a:r>
          </a:p>
          <a:p>
            <a:pPr>
              <a:buFont typeface="ZapfDingbats" pitchFamily="82" charset="2"/>
              <a:buNone/>
            </a:pPr>
            <a:endParaRPr lang="en-US" sz="2800" dirty="0" smtClean="0"/>
          </a:p>
          <a:p>
            <a:pPr>
              <a:buFont typeface="ZapfDingbats" pitchFamily="82" charset="2"/>
              <a:buNone/>
            </a:pPr>
            <a:r>
              <a:rPr lang="en-US" sz="2800" dirty="0" smtClean="0"/>
              <a:t>Define</a:t>
            </a:r>
          </a:p>
          <a:p>
            <a:pPr>
              <a:buFont typeface="ZapfDingbats" pitchFamily="82" charset="2"/>
              <a:buNone/>
            </a:pPr>
            <a:r>
              <a:rPr lang="en-US" sz="2800" dirty="0" err="1" smtClean="0"/>
              <a:t>d</a:t>
            </a:r>
            <a:r>
              <a:rPr lang="en-US" sz="2800" baseline="-25000" dirty="0" err="1" smtClean="0"/>
              <a:t>x</a:t>
            </a:r>
            <a:r>
              <a:rPr lang="en-US" sz="2800" dirty="0" smtClean="0"/>
              <a:t>(y) := cost of least-cost path from x to y</a:t>
            </a:r>
          </a:p>
          <a:p>
            <a:pPr>
              <a:buFont typeface="ZapfDingbats" pitchFamily="82" charset="2"/>
              <a:buNone/>
            </a:pPr>
            <a:endParaRPr lang="en-US" sz="2800" dirty="0" smtClean="0"/>
          </a:p>
          <a:p>
            <a:pPr>
              <a:buFont typeface="ZapfDingbats" pitchFamily="82" charset="2"/>
              <a:buNone/>
            </a:pPr>
            <a:r>
              <a:rPr lang="en-US" sz="2800" dirty="0" smtClean="0"/>
              <a:t>Then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</a:t>
            </a:r>
            <a:r>
              <a:rPr lang="en-US" dirty="0" err="1" smtClean="0">
                <a:solidFill>
                  <a:schemeClr val="accent2"/>
                </a:solidFill>
              </a:rPr>
              <a:t>d</a:t>
            </a:r>
            <a:r>
              <a:rPr lang="en-US" baseline="-25000" dirty="0" err="1" smtClean="0">
                <a:solidFill>
                  <a:schemeClr val="accent2"/>
                </a:solidFill>
              </a:rPr>
              <a:t>x</a:t>
            </a:r>
            <a:r>
              <a:rPr lang="en-US" dirty="0" smtClean="0">
                <a:solidFill>
                  <a:schemeClr val="accent2"/>
                </a:solidFill>
              </a:rPr>
              <a:t>(y) = min {c(</a:t>
            </a:r>
            <a:r>
              <a:rPr lang="en-US" dirty="0" err="1" smtClean="0">
                <a:solidFill>
                  <a:schemeClr val="accent2"/>
                </a:solidFill>
              </a:rPr>
              <a:t>x,v</a:t>
            </a:r>
            <a:r>
              <a:rPr lang="en-US" dirty="0" smtClean="0">
                <a:solidFill>
                  <a:schemeClr val="accent2"/>
                </a:solidFill>
              </a:rPr>
              <a:t>) + </a:t>
            </a:r>
            <a:r>
              <a:rPr lang="en-US" dirty="0" err="1" smtClean="0">
                <a:solidFill>
                  <a:schemeClr val="accent2"/>
                </a:solidFill>
              </a:rPr>
              <a:t>d</a:t>
            </a:r>
            <a:r>
              <a:rPr lang="en-US" baseline="-25000" dirty="0" err="1" smtClean="0">
                <a:solidFill>
                  <a:schemeClr val="accent2"/>
                </a:solidFill>
              </a:rPr>
              <a:t>v</a:t>
            </a:r>
            <a:r>
              <a:rPr lang="en-US" baseline="-25000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(y)}</a:t>
            </a:r>
          </a:p>
          <a:p>
            <a:pPr>
              <a:buFont typeface="ZapfDingbats" pitchFamily="82" charset="2"/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where min is taken over all neighbors v of x.</a:t>
            </a:r>
          </a:p>
          <a:p>
            <a:pPr>
              <a:buFont typeface="ZapfDingbats" pitchFamily="82" charset="2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000364" y="4538971"/>
            <a:ext cx="3337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v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27192" y="4168251"/>
            <a:ext cx="6602328" cy="760947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76225" y="1470025"/>
            <a:ext cx="3571875" cy="2236788"/>
            <a:chOff x="3162" y="1071"/>
            <a:chExt cx="2250" cy="1409"/>
          </a:xfrm>
        </p:grpSpPr>
        <p:sp>
          <p:nvSpPr>
            <p:cNvPr id="7" name="Freeform 4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/>
              <a:ahLst/>
              <a:cxnLst>
                <a:cxn ang="0">
                  <a:pos x="0" y="624"/>
                </a:cxn>
                <a:cxn ang="0">
                  <a:pos x="219" y="321"/>
                </a:cxn>
                <a:cxn ang="0">
                  <a:pos x="529" y="35"/>
                </a:cxn>
                <a:cxn ang="0">
                  <a:pos x="1551" y="111"/>
                </a:cxn>
                <a:cxn ang="0">
                  <a:pos x="1968" y="483"/>
                </a:cxn>
                <a:cxn ang="0">
                  <a:pos x="2199" y="906"/>
                </a:cxn>
                <a:cxn ang="0">
                  <a:pos x="1659" y="1314"/>
                </a:cxn>
                <a:cxn ang="0">
                  <a:pos x="993" y="1386"/>
                </a:cxn>
                <a:cxn ang="0">
                  <a:pos x="465" y="1356"/>
                </a:cxn>
                <a:cxn ang="0">
                  <a:pos x="102" y="1068"/>
                </a:cxn>
                <a:cxn ang="0">
                  <a:pos x="0" y="624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" name="Oval 20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1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" name="Oval 25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26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" name="Oval 30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1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2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" name="Oval 35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22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37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78" y="0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/>
              <a:ahLst/>
              <a:cxnLst>
                <a:cxn ang="0">
                  <a:pos x="0" y="270"/>
                </a:cxn>
                <a:cxn ang="0">
                  <a:pos x="366" y="0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/>
              <a:ahLst/>
              <a:cxnLst>
                <a:cxn ang="0">
                  <a:pos x="366" y="0"/>
                </a:cxn>
                <a:cxn ang="0">
                  <a:pos x="0" y="0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/>
              <a:ahLst/>
              <a:cxnLst>
                <a:cxn ang="0">
                  <a:pos x="276" y="264"/>
                </a:cxn>
                <a:cxn ang="0">
                  <a:pos x="0" y="0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/>
              <a:ahLst/>
              <a:cxnLst>
                <a:cxn ang="0">
                  <a:pos x="366" y="0"/>
                </a:cxn>
                <a:cxn ang="0">
                  <a:pos x="0" y="0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/>
              <a:ahLst/>
              <a:cxnLst>
                <a:cxn ang="0">
                  <a:pos x="396" y="267"/>
                </a:cxn>
                <a:cxn ang="0">
                  <a:pos x="0" y="0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/>
              <a:ahLst/>
              <a:cxnLst>
                <a:cxn ang="0">
                  <a:pos x="1110" y="342"/>
                </a:cxn>
                <a:cxn ang="0">
                  <a:pos x="0" y="645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8" name="Group 45"/>
            <p:cNvGrpSpPr>
              <a:grpSpLocks/>
            </p:cNvGrpSpPr>
            <p:nvPr/>
          </p:nvGrpSpPr>
          <p:grpSpPr bwMode="auto">
            <a:xfrm>
              <a:off x="3290" y="1748"/>
              <a:ext cx="199" cy="250"/>
              <a:chOff x="2957" y="2429"/>
              <a:chExt cx="202" cy="250"/>
            </a:xfrm>
          </p:grpSpPr>
          <p:sp>
            <p:nvSpPr>
              <p:cNvPr id="74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Text Box 47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u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49" name="Group 48"/>
            <p:cNvGrpSpPr>
              <a:grpSpLocks/>
            </p:cNvGrpSpPr>
            <p:nvPr/>
          </p:nvGrpSpPr>
          <p:grpSpPr bwMode="auto">
            <a:xfrm>
              <a:off x="4460" y="2132"/>
              <a:ext cx="199" cy="250"/>
              <a:chOff x="2957" y="2429"/>
              <a:chExt cx="202" cy="250"/>
            </a:xfrm>
          </p:grpSpPr>
          <p:sp>
            <p:nvSpPr>
              <p:cNvPr id="72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Text Box 50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50" name="Group 51"/>
            <p:cNvGrpSpPr>
              <a:grpSpLocks/>
            </p:cNvGrpSpPr>
            <p:nvPr/>
          </p:nvGrpSpPr>
          <p:grpSpPr bwMode="auto">
            <a:xfrm>
              <a:off x="3751" y="2099"/>
              <a:ext cx="228" cy="288"/>
              <a:chOff x="2943" y="2399"/>
              <a:chExt cx="230" cy="288"/>
            </a:xfrm>
          </p:grpSpPr>
          <p:sp>
            <p:nvSpPr>
              <p:cNvPr id="70" name="Rectangle 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Text Box 53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x</a:t>
                </a:r>
              </a:p>
            </p:txBody>
          </p:sp>
        </p:grpSp>
        <p:grpSp>
          <p:nvGrpSpPr>
            <p:cNvPr id="51" name="Group 54"/>
            <p:cNvGrpSpPr>
              <a:grpSpLocks/>
            </p:cNvGrpSpPr>
            <p:nvPr/>
          </p:nvGrpSpPr>
          <p:grpSpPr bwMode="auto">
            <a:xfrm>
              <a:off x="4441" y="1442"/>
              <a:ext cx="225" cy="250"/>
              <a:chOff x="2944" y="2429"/>
              <a:chExt cx="228" cy="250"/>
            </a:xfrm>
          </p:grpSpPr>
          <p:sp>
            <p:nvSpPr>
              <p:cNvPr id="68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Text Box 56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w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52" name="Group 57"/>
            <p:cNvGrpSpPr>
              <a:grpSpLocks/>
            </p:cNvGrpSpPr>
            <p:nvPr/>
          </p:nvGrpSpPr>
          <p:grpSpPr bwMode="auto">
            <a:xfrm>
              <a:off x="3772" y="1442"/>
              <a:ext cx="194" cy="250"/>
              <a:chOff x="2959" y="2429"/>
              <a:chExt cx="197" cy="250"/>
            </a:xfrm>
          </p:grpSpPr>
          <p:sp>
            <p:nvSpPr>
              <p:cNvPr id="66" name="Rectangle 5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Text Box 59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v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53" name="Group 60"/>
            <p:cNvGrpSpPr>
              <a:grpSpLocks/>
            </p:cNvGrpSpPr>
            <p:nvPr/>
          </p:nvGrpSpPr>
          <p:grpSpPr bwMode="auto">
            <a:xfrm>
              <a:off x="5022" y="1760"/>
              <a:ext cx="219" cy="288"/>
              <a:chOff x="2946" y="2399"/>
              <a:chExt cx="221" cy="288"/>
            </a:xfrm>
          </p:grpSpPr>
          <p:sp>
            <p:nvSpPr>
              <p:cNvPr id="64" name="Rectangle 6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Text Box 62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z</a:t>
                </a:r>
              </a:p>
            </p:txBody>
          </p:sp>
        </p:grpSp>
        <p:sp>
          <p:nvSpPr>
            <p:cNvPr id="54" name="Text Box 63"/>
            <p:cNvSpPr txBox="1">
              <a:spLocks noChangeArrowheads="1"/>
            </p:cNvSpPr>
            <p:nvPr/>
          </p:nvSpPr>
          <p:spPr bwMode="auto">
            <a:xfrm>
              <a:off x="3489" y="1571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5" name="Text Box 64"/>
            <p:cNvSpPr txBox="1">
              <a:spLocks noChangeArrowheads="1"/>
            </p:cNvSpPr>
            <p:nvPr/>
          </p:nvSpPr>
          <p:spPr bwMode="auto">
            <a:xfrm>
              <a:off x="3837" y="179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6" name="Text Box 65"/>
            <p:cNvSpPr txBox="1">
              <a:spLocks noChangeArrowheads="1"/>
            </p:cNvSpPr>
            <p:nvPr/>
          </p:nvSpPr>
          <p:spPr bwMode="auto">
            <a:xfrm>
              <a:off x="3413" y="2003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" name="Text Box 66"/>
            <p:cNvSpPr txBox="1">
              <a:spLocks noChangeArrowheads="1"/>
            </p:cNvSpPr>
            <p:nvPr/>
          </p:nvSpPr>
          <p:spPr bwMode="auto">
            <a:xfrm>
              <a:off x="4221" y="1883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8" name="Text Box 67"/>
            <p:cNvSpPr txBox="1">
              <a:spLocks noChangeArrowheads="1"/>
            </p:cNvSpPr>
            <p:nvPr/>
          </p:nvSpPr>
          <p:spPr bwMode="auto">
            <a:xfrm>
              <a:off x="4169" y="2237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" name="Text Box 68"/>
            <p:cNvSpPr txBox="1">
              <a:spLocks noChangeArrowheads="1"/>
            </p:cNvSpPr>
            <p:nvPr/>
          </p:nvSpPr>
          <p:spPr bwMode="auto">
            <a:xfrm>
              <a:off x="4529" y="180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0" name="Text Box 69"/>
            <p:cNvSpPr txBox="1">
              <a:spLocks noChangeArrowheads="1"/>
            </p:cNvSpPr>
            <p:nvPr/>
          </p:nvSpPr>
          <p:spPr bwMode="auto">
            <a:xfrm>
              <a:off x="4878" y="207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" name="Text Box 70"/>
            <p:cNvSpPr txBox="1">
              <a:spLocks noChangeArrowheads="1"/>
            </p:cNvSpPr>
            <p:nvPr/>
          </p:nvSpPr>
          <p:spPr bwMode="auto">
            <a:xfrm>
              <a:off x="4851" y="153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2" name="Text Box 71"/>
            <p:cNvSpPr txBox="1">
              <a:spLocks noChangeArrowheads="1"/>
            </p:cNvSpPr>
            <p:nvPr/>
          </p:nvSpPr>
          <p:spPr bwMode="auto">
            <a:xfrm>
              <a:off x="4116" y="138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3" name="Text Box 72"/>
            <p:cNvSpPr txBox="1">
              <a:spLocks noChangeArrowheads="1"/>
            </p:cNvSpPr>
            <p:nvPr/>
          </p:nvSpPr>
          <p:spPr bwMode="auto">
            <a:xfrm>
              <a:off x="3765" y="111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76" name="Text Box 73"/>
          <p:cNvSpPr txBox="1">
            <a:spLocks noChangeArrowheads="1"/>
          </p:cNvSpPr>
          <p:nvPr/>
        </p:nvSpPr>
        <p:spPr bwMode="auto">
          <a:xfrm>
            <a:off x="3654425" y="1776413"/>
            <a:ext cx="530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Clearly, d</a:t>
            </a:r>
            <a:r>
              <a:rPr lang="en-US" sz="2400" baseline="-25000"/>
              <a:t>v</a:t>
            </a:r>
            <a:r>
              <a:rPr lang="en-US" sz="2400"/>
              <a:t>(z) = 5, d</a:t>
            </a:r>
            <a:r>
              <a:rPr lang="en-US" sz="2400" baseline="-25000"/>
              <a:t>x</a:t>
            </a:r>
            <a:r>
              <a:rPr lang="en-US" sz="2400"/>
              <a:t>(z) = 3, d</a:t>
            </a:r>
            <a:r>
              <a:rPr lang="en-US" sz="2400" baseline="-25000"/>
              <a:t>w</a:t>
            </a:r>
            <a:r>
              <a:rPr lang="en-US" sz="2400"/>
              <a:t>(z) = 3</a:t>
            </a:r>
          </a:p>
        </p:txBody>
      </p:sp>
      <p:sp>
        <p:nvSpPr>
          <p:cNvPr id="77" name="Text Box 74"/>
          <p:cNvSpPr txBox="1">
            <a:spLocks noChangeArrowheads="1"/>
          </p:cNvSpPr>
          <p:nvPr/>
        </p:nvSpPr>
        <p:spPr bwMode="auto">
          <a:xfrm>
            <a:off x="4275138" y="2935288"/>
            <a:ext cx="40576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d</a:t>
            </a:r>
            <a:r>
              <a:rPr lang="en-US" sz="2400" baseline="-25000" dirty="0"/>
              <a:t>u</a:t>
            </a:r>
            <a:r>
              <a:rPr lang="en-US" sz="2400" dirty="0"/>
              <a:t>(z) = min { c(</a:t>
            </a:r>
            <a:r>
              <a:rPr lang="en-US" sz="2400" dirty="0" err="1"/>
              <a:t>u,v</a:t>
            </a:r>
            <a:r>
              <a:rPr lang="en-US" sz="2400" dirty="0"/>
              <a:t>) + </a:t>
            </a:r>
            <a:r>
              <a:rPr lang="en-US" sz="2400" dirty="0" err="1"/>
              <a:t>d</a:t>
            </a:r>
            <a:r>
              <a:rPr lang="en-US" sz="2400" baseline="-25000" dirty="0" err="1"/>
              <a:t>v</a:t>
            </a:r>
            <a:r>
              <a:rPr lang="en-US" sz="2400" dirty="0"/>
              <a:t>(z),</a:t>
            </a:r>
          </a:p>
          <a:p>
            <a:r>
              <a:rPr lang="en-US" sz="2400" dirty="0"/>
              <a:t>                    c(</a:t>
            </a:r>
            <a:r>
              <a:rPr lang="en-US" sz="2400" dirty="0" err="1"/>
              <a:t>u,x</a:t>
            </a:r>
            <a:r>
              <a:rPr lang="en-US" sz="2400" dirty="0"/>
              <a:t>) + </a:t>
            </a:r>
            <a:r>
              <a:rPr lang="en-US" sz="2400" dirty="0" err="1"/>
              <a:t>d</a:t>
            </a:r>
            <a:r>
              <a:rPr lang="en-US" sz="2400" baseline="-25000" dirty="0" err="1"/>
              <a:t>x</a:t>
            </a:r>
            <a:r>
              <a:rPr lang="en-US" sz="2400" dirty="0"/>
              <a:t>(z),</a:t>
            </a:r>
          </a:p>
          <a:p>
            <a:r>
              <a:rPr lang="en-US" sz="2400" dirty="0"/>
              <a:t>                    c(</a:t>
            </a:r>
            <a:r>
              <a:rPr lang="en-US" sz="2400" dirty="0" err="1"/>
              <a:t>u,w</a:t>
            </a:r>
            <a:r>
              <a:rPr lang="en-US" sz="2400" dirty="0"/>
              <a:t>) + </a:t>
            </a:r>
            <a:r>
              <a:rPr lang="en-US" sz="2400" dirty="0" err="1"/>
              <a:t>d</a:t>
            </a:r>
            <a:r>
              <a:rPr lang="en-US" sz="2400" baseline="-25000" dirty="0" err="1"/>
              <a:t>w</a:t>
            </a:r>
            <a:r>
              <a:rPr lang="en-US" sz="2400" dirty="0"/>
              <a:t>(z) }</a:t>
            </a:r>
          </a:p>
          <a:p>
            <a:r>
              <a:rPr lang="en-US" sz="2400" dirty="0"/>
              <a:t>         = min {2 + 5,</a:t>
            </a:r>
          </a:p>
          <a:p>
            <a:r>
              <a:rPr lang="en-US" sz="2400" dirty="0"/>
              <a:t>                    1 + 3,</a:t>
            </a:r>
          </a:p>
          <a:p>
            <a:r>
              <a:rPr lang="en-US" sz="2400" dirty="0"/>
              <a:t>                    5 + 3}  = 4</a:t>
            </a:r>
          </a:p>
        </p:txBody>
      </p:sp>
      <p:sp>
        <p:nvSpPr>
          <p:cNvPr id="78" name="Text Box 75"/>
          <p:cNvSpPr txBox="1">
            <a:spLocks noChangeArrowheads="1"/>
          </p:cNvSpPr>
          <p:nvPr/>
        </p:nvSpPr>
        <p:spPr bwMode="auto">
          <a:xfrm>
            <a:off x="285720" y="4788298"/>
            <a:ext cx="628409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dirty="0" smtClean="0">
                <a:solidFill>
                  <a:schemeClr val="accent2"/>
                </a:solidFill>
              </a:rPr>
              <a:t>The node </a:t>
            </a:r>
            <a:r>
              <a:rPr lang="en-US" sz="2400" dirty="0">
                <a:solidFill>
                  <a:schemeClr val="accent2"/>
                </a:solidFill>
              </a:rPr>
              <a:t>that achieves minimum is next</a:t>
            </a:r>
          </a:p>
          <a:p>
            <a:pPr algn="l"/>
            <a:r>
              <a:rPr lang="en-US" sz="2400" dirty="0" smtClean="0">
                <a:solidFill>
                  <a:schemeClr val="accent2"/>
                </a:solidFill>
              </a:rPr>
              <a:t>hop </a:t>
            </a:r>
            <a:r>
              <a:rPr lang="en-US" sz="2400" dirty="0">
                <a:solidFill>
                  <a:schemeClr val="accent2"/>
                </a:solidFill>
              </a:rPr>
              <a:t>in shortest path </a:t>
            </a:r>
            <a:r>
              <a:rPr lang="en-US" sz="2400" dirty="0">
                <a:solidFill>
                  <a:schemeClr val="accent2"/>
                </a:solidFill>
                <a:latin typeface="MS Mincho" pitchFamily="49" charset="-128"/>
                <a:ea typeface="MS Mincho" pitchFamily="49" charset="-128"/>
              </a:rPr>
              <a:t>➜ </a:t>
            </a:r>
            <a:r>
              <a:rPr lang="en-US" sz="2400" dirty="0">
                <a:solidFill>
                  <a:schemeClr val="accent2"/>
                </a:solidFill>
              </a:rPr>
              <a:t>forwarding </a:t>
            </a:r>
            <a:r>
              <a:rPr lang="en-US" sz="2400" dirty="0" smtClean="0">
                <a:solidFill>
                  <a:schemeClr val="accent2"/>
                </a:solidFill>
              </a:rPr>
              <a:t>table.</a:t>
            </a:r>
          </a:p>
          <a:p>
            <a:pPr algn="l"/>
            <a:r>
              <a:rPr lang="en-US" dirty="0" smtClean="0"/>
              <a:t>Namely, packets from u destined for z are</a:t>
            </a:r>
          </a:p>
          <a:p>
            <a:pPr algn="l"/>
            <a:r>
              <a:rPr lang="en-US" dirty="0" smtClean="0"/>
              <a:t>forwarded out l</a:t>
            </a:r>
            <a:r>
              <a:rPr lang="en-US" sz="2400" dirty="0" smtClean="0"/>
              <a:t>ink between u and x.</a:t>
            </a:r>
            <a:endParaRPr lang="en-US" sz="2400" dirty="0"/>
          </a:p>
        </p:txBody>
      </p:sp>
      <p:sp>
        <p:nvSpPr>
          <p:cNvPr id="79" name="Text Box 76"/>
          <p:cNvSpPr txBox="1">
            <a:spLocks noChangeArrowheads="1"/>
          </p:cNvSpPr>
          <p:nvPr/>
        </p:nvSpPr>
        <p:spPr bwMode="auto">
          <a:xfrm>
            <a:off x="3862388" y="2473325"/>
            <a:ext cx="2759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B-F equation says:</a:t>
            </a:r>
          </a:p>
        </p:txBody>
      </p:sp>
      <p:sp>
        <p:nvSpPr>
          <p:cNvPr id="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Bellman-Ford </a:t>
            </a:r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81" name="Oval 80"/>
          <p:cNvSpPr/>
          <p:nvPr/>
        </p:nvSpPr>
        <p:spPr bwMode="auto">
          <a:xfrm>
            <a:off x="214282" y="2357430"/>
            <a:ext cx="914400" cy="914400"/>
          </a:xfrm>
          <a:prstGeom prst="ellips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3000364" y="2428868"/>
            <a:ext cx="914400" cy="914400"/>
          </a:xfrm>
          <a:prstGeom prst="ellips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4" name="Straight Arrow Connector 83"/>
          <p:cNvCxnSpPr>
            <a:stCxn id="44" idx="0"/>
            <a:endCxn id="71" idx="1"/>
          </p:cNvCxnSpPr>
          <p:nvPr/>
        </p:nvCxnSpPr>
        <p:spPr bwMode="auto">
          <a:xfrm>
            <a:off x="724176" y="2856177"/>
            <a:ext cx="487087" cy="474398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Algorithm (3)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343044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2800" b="1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(y)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= estimate of least cost from x to y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Node x knows cost to each neighbor v:  			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c(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x,v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Node x maintains  distance vector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2800" b="1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= [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2800" b="1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(y): y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є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N ]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Node x also maintains its neighbors’ distance vectors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For each neighbor v, x maintains </a:t>
            </a:r>
            <a:b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	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en-US" sz="2800" b="1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v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 = [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en-US" sz="2800" b="1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v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(y): y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є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 N 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49" y="1785926"/>
            <a:ext cx="8462993" cy="3357586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Internet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Context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715016"/>
            <a:ext cx="6005513" cy="100013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Distance Vector Routing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071546"/>
            <a:ext cx="7772400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Dingbats" pitchFamily="82" charset="2"/>
              <a:buNone/>
              <a:tabLst/>
              <a:defRPr/>
            </a:pPr>
            <a:r>
              <a:rPr lang="en-US" b="1" kern="0" noProof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DV </a:t>
            </a:r>
            <a:r>
              <a:rPr kumimoji="0" lang="en-US" sz="2400" b="1" i="0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Basic idea: </a:t>
            </a:r>
          </a:p>
          <a:p>
            <a:pPr marL="225425" marR="0" lvl="0" indent="-225425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From time-to-time, each node sends its own distance vector estimate to neighbors.</a:t>
            </a:r>
          </a:p>
          <a:p>
            <a:pPr marL="225425" marR="0" lvl="0" indent="-225425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Asynchronous</a:t>
            </a:r>
          </a:p>
          <a:p>
            <a:pPr marL="225425" marR="0" lvl="0" indent="-225425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When a node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receives a new DV estimate from any neighbor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it saves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v’s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distance vector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it updates its own DV using B-F equation: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00034" y="3967467"/>
            <a:ext cx="79319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 dirty="0" err="1">
                <a:solidFill>
                  <a:schemeClr val="accent2"/>
                </a:solidFill>
                <a:cs typeface="Times New Roman" pitchFamily="18" charset="0"/>
              </a:rPr>
              <a:t>D</a:t>
            </a:r>
            <a:r>
              <a:rPr lang="en-US" sz="2400" b="1" baseline="-30000" dirty="0" err="1">
                <a:solidFill>
                  <a:schemeClr val="accent2"/>
                </a:solidFill>
                <a:cs typeface="Times New Roman" pitchFamily="18" charset="0"/>
              </a:rPr>
              <a:t>x</a:t>
            </a: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(y) </a:t>
            </a:r>
            <a:r>
              <a:rPr lang="en-US" sz="2400" b="1" dirty="0">
                <a:solidFill>
                  <a:schemeClr val="accent2"/>
                </a:solidFill>
                <a:ea typeface="Times New Roman" pitchFamily="18" charset="0"/>
                <a:cs typeface="Times" pitchFamily="18" charset="0"/>
              </a:rPr>
              <a:t>←</a:t>
            </a: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cs typeface="Times New Roman" pitchFamily="18" charset="0"/>
              </a:rPr>
              <a:t>min</a:t>
            </a:r>
            <a:r>
              <a:rPr lang="en-US" sz="2400" b="1" baseline="-30000" dirty="0" err="1">
                <a:solidFill>
                  <a:schemeClr val="accent2"/>
                </a:solidFill>
                <a:cs typeface="Times New Roman" pitchFamily="18" charset="0"/>
              </a:rPr>
              <a:t>v</a:t>
            </a: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{c(</a:t>
            </a:r>
            <a:r>
              <a:rPr lang="en-US" sz="2400" b="1" dirty="0" err="1">
                <a:solidFill>
                  <a:schemeClr val="accent2"/>
                </a:solidFill>
                <a:cs typeface="Times New Roman" pitchFamily="18" charset="0"/>
              </a:rPr>
              <a:t>x,v</a:t>
            </a: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) + </a:t>
            </a:r>
            <a:r>
              <a:rPr lang="en-US" sz="2400" b="1" dirty="0" err="1">
                <a:solidFill>
                  <a:schemeClr val="accent2"/>
                </a:solidFill>
                <a:cs typeface="Times New Roman" pitchFamily="18" charset="0"/>
              </a:rPr>
              <a:t>D</a:t>
            </a:r>
            <a:r>
              <a:rPr lang="en-US" sz="2400" b="1" baseline="-30000" dirty="0" err="1">
                <a:solidFill>
                  <a:schemeClr val="accent2"/>
                </a:solidFill>
                <a:cs typeface="Times New Roman" pitchFamily="18" charset="0"/>
              </a:rPr>
              <a:t>v</a:t>
            </a: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(y)}    for each node y </a:t>
            </a:r>
            <a:r>
              <a:rPr lang="en-US" sz="2400" b="1" dirty="0">
                <a:solidFill>
                  <a:schemeClr val="accent2"/>
                </a:solidFill>
                <a:ea typeface="MS Mincho" pitchFamily="49" charset="-128"/>
              </a:rPr>
              <a:t>∊</a:t>
            </a: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 N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5763" y="4786333"/>
            <a:ext cx="7772400" cy="114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 b="1" dirty="0" smtClean="0"/>
              <a:t>Under </a:t>
            </a:r>
            <a:r>
              <a:rPr lang="en-US" sz="2400" b="1" dirty="0"/>
              <a:t>minor, natural conditions, the estimate </a:t>
            </a:r>
            <a:r>
              <a:rPr lang="en-US" sz="2400" b="1" dirty="0" err="1">
                <a:cs typeface="Times New Roman" pitchFamily="18" charset="0"/>
              </a:rPr>
              <a:t>D</a:t>
            </a:r>
            <a:r>
              <a:rPr lang="en-US" sz="2400" b="1" baseline="-30000" dirty="0" err="1">
                <a:cs typeface="Times New Roman" pitchFamily="18" charset="0"/>
              </a:rPr>
              <a:t>x</a:t>
            </a:r>
            <a:r>
              <a:rPr lang="en-US" sz="2400" b="1" dirty="0">
                <a:cs typeface="Times New Roman" pitchFamily="18" charset="0"/>
              </a:rPr>
              <a:t>(y) </a:t>
            </a:r>
            <a:r>
              <a:rPr lang="en-US" sz="2400" b="1" dirty="0" smtClean="0">
                <a:cs typeface="Times New Roman" pitchFamily="18" charset="0"/>
              </a:rPr>
              <a:t>converges </a:t>
            </a:r>
            <a:r>
              <a:rPr lang="en-US" sz="2400" b="1" dirty="0">
                <a:cs typeface="Times New Roman" pitchFamily="18" charset="0"/>
              </a:rPr>
              <a:t>to the actual least cost</a:t>
            </a:r>
            <a:r>
              <a:rPr lang="en-US" sz="2400" b="1" dirty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2400" b="1" dirty="0" err="1"/>
              <a:t>d</a:t>
            </a:r>
            <a:r>
              <a:rPr lang="en-US" sz="2400" b="1" baseline="-25000" dirty="0" err="1"/>
              <a:t>x</a:t>
            </a:r>
            <a:r>
              <a:rPr lang="en-US" sz="2400" b="1" dirty="0"/>
              <a:t>(y</a:t>
            </a:r>
            <a:r>
              <a:rPr lang="en-US" sz="2400" b="1" dirty="0" smtClean="0"/>
              <a:t>). </a:t>
            </a:r>
            <a:endParaRPr lang="en-US" sz="2400" b="1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</a:t>
            </a:r>
            <a:r>
              <a:rPr lang="en-US" dirty="0" smtClean="0"/>
              <a:t>Vector Algorithm </a:t>
            </a:r>
            <a:r>
              <a:rPr lang="en-US" dirty="0"/>
              <a:t>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61975" y="1362075"/>
            <a:ext cx="378142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Dingbats" pitchFamily="8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Iterative, asynchronous: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each local iteration caused by: 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local link cost change 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DV update message from neighbor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Dingbats" pitchFamily="8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Distributed: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each node notifies neighbors </a:t>
            </a:r>
            <a:r>
              <a:rPr kumimoji="0" lang="en-US" sz="2000" b="1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only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when its DV changes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neighbors then notify their neighbors if necessary.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5148263" y="1785937"/>
            <a:ext cx="3781425" cy="4186238"/>
            <a:chOff x="3303" y="969"/>
            <a:chExt cx="2382" cy="2637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3303" y="969"/>
              <a:ext cx="2382" cy="2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400" dirty="0">
                <a:latin typeface="Times New Roman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2400" i="1" dirty="0">
                  <a:solidFill>
                    <a:schemeClr val="accent2"/>
                  </a:solidFill>
                  <a:latin typeface="+mn-lt"/>
                </a:rPr>
                <a:t>wait</a:t>
              </a:r>
              <a:r>
                <a:rPr lang="en-US" sz="2000" dirty="0">
                  <a:latin typeface="+mn-lt"/>
                </a:rPr>
                <a:t> for (change in local link cost or </a:t>
              </a:r>
              <a:r>
                <a:rPr lang="en-US" sz="2000" dirty="0" err="1">
                  <a:latin typeface="+mn-lt"/>
                </a:rPr>
                <a:t>msg</a:t>
              </a:r>
              <a:r>
                <a:rPr lang="en-US" sz="2000" dirty="0">
                  <a:latin typeface="+mn-lt"/>
                </a:rPr>
                <a:t> from neighbor)</a:t>
              </a:r>
            </a:p>
            <a:p>
              <a:pPr>
                <a:spcBef>
                  <a:spcPct val="50000"/>
                </a:spcBef>
              </a:pPr>
              <a:endParaRPr lang="en-US" sz="2000" dirty="0"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2400" i="1" dirty="0" err="1">
                  <a:solidFill>
                    <a:schemeClr val="accent2"/>
                  </a:solidFill>
                  <a:latin typeface="+mn-lt"/>
                </a:rPr>
                <a:t>recompute</a:t>
              </a:r>
              <a:r>
                <a:rPr lang="en-US" sz="2000" dirty="0">
                  <a:latin typeface="+mn-lt"/>
                </a:rPr>
                <a:t> estimates</a:t>
              </a:r>
            </a:p>
            <a:p>
              <a:pPr>
                <a:spcBef>
                  <a:spcPct val="50000"/>
                </a:spcBef>
              </a:pPr>
              <a:endParaRPr lang="en-US" sz="2000" dirty="0"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if DV to any </a:t>
              </a:r>
              <a:r>
                <a:rPr lang="en-US" sz="2000" dirty="0" smtClean="0">
                  <a:latin typeface="+mn-lt"/>
                </a:rPr>
                <a:t>destination </a:t>
              </a:r>
              <a:r>
                <a:rPr lang="en-US" sz="2000" dirty="0">
                  <a:latin typeface="+mn-lt"/>
                </a:rPr>
                <a:t>has changed, </a:t>
              </a:r>
              <a:r>
                <a:rPr lang="en-US" sz="2400" i="1" dirty="0">
                  <a:solidFill>
                    <a:schemeClr val="accent2"/>
                  </a:solidFill>
                  <a:latin typeface="+mn-lt"/>
                </a:rPr>
                <a:t>notify</a:t>
              </a:r>
              <a:r>
                <a:rPr lang="en-US" sz="2000" dirty="0">
                  <a:latin typeface="+mn-lt"/>
                </a:rPr>
                <a:t> neighbors </a:t>
              </a:r>
              <a:endParaRPr lang="en-US" sz="2400" dirty="0">
                <a:latin typeface="+mn-lt"/>
              </a:endParaRPr>
            </a:p>
            <a:p>
              <a:pPr algn="ctr">
                <a:spcBef>
                  <a:spcPct val="50000"/>
                </a:spcBef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344" y="1776"/>
              <a:ext cx="0" cy="3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4338" y="2418"/>
              <a:ext cx="0" cy="3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3354" y="1212"/>
              <a:ext cx="978" cy="2256"/>
            </a:xfrm>
            <a:custGeom>
              <a:avLst/>
              <a:gdLst/>
              <a:ahLst/>
              <a:cxnLst>
                <a:cxn ang="0">
                  <a:pos x="960" y="2010"/>
                </a:cxn>
                <a:cxn ang="0">
                  <a:pos x="961" y="2256"/>
                </a:cxn>
                <a:cxn ang="0">
                  <a:pos x="0" y="2256"/>
                </a:cxn>
                <a:cxn ang="0">
                  <a:pos x="0" y="0"/>
                </a:cxn>
                <a:cxn ang="0">
                  <a:pos x="978" y="0"/>
                </a:cxn>
                <a:cxn ang="0">
                  <a:pos x="978" y="155"/>
                </a:cxn>
              </a:cxnLst>
              <a:rect l="0" t="0" r="r" b="b"/>
              <a:pathLst>
                <a:path w="978" h="2256">
                  <a:moveTo>
                    <a:pt x="960" y="2010"/>
                  </a:moveTo>
                  <a:lnTo>
                    <a:pt x="961" y="2256"/>
                  </a:lnTo>
                  <a:lnTo>
                    <a:pt x="0" y="2256"/>
                  </a:lnTo>
                  <a:lnTo>
                    <a:pt x="0" y="0"/>
                  </a:lnTo>
                  <a:lnTo>
                    <a:pt x="978" y="0"/>
                  </a:lnTo>
                  <a:lnTo>
                    <a:pt x="978" y="155"/>
                  </a:lnTo>
                </a:path>
              </a:pathLst>
            </a:custGeom>
            <a:noFill/>
            <a:ln w="254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500562" y="1328726"/>
            <a:ext cx="257176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Each node:</a:t>
            </a:r>
            <a:endParaRPr lang="en-US" sz="24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</a:t>
            </a:r>
            <a:r>
              <a:rPr lang="en-US" dirty="0" smtClean="0"/>
              <a:t>Vector </a:t>
            </a:r>
            <a:r>
              <a:rPr lang="en-US" dirty="0"/>
              <a:t>Algorithm (5)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3400" y="990600"/>
            <a:ext cx="1752600" cy="1738313"/>
            <a:chOff x="240" y="192"/>
            <a:chExt cx="1104" cy="1095"/>
          </a:xfrm>
        </p:grpSpPr>
        <p:sp>
          <p:nvSpPr>
            <p:cNvPr id="472067" name="Line 3"/>
            <p:cNvSpPr>
              <a:spLocks noChangeShapeType="1"/>
            </p:cNvSpPr>
            <p:nvPr/>
          </p:nvSpPr>
          <p:spPr bwMode="auto">
            <a:xfrm>
              <a:off x="672" y="48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472068" name="Line 4"/>
            <p:cNvSpPr>
              <a:spLocks noChangeShapeType="1"/>
            </p:cNvSpPr>
            <p:nvPr/>
          </p:nvSpPr>
          <p:spPr bwMode="auto">
            <a:xfrm>
              <a:off x="480" y="62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472069" name="Text Box 5"/>
            <p:cNvSpPr txBox="1">
              <a:spLocks noChangeArrowheads="1"/>
            </p:cNvSpPr>
            <p:nvPr/>
          </p:nvSpPr>
          <p:spPr bwMode="auto">
            <a:xfrm>
              <a:off x="672" y="384"/>
              <a:ext cx="61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x   y   z</a:t>
              </a:r>
            </a:p>
          </p:txBody>
        </p:sp>
        <p:sp>
          <p:nvSpPr>
            <p:cNvPr id="472070" name="Text Box 6"/>
            <p:cNvSpPr txBox="1">
              <a:spLocks noChangeArrowheads="1"/>
            </p:cNvSpPr>
            <p:nvPr/>
          </p:nvSpPr>
          <p:spPr bwMode="auto">
            <a:xfrm>
              <a:off x="480" y="624"/>
              <a:ext cx="2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x</a:t>
              </a:r>
            </a:p>
          </p:txBody>
        </p:sp>
        <p:sp>
          <p:nvSpPr>
            <p:cNvPr id="472071" name="Text Box 7"/>
            <p:cNvSpPr txBox="1">
              <a:spLocks noChangeArrowheads="1"/>
            </p:cNvSpPr>
            <p:nvPr/>
          </p:nvSpPr>
          <p:spPr bwMode="auto">
            <a:xfrm>
              <a:off x="480" y="816"/>
              <a:ext cx="1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y</a:t>
              </a:r>
            </a:p>
          </p:txBody>
        </p:sp>
        <p:sp>
          <p:nvSpPr>
            <p:cNvPr id="472072" name="Text Box 8"/>
            <p:cNvSpPr txBox="1">
              <a:spLocks noChangeArrowheads="1"/>
            </p:cNvSpPr>
            <p:nvPr/>
          </p:nvSpPr>
          <p:spPr bwMode="auto">
            <a:xfrm>
              <a:off x="480" y="1008"/>
              <a:ext cx="1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z</a:t>
              </a:r>
            </a:p>
          </p:txBody>
        </p:sp>
        <p:sp>
          <p:nvSpPr>
            <p:cNvPr id="472073" name="Text Box 9"/>
            <p:cNvSpPr txBox="1">
              <a:spLocks noChangeArrowheads="1"/>
            </p:cNvSpPr>
            <p:nvPr/>
          </p:nvSpPr>
          <p:spPr bwMode="auto">
            <a:xfrm>
              <a:off x="672" y="624"/>
              <a:ext cx="5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0  2   7</a:t>
              </a:r>
            </a:p>
          </p:txBody>
        </p:sp>
        <p:sp>
          <p:nvSpPr>
            <p:cNvPr id="472074" name="Text Box 10"/>
            <p:cNvSpPr txBox="1">
              <a:spLocks noChangeArrowheads="1"/>
            </p:cNvSpPr>
            <p:nvPr/>
          </p:nvSpPr>
          <p:spPr bwMode="auto">
            <a:xfrm>
              <a:off x="672" y="864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472075" name="Text Box 11"/>
            <p:cNvSpPr txBox="1">
              <a:spLocks noChangeArrowheads="1"/>
            </p:cNvSpPr>
            <p:nvPr/>
          </p:nvSpPr>
          <p:spPr bwMode="auto">
            <a:xfrm>
              <a:off x="816" y="864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472076" name="Text Box 12"/>
            <p:cNvSpPr txBox="1">
              <a:spLocks noChangeArrowheads="1"/>
            </p:cNvSpPr>
            <p:nvPr/>
          </p:nvSpPr>
          <p:spPr bwMode="auto">
            <a:xfrm>
              <a:off x="1056" y="864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472077" name="Text Box 13"/>
            <p:cNvSpPr txBox="1">
              <a:spLocks noChangeArrowheads="1"/>
            </p:cNvSpPr>
            <p:nvPr/>
          </p:nvSpPr>
          <p:spPr bwMode="auto">
            <a:xfrm>
              <a:off x="672" y="1056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472078" name="Text Box 14"/>
            <p:cNvSpPr txBox="1">
              <a:spLocks noChangeArrowheads="1"/>
            </p:cNvSpPr>
            <p:nvPr/>
          </p:nvSpPr>
          <p:spPr bwMode="auto">
            <a:xfrm>
              <a:off x="816" y="1056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472079" name="Text Box 15"/>
            <p:cNvSpPr txBox="1">
              <a:spLocks noChangeArrowheads="1"/>
            </p:cNvSpPr>
            <p:nvPr/>
          </p:nvSpPr>
          <p:spPr bwMode="auto">
            <a:xfrm>
              <a:off x="1056" y="1056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472080" name="Text Box 16"/>
            <p:cNvSpPr txBox="1">
              <a:spLocks noChangeArrowheads="1"/>
            </p:cNvSpPr>
            <p:nvPr/>
          </p:nvSpPr>
          <p:spPr bwMode="auto">
            <a:xfrm rot="16200000">
              <a:off x="133" y="827"/>
              <a:ext cx="4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from</a:t>
              </a:r>
            </a:p>
          </p:txBody>
        </p:sp>
        <p:sp>
          <p:nvSpPr>
            <p:cNvPr id="472081" name="Text Box 17"/>
            <p:cNvSpPr txBox="1">
              <a:spLocks noChangeArrowheads="1"/>
            </p:cNvSpPr>
            <p:nvPr/>
          </p:nvSpPr>
          <p:spPr bwMode="auto">
            <a:xfrm>
              <a:off x="672" y="192"/>
              <a:ext cx="5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cost to</a:t>
              </a:r>
            </a:p>
          </p:txBody>
        </p:sp>
      </p:grpSp>
      <p:sp>
        <p:nvSpPr>
          <p:cNvPr id="472082" name="Text Box 18"/>
          <p:cNvSpPr txBox="1">
            <a:spLocks noChangeArrowheads="1"/>
          </p:cNvSpPr>
          <p:nvPr/>
        </p:nvSpPr>
        <p:spPr bwMode="auto">
          <a:xfrm rot="16200000">
            <a:off x="362744" y="38282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472083" name="Text Box 19"/>
          <p:cNvSpPr txBox="1">
            <a:spLocks noChangeArrowheads="1"/>
          </p:cNvSpPr>
          <p:nvPr/>
        </p:nvSpPr>
        <p:spPr bwMode="auto">
          <a:xfrm rot="16200000">
            <a:off x="362744" y="55808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472093" name="Line 29"/>
          <p:cNvSpPr>
            <a:spLocks noChangeShapeType="1"/>
          </p:cNvSpPr>
          <p:nvPr/>
        </p:nvSpPr>
        <p:spPr bwMode="auto">
          <a:xfrm>
            <a:off x="32766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094" name="Line 30"/>
          <p:cNvSpPr>
            <a:spLocks noChangeShapeType="1"/>
          </p:cNvSpPr>
          <p:nvPr/>
        </p:nvSpPr>
        <p:spPr bwMode="auto">
          <a:xfrm>
            <a:off x="29718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095" name="Text Box 31"/>
          <p:cNvSpPr txBox="1">
            <a:spLocks noChangeArrowheads="1"/>
          </p:cNvSpPr>
          <p:nvPr/>
        </p:nvSpPr>
        <p:spPr bwMode="auto">
          <a:xfrm>
            <a:off x="3276600" y="12954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472096" name="Text Box 32"/>
          <p:cNvSpPr txBox="1">
            <a:spLocks noChangeArrowheads="1"/>
          </p:cNvSpPr>
          <p:nvPr/>
        </p:nvSpPr>
        <p:spPr bwMode="auto">
          <a:xfrm>
            <a:off x="2971800" y="16764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472097" name="Text Box 33"/>
          <p:cNvSpPr txBox="1">
            <a:spLocks noChangeArrowheads="1"/>
          </p:cNvSpPr>
          <p:nvPr/>
        </p:nvSpPr>
        <p:spPr bwMode="auto">
          <a:xfrm>
            <a:off x="2971800" y="19812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472098" name="Text Box 34"/>
          <p:cNvSpPr txBox="1">
            <a:spLocks noChangeArrowheads="1"/>
          </p:cNvSpPr>
          <p:nvPr/>
        </p:nvSpPr>
        <p:spPr bwMode="auto">
          <a:xfrm>
            <a:off x="2971800" y="22860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472099" name="Text Box 35"/>
          <p:cNvSpPr txBox="1">
            <a:spLocks noChangeArrowheads="1"/>
          </p:cNvSpPr>
          <p:nvPr/>
        </p:nvSpPr>
        <p:spPr bwMode="auto">
          <a:xfrm>
            <a:off x="3297238" y="16764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</a:t>
            </a:r>
          </a:p>
        </p:txBody>
      </p:sp>
      <p:sp>
        <p:nvSpPr>
          <p:cNvPr id="472100" name="Text Box 36"/>
          <p:cNvSpPr txBox="1">
            <a:spLocks noChangeArrowheads="1"/>
          </p:cNvSpPr>
          <p:nvPr/>
        </p:nvSpPr>
        <p:spPr bwMode="auto">
          <a:xfrm rot="16200000">
            <a:off x="2420144" y="19994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472101" name="Text Box 37"/>
          <p:cNvSpPr txBox="1">
            <a:spLocks noChangeArrowheads="1"/>
          </p:cNvSpPr>
          <p:nvPr/>
        </p:nvSpPr>
        <p:spPr bwMode="auto">
          <a:xfrm>
            <a:off x="3276600" y="9906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472102" name="Line 38"/>
          <p:cNvSpPr>
            <a:spLocks noChangeShapeType="1"/>
          </p:cNvSpPr>
          <p:nvPr/>
        </p:nvSpPr>
        <p:spPr bwMode="auto">
          <a:xfrm>
            <a:off x="12192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03" name="Line 39"/>
          <p:cNvSpPr>
            <a:spLocks noChangeShapeType="1"/>
          </p:cNvSpPr>
          <p:nvPr/>
        </p:nvSpPr>
        <p:spPr bwMode="auto">
          <a:xfrm>
            <a:off x="9144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04" name="Text Box 40"/>
          <p:cNvSpPr txBox="1">
            <a:spLocks noChangeArrowheads="1"/>
          </p:cNvSpPr>
          <p:nvPr/>
        </p:nvSpPr>
        <p:spPr bwMode="auto">
          <a:xfrm>
            <a:off x="1219200" y="30480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472105" name="Text Box 41"/>
          <p:cNvSpPr txBox="1">
            <a:spLocks noChangeArrowheads="1"/>
          </p:cNvSpPr>
          <p:nvPr/>
        </p:nvSpPr>
        <p:spPr bwMode="auto">
          <a:xfrm>
            <a:off x="914400" y="34290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472106" name="Text Box 42"/>
          <p:cNvSpPr txBox="1">
            <a:spLocks noChangeArrowheads="1"/>
          </p:cNvSpPr>
          <p:nvPr/>
        </p:nvSpPr>
        <p:spPr bwMode="auto">
          <a:xfrm>
            <a:off x="914400" y="37338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472107" name="Text Box 43"/>
          <p:cNvSpPr txBox="1">
            <a:spLocks noChangeArrowheads="1"/>
          </p:cNvSpPr>
          <p:nvPr/>
        </p:nvSpPr>
        <p:spPr bwMode="auto">
          <a:xfrm>
            <a:off x="914400" y="40386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472108" name="Text Box 44"/>
          <p:cNvSpPr txBox="1">
            <a:spLocks noChangeArrowheads="1"/>
          </p:cNvSpPr>
          <p:nvPr/>
        </p:nvSpPr>
        <p:spPr bwMode="auto">
          <a:xfrm>
            <a:off x="1524000" y="34290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472109" name="Text Box 45"/>
          <p:cNvSpPr txBox="1">
            <a:spLocks noChangeArrowheads="1"/>
          </p:cNvSpPr>
          <p:nvPr/>
        </p:nvSpPr>
        <p:spPr bwMode="auto">
          <a:xfrm>
            <a:off x="1828800" y="34290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472110" name="Text Box 46"/>
          <p:cNvSpPr txBox="1">
            <a:spLocks noChangeArrowheads="1"/>
          </p:cNvSpPr>
          <p:nvPr/>
        </p:nvSpPr>
        <p:spPr bwMode="auto">
          <a:xfrm>
            <a:off x="1219200" y="4114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472111" name="Text Box 47"/>
          <p:cNvSpPr txBox="1">
            <a:spLocks noChangeArrowheads="1"/>
          </p:cNvSpPr>
          <p:nvPr/>
        </p:nvSpPr>
        <p:spPr bwMode="auto">
          <a:xfrm>
            <a:off x="1447800" y="4114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472112" name="Text Box 48"/>
          <p:cNvSpPr txBox="1">
            <a:spLocks noChangeArrowheads="1"/>
          </p:cNvSpPr>
          <p:nvPr/>
        </p:nvSpPr>
        <p:spPr bwMode="auto">
          <a:xfrm>
            <a:off x="1828800" y="4114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472113" name="Text Box 49"/>
          <p:cNvSpPr txBox="1">
            <a:spLocks noChangeArrowheads="1"/>
          </p:cNvSpPr>
          <p:nvPr/>
        </p:nvSpPr>
        <p:spPr bwMode="auto">
          <a:xfrm>
            <a:off x="1219200" y="27432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472150" name="Line 86"/>
          <p:cNvSpPr>
            <a:spLocks noChangeShapeType="1"/>
          </p:cNvSpPr>
          <p:nvPr/>
        </p:nvSpPr>
        <p:spPr bwMode="auto">
          <a:xfrm>
            <a:off x="12192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51" name="Line 87"/>
          <p:cNvSpPr>
            <a:spLocks noChangeShapeType="1"/>
          </p:cNvSpPr>
          <p:nvPr/>
        </p:nvSpPr>
        <p:spPr bwMode="auto">
          <a:xfrm>
            <a:off x="9144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52" name="Text Box 88"/>
          <p:cNvSpPr txBox="1">
            <a:spLocks noChangeArrowheads="1"/>
          </p:cNvSpPr>
          <p:nvPr/>
        </p:nvSpPr>
        <p:spPr bwMode="auto">
          <a:xfrm>
            <a:off x="1219200" y="48768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472153" name="Text Box 89"/>
          <p:cNvSpPr txBox="1">
            <a:spLocks noChangeArrowheads="1"/>
          </p:cNvSpPr>
          <p:nvPr/>
        </p:nvSpPr>
        <p:spPr bwMode="auto">
          <a:xfrm>
            <a:off x="914400" y="52578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472154" name="Text Box 90"/>
          <p:cNvSpPr txBox="1">
            <a:spLocks noChangeArrowheads="1"/>
          </p:cNvSpPr>
          <p:nvPr/>
        </p:nvSpPr>
        <p:spPr bwMode="auto">
          <a:xfrm>
            <a:off x="914400" y="55626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472155" name="Text Box 91"/>
          <p:cNvSpPr txBox="1">
            <a:spLocks noChangeArrowheads="1"/>
          </p:cNvSpPr>
          <p:nvPr/>
        </p:nvSpPr>
        <p:spPr bwMode="auto">
          <a:xfrm>
            <a:off x="914400" y="58674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472156" name="Text Box 92"/>
          <p:cNvSpPr txBox="1">
            <a:spLocks noChangeArrowheads="1"/>
          </p:cNvSpPr>
          <p:nvPr/>
        </p:nvSpPr>
        <p:spPr bwMode="auto">
          <a:xfrm>
            <a:off x="1219200" y="5638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/>
              <a:t>∞</a:t>
            </a:r>
          </a:p>
        </p:txBody>
      </p:sp>
      <p:sp>
        <p:nvSpPr>
          <p:cNvPr id="472158" name="Text Box 94"/>
          <p:cNvSpPr txBox="1">
            <a:spLocks noChangeArrowheads="1"/>
          </p:cNvSpPr>
          <p:nvPr/>
        </p:nvSpPr>
        <p:spPr bwMode="auto">
          <a:xfrm>
            <a:off x="1828800" y="5638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472159" name="Text Box 95"/>
          <p:cNvSpPr txBox="1">
            <a:spLocks noChangeArrowheads="1"/>
          </p:cNvSpPr>
          <p:nvPr/>
        </p:nvSpPr>
        <p:spPr bwMode="auto">
          <a:xfrm>
            <a:off x="1219200" y="5943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7</a:t>
            </a:r>
          </a:p>
        </p:txBody>
      </p:sp>
      <p:sp>
        <p:nvSpPr>
          <p:cNvPr id="472160" name="Text Box 96"/>
          <p:cNvSpPr txBox="1">
            <a:spLocks noChangeArrowheads="1"/>
          </p:cNvSpPr>
          <p:nvPr/>
        </p:nvSpPr>
        <p:spPr bwMode="auto">
          <a:xfrm>
            <a:off x="1548358" y="5943600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1</a:t>
            </a:r>
          </a:p>
        </p:txBody>
      </p:sp>
      <p:sp>
        <p:nvSpPr>
          <p:cNvPr id="472161" name="Text Box 97"/>
          <p:cNvSpPr txBox="1">
            <a:spLocks noChangeArrowheads="1"/>
          </p:cNvSpPr>
          <p:nvPr/>
        </p:nvSpPr>
        <p:spPr bwMode="auto">
          <a:xfrm>
            <a:off x="1828800" y="5943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</a:t>
            </a:r>
          </a:p>
        </p:txBody>
      </p:sp>
      <p:sp>
        <p:nvSpPr>
          <p:cNvPr id="472162" name="Text Box 98"/>
          <p:cNvSpPr txBox="1">
            <a:spLocks noChangeArrowheads="1"/>
          </p:cNvSpPr>
          <p:nvPr/>
        </p:nvSpPr>
        <p:spPr bwMode="auto">
          <a:xfrm>
            <a:off x="1219200" y="45720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472163" name="Text Box 99"/>
          <p:cNvSpPr txBox="1">
            <a:spLocks noChangeArrowheads="1"/>
          </p:cNvSpPr>
          <p:nvPr/>
        </p:nvSpPr>
        <p:spPr bwMode="auto">
          <a:xfrm>
            <a:off x="1219200" y="3505200"/>
            <a:ext cx="976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 dirty="0"/>
          </a:p>
          <a:p>
            <a:r>
              <a:rPr lang="en-US" sz="1800" dirty="0"/>
              <a:t>2   0   1</a:t>
            </a:r>
          </a:p>
        </p:txBody>
      </p:sp>
      <p:sp>
        <p:nvSpPr>
          <p:cNvPr id="472164" name="Text Box 100"/>
          <p:cNvSpPr txBox="1">
            <a:spLocks noChangeArrowheads="1"/>
          </p:cNvSpPr>
          <p:nvPr/>
        </p:nvSpPr>
        <p:spPr bwMode="auto">
          <a:xfrm>
            <a:off x="1219200" y="5257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/>
              <a:t>∞ ∞  ∞</a:t>
            </a:r>
          </a:p>
        </p:txBody>
      </p:sp>
      <p:sp>
        <p:nvSpPr>
          <p:cNvPr id="472165" name="Text Box 101"/>
          <p:cNvSpPr txBox="1">
            <a:spLocks noChangeArrowheads="1"/>
          </p:cNvSpPr>
          <p:nvPr/>
        </p:nvSpPr>
        <p:spPr bwMode="auto">
          <a:xfrm>
            <a:off x="3260725" y="2022475"/>
            <a:ext cx="976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2   0   1</a:t>
            </a:r>
          </a:p>
        </p:txBody>
      </p:sp>
      <p:sp>
        <p:nvSpPr>
          <p:cNvPr id="472166" name="Text Box 102"/>
          <p:cNvSpPr txBox="1">
            <a:spLocks noChangeArrowheads="1"/>
          </p:cNvSpPr>
          <p:nvPr/>
        </p:nvSpPr>
        <p:spPr bwMode="auto">
          <a:xfrm>
            <a:off x="3260725" y="2327275"/>
            <a:ext cx="976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7   1   0</a:t>
            </a:r>
          </a:p>
        </p:txBody>
      </p:sp>
      <p:sp>
        <p:nvSpPr>
          <p:cNvPr id="472177" name="Line 113"/>
          <p:cNvSpPr>
            <a:spLocks noChangeShapeType="1"/>
          </p:cNvSpPr>
          <p:nvPr/>
        </p:nvSpPr>
        <p:spPr bwMode="auto">
          <a:xfrm>
            <a:off x="2209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78" name="Line 114"/>
          <p:cNvSpPr>
            <a:spLocks noChangeShapeType="1"/>
          </p:cNvSpPr>
          <p:nvPr/>
        </p:nvSpPr>
        <p:spPr bwMode="auto">
          <a:xfrm>
            <a:off x="2133600" y="2057400"/>
            <a:ext cx="685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79" name="Line 115"/>
          <p:cNvSpPr>
            <a:spLocks noChangeShapeType="1"/>
          </p:cNvSpPr>
          <p:nvPr/>
        </p:nvSpPr>
        <p:spPr bwMode="auto">
          <a:xfrm flipV="1">
            <a:off x="2133600" y="25146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80" name="Line 116"/>
          <p:cNvSpPr>
            <a:spLocks noChangeShapeType="1"/>
          </p:cNvSpPr>
          <p:nvPr/>
        </p:nvSpPr>
        <p:spPr bwMode="auto">
          <a:xfrm>
            <a:off x="2133600" y="4114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81" name="Line 117"/>
          <p:cNvSpPr>
            <a:spLocks noChangeShapeType="1"/>
          </p:cNvSpPr>
          <p:nvPr/>
        </p:nvSpPr>
        <p:spPr bwMode="auto">
          <a:xfrm flipV="1">
            <a:off x="2133600" y="2590800"/>
            <a:ext cx="838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82" name="Line 118"/>
          <p:cNvSpPr>
            <a:spLocks noChangeShapeType="1"/>
          </p:cNvSpPr>
          <p:nvPr/>
        </p:nvSpPr>
        <p:spPr bwMode="auto">
          <a:xfrm flipV="1">
            <a:off x="2209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87" name="Line 123"/>
          <p:cNvSpPr>
            <a:spLocks noChangeShapeType="1"/>
          </p:cNvSpPr>
          <p:nvPr/>
        </p:nvSpPr>
        <p:spPr bwMode="auto">
          <a:xfrm>
            <a:off x="609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88" name="Text Box 124"/>
          <p:cNvSpPr txBox="1">
            <a:spLocks noChangeArrowheads="1"/>
          </p:cNvSpPr>
          <p:nvPr/>
        </p:nvSpPr>
        <p:spPr bwMode="auto">
          <a:xfrm>
            <a:off x="6069013" y="6142038"/>
            <a:ext cx="658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grpSp>
        <p:nvGrpSpPr>
          <p:cNvPr id="3" name="Group 125"/>
          <p:cNvGrpSpPr>
            <a:grpSpLocks/>
          </p:cNvGrpSpPr>
          <p:nvPr/>
        </p:nvGrpSpPr>
        <p:grpSpPr bwMode="auto">
          <a:xfrm>
            <a:off x="6632575" y="2911475"/>
            <a:ext cx="2184400" cy="1212850"/>
            <a:chOff x="2352" y="0"/>
            <a:chExt cx="1376" cy="764"/>
          </a:xfrm>
        </p:grpSpPr>
        <p:sp>
          <p:nvSpPr>
            <p:cNvPr id="472190" name="Freeform 126"/>
            <p:cNvSpPr>
              <a:spLocks/>
            </p:cNvSpPr>
            <p:nvPr/>
          </p:nvSpPr>
          <p:spPr bwMode="auto">
            <a:xfrm>
              <a:off x="2352" y="0"/>
              <a:ext cx="1376" cy="764"/>
            </a:xfrm>
            <a:custGeom>
              <a:avLst/>
              <a:gdLst/>
              <a:ahLst/>
              <a:cxnLst>
                <a:cxn ang="0">
                  <a:pos x="113" y="348"/>
                </a:cxn>
                <a:cxn ang="0">
                  <a:pos x="395" y="162"/>
                </a:cxn>
                <a:cxn ang="0">
                  <a:pos x="710" y="9"/>
                </a:cxn>
                <a:cxn ang="0">
                  <a:pos x="1160" y="219"/>
                </a:cxn>
                <a:cxn ang="0">
                  <a:pos x="1367" y="510"/>
                </a:cxn>
                <a:cxn ang="0">
                  <a:pos x="1103" y="726"/>
                </a:cxn>
                <a:cxn ang="0">
                  <a:pos x="578" y="738"/>
                </a:cxn>
                <a:cxn ang="0">
                  <a:pos x="77" y="630"/>
                </a:cxn>
                <a:cxn ang="0">
                  <a:pos x="113" y="348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grpSp>
          <p:nvGrpSpPr>
            <p:cNvPr id="4" name="Group 127"/>
            <p:cNvGrpSpPr>
              <a:grpSpLocks/>
            </p:cNvGrpSpPr>
            <p:nvPr/>
          </p:nvGrpSpPr>
          <p:grpSpPr bwMode="auto">
            <a:xfrm>
              <a:off x="2448" y="74"/>
              <a:ext cx="1161" cy="675"/>
              <a:chOff x="-17" y="1286"/>
              <a:chExt cx="1161" cy="675"/>
            </a:xfrm>
          </p:grpSpPr>
          <p:sp>
            <p:nvSpPr>
              <p:cNvPr id="472192" name="Freeform 128"/>
              <p:cNvSpPr>
                <a:spLocks/>
              </p:cNvSpPr>
              <p:nvPr/>
            </p:nvSpPr>
            <p:spPr bwMode="auto">
              <a:xfrm>
                <a:off x="246" y="1476"/>
                <a:ext cx="222" cy="180"/>
              </a:xfrm>
              <a:custGeom>
                <a:avLst/>
                <a:gdLst/>
                <a:ahLst/>
                <a:cxnLst>
                  <a:cxn ang="0">
                    <a:pos x="0" y="18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80">
                    <a:moveTo>
                      <a:pt x="0" y="180"/>
                    </a:moveTo>
                    <a:lnTo>
                      <a:pt x="22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472193" name="Oval 129"/>
              <p:cNvSpPr>
                <a:spLocks noChangeArrowheads="1"/>
              </p:cNvSpPr>
              <p:nvPr/>
            </p:nvSpPr>
            <p:spPr bwMode="auto">
              <a:xfrm>
                <a:off x="-14" y="171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472194" name="Line 130"/>
              <p:cNvSpPr>
                <a:spLocks noChangeShapeType="1"/>
              </p:cNvSpPr>
              <p:nvPr/>
            </p:nvSpPr>
            <p:spPr bwMode="auto">
              <a:xfrm>
                <a:off x="-14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472195" name="Line 131"/>
              <p:cNvSpPr>
                <a:spLocks noChangeShapeType="1"/>
              </p:cNvSpPr>
              <p:nvPr/>
            </p:nvSpPr>
            <p:spPr bwMode="auto">
              <a:xfrm>
                <a:off x="299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472196" name="Rectangle 132"/>
              <p:cNvSpPr>
                <a:spLocks noChangeArrowheads="1"/>
              </p:cNvSpPr>
              <p:nvPr/>
            </p:nvSpPr>
            <p:spPr bwMode="auto">
              <a:xfrm>
                <a:off x="-14" y="170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72197" name="Oval 133"/>
              <p:cNvSpPr>
                <a:spLocks noChangeArrowheads="1"/>
              </p:cNvSpPr>
              <p:nvPr/>
            </p:nvSpPr>
            <p:spPr bwMode="auto">
              <a:xfrm>
                <a:off x="-17" y="164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472198" name="Freeform 134"/>
              <p:cNvSpPr>
                <a:spLocks/>
              </p:cNvSpPr>
              <p:nvPr/>
            </p:nvSpPr>
            <p:spPr bwMode="auto">
              <a:xfrm>
                <a:off x="651" y="1476"/>
                <a:ext cx="216" cy="1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6" y="189"/>
                  </a:cxn>
                </a:cxnLst>
                <a:rect l="0" t="0" r="r" b="b"/>
                <a:pathLst>
                  <a:path w="216" h="189">
                    <a:moveTo>
                      <a:pt x="0" y="0"/>
                    </a:moveTo>
                    <a:lnTo>
                      <a:pt x="216" y="189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472199" name="Freeform 135"/>
              <p:cNvSpPr>
                <a:spLocks/>
              </p:cNvSpPr>
              <p:nvPr/>
            </p:nvSpPr>
            <p:spPr bwMode="auto">
              <a:xfrm>
                <a:off x="303" y="1740"/>
                <a:ext cx="540" cy="3"/>
              </a:xfrm>
              <a:custGeom>
                <a:avLst/>
                <a:gdLst/>
                <a:ahLst/>
                <a:cxnLst>
                  <a:cxn ang="0">
                    <a:pos x="540" y="3"/>
                  </a:cxn>
                  <a:cxn ang="0">
                    <a:pos x="0" y="0"/>
                  </a:cxn>
                </a:cxnLst>
                <a:rect l="0" t="0" r="r" b="b"/>
                <a:pathLst>
                  <a:path w="540" h="3">
                    <a:moveTo>
                      <a:pt x="540" y="3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grpSp>
            <p:nvGrpSpPr>
              <p:cNvPr id="5" name="Group 136"/>
              <p:cNvGrpSpPr>
                <a:grpSpLocks/>
              </p:cNvGrpSpPr>
              <p:nvPr/>
            </p:nvGrpSpPr>
            <p:grpSpPr bwMode="auto">
              <a:xfrm>
                <a:off x="31" y="1598"/>
                <a:ext cx="202" cy="233"/>
                <a:chOff x="2952" y="2429"/>
                <a:chExt cx="203" cy="233"/>
              </a:xfrm>
            </p:grpSpPr>
            <p:sp>
              <p:nvSpPr>
                <p:cNvPr id="472201" name="Rectangle 1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72202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2952" y="2429"/>
                  <a:ext cx="203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800"/>
                    <a:t>x</a:t>
                  </a:r>
                  <a:endParaRPr lang="en-US" sz="18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6" name="Group 139"/>
              <p:cNvGrpSpPr>
                <a:grpSpLocks/>
              </p:cNvGrpSpPr>
              <p:nvPr/>
            </p:nvGrpSpPr>
            <p:grpSpPr bwMode="auto">
              <a:xfrm>
                <a:off x="828" y="1580"/>
                <a:ext cx="316" cy="233"/>
                <a:chOff x="1740" y="2276"/>
                <a:chExt cx="316" cy="233"/>
              </a:xfrm>
            </p:grpSpPr>
            <p:sp>
              <p:nvSpPr>
                <p:cNvPr id="472204" name="Oval 140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72205" name="Line 141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72206" name="Line 142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72207" name="Rectangle 143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472208" name="Oval 144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grpSp>
              <p:nvGrpSpPr>
                <p:cNvPr id="7" name="Group 145"/>
                <p:cNvGrpSpPr>
                  <a:grpSpLocks/>
                </p:cNvGrpSpPr>
                <p:nvPr/>
              </p:nvGrpSpPr>
              <p:grpSpPr bwMode="auto">
                <a:xfrm>
                  <a:off x="1790" y="2276"/>
                  <a:ext cx="194" cy="233"/>
                  <a:chOff x="2948" y="2399"/>
                  <a:chExt cx="195" cy="233"/>
                </a:xfrm>
              </p:grpSpPr>
              <p:sp>
                <p:nvSpPr>
                  <p:cNvPr id="472210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472211" name="Text Box 1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48" y="2399"/>
                    <a:ext cx="195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800"/>
                      <a:t>z</a:t>
                    </a:r>
                  </a:p>
                </p:txBody>
              </p:sp>
            </p:grpSp>
          </p:grpSp>
          <p:sp>
            <p:nvSpPr>
              <p:cNvPr id="472212" name="Text Box 148"/>
              <p:cNvSpPr txBox="1">
                <a:spLocks noChangeArrowheads="1"/>
              </p:cNvSpPr>
              <p:nvPr/>
            </p:nvSpPr>
            <p:spPr bwMode="auto">
              <a:xfrm>
                <a:off x="731" y="1400"/>
                <a:ext cx="1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/>
                  <a:t>1</a:t>
                </a:r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72213" name="Text Box 149"/>
              <p:cNvSpPr txBox="1">
                <a:spLocks noChangeArrowheads="1"/>
              </p:cNvSpPr>
              <p:nvPr/>
            </p:nvSpPr>
            <p:spPr bwMode="auto">
              <a:xfrm>
                <a:off x="192" y="1397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/>
                  <a:t>2</a:t>
                </a:r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72214" name="Text Box 150"/>
              <p:cNvSpPr txBox="1">
                <a:spLocks noChangeArrowheads="1"/>
              </p:cNvSpPr>
              <p:nvPr/>
            </p:nvSpPr>
            <p:spPr bwMode="auto">
              <a:xfrm>
                <a:off x="477" y="173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/>
                  <a:t>7</a:t>
                </a:r>
                <a:endParaRPr lang="en-US" sz="1800">
                  <a:latin typeface="Times New Roman" pitchFamily="18" charset="0"/>
                </a:endParaRPr>
              </a:p>
            </p:txBody>
          </p:sp>
          <p:grpSp>
            <p:nvGrpSpPr>
              <p:cNvPr id="8" name="Group 151"/>
              <p:cNvGrpSpPr>
                <a:grpSpLocks/>
              </p:cNvGrpSpPr>
              <p:nvPr/>
            </p:nvGrpSpPr>
            <p:grpSpPr bwMode="auto">
              <a:xfrm>
                <a:off x="408" y="1286"/>
                <a:ext cx="316" cy="233"/>
                <a:chOff x="1740" y="2306"/>
                <a:chExt cx="316" cy="233"/>
              </a:xfrm>
            </p:grpSpPr>
            <p:sp>
              <p:nvSpPr>
                <p:cNvPr id="472216" name="Oval 152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72217" name="Line 153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72218" name="Line 154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72219" name="Rectangle 155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472220" name="Oval 156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grpSp>
              <p:nvGrpSpPr>
                <p:cNvPr id="9" name="Group 157"/>
                <p:cNvGrpSpPr>
                  <a:grpSpLocks/>
                </p:cNvGrpSpPr>
                <p:nvPr/>
              </p:nvGrpSpPr>
              <p:grpSpPr bwMode="auto">
                <a:xfrm>
                  <a:off x="1801" y="2306"/>
                  <a:ext cx="192" cy="233"/>
                  <a:chOff x="2957" y="2429"/>
                  <a:chExt cx="194" cy="233"/>
                </a:xfrm>
              </p:grpSpPr>
              <p:sp>
                <p:nvSpPr>
                  <p:cNvPr id="472222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472223" name="Text Box 1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7" y="2429"/>
                    <a:ext cx="194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800"/>
                      <a:t>y</a:t>
                    </a:r>
                    <a:endParaRPr lang="en-US" sz="1800">
                      <a:latin typeface="Times New Roman" pitchFamily="18" charset="0"/>
                    </a:endParaRPr>
                  </a:p>
                </p:txBody>
              </p:sp>
            </p:grpSp>
          </p:grpSp>
        </p:grpSp>
      </p:grpSp>
      <p:sp>
        <p:nvSpPr>
          <p:cNvPr id="472224" name="Text Box 160"/>
          <p:cNvSpPr txBox="1">
            <a:spLocks noChangeArrowheads="1"/>
          </p:cNvSpPr>
          <p:nvPr/>
        </p:nvSpPr>
        <p:spPr bwMode="auto">
          <a:xfrm>
            <a:off x="0" y="642918"/>
            <a:ext cx="1579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 u="sng" dirty="0">
                <a:solidFill>
                  <a:schemeClr val="bg1"/>
                </a:solidFill>
              </a:rPr>
              <a:t>node x table</a:t>
            </a:r>
          </a:p>
        </p:txBody>
      </p:sp>
      <p:sp>
        <p:nvSpPr>
          <p:cNvPr id="472225" name="Text Box 161"/>
          <p:cNvSpPr txBox="1">
            <a:spLocks noChangeArrowheads="1"/>
          </p:cNvSpPr>
          <p:nvPr/>
        </p:nvSpPr>
        <p:spPr bwMode="auto">
          <a:xfrm>
            <a:off x="0" y="2590800"/>
            <a:ext cx="1571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 u="sng"/>
              <a:t>node y table</a:t>
            </a:r>
          </a:p>
        </p:txBody>
      </p:sp>
      <p:sp>
        <p:nvSpPr>
          <p:cNvPr id="472226" name="Text Box 162"/>
          <p:cNvSpPr txBox="1">
            <a:spLocks noChangeArrowheads="1"/>
          </p:cNvSpPr>
          <p:nvPr/>
        </p:nvSpPr>
        <p:spPr bwMode="auto">
          <a:xfrm>
            <a:off x="0" y="4343400"/>
            <a:ext cx="1566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 u="sng"/>
              <a:t>node z table</a:t>
            </a:r>
          </a:p>
        </p:txBody>
      </p:sp>
      <p:sp>
        <p:nvSpPr>
          <p:cNvPr id="472227" name="Oval 163"/>
          <p:cNvSpPr>
            <a:spLocks noChangeArrowheads="1"/>
          </p:cNvSpPr>
          <p:nvPr/>
        </p:nvSpPr>
        <p:spPr bwMode="auto">
          <a:xfrm>
            <a:off x="12192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2228" name="Oval 164"/>
          <p:cNvSpPr>
            <a:spLocks noChangeArrowheads="1"/>
          </p:cNvSpPr>
          <p:nvPr/>
        </p:nvSpPr>
        <p:spPr bwMode="auto">
          <a:xfrm>
            <a:off x="1219200" y="37338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2229" name="Oval 165"/>
          <p:cNvSpPr>
            <a:spLocks noChangeArrowheads="1"/>
          </p:cNvSpPr>
          <p:nvPr/>
        </p:nvSpPr>
        <p:spPr bwMode="auto">
          <a:xfrm>
            <a:off x="1219200" y="59436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2230" name="Oval 166"/>
          <p:cNvSpPr>
            <a:spLocks noChangeArrowheads="1"/>
          </p:cNvSpPr>
          <p:nvPr/>
        </p:nvSpPr>
        <p:spPr bwMode="auto">
          <a:xfrm>
            <a:off x="3297238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2232" name="Rectangle 168"/>
          <p:cNvSpPr>
            <a:spLocks noChangeArrowheads="1"/>
          </p:cNvSpPr>
          <p:nvPr/>
        </p:nvSpPr>
        <p:spPr bwMode="auto">
          <a:xfrm>
            <a:off x="1590675" y="187325"/>
            <a:ext cx="44767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fr-FR" sz="1800" dirty="0" err="1">
                <a:solidFill>
                  <a:schemeClr val="bg1"/>
                </a:solidFill>
                <a:cs typeface="Times New Roman" pitchFamily="18" charset="0"/>
              </a:rPr>
              <a:t>D</a:t>
            </a:r>
            <a:r>
              <a:rPr lang="fr-FR" sz="1800" baseline="-25000" dirty="0" err="1">
                <a:solidFill>
                  <a:schemeClr val="bg1"/>
                </a:solidFill>
                <a:cs typeface="Times New Roman" pitchFamily="18" charset="0"/>
              </a:rPr>
              <a:t>x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(y) = min{c(</a:t>
            </a:r>
            <a:r>
              <a:rPr lang="fr-FR" sz="1800" dirty="0" err="1">
                <a:solidFill>
                  <a:schemeClr val="bg1"/>
                </a:solidFill>
                <a:cs typeface="Times New Roman" pitchFamily="18" charset="0"/>
              </a:rPr>
              <a:t>x,y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) + D</a:t>
            </a:r>
            <a:r>
              <a:rPr lang="fr-FR" sz="1800" baseline="-25000" dirty="0">
                <a:solidFill>
                  <a:schemeClr val="bg1"/>
                </a:solidFill>
                <a:cs typeface="Times New Roman" pitchFamily="18" charset="0"/>
              </a:rPr>
              <a:t>y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(y), c(</a:t>
            </a:r>
            <a:r>
              <a:rPr lang="fr-FR" sz="1800" dirty="0" err="1">
                <a:solidFill>
                  <a:schemeClr val="bg1"/>
                </a:solidFill>
                <a:cs typeface="Times New Roman" pitchFamily="18" charset="0"/>
              </a:rPr>
              <a:t>x,z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) + D</a:t>
            </a:r>
            <a:r>
              <a:rPr lang="fr-FR" sz="1800" baseline="-25000" dirty="0">
                <a:solidFill>
                  <a:schemeClr val="bg1"/>
                </a:solidFill>
                <a:cs typeface="Times New Roman" pitchFamily="18" charset="0"/>
              </a:rPr>
              <a:t>z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(y)} </a:t>
            </a:r>
            <a:br>
              <a:rPr lang="fr-FR" sz="1800" dirty="0">
                <a:solidFill>
                  <a:schemeClr val="bg1"/>
                </a:solidFill>
                <a:cs typeface="Times New Roman" pitchFamily="18" charset="0"/>
              </a:rPr>
            </a:b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             = min{2+0 , 7+1} = 2</a:t>
            </a:r>
          </a:p>
        </p:txBody>
      </p:sp>
      <p:sp>
        <p:nvSpPr>
          <p:cNvPr id="472233" name="Line 169"/>
          <p:cNvSpPr>
            <a:spLocks noChangeShapeType="1"/>
          </p:cNvSpPr>
          <p:nvPr/>
        </p:nvSpPr>
        <p:spPr bwMode="auto">
          <a:xfrm flipH="1">
            <a:off x="3760788" y="809625"/>
            <a:ext cx="809625" cy="966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234" name="Rectangle 170"/>
          <p:cNvSpPr>
            <a:spLocks noChangeArrowheads="1"/>
          </p:cNvSpPr>
          <p:nvPr/>
        </p:nvSpPr>
        <p:spPr bwMode="auto">
          <a:xfrm>
            <a:off x="6384925" y="111125"/>
            <a:ext cx="28035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fr-FR" sz="1800" i="1" dirty="0" err="1">
                <a:solidFill>
                  <a:schemeClr val="bg1"/>
                </a:solidFill>
              </a:rPr>
              <a:t>D</a:t>
            </a:r>
            <a:r>
              <a:rPr lang="fr-FR" sz="1800" i="1" baseline="-25000" dirty="0" err="1">
                <a:solidFill>
                  <a:schemeClr val="bg1"/>
                </a:solidFill>
              </a:rPr>
              <a:t>x</a:t>
            </a:r>
            <a:r>
              <a:rPr lang="fr-FR" sz="1800" i="1" dirty="0">
                <a:solidFill>
                  <a:schemeClr val="bg1"/>
                </a:solidFill>
              </a:rPr>
              <a:t>(z) = </a:t>
            </a:r>
            <a:r>
              <a:rPr lang="fr-FR" sz="1800" dirty="0">
                <a:solidFill>
                  <a:schemeClr val="bg1"/>
                </a:solidFill>
              </a:rPr>
              <a:t>min{</a:t>
            </a:r>
            <a:r>
              <a:rPr lang="fr-FR" sz="1800" i="1" dirty="0">
                <a:solidFill>
                  <a:schemeClr val="bg1"/>
                </a:solidFill>
              </a:rPr>
              <a:t>c(</a:t>
            </a:r>
            <a:r>
              <a:rPr lang="fr-FR" sz="1800" i="1" dirty="0" err="1">
                <a:solidFill>
                  <a:schemeClr val="bg1"/>
                </a:solidFill>
              </a:rPr>
              <a:t>x,y</a:t>
            </a:r>
            <a:r>
              <a:rPr lang="fr-FR" sz="1800" i="1" dirty="0">
                <a:solidFill>
                  <a:schemeClr val="bg1"/>
                </a:solidFill>
              </a:rPr>
              <a:t>) + </a:t>
            </a:r>
            <a:br>
              <a:rPr lang="fr-FR" sz="1800" i="1" dirty="0">
                <a:solidFill>
                  <a:schemeClr val="bg1"/>
                </a:solidFill>
              </a:rPr>
            </a:br>
            <a:r>
              <a:rPr lang="fr-FR" sz="1800" i="1" dirty="0">
                <a:solidFill>
                  <a:schemeClr val="bg1"/>
                </a:solidFill>
              </a:rPr>
              <a:t>      D</a:t>
            </a:r>
            <a:r>
              <a:rPr lang="fr-FR" sz="1800" i="1" baseline="-25000" dirty="0">
                <a:solidFill>
                  <a:schemeClr val="bg1"/>
                </a:solidFill>
              </a:rPr>
              <a:t>y</a:t>
            </a:r>
            <a:r>
              <a:rPr lang="fr-FR" sz="1800" i="1" dirty="0">
                <a:solidFill>
                  <a:schemeClr val="bg1"/>
                </a:solidFill>
              </a:rPr>
              <a:t>(z), c(</a:t>
            </a:r>
            <a:r>
              <a:rPr lang="fr-FR" sz="1800" i="1" dirty="0" err="1">
                <a:solidFill>
                  <a:schemeClr val="bg1"/>
                </a:solidFill>
              </a:rPr>
              <a:t>x,z</a:t>
            </a:r>
            <a:r>
              <a:rPr lang="fr-FR" sz="1800" i="1" dirty="0">
                <a:solidFill>
                  <a:schemeClr val="bg1"/>
                </a:solidFill>
              </a:rPr>
              <a:t>) + D</a:t>
            </a:r>
            <a:r>
              <a:rPr lang="fr-FR" sz="1800" i="1" baseline="-25000" dirty="0">
                <a:solidFill>
                  <a:schemeClr val="bg1"/>
                </a:solidFill>
              </a:rPr>
              <a:t>z</a:t>
            </a:r>
            <a:r>
              <a:rPr lang="fr-FR" sz="1800" i="1" dirty="0">
                <a:solidFill>
                  <a:schemeClr val="bg1"/>
                </a:solidFill>
              </a:rPr>
              <a:t>(z)</a:t>
            </a:r>
            <a:r>
              <a:rPr lang="fr-FR" sz="1800" dirty="0">
                <a:solidFill>
                  <a:schemeClr val="bg1"/>
                </a:solidFill>
              </a:rPr>
              <a:t>} </a:t>
            </a:r>
          </a:p>
          <a:p>
            <a:pPr algn="just"/>
            <a:r>
              <a:rPr lang="fr-FR" sz="1800" dirty="0">
                <a:solidFill>
                  <a:schemeClr val="bg1"/>
                </a:solidFill>
              </a:rPr>
              <a:t>= min{2+1 , 7+0} = 3</a:t>
            </a:r>
          </a:p>
        </p:txBody>
      </p:sp>
      <p:sp>
        <p:nvSpPr>
          <p:cNvPr id="472235" name="Line 171"/>
          <p:cNvSpPr>
            <a:spLocks noChangeShapeType="1"/>
          </p:cNvSpPr>
          <p:nvPr/>
        </p:nvSpPr>
        <p:spPr bwMode="auto">
          <a:xfrm flipH="1">
            <a:off x="4179888" y="482600"/>
            <a:ext cx="2586037" cy="1333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236" name="Text Box 172"/>
          <p:cNvSpPr txBox="1">
            <a:spLocks noChangeArrowheads="1"/>
          </p:cNvSpPr>
          <p:nvPr/>
        </p:nvSpPr>
        <p:spPr bwMode="auto">
          <a:xfrm>
            <a:off x="3922713" y="16795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</a:t>
            </a:r>
          </a:p>
        </p:txBody>
      </p:sp>
      <p:sp>
        <p:nvSpPr>
          <p:cNvPr id="472237" name="Text Box 173"/>
          <p:cNvSpPr txBox="1">
            <a:spLocks noChangeArrowheads="1"/>
          </p:cNvSpPr>
          <p:nvPr/>
        </p:nvSpPr>
        <p:spPr bwMode="auto">
          <a:xfrm>
            <a:off x="3579813" y="1679575"/>
            <a:ext cx="34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2 </a:t>
            </a:r>
          </a:p>
        </p:txBody>
      </p:sp>
      <p:sp>
        <p:nvSpPr>
          <p:cNvPr id="11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118" name="Text Box 14"/>
          <p:cNvSpPr txBox="1">
            <a:spLocks noChangeArrowheads="1"/>
          </p:cNvSpPr>
          <p:nvPr/>
        </p:nvSpPr>
        <p:spPr bwMode="auto">
          <a:xfrm>
            <a:off x="1243434" y="34290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119" name="Text Box 14"/>
          <p:cNvSpPr txBox="1">
            <a:spLocks noChangeArrowheads="1"/>
          </p:cNvSpPr>
          <p:nvPr/>
        </p:nvSpPr>
        <p:spPr bwMode="auto">
          <a:xfrm>
            <a:off x="1243434" y="5638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232" grpId="0"/>
      <p:bldP spid="472233" grpId="0" animBg="1"/>
      <p:bldP spid="472234" grpId="0"/>
      <p:bldP spid="472235" grpId="0" animBg="1"/>
      <p:bldP spid="472236" grpId="0"/>
      <p:bldP spid="47223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1813" y="990600"/>
            <a:ext cx="1754188" cy="1741488"/>
            <a:chOff x="239" y="192"/>
            <a:chExt cx="1105" cy="1097"/>
          </a:xfrm>
        </p:grpSpPr>
        <p:sp>
          <p:nvSpPr>
            <p:cNvPr id="626691" name="Line 3"/>
            <p:cNvSpPr>
              <a:spLocks noChangeShapeType="1"/>
            </p:cNvSpPr>
            <p:nvPr/>
          </p:nvSpPr>
          <p:spPr bwMode="auto">
            <a:xfrm>
              <a:off x="672" y="48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626692" name="Line 4"/>
            <p:cNvSpPr>
              <a:spLocks noChangeShapeType="1"/>
            </p:cNvSpPr>
            <p:nvPr/>
          </p:nvSpPr>
          <p:spPr bwMode="auto">
            <a:xfrm>
              <a:off x="480" y="62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626693" name="Text Box 5"/>
            <p:cNvSpPr txBox="1">
              <a:spLocks noChangeArrowheads="1"/>
            </p:cNvSpPr>
            <p:nvPr/>
          </p:nvSpPr>
          <p:spPr bwMode="auto">
            <a:xfrm>
              <a:off x="672" y="384"/>
              <a:ext cx="6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x   y   z</a:t>
              </a:r>
            </a:p>
          </p:txBody>
        </p:sp>
        <p:sp>
          <p:nvSpPr>
            <p:cNvPr id="626694" name="Text Box 6"/>
            <p:cNvSpPr txBox="1">
              <a:spLocks noChangeArrowheads="1"/>
            </p:cNvSpPr>
            <p:nvPr/>
          </p:nvSpPr>
          <p:spPr bwMode="auto">
            <a:xfrm>
              <a:off x="480" y="624"/>
              <a:ext cx="20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x</a:t>
              </a:r>
            </a:p>
          </p:txBody>
        </p:sp>
        <p:sp>
          <p:nvSpPr>
            <p:cNvPr id="626695" name="Text Box 7"/>
            <p:cNvSpPr txBox="1">
              <a:spLocks noChangeArrowheads="1"/>
            </p:cNvSpPr>
            <p:nvPr/>
          </p:nvSpPr>
          <p:spPr bwMode="auto">
            <a:xfrm>
              <a:off x="480" y="816"/>
              <a:ext cx="19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y</a:t>
              </a:r>
            </a:p>
          </p:txBody>
        </p:sp>
        <p:sp>
          <p:nvSpPr>
            <p:cNvPr id="626696" name="Text Box 8"/>
            <p:cNvSpPr txBox="1">
              <a:spLocks noChangeArrowheads="1"/>
            </p:cNvSpPr>
            <p:nvPr/>
          </p:nvSpPr>
          <p:spPr bwMode="auto">
            <a:xfrm>
              <a:off x="480" y="1008"/>
              <a:ext cx="19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z</a:t>
              </a:r>
            </a:p>
          </p:txBody>
        </p:sp>
        <p:sp>
          <p:nvSpPr>
            <p:cNvPr id="626697" name="Text Box 9"/>
            <p:cNvSpPr txBox="1">
              <a:spLocks noChangeArrowheads="1"/>
            </p:cNvSpPr>
            <p:nvPr/>
          </p:nvSpPr>
          <p:spPr bwMode="auto">
            <a:xfrm>
              <a:off x="672" y="624"/>
              <a:ext cx="6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0  2   7</a:t>
              </a:r>
            </a:p>
          </p:txBody>
        </p:sp>
        <p:sp>
          <p:nvSpPr>
            <p:cNvPr id="626698" name="Text Box 10"/>
            <p:cNvSpPr txBox="1">
              <a:spLocks noChangeArrowheads="1"/>
            </p:cNvSpPr>
            <p:nvPr/>
          </p:nvSpPr>
          <p:spPr bwMode="auto">
            <a:xfrm>
              <a:off x="672" y="864"/>
              <a:ext cx="2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626699" name="Text Box 11"/>
            <p:cNvSpPr txBox="1">
              <a:spLocks noChangeArrowheads="1"/>
            </p:cNvSpPr>
            <p:nvPr/>
          </p:nvSpPr>
          <p:spPr bwMode="auto">
            <a:xfrm>
              <a:off x="816" y="864"/>
              <a:ext cx="2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626700" name="Text Box 12"/>
            <p:cNvSpPr txBox="1">
              <a:spLocks noChangeArrowheads="1"/>
            </p:cNvSpPr>
            <p:nvPr/>
          </p:nvSpPr>
          <p:spPr bwMode="auto">
            <a:xfrm>
              <a:off x="1056" y="864"/>
              <a:ext cx="2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626701" name="Text Box 13"/>
            <p:cNvSpPr txBox="1">
              <a:spLocks noChangeArrowheads="1"/>
            </p:cNvSpPr>
            <p:nvPr/>
          </p:nvSpPr>
          <p:spPr bwMode="auto">
            <a:xfrm>
              <a:off x="672" y="1056"/>
              <a:ext cx="2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626702" name="Text Box 14"/>
            <p:cNvSpPr txBox="1">
              <a:spLocks noChangeArrowheads="1"/>
            </p:cNvSpPr>
            <p:nvPr/>
          </p:nvSpPr>
          <p:spPr bwMode="auto">
            <a:xfrm>
              <a:off x="816" y="1056"/>
              <a:ext cx="2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/>
                <a:t>∞</a:t>
              </a:r>
            </a:p>
          </p:txBody>
        </p:sp>
        <p:sp>
          <p:nvSpPr>
            <p:cNvPr id="626703" name="Text Box 15"/>
            <p:cNvSpPr txBox="1">
              <a:spLocks noChangeArrowheads="1"/>
            </p:cNvSpPr>
            <p:nvPr/>
          </p:nvSpPr>
          <p:spPr bwMode="auto">
            <a:xfrm>
              <a:off x="1056" y="1056"/>
              <a:ext cx="2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626704" name="Text Box 16"/>
            <p:cNvSpPr txBox="1">
              <a:spLocks noChangeArrowheads="1"/>
            </p:cNvSpPr>
            <p:nvPr/>
          </p:nvSpPr>
          <p:spPr bwMode="auto">
            <a:xfrm rot="16200000">
              <a:off x="131" y="826"/>
              <a:ext cx="45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from</a:t>
              </a:r>
            </a:p>
          </p:txBody>
        </p:sp>
        <p:sp>
          <p:nvSpPr>
            <p:cNvPr id="626705" name="Text Box 17"/>
            <p:cNvSpPr txBox="1">
              <a:spLocks noChangeArrowheads="1"/>
            </p:cNvSpPr>
            <p:nvPr/>
          </p:nvSpPr>
          <p:spPr bwMode="auto">
            <a:xfrm>
              <a:off x="672" y="192"/>
              <a:ext cx="59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cost to</a:t>
              </a:r>
            </a:p>
          </p:txBody>
        </p:sp>
      </p:grpSp>
      <p:sp>
        <p:nvSpPr>
          <p:cNvPr id="626706" name="Text Box 18"/>
          <p:cNvSpPr txBox="1">
            <a:spLocks noChangeArrowheads="1"/>
          </p:cNvSpPr>
          <p:nvPr/>
        </p:nvSpPr>
        <p:spPr bwMode="auto">
          <a:xfrm rot="16200000">
            <a:off x="359928" y="3826947"/>
            <a:ext cx="713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626707" name="Text Box 19"/>
          <p:cNvSpPr txBox="1">
            <a:spLocks noChangeArrowheads="1"/>
          </p:cNvSpPr>
          <p:nvPr/>
        </p:nvSpPr>
        <p:spPr bwMode="auto">
          <a:xfrm rot="16200000">
            <a:off x="359928" y="5579547"/>
            <a:ext cx="713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626708" name="Line 20"/>
          <p:cNvSpPr>
            <a:spLocks noChangeShapeType="1"/>
          </p:cNvSpPr>
          <p:nvPr/>
        </p:nvSpPr>
        <p:spPr bwMode="auto">
          <a:xfrm>
            <a:off x="5486400" y="1524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09" name="Line 21"/>
          <p:cNvSpPr>
            <a:spLocks noChangeShapeType="1"/>
          </p:cNvSpPr>
          <p:nvPr/>
        </p:nvSpPr>
        <p:spPr bwMode="auto">
          <a:xfrm>
            <a:off x="5181600" y="1752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10" name="Text Box 22"/>
          <p:cNvSpPr txBox="1">
            <a:spLocks noChangeArrowheads="1"/>
          </p:cNvSpPr>
          <p:nvPr/>
        </p:nvSpPr>
        <p:spPr bwMode="auto">
          <a:xfrm>
            <a:off x="5486400" y="1371600"/>
            <a:ext cx="97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626711" name="Text Box 23"/>
          <p:cNvSpPr txBox="1">
            <a:spLocks noChangeArrowheads="1"/>
          </p:cNvSpPr>
          <p:nvPr/>
        </p:nvSpPr>
        <p:spPr bwMode="auto">
          <a:xfrm>
            <a:off x="5181600" y="1752600"/>
            <a:ext cx="320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626712" name="Text Box 24"/>
          <p:cNvSpPr txBox="1">
            <a:spLocks noChangeArrowheads="1"/>
          </p:cNvSpPr>
          <p:nvPr/>
        </p:nvSpPr>
        <p:spPr bwMode="auto">
          <a:xfrm>
            <a:off x="5181600" y="20574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626713" name="Text Box 25"/>
          <p:cNvSpPr txBox="1">
            <a:spLocks noChangeArrowheads="1"/>
          </p:cNvSpPr>
          <p:nvPr/>
        </p:nvSpPr>
        <p:spPr bwMode="auto">
          <a:xfrm>
            <a:off x="5181600" y="2362200"/>
            <a:ext cx="30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626714" name="Text Box 26"/>
          <p:cNvSpPr txBox="1">
            <a:spLocks noChangeArrowheads="1"/>
          </p:cNvSpPr>
          <p:nvPr/>
        </p:nvSpPr>
        <p:spPr bwMode="auto">
          <a:xfrm>
            <a:off x="5486400" y="1752600"/>
            <a:ext cx="9525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0  2   3</a:t>
            </a:r>
          </a:p>
        </p:txBody>
      </p:sp>
      <p:sp>
        <p:nvSpPr>
          <p:cNvPr id="626715" name="Text Box 27"/>
          <p:cNvSpPr txBox="1">
            <a:spLocks noChangeArrowheads="1"/>
          </p:cNvSpPr>
          <p:nvPr/>
        </p:nvSpPr>
        <p:spPr bwMode="auto">
          <a:xfrm rot="16200000">
            <a:off x="4627128" y="2074347"/>
            <a:ext cx="713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626716" name="Text Box 28"/>
          <p:cNvSpPr txBox="1">
            <a:spLocks noChangeArrowheads="1"/>
          </p:cNvSpPr>
          <p:nvPr/>
        </p:nvSpPr>
        <p:spPr bwMode="auto">
          <a:xfrm>
            <a:off x="5486400" y="1066800"/>
            <a:ext cx="946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626717" name="Line 29"/>
          <p:cNvSpPr>
            <a:spLocks noChangeShapeType="1"/>
          </p:cNvSpPr>
          <p:nvPr/>
        </p:nvSpPr>
        <p:spPr bwMode="auto">
          <a:xfrm>
            <a:off x="32766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18" name="Line 30"/>
          <p:cNvSpPr>
            <a:spLocks noChangeShapeType="1"/>
          </p:cNvSpPr>
          <p:nvPr/>
        </p:nvSpPr>
        <p:spPr bwMode="auto">
          <a:xfrm>
            <a:off x="29718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19" name="Text Box 31"/>
          <p:cNvSpPr txBox="1">
            <a:spLocks noChangeArrowheads="1"/>
          </p:cNvSpPr>
          <p:nvPr/>
        </p:nvSpPr>
        <p:spPr bwMode="auto">
          <a:xfrm>
            <a:off x="3276600" y="1295400"/>
            <a:ext cx="97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626720" name="Text Box 32"/>
          <p:cNvSpPr txBox="1">
            <a:spLocks noChangeArrowheads="1"/>
          </p:cNvSpPr>
          <p:nvPr/>
        </p:nvSpPr>
        <p:spPr bwMode="auto">
          <a:xfrm>
            <a:off x="2971800" y="1676400"/>
            <a:ext cx="320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626721" name="Text Box 33"/>
          <p:cNvSpPr txBox="1">
            <a:spLocks noChangeArrowheads="1"/>
          </p:cNvSpPr>
          <p:nvPr/>
        </p:nvSpPr>
        <p:spPr bwMode="auto">
          <a:xfrm>
            <a:off x="2971800" y="19812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626722" name="Text Box 34"/>
          <p:cNvSpPr txBox="1">
            <a:spLocks noChangeArrowheads="1"/>
          </p:cNvSpPr>
          <p:nvPr/>
        </p:nvSpPr>
        <p:spPr bwMode="auto">
          <a:xfrm>
            <a:off x="2971800" y="2286000"/>
            <a:ext cx="30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626723" name="Text Box 35"/>
          <p:cNvSpPr txBox="1">
            <a:spLocks noChangeArrowheads="1"/>
          </p:cNvSpPr>
          <p:nvPr/>
        </p:nvSpPr>
        <p:spPr bwMode="auto">
          <a:xfrm>
            <a:off x="3276600" y="1676400"/>
            <a:ext cx="9525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0  2   3</a:t>
            </a:r>
          </a:p>
        </p:txBody>
      </p:sp>
      <p:sp>
        <p:nvSpPr>
          <p:cNvPr id="626724" name="Text Box 36"/>
          <p:cNvSpPr txBox="1">
            <a:spLocks noChangeArrowheads="1"/>
          </p:cNvSpPr>
          <p:nvPr/>
        </p:nvSpPr>
        <p:spPr bwMode="auto">
          <a:xfrm rot="16200000">
            <a:off x="2417328" y="1998147"/>
            <a:ext cx="713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626725" name="Text Box 37"/>
          <p:cNvSpPr txBox="1">
            <a:spLocks noChangeArrowheads="1"/>
          </p:cNvSpPr>
          <p:nvPr/>
        </p:nvSpPr>
        <p:spPr bwMode="auto">
          <a:xfrm>
            <a:off x="3276600" y="990600"/>
            <a:ext cx="946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626726" name="Line 38"/>
          <p:cNvSpPr>
            <a:spLocks noChangeShapeType="1"/>
          </p:cNvSpPr>
          <p:nvPr/>
        </p:nvSpPr>
        <p:spPr bwMode="auto">
          <a:xfrm>
            <a:off x="12192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27" name="Line 39"/>
          <p:cNvSpPr>
            <a:spLocks noChangeShapeType="1"/>
          </p:cNvSpPr>
          <p:nvPr/>
        </p:nvSpPr>
        <p:spPr bwMode="auto">
          <a:xfrm>
            <a:off x="9144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28" name="Text Box 40"/>
          <p:cNvSpPr txBox="1">
            <a:spLocks noChangeArrowheads="1"/>
          </p:cNvSpPr>
          <p:nvPr/>
        </p:nvSpPr>
        <p:spPr bwMode="auto">
          <a:xfrm>
            <a:off x="1219200" y="3048000"/>
            <a:ext cx="97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626729" name="Text Box 41"/>
          <p:cNvSpPr txBox="1">
            <a:spLocks noChangeArrowheads="1"/>
          </p:cNvSpPr>
          <p:nvPr/>
        </p:nvSpPr>
        <p:spPr bwMode="auto">
          <a:xfrm>
            <a:off x="914400" y="3429000"/>
            <a:ext cx="320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626730" name="Text Box 42"/>
          <p:cNvSpPr txBox="1">
            <a:spLocks noChangeArrowheads="1"/>
          </p:cNvSpPr>
          <p:nvPr/>
        </p:nvSpPr>
        <p:spPr bwMode="auto">
          <a:xfrm>
            <a:off x="914400" y="37338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626731" name="Text Box 43"/>
          <p:cNvSpPr txBox="1">
            <a:spLocks noChangeArrowheads="1"/>
          </p:cNvSpPr>
          <p:nvPr/>
        </p:nvSpPr>
        <p:spPr bwMode="auto">
          <a:xfrm>
            <a:off x="914400" y="4038600"/>
            <a:ext cx="30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626732" name="Text Box 44"/>
          <p:cNvSpPr txBox="1">
            <a:spLocks noChangeArrowheads="1"/>
          </p:cNvSpPr>
          <p:nvPr/>
        </p:nvSpPr>
        <p:spPr bwMode="auto">
          <a:xfrm>
            <a:off x="1524000" y="3429000"/>
            <a:ext cx="3786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626733" name="Text Box 45"/>
          <p:cNvSpPr txBox="1">
            <a:spLocks noChangeArrowheads="1"/>
          </p:cNvSpPr>
          <p:nvPr/>
        </p:nvSpPr>
        <p:spPr bwMode="auto">
          <a:xfrm>
            <a:off x="1828800" y="3429000"/>
            <a:ext cx="3786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626734" name="Text Box 46"/>
          <p:cNvSpPr txBox="1">
            <a:spLocks noChangeArrowheads="1"/>
          </p:cNvSpPr>
          <p:nvPr/>
        </p:nvSpPr>
        <p:spPr bwMode="auto">
          <a:xfrm>
            <a:off x="1219200" y="4114800"/>
            <a:ext cx="3786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626735" name="Text Box 47"/>
          <p:cNvSpPr txBox="1">
            <a:spLocks noChangeArrowheads="1"/>
          </p:cNvSpPr>
          <p:nvPr/>
        </p:nvSpPr>
        <p:spPr bwMode="auto">
          <a:xfrm>
            <a:off x="1447800" y="4114800"/>
            <a:ext cx="3786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626736" name="Text Box 48"/>
          <p:cNvSpPr txBox="1">
            <a:spLocks noChangeArrowheads="1"/>
          </p:cNvSpPr>
          <p:nvPr/>
        </p:nvSpPr>
        <p:spPr bwMode="auto">
          <a:xfrm>
            <a:off x="1828800" y="4114800"/>
            <a:ext cx="3786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626737" name="Text Box 49"/>
          <p:cNvSpPr txBox="1">
            <a:spLocks noChangeArrowheads="1"/>
          </p:cNvSpPr>
          <p:nvPr/>
        </p:nvSpPr>
        <p:spPr bwMode="auto">
          <a:xfrm>
            <a:off x="1219200" y="2743200"/>
            <a:ext cx="946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626738" name="Line 50"/>
          <p:cNvSpPr>
            <a:spLocks noChangeShapeType="1"/>
          </p:cNvSpPr>
          <p:nvPr/>
        </p:nvSpPr>
        <p:spPr bwMode="auto">
          <a:xfrm>
            <a:off x="32766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39" name="Line 51"/>
          <p:cNvSpPr>
            <a:spLocks noChangeShapeType="1"/>
          </p:cNvSpPr>
          <p:nvPr/>
        </p:nvSpPr>
        <p:spPr bwMode="auto">
          <a:xfrm>
            <a:off x="29718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40" name="Text Box 52"/>
          <p:cNvSpPr txBox="1">
            <a:spLocks noChangeArrowheads="1"/>
          </p:cNvSpPr>
          <p:nvPr/>
        </p:nvSpPr>
        <p:spPr bwMode="auto">
          <a:xfrm>
            <a:off x="3276600" y="3048000"/>
            <a:ext cx="97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626741" name="Text Box 53"/>
          <p:cNvSpPr txBox="1">
            <a:spLocks noChangeArrowheads="1"/>
          </p:cNvSpPr>
          <p:nvPr/>
        </p:nvSpPr>
        <p:spPr bwMode="auto">
          <a:xfrm>
            <a:off x="2971800" y="3429000"/>
            <a:ext cx="320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626742" name="Text Box 54"/>
          <p:cNvSpPr txBox="1">
            <a:spLocks noChangeArrowheads="1"/>
          </p:cNvSpPr>
          <p:nvPr/>
        </p:nvSpPr>
        <p:spPr bwMode="auto">
          <a:xfrm>
            <a:off x="2971800" y="37338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626743" name="Text Box 55"/>
          <p:cNvSpPr txBox="1">
            <a:spLocks noChangeArrowheads="1"/>
          </p:cNvSpPr>
          <p:nvPr/>
        </p:nvSpPr>
        <p:spPr bwMode="auto">
          <a:xfrm>
            <a:off x="2971800" y="4038600"/>
            <a:ext cx="30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626744" name="Text Box 56"/>
          <p:cNvSpPr txBox="1">
            <a:spLocks noChangeArrowheads="1"/>
          </p:cNvSpPr>
          <p:nvPr/>
        </p:nvSpPr>
        <p:spPr bwMode="auto">
          <a:xfrm>
            <a:off x="3276600" y="3429000"/>
            <a:ext cx="9525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0  2   7</a:t>
            </a:r>
          </a:p>
        </p:txBody>
      </p:sp>
      <p:sp>
        <p:nvSpPr>
          <p:cNvPr id="626745" name="Text Box 57"/>
          <p:cNvSpPr txBox="1">
            <a:spLocks noChangeArrowheads="1"/>
          </p:cNvSpPr>
          <p:nvPr/>
        </p:nvSpPr>
        <p:spPr bwMode="auto">
          <a:xfrm rot="16200000">
            <a:off x="2417328" y="3750747"/>
            <a:ext cx="713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626746" name="Text Box 58"/>
          <p:cNvSpPr txBox="1">
            <a:spLocks noChangeArrowheads="1"/>
          </p:cNvSpPr>
          <p:nvPr/>
        </p:nvSpPr>
        <p:spPr bwMode="auto">
          <a:xfrm>
            <a:off x="3276600" y="2743200"/>
            <a:ext cx="946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626747" name="Line 59"/>
          <p:cNvSpPr>
            <a:spLocks noChangeShapeType="1"/>
          </p:cNvSpPr>
          <p:nvPr/>
        </p:nvSpPr>
        <p:spPr bwMode="auto">
          <a:xfrm>
            <a:off x="5486400" y="3276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48" name="Line 60"/>
          <p:cNvSpPr>
            <a:spLocks noChangeShapeType="1"/>
          </p:cNvSpPr>
          <p:nvPr/>
        </p:nvSpPr>
        <p:spPr bwMode="auto">
          <a:xfrm>
            <a:off x="5181600" y="3505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49" name="Text Box 61"/>
          <p:cNvSpPr txBox="1">
            <a:spLocks noChangeArrowheads="1"/>
          </p:cNvSpPr>
          <p:nvPr/>
        </p:nvSpPr>
        <p:spPr bwMode="auto">
          <a:xfrm>
            <a:off x="5486400" y="3124200"/>
            <a:ext cx="97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626750" name="Text Box 62"/>
          <p:cNvSpPr txBox="1">
            <a:spLocks noChangeArrowheads="1"/>
          </p:cNvSpPr>
          <p:nvPr/>
        </p:nvSpPr>
        <p:spPr bwMode="auto">
          <a:xfrm>
            <a:off x="5181600" y="3505200"/>
            <a:ext cx="320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626751" name="Text Box 63"/>
          <p:cNvSpPr txBox="1">
            <a:spLocks noChangeArrowheads="1"/>
          </p:cNvSpPr>
          <p:nvPr/>
        </p:nvSpPr>
        <p:spPr bwMode="auto">
          <a:xfrm>
            <a:off x="5181600" y="38100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626752" name="Text Box 64"/>
          <p:cNvSpPr txBox="1">
            <a:spLocks noChangeArrowheads="1"/>
          </p:cNvSpPr>
          <p:nvPr/>
        </p:nvSpPr>
        <p:spPr bwMode="auto">
          <a:xfrm>
            <a:off x="5181600" y="4114800"/>
            <a:ext cx="30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626753" name="Text Box 65"/>
          <p:cNvSpPr txBox="1">
            <a:spLocks noChangeArrowheads="1"/>
          </p:cNvSpPr>
          <p:nvPr/>
        </p:nvSpPr>
        <p:spPr bwMode="auto">
          <a:xfrm>
            <a:off x="5486400" y="3505200"/>
            <a:ext cx="9525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0  2   3</a:t>
            </a:r>
          </a:p>
        </p:txBody>
      </p:sp>
      <p:sp>
        <p:nvSpPr>
          <p:cNvPr id="626754" name="Text Box 66"/>
          <p:cNvSpPr txBox="1">
            <a:spLocks noChangeArrowheads="1"/>
          </p:cNvSpPr>
          <p:nvPr/>
        </p:nvSpPr>
        <p:spPr bwMode="auto">
          <a:xfrm rot="16200000">
            <a:off x="4627128" y="3826947"/>
            <a:ext cx="713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626755" name="Text Box 67"/>
          <p:cNvSpPr txBox="1">
            <a:spLocks noChangeArrowheads="1"/>
          </p:cNvSpPr>
          <p:nvPr/>
        </p:nvSpPr>
        <p:spPr bwMode="auto">
          <a:xfrm>
            <a:off x="5486400" y="2819400"/>
            <a:ext cx="946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626756" name="Line 68"/>
          <p:cNvSpPr>
            <a:spLocks noChangeShapeType="1"/>
          </p:cNvSpPr>
          <p:nvPr/>
        </p:nvSpPr>
        <p:spPr bwMode="auto">
          <a:xfrm>
            <a:off x="54102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57" name="Line 69"/>
          <p:cNvSpPr>
            <a:spLocks noChangeShapeType="1"/>
          </p:cNvSpPr>
          <p:nvPr/>
        </p:nvSpPr>
        <p:spPr bwMode="auto">
          <a:xfrm>
            <a:off x="51054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58" name="Text Box 70"/>
          <p:cNvSpPr txBox="1">
            <a:spLocks noChangeArrowheads="1"/>
          </p:cNvSpPr>
          <p:nvPr/>
        </p:nvSpPr>
        <p:spPr bwMode="auto">
          <a:xfrm>
            <a:off x="5410200" y="4800600"/>
            <a:ext cx="97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626759" name="Text Box 71"/>
          <p:cNvSpPr txBox="1">
            <a:spLocks noChangeArrowheads="1"/>
          </p:cNvSpPr>
          <p:nvPr/>
        </p:nvSpPr>
        <p:spPr bwMode="auto">
          <a:xfrm>
            <a:off x="5105400" y="5181600"/>
            <a:ext cx="320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626760" name="Text Box 72"/>
          <p:cNvSpPr txBox="1">
            <a:spLocks noChangeArrowheads="1"/>
          </p:cNvSpPr>
          <p:nvPr/>
        </p:nvSpPr>
        <p:spPr bwMode="auto">
          <a:xfrm>
            <a:off x="5105400" y="54864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626761" name="Text Box 73"/>
          <p:cNvSpPr txBox="1">
            <a:spLocks noChangeArrowheads="1"/>
          </p:cNvSpPr>
          <p:nvPr/>
        </p:nvSpPr>
        <p:spPr bwMode="auto">
          <a:xfrm>
            <a:off x="5105400" y="5791200"/>
            <a:ext cx="30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626762" name="Text Box 74"/>
          <p:cNvSpPr txBox="1">
            <a:spLocks noChangeArrowheads="1"/>
          </p:cNvSpPr>
          <p:nvPr/>
        </p:nvSpPr>
        <p:spPr bwMode="auto">
          <a:xfrm>
            <a:off x="5410200" y="5181600"/>
            <a:ext cx="9525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0  2   3</a:t>
            </a:r>
          </a:p>
        </p:txBody>
      </p:sp>
      <p:sp>
        <p:nvSpPr>
          <p:cNvPr id="626763" name="Text Box 75"/>
          <p:cNvSpPr txBox="1">
            <a:spLocks noChangeArrowheads="1"/>
          </p:cNvSpPr>
          <p:nvPr/>
        </p:nvSpPr>
        <p:spPr bwMode="auto">
          <a:xfrm rot="16200000">
            <a:off x="4550928" y="5503347"/>
            <a:ext cx="713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626764" name="Text Box 76"/>
          <p:cNvSpPr txBox="1">
            <a:spLocks noChangeArrowheads="1"/>
          </p:cNvSpPr>
          <p:nvPr/>
        </p:nvSpPr>
        <p:spPr bwMode="auto">
          <a:xfrm>
            <a:off x="5410200" y="4495800"/>
            <a:ext cx="946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626765" name="Line 77"/>
          <p:cNvSpPr>
            <a:spLocks noChangeShapeType="1"/>
          </p:cNvSpPr>
          <p:nvPr/>
        </p:nvSpPr>
        <p:spPr bwMode="auto">
          <a:xfrm>
            <a:off x="32766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66" name="Line 78"/>
          <p:cNvSpPr>
            <a:spLocks noChangeShapeType="1"/>
          </p:cNvSpPr>
          <p:nvPr/>
        </p:nvSpPr>
        <p:spPr bwMode="auto">
          <a:xfrm>
            <a:off x="29718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67" name="Text Box 79"/>
          <p:cNvSpPr txBox="1">
            <a:spLocks noChangeArrowheads="1"/>
          </p:cNvSpPr>
          <p:nvPr/>
        </p:nvSpPr>
        <p:spPr bwMode="auto">
          <a:xfrm>
            <a:off x="3276600" y="4800600"/>
            <a:ext cx="97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626768" name="Text Box 80"/>
          <p:cNvSpPr txBox="1">
            <a:spLocks noChangeArrowheads="1"/>
          </p:cNvSpPr>
          <p:nvPr/>
        </p:nvSpPr>
        <p:spPr bwMode="auto">
          <a:xfrm>
            <a:off x="2971800" y="5181600"/>
            <a:ext cx="320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626769" name="Text Box 81"/>
          <p:cNvSpPr txBox="1">
            <a:spLocks noChangeArrowheads="1"/>
          </p:cNvSpPr>
          <p:nvPr/>
        </p:nvSpPr>
        <p:spPr bwMode="auto">
          <a:xfrm>
            <a:off x="2971800" y="54864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626770" name="Text Box 82"/>
          <p:cNvSpPr txBox="1">
            <a:spLocks noChangeArrowheads="1"/>
          </p:cNvSpPr>
          <p:nvPr/>
        </p:nvSpPr>
        <p:spPr bwMode="auto">
          <a:xfrm>
            <a:off x="2971800" y="5791200"/>
            <a:ext cx="30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626771" name="Text Box 83"/>
          <p:cNvSpPr txBox="1">
            <a:spLocks noChangeArrowheads="1"/>
          </p:cNvSpPr>
          <p:nvPr/>
        </p:nvSpPr>
        <p:spPr bwMode="auto">
          <a:xfrm>
            <a:off x="3276600" y="5181600"/>
            <a:ext cx="9525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0  2   7</a:t>
            </a:r>
          </a:p>
        </p:txBody>
      </p:sp>
      <p:sp>
        <p:nvSpPr>
          <p:cNvPr id="626772" name="Text Box 84"/>
          <p:cNvSpPr txBox="1">
            <a:spLocks noChangeArrowheads="1"/>
          </p:cNvSpPr>
          <p:nvPr/>
        </p:nvSpPr>
        <p:spPr bwMode="auto">
          <a:xfrm rot="16200000">
            <a:off x="2417328" y="5503347"/>
            <a:ext cx="713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626773" name="Text Box 85"/>
          <p:cNvSpPr txBox="1">
            <a:spLocks noChangeArrowheads="1"/>
          </p:cNvSpPr>
          <p:nvPr/>
        </p:nvSpPr>
        <p:spPr bwMode="auto">
          <a:xfrm>
            <a:off x="3276600" y="4495800"/>
            <a:ext cx="946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626774" name="Line 86"/>
          <p:cNvSpPr>
            <a:spLocks noChangeShapeType="1"/>
          </p:cNvSpPr>
          <p:nvPr/>
        </p:nvSpPr>
        <p:spPr bwMode="auto">
          <a:xfrm>
            <a:off x="12192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75" name="Line 87"/>
          <p:cNvSpPr>
            <a:spLocks noChangeShapeType="1"/>
          </p:cNvSpPr>
          <p:nvPr/>
        </p:nvSpPr>
        <p:spPr bwMode="auto">
          <a:xfrm>
            <a:off x="9144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76" name="Text Box 88"/>
          <p:cNvSpPr txBox="1">
            <a:spLocks noChangeArrowheads="1"/>
          </p:cNvSpPr>
          <p:nvPr/>
        </p:nvSpPr>
        <p:spPr bwMode="auto">
          <a:xfrm>
            <a:off x="1219200" y="4876800"/>
            <a:ext cx="97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626777" name="Text Box 89"/>
          <p:cNvSpPr txBox="1">
            <a:spLocks noChangeArrowheads="1"/>
          </p:cNvSpPr>
          <p:nvPr/>
        </p:nvSpPr>
        <p:spPr bwMode="auto">
          <a:xfrm>
            <a:off x="914400" y="5257800"/>
            <a:ext cx="320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626778" name="Text Box 90"/>
          <p:cNvSpPr txBox="1">
            <a:spLocks noChangeArrowheads="1"/>
          </p:cNvSpPr>
          <p:nvPr/>
        </p:nvSpPr>
        <p:spPr bwMode="auto">
          <a:xfrm>
            <a:off x="914400" y="55626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626779" name="Text Box 91"/>
          <p:cNvSpPr txBox="1">
            <a:spLocks noChangeArrowheads="1"/>
          </p:cNvSpPr>
          <p:nvPr/>
        </p:nvSpPr>
        <p:spPr bwMode="auto">
          <a:xfrm>
            <a:off x="914400" y="5867400"/>
            <a:ext cx="30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626780" name="Text Box 92"/>
          <p:cNvSpPr txBox="1">
            <a:spLocks noChangeArrowheads="1"/>
          </p:cNvSpPr>
          <p:nvPr/>
        </p:nvSpPr>
        <p:spPr bwMode="auto">
          <a:xfrm>
            <a:off x="1219200" y="56388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626782" name="Text Box 94"/>
          <p:cNvSpPr txBox="1">
            <a:spLocks noChangeArrowheads="1"/>
          </p:cNvSpPr>
          <p:nvPr/>
        </p:nvSpPr>
        <p:spPr bwMode="auto">
          <a:xfrm>
            <a:off x="1828800" y="5638800"/>
            <a:ext cx="3786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626783" name="Text Box 95"/>
          <p:cNvSpPr txBox="1">
            <a:spLocks noChangeArrowheads="1"/>
          </p:cNvSpPr>
          <p:nvPr/>
        </p:nvSpPr>
        <p:spPr bwMode="auto">
          <a:xfrm>
            <a:off x="1219200" y="5943600"/>
            <a:ext cx="3257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7</a:t>
            </a:r>
          </a:p>
        </p:txBody>
      </p:sp>
      <p:sp>
        <p:nvSpPr>
          <p:cNvPr id="626784" name="Text Box 96"/>
          <p:cNvSpPr txBox="1">
            <a:spLocks noChangeArrowheads="1"/>
          </p:cNvSpPr>
          <p:nvPr/>
        </p:nvSpPr>
        <p:spPr bwMode="auto">
          <a:xfrm>
            <a:off x="1447800" y="5943600"/>
            <a:ext cx="288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626785" name="Text Box 97"/>
          <p:cNvSpPr txBox="1">
            <a:spLocks noChangeArrowheads="1"/>
          </p:cNvSpPr>
          <p:nvPr/>
        </p:nvSpPr>
        <p:spPr bwMode="auto">
          <a:xfrm>
            <a:off x="1828800" y="5943600"/>
            <a:ext cx="3257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</a:t>
            </a:r>
          </a:p>
        </p:txBody>
      </p:sp>
      <p:sp>
        <p:nvSpPr>
          <p:cNvPr id="626786" name="Text Box 98"/>
          <p:cNvSpPr txBox="1">
            <a:spLocks noChangeArrowheads="1"/>
          </p:cNvSpPr>
          <p:nvPr/>
        </p:nvSpPr>
        <p:spPr bwMode="auto">
          <a:xfrm>
            <a:off x="1219200" y="4572000"/>
            <a:ext cx="946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626787" name="Text Box 99"/>
          <p:cNvSpPr txBox="1">
            <a:spLocks noChangeArrowheads="1"/>
          </p:cNvSpPr>
          <p:nvPr/>
        </p:nvSpPr>
        <p:spPr bwMode="auto">
          <a:xfrm>
            <a:off x="1219200" y="3505200"/>
            <a:ext cx="9845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 dirty="0"/>
          </a:p>
          <a:p>
            <a:r>
              <a:rPr lang="en-US" sz="1800" dirty="0"/>
              <a:t>2   0   1</a:t>
            </a:r>
          </a:p>
        </p:txBody>
      </p:sp>
      <p:sp>
        <p:nvSpPr>
          <p:cNvPr id="626788" name="Text Box 100"/>
          <p:cNvSpPr txBox="1">
            <a:spLocks noChangeArrowheads="1"/>
          </p:cNvSpPr>
          <p:nvPr/>
        </p:nvSpPr>
        <p:spPr bwMode="auto">
          <a:xfrm>
            <a:off x="1219200" y="52578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∞ ∞  ∞</a:t>
            </a:r>
          </a:p>
        </p:txBody>
      </p:sp>
      <p:sp>
        <p:nvSpPr>
          <p:cNvPr id="626789" name="Text Box 101"/>
          <p:cNvSpPr txBox="1">
            <a:spLocks noChangeArrowheads="1"/>
          </p:cNvSpPr>
          <p:nvPr/>
        </p:nvSpPr>
        <p:spPr bwMode="auto">
          <a:xfrm>
            <a:off x="3260725" y="2022475"/>
            <a:ext cx="9845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2   0   1</a:t>
            </a:r>
          </a:p>
        </p:txBody>
      </p:sp>
      <p:sp>
        <p:nvSpPr>
          <p:cNvPr id="626790" name="Text Box 102"/>
          <p:cNvSpPr txBox="1">
            <a:spLocks noChangeArrowheads="1"/>
          </p:cNvSpPr>
          <p:nvPr/>
        </p:nvSpPr>
        <p:spPr bwMode="auto">
          <a:xfrm>
            <a:off x="3260725" y="2327275"/>
            <a:ext cx="9845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7   1   0</a:t>
            </a:r>
          </a:p>
        </p:txBody>
      </p:sp>
      <p:sp>
        <p:nvSpPr>
          <p:cNvPr id="626791" name="Text Box 103"/>
          <p:cNvSpPr txBox="1">
            <a:spLocks noChangeArrowheads="1"/>
          </p:cNvSpPr>
          <p:nvPr/>
        </p:nvSpPr>
        <p:spPr bwMode="auto">
          <a:xfrm>
            <a:off x="3276600" y="38100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2  0   1</a:t>
            </a:r>
          </a:p>
        </p:txBody>
      </p:sp>
      <p:sp>
        <p:nvSpPr>
          <p:cNvPr id="626792" name="Text Box 104"/>
          <p:cNvSpPr txBox="1">
            <a:spLocks noChangeArrowheads="1"/>
          </p:cNvSpPr>
          <p:nvPr/>
        </p:nvSpPr>
        <p:spPr bwMode="auto">
          <a:xfrm>
            <a:off x="3276600" y="4114800"/>
            <a:ext cx="9845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7   1   0</a:t>
            </a:r>
          </a:p>
        </p:txBody>
      </p:sp>
      <p:sp>
        <p:nvSpPr>
          <p:cNvPr id="626793" name="Text Box 105"/>
          <p:cNvSpPr txBox="1">
            <a:spLocks noChangeArrowheads="1"/>
          </p:cNvSpPr>
          <p:nvPr/>
        </p:nvSpPr>
        <p:spPr bwMode="auto">
          <a:xfrm>
            <a:off x="3276600" y="55626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2  0   1</a:t>
            </a:r>
          </a:p>
        </p:txBody>
      </p:sp>
      <p:sp>
        <p:nvSpPr>
          <p:cNvPr id="626794" name="Text Box 106"/>
          <p:cNvSpPr txBox="1">
            <a:spLocks noChangeArrowheads="1"/>
          </p:cNvSpPr>
          <p:nvPr/>
        </p:nvSpPr>
        <p:spPr bwMode="auto">
          <a:xfrm>
            <a:off x="3276600" y="58674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3  1   0</a:t>
            </a:r>
          </a:p>
        </p:txBody>
      </p:sp>
      <p:sp>
        <p:nvSpPr>
          <p:cNvPr id="626795" name="Text Box 107"/>
          <p:cNvSpPr txBox="1">
            <a:spLocks noChangeArrowheads="1"/>
          </p:cNvSpPr>
          <p:nvPr/>
        </p:nvSpPr>
        <p:spPr bwMode="auto">
          <a:xfrm>
            <a:off x="5486400" y="2133600"/>
            <a:ext cx="9845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2   0   1</a:t>
            </a:r>
          </a:p>
        </p:txBody>
      </p:sp>
      <p:sp>
        <p:nvSpPr>
          <p:cNvPr id="626796" name="Text Box 108"/>
          <p:cNvSpPr txBox="1">
            <a:spLocks noChangeArrowheads="1"/>
          </p:cNvSpPr>
          <p:nvPr/>
        </p:nvSpPr>
        <p:spPr bwMode="auto">
          <a:xfrm>
            <a:off x="5486400" y="24384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3  1   0</a:t>
            </a:r>
          </a:p>
        </p:txBody>
      </p:sp>
      <p:sp>
        <p:nvSpPr>
          <p:cNvPr id="626797" name="Text Box 109"/>
          <p:cNvSpPr txBox="1">
            <a:spLocks noChangeArrowheads="1"/>
          </p:cNvSpPr>
          <p:nvPr/>
        </p:nvSpPr>
        <p:spPr bwMode="auto">
          <a:xfrm>
            <a:off x="5486400" y="38862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2  0   1</a:t>
            </a:r>
          </a:p>
        </p:txBody>
      </p:sp>
      <p:sp>
        <p:nvSpPr>
          <p:cNvPr id="626798" name="Text Box 110"/>
          <p:cNvSpPr txBox="1">
            <a:spLocks noChangeArrowheads="1"/>
          </p:cNvSpPr>
          <p:nvPr/>
        </p:nvSpPr>
        <p:spPr bwMode="auto">
          <a:xfrm>
            <a:off x="5410200" y="58674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3  1   0</a:t>
            </a:r>
          </a:p>
        </p:txBody>
      </p:sp>
      <p:sp>
        <p:nvSpPr>
          <p:cNvPr id="626799" name="Text Box 111"/>
          <p:cNvSpPr txBox="1">
            <a:spLocks noChangeArrowheads="1"/>
          </p:cNvSpPr>
          <p:nvPr/>
        </p:nvSpPr>
        <p:spPr bwMode="auto">
          <a:xfrm>
            <a:off x="5410200" y="54864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2  0   1</a:t>
            </a:r>
          </a:p>
        </p:txBody>
      </p:sp>
      <p:sp>
        <p:nvSpPr>
          <p:cNvPr id="626800" name="Text Box 112"/>
          <p:cNvSpPr txBox="1">
            <a:spLocks noChangeArrowheads="1"/>
          </p:cNvSpPr>
          <p:nvPr/>
        </p:nvSpPr>
        <p:spPr bwMode="auto">
          <a:xfrm>
            <a:off x="5486400" y="41148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3  1   0</a:t>
            </a:r>
          </a:p>
        </p:txBody>
      </p:sp>
      <p:sp>
        <p:nvSpPr>
          <p:cNvPr id="626801" name="Line 113"/>
          <p:cNvSpPr>
            <a:spLocks noChangeShapeType="1"/>
          </p:cNvSpPr>
          <p:nvPr/>
        </p:nvSpPr>
        <p:spPr bwMode="auto">
          <a:xfrm>
            <a:off x="2209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02" name="Line 114"/>
          <p:cNvSpPr>
            <a:spLocks noChangeShapeType="1"/>
          </p:cNvSpPr>
          <p:nvPr/>
        </p:nvSpPr>
        <p:spPr bwMode="auto">
          <a:xfrm>
            <a:off x="2133600" y="2057400"/>
            <a:ext cx="866764" cy="3228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03" name="Line 115"/>
          <p:cNvSpPr>
            <a:spLocks noChangeShapeType="1"/>
          </p:cNvSpPr>
          <p:nvPr/>
        </p:nvSpPr>
        <p:spPr bwMode="auto">
          <a:xfrm flipV="1">
            <a:off x="2133600" y="25146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04" name="Line 116"/>
          <p:cNvSpPr>
            <a:spLocks noChangeShapeType="1"/>
          </p:cNvSpPr>
          <p:nvPr/>
        </p:nvSpPr>
        <p:spPr bwMode="auto">
          <a:xfrm>
            <a:off x="2133600" y="4114800"/>
            <a:ext cx="866764" cy="14573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05" name="Line 117"/>
          <p:cNvSpPr>
            <a:spLocks noChangeShapeType="1"/>
          </p:cNvSpPr>
          <p:nvPr/>
        </p:nvSpPr>
        <p:spPr bwMode="auto">
          <a:xfrm flipV="1">
            <a:off x="2133600" y="2590800"/>
            <a:ext cx="838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06" name="Line 118"/>
          <p:cNvSpPr>
            <a:spLocks noChangeShapeType="1"/>
          </p:cNvSpPr>
          <p:nvPr/>
        </p:nvSpPr>
        <p:spPr bwMode="auto">
          <a:xfrm flipV="1">
            <a:off x="2209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07" name="Line 119"/>
          <p:cNvSpPr>
            <a:spLocks noChangeShapeType="1"/>
          </p:cNvSpPr>
          <p:nvPr/>
        </p:nvSpPr>
        <p:spPr bwMode="auto">
          <a:xfrm>
            <a:off x="4267200" y="1981200"/>
            <a:ext cx="947742" cy="16621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08" name="Line 120"/>
          <p:cNvSpPr>
            <a:spLocks noChangeShapeType="1"/>
          </p:cNvSpPr>
          <p:nvPr/>
        </p:nvSpPr>
        <p:spPr bwMode="auto">
          <a:xfrm>
            <a:off x="4357686" y="2428868"/>
            <a:ext cx="857256" cy="28575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09" name="Line 121"/>
          <p:cNvSpPr>
            <a:spLocks noChangeShapeType="1"/>
          </p:cNvSpPr>
          <p:nvPr/>
        </p:nvSpPr>
        <p:spPr bwMode="auto">
          <a:xfrm flipV="1">
            <a:off x="4114800" y="2743200"/>
            <a:ext cx="114300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10" name="Line 122"/>
          <p:cNvSpPr>
            <a:spLocks noChangeShapeType="1"/>
          </p:cNvSpPr>
          <p:nvPr/>
        </p:nvSpPr>
        <p:spPr bwMode="auto">
          <a:xfrm flipV="1">
            <a:off x="4114800" y="4419600"/>
            <a:ext cx="1066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11" name="Line 123"/>
          <p:cNvSpPr>
            <a:spLocks noChangeShapeType="1"/>
          </p:cNvSpPr>
          <p:nvPr/>
        </p:nvSpPr>
        <p:spPr bwMode="auto">
          <a:xfrm>
            <a:off x="609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12" name="Text Box 124"/>
          <p:cNvSpPr txBox="1">
            <a:spLocks noChangeArrowheads="1"/>
          </p:cNvSpPr>
          <p:nvPr/>
        </p:nvSpPr>
        <p:spPr bwMode="auto">
          <a:xfrm>
            <a:off x="6069013" y="6142038"/>
            <a:ext cx="658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time</a:t>
            </a:r>
          </a:p>
        </p:txBody>
      </p:sp>
      <p:grpSp>
        <p:nvGrpSpPr>
          <p:cNvPr id="3" name="Group 125"/>
          <p:cNvGrpSpPr>
            <a:grpSpLocks/>
          </p:cNvGrpSpPr>
          <p:nvPr/>
        </p:nvGrpSpPr>
        <p:grpSpPr bwMode="auto">
          <a:xfrm>
            <a:off x="6632575" y="2911475"/>
            <a:ext cx="2184400" cy="1222375"/>
            <a:chOff x="2352" y="0"/>
            <a:chExt cx="1376" cy="770"/>
          </a:xfrm>
        </p:grpSpPr>
        <p:sp>
          <p:nvSpPr>
            <p:cNvPr id="626814" name="Freeform 126"/>
            <p:cNvSpPr>
              <a:spLocks/>
            </p:cNvSpPr>
            <p:nvPr/>
          </p:nvSpPr>
          <p:spPr bwMode="auto">
            <a:xfrm>
              <a:off x="2352" y="0"/>
              <a:ext cx="1376" cy="764"/>
            </a:xfrm>
            <a:custGeom>
              <a:avLst/>
              <a:gdLst/>
              <a:ahLst/>
              <a:cxnLst>
                <a:cxn ang="0">
                  <a:pos x="113" y="348"/>
                </a:cxn>
                <a:cxn ang="0">
                  <a:pos x="395" y="162"/>
                </a:cxn>
                <a:cxn ang="0">
                  <a:pos x="710" y="9"/>
                </a:cxn>
                <a:cxn ang="0">
                  <a:pos x="1160" y="219"/>
                </a:cxn>
                <a:cxn ang="0">
                  <a:pos x="1367" y="510"/>
                </a:cxn>
                <a:cxn ang="0">
                  <a:pos x="1103" y="726"/>
                </a:cxn>
                <a:cxn ang="0">
                  <a:pos x="578" y="738"/>
                </a:cxn>
                <a:cxn ang="0">
                  <a:pos x="77" y="630"/>
                </a:cxn>
                <a:cxn ang="0">
                  <a:pos x="113" y="348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grpSp>
          <p:nvGrpSpPr>
            <p:cNvPr id="4" name="Group 127"/>
            <p:cNvGrpSpPr>
              <a:grpSpLocks/>
            </p:cNvGrpSpPr>
            <p:nvPr/>
          </p:nvGrpSpPr>
          <p:grpSpPr bwMode="auto">
            <a:xfrm>
              <a:off x="2448" y="74"/>
              <a:ext cx="1161" cy="696"/>
              <a:chOff x="-17" y="1286"/>
              <a:chExt cx="1161" cy="696"/>
            </a:xfrm>
          </p:grpSpPr>
          <p:sp>
            <p:nvSpPr>
              <p:cNvPr id="626816" name="Freeform 128"/>
              <p:cNvSpPr>
                <a:spLocks/>
              </p:cNvSpPr>
              <p:nvPr/>
            </p:nvSpPr>
            <p:spPr bwMode="auto">
              <a:xfrm>
                <a:off x="246" y="1476"/>
                <a:ext cx="222" cy="180"/>
              </a:xfrm>
              <a:custGeom>
                <a:avLst/>
                <a:gdLst/>
                <a:ahLst/>
                <a:cxnLst>
                  <a:cxn ang="0">
                    <a:pos x="0" y="18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80">
                    <a:moveTo>
                      <a:pt x="0" y="180"/>
                    </a:moveTo>
                    <a:lnTo>
                      <a:pt x="22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26817" name="Oval 129"/>
              <p:cNvSpPr>
                <a:spLocks noChangeArrowheads="1"/>
              </p:cNvSpPr>
              <p:nvPr/>
            </p:nvSpPr>
            <p:spPr bwMode="auto">
              <a:xfrm>
                <a:off x="-14" y="171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26818" name="Line 130"/>
              <p:cNvSpPr>
                <a:spLocks noChangeShapeType="1"/>
              </p:cNvSpPr>
              <p:nvPr/>
            </p:nvSpPr>
            <p:spPr bwMode="auto">
              <a:xfrm>
                <a:off x="-14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26819" name="Line 131"/>
              <p:cNvSpPr>
                <a:spLocks noChangeShapeType="1"/>
              </p:cNvSpPr>
              <p:nvPr/>
            </p:nvSpPr>
            <p:spPr bwMode="auto">
              <a:xfrm>
                <a:off x="299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26820" name="Rectangle 132"/>
              <p:cNvSpPr>
                <a:spLocks noChangeArrowheads="1"/>
              </p:cNvSpPr>
              <p:nvPr/>
            </p:nvSpPr>
            <p:spPr bwMode="auto">
              <a:xfrm>
                <a:off x="-14" y="170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626821" name="Oval 133"/>
              <p:cNvSpPr>
                <a:spLocks noChangeArrowheads="1"/>
              </p:cNvSpPr>
              <p:nvPr/>
            </p:nvSpPr>
            <p:spPr bwMode="auto">
              <a:xfrm>
                <a:off x="-17" y="164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26822" name="Freeform 134"/>
              <p:cNvSpPr>
                <a:spLocks/>
              </p:cNvSpPr>
              <p:nvPr/>
            </p:nvSpPr>
            <p:spPr bwMode="auto">
              <a:xfrm>
                <a:off x="651" y="1476"/>
                <a:ext cx="216" cy="1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6" y="189"/>
                  </a:cxn>
                </a:cxnLst>
                <a:rect l="0" t="0" r="r" b="b"/>
                <a:pathLst>
                  <a:path w="216" h="189">
                    <a:moveTo>
                      <a:pt x="0" y="0"/>
                    </a:moveTo>
                    <a:lnTo>
                      <a:pt x="216" y="189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26823" name="Freeform 135"/>
              <p:cNvSpPr>
                <a:spLocks/>
              </p:cNvSpPr>
              <p:nvPr/>
            </p:nvSpPr>
            <p:spPr bwMode="auto">
              <a:xfrm>
                <a:off x="303" y="1740"/>
                <a:ext cx="540" cy="3"/>
              </a:xfrm>
              <a:custGeom>
                <a:avLst/>
                <a:gdLst/>
                <a:ahLst/>
                <a:cxnLst>
                  <a:cxn ang="0">
                    <a:pos x="540" y="3"/>
                  </a:cxn>
                  <a:cxn ang="0">
                    <a:pos x="0" y="0"/>
                  </a:cxn>
                </a:cxnLst>
                <a:rect l="0" t="0" r="r" b="b"/>
                <a:pathLst>
                  <a:path w="540" h="3">
                    <a:moveTo>
                      <a:pt x="540" y="3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grpSp>
            <p:nvGrpSpPr>
              <p:cNvPr id="5" name="Group 136"/>
              <p:cNvGrpSpPr>
                <a:grpSpLocks/>
              </p:cNvGrpSpPr>
              <p:nvPr/>
            </p:nvGrpSpPr>
            <p:grpSpPr bwMode="auto">
              <a:xfrm>
                <a:off x="32" y="1598"/>
                <a:ext cx="210" cy="250"/>
                <a:chOff x="2952" y="2429"/>
                <a:chExt cx="211" cy="250"/>
              </a:xfrm>
            </p:grpSpPr>
            <p:sp>
              <p:nvSpPr>
                <p:cNvPr id="62682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6826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2952" y="2429"/>
                  <a:ext cx="211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x</a:t>
                  </a:r>
                  <a:endParaRPr lang="en-US" sz="20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6" name="Group 139"/>
              <p:cNvGrpSpPr>
                <a:grpSpLocks/>
              </p:cNvGrpSpPr>
              <p:nvPr/>
            </p:nvGrpSpPr>
            <p:grpSpPr bwMode="auto">
              <a:xfrm>
                <a:off x="828" y="1580"/>
                <a:ext cx="316" cy="252"/>
                <a:chOff x="1740" y="2276"/>
                <a:chExt cx="316" cy="252"/>
              </a:xfrm>
            </p:grpSpPr>
            <p:sp>
              <p:nvSpPr>
                <p:cNvPr id="626828" name="Oval 140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6829" name="Line 141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6830" name="Line 142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683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000">
                    <a:latin typeface="Times New Roman" pitchFamily="18" charset="0"/>
                  </a:endParaRPr>
                </a:p>
              </p:txBody>
            </p:sp>
            <p:sp>
              <p:nvSpPr>
                <p:cNvPr id="626832" name="Oval 144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grpSp>
              <p:nvGrpSpPr>
                <p:cNvPr id="7" name="Group 145"/>
                <p:cNvGrpSpPr>
                  <a:grpSpLocks/>
                </p:cNvGrpSpPr>
                <p:nvPr/>
              </p:nvGrpSpPr>
              <p:grpSpPr bwMode="auto">
                <a:xfrm>
                  <a:off x="1791" y="2276"/>
                  <a:ext cx="203" cy="252"/>
                  <a:chOff x="2948" y="2399"/>
                  <a:chExt cx="204" cy="252"/>
                </a:xfrm>
              </p:grpSpPr>
              <p:sp>
                <p:nvSpPr>
                  <p:cNvPr id="626834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626835" name="Text Box 1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48" y="2399"/>
                    <a:ext cx="204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000"/>
                      <a:t>z</a:t>
                    </a:r>
                  </a:p>
                </p:txBody>
              </p:sp>
            </p:grpSp>
          </p:grpSp>
          <p:sp>
            <p:nvSpPr>
              <p:cNvPr id="626836" name="Text Box 148"/>
              <p:cNvSpPr txBox="1">
                <a:spLocks noChangeArrowheads="1"/>
              </p:cNvSpPr>
              <p:nvPr/>
            </p:nvSpPr>
            <p:spPr bwMode="auto">
              <a:xfrm>
                <a:off x="731" y="1400"/>
                <a:ext cx="18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1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626837" name="Text Box 149"/>
              <p:cNvSpPr txBox="1">
                <a:spLocks noChangeArrowheads="1"/>
              </p:cNvSpPr>
              <p:nvPr/>
            </p:nvSpPr>
            <p:spPr bwMode="auto">
              <a:xfrm>
                <a:off x="192" y="1397"/>
                <a:ext cx="21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2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626838" name="Text Box 150"/>
              <p:cNvSpPr txBox="1">
                <a:spLocks noChangeArrowheads="1"/>
              </p:cNvSpPr>
              <p:nvPr/>
            </p:nvSpPr>
            <p:spPr bwMode="auto">
              <a:xfrm>
                <a:off x="477" y="1730"/>
                <a:ext cx="21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7</a:t>
                </a:r>
                <a:endParaRPr lang="en-US" sz="2000">
                  <a:latin typeface="Times New Roman" pitchFamily="18" charset="0"/>
                </a:endParaRPr>
              </a:p>
            </p:txBody>
          </p:sp>
          <p:grpSp>
            <p:nvGrpSpPr>
              <p:cNvPr id="8" name="Group 151"/>
              <p:cNvGrpSpPr>
                <a:grpSpLocks/>
              </p:cNvGrpSpPr>
              <p:nvPr/>
            </p:nvGrpSpPr>
            <p:grpSpPr bwMode="auto">
              <a:xfrm>
                <a:off x="408" y="1286"/>
                <a:ext cx="316" cy="250"/>
                <a:chOff x="1740" y="2306"/>
                <a:chExt cx="316" cy="250"/>
              </a:xfrm>
            </p:grpSpPr>
            <p:sp>
              <p:nvSpPr>
                <p:cNvPr id="626840" name="Oval 152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6841" name="Line 153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6842" name="Line 154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6843" name="Rectangle 155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000">
                    <a:latin typeface="Times New Roman" pitchFamily="18" charset="0"/>
                  </a:endParaRPr>
                </a:p>
              </p:txBody>
            </p:sp>
            <p:sp>
              <p:nvSpPr>
                <p:cNvPr id="626844" name="Oval 156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grpSp>
              <p:nvGrpSpPr>
                <p:cNvPr id="9" name="Group 157"/>
                <p:cNvGrpSpPr>
                  <a:grpSpLocks/>
                </p:cNvGrpSpPr>
                <p:nvPr/>
              </p:nvGrpSpPr>
              <p:grpSpPr bwMode="auto">
                <a:xfrm>
                  <a:off x="1802" y="2306"/>
                  <a:ext cx="199" cy="250"/>
                  <a:chOff x="2957" y="2429"/>
                  <a:chExt cx="201" cy="250"/>
                </a:xfrm>
              </p:grpSpPr>
              <p:sp>
                <p:nvSpPr>
                  <p:cNvPr id="626846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626847" name="Text Box 1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7" y="2429"/>
                    <a:ext cx="201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000"/>
                      <a:t>y</a:t>
                    </a:r>
                    <a:endParaRPr lang="en-US" sz="2000">
                      <a:latin typeface="Times New Roman" pitchFamily="18" charset="0"/>
                    </a:endParaRPr>
                  </a:p>
                </p:txBody>
              </p:sp>
            </p:grpSp>
          </p:grpSp>
        </p:grpSp>
      </p:grpSp>
      <p:sp>
        <p:nvSpPr>
          <p:cNvPr id="626848" name="Text Box 160"/>
          <p:cNvSpPr txBox="1">
            <a:spLocks noChangeArrowheads="1"/>
          </p:cNvSpPr>
          <p:nvPr/>
        </p:nvSpPr>
        <p:spPr bwMode="auto">
          <a:xfrm>
            <a:off x="0" y="642918"/>
            <a:ext cx="15937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 u="sng" dirty="0">
                <a:solidFill>
                  <a:schemeClr val="bg1"/>
                </a:solidFill>
              </a:rPr>
              <a:t>node x table</a:t>
            </a:r>
          </a:p>
        </p:txBody>
      </p:sp>
      <p:sp>
        <p:nvSpPr>
          <p:cNvPr id="626849" name="Text Box 161"/>
          <p:cNvSpPr txBox="1">
            <a:spLocks noChangeArrowheads="1"/>
          </p:cNvSpPr>
          <p:nvPr/>
        </p:nvSpPr>
        <p:spPr bwMode="auto">
          <a:xfrm>
            <a:off x="0" y="2590800"/>
            <a:ext cx="1585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 u="sng"/>
              <a:t>node y table</a:t>
            </a:r>
          </a:p>
        </p:txBody>
      </p:sp>
      <p:sp>
        <p:nvSpPr>
          <p:cNvPr id="626850" name="Text Box 162"/>
          <p:cNvSpPr txBox="1">
            <a:spLocks noChangeArrowheads="1"/>
          </p:cNvSpPr>
          <p:nvPr/>
        </p:nvSpPr>
        <p:spPr bwMode="auto">
          <a:xfrm>
            <a:off x="0" y="4343400"/>
            <a:ext cx="15808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 u="sng"/>
              <a:t>node z table</a:t>
            </a:r>
          </a:p>
        </p:txBody>
      </p:sp>
      <p:sp>
        <p:nvSpPr>
          <p:cNvPr id="626851" name="Oval 163"/>
          <p:cNvSpPr>
            <a:spLocks noChangeArrowheads="1"/>
          </p:cNvSpPr>
          <p:nvPr/>
        </p:nvSpPr>
        <p:spPr bwMode="auto">
          <a:xfrm>
            <a:off x="12192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26852" name="Oval 164"/>
          <p:cNvSpPr>
            <a:spLocks noChangeArrowheads="1"/>
          </p:cNvSpPr>
          <p:nvPr/>
        </p:nvSpPr>
        <p:spPr bwMode="auto">
          <a:xfrm>
            <a:off x="1219200" y="37338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26853" name="Oval 165"/>
          <p:cNvSpPr>
            <a:spLocks noChangeArrowheads="1"/>
          </p:cNvSpPr>
          <p:nvPr/>
        </p:nvSpPr>
        <p:spPr bwMode="auto">
          <a:xfrm>
            <a:off x="1219200" y="59436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26854" name="Oval 166"/>
          <p:cNvSpPr>
            <a:spLocks noChangeArrowheads="1"/>
          </p:cNvSpPr>
          <p:nvPr/>
        </p:nvSpPr>
        <p:spPr bwMode="auto">
          <a:xfrm>
            <a:off x="32766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26855" name="Oval 167"/>
          <p:cNvSpPr>
            <a:spLocks noChangeArrowheads="1"/>
          </p:cNvSpPr>
          <p:nvPr/>
        </p:nvSpPr>
        <p:spPr bwMode="auto">
          <a:xfrm>
            <a:off x="3200400" y="5867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26856" name="Rectangle 168"/>
          <p:cNvSpPr>
            <a:spLocks noChangeArrowheads="1"/>
          </p:cNvSpPr>
          <p:nvPr/>
        </p:nvSpPr>
        <p:spPr bwMode="auto">
          <a:xfrm>
            <a:off x="1428728" y="139463"/>
            <a:ext cx="451918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fr-FR" sz="1800" dirty="0" err="1">
                <a:solidFill>
                  <a:schemeClr val="bg1"/>
                </a:solidFill>
                <a:cs typeface="Times New Roman" pitchFamily="18" charset="0"/>
              </a:rPr>
              <a:t>D</a:t>
            </a:r>
            <a:r>
              <a:rPr lang="fr-FR" sz="1800" baseline="-25000" dirty="0" err="1">
                <a:solidFill>
                  <a:schemeClr val="bg1"/>
                </a:solidFill>
                <a:cs typeface="Times New Roman" pitchFamily="18" charset="0"/>
              </a:rPr>
              <a:t>x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(y) = min{c(</a:t>
            </a:r>
            <a:r>
              <a:rPr lang="fr-FR" sz="1800" dirty="0" err="1">
                <a:solidFill>
                  <a:schemeClr val="bg1"/>
                </a:solidFill>
                <a:cs typeface="Times New Roman" pitchFamily="18" charset="0"/>
              </a:rPr>
              <a:t>x,y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) + D</a:t>
            </a:r>
            <a:r>
              <a:rPr lang="fr-FR" sz="1800" baseline="-25000" dirty="0">
                <a:solidFill>
                  <a:schemeClr val="bg1"/>
                </a:solidFill>
                <a:cs typeface="Times New Roman" pitchFamily="18" charset="0"/>
              </a:rPr>
              <a:t>y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(y), c(</a:t>
            </a:r>
            <a:r>
              <a:rPr lang="fr-FR" sz="1800" dirty="0" err="1">
                <a:solidFill>
                  <a:schemeClr val="bg1"/>
                </a:solidFill>
                <a:cs typeface="Times New Roman" pitchFamily="18" charset="0"/>
              </a:rPr>
              <a:t>x,z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) + D</a:t>
            </a:r>
            <a:r>
              <a:rPr lang="fr-FR" sz="1800" baseline="-25000" dirty="0">
                <a:solidFill>
                  <a:schemeClr val="bg1"/>
                </a:solidFill>
                <a:cs typeface="Times New Roman" pitchFamily="18" charset="0"/>
              </a:rPr>
              <a:t>z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(y)} </a:t>
            </a:r>
            <a:br>
              <a:rPr lang="fr-FR" sz="1800" dirty="0">
                <a:solidFill>
                  <a:schemeClr val="bg1"/>
                </a:solidFill>
                <a:cs typeface="Times New Roman" pitchFamily="18" charset="0"/>
              </a:rPr>
            </a:b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             = min{2+0 , 7+1} = 2</a:t>
            </a:r>
          </a:p>
        </p:txBody>
      </p:sp>
      <p:sp>
        <p:nvSpPr>
          <p:cNvPr id="626857" name="Line 169"/>
          <p:cNvSpPr>
            <a:spLocks noChangeShapeType="1"/>
          </p:cNvSpPr>
          <p:nvPr/>
        </p:nvSpPr>
        <p:spPr bwMode="auto">
          <a:xfrm flipH="1">
            <a:off x="3760788" y="857232"/>
            <a:ext cx="311146" cy="91918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58" name="Rectangle 170"/>
          <p:cNvSpPr>
            <a:spLocks noChangeArrowheads="1"/>
          </p:cNvSpPr>
          <p:nvPr/>
        </p:nvSpPr>
        <p:spPr bwMode="auto">
          <a:xfrm>
            <a:off x="6000761" y="71414"/>
            <a:ext cx="314324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fr-FR" sz="1800" dirty="0" err="1">
                <a:solidFill>
                  <a:schemeClr val="bg1"/>
                </a:solidFill>
              </a:rPr>
              <a:t>D</a:t>
            </a:r>
            <a:r>
              <a:rPr lang="fr-FR" sz="1800" baseline="-25000" dirty="0" err="1">
                <a:solidFill>
                  <a:schemeClr val="bg1"/>
                </a:solidFill>
              </a:rPr>
              <a:t>x</a:t>
            </a:r>
            <a:r>
              <a:rPr lang="fr-FR" sz="1800" dirty="0">
                <a:solidFill>
                  <a:schemeClr val="bg1"/>
                </a:solidFill>
              </a:rPr>
              <a:t>(z</a:t>
            </a:r>
            <a:r>
              <a:rPr lang="fr-FR" sz="1800" dirty="0" smtClean="0">
                <a:solidFill>
                  <a:schemeClr val="bg1"/>
                </a:solidFill>
              </a:rPr>
              <a:t>) = </a:t>
            </a:r>
            <a:r>
              <a:rPr lang="fr-FR" sz="1800" dirty="0">
                <a:solidFill>
                  <a:schemeClr val="bg1"/>
                </a:solidFill>
              </a:rPr>
              <a:t>min{c(</a:t>
            </a:r>
            <a:r>
              <a:rPr lang="fr-FR" sz="1800" dirty="0" err="1">
                <a:solidFill>
                  <a:schemeClr val="bg1"/>
                </a:solidFill>
              </a:rPr>
              <a:t>x,y</a:t>
            </a:r>
            <a:r>
              <a:rPr lang="fr-FR" sz="1800" dirty="0" smtClean="0">
                <a:solidFill>
                  <a:schemeClr val="bg1"/>
                </a:solidFill>
              </a:rPr>
              <a:t>)  + </a:t>
            </a:r>
            <a:r>
              <a:rPr lang="fr-FR" sz="1800" dirty="0">
                <a:solidFill>
                  <a:schemeClr val="bg1"/>
                </a:solidFill>
              </a:rPr>
              <a:t/>
            </a:r>
            <a:br>
              <a:rPr lang="fr-FR" sz="1800" dirty="0">
                <a:solidFill>
                  <a:schemeClr val="bg1"/>
                </a:solidFill>
              </a:rPr>
            </a:br>
            <a:r>
              <a:rPr lang="fr-FR" sz="1800" dirty="0">
                <a:solidFill>
                  <a:schemeClr val="bg1"/>
                </a:solidFill>
              </a:rPr>
              <a:t>      D</a:t>
            </a:r>
            <a:r>
              <a:rPr lang="fr-FR" sz="1800" baseline="-25000" dirty="0">
                <a:solidFill>
                  <a:schemeClr val="bg1"/>
                </a:solidFill>
              </a:rPr>
              <a:t>y</a:t>
            </a:r>
            <a:r>
              <a:rPr lang="fr-FR" sz="1800" dirty="0">
                <a:solidFill>
                  <a:schemeClr val="bg1"/>
                </a:solidFill>
              </a:rPr>
              <a:t>(z), c(</a:t>
            </a:r>
            <a:r>
              <a:rPr lang="fr-FR" sz="1800" dirty="0" err="1">
                <a:solidFill>
                  <a:schemeClr val="bg1"/>
                </a:solidFill>
              </a:rPr>
              <a:t>x,z</a:t>
            </a:r>
            <a:r>
              <a:rPr lang="fr-FR" sz="1800" dirty="0">
                <a:solidFill>
                  <a:schemeClr val="bg1"/>
                </a:solidFill>
              </a:rPr>
              <a:t>) + D</a:t>
            </a:r>
            <a:r>
              <a:rPr lang="fr-FR" sz="1800" baseline="-25000" dirty="0">
                <a:solidFill>
                  <a:schemeClr val="bg1"/>
                </a:solidFill>
              </a:rPr>
              <a:t>z</a:t>
            </a:r>
            <a:r>
              <a:rPr lang="fr-FR" sz="1800" dirty="0">
                <a:solidFill>
                  <a:schemeClr val="bg1"/>
                </a:solidFill>
              </a:rPr>
              <a:t>(z)} </a:t>
            </a:r>
          </a:p>
          <a:p>
            <a:pPr algn="just"/>
            <a:r>
              <a:rPr lang="fr-FR" sz="1800" dirty="0">
                <a:solidFill>
                  <a:schemeClr val="bg1"/>
                </a:solidFill>
              </a:rPr>
              <a:t>= min{2+1 , 7+0} = </a:t>
            </a:r>
            <a:r>
              <a:rPr lang="fr-FR" sz="1800" dirty="0" smtClean="0">
                <a:solidFill>
                  <a:schemeClr val="bg1"/>
                </a:solidFill>
              </a:rPr>
              <a:t>3</a:t>
            </a:r>
            <a:endParaRPr lang="fr-FR" sz="1800" dirty="0">
              <a:solidFill>
                <a:schemeClr val="bg1"/>
              </a:solidFill>
            </a:endParaRPr>
          </a:p>
        </p:txBody>
      </p:sp>
      <p:sp>
        <p:nvSpPr>
          <p:cNvPr id="626859" name="Line 171"/>
          <p:cNvSpPr>
            <a:spLocks noChangeShapeType="1"/>
          </p:cNvSpPr>
          <p:nvPr/>
        </p:nvSpPr>
        <p:spPr bwMode="auto">
          <a:xfrm flipH="1">
            <a:off x="4143372" y="428604"/>
            <a:ext cx="1892310" cy="13573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17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176" name="Text Box 14"/>
          <p:cNvSpPr txBox="1">
            <a:spLocks noChangeArrowheads="1"/>
          </p:cNvSpPr>
          <p:nvPr/>
        </p:nvSpPr>
        <p:spPr bwMode="auto">
          <a:xfrm>
            <a:off x="1192358" y="3429000"/>
            <a:ext cx="379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∞</a:t>
            </a:r>
          </a:p>
        </p:txBody>
      </p:sp>
      <p:sp>
        <p:nvSpPr>
          <p:cNvPr id="177" name="Text Box 14"/>
          <p:cNvSpPr txBox="1">
            <a:spLocks noChangeArrowheads="1"/>
          </p:cNvSpPr>
          <p:nvPr/>
        </p:nvSpPr>
        <p:spPr bwMode="auto">
          <a:xfrm>
            <a:off x="1600201" y="2514600"/>
            <a:ext cx="379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∞</a:t>
            </a:r>
          </a:p>
        </p:txBody>
      </p:sp>
      <p:sp>
        <p:nvSpPr>
          <p:cNvPr id="178" name="Text Box 14"/>
          <p:cNvSpPr txBox="1">
            <a:spLocks noChangeArrowheads="1"/>
          </p:cNvSpPr>
          <p:nvPr/>
        </p:nvSpPr>
        <p:spPr bwMode="auto">
          <a:xfrm>
            <a:off x="1240259" y="5648112"/>
            <a:ext cx="379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52450" y="1400175"/>
            <a:ext cx="4867275" cy="481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Link cost changes:</a:t>
            </a:r>
            <a:endParaRPr lang="en-US" sz="2000" dirty="0">
              <a:solidFill>
                <a:schemeClr val="accent2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node detects local link cost </a:t>
            </a:r>
            <a:r>
              <a:rPr lang="en-US" sz="2000" dirty="0" smtClean="0"/>
              <a:t>change. </a:t>
            </a:r>
            <a:endParaRPr lang="en-US" sz="20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updates routing info, recalculates </a:t>
            </a:r>
            <a:br>
              <a:rPr lang="en-US" sz="2000" dirty="0"/>
            </a:br>
            <a:r>
              <a:rPr lang="en-US" sz="2000" dirty="0"/>
              <a:t>distance </a:t>
            </a:r>
            <a:r>
              <a:rPr lang="en-US" sz="2000" dirty="0" smtClean="0"/>
              <a:t>vector.</a:t>
            </a:r>
            <a:endParaRPr lang="en-US" sz="20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if DV changes, </a:t>
            </a:r>
            <a:r>
              <a:rPr lang="en-US" sz="2000" dirty="0" smtClean="0"/>
              <a:t>it notifies </a:t>
            </a:r>
            <a:r>
              <a:rPr lang="en-US" sz="2000" dirty="0"/>
              <a:t>neighbors </a:t>
            </a:r>
            <a:r>
              <a:rPr lang="en-US" sz="2000" dirty="0" smtClean="0"/>
              <a:t>.</a:t>
            </a:r>
            <a:endParaRPr lang="en-US" sz="2400" dirty="0"/>
          </a:p>
        </p:txBody>
      </p:sp>
      <p:sp>
        <p:nvSpPr>
          <p:cNvPr id="7" name="Rectangle 41"/>
          <p:cNvSpPr>
            <a:spLocks noChangeArrowheads="1"/>
          </p:cNvSpPr>
          <p:nvPr/>
        </p:nvSpPr>
        <p:spPr bwMode="auto">
          <a:xfrm>
            <a:off x="1500166" y="3286124"/>
            <a:ext cx="68580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tabLst>
                <a:tab pos="228600" algn="l"/>
                <a:tab pos="457200" algn="l"/>
              </a:tabLst>
            </a:pPr>
            <a:r>
              <a:rPr lang="en-US" sz="2000" dirty="0"/>
              <a:t>At time </a:t>
            </a:r>
            <a:r>
              <a:rPr lang="en-US" sz="2000" i="1" dirty="0"/>
              <a:t>t</a:t>
            </a:r>
            <a:r>
              <a:rPr lang="en-US" sz="2000" i="1" baseline="-25000" dirty="0"/>
              <a:t>0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 detects the link-cost change, updates its </a:t>
            </a:r>
            <a:r>
              <a:rPr lang="en-US" sz="2000" dirty="0" smtClean="0"/>
              <a:t>DV, and </a:t>
            </a:r>
            <a:r>
              <a:rPr lang="en-US" sz="2000" dirty="0"/>
              <a:t>informs its neighbors.</a:t>
            </a:r>
          </a:p>
          <a:p>
            <a:pPr algn="l">
              <a:tabLst>
                <a:tab pos="228600" algn="l"/>
                <a:tab pos="457200" algn="l"/>
              </a:tabLst>
            </a:pPr>
            <a:endParaRPr lang="en-US" sz="200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11102" y="3805251"/>
            <a:ext cx="11747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“good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news 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travels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fast”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9" name="Rectangle 42"/>
          <p:cNvSpPr>
            <a:spLocks noChangeArrowheads="1"/>
          </p:cNvSpPr>
          <p:nvPr/>
        </p:nvSpPr>
        <p:spPr bwMode="auto">
          <a:xfrm>
            <a:off x="1500166" y="4115707"/>
            <a:ext cx="764386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tabLst>
                <a:tab pos="228600" algn="l"/>
                <a:tab pos="457200" algn="l"/>
              </a:tabLst>
            </a:pPr>
            <a:r>
              <a:rPr lang="en-US" sz="2000" dirty="0"/>
              <a:t>At time </a:t>
            </a:r>
            <a:r>
              <a:rPr lang="en-US" sz="2000" i="1" dirty="0"/>
              <a:t>t</a:t>
            </a:r>
            <a:r>
              <a:rPr lang="en-US" sz="2000" i="1" baseline="-25000" dirty="0"/>
              <a:t>1</a:t>
            </a:r>
            <a:r>
              <a:rPr lang="en-US" sz="2000" dirty="0"/>
              <a:t>, </a:t>
            </a:r>
            <a:r>
              <a:rPr lang="en-US" sz="2000" i="1" dirty="0"/>
              <a:t>z</a:t>
            </a:r>
            <a:r>
              <a:rPr lang="en-US" sz="2000" dirty="0"/>
              <a:t> receives the update from </a:t>
            </a:r>
            <a:r>
              <a:rPr lang="en-US" sz="2000" i="1" dirty="0"/>
              <a:t>y</a:t>
            </a:r>
            <a:r>
              <a:rPr lang="en-US" sz="2000" dirty="0"/>
              <a:t> and updates its table. </a:t>
            </a:r>
          </a:p>
          <a:p>
            <a:pPr algn="l">
              <a:tabLst>
                <a:tab pos="228600" algn="l"/>
                <a:tab pos="457200" algn="l"/>
              </a:tabLst>
            </a:pPr>
            <a:r>
              <a:rPr lang="en-US" sz="2000" dirty="0"/>
              <a:t>It computes a new least cost to </a:t>
            </a:r>
            <a:r>
              <a:rPr lang="en-US" sz="2000" i="1" dirty="0"/>
              <a:t>x</a:t>
            </a:r>
            <a:r>
              <a:rPr lang="en-US" sz="2000" dirty="0"/>
              <a:t>  and sends its neighbors its DV.</a:t>
            </a:r>
          </a:p>
          <a:p>
            <a:pPr>
              <a:tabLst>
                <a:tab pos="228600" algn="l"/>
                <a:tab pos="457200" algn="l"/>
              </a:tabLst>
            </a:pPr>
            <a:endParaRPr lang="en-US" dirty="0"/>
          </a:p>
        </p:txBody>
      </p:sp>
      <p:sp>
        <p:nvSpPr>
          <p:cNvPr id="10" name="Rectangle 43"/>
          <p:cNvSpPr>
            <a:spLocks noChangeArrowheads="1"/>
          </p:cNvSpPr>
          <p:nvPr/>
        </p:nvSpPr>
        <p:spPr bwMode="auto">
          <a:xfrm>
            <a:off x="1498502" y="5068341"/>
            <a:ext cx="771696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tabLst>
                <a:tab pos="228600" algn="l"/>
                <a:tab pos="457200" algn="l"/>
              </a:tabLst>
            </a:pPr>
            <a:r>
              <a:rPr lang="en-US" sz="2000" dirty="0"/>
              <a:t>At time </a:t>
            </a:r>
            <a:r>
              <a:rPr lang="en-US" sz="2000" i="1" dirty="0"/>
              <a:t>t</a:t>
            </a:r>
            <a:r>
              <a:rPr lang="en-US" sz="2000" i="1" baseline="-25000" dirty="0"/>
              <a:t>2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 receives </a:t>
            </a:r>
            <a:r>
              <a:rPr lang="en-US" sz="2000" i="1" dirty="0" err="1"/>
              <a:t>z</a:t>
            </a:r>
            <a:r>
              <a:rPr lang="en-US" sz="2000" dirty="0" err="1"/>
              <a:t>’s</a:t>
            </a:r>
            <a:r>
              <a:rPr lang="en-US" sz="2000" dirty="0"/>
              <a:t> update and updates its distance table. </a:t>
            </a:r>
          </a:p>
          <a:p>
            <a:pPr algn="l">
              <a:tabLst>
                <a:tab pos="228600" algn="l"/>
                <a:tab pos="457200" algn="l"/>
              </a:tabLst>
            </a:pPr>
            <a:r>
              <a:rPr lang="en-US" sz="2000" i="1" dirty="0" err="1"/>
              <a:t>y</a:t>
            </a:r>
            <a:r>
              <a:rPr lang="en-US" sz="2000" dirty="0" err="1"/>
              <a:t>’s</a:t>
            </a:r>
            <a:r>
              <a:rPr lang="en-US" sz="2000" dirty="0"/>
              <a:t> least costs do not change and hence </a:t>
            </a:r>
            <a:r>
              <a:rPr lang="en-US" sz="2000" i="1" dirty="0"/>
              <a:t>y</a:t>
            </a:r>
            <a:r>
              <a:rPr lang="en-US" sz="2000" dirty="0"/>
              <a:t>  does </a:t>
            </a:r>
            <a:r>
              <a:rPr lang="en-US" sz="2000" i="1" dirty="0"/>
              <a:t>not</a:t>
            </a:r>
            <a:r>
              <a:rPr lang="en-US" sz="2000" dirty="0"/>
              <a:t> send any </a:t>
            </a:r>
          </a:p>
          <a:p>
            <a:pPr algn="l">
              <a:tabLst>
                <a:tab pos="228600" algn="l"/>
                <a:tab pos="457200" algn="l"/>
              </a:tabLst>
            </a:pPr>
            <a:r>
              <a:rPr lang="en-US" sz="2000" dirty="0"/>
              <a:t>message to </a:t>
            </a:r>
            <a:r>
              <a:rPr lang="en-US" sz="2000" i="1" dirty="0"/>
              <a:t>z</a:t>
            </a:r>
            <a:r>
              <a:rPr lang="en-US" sz="2000" dirty="0"/>
              <a:t>. </a:t>
            </a:r>
          </a:p>
          <a:p>
            <a:pPr algn="l">
              <a:tabLst>
                <a:tab pos="228600" algn="l"/>
                <a:tab pos="457200" algn="l"/>
              </a:tabLst>
            </a:pPr>
            <a:endParaRPr lang="en-US" dirty="0"/>
          </a:p>
        </p:txBody>
      </p: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5838825" y="1609725"/>
            <a:ext cx="2184400" cy="1314450"/>
            <a:chOff x="3625" y="1076"/>
            <a:chExt cx="1376" cy="828"/>
          </a:xfrm>
        </p:grpSpPr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3625" y="1140"/>
              <a:ext cx="1376" cy="764"/>
            </a:xfrm>
            <a:custGeom>
              <a:avLst/>
              <a:gdLst/>
              <a:ahLst/>
              <a:cxnLst>
                <a:cxn ang="0">
                  <a:pos x="113" y="348"/>
                </a:cxn>
                <a:cxn ang="0">
                  <a:pos x="395" y="162"/>
                </a:cxn>
                <a:cxn ang="0">
                  <a:pos x="710" y="9"/>
                </a:cxn>
                <a:cxn ang="0">
                  <a:pos x="1160" y="219"/>
                </a:cxn>
                <a:cxn ang="0">
                  <a:pos x="1367" y="510"/>
                </a:cxn>
                <a:cxn ang="0">
                  <a:pos x="1103" y="726"/>
                </a:cxn>
                <a:cxn ang="0">
                  <a:pos x="578" y="738"/>
                </a:cxn>
                <a:cxn ang="0">
                  <a:pos x="77" y="630"/>
                </a:cxn>
                <a:cxn ang="0">
                  <a:pos x="113" y="348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3984" y="1404"/>
              <a:ext cx="222" cy="180"/>
            </a:xfrm>
            <a:custGeom>
              <a:avLst/>
              <a:gdLst/>
              <a:ahLst/>
              <a:cxnLst>
                <a:cxn ang="0">
                  <a:pos x="0" y="180"/>
                </a:cxn>
                <a:cxn ang="0">
                  <a:pos x="222" y="0"/>
                </a:cxn>
              </a:cxnLst>
              <a:rect l="0" t="0" r="r" b="b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3724" y="164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3724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4037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3724" y="163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" name="Oval 12"/>
            <p:cNvSpPr>
              <a:spLocks noChangeArrowheads="1"/>
            </p:cNvSpPr>
            <p:nvPr/>
          </p:nvSpPr>
          <p:spPr bwMode="auto">
            <a:xfrm>
              <a:off x="3721" y="157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4389" y="1404"/>
              <a:ext cx="216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6" y="189"/>
                </a:cxn>
              </a:cxnLst>
              <a:rect l="0" t="0" r="r" b="b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4041" y="1668"/>
              <a:ext cx="540" cy="3"/>
            </a:xfrm>
            <a:custGeom>
              <a:avLst/>
              <a:gdLst/>
              <a:ahLst/>
              <a:cxnLst>
                <a:cxn ang="0">
                  <a:pos x="540" y="3"/>
                </a:cxn>
                <a:cxn ang="0">
                  <a:pos x="0" y="0"/>
                </a:cxn>
              </a:cxnLst>
              <a:rect l="0" t="0" r="r" b="b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" name="Group 15"/>
            <p:cNvGrpSpPr>
              <a:grpSpLocks/>
            </p:cNvGrpSpPr>
            <p:nvPr/>
          </p:nvGrpSpPr>
          <p:grpSpPr bwMode="auto">
            <a:xfrm>
              <a:off x="3770" y="1526"/>
              <a:ext cx="210" cy="250"/>
              <a:chOff x="2951" y="2429"/>
              <a:chExt cx="213" cy="250"/>
            </a:xfrm>
          </p:grpSpPr>
          <p:sp>
            <p:nvSpPr>
              <p:cNvPr id="45" name="Rectangle 1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Text Box 17"/>
              <p:cNvSpPr txBox="1">
                <a:spLocks noChangeArrowheads="1"/>
              </p:cNvSpPr>
              <p:nvPr/>
            </p:nvSpPr>
            <p:spPr bwMode="auto">
              <a:xfrm>
                <a:off x="2951" y="2429"/>
                <a:ext cx="21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x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2" name="Group 18"/>
            <p:cNvGrpSpPr>
              <a:grpSpLocks/>
            </p:cNvGrpSpPr>
            <p:nvPr/>
          </p:nvGrpSpPr>
          <p:grpSpPr bwMode="auto">
            <a:xfrm>
              <a:off x="4566" y="1538"/>
              <a:ext cx="316" cy="250"/>
              <a:chOff x="1740" y="2306"/>
              <a:chExt cx="316" cy="250"/>
            </a:xfrm>
          </p:grpSpPr>
          <p:sp>
            <p:nvSpPr>
              <p:cNvPr id="37" name="Oval 19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20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21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22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1" name="Oval 23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" name="Group 24"/>
              <p:cNvGrpSpPr>
                <a:grpSpLocks/>
              </p:cNvGrpSpPr>
              <p:nvPr/>
            </p:nvGrpSpPr>
            <p:grpSpPr bwMode="auto">
              <a:xfrm>
                <a:off x="1800" y="2306"/>
                <a:ext cx="202" cy="250"/>
                <a:chOff x="2955" y="2429"/>
                <a:chExt cx="205" cy="250"/>
              </a:xfrm>
            </p:grpSpPr>
            <p:sp>
              <p:nvSpPr>
                <p:cNvPr id="43" name="Rectangle 2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955" y="2429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z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3" name="Text Box 27"/>
            <p:cNvSpPr txBox="1">
              <a:spLocks noChangeArrowheads="1"/>
            </p:cNvSpPr>
            <p:nvPr/>
          </p:nvSpPr>
          <p:spPr bwMode="auto">
            <a:xfrm>
              <a:off x="4469" y="132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" name="Text Box 28"/>
            <p:cNvSpPr txBox="1">
              <a:spLocks noChangeArrowheads="1"/>
            </p:cNvSpPr>
            <p:nvPr/>
          </p:nvSpPr>
          <p:spPr bwMode="auto">
            <a:xfrm>
              <a:off x="3930" y="132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" name="Text Box 29"/>
            <p:cNvSpPr txBox="1">
              <a:spLocks noChangeArrowheads="1"/>
            </p:cNvSpPr>
            <p:nvPr/>
          </p:nvSpPr>
          <p:spPr bwMode="auto">
            <a:xfrm>
              <a:off x="4171" y="1658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50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6" name="Group 30"/>
            <p:cNvGrpSpPr>
              <a:grpSpLocks/>
            </p:cNvGrpSpPr>
            <p:nvPr/>
          </p:nvGrpSpPr>
          <p:grpSpPr bwMode="auto">
            <a:xfrm>
              <a:off x="4146" y="1214"/>
              <a:ext cx="316" cy="250"/>
              <a:chOff x="1740" y="2306"/>
              <a:chExt cx="316" cy="250"/>
            </a:xfrm>
          </p:grpSpPr>
          <p:sp>
            <p:nvSpPr>
              <p:cNvPr id="29" name="Oval 31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32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33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Rectangle 34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3" name="Oval 35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" name="Group 36"/>
              <p:cNvGrpSpPr>
                <a:grpSpLocks/>
              </p:cNvGrpSpPr>
              <p:nvPr/>
            </p:nvGrpSpPr>
            <p:grpSpPr bwMode="auto">
              <a:xfrm>
                <a:off x="1802" y="2306"/>
                <a:ext cx="199" cy="250"/>
                <a:chOff x="2957" y="2429"/>
                <a:chExt cx="202" cy="250"/>
              </a:xfrm>
            </p:grpSpPr>
            <p:sp>
              <p:nvSpPr>
                <p:cNvPr id="35" name="Rectangle 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y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7" name="Text Box 39"/>
            <p:cNvSpPr txBox="1">
              <a:spLocks noChangeArrowheads="1"/>
            </p:cNvSpPr>
            <p:nvPr/>
          </p:nvSpPr>
          <p:spPr bwMode="auto">
            <a:xfrm>
              <a:off x="3839" y="1076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" name="Line 40"/>
            <p:cNvSpPr>
              <a:spLocks noChangeShapeType="1"/>
            </p:cNvSpPr>
            <p:nvPr/>
          </p:nvSpPr>
          <p:spPr bwMode="auto">
            <a:xfrm flipH="1" flipV="1">
              <a:off x="3948" y="1272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Distance Vector: </a:t>
            </a:r>
            <a:r>
              <a:rPr lang="en-US" sz="3600" dirty="0" smtClean="0"/>
              <a:t>Link Cost Changes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28596" y="1142984"/>
            <a:ext cx="471490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Link cost changes:</a:t>
            </a:r>
            <a:endParaRPr lang="en-US" sz="2000" dirty="0">
              <a:solidFill>
                <a:schemeClr val="accent2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good news travels fast 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bad news travels slow - “count to infinity” problem!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44 iterations before algorithm stabilizes: see </a:t>
            </a:r>
            <a:r>
              <a:rPr lang="en-US" sz="2000" dirty="0" smtClean="0"/>
              <a:t>text!</a:t>
            </a:r>
            <a:endParaRPr lang="en-US" sz="20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Poisoned reverse: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If Z routes through Y to get to X :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 dirty="0"/>
              <a:t>Z tells Y its (Z’s) distance to X is infinite (so Y won’t route to X via Z)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will this completely solve count to infinity problem?</a:t>
            </a: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5389563" y="1600200"/>
            <a:ext cx="2184400" cy="1314450"/>
            <a:chOff x="3805" y="938"/>
            <a:chExt cx="1376" cy="828"/>
          </a:xfrm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3805" y="1002"/>
              <a:ext cx="1376" cy="764"/>
            </a:xfrm>
            <a:custGeom>
              <a:avLst/>
              <a:gdLst/>
              <a:ahLst/>
              <a:cxnLst>
                <a:cxn ang="0">
                  <a:pos x="113" y="348"/>
                </a:cxn>
                <a:cxn ang="0">
                  <a:pos x="395" y="162"/>
                </a:cxn>
                <a:cxn ang="0">
                  <a:pos x="710" y="9"/>
                </a:cxn>
                <a:cxn ang="0">
                  <a:pos x="1160" y="219"/>
                </a:cxn>
                <a:cxn ang="0">
                  <a:pos x="1367" y="510"/>
                </a:cxn>
                <a:cxn ang="0">
                  <a:pos x="1103" y="726"/>
                </a:cxn>
                <a:cxn ang="0">
                  <a:pos x="578" y="738"/>
                </a:cxn>
                <a:cxn ang="0">
                  <a:pos x="77" y="630"/>
                </a:cxn>
                <a:cxn ang="0">
                  <a:pos x="113" y="348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4164" y="1266"/>
              <a:ext cx="222" cy="180"/>
            </a:xfrm>
            <a:custGeom>
              <a:avLst/>
              <a:gdLst/>
              <a:ahLst/>
              <a:cxnLst>
                <a:cxn ang="0">
                  <a:pos x="0" y="180"/>
                </a:cxn>
                <a:cxn ang="0">
                  <a:pos x="222" y="0"/>
                </a:cxn>
              </a:cxnLst>
              <a:rect l="0" t="0" r="r" b="b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3904" y="15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3904" y="1495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4217" y="1495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904" y="149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3901" y="14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4569" y="1266"/>
              <a:ext cx="216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6" y="189"/>
                </a:cxn>
              </a:cxnLst>
              <a:rect l="0" t="0" r="r" b="b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4221" y="1530"/>
              <a:ext cx="540" cy="3"/>
            </a:xfrm>
            <a:custGeom>
              <a:avLst/>
              <a:gdLst/>
              <a:ahLst/>
              <a:cxnLst>
                <a:cxn ang="0">
                  <a:pos x="540" y="3"/>
                </a:cxn>
                <a:cxn ang="0">
                  <a:pos x="0" y="0"/>
                </a:cxn>
              </a:cxnLst>
              <a:rect l="0" t="0" r="r" b="b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" name="Group 14"/>
            <p:cNvGrpSpPr>
              <a:grpSpLocks/>
            </p:cNvGrpSpPr>
            <p:nvPr/>
          </p:nvGrpSpPr>
          <p:grpSpPr bwMode="auto">
            <a:xfrm>
              <a:off x="3950" y="1388"/>
              <a:ext cx="210" cy="250"/>
              <a:chOff x="2951" y="2429"/>
              <a:chExt cx="213" cy="250"/>
            </a:xfrm>
          </p:grpSpPr>
          <p:sp>
            <p:nvSpPr>
              <p:cNvPr id="42" name="Rectangle 1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Text Box 16"/>
              <p:cNvSpPr txBox="1">
                <a:spLocks noChangeArrowheads="1"/>
              </p:cNvSpPr>
              <p:nvPr/>
            </p:nvSpPr>
            <p:spPr bwMode="auto">
              <a:xfrm>
                <a:off x="2951" y="2429"/>
                <a:ext cx="21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x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9" name="Group 17"/>
            <p:cNvGrpSpPr>
              <a:grpSpLocks/>
            </p:cNvGrpSpPr>
            <p:nvPr/>
          </p:nvGrpSpPr>
          <p:grpSpPr bwMode="auto">
            <a:xfrm>
              <a:off x="4746" y="1400"/>
              <a:ext cx="316" cy="250"/>
              <a:chOff x="1740" y="2306"/>
              <a:chExt cx="316" cy="250"/>
            </a:xfrm>
          </p:grpSpPr>
          <p:sp>
            <p:nvSpPr>
              <p:cNvPr id="34" name="Oval 18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19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20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8" name="Oval 22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9" name="Group 23"/>
              <p:cNvGrpSpPr>
                <a:grpSpLocks/>
              </p:cNvGrpSpPr>
              <p:nvPr/>
            </p:nvGrpSpPr>
            <p:grpSpPr bwMode="auto">
              <a:xfrm>
                <a:off x="1800" y="2306"/>
                <a:ext cx="202" cy="250"/>
                <a:chOff x="2955" y="2429"/>
                <a:chExt cx="205" cy="250"/>
              </a:xfrm>
            </p:grpSpPr>
            <p:sp>
              <p:nvSpPr>
                <p:cNvPr id="40" name="Rectangle 2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955" y="2429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z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0" name="Text Box 26"/>
            <p:cNvSpPr txBox="1">
              <a:spLocks noChangeArrowheads="1"/>
            </p:cNvSpPr>
            <p:nvPr/>
          </p:nvSpPr>
          <p:spPr bwMode="auto">
            <a:xfrm>
              <a:off x="4649" y="119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" name="Text Box 27"/>
            <p:cNvSpPr txBox="1">
              <a:spLocks noChangeArrowheads="1"/>
            </p:cNvSpPr>
            <p:nvPr/>
          </p:nvSpPr>
          <p:spPr bwMode="auto">
            <a:xfrm>
              <a:off x="4110" y="1187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" name="Text Box 28"/>
            <p:cNvSpPr txBox="1">
              <a:spLocks noChangeArrowheads="1"/>
            </p:cNvSpPr>
            <p:nvPr/>
          </p:nvSpPr>
          <p:spPr bwMode="auto">
            <a:xfrm>
              <a:off x="4351" y="1520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50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3" name="Group 29"/>
            <p:cNvGrpSpPr>
              <a:grpSpLocks/>
            </p:cNvGrpSpPr>
            <p:nvPr/>
          </p:nvGrpSpPr>
          <p:grpSpPr bwMode="auto">
            <a:xfrm>
              <a:off x="4326" y="1076"/>
              <a:ext cx="316" cy="250"/>
              <a:chOff x="1740" y="2306"/>
              <a:chExt cx="316" cy="250"/>
            </a:xfrm>
          </p:grpSpPr>
          <p:sp>
            <p:nvSpPr>
              <p:cNvPr id="26" name="Oval 30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31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32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33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0" name="Oval 34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1" name="Group 35"/>
              <p:cNvGrpSpPr>
                <a:grpSpLocks/>
              </p:cNvGrpSpPr>
              <p:nvPr/>
            </p:nvGrpSpPr>
            <p:grpSpPr bwMode="auto">
              <a:xfrm>
                <a:off x="1802" y="2306"/>
                <a:ext cx="199" cy="250"/>
                <a:chOff x="2957" y="2429"/>
                <a:chExt cx="202" cy="250"/>
              </a:xfrm>
            </p:grpSpPr>
            <p:sp>
              <p:nvSpPr>
                <p:cNvPr id="32" name="Rectangle 3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y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4" name="Text Box 38"/>
            <p:cNvSpPr txBox="1">
              <a:spLocks noChangeArrowheads="1"/>
            </p:cNvSpPr>
            <p:nvPr/>
          </p:nvSpPr>
          <p:spPr bwMode="auto">
            <a:xfrm>
              <a:off x="3964" y="938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60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 flipV="1">
              <a:off x="4128" y="1134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" name="Rectangle 2"/>
          <p:cNvSpPr txBox="1">
            <a:spLocks noChangeArrowheads="1"/>
          </p:cNvSpPr>
          <p:nvPr/>
        </p:nvSpPr>
        <p:spPr bwMode="white">
          <a:xfrm>
            <a:off x="142844" y="71414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Distance Vector: Link Cost Changes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42844" y="1128730"/>
            <a:ext cx="8696356" cy="5086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The Network Layer is responsible for</a:t>
            </a:r>
            <a:r>
              <a:rPr lang="en-US" sz="2800" b="1" kern="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routing </a:t>
            </a: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and </a:t>
            </a:r>
            <a:r>
              <a:rPr lang="en-US" sz="2800" b="1" kern="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forwarding</a:t>
            </a: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The routing process is used to build forwarding lookup tables.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Forwarding uses the lookup table to move an incoming packet to the correct outgoing link queue.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Routing algorithms use link cost metrics such as hops or delay.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Distance Vector (DV) is an </a:t>
            </a:r>
            <a:r>
              <a:rPr lang="en-US" sz="2800" b="1" kern="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intradomain</a:t>
            </a:r>
            <a:r>
              <a:rPr lang="en-US" sz="2800" b="1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adaptive routing algorithm</a:t>
            </a: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that does not scale well.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42844" y="1128730"/>
            <a:ext cx="8696356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indent="-225425" algn="l">
              <a:spcBef>
                <a:spcPct val="20000"/>
              </a:spcBef>
              <a:buClr>
                <a:schemeClr val="tx1"/>
              </a:buClr>
              <a:buSzPct val="50000"/>
            </a:pP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DV (originally the old ARPA algorithm) employs the Bellman-Ford shortest path algorithm and currently is used in the RIP, RIP-2, BGP, ISO IDRP and Novell IPX protocols.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DV routers: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Arial" pitchFamily="34" charset="0"/>
              <a:buChar char="•"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keep distances to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ALL intranet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routers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in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distance vector </a:t>
            </a: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which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is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periodically updated and transmitted to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each of its neighbors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Arial" pitchFamily="34" charset="0"/>
              <a:buChar char="•"/>
              <a:tabLst/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r</a:t>
            </a:r>
            <a:r>
              <a:rPr lang="en-US" b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eacts to changes in its neighbors’ distance vectors and to topology changes (i.e., nodes and/or links coming up or going down).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 distance vector routing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“bad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news travels slowly and good news travels quickly”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Metropolitan Area Network (MAN)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187724" y="3030558"/>
            <a:ext cx="3794125" cy="1093788"/>
          </a:xfrm>
          <a:prstGeom prst="ellips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1838349" y="3798908"/>
            <a:ext cx="1957388" cy="2630488"/>
          </a:xfrm>
          <a:prstGeom prst="ellips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4291037" y="4129108"/>
            <a:ext cx="1709737" cy="2079625"/>
          </a:xfrm>
          <a:prstGeom prst="ellips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6251599" y="3798908"/>
            <a:ext cx="1343025" cy="2081213"/>
          </a:xfrm>
          <a:prstGeom prst="ellips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4903812" y="1604983"/>
            <a:ext cx="1833562" cy="1422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lgDashDot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895874" y="3906858"/>
            <a:ext cx="301365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494487" y="3687783"/>
            <a:ext cx="301365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145112" y="2809896"/>
            <a:ext cx="301365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675087" y="2919433"/>
            <a:ext cx="301365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 flipV="1">
            <a:off x="3233762" y="2401908"/>
            <a:ext cx="473075" cy="511175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4757762" y="3125808"/>
            <a:ext cx="310984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5526112" y="3456008"/>
            <a:ext cx="310984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170387" y="3456008"/>
            <a:ext cx="310984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2963887" y="4240233"/>
            <a:ext cx="3238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s </a:t>
            </a: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3197249" y="4983183"/>
            <a:ext cx="3746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 s </a:t>
            </a: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2655912" y="4970483"/>
            <a:ext cx="3746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 s </a:t>
            </a:r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2944837" y="4557733"/>
            <a:ext cx="117475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189312" y="4557733"/>
            <a:ext cx="239712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4895874" y="4500570"/>
            <a:ext cx="390506" cy="33919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bg1"/>
                </a:solidFill>
              </a:rPr>
              <a:t>s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5246712" y="5240358"/>
            <a:ext cx="2730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4757762" y="5240358"/>
            <a:ext cx="2730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H="1">
            <a:off x="4918099" y="4814908"/>
            <a:ext cx="117475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5162574" y="4814908"/>
            <a:ext cx="239713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616724" y="4125933"/>
            <a:ext cx="2730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6937399" y="5008583"/>
            <a:ext cx="2730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6448449" y="5008583"/>
            <a:ext cx="2730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 flipH="1">
            <a:off x="6621487" y="4570433"/>
            <a:ext cx="117475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6865962" y="4570433"/>
            <a:ext cx="239712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 flipH="1">
            <a:off x="4414862" y="3362346"/>
            <a:ext cx="363537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>
            <a:off x="5027637" y="3252808"/>
            <a:ext cx="608012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4478362" y="3675083"/>
            <a:ext cx="1046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 flipV="1">
            <a:off x="3678262" y="3605233"/>
            <a:ext cx="517525" cy="188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4414862" y="3802083"/>
            <a:ext cx="455612" cy="188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>
            <a:off x="5886474" y="3583008"/>
            <a:ext cx="608013" cy="214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4048149" y="3143271"/>
            <a:ext cx="239713" cy="325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37"/>
          <p:cNvSpPr>
            <a:spLocks noChangeShapeType="1"/>
          </p:cNvSpPr>
          <p:nvPr/>
        </p:nvSpPr>
        <p:spPr bwMode="auto">
          <a:xfrm>
            <a:off x="4170387" y="3143271"/>
            <a:ext cx="608012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H="1">
            <a:off x="5027637" y="3122633"/>
            <a:ext cx="282575" cy="125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 flipH="1">
            <a:off x="5764237" y="3143271"/>
            <a:ext cx="117475" cy="325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H="1">
            <a:off x="3189312" y="3911621"/>
            <a:ext cx="24130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41"/>
          <p:cNvSpPr>
            <a:spLocks noChangeShapeType="1"/>
          </p:cNvSpPr>
          <p:nvPr/>
        </p:nvSpPr>
        <p:spPr bwMode="auto">
          <a:xfrm>
            <a:off x="5145112" y="4240233"/>
            <a:ext cx="0" cy="325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42"/>
          <p:cNvSpPr>
            <a:spLocks noChangeShapeType="1"/>
          </p:cNvSpPr>
          <p:nvPr/>
        </p:nvSpPr>
        <p:spPr bwMode="auto">
          <a:xfrm>
            <a:off x="6738962" y="4021158"/>
            <a:ext cx="0" cy="214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3"/>
          <p:cNvSpPr>
            <a:spLocks noChangeArrowheads="1"/>
          </p:cNvSpPr>
          <p:nvPr/>
        </p:nvSpPr>
        <p:spPr bwMode="auto">
          <a:xfrm>
            <a:off x="5268937" y="2151083"/>
            <a:ext cx="296862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48" name="Line 44"/>
          <p:cNvSpPr>
            <a:spLocks noChangeShapeType="1"/>
          </p:cNvSpPr>
          <p:nvPr/>
        </p:nvSpPr>
        <p:spPr bwMode="auto">
          <a:xfrm flipV="1">
            <a:off x="5373712" y="2478108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45"/>
          <p:cNvSpPr>
            <a:spLocks noChangeShapeType="1"/>
          </p:cNvSpPr>
          <p:nvPr/>
        </p:nvSpPr>
        <p:spPr bwMode="auto">
          <a:xfrm flipH="1" flipV="1">
            <a:off x="5638824" y="1933596"/>
            <a:ext cx="31115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46"/>
          <p:cNvSpPr>
            <a:spLocks noChangeShapeType="1"/>
          </p:cNvSpPr>
          <p:nvPr/>
        </p:nvSpPr>
        <p:spPr bwMode="auto">
          <a:xfrm flipV="1">
            <a:off x="5562624" y="1933596"/>
            <a:ext cx="438150" cy="346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47"/>
          <p:cNvSpPr>
            <a:spLocks noChangeArrowheads="1"/>
          </p:cNvSpPr>
          <p:nvPr/>
        </p:nvSpPr>
        <p:spPr bwMode="auto">
          <a:xfrm>
            <a:off x="5795987" y="2822596"/>
            <a:ext cx="458459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R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2" name="Rectangle 48"/>
          <p:cNvSpPr>
            <a:spLocks noChangeArrowheads="1"/>
          </p:cNvSpPr>
          <p:nvPr/>
        </p:nvSpPr>
        <p:spPr bwMode="auto">
          <a:xfrm>
            <a:off x="5932512" y="2151083"/>
            <a:ext cx="322262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53" name="Line 49"/>
          <p:cNvSpPr>
            <a:spLocks noChangeShapeType="1"/>
          </p:cNvSpPr>
          <p:nvPr/>
        </p:nvSpPr>
        <p:spPr bwMode="auto">
          <a:xfrm flipV="1">
            <a:off x="5972199" y="2482871"/>
            <a:ext cx="28575" cy="357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50"/>
          <p:cNvSpPr>
            <a:spLocks noChangeShapeType="1"/>
          </p:cNvSpPr>
          <p:nvPr/>
        </p:nvSpPr>
        <p:spPr bwMode="auto">
          <a:xfrm>
            <a:off x="5576912" y="2352696"/>
            <a:ext cx="3635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1"/>
          <p:cNvSpPr>
            <a:spLocks noChangeShapeType="1"/>
          </p:cNvSpPr>
          <p:nvPr/>
        </p:nvSpPr>
        <p:spPr bwMode="auto">
          <a:xfrm flipV="1">
            <a:off x="5513412" y="1933596"/>
            <a:ext cx="0" cy="223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2"/>
          <p:cNvSpPr>
            <a:spLocks noChangeShapeType="1"/>
          </p:cNvSpPr>
          <p:nvPr/>
        </p:nvSpPr>
        <p:spPr bwMode="auto">
          <a:xfrm flipV="1">
            <a:off x="6126187" y="1933596"/>
            <a:ext cx="0" cy="261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3"/>
          <p:cNvSpPr>
            <a:spLocks noChangeShapeType="1"/>
          </p:cNvSpPr>
          <p:nvPr/>
        </p:nvSpPr>
        <p:spPr bwMode="auto">
          <a:xfrm flipV="1">
            <a:off x="5270524" y="3798908"/>
            <a:ext cx="363538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8" name="Picture 5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60999" y="1582758"/>
            <a:ext cx="423863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5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73774" y="1595458"/>
            <a:ext cx="423863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Line 56"/>
          <p:cNvSpPr>
            <a:spLocks noChangeShapeType="1"/>
          </p:cNvSpPr>
          <p:nvPr/>
        </p:nvSpPr>
        <p:spPr bwMode="auto">
          <a:xfrm flipH="1">
            <a:off x="2454299" y="5338783"/>
            <a:ext cx="239713" cy="214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57"/>
          <p:cNvSpPr>
            <a:spLocks noChangeShapeType="1"/>
          </p:cNvSpPr>
          <p:nvPr/>
        </p:nvSpPr>
        <p:spPr bwMode="auto">
          <a:xfrm flipH="1">
            <a:off x="2700362" y="5338783"/>
            <a:ext cx="115887" cy="542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58"/>
          <p:cNvSpPr>
            <a:spLocks noChangeShapeType="1"/>
          </p:cNvSpPr>
          <p:nvPr/>
        </p:nvSpPr>
        <p:spPr bwMode="auto">
          <a:xfrm>
            <a:off x="3306787" y="5338783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3" name="Picture 59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3299" y="4229121"/>
            <a:ext cx="423863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Line 60"/>
          <p:cNvSpPr>
            <a:spLocks noChangeShapeType="1"/>
          </p:cNvSpPr>
          <p:nvPr/>
        </p:nvSpPr>
        <p:spPr bwMode="auto">
          <a:xfrm>
            <a:off x="2454299" y="4456133"/>
            <a:ext cx="485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2108224" y="5497533"/>
            <a:ext cx="381000" cy="304800"/>
            <a:chOff x="3840" y="1279"/>
            <a:chExt cx="266" cy="310"/>
          </a:xfrm>
        </p:grpSpPr>
        <p:sp>
          <p:nvSpPr>
            <p:cNvPr id="66" name="Freeform 62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63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64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65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66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67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68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69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70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71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72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73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74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75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76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77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78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79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80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81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82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83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84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85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86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87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88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89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90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91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92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93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94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95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96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97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98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99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100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101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102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03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04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05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06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07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08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09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10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11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12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13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14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15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16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17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4" name="Group 118"/>
          <p:cNvGrpSpPr>
            <a:grpSpLocks/>
          </p:cNvGrpSpPr>
          <p:nvPr/>
        </p:nvGrpSpPr>
        <p:grpSpPr bwMode="auto">
          <a:xfrm>
            <a:off x="2489224" y="5878533"/>
            <a:ext cx="381000" cy="304800"/>
            <a:chOff x="3840" y="1279"/>
            <a:chExt cx="266" cy="310"/>
          </a:xfrm>
        </p:grpSpPr>
        <p:sp>
          <p:nvSpPr>
            <p:cNvPr id="123" name="Freeform 119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120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121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122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123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124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125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126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127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128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129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130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131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132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133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134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135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136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137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138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139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140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141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142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143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144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145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146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147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148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149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Freeform 150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151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152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153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154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155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156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157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158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159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160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161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162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163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164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165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Freeform 166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Freeform 167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Freeform 168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169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Freeform 170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171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172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173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74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" name="Group 175"/>
          <p:cNvGrpSpPr>
            <a:grpSpLocks/>
          </p:cNvGrpSpPr>
          <p:nvPr/>
        </p:nvGrpSpPr>
        <p:grpSpPr bwMode="auto">
          <a:xfrm>
            <a:off x="3098824" y="5649933"/>
            <a:ext cx="381000" cy="304800"/>
            <a:chOff x="3840" y="1279"/>
            <a:chExt cx="266" cy="310"/>
          </a:xfrm>
        </p:grpSpPr>
        <p:sp>
          <p:nvSpPr>
            <p:cNvPr id="180" name="Freeform 176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77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178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179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180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181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182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183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184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185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186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187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188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189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Freeform 190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Freeform 191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Freeform 192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Freeform 193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Freeform 194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Freeform 195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Freeform 196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Freeform 197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Freeform 198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Freeform 199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Freeform 200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Freeform 201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Freeform 202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Freeform 203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Freeform 204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Freeform 205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Freeform 206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Freeform 207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Freeform 208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Freeform 209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Freeform 210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Freeform 211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Freeform 212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" name="Freeform 213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" name="Freeform 214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Freeform 215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Freeform 216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Freeform 217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Freeform 218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Freeform 219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Freeform 220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Freeform 221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Freeform 222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Freeform 223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Freeform 224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Freeform 225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Freeform 226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Freeform 227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Freeform 228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Freeform 229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Freeform 230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Freeform 231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6" name="Rectangle 232"/>
          <p:cNvSpPr>
            <a:spLocks noChangeArrowheads="1"/>
          </p:cNvSpPr>
          <p:nvPr/>
        </p:nvSpPr>
        <p:spPr bwMode="auto">
          <a:xfrm>
            <a:off x="3344887" y="3605233"/>
            <a:ext cx="301365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237" name="AutoShape 233"/>
          <p:cNvSpPr>
            <a:spLocks/>
          </p:cNvSpPr>
          <p:nvPr/>
        </p:nvSpPr>
        <p:spPr bwMode="auto">
          <a:xfrm>
            <a:off x="1043012" y="2511446"/>
            <a:ext cx="1130300" cy="349250"/>
          </a:xfrm>
          <a:prstGeom prst="borderCallout2">
            <a:avLst>
              <a:gd name="adj1" fmla="val 32727"/>
              <a:gd name="adj2" fmla="val 106741"/>
              <a:gd name="adj3" fmla="val 32727"/>
              <a:gd name="adj4" fmla="val 151968"/>
              <a:gd name="adj5" fmla="val 276366"/>
              <a:gd name="adj6" fmla="val 188764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dirty="0">
                <a:solidFill>
                  <a:schemeClr val="bg1"/>
                </a:solidFill>
              </a:rPr>
              <a:t>Backbone</a:t>
            </a:r>
          </a:p>
        </p:txBody>
      </p:sp>
      <p:sp>
        <p:nvSpPr>
          <p:cNvPr id="238" name="AutoShape 234"/>
          <p:cNvSpPr>
            <a:spLocks/>
          </p:cNvSpPr>
          <p:nvPr/>
        </p:nvSpPr>
        <p:spPr bwMode="auto">
          <a:xfrm>
            <a:off x="642910" y="1571612"/>
            <a:ext cx="1751015" cy="830997"/>
          </a:xfrm>
          <a:prstGeom prst="borderCallout2">
            <a:avLst>
              <a:gd name="adj1" fmla="val 10556"/>
              <a:gd name="adj2" fmla="val 105468"/>
              <a:gd name="adj3" fmla="val 10556"/>
              <a:gd name="adj4" fmla="val 137356"/>
              <a:gd name="adj5" fmla="val 114020"/>
              <a:gd name="adj6" fmla="val 156576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>
                <a:solidFill>
                  <a:schemeClr val="bg1"/>
                </a:solidFill>
              </a:rPr>
              <a:t>To </a:t>
            </a:r>
            <a:r>
              <a:rPr lang="en-US" sz="1600" dirty="0" smtClean="0">
                <a:solidFill>
                  <a:schemeClr val="bg1"/>
                </a:solidFill>
              </a:rPr>
              <a:t>the Internet </a:t>
            </a:r>
            <a:r>
              <a:rPr lang="en-US" sz="1600" dirty="0">
                <a:solidFill>
                  <a:schemeClr val="bg1"/>
                </a:solidFill>
              </a:rPr>
              <a:t>or wide area network</a:t>
            </a:r>
          </a:p>
        </p:txBody>
      </p:sp>
      <p:sp>
        <p:nvSpPr>
          <p:cNvPr id="239" name="AutoShape 235"/>
          <p:cNvSpPr>
            <a:spLocks/>
          </p:cNvSpPr>
          <p:nvPr/>
        </p:nvSpPr>
        <p:spPr bwMode="auto">
          <a:xfrm>
            <a:off x="6604024" y="1058275"/>
            <a:ext cx="1611314" cy="584775"/>
          </a:xfrm>
          <a:prstGeom prst="borderCallout2">
            <a:avLst>
              <a:gd name="adj1" fmla="val 19250"/>
              <a:gd name="adj2" fmla="val -5454"/>
              <a:gd name="adj3" fmla="val 19250"/>
              <a:gd name="adj4" fmla="val -18866"/>
              <a:gd name="adj5" fmla="val 81327"/>
              <a:gd name="adj6" fmla="val -32586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>
                <a:solidFill>
                  <a:schemeClr val="bg1"/>
                </a:solidFill>
              </a:rPr>
              <a:t>Organization Servers</a:t>
            </a:r>
          </a:p>
        </p:txBody>
      </p:sp>
      <p:sp>
        <p:nvSpPr>
          <p:cNvPr id="240" name="AutoShape 236"/>
          <p:cNvSpPr>
            <a:spLocks/>
          </p:cNvSpPr>
          <p:nvPr/>
        </p:nvSpPr>
        <p:spPr bwMode="auto">
          <a:xfrm>
            <a:off x="1574824" y="1079486"/>
            <a:ext cx="1028700" cy="349250"/>
          </a:xfrm>
          <a:prstGeom prst="borderCallout2">
            <a:avLst>
              <a:gd name="adj1" fmla="val 32727"/>
              <a:gd name="adj2" fmla="val 107407"/>
              <a:gd name="adj3" fmla="val 32727"/>
              <a:gd name="adj4" fmla="val 158486"/>
              <a:gd name="adj5" fmla="val 495842"/>
              <a:gd name="adj6" fmla="val 213478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dirty="0">
                <a:solidFill>
                  <a:schemeClr val="bg1"/>
                </a:solidFill>
              </a:rPr>
              <a:t>Gateway</a:t>
            </a:r>
          </a:p>
        </p:txBody>
      </p:sp>
      <p:sp>
        <p:nvSpPr>
          <p:cNvPr id="241" name="AutoShape 237"/>
          <p:cNvSpPr>
            <a:spLocks/>
          </p:cNvSpPr>
          <p:nvPr/>
        </p:nvSpPr>
        <p:spPr bwMode="auto">
          <a:xfrm>
            <a:off x="50810" y="3357562"/>
            <a:ext cx="1592232" cy="584775"/>
          </a:xfrm>
          <a:prstGeom prst="borderCallout2">
            <a:avLst>
              <a:gd name="adj1" fmla="val 19250"/>
              <a:gd name="adj2" fmla="val 105528"/>
              <a:gd name="adj3" fmla="val 19250"/>
              <a:gd name="adj4" fmla="val 122005"/>
              <a:gd name="adj5" fmla="val 147700"/>
              <a:gd name="adj6" fmla="val 137373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>
                <a:solidFill>
                  <a:schemeClr val="bg1"/>
                </a:solidFill>
              </a:rPr>
              <a:t>Departmental Server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42" name="Oval 242"/>
          <p:cNvSpPr>
            <a:spLocks noChangeArrowheads="1"/>
          </p:cNvSpPr>
          <p:nvPr/>
        </p:nvSpPr>
        <p:spPr bwMode="auto">
          <a:xfrm>
            <a:off x="3330599" y="2525733"/>
            <a:ext cx="914400" cy="914400"/>
          </a:xfrm>
          <a:prstGeom prst="ellipse">
            <a:avLst/>
          </a:prstGeom>
          <a:noFill/>
          <a:ln w="31750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3" name="Text Box 240"/>
          <p:cNvSpPr txBox="1">
            <a:spLocks noChangeArrowheads="1"/>
          </p:cNvSpPr>
          <p:nvPr/>
        </p:nvSpPr>
        <p:spPr bwMode="auto">
          <a:xfrm>
            <a:off x="7215206" y="5886410"/>
            <a:ext cx="1857388" cy="40011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  <a:endParaRPr lang="en-US" sz="1000" b="1" dirty="0" smtClean="0">
              <a:solidFill>
                <a:srgbClr val="FF6600"/>
              </a:solidFill>
            </a:endParaRPr>
          </a:p>
          <a:p>
            <a:pPr algn="ctr" eaLnBrk="0" hangingPunct="0"/>
            <a:r>
              <a:rPr lang="en-US" sz="1000" b="1" i="1" dirty="0" smtClean="0">
                <a:solidFill>
                  <a:srgbClr val="FF6600"/>
                </a:solidFill>
              </a:rPr>
              <a:t>Communication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 Area Network (WAN)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2" descr="10%"/>
          <p:cNvSpPr>
            <a:spLocks noChangeArrowheads="1"/>
          </p:cNvSpPr>
          <p:nvPr/>
        </p:nvSpPr>
        <p:spPr bwMode="auto">
          <a:xfrm>
            <a:off x="3232150" y="3254394"/>
            <a:ext cx="842963" cy="939800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rc 3" descr="10%"/>
          <p:cNvSpPr>
            <a:spLocks/>
          </p:cNvSpPr>
          <p:nvPr/>
        </p:nvSpPr>
        <p:spPr bwMode="auto">
          <a:xfrm>
            <a:off x="3668713" y="2551131"/>
            <a:ext cx="1079500" cy="1366838"/>
          </a:xfrm>
          <a:custGeom>
            <a:avLst/>
            <a:gdLst>
              <a:gd name="T0" fmla="*/ 0 w 21632"/>
              <a:gd name="T1" fmla="*/ 0 h 21600"/>
              <a:gd name="T2" fmla="*/ 2147483647 w 21632"/>
              <a:gd name="T3" fmla="*/ 2147483647 h 21600"/>
              <a:gd name="T4" fmla="*/ 2147483647 w 21632"/>
              <a:gd name="T5" fmla="*/ 2147483647 h 21600"/>
              <a:gd name="T6" fmla="*/ 0 60000 65536"/>
              <a:gd name="T7" fmla="*/ 0 60000 65536"/>
              <a:gd name="T8" fmla="*/ 0 60000 65536"/>
              <a:gd name="T9" fmla="*/ 0 w 21632"/>
              <a:gd name="T10" fmla="*/ 0 h 21600"/>
              <a:gd name="T11" fmla="*/ 21632 w 2163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32" h="21600" fill="none" extrusionOk="0">
                <a:moveTo>
                  <a:pt x="0" y="0"/>
                </a:moveTo>
                <a:cubicBezTo>
                  <a:pt x="10" y="0"/>
                  <a:pt x="21" y="-1"/>
                  <a:pt x="32" y="0"/>
                </a:cubicBezTo>
                <a:cubicBezTo>
                  <a:pt x="11951" y="0"/>
                  <a:pt x="21618" y="9655"/>
                  <a:pt x="21631" y="21575"/>
                </a:cubicBezTo>
              </a:path>
              <a:path w="21632" h="21600" stroke="0" extrusionOk="0">
                <a:moveTo>
                  <a:pt x="0" y="0"/>
                </a:moveTo>
                <a:cubicBezTo>
                  <a:pt x="10" y="0"/>
                  <a:pt x="21" y="-1"/>
                  <a:pt x="32" y="0"/>
                </a:cubicBezTo>
                <a:cubicBezTo>
                  <a:pt x="11951" y="0"/>
                  <a:pt x="21618" y="9655"/>
                  <a:pt x="21631" y="21575"/>
                </a:cubicBezTo>
                <a:lnTo>
                  <a:pt x="32" y="2160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 w="9525" cap="rnd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rc 4" descr="10%"/>
          <p:cNvSpPr>
            <a:spLocks/>
          </p:cNvSpPr>
          <p:nvPr/>
        </p:nvSpPr>
        <p:spPr bwMode="auto">
          <a:xfrm>
            <a:off x="3503613" y="3916381"/>
            <a:ext cx="1244600" cy="684213"/>
          </a:xfrm>
          <a:custGeom>
            <a:avLst/>
            <a:gdLst>
              <a:gd name="T0" fmla="*/ 2147483647 w 21600"/>
              <a:gd name="T1" fmla="*/ 0 h 21650"/>
              <a:gd name="T2" fmla="*/ 0 w 21600"/>
              <a:gd name="T3" fmla="*/ 2147483647 h 21650"/>
              <a:gd name="T4" fmla="*/ 0 w 21600"/>
              <a:gd name="T5" fmla="*/ 2147483647 h 21650"/>
              <a:gd name="T6" fmla="*/ 0 60000 65536"/>
              <a:gd name="T7" fmla="*/ 0 60000 65536"/>
              <a:gd name="T8" fmla="*/ 0 60000 65536"/>
              <a:gd name="T9" fmla="*/ 0 w 21600"/>
              <a:gd name="T10" fmla="*/ 0 h 21650"/>
              <a:gd name="T11" fmla="*/ 21600 w 21600"/>
              <a:gd name="T12" fmla="*/ 21650 h 216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50" fill="none" extrusionOk="0">
                <a:moveTo>
                  <a:pt x="21599" y="0"/>
                </a:moveTo>
                <a:cubicBezTo>
                  <a:pt x="21599" y="16"/>
                  <a:pt x="21600" y="33"/>
                  <a:pt x="21600" y="50"/>
                </a:cubicBezTo>
                <a:cubicBezTo>
                  <a:pt x="21600" y="11979"/>
                  <a:pt x="11929" y="21649"/>
                  <a:pt x="0" y="21650"/>
                </a:cubicBezTo>
              </a:path>
              <a:path w="21600" h="21650" stroke="0" extrusionOk="0">
                <a:moveTo>
                  <a:pt x="21599" y="0"/>
                </a:moveTo>
                <a:cubicBezTo>
                  <a:pt x="21599" y="16"/>
                  <a:pt x="21600" y="33"/>
                  <a:pt x="21600" y="50"/>
                </a:cubicBezTo>
                <a:cubicBezTo>
                  <a:pt x="21600" y="11979"/>
                  <a:pt x="11929" y="21649"/>
                  <a:pt x="0" y="21650"/>
                </a:cubicBezTo>
                <a:lnTo>
                  <a:pt x="0" y="5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 w="9525" cap="rnd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rc 5" descr="10%"/>
          <p:cNvSpPr>
            <a:spLocks/>
          </p:cNvSpPr>
          <p:nvPr/>
        </p:nvSpPr>
        <p:spPr bwMode="auto">
          <a:xfrm>
            <a:off x="2535238" y="2551131"/>
            <a:ext cx="1162050" cy="10922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82"/>
                  <a:pt x="9652" y="16"/>
                  <a:pt x="21570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2"/>
                  <a:pt x="9652" y="16"/>
                  <a:pt x="21570" y="0"/>
                </a:cubicBezTo>
                <a:lnTo>
                  <a:pt x="21600" y="2160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 w="9525" cap="rnd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rc 6" descr="10%"/>
          <p:cNvSpPr>
            <a:spLocks/>
          </p:cNvSpPr>
          <p:nvPr/>
        </p:nvSpPr>
        <p:spPr bwMode="auto">
          <a:xfrm>
            <a:off x="2509838" y="3641744"/>
            <a:ext cx="995362" cy="957262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 w="9525" cap="rnd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7" descr="10%"/>
          <p:cNvSpPr>
            <a:spLocks noChangeArrowheads="1"/>
          </p:cNvSpPr>
          <p:nvPr/>
        </p:nvSpPr>
        <p:spPr bwMode="auto">
          <a:xfrm>
            <a:off x="3209925" y="1539894"/>
            <a:ext cx="5321300" cy="1389062"/>
          </a:xfrm>
          <a:prstGeom prst="ellipse">
            <a:avLst/>
          </a:prstGeom>
          <a:pattFill prst="pct10">
            <a:fgClr>
              <a:srgbClr val="FF6633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473450" y="2079644"/>
            <a:ext cx="201613" cy="203200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540250" y="1863744"/>
            <a:ext cx="201613" cy="203200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4221163" y="2401906"/>
            <a:ext cx="200025" cy="203200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287963" y="2187594"/>
            <a:ext cx="200025" cy="201612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6248400" y="1755794"/>
            <a:ext cx="200025" cy="203200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6034088" y="2509856"/>
            <a:ext cx="201612" cy="203200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6781800" y="2187594"/>
            <a:ext cx="200025" cy="201612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7527925" y="1863744"/>
            <a:ext cx="200025" cy="203200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7527925" y="2401906"/>
            <a:ext cx="200025" cy="203200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V="1">
            <a:off x="3681413" y="1965344"/>
            <a:ext cx="852487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3681413" y="2181244"/>
            <a:ext cx="533400" cy="322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 flipV="1">
            <a:off x="4427538" y="2289194"/>
            <a:ext cx="854075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>
            <a:off x="4748213" y="1965344"/>
            <a:ext cx="5334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4748213" y="1857394"/>
            <a:ext cx="1493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>
            <a:off x="5494338" y="2289194"/>
            <a:ext cx="533400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V="1">
            <a:off x="5494338" y="1965344"/>
            <a:ext cx="747712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6454775" y="1965344"/>
            <a:ext cx="3206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V="1">
            <a:off x="6242050" y="2395556"/>
            <a:ext cx="533400" cy="107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>
            <a:off x="6454775" y="1857394"/>
            <a:ext cx="1066800" cy="107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V="1">
            <a:off x="6988175" y="2073294"/>
            <a:ext cx="5334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>
            <a:off x="6988175" y="2395556"/>
            <a:ext cx="533400" cy="107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7627938" y="2073294"/>
            <a:ext cx="0" cy="322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4427538" y="2611456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3201988" y="3030556"/>
            <a:ext cx="201612" cy="203200"/>
          </a:xfrm>
          <a:prstGeom prst="rect">
            <a:avLst/>
          </a:prstGeom>
          <a:solidFill>
            <a:srgbClr val="00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2"/>
          <p:cNvSpPr>
            <a:spLocks noChangeArrowheads="1"/>
          </p:cNvSpPr>
          <p:nvPr/>
        </p:nvSpPr>
        <p:spPr bwMode="auto">
          <a:xfrm>
            <a:off x="4221163" y="3957656"/>
            <a:ext cx="200025" cy="203200"/>
          </a:xfrm>
          <a:prstGeom prst="rect">
            <a:avLst/>
          </a:prstGeom>
          <a:solidFill>
            <a:srgbClr val="00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3154363" y="4281506"/>
            <a:ext cx="200025" cy="203200"/>
          </a:xfrm>
          <a:prstGeom prst="rect">
            <a:avLst/>
          </a:prstGeom>
          <a:solidFill>
            <a:srgbClr val="00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 flipH="1">
            <a:off x="3321050" y="2289194"/>
            <a:ext cx="146050" cy="735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>
            <a:off x="4067175" y="3373456"/>
            <a:ext cx="254000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3295650" y="3246456"/>
            <a:ext cx="919163" cy="704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37"/>
          <p:cNvSpPr>
            <a:spLocks noChangeShapeType="1"/>
          </p:cNvSpPr>
          <p:nvPr/>
        </p:nvSpPr>
        <p:spPr bwMode="auto">
          <a:xfrm>
            <a:off x="2895600" y="3849706"/>
            <a:ext cx="358775" cy="425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H="1">
            <a:off x="3360738" y="4059256"/>
            <a:ext cx="8540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1654175" y="4814906"/>
            <a:ext cx="277336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>
            <a:off x="3254375" y="4491056"/>
            <a:ext cx="0" cy="3238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41"/>
          <p:cNvSpPr>
            <a:spLocks noChangeShapeType="1"/>
          </p:cNvSpPr>
          <p:nvPr/>
        </p:nvSpPr>
        <p:spPr bwMode="auto">
          <a:xfrm>
            <a:off x="1760538" y="4814906"/>
            <a:ext cx="0" cy="3222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42"/>
          <p:cNvSpPr>
            <a:spLocks noChangeShapeType="1"/>
          </p:cNvSpPr>
          <p:nvPr/>
        </p:nvSpPr>
        <p:spPr bwMode="auto">
          <a:xfrm>
            <a:off x="2187575" y="4814906"/>
            <a:ext cx="0" cy="3222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43"/>
          <p:cNvSpPr>
            <a:spLocks noChangeShapeType="1"/>
          </p:cNvSpPr>
          <p:nvPr/>
        </p:nvSpPr>
        <p:spPr bwMode="auto">
          <a:xfrm>
            <a:off x="4000500" y="4814906"/>
            <a:ext cx="0" cy="3222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4"/>
          <p:cNvSpPr>
            <a:spLocks noChangeArrowheads="1"/>
          </p:cNvSpPr>
          <p:nvPr/>
        </p:nvSpPr>
        <p:spPr bwMode="auto">
          <a:xfrm>
            <a:off x="1660525" y="5143519"/>
            <a:ext cx="200025" cy="2032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5"/>
          <p:cNvSpPr>
            <a:spLocks noChangeArrowheads="1"/>
          </p:cNvSpPr>
          <p:nvPr/>
        </p:nvSpPr>
        <p:spPr bwMode="auto">
          <a:xfrm>
            <a:off x="2087563" y="5143519"/>
            <a:ext cx="200025" cy="2032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6"/>
          <p:cNvSpPr>
            <a:spLocks noChangeArrowheads="1"/>
          </p:cNvSpPr>
          <p:nvPr/>
        </p:nvSpPr>
        <p:spPr bwMode="auto">
          <a:xfrm>
            <a:off x="3900488" y="5143519"/>
            <a:ext cx="201612" cy="2032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47"/>
          <p:cNvSpPr>
            <a:spLocks noChangeArrowheads="1"/>
          </p:cNvSpPr>
          <p:nvPr/>
        </p:nvSpPr>
        <p:spPr bwMode="auto">
          <a:xfrm>
            <a:off x="1127125" y="2865456"/>
            <a:ext cx="3978275" cy="29829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48"/>
          <p:cNvSpPr>
            <a:spLocks noChangeArrowheads="1"/>
          </p:cNvSpPr>
          <p:nvPr/>
        </p:nvSpPr>
        <p:spPr bwMode="auto">
          <a:xfrm>
            <a:off x="4837113" y="1062024"/>
            <a:ext cx="180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 dirty="0" err="1">
                <a:solidFill>
                  <a:schemeClr val="tx1"/>
                </a:solidFill>
              </a:rPr>
              <a:t>Interdomain</a:t>
            </a:r>
            <a:r>
              <a:rPr lang="en-US" sz="1800" dirty="0">
                <a:solidFill>
                  <a:schemeClr val="tx1"/>
                </a:solidFill>
              </a:rPr>
              <a:t> level</a:t>
            </a:r>
          </a:p>
        </p:txBody>
      </p:sp>
      <p:sp>
        <p:nvSpPr>
          <p:cNvPr id="53" name="Rectangle 49"/>
          <p:cNvSpPr>
            <a:spLocks noChangeArrowheads="1"/>
          </p:cNvSpPr>
          <p:nvPr/>
        </p:nvSpPr>
        <p:spPr bwMode="auto">
          <a:xfrm>
            <a:off x="2125658" y="5848369"/>
            <a:ext cx="180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 dirty="0" err="1">
                <a:solidFill>
                  <a:schemeClr val="tx1"/>
                </a:solidFill>
              </a:rPr>
              <a:t>Intradomain</a:t>
            </a:r>
            <a:r>
              <a:rPr lang="en-US" sz="1800" dirty="0">
                <a:solidFill>
                  <a:schemeClr val="tx1"/>
                </a:solidFill>
              </a:rPr>
              <a:t> level</a:t>
            </a:r>
          </a:p>
        </p:txBody>
      </p:sp>
      <p:sp>
        <p:nvSpPr>
          <p:cNvPr id="54" name="Rectangle 50"/>
          <p:cNvSpPr>
            <a:spLocks noChangeArrowheads="1"/>
          </p:cNvSpPr>
          <p:nvPr/>
        </p:nvSpPr>
        <p:spPr bwMode="auto">
          <a:xfrm>
            <a:off x="1501775" y="4352944"/>
            <a:ext cx="1155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LAN level</a:t>
            </a:r>
          </a:p>
        </p:txBody>
      </p:sp>
      <p:sp>
        <p:nvSpPr>
          <p:cNvPr id="55" name="Rectangle 51"/>
          <p:cNvSpPr>
            <a:spLocks noChangeArrowheads="1"/>
          </p:cNvSpPr>
          <p:nvPr/>
        </p:nvSpPr>
        <p:spPr bwMode="auto">
          <a:xfrm>
            <a:off x="571472" y="2995631"/>
            <a:ext cx="2107949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tx1"/>
                </a:solidFill>
              </a:rPr>
              <a:t>Autonomous system</a:t>
            </a:r>
          </a:p>
          <a:p>
            <a:pPr eaLnBrk="0" hangingPunct="0"/>
            <a:r>
              <a:rPr lang="en-US" sz="1600" b="1" dirty="0">
                <a:solidFill>
                  <a:schemeClr val="tx1"/>
                </a:solidFill>
              </a:rPr>
              <a:t>or domain</a:t>
            </a:r>
          </a:p>
        </p:txBody>
      </p:sp>
      <p:sp>
        <p:nvSpPr>
          <p:cNvPr id="56" name="Line 52"/>
          <p:cNvSpPr>
            <a:spLocks noChangeShapeType="1"/>
          </p:cNvSpPr>
          <p:nvPr/>
        </p:nvSpPr>
        <p:spPr bwMode="auto">
          <a:xfrm>
            <a:off x="2706688" y="2198706"/>
            <a:ext cx="493712" cy="819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53"/>
          <p:cNvSpPr>
            <a:spLocks noChangeArrowheads="1"/>
          </p:cNvSpPr>
          <p:nvPr/>
        </p:nvSpPr>
        <p:spPr bwMode="auto">
          <a:xfrm>
            <a:off x="4786314" y="3089804"/>
            <a:ext cx="1795465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tx2"/>
                </a:solidFill>
              </a:rPr>
              <a:t>Border </a:t>
            </a:r>
            <a:r>
              <a:rPr lang="en-US" sz="1600" b="1" dirty="0" smtClean="0">
                <a:solidFill>
                  <a:schemeClr val="tx2"/>
                </a:solidFill>
              </a:rPr>
              <a:t>routers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58" name="Line 54"/>
          <p:cNvSpPr>
            <a:spLocks noChangeShapeType="1"/>
          </p:cNvSpPr>
          <p:nvPr/>
        </p:nvSpPr>
        <p:spPr bwMode="auto">
          <a:xfrm flipH="1" flipV="1">
            <a:off x="4406900" y="2662256"/>
            <a:ext cx="609600" cy="482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55"/>
          <p:cNvSpPr>
            <a:spLocks noChangeShapeType="1"/>
          </p:cNvSpPr>
          <p:nvPr/>
        </p:nvSpPr>
        <p:spPr bwMode="auto">
          <a:xfrm flipH="1">
            <a:off x="4310063" y="3289319"/>
            <a:ext cx="577850" cy="3016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56"/>
          <p:cNvSpPr>
            <a:spLocks noChangeArrowheads="1"/>
          </p:cNvSpPr>
          <p:nvPr/>
        </p:nvSpPr>
        <p:spPr bwMode="auto">
          <a:xfrm>
            <a:off x="2782888" y="3614756"/>
            <a:ext cx="201612" cy="203200"/>
          </a:xfrm>
          <a:prstGeom prst="rect">
            <a:avLst/>
          </a:prstGeom>
          <a:solidFill>
            <a:srgbClr val="00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57"/>
          <p:cNvSpPr>
            <a:spLocks noChangeArrowheads="1"/>
          </p:cNvSpPr>
          <p:nvPr/>
        </p:nvSpPr>
        <p:spPr bwMode="auto">
          <a:xfrm>
            <a:off x="3963988" y="3182956"/>
            <a:ext cx="201612" cy="203200"/>
          </a:xfrm>
          <a:prstGeom prst="rect">
            <a:avLst/>
          </a:prstGeom>
          <a:solidFill>
            <a:srgbClr val="00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58"/>
          <p:cNvSpPr>
            <a:spLocks noChangeShapeType="1"/>
          </p:cNvSpPr>
          <p:nvPr/>
        </p:nvSpPr>
        <p:spPr bwMode="auto">
          <a:xfrm flipV="1">
            <a:off x="2873375" y="3235344"/>
            <a:ext cx="355600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63" name="Line 59"/>
          <p:cNvSpPr>
            <a:spLocks noChangeShapeType="1"/>
          </p:cNvSpPr>
          <p:nvPr/>
        </p:nvSpPr>
        <p:spPr bwMode="auto">
          <a:xfrm>
            <a:off x="3419475" y="3133744"/>
            <a:ext cx="533400" cy="1397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64" name="Line 60"/>
          <p:cNvSpPr>
            <a:spLocks noChangeShapeType="1"/>
          </p:cNvSpPr>
          <p:nvPr/>
        </p:nvSpPr>
        <p:spPr bwMode="auto">
          <a:xfrm flipH="1">
            <a:off x="4067175" y="2613044"/>
            <a:ext cx="254000" cy="558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65" name="Rectangle 61"/>
          <p:cNvSpPr>
            <a:spLocks noChangeArrowheads="1"/>
          </p:cNvSpPr>
          <p:nvPr/>
        </p:nvSpPr>
        <p:spPr bwMode="auto">
          <a:xfrm>
            <a:off x="1214414" y="1785956"/>
            <a:ext cx="1671933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tx2"/>
                </a:solidFill>
              </a:rPr>
              <a:t>Border routers</a:t>
            </a:r>
          </a:p>
        </p:txBody>
      </p:sp>
      <p:sp>
        <p:nvSpPr>
          <p:cNvPr id="66" name="Line 62"/>
          <p:cNvSpPr>
            <a:spLocks noChangeShapeType="1"/>
          </p:cNvSpPr>
          <p:nvPr/>
        </p:nvSpPr>
        <p:spPr bwMode="auto">
          <a:xfrm>
            <a:off x="2884488" y="2020906"/>
            <a:ext cx="544512" cy="198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64"/>
          <p:cNvSpPr>
            <a:spLocks noChangeArrowheads="1"/>
          </p:cNvSpPr>
          <p:nvPr/>
        </p:nvSpPr>
        <p:spPr bwMode="auto">
          <a:xfrm>
            <a:off x="6992938" y="2847975"/>
            <a:ext cx="18367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tx2"/>
                </a:solidFill>
              </a:rPr>
              <a:t>Internet service provider</a:t>
            </a:r>
          </a:p>
        </p:txBody>
      </p:sp>
      <p:sp>
        <p:nvSpPr>
          <p:cNvPr id="68" name="Text Box 240"/>
          <p:cNvSpPr txBox="1">
            <a:spLocks noChangeArrowheads="1"/>
          </p:cNvSpPr>
          <p:nvPr/>
        </p:nvSpPr>
        <p:spPr bwMode="auto">
          <a:xfrm>
            <a:off x="7215206" y="5886410"/>
            <a:ext cx="1857388" cy="40011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  <a:endParaRPr lang="en-US" sz="1000" b="1" dirty="0" smtClean="0">
              <a:solidFill>
                <a:srgbClr val="FF6600"/>
              </a:solidFill>
            </a:endParaRPr>
          </a:p>
          <a:p>
            <a:pPr algn="ctr" eaLnBrk="0" hangingPunct="0"/>
            <a:r>
              <a:rPr lang="en-US" sz="1000" b="1" i="1" dirty="0" smtClean="0">
                <a:solidFill>
                  <a:srgbClr val="FF6600"/>
                </a:solidFill>
              </a:rPr>
              <a:t>Communication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Internet Backbone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Arc 2" descr="10%"/>
          <p:cNvSpPr>
            <a:spLocks/>
          </p:cNvSpPr>
          <p:nvPr/>
        </p:nvSpPr>
        <p:spPr bwMode="auto">
          <a:xfrm>
            <a:off x="3557618" y="3719499"/>
            <a:ext cx="1079500" cy="1366837"/>
          </a:xfrm>
          <a:custGeom>
            <a:avLst/>
            <a:gdLst>
              <a:gd name="T0" fmla="*/ 0 w 21632"/>
              <a:gd name="T1" fmla="*/ 0 h 21600"/>
              <a:gd name="T2" fmla="*/ 2147483647 w 21632"/>
              <a:gd name="T3" fmla="*/ 2147483647 h 21600"/>
              <a:gd name="T4" fmla="*/ 2147483647 w 21632"/>
              <a:gd name="T5" fmla="*/ 2147483647 h 21600"/>
              <a:gd name="T6" fmla="*/ 0 60000 65536"/>
              <a:gd name="T7" fmla="*/ 0 60000 65536"/>
              <a:gd name="T8" fmla="*/ 0 60000 65536"/>
              <a:gd name="T9" fmla="*/ 0 w 21632"/>
              <a:gd name="T10" fmla="*/ 0 h 21600"/>
              <a:gd name="T11" fmla="*/ 21632 w 2163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32" h="21600" fill="none" extrusionOk="0">
                <a:moveTo>
                  <a:pt x="0" y="0"/>
                </a:moveTo>
                <a:cubicBezTo>
                  <a:pt x="10" y="0"/>
                  <a:pt x="21" y="-1"/>
                  <a:pt x="32" y="0"/>
                </a:cubicBezTo>
                <a:cubicBezTo>
                  <a:pt x="11951" y="0"/>
                  <a:pt x="21618" y="9655"/>
                  <a:pt x="21631" y="21575"/>
                </a:cubicBezTo>
              </a:path>
              <a:path w="21632" h="21600" stroke="0" extrusionOk="0">
                <a:moveTo>
                  <a:pt x="0" y="0"/>
                </a:moveTo>
                <a:cubicBezTo>
                  <a:pt x="10" y="0"/>
                  <a:pt x="21" y="-1"/>
                  <a:pt x="32" y="0"/>
                </a:cubicBezTo>
                <a:cubicBezTo>
                  <a:pt x="11951" y="0"/>
                  <a:pt x="21618" y="9655"/>
                  <a:pt x="21631" y="21575"/>
                </a:cubicBezTo>
                <a:lnTo>
                  <a:pt x="32" y="2160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 w="9525" cap="rnd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rc 3" descr="10%"/>
          <p:cNvSpPr>
            <a:spLocks/>
          </p:cNvSpPr>
          <p:nvPr/>
        </p:nvSpPr>
        <p:spPr bwMode="auto">
          <a:xfrm>
            <a:off x="2246343" y="3536936"/>
            <a:ext cx="1162050" cy="10922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82"/>
                  <a:pt x="9652" y="16"/>
                  <a:pt x="21570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2"/>
                  <a:pt x="9652" y="16"/>
                  <a:pt x="21570" y="0"/>
                </a:cubicBezTo>
                <a:lnTo>
                  <a:pt x="21600" y="2160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 w="9525" cap="rnd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2000280" y="1719249"/>
            <a:ext cx="5321300" cy="838200"/>
            <a:chOff x="1828" y="1500"/>
            <a:chExt cx="3352" cy="875"/>
          </a:xfrm>
        </p:grpSpPr>
        <p:sp>
          <p:nvSpPr>
            <p:cNvPr id="9" name="Oval 5" descr="10%"/>
            <p:cNvSpPr>
              <a:spLocks noChangeArrowheads="1"/>
            </p:cNvSpPr>
            <p:nvPr/>
          </p:nvSpPr>
          <p:spPr bwMode="auto">
            <a:xfrm>
              <a:off x="1828" y="1500"/>
              <a:ext cx="3352" cy="875"/>
            </a:xfrm>
            <a:prstGeom prst="ellipse">
              <a:avLst/>
            </a:prstGeom>
            <a:pattFill prst="pct10">
              <a:fgClr>
                <a:srgbClr val="FF6633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962" y="1840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2634" y="1704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433" y="2043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3105" y="1908"/>
              <a:ext cx="126" cy="127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710" y="1636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3575" y="2111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046" y="1908"/>
              <a:ext cx="126" cy="127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4516" y="1704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4516" y="2043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 flipV="1">
              <a:off x="2093" y="1768"/>
              <a:ext cx="537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2093" y="1904"/>
              <a:ext cx="336" cy="2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 flipV="1">
              <a:off x="2563" y="1972"/>
              <a:ext cx="538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2765" y="1768"/>
              <a:ext cx="336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2765" y="1700"/>
              <a:ext cx="94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3235" y="1972"/>
              <a:ext cx="336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 flipV="1">
              <a:off x="3235" y="1768"/>
              <a:ext cx="471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3840" y="1768"/>
              <a:ext cx="202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V="1">
              <a:off x="3706" y="2039"/>
              <a:ext cx="336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3840" y="1700"/>
              <a:ext cx="672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 flipV="1">
              <a:off x="4176" y="1836"/>
              <a:ext cx="336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4176" y="2039"/>
              <a:ext cx="336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>
              <a:off x="4579" y="1836"/>
              <a:ext cx="0" cy="2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2563" y="2175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29"/>
          <p:cNvGrpSpPr>
            <a:grpSpLocks/>
          </p:cNvGrpSpPr>
          <p:nvPr/>
        </p:nvGrpSpPr>
        <p:grpSpPr bwMode="auto">
          <a:xfrm flipH="1" flipV="1">
            <a:off x="2076480" y="2786049"/>
            <a:ext cx="5321300" cy="838200"/>
            <a:chOff x="1828" y="1500"/>
            <a:chExt cx="3352" cy="875"/>
          </a:xfrm>
        </p:grpSpPr>
        <p:sp>
          <p:nvSpPr>
            <p:cNvPr id="34" name="Oval 30" descr="10%"/>
            <p:cNvSpPr>
              <a:spLocks noChangeArrowheads="1"/>
            </p:cNvSpPr>
            <p:nvPr/>
          </p:nvSpPr>
          <p:spPr bwMode="auto">
            <a:xfrm>
              <a:off x="1828" y="1500"/>
              <a:ext cx="3352" cy="875"/>
            </a:xfrm>
            <a:prstGeom prst="ellipse">
              <a:avLst/>
            </a:prstGeom>
            <a:pattFill prst="pct10">
              <a:fgClr>
                <a:srgbClr val="FF6633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1962" y="1840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2634" y="1704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2433" y="2043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3105" y="1908"/>
              <a:ext cx="126" cy="127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3710" y="1636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3575" y="2111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4046" y="1908"/>
              <a:ext cx="126" cy="127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4516" y="1704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4516" y="2043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 flipV="1">
              <a:off x="2093" y="1768"/>
              <a:ext cx="537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1"/>
            <p:cNvSpPr>
              <a:spLocks noChangeShapeType="1"/>
            </p:cNvSpPr>
            <p:nvPr/>
          </p:nvSpPr>
          <p:spPr bwMode="auto">
            <a:xfrm>
              <a:off x="2093" y="1904"/>
              <a:ext cx="336" cy="2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 flipV="1">
              <a:off x="2563" y="1972"/>
              <a:ext cx="538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3"/>
            <p:cNvSpPr>
              <a:spLocks noChangeShapeType="1"/>
            </p:cNvSpPr>
            <p:nvPr/>
          </p:nvSpPr>
          <p:spPr bwMode="auto">
            <a:xfrm>
              <a:off x="2765" y="1768"/>
              <a:ext cx="336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>
              <a:off x="2765" y="1700"/>
              <a:ext cx="94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45"/>
            <p:cNvSpPr>
              <a:spLocks noChangeShapeType="1"/>
            </p:cNvSpPr>
            <p:nvPr/>
          </p:nvSpPr>
          <p:spPr bwMode="auto">
            <a:xfrm>
              <a:off x="3235" y="1972"/>
              <a:ext cx="336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46"/>
            <p:cNvSpPr>
              <a:spLocks noChangeShapeType="1"/>
            </p:cNvSpPr>
            <p:nvPr/>
          </p:nvSpPr>
          <p:spPr bwMode="auto">
            <a:xfrm flipV="1">
              <a:off x="3235" y="1768"/>
              <a:ext cx="471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47"/>
            <p:cNvSpPr>
              <a:spLocks noChangeShapeType="1"/>
            </p:cNvSpPr>
            <p:nvPr/>
          </p:nvSpPr>
          <p:spPr bwMode="auto">
            <a:xfrm>
              <a:off x="3840" y="1768"/>
              <a:ext cx="202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8"/>
            <p:cNvSpPr>
              <a:spLocks noChangeShapeType="1"/>
            </p:cNvSpPr>
            <p:nvPr/>
          </p:nvSpPr>
          <p:spPr bwMode="auto">
            <a:xfrm flipV="1">
              <a:off x="3706" y="2039"/>
              <a:ext cx="336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9"/>
            <p:cNvSpPr>
              <a:spLocks noChangeShapeType="1"/>
            </p:cNvSpPr>
            <p:nvPr/>
          </p:nvSpPr>
          <p:spPr bwMode="auto">
            <a:xfrm>
              <a:off x="3840" y="1700"/>
              <a:ext cx="672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 flipV="1">
              <a:off x="4176" y="1836"/>
              <a:ext cx="336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51"/>
            <p:cNvSpPr>
              <a:spLocks noChangeShapeType="1"/>
            </p:cNvSpPr>
            <p:nvPr/>
          </p:nvSpPr>
          <p:spPr bwMode="auto">
            <a:xfrm>
              <a:off x="4176" y="2039"/>
              <a:ext cx="336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52"/>
            <p:cNvSpPr>
              <a:spLocks noChangeShapeType="1"/>
            </p:cNvSpPr>
            <p:nvPr/>
          </p:nvSpPr>
          <p:spPr bwMode="auto">
            <a:xfrm>
              <a:off x="4579" y="1836"/>
              <a:ext cx="0" cy="2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53"/>
            <p:cNvSpPr>
              <a:spLocks noChangeShapeType="1"/>
            </p:cNvSpPr>
            <p:nvPr/>
          </p:nvSpPr>
          <p:spPr bwMode="auto">
            <a:xfrm>
              <a:off x="2563" y="2175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" name="Group 54"/>
          <p:cNvGrpSpPr>
            <a:grpSpLocks/>
          </p:cNvGrpSpPr>
          <p:nvPr/>
        </p:nvGrpSpPr>
        <p:grpSpPr bwMode="auto">
          <a:xfrm flipH="1">
            <a:off x="2152680" y="3852849"/>
            <a:ext cx="5321300" cy="838200"/>
            <a:chOff x="1828" y="1500"/>
            <a:chExt cx="3352" cy="875"/>
          </a:xfrm>
        </p:grpSpPr>
        <p:sp>
          <p:nvSpPr>
            <p:cNvPr id="59" name="Oval 55" descr="10%"/>
            <p:cNvSpPr>
              <a:spLocks noChangeArrowheads="1"/>
            </p:cNvSpPr>
            <p:nvPr/>
          </p:nvSpPr>
          <p:spPr bwMode="auto">
            <a:xfrm>
              <a:off x="1828" y="1500"/>
              <a:ext cx="3352" cy="875"/>
            </a:xfrm>
            <a:prstGeom prst="ellipse">
              <a:avLst/>
            </a:prstGeom>
            <a:pattFill prst="pct10">
              <a:fgClr>
                <a:srgbClr val="FF6633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1962" y="1840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2634" y="1704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2433" y="2043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3105" y="1908"/>
              <a:ext cx="126" cy="127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3710" y="1636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3575" y="2111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4046" y="1908"/>
              <a:ext cx="126" cy="127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4516" y="1704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4516" y="2043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65"/>
            <p:cNvSpPr>
              <a:spLocks noChangeShapeType="1"/>
            </p:cNvSpPr>
            <p:nvPr/>
          </p:nvSpPr>
          <p:spPr bwMode="auto">
            <a:xfrm flipV="1">
              <a:off x="2093" y="1768"/>
              <a:ext cx="537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>
              <a:off x="2093" y="1904"/>
              <a:ext cx="336" cy="2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67"/>
            <p:cNvSpPr>
              <a:spLocks noChangeShapeType="1"/>
            </p:cNvSpPr>
            <p:nvPr/>
          </p:nvSpPr>
          <p:spPr bwMode="auto">
            <a:xfrm flipV="1">
              <a:off x="2563" y="1972"/>
              <a:ext cx="538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68"/>
            <p:cNvSpPr>
              <a:spLocks noChangeShapeType="1"/>
            </p:cNvSpPr>
            <p:nvPr/>
          </p:nvSpPr>
          <p:spPr bwMode="auto">
            <a:xfrm>
              <a:off x="2765" y="1768"/>
              <a:ext cx="336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69"/>
            <p:cNvSpPr>
              <a:spLocks noChangeShapeType="1"/>
            </p:cNvSpPr>
            <p:nvPr/>
          </p:nvSpPr>
          <p:spPr bwMode="auto">
            <a:xfrm>
              <a:off x="2765" y="1700"/>
              <a:ext cx="94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>
              <a:off x="3235" y="1972"/>
              <a:ext cx="336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1"/>
            <p:cNvSpPr>
              <a:spLocks noChangeShapeType="1"/>
            </p:cNvSpPr>
            <p:nvPr/>
          </p:nvSpPr>
          <p:spPr bwMode="auto">
            <a:xfrm flipV="1">
              <a:off x="3235" y="1768"/>
              <a:ext cx="471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72"/>
            <p:cNvSpPr>
              <a:spLocks noChangeShapeType="1"/>
            </p:cNvSpPr>
            <p:nvPr/>
          </p:nvSpPr>
          <p:spPr bwMode="auto">
            <a:xfrm>
              <a:off x="3840" y="1768"/>
              <a:ext cx="202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73"/>
            <p:cNvSpPr>
              <a:spLocks noChangeShapeType="1"/>
            </p:cNvSpPr>
            <p:nvPr/>
          </p:nvSpPr>
          <p:spPr bwMode="auto">
            <a:xfrm flipV="1">
              <a:off x="3706" y="2039"/>
              <a:ext cx="336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74"/>
            <p:cNvSpPr>
              <a:spLocks noChangeShapeType="1"/>
            </p:cNvSpPr>
            <p:nvPr/>
          </p:nvSpPr>
          <p:spPr bwMode="auto">
            <a:xfrm>
              <a:off x="3840" y="1700"/>
              <a:ext cx="672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75"/>
            <p:cNvSpPr>
              <a:spLocks noChangeShapeType="1"/>
            </p:cNvSpPr>
            <p:nvPr/>
          </p:nvSpPr>
          <p:spPr bwMode="auto">
            <a:xfrm flipV="1">
              <a:off x="4176" y="1836"/>
              <a:ext cx="336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76"/>
            <p:cNvSpPr>
              <a:spLocks noChangeShapeType="1"/>
            </p:cNvSpPr>
            <p:nvPr/>
          </p:nvSpPr>
          <p:spPr bwMode="auto">
            <a:xfrm>
              <a:off x="4176" y="2039"/>
              <a:ext cx="336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77"/>
            <p:cNvSpPr>
              <a:spLocks noChangeShapeType="1"/>
            </p:cNvSpPr>
            <p:nvPr/>
          </p:nvSpPr>
          <p:spPr bwMode="auto">
            <a:xfrm>
              <a:off x="4579" y="1836"/>
              <a:ext cx="0" cy="2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78"/>
            <p:cNvSpPr>
              <a:spLocks noChangeShapeType="1"/>
            </p:cNvSpPr>
            <p:nvPr/>
          </p:nvSpPr>
          <p:spPr bwMode="auto">
            <a:xfrm>
              <a:off x="2563" y="2175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" name="Line 79"/>
          <p:cNvSpPr>
            <a:spLocks noChangeShapeType="1"/>
          </p:cNvSpPr>
          <p:nvPr/>
        </p:nvSpPr>
        <p:spPr bwMode="auto">
          <a:xfrm flipH="1">
            <a:off x="1314480" y="2252649"/>
            <a:ext cx="838200" cy="914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Line 80"/>
          <p:cNvSpPr>
            <a:spLocks noChangeShapeType="1"/>
          </p:cNvSpPr>
          <p:nvPr/>
        </p:nvSpPr>
        <p:spPr bwMode="auto">
          <a:xfrm flipH="1">
            <a:off x="1771680" y="3243249"/>
            <a:ext cx="304800" cy="76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Line 81"/>
          <p:cNvSpPr>
            <a:spLocks noChangeShapeType="1"/>
          </p:cNvSpPr>
          <p:nvPr/>
        </p:nvSpPr>
        <p:spPr bwMode="auto">
          <a:xfrm flipH="1" flipV="1">
            <a:off x="1619280" y="3700449"/>
            <a:ext cx="5334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82"/>
          <p:cNvSpPr>
            <a:spLocks noChangeShapeType="1"/>
          </p:cNvSpPr>
          <p:nvPr/>
        </p:nvSpPr>
        <p:spPr bwMode="auto">
          <a:xfrm>
            <a:off x="7258080" y="2176449"/>
            <a:ext cx="914400" cy="838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Line 83"/>
          <p:cNvSpPr>
            <a:spLocks noChangeShapeType="1"/>
          </p:cNvSpPr>
          <p:nvPr/>
        </p:nvSpPr>
        <p:spPr bwMode="auto">
          <a:xfrm>
            <a:off x="7410480" y="3243249"/>
            <a:ext cx="381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Line 84"/>
          <p:cNvSpPr>
            <a:spLocks noChangeShapeType="1"/>
          </p:cNvSpPr>
          <p:nvPr/>
        </p:nvSpPr>
        <p:spPr bwMode="auto">
          <a:xfrm flipV="1">
            <a:off x="7410480" y="3548049"/>
            <a:ext cx="609600" cy="609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Text Box 100"/>
          <p:cNvSpPr txBox="1">
            <a:spLocks noChangeArrowheads="1"/>
          </p:cNvSpPr>
          <p:nvPr/>
        </p:nvSpPr>
        <p:spPr bwMode="auto">
          <a:xfrm>
            <a:off x="2289205" y="1428736"/>
            <a:ext cx="27305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National service provider A</a:t>
            </a:r>
          </a:p>
        </p:txBody>
      </p:sp>
      <p:sp>
        <p:nvSpPr>
          <p:cNvPr id="90" name="Text Box 101"/>
          <p:cNvSpPr txBox="1">
            <a:spLocks noChangeArrowheads="1"/>
          </p:cNvSpPr>
          <p:nvPr/>
        </p:nvSpPr>
        <p:spPr bwMode="auto">
          <a:xfrm>
            <a:off x="2305080" y="2481249"/>
            <a:ext cx="27178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National service provider B</a:t>
            </a:r>
          </a:p>
        </p:txBody>
      </p:sp>
      <p:sp>
        <p:nvSpPr>
          <p:cNvPr id="91" name="Text Box 102"/>
          <p:cNvSpPr txBox="1">
            <a:spLocks noChangeArrowheads="1"/>
          </p:cNvSpPr>
          <p:nvPr/>
        </p:nvSpPr>
        <p:spPr bwMode="auto">
          <a:xfrm>
            <a:off x="2228880" y="3548049"/>
            <a:ext cx="27178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National service provider C</a:t>
            </a:r>
          </a:p>
        </p:txBody>
      </p:sp>
      <p:sp>
        <p:nvSpPr>
          <p:cNvPr id="92" name="Text Box 104"/>
          <p:cNvSpPr txBox="1">
            <a:spLocks noChangeArrowheads="1"/>
          </p:cNvSpPr>
          <p:nvPr/>
        </p:nvSpPr>
        <p:spPr bwMode="auto">
          <a:xfrm>
            <a:off x="704880" y="3167049"/>
            <a:ext cx="1066800" cy="379412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800">
                <a:solidFill>
                  <a:schemeClr val="tx1"/>
                </a:solidFill>
              </a:rPr>
              <a:t>NAP</a:t>
            </a:r>
          </a:p>
        </p:txBody>
      </p:sp>
      <p:sp>
        <p:nvSpPr>
          <p:cNvPr id="93" name="Text Box 105"/>
          <p:cNvSpPr txBox="1">
            <a:spLocks noChangeArrowheads="1"/>
          </p:cNvSpPr>
          <p:nvPr/>
        </p:nvSpPr>
        <p:spPr bwMode="auto">
          <a:xfrm>
            <a:off x="7791480" y="3014649"/>
            <a:ext cx="1066800" cy="379412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800">
                <a:solidFill>
                  <a:schemeClr val="tx1"/>
                </a:solidFill>
              </a:rPr>
              <a:t>NAP</a:t>
            </a:r>
          </a:p>
        </p:txBody>
      </p:sp>
      <p:sp>
        <p:nvSpPr>
          <p:cNvPr id="94" name="Rectangle 111"/>
          <p:cNvSpPr>
            <a:spLocks noChangeArrowheads="1"/>
          </p:cNvSpPr>
          <p:nvPr/>
        </p:nvSpPr>
        <p:spPr bwMode="auto">
          <a:xfrm>
            <a:off x="1571604" y="5214950"/>
            <a:ext cx="5643602" cy="50006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/>
              <a:t>National </a:t>
            </a:r>
            <a:r>
              <a:rPr lang="en-US" b="1" dirty="0" smtClean="0"/>
              <a:t>Internet Service Providers</a:t>
            </a:r>
            <a:endParaRPr lang="en-US" b="1" dirty="0"/>
          </a:p>
        </p:txBody>
      </p:sp>
      <p:sp>
        <p:nvSpPr>
          <p:cNvPr id="95" name="Rectangle 112"/>
          <p:cNvSpPr>
            <a:spLocks noChangeArrowheads="1"/>
          </p:cNvSpPr>
          <p:nvPr/>
        </p:nvSpPr>
        <p:spPr bwMode="auto">
          <a:xfrm>
            <a:off x="431830" y="4133836"/>
            <a:ext cx="144780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Network Access</a:t>
            </a:r>
          </a:p>
          <a:p>
            <a:pPr algn="ctr"/>
            <a:r>
              <a:rPr lang="en-US" sz="1600">
                <a:latin typeface="Comic Sans MS" pitchFamily="66" charset="0"/>
              </a:rPr>
              <a:t>Point</a:t>
            </a:r>
          </a:p>
        </p:txBody>
      </p:sp>
      <p:cxnSp>
        <p:nvCxnSpPr>
          <p:cNvPr id="96" name="AutoShape 114"/>
          <p:cNvCxnSpPr>
            <a:cxnSpLocks noChangeShapeType="1"/>
            <a:stCxn id="95" idx="0"/>
            <a:endCxn id="92" idx="2"/>
          </p:cNvCxnSpPr>
          <p:nvPr/>
        </p:nvCxnSpPr>
        <p:spPr bwMode="auto">
          <a:xfrm flipV="1">
            <a:off x="1155730" y="3546461"/>
            <a:ext cx="82550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7" name="Text Box 240"/>
          <p:cNvSpPr txBox="1">
            <a:spLocks noChangeArrowheads="1"/>
          </p:cNvSpPr>
          <p:nvPr/>
        </p:nvSpPr>
        <p:spPr bwMode="auto">
          <a:xfrm>
            <a:off x="7215206" y="5886410"/>
            <a:ext cx="1857388" cy="40011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  <a:endParaRPr lang="en-US" sz="1000" b="1" dirty="0" smtClean="0">
              <a:solidFill>
                <a:srgbClr val="FF6600"/>
              </a:solidFill>
            </a:endParaRPr>
          </a:p>
          <a:p>
            <a:pPr algn="ctr" eaLnBrk="0" hangingPunct="0"/>
            <a:r>
              <a:rPr lang="en-US" sz="1000" b="1" i="1" dirty="0" smtClean="0">
                <a:solidFill>
                  <a:srgbClr val="FF6600"/>
                </a:solidFill>
              </a:rPr>
              <a:t>Communication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Access Point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ext Box 240"/>
          <p:cNvSpPr txBox="1">
            <a:spLocks noChangeArrowheads="1"/>
          </p:cNvSpPr>
          <p:nvPr/>
        </p:nvSpPr>
        <p:spPr bwMode="auto">
          <a:xfrm>
            <a:off x="7215206" y="5886410"/>
            <a:ext cx="1857388" cy="40011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  <a:endParaRPr lang="en-US" sz="1000" b="1" dirty="0" smtClean="0">
              <a:solidFill>
                <a:srgbClr val="FF6600"/>
              </a:solidFill>
            </a:endParaRPr>
          </a:p>
          <a:p>
            <a:pPr algn="ctr" eaLnBrk="0" hangingPunct="0"/>
            <a:r>
              <a:rPr lang="en-US" sz="1000" b="1" i="1" dirty="0" smtClean="0">
                <a:solidFill>
                  <a:srgbClr val="FF6600"/>
                </a:solidFill>
              </a:rPr>
              <a:t>Communication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  <p:sp>
        <p:nvSpPr>
          <p:cNvPr id="7" name="Arc 85" descr="10%"/>
          <p:cNvSpPr>
            <a:spLocks/>
          </p:cNvSpPr>
          <p:nvPr/>
        </p:nvSpPr>
        <p:spPr bwMode="auto">
          <a:xfrm>
            <a:off x="2787624" y="2506654"/>
            <a:ext cx="1244600" cy="684212"/>
          </a:xfrm>
          <a:custGeom>
            <a:avLst/>
            <a:gdLst>
              <a:gd name="T0" fmla="*/ 2147483647 w 21600"/>
              <a:gd name="T1" fmla="*/ 0 h 21650"/>
              <a:gd name="T2" fmla="*/ 0 w 21600"/>
              <a:gd name="T3" fmla="*/ 2147483647 h 21650"/>
              <a:gd name="T4" fmla="*/ 0 w 21600"/>
              <a:gd name="T5" fmla="*/ 2147483647 h 21650"/>
              <a:gd name="T6" fmla="*/ 0 60000 65536"/>
              <a:gd name="T7" fmla="*/ 0 60000 65536"/>
              <a:gd name="T8" fmla="*/ 0 60000 65536"/>
              <a:gd name="T9" fmla="*/ 0 w 21600"/>
              <a:gd name="T10" fmla="*/ 0 h 21650"/>
              <a:gd name="T11" fmla="*/ 21600 w 21600"/>
              <a:gd name="T12" fmla="*/ 21650 h 216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50" fill="none" extrusionOk="0">
                <a:moveTo>
                  <a:pt x="21599" y="0"/>
                </a:moveTo>
                <a:cubicBezTo>
                  <a:pt x="21599" y="16"/>
                  <a:pt x="21600" y="33"/>
                  <a:pt x="21600" y="50"/>
                </a:cubicBezTo>
                <a:cubicBezTo>
                  <a:pt x="21600" y="11979"/>
                  <a:pt x="11929" y="21649"/>
                  <a:pt x="0" y="21650"/>
                </a:cubicBezTo>
              </a:path>
              <a:path w="21600" h="21650" stroke="0" extrusionOk="0">
                <a:moveTo>
                  <a:pt x="21599" y="0"/>
                </a:moveTo>
                <a:cubicBezTo>
                  <a:pt x="21599" y="16"/>
                  <a:pt x="21600" y="33"/>
                  <a:pt x="21600" y="50"/>
                </a:cubicBezTo>
                <a:cubicBezTo>
                  <a:pt x="21600" y="11979"/>
                  <a:pt x="11929" y="21649"/>
                  <a:pt x="0" y="21650"/>
                </a:cubicBezTo>
                <a:lnTo>
                  <a:pt x="0" y="5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 w="9525" cap="rnd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86"/>
          <p:cNvSpPr>
            <a:spLocks noChangeArrowheads="1"/>
          </p:cNvSpPr>
          <p:nvPr/>
        </p:nvSpPr>
        <p:spPr bwMode="auto">
          <a:xfrm>
            <a:off x="2919386" y="2752716"/>
            <a:ext cx="2971800" cy="1295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" name="Text Box 87"/>
          <p:cNvSpPr txBox="1">
            <a:spLocks noChangeArrowheads="1"/>
          </p:cNvSpPr>
          <p:nvPr/>
        </p:nvSpPr>
        <p:spPr bwMode="auto">
          <a:xfrm>
            <a:off x="5814986" y="2219316"/>
            <a:ext cx="495300" cy="469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R</a:t>
            </a:r>
            <a:r>
              <a:rPr lang="en-US" baseline="-25000">
                <a:solidFill>
                  <a:schemeClr val="tx1"/>
                </a:solidFill>
              </a:rPr>
              <a:t>A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" name="Text Box 88"/>
          <p:cNvSpPr txBox="1">
            <a:spLocks noChangeArrowheads="1"/>
          </p:cNvSpPr>
          <p:nvPr/>
        </p:nvSpPr>
        <p:spPr bwMode="auto">
          <a:xfrm>
            <a:off x="6805586" y="2905116"/>
            <a:ext cx="484188" cy="469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R</a:t>
            </a:r>
            <a:r>
              <a:rPr lang="en-US" baseline="-25000">
                <a:solidFill>
                  <a:schemeClr val="tx1"/>
                </a:solidFill>
              </a:rPr>
              <a:t>B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1" name="Text Box 89"/>
          <p:cNvSpPr txBox="1">
            <a:spLocks noChangeArrowheads="1"/>
          </p:cNvSpPr>
          <p:nvPr/>
        </p:nvSpPr>
        <p:spPr bwMode="auto">
          <a:xfrm>
            <a:off x="5891186" y="3971916"/>
            <a:ext cx="484188" cy="469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R</a:t>
            </a:r>
            <a:r>
              <a:rPr lang="en-US" baseline="-25000">
                <a:solidFill>
                  <a:schemeClr val="tx1"/>
                </a:solidFill>
              </a:rPr>
              <a:t>C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2" name="Line 90"/>
          <p:cNvSpPr>
            <a:spLocks noChangeShapeType="1"/>
          </p:cNvSpPr>
          <p:nvPr/>
        </p:nvSpPr>
        <p:spPr bwMode="auto">
          <a:xfrm flipH="1">
            <a:off x="5205386" y="2371716"/>
            <a:ext cx="609600" cy="457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91"/>
          <p:cNvSpPr>
            <a:spLocks noChangeShapeType="1"/>
          </p:cNvSpPr>
          <p:nvPr/>
        </p:nvSpPr>
        <p:spPr bwMode="auto">
          <a:xfrm flipH="1">
            <a:off x="5738786" y="3057516"/>
            <a:ext cx="9906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92"/>
          <p:cNvSpPr>
            <a:spLocks noChangeShapeType="1"/>
          </p:cNvSpPr>
          <p:nvPr/>
        </p:nvSpPr>
        <p:spPr bwMode="auto">
          <a:xfrm flipH="1" flipV="1">
            <a:off x="5510186" y="3819516"/>
            <a:ext cx="3810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93"/>
          <p:cNvSpPr txBox="1">
            <a:spLocks noChangeArrowheads="1"/>
          </p:cNvSpPr>
          <p:nvPr/>
        </p:nvSpPr>
        <p:spPr bwMode="auto">
          <a:xfrm>
            <a:off x="1547786" y="2955916"/>
            <a:ext cx="990600" cy="6540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Route server</a:t>
            </a:r>
          </a:p>
        </p:txBody>
      </p:sp>
      <p:sp>
        <p:nvSpPr>
          <p:cNvPr id="16" name="Freeform 94"/>
          <p:cNvSpPr>
            <a:spLocks/>
          </p:cNvSpPr>
          <p:nvPr/>
        </p:nvSpPr>
        <p:spPr bwMode="auto">
          <a:xfrm>
            <a:off x="2538386" y="2524116"/>
            <a:ext cx="3276600" cy="635000"/>
          </a:xfrm>
          <a:custGeom>
            <a:avLst/>
            <a:gdLst>
              <a:gd name="T0" fmla="*/ 2147483647 w 2064"/>
              <a:gd name="T1" fmla="*/ 0 h 400"/>
              <a:gd name="T2" fmla="*/ 2147483647 w 2064"/>
              <a:gd name="T3" fmla="*/ 2147483647 h 400"/>
              <a:gd name="T4" fmla="*/ 0 w 2064"/>
              <a:gd name="T5" fmla="*/ 2147483647 h 400"/>
              <a:gd name="T6" fmla="*/ 0 60000 65536"/>
              <a:gd name="T7" fmla="*/ 0 60000 65536"/>
              <a:gd name="T8" fmla="*/ 0 60000 65536"/>
              <a:gd name="T9" fmla="*/ 0 w 2064"/>
              <a:gd name="T10" fmla="*/ 0 h 400"/>
              <a:gd name="T11" fmla="*/ 2064 w 2064"/>
              <a:gd name="T12" fmla="*/ 400 h 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" h="400">
                <a:moveTo>
                  <a:pt x="2064" y="0"/>
                </a:moveTo>
                <a:cubicBezTo>
                  <a:pt x="1972" y="136"/>
                  <a:pt x="1880" y="272"/>
                  <a:pt x="1536" y="336"/>
                </a:cubicBezTo>
                <a:cubicBezTo>
                  <a:pt x="1192" y="400"/>
                  <a:pt x="232" y="368"/>
                  <a:pt x="0" y="384"/>
                </a:cubicBezTo>
              </a:path>
            </a:pathLst>
          </a:custGeom>
          <a:noFill/>
          <a:ln w="12700" cap="rnd">
            <a:solidFill>
              <a:schemeClr val="tx2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95"/>
          <p:cNvSpPr>
            <a:spLocks noChangeArrowheads="1"/>
          </p:cNvSpPr>
          <p:nvPr/>
        </p:nvSpPr>
        <p:spPr bwMode="auto">
          <a:xfrm>
            <a:off x="2995586" y="4048116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8" name="Freeform 96"/>
          <p:cNvSpPr>
            <a:spLocks/>
          </p:cNvSpPr>
          <p:nvPr/>
        </p:nvSpPr>
        <p:spPr bwMode="auto">
          <a:xfrm>
            <a:off x="2538386" y="3209916"/>
            <a:ext cx="4267200" cy="88900"/>
          </a:xfrm>
          <a:custGeom>
            <a:avLst/>
            <a:gdLst>
              <a:gd name="T0" fmla="*/ 2147483647 w 2688"/>
              <a:gd name="T1" fmla="*/ 0 h 56"/>
              <a:gd name="T2" fmla="*/ 2147483647 w 2688"/>
              <a:gd name="T3" fmla="*/ 2147483647 h 56"/>
              <a:gd name="T4" fmla="*/ 0 w 2688"/>
              <a:gd name="T5" fmla="*/ 2147483647 h 56"/>
              <a:gd name="T6" fmla="*/ 0 60000 65536"/>
              <a:gd name="T7" fmla="*/ 0 60000 65536"/>
              <a:gd name="T8" fmla="*/ 0 60000 65536"/>
              <a:gd name="T9" fmla="*/ 0 w 2688"/>
              <a:gd name="T10" fmla="*/ 0 h 56"/>
              <a:gd name="T11" fmla="*/ 2688 w 2688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88" h="56">
                <a:moveTo>
                  <a:pt x="2688" y="0"/>
                </a:moveTo>
                <a:cubicBezTo>
                  <a:pt x="2120" y="20"/>
                  <a:pt x="1552" y="40"/>
                  <a:pt x="1104" y="48"/>
                </a:cubicBezTo>
                <a:cubicBezTo>
                  <a:pt x="656" y="56"/>
                  <a:pt x="176" y="32"/>
                  <a:pt x="0" y="48"/>
                </a:cubicBezTo>
              </a:path>
            </a:pathLst>
          </a:custGeom>
          <a:noFill/>
          <a:ln w="12700" cap="rnd">
            <a:solidFill>
              <a:schemeClr val="tx2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97"/>
          <p:cNvSpPr>
            <a:spLocks/>
          </p:cNvSpPr>
          <p:nvPr/>
        </p:nvSpPr>
        <p:spPr bwMode="auto">
          <a:xfrm>
            <a:off x="2538386" y="3387716"/>
            <a:ext cx="3276600" cy="812800"/>
          </a:xfrm>
          <a:custGeom>
            <a:avLst/>
            <a:gdLst>
              <a:gd name="T0" fmla="*/ 2147483647 w 2064"/>
              <a:gd name="T1" fmla="*/ 2147483647 h 512"/>
              <a:gd name="T2" fmla="*/ 2147483647 w 2064"/>
              <a:gd name="T3" fmla="*/ 2147483647 h 512"/>
              <a:gd name="T4" fmla="*/ 0 w 2064"/>
              <a:gd name="T5" fmla="*/ 2147483647 h 512"/>
              <a:gd name="T6" fmla="*/ 0 60000 65536"/>
              <a:gd name="T7" fmla="*/ 0 60000 65536"/>
              <a:gd name="T8" fmla="*/ 0 60000 65536"/>
              <a:gd name="T9" fmla="*/ 0 w 2064"/>
              <a:gd name="T10" fmla="*/ 0 h 512"/>
              <a:gd name="T11" fmla="*/ 2064 w 2064"/>
              <a:gd name="T12" fmla="*/ 512 h 5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" h="512">
                <a:moveTo>
                  <a:pt x="2064" y="512"/>
                </a:moveTo>
                <a:cubicBezTo>
                  <a:pt x="1876" y="336"/>
                  <a:pt x="1688" y="160"/>
                  <a:pt x="1344" y="80"/>
                </a:cubicBezTo>
                <a:cubicBezTo>
                  <a:pt x="1000" y="0"/>
                  <a:pt x="224" y="40"/>
                  <a:pt x="0" y="32"/>
                </a:cubicBezTo>
              </a:path>
            </a:pathLst>
          </a:custGeom>
          <a:noFill/>
          <a:ln w="12700" cap="rnd">
            <a:solidFill>
              <a:schemeClr val="tx2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98"/>
          <p:cNvSpPr>
            <a:spLocks noChangeArrowheads="1"/>
          </p:cNvSpPr>
          <p:nvPr/>
        </p:nvSpPr>
        <p:spPr bwMode="auto">
          <a:xfrm>
            <a:off x="785786" y="2143116"/>
            <a:ext cx="7467600" cy="2590800"/>
          </a:xfrm>
          <a:prstGeom prst="rect">
            <a:avLst/>
          </a:prstGeom>
          <a:noFill/>
          <a:ln w="12700" cap="rnd">
            <a:solidFill>
              <a:schemeClr val="tx2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99"/>
          <p:cNvSpPr txBox="1">
            <a:spLocks noChangeArrowheads="1"/>
          </p:cNvSpPr>
          <p:nvPr/>
        </p:nvSpPr>
        <p:spPr bwMode="auto">
          <a:xfrm>
            <a:off x="922311" y="2181216"/>
            <a:ext cx="6413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NAP</a:t>
            </a:r>
          </a:p>
        </p:txBody>
      </p:sp>
      <p:sp>
        <p:nvSpPr>
          <p:cNvPr id="22" name="Text Box 103"/>
          <p:cNvSpPr txBox="1">
            <a:spLocks noChangeArrowheads="1"/>
          </p:cNvSpPr>
          <p:nvPr/>
        </p:nvSpPr>
        <p:spPr bwMode="auto">
          <a:xfrm>
            <a:off x="3741711" y="3552816"/>
            <a:ext cx="654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49" y="1714488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 Layer Routing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715016"/>
            <a:ext cx="6005513" cy="100013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Distance Vector Routing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36508"/>
            <a:ext cx="8785225" cy="792162"/>
          </a:xfrm>
        </p:spPr>
        <p:txBody>
          <a:bodyPr/>
          <a:lstStyle/>
          <a:p>
            <a:r>
              <a:rPr lang="en-US" dirty="0" smtClean="0"/>
              <a:t>Network Layer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525344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14283" y="1054100"/>
            <a:ext cx="4283106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transport segment from sending to receiving host. 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on sending side, encapsulates segments into datagram packets.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on receiving side, delivers segments to transport layer.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network layer protocols in </a:t>
            </a:r>
            <a:r>
              <a:rPr kumimoji="0" lang="en-US" sz="2400" b="1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every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host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and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router.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router examines header fields in all IP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datagrams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passing through it.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Dingbats" pitchFamily="82" charset="2"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reeform 684"/>
          <p:cNvSpPr>
            <a:spLocks/>
          </p:cNvSpPr>
          <p:nvPr/>
        </p:nvSpPr>
        <p:spPr bwMode="auto">
          <a:xfrm>
            <a:off x="6650040" y="3649681"/>
            <a:ext cx="1314450" cy="674687"/>
          </a:xfrm>
          <a:custGeom>
            <a:avLst/>
            <a:gdLst/>
            <a:ahLst/>
            <a:cxnLst>
              <a:cxn ang="0">
                <a:pos x="382" y="30"/>
              </a:cxn>
              <a:cxn ang="0">
                <a:pos x="370" y="30"/>
              </a:cxn>
              <a:cxn ang="0">
                <a:pos x="126" y="32"/>
              </a:cxn>
              <a:cxn ang="0">
                <a:pos x="6" y="126"/>
              </a:cxn>
              <a:cxn ang="0">
                <a:pos x="92" y="274"/>
              </a:cxn>
              <a:cxn ang="0">
                <a:pos x="292" y="384"/>
              </a:cxn>
              <a:cxn ang="0">
                <a:pos x="540" y="416"/>
              </a:cxn>
              <a:cxn ang="0">
                <a:pos x="698" y="330"/>
              </a:cxn>
              <a:cxn ang="0">
                <a:pos x="776" y="170"/>
              </a:cxn>
              <a:cxn ang="0">
                <a:pos x="792" y="22"/>
              </a:cxn>
              <a:cxn ang="0">
                <a:pos x="560" y="38"/>
              </a:cxn>
              <a:cxn ang="0">
                <a:pos x="382" y="30"/>
              </a:cxn>
            </a:cxnLst>
            <a:rect l="0" t="0" r="r" b="b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Freeform 685"/>
          <p:cNvSpPr>
            <a:spLocks/>
          </p:cNvSpPr>
          <p:nvPr/>
        </p:nvSpPr>
        <p:spPr bwMode="auto">
          <a:xfrm>
            <a:off x="6669090" y="2124093"/>
            <a:ext cx="1730375" cy="1044575"/>
          </a:xfrm>
          <a:custGeom>
            <a:avLst/>
            <a:gdLst/>
            <a:ahLst/>
            <a:cxnLst>
              <a:cxn ang="0">
                <a:pos x="424" y="10"/>
              </a:cxn>
              <a:cxn ang="0">
                <a:pos x="288" y="70"/>
              </a:cxn>
              <a:cxn ang="0">
                <a:pos x="96" y="100"/>
              </a:cxn>
              <a:cxn ang="0">
                <a:pos x="14" y="336"/>
              </a:cxn>
              <a:cxn ang="0">
                <a:pos x="180" y="444"/>
              </a:cxn>
              <a:cxn ang="0">
                <a:pos x="346" y="426"/>
              </a:cxn>
              <a:cxn ang="0">
                <a:pos x="584" y="444"/>
              </a:cxn>
              <a:cxn ang="0">
                <a:pos x="698" y="434"/>
              </a:cxn>
              <a:cxn ang="0">
                <a:pos x="752" y="372"/>
              </a:cxn>
              <a:cxn ang="0">
                <a:pos x="750" y="158"/>
              </a:cxn>
              <a:cxn ang="0">
                <a:pos x="662" y="34"/>
              </a:cxn>
              <a:cxn ang="0">
                <a:pos x="424" y="10"/>
              </a:cxn>
            </a:cxnLst>
            <a:rect l="0" t="0" r="r" b="b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Freeform 686"/>
          <p:cNvSpPr>
            <a:spLocks/>
          </p:cNvSpPr>
          <p:nvPr/>
        </p:nvSpPr>
        <p:spPr bwMode="auto">
          <a:xfrm>
            <a:off x="4929190" y="1831993"/>
            <a:ext cx="1644650" cy="1071563"/>
          </a:xfrm>
          <a:custGeom>
            <a:avLst/>
            <a:gdLst/>
            <a:ahLst/>
            <a:cxnLst>
              <a:cxn ang="0">
                <a:pos x="648" y="11"/>
              </a:cxn>
              <a:cxn ang="0">
                <a:pos x="390" y="53"/>
              </a:cxn>
              <a:cxn ang="0">
                <a:pos x="206" y="129"/>
              </a:cxn>
              <a:cxn ang="0">
                <a:pos x="152" y="229"/>
              </a:cxn>
              <a:cxn ang="0">
                <a:pos x="22" y="297"/>
              </a:cxn>
              <a:cxn ang="0">
                <a:pos x="18" y="459"/>
              </a:cxn>
              <a:cxn ang="0">
                <a:pos x="132" y="489"/>
              </a:cxn>
              <a:cxn ang="0">
                <a:pos x="458" y="489"/>
              </a:cxn>
              <a:cxn ang="0">
                <a:pos x="598" y="555"/>
              </a:cxn>
              <a:cxn ang="0">
                <a:pos x="752" y="657"/>
              </a:cxn>
              <a:cxn ang="0">
                <a:pos x="870" y="661"/>
              </a:cxn>
              <a:cxn ang="0">
                <a:pos x="952" y="603"/>
              </a:cxn>
              <a:cxn ang="0">
                <a:pos x="992" y="445"/>
              </a:cxn>
              <a:cxn ang="0">
                <a:pos x="1018" y="291"/>
              </a:cxn>
              <a:cxn ang="0">
                <a:pos x="1022" y="107"/>
              </a:cxn>
              <a:cxn ang="0">
                <a:pos x="934" y="17"/>
              </a:cxn>
              <a:cxn ang="0">
                <a:pos x="776" y="3"/>
              </a:cxn>
              <a:cxn ang="0">
                <a:pos x="648" y="11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" name="Group 687"/>
          <p:cNvGrpSpPr>
            <a:grpSpLocks/>
          </p:cNvGrpSpPr>
          <p:nvPr/>
        </p:nvGrpSpPr>
        <p:grpSpPr bwMode="auto">
          <a:xfrm>
            <a:off x="5016503" y="3167081"/>
            <a:ext cx="1458912" cy="933450"/>
            <a:chOff x="2889" y="1631"/>
            <a:chExt cx="980" cy="743"/>
          </a:xfrm>
        </p:grpSpPr>
        <p:sp>
          <p:nvSpPr>
            <p:cNvPr id="11" name="Rectangle 688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689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CC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3" name="Group 690"/>
          <p:cNvGrpSpPr>
            <a:grpSpLocks/>
          </p:cNvGrpSpPr>
          <p:nvPr/>
        </p:nvGrpSpPr>
        <p:grpSpPr bwMode="auto">
          <a:xfrm>
            <a:off x="5718178" y="2024081"/>
            <a:ext cx="336550" cy="531812"/>
            <a:chOff x="3796" y="1043"/>
            <a:chExt cx="865" cy="1237"/>
          </a:xfrm>
        </p:grpSpPr>
        <p:sp>
          <p:nvSpPr>
            <p:cNvPr id="14" name="Line 691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692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693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694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695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696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Line 697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" name="Line 698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699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700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701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702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703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704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705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9" name="Group 706"/>
            <p:cNvGrpSpPr>
              <a:grpSpLocks/>
            </p:cNvGrpSpPr>
            <p:nvPr/>
          </p:nvGrpSpPr>
          <p:grpSpPr bwMode="auto">
            <a:xfrm>
              <a:off x="6576" y="2085"/>
              <a:ext cx="863" cy="270"/>
              <a:chOff x="4227" y="1360"/>
              <a:chExt cx="863" cy="270"/>
            </a:xfrm>
          </p:grpSpPr>
          <p:sp>
            <p:nvSpPr>
              <p:cNvPr id="40" name="Line 70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" name="Line 70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" name="Line 70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" name="Line 71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0" name="Group 711"/>
            <p:cNvGrpSpPr>
              <a:grpSpLocks/>
            </p:cNvGrpSpPr>
            <p:nvPr/>
          </p:nvGrpSpPr>
          <p:grpSpPr bwMode="auto">
            <a:xfrm rot="5700496">
              <a:off x="2862" y="3574"/>
              <a:ext cx="863" cy="270"/>
              <a:chOff x="4227" y="1360"/>
              <a:chExt cx="863" cy="270"/>
            </a:xfrm>
          </p:grpSpPr>
          <p:sp>
            <p:nvSpPr>
              <p:cNvPr id="36" name="Line 71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" name="Line 71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" name="Line 71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" name="Line 71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1" name="Group 716"/>
            <p:cNvGrpSpPr>
              <a:grpSpLocks/>
            </p:cNvGrpSpPr>
            <p:nvPr/>
          </p:nvGrpSpPr>
          <p:grpSpPr bwMode="auto">
            <a:xfrm rot="10800000">
              <a:off x="1018" y="599"/>
              <a:ext cx="863" cy="270"/>
              <a:chOff x="4227" y="1360"/>
              <a:chExt cx="863" cy="270"/>
            </a:xfrm>
          </p:grpSpPr>
          <p:sp>
            <p:nvSpPr>
              <p:cNvPr id="32" name="Line 71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" name="Line 71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" name="Line 71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" name="Line 72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44" name="Oval 721"/>
          <p:cNvSpPr>
            <a:spLocks noChangeArrowheads="1"/>
          </p:cNvSpPr>
          <p:nvPr/>
        </p:nvSpPr>
        <p:spPr bwMode="auto">
          <a:xfrm>
            <a:off x="6775453" y="3844943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722"/>
          <p:cNvSpPr>
            <a:spLocks noChangeShapeType="1"/>
          </p:cNvSpPr>
          <p:nvPr/>
        </p:nvSpPr>
        <p:spPr bwMode="auto">
          <a:xfrm>
            <a:off x="6775453" y="38370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723"/>
          <p:cNvSpPr>
            <a:spLocks noChangeShapeType="1"/>
          </p:cNvSpPr>
          <p:nvPr/>
        </p:nvSpPr>
        <p:spPr bwMode="auto">
          <a:xfrm>
            <a:off x="7134228" y="38370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724"/>
          <p:cNvSpPr>
            <a:spLocks noChangeArrowheads="1"/>
          </p:cNvSpPr>
          <p:nvPr/>
        </p:nvSpPr>
        <p:spPr bwMode="auto">
          <a:xfrm>
            <a:off x="6775453" y="3837006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8" name="Oval 725"/>
          <p:cNvSpPr>
            <a:spLocks noChangeArrowheads="1"/>
          </p:cNvSpPr>
          <p:nvPr/>
        </p:nvSpPr>
        <p:spPr bwMode="auto">
          <a:xfrm>
            <a:off x="6772278" y="3768743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" name="Group 726"/>
          <p:cNvGrpSpPr>
            <a:grpSpLocks/>
          </p:cNvGrpSpPr>
          <p:nvPr/>
        </p:nvGrpSpPr>
        <p:grpSpPr bwMode="auto">
          <a:xfrm>
            <a:off x="6858003" y="3792556"/>
            <a:ext cx="179387" cy="65087"/>
            <a:chOff x="2848" y="848"/>
            <a:chExt cx="140" cy="98"/>
          </a:xfrm>
        </p:grpSpPr>
        <p:sp>
          <p:nvSpPr>
            <p:cNvPr id="50" name="Line 72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72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72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3" name="Group 730"/>
          <p:cNvGrpSpPr>
            <a:grpSpLocks/>
          </p:cNvGrpSpPr>
          <p:nvPr/>
        </p:nvGrpSpPr>
        <p:grpSpPr bwMode="auto">
          <a:xfrm flipV="1">
            <a:off x="6858003" y="3792556"/>
            <a:ext cx="179387" cy="65087"/>
            <a:chOff x="2848" y="848"/>
            <a:chExt cx="140" cy="98"/>
          </a:xfrm>
        </p:grpSpPr>
        <p:sp>
          <p:nvSpPr>
            <p:cNvPr id="54" name="Line 73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73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73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" name="Oval 734"/>
          <p:cNvSpPr>
            <a:spLocks noChangeArrowheads="1"/>
          </p:cNvSpPr>
          <p:nvPr/>
        </p:nvSpPr>
        <p:spPr bwMode="auto">
          <a:xfrm>
            <a:off x="7131053" y="4124343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735"/>
          <p:cNvSpPr>
            <a:spLocks noChangeShapeType="1"/>
          </p:cNvSpPr>
          <p:nvPr/>
        </p:nvSpPr>
        <p:spPr bwMode="auto">
          <a:xfrm>
            <a:off x="7131053" y="41164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736"/>
          <p:cNvSpPr>
            <a:spLocks noChangeShapeType="1"/>
          </p:cNvSpPr>
          <p:nvPr/>
        </p:nvSpPr>
        <p:spPr bwMode="auto">
          <a:xfrm>
            <a:off x="7489828" y="41164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737"/>
          <p:cNvSpPr>
            <a:spLocks noChangeArrowheads="1"/>
          </p:cNvSpPr>
          <p:nvPr/>
        </p:nvSpPr>
        <p:spPr bwMode="auto">
          <a:xfrm>
            <a:off x="7131053" y="4116406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1" name="Oval 738"/>
          <p:cNvSpPr>
            <a:spLocks noChangeArrowheads="1"/>
          </p:cNvSpPr>
          <p:nvPr/>
        </p:nvSpPr>
        <p:spPr bwMode="auto">
          <a:xfrm>
            <a:off x="7127878" y="4048143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" name="Group 739"/>
          <p:cNvGrpSpPr>
            <a:grpSpLocks/>
          </p:cNvGrpSpPr>
          <p:nvPr/>
        </p:nvGrpSpPr>
        <p:grpSpPr bwMode="auto">
          <a:xfrm>
            <a:off x="7213603" y="4071956"/>
            <a:ext cx="179387" cy="65087"/>
            <a:chOff x="2848" y="848"/>
            <a:chExt cx="140" cy="98"/>
          </a:xfrm>
        </p:grpSpPr>
        <p:sp>
          <p:nvSpPr>
            <p:cNvPr id="63" name="Line 74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74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74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6" name="Group 743"/>
          <p:cNvGrpSpPr>
            <a:grpSpLocks/>
          </p:cNvGrpSpPr>
          <p:nvPr/>
        </p:nvGrpSpPr>
        <p:grpSpPr bwMode="auto">
          <a:xfrm flipV="1">
            <a:off x="7213603" y="4071956"/>
            <a:ext cx="179387" cy="65087"/>
            <a:chOff x="2848" y="848"/>
            <a:chExt cx="140" cy="98"/>
          </a:xfrm>
        </p:grpSpPr>
        <p:sp>
          <p:nvSpPr>
            <p:cNvPr id="67" name="Line 74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74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74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" name="Oval 747"/>
          <p:cNvSpPr>
            <a:spLocks noChangeArrowheads="1"/>
          </p:cNvSpPr>
          <p:nvPr/>
        </p:nvSpPr>
        <p:spPr bwMode="auto">
          <a:xfrm>
            <a:off x="7410453" y="3857643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748"/>
          <p:cNvSpPr>
            <a:spLocks noChangeShapeType="1"/>
          </p:cNvSpPr>
          <p:nvPr/>
        </p:nvSpPr>
        <p:spPr bwMode="auto">
          <a:xfrm>
            <a:off x="7410453" y="38497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Line 749"/>
          <p:cNvSpPr>
            <a:spLocks noChangeShapeType="1"/>
          </p:cNvSpPr>
          <p:nvPr/>
        </p:nvSpPr>
        <p:spPr bwMode="auto">
          <a:xfrm>
            <a:off x="7769228" y="38497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50"/>
          <p:cNvSpPr>
            <a:spLocks noChangeArrowheads="1"/>
          </p:cNvSpPr>
          <p:nvPr/>
        </p:nvSpPr>
        <p:spPr bwMode="auto">
          <a:xfrm>
            <a:off x="7410453" y="3849706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74" name="Oval 751"/>
          <p:cNvSpPr>
            <a:spLocks noChangeArrowheads="1"/>
          </p:cNvSpPr>
          <p:nvPr/>
        </p:nvSpPr>
        <p:spPr bwMode="auto">
          <a:xfrm>
            <a:off x="7407278" y="3781443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5" name="Group 752"/>
          <p:cNvGrpSpPr>
            <a:grpSpLocks/>
          </p:cNvGrpSpPr>
          <p:nvPr/>
        </p:nvGrpSpPr>
        <p:grpSpPr bwMode="auto">
          <a:xfrm>
            <a:off x="7493003" y="3805256"/>
            <a:ext cx="179387" cy="65087"/>
            <a:chOff x="2848" y="848"/>
            <a:chExt cx="140" cy="98"/>
          </a:xfrm>
        </p:grpSpPr>
        <p:sp>
          <p:nvSpPr>
            <p:cNvPr id="76" name="Line 75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75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75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9" name="Group 756"/>
          <p:cNvGrpSpPr>
            <a:grpSpLocks/>
          </p:cNvGrpSpPr>
          <p:nvPr/>
        </p:nvGrpSpPr>
        <p:grpSpPr bwMode="auto">
          <a:xfrm flipV="1">
            <a:off x="7493003" y="3805256"/>
            <a:ext cx="179387" cy="65087"/>
            <a:chOff x="2848" y="848"/>
            <a:chExt cx="140" cy="98"/>
          </a:xfrm>
        </p:grpSpPr>
        <p:sp>
          <p:nvSpPr>
            <p:cNvPr id="80" name="Line 75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75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75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" name="Oval 760"/>
          <p:cNvSpPr>
            <a:spLocks noChangeArrowheads="1"/>
          </p:cNvSpPr>
          <p:nvPr/>
        </p:nvSpPr>
        <p:spPr bwMode="auto">
          <a:xfrm>
            <a:off x="6875465" y="2695593"/>
            <a:ext cx="347663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Line 761"/>
          <p:cNvSpPr>
            <a:spLocks noChangeShapeType="1"/>
          </p:cNvSpPr>
          <p:nvPr/>
        </p:nvSpPr>
        <p:spPr bwMode="auto">
          <a:xfrm>
            <a:off x="6875465" y="2687656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Line 762"/>
          <p:cNvSpPr>
            <a:spLocks noChangeShapeType="1"/>
          </p:cNvSpPr>
          <p:nvPr/>
        </p:nvSpPr>
        <p:spPr bwMode="auto">
          <a:xfrm>
            <a:off x="7223128" y="2687656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763"/>
          <p:cNvSpPr>
            <a:spLocks noChangeArrowheads="1"/>
          </p:cNvSpPr>
          <p:nvPr/>
        </p:nvSpPr>
        <p:spPr bwMode="auto">
          <a:xfrm>
            <a:off x="6875465" y="2687656"/>
            <a:ext cx="344488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87" name="Oval 764"/>
          <p:cNvSpPr>
            <a:spLocks noChangeArrowheads="1"/>
          </p:cNvSpPr>
          <p:nvPr/>
        </p:nvSpPr>
        <p:spPr bwMode="auto">
          <a:xfrm>
            <a:off x="6872290" y="2624156"/>
            <a:ext cx="347663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8" name="Group 765"/>
          <p:cNvGrpSpPr>
            <a:grpSpLocks/>
          </p:cNvGrpSpPr>
          <p:nvPr/>
        </p:nvGrpSpPr>
        <p:grpSpPr bwMode="auto">
          <a:xfrm>
            <a:off x="6956428" y="2646381"/>
            <a:ext cx="171450" cy="61912"/>
            <a:chOff x="2848" y="848"/>
            <a:chExt cx="140" cy="98"/>
          </a:xfrm>
        </p:grpSpPr>
        <p:sp>
          <p:nvSpPr>
            <p:cNvPr id="89" name="Line 76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76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76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" name="Group 769"/>
          <p:cNvGrpSpPr>
            <a:grpSpLocks/>
          </p:cNvGrpSpPr>
          <p:nvPr/>
        </p:nvGrpSpPr>
        <p:grpSpPr bwMode="auto">
          <a:xfrm flipV="1">
            <a:off x="6956428" y="2646381"/>
            <a:ext cx="171450" cy="60325"/>
            <a:chOff x="2848" y="848"/>
            <a:chExt cx="140" cy="98"/>
          </a:xfrm>
        </p:grpSpPr>
        <p:sp>
          <p:nvSpPr>
            <p:cNvPr id="93" name="Line 77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77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77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" name="Oval 773"/>
          <p:cNvSpPr>
            <a:spLocks noChangeArrowheads="1"/>
          </p:cNvSpPr>
          <p:nvPr/>
        </p:nvSpPr>
        <p:spPr bwMode="auto">
          <a:xfrm>
            <a:off x="6873878" y="2955943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Line 774"/>
          <p:cNvSpPr>
            <a:spLocks noChangeShapeType="1"/>
          </p:cNvSpPr>
          <p:nvPr/>
        </p:nvSpPr>
        <p:spPr bwMode="auto">
          <a:xfrm>
            <a:off x="6873878" y="29480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Line 775"/>
          <p:cNvSpPr>
            <a:spLocks noChangeShapeType="1"/>
          </p:cNvSpPr>
          <p:nvPr/>
        </p:nvSpPr>
        <p:spPr bwMode="auto">
          <a:xfrm>
            <a:off x="7232653" y="29480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Rectangle 776"/>
          <p:cNvSpPr>
            <a:spLocks noChangeArrowheads="1"/>
          </p:cNvSpPr>
          <p:nvPr/>
        </p:nvSpPr>
        <p:spPr bwMode="auto">
          <a:xfrm>
            <a:off x="6873878" y="2948006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00" name="Oval 777"/>
          <p:cNvSpPr>
            <a:spLocks noChangeArrowheads="1"/>
          </p:cNvSpPr>
          <p:nvPr/>
        </p:nvSpPr>
        <p:spPr bwMode="auto">
          <a:xfrm>
            <a:off x="6870703" y="2879743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1" name="Group 778"/>
          <p:cNvGrpSpPr>
            <a:grpSpLocks/>
          </p:cNvGrpSpPr>
          <p:nvPr/>
        </p:nvGrpSpPr>
        <p:grpSpPr bwMode="auto">
          <a:xfrm>
            <a:off x="6956428" y="2903556"/>
            <a:ext cx="179387" cy="65087"/>
            <a:chOff x="2848" y="848"/>
            <a:chExt cx="140" cy="98"/>
          </a:xfrm>
        </p:grpSpPr>
        <p:sp>
          <p:nvSpPr>
            <p:cNvPr id="102" name="Line 77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78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78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" name="Group 782"/>
          <p:cNvGrpSpPr>
            <a:grpSpLocks/>
          </p:cNvGrpSpPr>
          <p:nvPr/>
        </p:nvGrpSpPr>
        <p:grpSpPr bwMode="auto">
          <a:xfrm flipV="1">
            <a:off x="6956428" y="2903556"/>
            <a:ext cx="179387" cy="65087"/>
            <a:chOff x="2848" y="848"/>
            <a:chExt cx="140" cy="98"/>
          </a:xfrm>
        </p:grpSpPr>
        <p:sp>
          <p:nvSpPr>
            <p:cNvPr id="106" name="Line 78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Line 78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78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" name="Oval 786"/>
          <p:cNvSpPr>
            <a:spLocks noChangeArrowheads="1"/>
          </p:cNvSpPr>
          <p:nvPr/>
        </p:nvSpPr>
        <p:spPr bwMode="auto">
          <a:xfrm>
            <a:off x="7350128" y="2597168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Line 787"/>
          <p:cNvSpPr>
            <a:spLocks noChangeShapeType="1"/>
          </p:cNvSpPr>
          <p:nvPr/>
        </p:nvSpPr>
        <p:spPr bwMode="auto">
          <a:xfrm>
            <a:off x="7350128" y="2590818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Line 788"/>
          <p:cNvSpPr>
            <a:spLocks noChangeShapeType="1"/>
          </p:cNvSpPr>
          <p:nvPr/>
        </p:nvSpPr>
        <p:spPr bwMode="auto">
          <a:xfrm>
            <a:off x="7680328" y="2590818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Rectangle 789"/>
          <p:cNvSpPr>
            <a:spLocks noChangeArrowheads="1"/>
          </p:cNvSpPr>
          <p:nvPr/>
        </p:nvSpPr>
        <p:spPr bwMode="auto">
          <a:xfrm>
            <a:off x="7350128" y="2590818"/>
            <a:ext cx="327025" cy="5238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13" name="Oval 790"/>
          <p:cNvSpPr>
            <a:spLocks noChangeArrowheads="1"/>
          </p:cNvSpPr>
          <p:nvPr/>
        </p:nvSpPr>
        <p:spPr bwMode="auto">
          <a:xfrm>
            <a:off x="7346953" y="2528906"/>
            <a:ext cx="330200" cy="1000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4" name="Group 791"/>
          <p:cNvGrpSpPr>
            <a:grpSpLocks/>
          </p:cNvGrpSpPr>
          <p:nvPr/>
        </p:nvGrpSpPr>
        <p:grpSpPr bwMode="auto">
          <a:xfrm>
            <a:off x="7426328" y="2551131"/>
            <a:ext cx="163512" cy="57150"/>
            <a:chOff x="2848" y="848"/>
            <a:chExt cx="140" cy="98"/>
          </a:xfrm>
        </p:grpSpPr>
        <p:sp>
          <p:nvSpPr>
            <p:cNvPr id="115" name="Line 79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79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79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8" name="Group 795"/>
          <p:cNvGrpSpPr>
            <a:grpSpLocks/>
          </p:cNvGrpSpPr>
          <p:nvPr/>
        </p:nvGrpSpPr>
        <p:grpSpPr bwMode="auto">
          <a:xfrm flipV="1">
            <a:off x="7426328" y="2549543"/>
            <a:ext cx="163512" cy="58738"/>
            <a:chOff x="2848" y="848"/>
            <a:chExt cx="140" cy="98"/>
          </a:xfrm>
        </p:grpSpPr>
        <p:sp>
          <p:nvSpPr>
            <p:cNvPr id="119" name="Line 79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Line 79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79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" name="Oval 799"/>
          <p:cNvSpPr>
            <a:spLocks noChangeArrowheads="1"/>
          </p:cNvSpPr>
          <p:nvPr/>
        </p:nvSpPr>
        <p:spPr bwMode="auto">
          <a:xfrm>
            <a:off x="7435853" y="2955943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Line 800"/>
          <p:cNvSpPr>
            <a:spLocks noChangeShapeType="1"/>
          </p:cNvSpPr>
          <p:nvPr/>
        </p:nvSpPr>
        <p:spPr bwMode="auto">
          <a:xfrm>
            <a:off x="7435853" y="29480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Line 801"/>
          <p:cNvSpPr>
            <a:spLocks noChangeShapeType="1"/>
          </p:cNvSpPr>
          <p:nvPr/>
        </p:nvSpPr>
        <p:spPr bwMode="auto">
          <a:xfrm>
            <a:off x="7794628" y="29480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Rectangle 802"/>
          <p:cNvSpPr>
            <a:spLocks noChangeArrowheads="1"/>
          </p:cNvSpPr>
          <p:nvPr/>
        </p:nvSpPr>
        <p:spPr bwMode="auto">
          <a:xfrm>
            <a:off x="7435853" y="2948006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26" name="Oval 803"/>
          <p:cNvSpPr>
            <a:spLocks noChangeArrowheads="1"/>
          </p:cNvSpPr>
          <p:nvPr/>
        </p:nvSpPr>
        <p:spPr bwMode="auto">
          <a:xfrm>
            <a:off x="7432678" y="2879743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7" name="Group 804"/>
          <p:cNvGrpSpPr>
            <a:grpSpLocks/>
          </p:cNvGrpSpPr>
          <p:nvPr/>
        </p:nvGrpSpPr>
        <p:grpSpPr bwMode="auto">
          <a:xfrm>
            <a:off x="7518403" y="2903556"/>
            <a:ext cx="179387" cy="65087"/>
            <a:chOff x="2848" y="848"/>
            <a:chExt cx="140" cy="98"/>
          </a:xfrm>
        </p:grpSpPr>
        <p:sp>
          <p:nvSpPr>
            <p:cNvPr id="128" name="Line 80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Line 80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Line 80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1" name="Group 808"/>
          <p:cNvGrpSpPr>
            <a:grpSpLocks/>
          </p:cNvGrpSpPr>
          <p:nvPr/>
        </p:nvGrpSpPr>
        <p:grpSpPr bwMode="auto">
          <a:xfrm flipV="1">
            <a:off x="7518403" y="2903556"/>
            <a:ext cx="179387" cy="65087"/>
            <a:chOff x="2848" y="848"/>
            <a:chExt cx="140" cy="98"/>
          </a:xfrm>
        </p:grpSpPr>
        <p:sp>
          <p:nvSpPr>
            <p:cNvPr id="132" name="Line 80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Line 81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Line 81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5" name="Oval 812"/>
          <p:cNvSpPr>
            <a:spLocks noChangeArrowheads="1"/>
          </p:cNvSpPr>
          <p:nvPr/>
        </p:nvSpPr>
        <p:spPr bwMode="auto">
          <a:xfrm>
            <a:off x="6026153" y="2690831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" name="Line 813"/>
          <p:cNvSpPr>
            <a:spLocks noChangeShapeType="1"/>
          </p:cNvSpPr>
          <p:nvPr/>
        </p:nvSpPr>
        <p:spPr bwMode="auto">
          <a:xfrm>
            <a:off x="6026153" y="2682893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" name="Line 814"/>
          <p:cNvSpPr>
            <a:spLocks noChangeShapeType="1"/>
          </p:cNvSpPr>
          <p:nvPr/>
        </p:nvSpPr>
        <p:spPr bwMode="auto">
          <a:xfrm>
            <a:off x="6372228" y="2682893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" name="Rectangle 815"/>
          <p:cNvSpPr>
            <a:spLocks noChangeArrowheads="1"/>
          </p:cNvSpPr>
          <p:nvPr/>
        </p:nvSpPr>
        <p:spPr bwMode="auto">
          <a:xfrm>
            <a:off x="6026153" y="2682893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39" name="Oval 816"/>
          <p:cNvSpPr>
            <a:spLocks noChangeArrowheads="1"/>
          </p:cNvSpPr>
          <p:nvPr/>
        </p:nvSpPr>
        <p:spPr bwMode="auto">
          <a:xfrm>
            <a:off x="6022978" y="2619393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0" name="Group 817"/>
          <p:cNvGrpSpPr>
            <a:grpSpLocks/>
          </p:cNvGrpSpPr>
          <p:nvPr/>
        </p:nvGrpSpPr>
        <p:grpSpPr bwMode="auto">
          <a:xfrm>
            <a:off x="6107115" y="2641618"/>
            <a:ext cx="171450" cy="60325"/>
            <a:chOff x="2848" y="848"/>
            <a:chExt cx="140" cy="98"/>
          </a:xfrm>
        </p:grpSpPr>
        <p:sp>
          <p:nvSpPr>
            <p:cNvPr id="141" name="Line 81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81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Line 82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" name="Group 821"/>
          <p:cNvGrpSpPr>
            <a:grpSpLocks/>
          </p:cNvGrpSpPr>
          <p:nvPr/>
        </p:nvGrpSpPr>
        <p:grpSpPr bwMode="auto">
          <a:xfrm flipV="1">
            <a:off x="6107115" y="2641618"/>
            <a:ext cx="171450" cy="58738"/>
            <a:chOff x="2848" y="848"/>
            <a:chExt cx="140" cy="98"/>
          </a:xfrm>
        </p:grpSpPr>
        <p:sp>
          <p:nvSpPr>
            <p:cNvPr id="145" name="Line 82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82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Line 82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8" name="Oval 825"/>
          <p:cNvSpPr>
            <a:spLocks noChangeArrowheads="1"/>
          </p:cNvSpPr>
          <p:nvPr/>
        </p:nvSpPr>
        <p:spPr bwMode="auto">
          <a:xfrm>
            <a:off x="5719765" y="3840181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" name="Line 826"/>
          <p:cNvSpPr>
            <a:spLocks noChangeShapeType="1"/>
          </p:cNvSpPr>
          <p:nvPr/>
        </p:nvSpPr>
        <p:spPr bwMode="auto">
          <a:xfrm>
            <a:off x="5719765" y="3832243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" name="Line 827"/>
          <p:cNvSpPr>
            <a:spLocks noChangeShapeType="1"/>
          </p:cNvSpPr>
          <p:nvPr/>
        </p:nvSpPr>
        <p:spPr bwMode="auto">
          <a:xfrm>
            <a:off x="6065840" y="3832243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" name="Rectangle 828"/>
          <p:cNvSpPr>
            <a:spLocks noChangeArrowheads="1"/>
          </p:cNvSpPr>
          <p:nvPr/>
        </p:nvSpPr>
        <p:spPr bwMode="auto">
          <a:xfrm>
            <a:off x="5719765" y="3832243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52" name="Oval 829"/>
          <p:cNvSpPr>
            <a:spLocks noChangeArrowheads="1"/>
          </p:cNvSpPr>
          <p:nvPr/>
        </p:nvSpPr>
        <p:spPr bwMode="auto">
          <a:xfrm>
            <a:off x="5716590" y="3768743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" name="Group 830"/>
          <p:cNvGrpSpPr>
            <a:grpSpLocks/>
          </p:cNvGrpSpPr>
          <p:nvPr/>
        </p:nvGrpSpPr>
        <p:grpSpPr bwMode="auto">
          <a:xfrm>
            <a:off x="5800728" y="3790968"/>
            <a:ext cx="171450" cy="60325"/>
            <a:chOff x="2848" y="848"/>
            <a:chExt cx="140" cy="98"/>
          </a:xfrm>
        </p:grpSpPr>
        <p:sp>
          <p:nvSpPr>
            <p:cNvPr id="154" name="Line 83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Line 83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Line 83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7" name="Group 834"/>
          <p:cNvGrpSpPr>
            <a:grpSpLocks/>
          </p:cNvGrpSpPr>
          <p:nvPr/>
        </p:nvGrpSpPr>
        <p:grpSpPr bwMode="auto">
          <a:xfrm flipV="1">
            <a:off x="5800728" y="3790968"/>
            <a:ext cx="171450" cy="58738"/>
            <a:chOff x="2848" y="848"/>
            <a:chExt cx="140" cy="98"/>
          </a:xfrm>
        </p:grpSpPr>
        <p:sp>
          <p:nvSpPr>
            <p:cNvPr id="158" name="Line 83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Line 83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Line 83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1" name="Line 838"/>
          <p:cNvSpPr>
            <a:spLocks noChangeShapeType="1"/>
          </p:cNvSpPr>
          <p:nvPr/>
        </p:nvSpPr>
        <p:spPr bwMode="auto">
          <a:xfrm flipV="1">
            <a:off x="6918328" y="4197368"/>
            <a:ext cx="227012" cy="4365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" name="Line 839"/>
          <p:cNvSpPr>
            <a:spLocks noChangeShapeType="1"/>
          </p:cNvSpPr>
          <p:nvPr/>
        </p:nvSpPr>
        <p:spPr bwMode="auto">
          <a:xfrm>
            <a:off x="7042153" y="3935431"/>
            <a:ext cx="163512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" name="Line 840"/>
          <p:cNvSpPr>
            <a:spLocks noChangeShapeType="1"/>
          </p:cNvSpPr>
          <p:nvPr/>
        </p:nvSpPr>
        <p:spPr bwMode="auto">
          <a:xfrm>
            <a:off x="7138990" y="3856056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" name="Line 841"/>
          <p:cNvSpPr>
            <a:spLocks noChangeShapeType="1"/>
          </p:cNvSpPr>
          <p:nvPr/>
        </p:nvSpPr>
        <p:spPr bwMode="auto">
          <a:xfrm flipV="1">
            <a:off x="7375528" y="3941781"/>
            <a:ext cx="134937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" name="Line 842"/>
          <p:cNvSpPr>
            <a:spLocks noChangeShapeType="1"/>
          </p:cNvSpPr>
          <p:nvPr/>
        </p:nvSpPr>
        <p:spPr bwMode="auto">
          <a:xfrm>
            <a:off x="6073778" y="3862406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" name="Line 843"/>
          <p:cNvSpPr>
            <a:spLocks noChangeShapeType="1"/>
          </p:cNvSpPr>
          <p:nvPr/>
        </p:nvSpPr>
        <p:spPr bwMode="auto">
          <a:xfrm>
            <a:off x="6369053" y="2709881"/>
            <a:ext cx="509587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" name="Line 844"/>
          <p:cNvSpPr>
            <a:spLocks noChangeShapeType="1"/>
          </p:cNvSpPr>
          <p:nvPr/>
        </p:nvSpPr>
        <p:spPr bwMode="auto">
          <a:xfrm>
            <a:off x="5935665" y="2538431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" name="Freeform 845"/>
          <p:cNvSpPr>
            <a:spLocks/>
          </p:cNvSpPr>
          <p:nvPr/>
        </p:nvSpPr>
        <p:spPr bwMode="auto">
          <a:xfrm>
            <a:off x="5256215" y="4545031"/>
            <a:ext cx="2979738" cy="1455737"/>
          </a:xfrm>
          <a:custGeom>
            <a:avLst/>
            <a:gdLst/>
            <a:ahLst/>
            <a:cxnLst>
              <a:cxn ang="0">
                <a:pos x="889" y="23"/>
              </a:cxn>
              <a:cxn ang="0">
                <a:pos x="692" y="109"/>
              </a:cxn>
              <a:cxn ang="0">
                <a:pos x="415" y="91"/>
              </a:cxn>
              <a:cxn ang="0">
                <a:pos x="112" y="170"/>
              </a:cxn>
              <a:cxn ang="0">
                <a:pos x="50" y="353"/>
              </a:cxn>
              <a:cxn ang="0">
                <a:pos x="14" y="528"/>
              </a:cxn>
              <a:cxn ang="0">
                <a:pos x="139" y="650"/>
              </a:cxn>
              <a:cxn ang="0">
                <a:pos x="505" y="781"/>
              </a:cxn>
              <a:cxn ang="0">
                <a:pos x="933" y="886"/>
              </a:cxn>
              <a:cxn ang="0">
                <a:pos x="1370" y="901"/>
              </a:cxn>
              <a:cxn ang="0">
                <a:pos x="1676" y="793"/>
              </a:cxn>
              <a:cxn ang="0">
                <a:pos x="1860" y="624"/>
              </a:cxn>
              <a:cxn ang="0">
                <a:pos x="1776" y="219"/>
              </a:cxn>
              <a:cxn ang="0">
                <a:pos x="1503" y="100"/>
              </a:cxn>
              <a:cxn ang="0">
                <a:pos x="1200" y="13"/>
              </a:cxn>
              <a:cxn ang="0">
                <a:pos x="889" y="23"/>
              </a:cxn>
            </a:cxnLst>
            <a:rect l="0" t="0" r="r" b="b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9" name="Line 846"/>
          <p:cNvSpPr>
            <a:spLocks noChangeShapeType="1"/>
          </p:cNvSpPr>
          <p:nvPr/>
        </p:nvSpPr>
        <p:spPr bwMode="auto">
          <a:xfrm rot="-5400000">
            <a:off x="7491415" y="5281631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" name="Line 847"/>
          <p:cNvSpPr>
            <a:spLocks noChangeShapeType="1"/>
          </p:cNvSpPr>
          <p:nvPr/>
        </p:nvSpPr>
        <p:spPr bwMode="auto">
          <a:xfrm rot="5400000" flipV="1">
            <a:off x="7637465" y="5562618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" name="Line 848"/>
          <p:cNvSpPr>
            <a:spLocks noChangeShapeType="1"/>
          </p:cNvSpPr>
          <p:nvPr/>
        </p:nvSpPr>
        <p:spPr bwMode="auto">
          <a:xfrm rot="-5400000">
            <a:off x="7823203" y="5238768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2" name="Group 849"/>
          <p:cNvGrpSpPr>
            <a:grpSpLocks/>
          </p:cNvGrpSpPr>
          <p:nvPr/>
        </p:nvGrpSpPr>
        <p:grpSpPr bwMode="auto">
          <a:xfrm>
            <a:off x="7402515" y="4948256"/>
            <a:ext cx="501650" cy="234950"/>
            <a:chOff x="4701" y="2996"/>
            <a:chExt cx="316" cy="148"/>
          </a:xfrm>
        </p:grpSpPr>
        <p:sp>
          <p:nvSpPr>
            <p:cNvPr id="173" name="Oval 850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Line 851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" name="Line 852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" name="Rectangle 853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77" name="Oval 854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8" name="Group 855"/>
            <p:cNvGrpSpPr>
              <a:grpSpLocks/>
            </p:cNvGrpSpPr>
            <p:nvPr/>
          </p:nvGrpSpPr>
          <p:grpSpPr bwMode="auto">
            <a:xfrm>
              <a:off x="4796" y="2956"/>
              <a:ext cx="157" cy="49"/>
              <a:chOff x="2848" y="848"/>
              <a:chExt cx="140" cy="98"/>
            </a:xfrm>
          </p:grpSpPr>
          <p:sp>
            <p:nvSpPr>
              <p:cNvPr id="183" name="Line 85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" name="Line 85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" name="Line 85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9" name="Group 859"/>
            <p:cNvGrpSpPr>
              <a:grpSpLocks/>
            </p:cNvGrpSpPr>
            <p:nvPr/>
          </p:nvGrpSpPr>
          <p:grpSpPr bwMode="auto">
            <a:xfrm flipV="1">
              <a:off x="4796" y="3084"/>
              <a:ext cx="157" cy="49"/>
              <a:chOff x="2848" y="848"/>
              <a:chExt cx="140" cy="98"/>
            </a:xfrm>
          </p:grpSpPr>
          <p:sp>
            <p:nvSpPr>
              <p:cNvPr id="180" name="Line 8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1" name="Line 8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2" name="Line 8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86" name="Group 863"/>
          <p:cNvGrpSpPr>
            <a:grpSpLocks/>
          </p:cNvGrpSpPr>
          <p:nvPr/>
        </p:nvGrpSpPr>
        <p:grpSpPr bwMode="auto">
          <a:xfrm>
            <a:off x="6586540" y="4672031"/>
            <a:ext cx="501650" cy="234950"/>
            <a:chOff x="3600" y="219"/>
            <a:chExt cx="360" cy="175"/>
          </a:xfrm>
        </p:grpSpPr>
        <p:sp>
          <p:nvSpPr>
            <p:cNvPr id="187" name="Oval 86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" name="Line 86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" name="Line 86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" name="Rectangle 86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1" name="Oval 86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2" name="Group 869"/>
            <p:cNvGrpSpPr>
              <a:grpSpLocks/>
            </p:cNvGrpSpPr>
            <p:nvPr/>
          </p:nvGrpSpPr>
          <p:grpSpPr bwMode="auto">
            <a:xfrm>
              <a:off x="3666" y="97"/>
              <a:ext cx="176" cy="49"/>
              <a:chOff x="2848" y="848"/>
              <a:chExt cx="140" cy="98"/>
            </a:xfrm>
          </p:grpSpPr>
          <p:sp>
            <p:nvSpPr>
              <p:cNvPr id="197" name="Line 87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" name="Line 87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" name="Line 87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3" name="Group 873"/>
            <p:cNvGrpSpPr>
              <a:grpSpLocks/>
            </p:cNvGrpSpPr>
            <p:nvPr/>
          </p:nvGrpSpPr>
          <p:grpSpPr bwMode="auto">
            <a:xfrm flipV="1">
              <a:off x="3666" y="407"/>
              <a:ext cx="176" cy="49"/>
              <a:chOff x="2848" y="848"/>
              <a:chExt cx="140" cy="98"/>
            </a:xfrm>
          </p:grpSpPr>
          <p:sp>
            <p:nvSpPr>
              <p:cNvPr id="194" name="Line 87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" name="Line 87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" name="Line 87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0" name="Group 877"/>
          <p:cNvGrpSpPr>
            <a:grpSpLocks/>
          </p:cNvGrpSpPr>
          <p:nvPr/>
        </p:nvGrpSpPr>
        <p:grpSpPr bwMode="auto">
          <a:xfrm>
            <a:off x="5921378" y="4976831"/>
            <a:ext cx="501650" cy="234950"/>
            <a:chOff x="3600" y="219"/>
            <a:chExt cx="360" cy="175"/>
          </a:xfrm>
        </p:grpSpPr>
        <p:sp>
          <p:nvSpPr>
            <p:cNvPr id="201" name="Oval 87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" name="Line 87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" name="Line 88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Rectangle 88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5" name="Oval 88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6" name="Group 883"/>
            <p:cNvGrpSpPr>
              <a:grpSpLocks/>
            </p:cNvGrpSpPr>
            <p:nvPr/>
          </p:nvGrpSpPr>
          <p:grpSpPr bwMode="auto">
            <a:xfrm>
              <a:off x="3666" y="97"/>
              <a:ext cx="176" cy="49"/>
              <a:chOff x="2848" y="848"/>
              <a:chExt cx="140" cy="98"/>
            </a:xfrm>
          </p:grpSpPr>
          <p:sp>
            <p:nvSpPr>
              <p:cNvPr id="211" name="Line 88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" name="Line 88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" name="Line 88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7" name="Group 887"/>
            <p:cNvGrpSpPr>
              <a:grpSpLocks/>
            </p:cNvGrpSpPr>
            <p:nvPr/>
          </p:nvGrpSpPr>
          <p:grpSpPr bwMode="auto">
            <a:xfrm flipV="1">
              <a:off x="3666" y="407"/>
              <a:ext cx="176" cy="49"/>
              <a:chOff x="2848" y="848"/>
              <a:chExt cx="140" cy="98"/>
            </a:xfrm>
          </p:grpSpPr>
          <p:sp>
            <p:nvSpPr>
              <p:cNvPr id="208" name="Line 8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" name="Line 88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" name="Line 8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4" name="Line 891"/>
          <p:cNvSpPr>
            <a:spLocks noChangeShapeType="1"/>
          </p:cNvSpPr>
          <p:nvPr/>
        </p:nvSpPr>
        <p:spPr bwMode="auto">
          <a:xfrm>
            <a:off x="7035803" y="4883168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" name="Line 892"/>
          <p:cNvSpPr>
            <a:spLocks noChangeShapeType="1"/>
          </p:cNvSpPr>
          <p:nvPr/>
        </p:nvSpPr>
        <p:spPr bwMode="auto">
          <a:xfrm flipV="1">
            <a:off x="6383340" y="4895868"/>
            <a:ext cx="277813" cy="1095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" name="Line 893"/>
          <p:cNvSpPr>
            <a:spLocks noChangeShapeType="1"/>
          </p:cNvSpPr>
          <p:nvPr/>
        </p:nvSpPr>
        <p:spPr bwMode="auto">
          <a:xfrm flipV="1">
            <a:off x="6426203" y="5099068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" name="Line 894"/>
          <p:cNvSpPr>
            <a:spLocks noChangeShapeType="1"/>
          </p:cNvSpPr>
          <p:nvPr/>
        </p:nvSpPr>
        <p:spPr bwMode="auto">
          <a:xfrm flipH="1">
            <a:off x="5721353" y="4845068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8" name="Line 895"/>
          <p:cNvSpPr>
            <a:spLocks noChangeShapeType="1"/>
          </p:cNvSpPr>
          <p:nvPr/>
        </p:nvSpPr>
        <p:spPr bwMode="auto">
          <a:xfrm>
            <a:off x="5746753" y="4895868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9" name="Line 896"/>
          <p:cNvSpPr>
            <a:spLocks noChangeShapeType="1"/>
          </p:cNvSpPr>
          <p:nvPr/>
        </p:nvSpPr>
        <p:spPr bwMode="auto">
          <a:xfrm>
            <a:off x="5607053" y="5232418"/>
            <a:ext cx="1539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0" name="Line 897"/>
          <p:cNvSpPr>
            <a:spLocks noChangeShapeType="1"/>
          </p:cNvSpPr>
          <p:nvPr/>
        </p:nvSpPr>
        <p:spPr bwMode="auto">
          <a:xfrm>
            <a:off x="5859465" y="5311793"/>
            <a:ext cx="4905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1" name="Line 898"/>
          <p:cNvSpPr>
            <a:spLocks noChangeShapeType="1"/>
          </p:cNvSpPr>
          <p:nvPr/>
        </p:nvSpPr>
        <p:spPr bwMode="auto">
          <a:xfrm flipH="1">
            <a:off x="6099178" y="5219718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" name="Line 899"/>
          <p:cNvSpPr>
            <a:spLocks noChangeShapeType="1"/>
          </p:cNvSpPr>
          <p:nvPr/>
        </p:nvSpPr>
        <p:spPr bwMode="auto">
          <a:xfrm>
            <a:off x="5911853" y="5308618"/>
            <a:ext cx="1587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" name="Line 900"/>
          <p:cNvSpPr>
            <a:spLocks noChangeShapeType="1"/>
          </p:cNvSpPr>
          <p:nvPr/>
        </p:nvSpPr>
        <p:spPr bwMode="auto">
          <a:xfrm flipH="1" flipV="1">
            <a:off x="6308728" y="5316556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" name="Line 901"/>
          <p:cNvSpPr>
            <a:spLocks noChangeShapeType="1"/>
          </p:cNvSpPr>
          <p:nvPr/>
        </p:nvSpPr>
        <p:spPr bwMode="auto">
          <a:xfrm>
            <a:off x="6389690" y="5175268"/>
            <a:ext cx="503238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" name="Line 902"/>
          <p:cNvSpPr>
            <a:spLocks noChangeShapeType="1"/>
          </p:cNvSpPr>
          <p:nvPr/>
        </p:nvSpPr>
        <p:spPr bwMode="auto">
          <a:xfrm>
            <a:off x="5838828" y="5110181"/>
            <a:ext cx="809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26" name="Group 903"/>
          <p:cNvGrpSpPr>
            <a:grpSpLocks/>
          </p:cNvGrpSpPr>
          <p:nvPr/>
        </p:nvGrpSpPr>
        <p:grpSpPr bwMode="auto">
          <a:xfrm>
            <a:off x="5024440" y="1870093"/>
            <a:ext cx="3021013" cy="3981450"/>
            <a:chOff x="-1203" y="1352"/>
            <a:chExt cx="1903" cy="2508"/>
          </a:xfrm>
        </p:grpSpPr>
        <p:grpSp>
          <p:nvGrpSpPr>
            <p:cNvPr id="227" name="Group 904"/>
            <p:cNvGrpSpPr>
              <a:grpSpLocks/>
            </p:cNvGrpSpPr>
            <p:nvPr/>
          </p:nvGrpSpPr>
          <p:grpSpPr bwMode="auto">
            <a:xfrm>
              <a:off x="-1201" y="1647"/>
              <a:ext cx="436" cy="114"/>
              <a:chOff x="3072" y="739"/>
              <a:chExt cx="652" cy="146"/>
            </a:xfrm>
          </p:grpSpPr>
          <p:pic>
            <p:nvPicPr>
              <p:cNvPr id="264" name="Picture 905" descr="lgv_fqmg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</p:spPr>
          </p:pic>
          <p:sp>
            <p:nvSpPr>
              <p:cNvPr id="265" name="Line 906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" name="Line 907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228" name="Picture 908" descr="imgyjavg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</p:spPr>
        </p:pic>
        <p:grpSp>
          <p:nvGrpSpPr>
            <p:cNvPr id="229" name="Group 909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262" name="Object 910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19" name="Clip" r:id="rId5" imgW="819000" imgH="847800" progId="">
                      <p:embed/>
                    </p:oleObj>
                  </mc:Choice>
                  <mc:Fallback>
                    <p:oleObj name="Clip" r:id="rId5" imgW="819000" imgH="847800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3" name="Object 911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20" name="Clip" r:id="rId7" imgW="1266840" imgH="1200240" progId="">
                      <p:embed/>
                    </p:oleObj>
                  </mc:Choice>
                  <mc:Fallback>
                    <p:oleObj name="Clip" r:id="rId7" imgW="1266840" imgH="120024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30" name="Group 912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260" name="Object 913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21" name="Clip" r:id="rId9" imgW="819000" imgH="847800" progId="">
                      <p:embed/>
                    </p:oleObj>
                  </mc:Choice>
                  <mc:Fallback>
                    <p:oleObj name="Clip" r:id="rId9" imgW="819000" imgH="84780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1" name="Object 914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22" name="Clip" r:id="rId10" imgW="1266840" imgH="1200240" progId="">
                      <p:embed/>
                    </p:oleObj>
                  </mc:Choice>
                  <mc:Fallback>
                    <p:oleObj name="Clip" r:id="rId10" imgW="1266840" imgH="1200240" progId="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31" name="Object 915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3" name="Clip" r:id="rId11" imgW="1305000" imgH="1085760" progId="">
                    <p:embed/>
                  </p:oleObj>
                </mc:Choice>
                <mc:Fallback>
                  <p:oleObj name="Clip" r:id="rId11" imgW="1305000" imgH="1085760" progId="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32" y="2289"/>
                          <a:ext cx="207" cy="1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32" name="Group 916"/>
            <p:cNvGrpSpPr>
              <a:grpSpLocks/>
            </p:cNvGrpSpPr>
            <p:nvPr/>
          </p:nvGrpSpPr>
          <p:grpSpPr bwMode="auto">
            <a:xfrm>
              <a:off x="310" y="3572"/>
              <a:ext cx="125" cy="229"/>
              <a:chOff x="4180" y="783"/>
              <a:chExt cx="150" cy="307"/>
            </a:xfrm>
          </p:grpSpPr>
          <p:sp>
            <p:nvSpPr>
              <p:cNvPr id="252" name="AutoShape 91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" name="Rectangle 91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4" name="Rectangle 91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AutoShape 92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" name="Line 92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Line 92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" name="Rectangle 92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" name="Rectangle 92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33" name="Object 925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4" name="Clip" r:id="rId13" imgW="1305000" imgH="1085760" progId="">
                    <p:embed/>
                  </p:oleObj>
                </mc:Choice>
                <mc:Fallback>
                  <p:oleObj name="Clip" r:id="rId13" imgW="1305000" imgH="1085760" progId="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975" y="33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4" name="Object 926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5" name="Clip" r:id="rId14" imgW="1305000" imgH="1085760" progId="">
                    <p:embed/>
                  </p:oleObj>
                </mc:Choice>
                <mc:Fallback>
                  <p:oleObj name="Clip" r:id="rId14" imgW="1305000" imgH="1085760" progId="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71" y="31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" name="Object 927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6" name="Clip" r:id="rId15" imgW="1305000" imgH="1085760" progId="">
                    <p:embed/>
                  </p:oleObj>
                </mc:Choice>
                <mc:Fallback>
                  <p:oleObj name="Clip" r:id="rId15" imgW="1305000" imgH="1085760" progId="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03" y="354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6" name="Object 928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7" name="Clip" r:id="rId16" imgW="1305000" imgH="1085760" progId="">
                    <p:embed/>
                  </p:oleObj>
                </mc:Choice>
                <mc:Fallback>
                  <p:oleObj name="Clip" r:id="rId16" imgW="1305000" imgH="1085760" progId="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89" y="3546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37" name="Group 929"/>
            <p:cNvGrpSpPr>
              <a:grpSpLocks/>
            </p:cNvGrpSpPr>
            <p:nvPr/>
          </p:nvGrpSpPr>
          <p:grpSpPr bwMode="auto">
            <a:xfrm>
              <a:off x="83" y="3620"/>
              <a:ext cx="172" cy="214"/>
              <a:chOff x="2870" y="1518"/>
              <a:chExt cx="292" cy="320"/>
            </a:xfrm>
          </p:grpSpPr>
          <p:graphicFrame>
            <p:nvGraphicFramePr>
              <p:cNvPr id="250" name="Object 930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28" name="Clip" r:id="rId17" imgW="819000" imgH="847800" progId="">
                      <p:embed/>
                    </p:oleObj>
                  </mc:Choice>
                  <mc:Fallback>
                    <p:oleObj name="Clip" r:id="rId17" imgW="819000" imgH="847800" progId="">
                      <p:embed/>
                      <p:pic>
                        <p:nvPicPr>
                          <p:cNvPr id="0" name="Picture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1" name="Object 931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29" name="Clip" r:id="rId18" imgW="1266840" imgH="1200240" progId="">
                      <p:embed/>
                    </p:oleObj>
                  </mc:Choice>
                  <mc:Fallback>
                    <p:oleObj name="Clip" r:id="rId18" imgW="1266840" imgH="1200240" progId="">
                      <p:embed/>
                      <p:pic>
                        <p:nvPicPr>
                          <p:cNvPr id="0" name="Picture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38" name="Group 932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248" name="Object 933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30" name="Clip" r:id="rId19" imgW="819000" imgH="847800" progId="">
                      <p:embed/>
                    </p:oleObj>
                  </mc:Choice>
                  <mc:Fallback>
                    <p:oleObj name="Clip" r:id="rId19" imgW="819000" imgH="847800" progId="">
                      <p:embed/>
                      <p:pic>
                        <p:nvPicPr>
                          <p:cNvPr id="0" name="Picture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9" name="Object 934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31" name="Clip" r:id="rId20" imgW="1266840" imgH="1200240" progId="">
                      <p:embed/>
                    </p:oleObj>
                  </mc:Choice>
                  <mc:Fallback>
                    <p:oleObj name="Clip" r:id="rId20" imgW="1266840" imgH="1200240" progId="">
                      <p:embed/>
                      <p:pic>
                        <p:nvPicPr>
                          <p:cNvPr id="0" name="Picture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39" name="Group 935"/>
            <p:cNvGrpSpPr>
              <a:grpSpLocks/>
            </p:cNvGrpSpPr>
            <p:nvPr/>
          </p:nvGrpSpPr>
          <p:grpSpPr bwMode="auto">
            <a:xfrm>
              <a:off x="569" y="3424"/>
              <a:ext cx="131" cy="260"/>
              <a:chOff x="4180" y="783"/>
              <a:chExt cx="150" cy="307"/>
            </a:xfrm>
          </p:grpSpPr>
          <p:sp>
            <p:nvSpPr>
              <p:cNvPr id="240" name="AutoShape 936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" name="Rectangle 937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2" name="Rectangle 938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" name="AutoShape 939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" name="Line 940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" name="Line 941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" name="Rectangle 942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" name="Rectangle 943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7" name="Line 944"/>
          <p:cNvSpPr>
            <a:spLocks noChangeShapeType="1"/>
          </p:cNvSpPr>
          <p:nvPr/>
        </p:nvSpPr>
        <p:spPr bwMode="auto">
          <a:xfrm flipH="1">
            <a:off x="5927728" y="3632218"/>
            <a:ext cx="3175" cy="144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" name="Line 945"/>
          <p:cNvSpPr>
            <a:spLocks noChangeShapeType="1"/>
          </p:cNvSpPr>
          <p:nvPr/>
        </p:nvSpPr>
        <p:spPr bwMode="auto">
          <a:xfrm flipV="1">
            <a:off x="7224715" y="2614631"/>
            <a:ext cx="123825" cy="87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9" name="Line 946"/>
          <p:cNvSpPr>
            <a:spLocks noChangeShapeType="1"/>
          </p:cNvSpPr>
          <p:nvPr/>
        </p:nvSpPr>
        <p:spPr bwMode="auto">
          <a:xfrm>
            <a:off x="7051678" y="2787668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0" name="Line 947"/>
          <p:cNvSpPr>
            <a:spLocks noChangeShapeType="1"/>
          </p:cNvSpPr>
          <p:nvPr/>
        </p:nvSpPr>
        <p:spPr bwMode="auto">
          <a:xfrm flipV="1">
            <a:off x="7223128" y="2684481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1" name="Line 948"/>
          <p:cNvSpPr>
            <a:spLocks noChangeShapeType="1"/>
          </p:cNvSpPr>
          <p:nvPr/>
        </p:nvSpPr>
        <p:spPr bwMode="auto">
          <a:xfrm>
            <a:off x="7588253" y="2682893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2" name="Line 949"/>
          <p:cNvSpPr>
            <a:spLocks noChangeShapeType="1"/>
          </p:cNvSpPr>
          <p:nvPr/>
        </p:nvSpPr>
        <p:spPr bwMode="auto">
          <a:xfrm>
            <a:off x="7242178" y="2989281"/>
            <a:ext cx="18891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3" name="Line 950"/>
          <p:cNvSpPr>
            <a:spLocks noChangeShapeType="1"/>
          </p:cNvSpPr>
          <p:nvPr/>
        </p:nvSpPr>
        <p:spPr bwMode="auto">
          <a:xfrm flipV="1">
            <a:off x="5537203" y="3856056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4" name="Line 951"/>
          <p:cNvSpPr>
            <a:spLocks noChangeShapeType="1"/>
          </p:cNvSpPr>
          <p:nvPr/>
        </p:nvSpPr>
        <p:spPr bwMode="auto">
          <a:xfrm flipV="1">
            <a:off x="7656515" y="2382856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" name="Line 952"/>
          <p:cNvSpPr>
            <a:spLocks noChangeShapeType="1"/>
          </p:cNvSpPr>
          <p:nvPr/>
        </p:nvSpPr>
        <p:spPr bwMode="auto">
          <a:xfrm>
            <a:off x="7796215" y="2979756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" name="Line 953"/>
          <p:cNvSpPr>
            <a:spLocks noChangeShapeType="1"/>
          </p:cNvSpPr>
          <p:nvPr/>
        </p:nvSpPr>
        <p:spPr bwMode="auto">
          <a:xfrm flipH="1">
            <a:off x="6942140" y="3055956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" name="Line 954"/>
          <p:cNvSpPr>
            <a:spLocks noChangeShapeType="1"/>
          </p:cNvSpPr>
          <p:nvPr/>
        </p:nvSpPr>
        <p:spPr bwMode="auto">
          <a:xfrm flipH="1">
            <a:off x="7532690" y="3055956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78" name="Group 955"/>
          <p:cNvGrpSpPr>
            <a:grpSpLocks/>
          </p:cNvGrpSpPr>
          <p:nvPr/>
        </p:nvGrpSpPr>
        <p:grpSpPr bwMode="auto">
          <a:xfrm>
            <a:off x="6584953" y="4673618"/>
            <a:ext cx="501650" cy="234950"/>
            <a:chOff x="4701" y="2996"/>
            <a:chExt cx="316" cy="148"/>
          </a:xfrm>
        </p:grpSpPr>
        <p:sp>
          <p:nvSpPr>
            <p:cNvPr id="279" name="Oval 956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" name="Line 957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" name="Line 958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2" name="Rectangle 959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3" name="Oval 960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4" name="Group 961"/>
            <p:cNvGrpSpPr>
              <a:grpSpLocks/>
            </p:cNvGrpSpPr>
            <p:nvPr/>
          </p:nvGrpSpPr>
          <p:grpSpPr bwMode="auto">
            <a:xfrm>
              <a:off x="4796" y="2956"/>
              <a:ext cx="157" cy="49"/>
              <a:chOff x="2848" y="848"/>
              <a:chExt cx="140" cy="98"/>
            </a:xfrm>
          </p:grpSpPr>
          <p:sp>
            <p:nvSpPr>
              <p:cNvPr id="289" name="Line 96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0" name="Line 96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1" name="Line 96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5" name="Group 965"/>
            <p:cNvGrpSpPr>
              <a:grpSpLocks/>
            </p:cNvGrpSpPr>
            <p:nvPr/>
          </p:nvGrpSpPr>
          <p:grpSpPr bwMode="auto">
            <a:xfrm flipV="1">
              <a:off x="4796" y="3084"/>
              <a:ext cx="157" cy="49"/>
              <a:chOff x="2848" y="848"/>
              <a:chExt cx="140" cy="98"/>
            </a:xfrm>
          </p:grpSpPr>
          <p:sp>
            <p:nvSpPr>
              <p:cNvPr id="286" name="Line 9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" name="Line 9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" name="Line 9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92" name="Group 969"/>
          <p:cNvGrpSpPr>
            <a:grpSpLocks/>
          </p:cNvGrpSpPr>
          <p:nvPr/>
        </p:nvGrpSpPr>
        <p:grpSpPr bwMode="auto">
          <a:xfrm>
            <a:off x="5919790" y="4975243"/>
            <a:ext cx="501650" cy="234950"/>
            <a:chOff x="4701" y="2996"/>
            <a:chExt cx="316" cy="148"/>
          </a:xfrm>
        </p:grpSpPr>
        <p:sp>
          <p:nvSpPr>
            <p:cNvPr id="293" name="Oval 970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Line 971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" name="Line 972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" name="Rectangle 973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" name="Oval 974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8" name="Group 975"/>
            <p:cNvGrpSpPr>
              <a:grpSpLocks/>
            </p:cNvGrpSpPr>
            <p:nvPr/>
          </p:nvGrpSpPr>
          <p:grpSpPr bwMode="auto">
            <a:xfrm>
              <a:off x="4796" y="2956"/>
              <a:ext cx="157" cy="49"/>
              <a:chOff x="2848" y="848"/>
              <a:chExt cx="140" cy="98"/>
            </a:xfrm>
          </p:grpSpPr>
          <p:sp>
            <p:nvSpPr>
              <p:cNvPr id="303" name="Line 9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4" name="Line 97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5" name="Line 97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9" name="Group 979"/>
            <p:cNvGrpSpPr>
              <a:grpSpLocks/>
            </p:cNvGrpSpPr>
            <p:nvPr/>
          </p:nvGrpSpPr>
          <p:grpSpPr bwMode="auto">
            <a:xfrm flipV="1">
              <a:off x="4796" y="3084"/>
              <a:ext cx="157" cy="49"/>
              <a:chOff x="2848" y="848"/>
              <a:chExt cx="140" cy="98"/>
            </a:xfrm>
          </p:grpSpPr>
          <p:sp>
            <p:nvSpPr>
              <p:cNvPr id="300" name="Line 98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" name="Line 98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2" name="Line 98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06" name="Group 983"/>
          <p:cNvGrpSpPr>
            <a:grpSpLocks/>
          </p:cNvGrpSpPr>
          <p:nvPr/>
        </p:nvGrpSpPr>
        <p:grpSpPr bwMode="auto">
          <a:xfrm>
            <a:off x="6750053" y="5160981"/>
            <a:ext cx="290512" cy="404812"/>
            <a:chOff x="4290" y="3130"/>
            <a:chExt cx="183" cy="255"/>
          </a:xfrm>
        </p:grpSpPr>
        <p:pic>
          <p:nvPicPr>
            <p:cNvPr id="307" name="Picture 984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</p:spPr>
        </p:pic>
        <p:sp>
          <p:nvSpPr>
            <p:cNvPr id="308" name="Freeform 985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/>
              <a:ahLst/>
              <a:cxnLst>
                <a:cxn ang="0">
                  <a:pos x="70" y="29"/>
                </a:cxn>
                <a:cxn ang="0">
                  <a:pos x="55" y="39"/>
                </a:cxn>
                <a:cxn ang="0">
                  <a:pos x="42" y="50"/>
                </a:cxn>
                <a:cxn ang="0">
                  <a:pos x="30" y="63"/>
                </a:cxn>
                <a:cxn ang="0">
                  <a:pos x="20" y="77"/>
                </a:cxn>
                <a:cxn ang="0">
                  <a:pos x="12" y="91"/>
                </a:cxn>
                <a:cxn ang="0">
                  <a:pos x="6" y="108"/>
                </a:cxn>
                <a:cxn ang="0">
                  <a:pos x="2" y="125"/>
                </a:cxn>
                <a:cxn ang="0">
                  <a:pos x="0" y="142"/>
                </a:cxn>
                <a:cxn ang="0">
                  <a:pos x="2" y="166"/>
                </a:cxn>
                <a:cxn ang="0">
                  <a:pos x="12" y="186"/>
                </a:cxn>
                <a:cxn ang="0">
                  <a:pos x="26" y="203"/>
                </a:cxn>
                <a:cxn ang="0">
                  <a:pos x="45" y="216"/>
                </a:cxn>
                <a:cxn ang="0">
                  <a:pos x="66" y="226"/>
                </a:cxn>
                <a:cxn ang="0">
                  <a:pos x="88" y="230"/>
                </a:cxn>
                <a:cxn ang="0">
                  <a:pos x="111" y="232"/>
                </a:cxn>
                <a:cxn ang="0">
                  <a:pos x="134" y="228"/>
                </a:cxn>
                <a:cxn ang="0">
                  <a:pos x="138" y="228"/>
                </a:cxn>
                <a:cxn ang="0">
                  <a:pos x="143" y="226"/>
                </a:cxn>
                <a:cxn ang="0">
                  <a:pos x="147" y="222"/>
                </a:cxn>
                <a:cxn ang="0">
                  <a:pos x="148" y="218"/>
                </a:cxn>
                <a:cxn ang="0">
                  <a:pos x="145" y="212"/>
                </a:cxn>
                <a:cxn ang="0">
                  <a:pos x="141" y="207"/>
                </a:cxn>
                <a:cxn ang="0">
                  <a:pos x="135" y="203"/>
                </a:cxn>
                <a:cxn ang="0">
                  <a:pos x="129" y="201"/>
                </a:cxn>
                <a:cxn ang="0">
                  <a:pos x="117" y="197"/>
                </a:cxn>
                <a:cxn ang="0">
                  <a:pos x="105" y="195"/>
                </a:cxn>
                <a:cxn ang="0">
                  <a:pos x="94" y="193"/>
                </a:cxn>
                <a:cxn ang="0">
                  <a:pos x="83" y="190"/>
                </a:cxn>
                <a:cxn ang="0">
                  <a:pos x="73" y="187"/>
                </a:cxn>
                <a:cxn ang="0">
                  <a:pos x="62" y="182"/>
                </a:cxn>
                <a:cxn ang="0">
                  <a:pos x="53" y="176"/>
                </a:cxn>
                <a:cxn ang="0">
                  <a:pos x="43" y="167"/>
                </a:cxn>
                <a:cxn ang="0">
                  <a:pos x="40" y="128"/>
                </a:cxn>
                <a:cxn ang="0">
                  <a:pos x="49" y="96"/>
                </a:cxn>
                <a:cxn ang="0">
                  <a:pos x="68" y="71"/>
                </a:cxn>
                <a:cxn ang="0">
                  <a:pos x="94" y="50"/>
                </a:cxn>
                <a:cxn ang="0">
                  <a:pos x="122" y="34"/>
                </a:cxn>
                <a:cxn ang="0">
                  <a:pos x="151" y="21"/>
                </a:cxn>
                <a:cxn ang="0">
                  <a:pos x="178" y="12"/>
                </a:cxn>
                <a:cxn ang="0">
                  <a:pos x="199" y="4"/>
                </a:cxn>
                <a:cxn ang="0">
                  <a:pos x="186" y="1"/>
                </a:cxn>
                <a:cxn ang="0">
                  <a:pos x="172" y="0"/>
                </a:cxn>
                <a:cxn ang="0">
                  <a:pos x="156" y="2"/>
                </a:cxn>
                <a:cxn ang="0">
                  <a:pos x="138" y="4"/>
                </a:cxn>
                <a:cxn ang="0">
                  <a:pos x="121" y="10"/>
                </a:cxn>
                <a:cxn ang="0">
                  <a:pos x="103" y="16"/>
                </a:cxn>
                <a:cxn ang="0">
                  <a:pos x="86" y="23"/>
                </a:cxn>
                <a:cxn ang="0">
                  <a:pos x="70" y="29"/>
                </a:cxn>
              </a:cxnLst>
              <a:rect l="0" t="0" r="r" b="b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" name="Freeform 986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/>
              <a:ahLst/>
              <a:cxnLst>
                <a:cxn ang="0">
                  <a:pos x="108" y="59"/>
                </a:cxn>
                <a:cxn ang="0">
                  <a:pos x="113" y="77"/>
                </a:cxn>
                <a:cxn ang="0">
                  <a:pos x="111" y="94"/>
                </a:cxn>
                <a:cxn ang="0">
                  <a:pos x="103" y="108"/>
                </a:cxn>
                <a:cxn ang="0">
                  <a:pos x="91" y="121"/>
                </a:cxn>
                <a:cxn ang="0">
                  <a:pos x="77" y="132"/>
                </a:cxn>
                <a:cxn ang="0">
                  <a:pos x="61" y="144"/>
                </a:cxn>
                <a:cxn ang="0">
                  <a:pos x="45" y="154"/>
                </a:cxn>
                <a:cxn ang="0">
                  <a:pos x="30" y="164"/>
                </a:cxn>
                <a:cxn ang="0">
                  <a:pos x="28" y="168"/>
                </a:cxn>
                <a:cxn ang="0">
                  <a:pos x="27" y="170"/>
                </a:cxn>
                <a:cxn ang="0">
                  <a:pos x="27" y="174"/>
                </a:cxn>
                <a:cxn ang="0">
                  <a:pos x="28" y="177"/>
                </a:cxn>
                <a:cxn ang="0">
                  <a:pos x="32" y="179"/>
                </a:cxn>
                <a:cxn ang="0">
                  <a:pos x="35" y="180"/>
                </a:cxn>
                <a:cxn ang="0">
                  <a:pos x="37" y="180"/>
                </a:cxn>
                <a:cxn ang="0">
                  <a:pos x="41" y="179"/>
                </a:cxn>
                <a:cxn ang="0">
                  <a:pos x="60" y="169"/>
                </a:cxn>
                <a:cxn ang="0">
                  <a:pos x="77" y="158"/>
                </a:cxn>
                <a:cxn ang="0">
                  <a:pos x="94" y="145"/>
                </a:cxn>
                <a:cxn ang="0">
                  <a:pos x="109" y="130"/>
                </a:cxn>
                <a:cxn ang="0">
                  <a:pos x="120" y="114"/>
                </a:cxn>
                <a:cxn ang="0">
                  <a:pos x="127" y="95"/>
                </a:cxn>
                <a:cxn ang="0">
                  <a:pos x="128" y="76"/>
                </a:cxn>
                <a:cxn ang="0">
                  <a:pos x="123" y="55"/>
                </a:cxn>
                <a:cxn ang="0">
                  <a:pos x="113" y="39"/>
                </a:cxn>
                <a:cxn ang="0">
                  <a:pos x="97" y="25"/>
                </a:cxn>
                <a:cxn ang="0">
                  <a:pos x="79" y="15"/>
                </a:cxn>
                <a:cxn ang="0">
                  <a:pos x="57" y="7"/>
                </a:cxn>
                <a:cxn ang="0">
                  <a:pos x="36" y="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14" y="9"/>
                </a:cxn>
                <a:cxn ang="0">
                  <a:pos x="29" y="14"/>
                </a:cxn>
                <a:cxn ang="0">
                  <a:pos x="46" y="19"/>
                </a:cxn>
                <a:cxn ang="0">
                  <a:pos x="61" y="23"/>
                </a:cxn>
                <a:cxn ang="0">
                  <a:pos x="76" y="29"/>
                </a:cxn>
                <a:cxn ang="0">
                  <a:pos x="89" y="37"/>
                </a:cxn>
                <a:cxn ang="0">
                  <a:pos x="100" y="46"/>
                </a:cxn>
                <a:cxn ang="0">
                  <a:pos x="108" y="59"/>
                </a:cxn>
              </a:cxnLst>
              <a:rect l="0" t="0" r="r" b="b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" name="Freeform 987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/>
              <a:ahLst/>
              <a:cxnLst>
                <a:cxn ang="0">
                  <a:pos x="100" y="70"/>
                </a:cxn>
                <a:cxn ang="0">
                  <a:pos x="53" y="115"/>
                </a:cxn>
                <a:cxn ang="0">
                  <a:pos x="17" y="166"/>
                </a:cxn>
                <a:cxn ang="0">
                  <a:pos x="0" y="226"/>
                </a:cxn>
                <a:cxn ang="0">
                  <a:pos x="3" y="266"/>
                </a:cxn>
                <a:cxn ang="0">
                  <a:pos x="9" y="282"/>
                </a:cxn>
                <a:cxn ang="0">
                  <a:pos x="19" y="297"/>
                </a:cxn>
                <a:cxn ang="0">
                  <a:pos x="32" y="310"/>
                </a:cxn>
                <a:cxn ang="0">
                  <a:pos x="56" y="324"/>
                </a:cxn>
                <a:cxn ang="0">
                  <a:pos x="86" y="338"/>
                </a:cxn>
                <a:cxn ang="0">
                  <a:pos x="119" y="350"/>
                </a:cxn>
                <a:cxn ang="0">
                  <a:pos x="152" y="359"/>
                </a:cxn>
                <a:cxn ang="0">
                  <a:pos x="186" y="366"/>
                </a:cxn>
                <a:cxn ang="0">
                  <a:pos x="220" y="371"/>
                </a:cxn>
                <a:cxn ang="0">
                  <a:pos x="254" y="374"/>
                </a:cxn>
                <a:cxn ang="0">
                  <a:pos x="289" y="376"/>
                </a:cxn>
                <a:cxn ang="0">
                  <a:pos x="311" y="378"/>
                </a:cxn>
                <a:cxn ang="0">
                  <a:pos x="320" y="371"/>
                </a:cxn>
                <a:cxn ang="0">
                  <a:pos x="322" y="360"/>
                </a:cxn>
                <a:cxn ang="0">
                  <a:pos x="315" y="352"/>
                </a:cxn>
                <a:cxn ang="0">
                  <a:pos x="294" y="347"/>
                </a:cxn>
                <a:cxn ang="0">
                  <a:pos x="263" y="341"/>
                </a:cxn>
                <a:cxn ang="0">
                  <a:pos x="232" y="336"/>
                </a:cxn>
                <a:cxn ang="0">
                  <a:pos x="200" y="332"/>
                </a:cxn>
                <a:cxn ang="0">
                  <a:pos x="170" y="326"/>
                </a:cxn>
                <a:cxn ang="0">
                  <a:pos x="139" y="318"/>
                </a:cxn>
                <a:cxn ang="0">
                  <a:pos x="110" y="309"/>
                </a:cxn>
                <a:cxn ang="0">
                  <a:pos x="80" y="297"/>
                </a:cxn>
                <a:cxn ang="0">
                  <a:pos x="55" y="281"/>
                </a:cxn>
                <a:cxn ang="0">
                  <a:pos x="38" y="259"/>
                </a:cxn>
                <a:cxn ang="0">
                  <a:pos x="34" y="232"/>
                </a:cxn>
                <a:cxn ang="0">
                  <a:pos x="38" y="200"/>
                </a:cxn>
                <a:cxn ang="0">
                  <a:pos x="51" y="170"/>
                </a:cxn>
                <a:cxn ang="0">
                  <a:pos x="71" y="137"/>
                </a:cxn>
                <a:cxn ang="0">
                  <a:pos x="94" y="110"/>
                </a:cxn>
                <a:cxn ang="0">
                  <a:pos x="123" y="82"/>
                </a:cxn>
                <a:cxn ang="0">
                  <a:pos x="153" y="57"/>
                </a:cxn>
                <a:cxn ang="0">
                  <a:pos x="195" y="38"/>
                </a:cxn>
                <a:cxn ang="0">
                  <a:pos x="238" y="20"/>
                </a:cxn>
                <a:cxn ang="0">
                  <a:pos x="264" y="7"/>
                </a:cxn>
                <a:cxn ang="0">
                  <a:pos x="256" y="0"/>
                </a:cxn>
                <a:cxn ang="0">
                  <a:pos x="221" y="4"/>
                </a:cxn>
                <a:cxn ang="0">
                  <a:pos x="180" y="18"/>
                </a:cxn>
                <a:cxn ang="0">
                  <a:pos x="141" y="38"/>
                </a:cxn>
              </a:cxnLst>
              <a:rect l="0" t="0" r="r" b="b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" name="Freeform 988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/>
              <a:ahLst/>
              <a:cxnLst>
                <a:cxn ang="0">
                  <a:pos x="235" y="77"/>
                </a:cxn>
                <a:cxn ang="0">
                  <a:pos x="248" y="91"/>
                </a:cxn>
                <a:cxn ang="0">
                  <a:pos x="256" y="107"/>
                </a:cxn>
                <a:cxn ang="0">
                  <a:pos x="259" y="124"/>
                </a:cxn>
                <a:cxn ang="0">
                  <a:pos x="259" y="142"/>
                </a:cxn>
                <a:cxn ang="0">
                  <a:pos x="257" y="157"/>
                </a:cxn>
                <a:cxn ang="0">
                  <a:pos x="252" y="170"/>
                </a:cxn>
                <a:cxn ang="0">
                  <a:pos x="244" y="183"/>
                </a:cxn>
                <a:cxn ang="0">
                  <a:pos x="236" y="193"/>
                </a:cxn>
                <a:cxn ang="0">
                  <a:pos x="225" y="204"/>
                </a:cxn>
                <a:cxn ang="0">
                  <a:pos x="215" y="214"/>
                </a:cxn>
                <a:cxn ang="0">
                  <a:pos x="204" y="224"/>
                </a:cxn>
                <a:cxn ang="0">
                  <a:pos x="194" y="234"/>
                </a:cxn>
                <a:cxn ang="0">
                  <a:pos x="191" y="238"/>
                </a:cxn>
                <a:cxn ang="0">
                  <a:pos x="191" y="241"/>
                </a:cxn>
                <a:cxn ang="0">
                  <a:pos x="191" y="245"/>
                </a:cxn>
                <a:cxn ang="0">
                  <a:pos x="194" y="248"/>
                </a:cxn>
                <a:cxn ang="0">
                  <a:pos x="197" y="250"/>
                </a:cxn>
                <a:cxn ang="0">
                  <a:pos x="202" y="252"/>
                </a:cxn>
                <a:cxn ang="0">
                  <a:pos x="205" y="250"/>
                </a:cxn>
                <a:cxn ang="0">
                  <a:pos x="209" y="248"/>
                </a:cxn>
                <a:cxn ang="0">
                  <a:pos x="232" y="233"/>
                </a:cxn>
                <a:cxn ang="0">
                  <a:pos x="252" y="214"/>
                </a:cxn>
                <a:cxn ang="0">
                  <a:pos x="268" y="192"/>
                </a:cxn>
                <a:cxn ang="0">
                  <a:pos x="278" y="167"/>
                </a:cxn>
                <a:cxn ang="0">
                  <a:pos x="283" y="141"/>
                </a:cxn>
                <a:cxn ang="0">
                  <a:pos x="280" y="115"/>
                </a:cxn>
                <a:cxn ang="0">
                  <a:pos x="271" y="91"/>
                </a:cxn>
                <a:cxn ang="0">
                  <a:pos x="252" y="69"/>
                </a:cxn>
                <a:cxn ang="0">
                  <a:pos x="238" y="57"/>
                </a:cxn>
                <a:cxn ang="0">
                  <a:pos x="222" y="48"/>
                </a:cxn>
                <a:cxn ang="0">
                  <a:pos x="204" y="39"/>
                </a:cxn>
                <a:cxn ang="0">
                  <a:pos x="184" y="31"/>
                </a:cxn>
                <a:cxn ang="0">
                  <a:pos x="164" y="23"/>
                </a:cxn>
                <a:cxn ang="0">
                  <a:pos x="144" y="17"/>
                </a:cxn>
                <a:cxn ang="0">
                  <a:pos x="123" y="13"/>
                </a:cxn>
                <a:cxn ang="0">
                  <a:pos x="103" y="8"/>
                </a:cxn>
                <a:cxn ang="0">
                  <a:pos x="83" y="5"/>
                </a:cxn>
                <a:cxn ang="0">
                  <a:pos x="66" y="2"/>
                </a:cxn>
                <a:cxn ang="0">
                  <a:pos x="48" y="0"/>
                </a:cxn>
                <a:cxn ang="0">
                  <a:pos x="34" y="0"/>
                </a:cxn>
                <a:cxn ang="0">
                  <a:pos x="21" y="0"/>
                </a:cxn>
                <a:cxn ang="0">
                  <a:pos x="11" y="0"/>
                </a:cxn>
                <a:cxn ang="0">
                  <a:pos x="4" y="2"/>
                </a:cxn>
                <a:cxn ang="0">
                  <a:pos x="0" y="5"/>
                </a:cxn>
                <a:cxn ang="0">
                  <a:pos x="12" y="7"/>
                </a:cxn>
                <a:cxn ang="0">
                  <a:pos x="24" y="8"/>
                </a:cxn>
                <a:cxn ang="0">
                  <a:pos x="38" y="10"/>
                </a:cxn>
                <a:cxn ang="0">
                  <a:pos x="52" y="13"/>
                </a:cxn>
                <a:cxn ang="0">
                  <a:pos x="66" y="16"/>
                </a:cxn>
                <a:cxn ang="0">
                  <a:pos x="82" y="18"/>
                </a:cxn>
                <a:cxn ang="0">
                  <a:pos x="98" y="22"/>
                </a:cxn>
                <a:cxn ang="0">
                  <a:pos x="114" y="25"/>
                </a:cxn>
                <a:cxn ang="0">
                  <a:pos x="129" y="30"/>
                </a:cxn>
                <a:cxn ang="0">
                  <a:pos x="146" y="34"/>
                </a:cxn>
                <a:cxn ang="0">
                  <a:pos x="162" y="39"/>
                </a:cxn>
                <a:cxn ang="0">
                  <a:pos x="177" y="45"/>
                </a:cxn>
                <a:cxn ang="0">
                  <a:pos x="193" y="52"/>
                </a:cxn>
                <a:cxn ang="0">
                  <a:pos x="208" y="60"/>
                </a:cxn>
                <a:cxn ang="0">
                  <a:pos x="222" y="68"/>
                </a:cxn>
                <a:cxn ang="0">
                  <a:pos x="235" y="77"/>
                </a:cxn>
              </a:cxnLst>
              <a:rect l="0" t="0" r="r" b="b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" name="Freeform 989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/>
              <a:ahLst/>
              <a:cxnLst>
                <a:cxn ang="0">
                  <a:pos x="0" y="130"/>
                </a:cxn>
                <a:cxn ang="0">
                  <a:pos x="0" y="149"/>
                </a:cxn>
                <a:cxn ang="0">
                  <a:pos x="4" y="168"/>
                </a:cxn>
                <a:cxn ang="0">
                  <a:pos x="12" y="185"/>
                </a:cxn>
                <a:cxn ang="0">
                  <a:pos x="24" y="200"/>
                </a:cxn>
                <a:cxn ang="0">
                  <a:pos x="38" y="213"/>
                </a:cxn>
                <a:cxn ang="0">
                  <a:pos x="55" y="224"/>
                </a:cxn>
                <a:cxn ang="0">
                  <a:pos x="73" y="232"/>
                </a:cxn>
                <a:cxn ang="0">
                  <a:pos x="92" y="237"/>
                </a:cxn>
                <a:cxn ang="0">
                  <a:pos x="98" y="238"/>
                </a:cxn>
                <a:cxn ang="0">
                  <a:pos x="104" y="235"/>
                </a:cxn>
                <a:cxn ang="0">
                  <a:pos x="109" y="232"/>
                </a:cxn>
                <a:cxn ang="0">
                  <a:pos x="111" y="227"/>
                </a:cxn>
                <a:cxn ang="0">
                  <a:pos x="111" y="222"/>
                </a:cxn>
                <a:cxn ang="0">
                  <a:pos x="110" y="216"/>
                </a:cxn>
                <a:cxn ang="0">
                  <a:pos x="106" y="211"/>
                </a:cxn>
                <a:cxn ang="0">
                  <a:pos x="100" y="209"/>
                </a:cxn>
                <a:cxn ang="0">
                  <a:pos x="82" y="202"/>
                </a:cxn>
                <a:cxn ang="0">
                  <a:pos x="64" y="193"/>
                </a:cxn>
                <a:cxn ang="0">
                  <a:pos x="50" y="180"/>
                </a:cxn>
                <a:cxn ang="0">
                  <a:pos x="39" y="167"/>
                </a:cxn>
                <a:cxn ang="0">
                  <a:pos x="32" y="149"/>
                </a:cxn>
                <a:cxn ang="0">
                  <a:pos x="29" y="131"/>
                </a:cxn>
                <a:cxn ang="0">
                  <a:pos x="29" y="111"/>
                </a:cxn>
                <a:cxn ang="0">
                  <a:pos x="35" y="91"/>
                </a:cxn>
                <a:cxn ang="0">
                  <a:pos x="42" y="76"/>
                </a:cxn>
                <a:cxn ang="0">
                  <a:pos x="51" y="62"/>
                </a:cxn>
                <a:cxn ang="0">
                  <a:pos x="62" y="49"/>
                </a:cxn>
                <a:cxn ang="0">
                  <a:pos x="73" y="38"/>
                </a:cxn>
                <a:cxn ang="0">
                  <a:pos x="84" y="28"/>
                </a:cxn>
                <a:cxn ang="0">
                  <a:pos x="96" y="18"/>
                </a:cxn>
                <a:cxn ang="0">
                  <a:pos x="106" y="9"/>
                </a:cxn>
                <a:cxn ang="0">
                  <a:pos x="114" y="1"/>
                </a:cxn>
                <a:cxn ang="0">
                  <a:pos x="106" y="0"/>
                </a:cxn>
                <a:cxn ang="0">
                  <a:pos x="93" y="6"/>
                </a:cxn>
                <a:cxn ang="0">
                  <a:pos x="76" y="18"/>
                </a:cxn>
                <a:cxn ang="0">
                  <a:pos x="56" y="36"/>
                </a:cxn>
                <a:cxn ang="0">
                  <a:pos x="37" y="57"/>
                </a:cxn>
                <a:cxn ang="0">
                  <a:pos x="20" y="80"/>
                </a:cxn>
                <a:cxn ang="0">
                  <a:pos x="7" y="106"/>
                </a:cxn>
                <a:cxn ang="0">
                  <a:pos x="0" y="130"/>
                </a:cxn>
              </a:cxnLst>
              <a:rect l="0" t="0" r="r" b="b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" name="Freeform 990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/>
              <a:ahLst/>
              <a:cxnLst>
                <a:cxn ang="0">
                  <a:pos x="207" y="124"/>
                </a:cxn>
                <a:cxn ang="0">
                  <a:pos x="219" y="143"/>
                </a:cxn>
                <a:cxn ang="0">
                  <a:pos x="225" y="164"/>
                </a:cxn>
                <a:cxn ang="0">
                  <a:pos x="221" y="187"/>
                </a:cxn>
                <a:cxn ang="0">
                  <a:pos x="208" y="209"/>
                </a:cxn>
                <a:cxn ang="0">
                  <a:pos x="188" y="228"/>
                </a:cxn>
                <a:cxn ang="0">
                  <a:pos x="166" y="246"/>
                </a:cxn>
                <a:cxn ang="0">
                  <a:pos x="143" y="264"/>
                </a:cxn>
                <a:cxn ang="0">
                  <a:pos x="129" y="278"/>
                </a:cxn>
                <a:cxn ang="0">
                  <a:pos x="124" y="287"/>
                </a:cxn>
                <a:cxn ang="0">
                  <a:pos x="120" y="296"/>
                </a:cxn>
                <a:cxn ang="0">
                  <a:pos x="121" y="305"/>
                </a:cxn>
                <a:cxn ang="0">
                  <a:pos x="130" y="310"/>
                </a:cxn>
                <a:cxn ang="0">
                  <a:pos x="139" y="309"/>
                </a:cxn>
                <a:cxn ang="0">
                  <a:pos x="154" y="293"/>
                </a:cxn>
                <a:cxn ang="0">
                  <a:pos x="180" y="269"/>
                </a:cxn>
                <a:cxn ang="0">
                  <a:pos x="207" y="246"/>
                </a:cxn>
                <a:cxn ang="0">
                  <a:pos x="231" y="219"/>
                </a:cxn>
                <a:cxn ang="0">
                  <a:pos x="245" y="187"/>
                </a:cxn>
                <a:cxn ang="0">
                  <a:pos x="242" y="153"/>
                </a:cxn>
                <a:cxn ang="0">
                  <a:pos x="227" y="120"/>
                </a:cxn>
                <a:cxn ang="0">
                  <a:pos x="201" y="94"/>
                </a:cxn>
                <a:cxn ang="0">
                  <a:pos x="177" y="74"/>
                </a:cxn>
                <a:cxn ang="0">
                  <a:pos x="152" y="60"/>
                </a:cxn>
                <a:cxn ang="0">
                  <a:pos x="126" y="43"/>
                </a:cxn>
                <a:cxn ang="0">
                  <a:pos x="98" y="28"/>
                </a:cxn>
                <a:cxn ang="0">
                  <a:pos x="72" y="16"/>
                </a:cxn>
                <a:cxn ang="0">
                  <a:pos x="46" y="7"/>
                </a:cxn>
                <a:cxn ang="0">
                  <a:pos x="24" y="1"/>
                </a:cxn>
                <a:cxn ang="0">
                  <a:pos x="7" y="1"/>
                </a:cxn>
                <a:cxn ang="0">
                  <a:pos x="8" y="6"/>
                </a:cxn>
                <a:cxn ang="0">
                  <a:pos x="28" y="14"/>
                </a:cxn>
                <a:cxn ang="0">
                  <a:pos x="51" y="24"/>
                </a:cxn>
                <a:cxn ang="0">
                  <a:pos x="78" y="37"/>
                </a:cxn>
                <a:cxn ang="0">
                  <a:pos x="106" y="51"/>
                </a:cxn>
                <a:cxn ang="0">
                  <a:pos x="134" y="69"/>
                </a:cxn>
                <a:cxn ang="0">
                  <a:pos x="163" y="87"/>
                </a:cxn>
                <a:cxn ang="0">
                  <a:pos x="187" y="105"/>
                </a:cxn>
              </a:cxnLst>
              <a:rect l="0" t="0" r="r" b="b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" name="Freeform 991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/>
              <a:ahLst/>
              <a:cxnLst>
                <a:cxn ang="0">
                  <a:pos x="31" y="14"/>
                </a:cxn>
                <a:cxn ang="0">
                  <a:pos x="29" y="8"/>
                </a:cxn>
                <a:cxn ang="0">
                  <a:pos x="25" y="3"/>
                </a:cxn>
                <a:cxn ang="0">
                  <a:pos x="19" y="1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3" y="5"/>
                </a:cxn>
                <a:cxn ang="0">
                  <a:pos x="0" y="11"/>
                </a:cxn>
                <a:cxn ang="0">
                  <a:pos x="0" y="17"/>
                </a:cxn>
                <a:cxn ang="0">
                  <a:pos x="5" y="42"/>
                </a:cxn>
                <a:cxn ang="0">
                  <a:pos x="15" y="71"/>
                </a:cxn>
                <a:cxn ang="0">
                  <a:pos x="27" y="100"/>
                </a:cxn>
                <a:cxn ang="0">
                  <a:pos x="41" y="127"/>
                </a:cxn>
                <a:cxn ang="0">
                  <a:pos x="55" y="151"/>
                </a:cxn>
                <a:cxn ang="0">
                  <a:pos x="68" y="171"/>
                </a:cxn>
                <a:cxn ang="0">
                  <a:pos x="77" y="184"/>
                </a:cxn>
                <a:cxn ang="0">
                  <a:pos x="83" y="187"/>
                </a:cxn>
                <a:cxn ang="0">
                  <a:pos x="80" y="174"/>
                </a:cxn>
                <a:cxn ang="0">
                  <a:pos x="75" y="158"/>
                </a:cxn>
                <a:cxn ang="0">
                  <a:pos x="68" y="138"/>
                </a:cxn>
                <a:cxn ang="0">
                  <a:pos x="59" y="113"/>
                </a:cxn>
                <a:cxn ang="0">
                  <a:pos x="51" y="88"/>
                </a:cxn>
                <a:cxn ang="0">
                  <a:pos x="43" y="63"/>
                </a:cxn>
                <a:cxn ang="0">
                  <a:pos x="36" y="38"/>
                </a:cxn>
                <a:cxn ang="0">
                  <a:pos x="31" y="14"/>
                </a:cxn>
              </a:cxnLst>
              <a:rect l="0" t="0" r="r" b="b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" name="Freeform 992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1" y="6"/>
                </a:cxn>
                <a:cxn ang="0">
                  <a:pos x="18" y="2"/>
                </a:cxn>
                <a:cxn ang="0">
                  <a:pos x="14" y="0"/>
                </a:cxn>
                <a:cxn ang="0">
                  <a:pos x="10" y="0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0" y="24"/>
                </a:cxn>
                <a:cxn ang="0">
                  <a:pos x="4" y="38"/>
                </a:cxn>
                <a:cxn ang="0">
                  <a:pos x="8" y="52"/>
                </a:cxn>
                <a:cxn ang="0">
                  <a:pos x="14" y="65"/>
                </a:cxn>
                <a:cxn ang="0">
                  <a:pos x="21" y="78"/>
                </a:cxn>
                <a:cxn ang="0">
                  <a:pos x="28" y="87"/>
                </a:cxn>
                <a:cxn ang="0">
                  <a:pos x="37" y="93"/>
                </a:cxn>
                <a:cxn ang="0">
                  <a:pos x="42" y="94"/>
                </a:cxn>
                <a:cxn ang="0">
                  <a:pos x="44" y="76"/>
                </a:cxn>
                <a:cxn ang="0">
                  <a:pos x="38" y="54"/>
                </a:cxn>
                <a:cxn ang="0">
                  <a:pos x="31" y="32"/>
                </a:cxn>
                <a:cxn ang="0">
                  <a:pos x="22" y="10"/>
                </a:cxn>
              </a:cxnLst>
              <a:rect l="0" t="0" r="r" b="b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" name="Freeform 993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/>
              <a:ahLst/>
              <a:cxnLst>
                <a:cxn ang="0">
                  <a:pos x="20" y="7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9" y="4"/>
                </a:cxn>
                <a:cxn ang="0">
                  <a:pos x="15" y="1"/>
                </a:cxn>
                <a:cxn ang="0">
                  <a:pos x="12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1" y="4"/>
                </a:cxn>
                <a:cxn ang="0">
                  <a:pos x="0" y="8"/>
                </a:cxn>
                <a:cxn ang="0">
                  <a:pos x="0" y="11"/>
                </a:cxn>
                <a:cxn ang="0">
                  <a:pos x="1" y="17"/>
                </a:cxn>
                <a:cxn ang="0">
                  <a:pos x="4" y="24"/>
                </a:cxn>
                <a:cxn ang="0">
                  <a:pos x="8" y="32"/>
                </a:cxn>
                <a:cxn ang="0">
                  <a:pos x="14" y="39"/>
                </a:cxn>
                <a:cxn ang="0">
                  <a:pos x="20" y="46"/>
                </a:cxn>
                <a:cxn ang="0">
                  <a:pos x="27" y="50"/>
                </a:cxn>
                <a:cxn ang="0">
                  <a:pos x="33" y="54"/>
                </a:cxn>
                <a:cxn ang="0">
                  <a:pos x="38" y="54"/>
                </a:cxn>
                <a:cxn ang="0">
                  <a:pos x="36" y="42"/>
                </a:cxn>
                <a:cxn ang="0">
                  <a:pos x="32" y="29"/>
                </a:cxn>
                <a:cxn ang="0">
                  <a:pos x="25" y="16"/>
                </a:cxn>
                <a:cxn ang="0">
                  <a:pos x="20" y="7"/>
                </a:cxn>
              </a:cxnLst>
              <a:rect l="0" t="0" r="r" b="b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" name="Freeform 994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/>
              <a:ahLst/>
              <a:cxnLst>
                <a:cxn ang="0">
                  <a:pos x="41" y="27"/>
                </a:cxn>
                <a:cxn ang="0">
                  <a:pos x="46" y="24"/>
                </a:cxn>
                <a:cxn ang="0">
                  <a:pos x="51" y="21"/>
                </a:cxn>
                <a:cxn ang="0">
                  <a:pos x="52" y="16"/>
                </a:cxn>
                <a:cxn ang="0">
                  <a:pos x="52" y="12"/>
                </a:cxn>
                <a:cxn ang="0">
                  <a:pos x="50" y="6"/>
                </a:cxn>
                <a:cxn ang="0">
                  <a:pos x="46" y="2"/>
                </a:cxn>
                <a:cxn ang="0">
                  <a:pos x="41" y="0"/>
                </a:cxn>
                <a:cxn ang="0">
                  <a:pos x="36" y="0"/>
                </a:cxn>
                <a:cxn ang="0">
                  <a:pos x="33" y="0"/>
                </a:cxn>
                <a:cxn ang="0">
                  <a:pos x="29" y="1"/>
                </a:cxn>
                <a:cxn ang="0">
                  <a:pos x="21" y="4"/>
                </a:cxn>
                <a:cxn ang="0">
                  <a:pos x="13" y="8"/>
                </a:cxn>
                <a:cxn ang="0">
                  <a:pos x="6" y="15"/>
                </a:cxn>
                <a:cxn ang="0">
                  <a:pos x="3" y="22"/>
                </a:cxn>
                <a:cxn ang="0">
                  <a:pos x="0" y="29"/>
                </a:cxn>
                <a:cxn ang="0">
                  <a:pos x="0" y="31"/>
                </a:cxn>
                <a:cxn ang="0">
                  <a:pos x="4" y="33"/>
                </a:cxn>
                <a:cxn ang="0">
                  <a:pos x="9" y="36"/>
                </a:cxn>
                <a:cxn ang="0">
                  <a:pos x="13" y="36"/>
                </a:cxn>
                <a:cxn ang="0">
                  <a:pos x="18" y="36"/>
                </a:cxn>
                <a:cxn ang="0">
                  <a:pos x="24" y="33"/>
                </a:cxn>
                <a:cxn ang="0">
                  <a:pos x="30" y="32"/>
                </a:cxn>
                <a:cxn ang="0">
                  <a:pos x="36" y="30"/>
                </a:cxn>
                <a:cxn ang="0">
                  <a:pos x="41" y="27"/>
                </a:cxn>
              </a:cxnLst>
              <a:rect l="0" t="0" r="r" b="b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" name="Freeform 995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/>
              <a:ahLst/>
              <a:cxnLst>
                <a:cxn ang="0">
                  <a:pos x="73" y="36"/>
                </a:cxn>
                <a:cxn ang="0">
                  <a:pos x="58" y="46"/>
                </a:cxn>
                <a:cxn ang="0">
                  <a:pos x="46" y="58"/>
                </a:cxn>
                <a:cxn ang="0">
                  <a:pos x="33" y="72"/>
                </a:cxn>
                <a:cxn ang="0">
                  <a:pos x="22" y="85"/>
                </a:cxn>
                <a:cxn ang="0">
                  <a:pos x="14" y="100"/>
                </a:cxn>
                <a:cxn ang="0">
                  <a:pos x="7" y="115"/>
                </a:cxn>
                <a:cxn ang="0">
                  <a:pos x="2" y="130"/>
                </a:cxn>
                <a:cxn ang="0">
                  <a:pos x="0" y="146"/>
                </a:cxn>
                <a:cxn ang="0">
                  <a:pos x="2" y="170"/>
                </a:cxn>
                <a:cxn ang="0">
                  <a:pos x="12" y="190"/>
                </a:cxn>
                <a:cxn ang="0">
                  <a:pos x="26" y="207"/>
                </a:cxn>
                <a:cxn ang="0">
                  <a:pos x="43" y="220"/>
                </a:cxn>
                <a:cxn ang="0">
                  <a:pos x="64" y="229"/>
                </a:cxn>
                <a:cxn ang="0">
                  <a:pos x="88" y="235"/>
                </a:cxn>
                <a:cxn ang="0">
                  <a:pos x="110" y="236"/>
                </a:cxn>
                <a:cxn ang="0">
                  <a:pos x="132" y="232"/>
                </a:cxn>
                <a:cxn ang="0">
                  <a:pos x="137" y="232"/>
                </a:cxn>
                <a:cxn ang="0">
                  <a:pos x="142" y="230"/>
                </a:cxn>
                <a:cxn ang="0">
                  <a:pos x="145" y="226"/>
                </a:cxn>
                <a:cxn ang="0">
                  <a:pos x="146" y="221"/>
                </a:cxn>
                <a:cxn ang="0">
                  <a:pos x="145" y="219"/>
                </a:cxn>
                <a:cxn ang="0">
                  <a:pos x="142" y="219"/>
                </a:cxn>
                <a:cxn ang="0">
                  <a:pos x="137" y="217"/>
                </a:cxn>
                <a:cxn ang="0">
                  <a:pos x="131" y="217"/>
                </a:cxn>
                <a:cxn ang="0">
                  <a:pos x="124" y="217"/>
                </a:cxn>
                <a:cxn ang="0">
                  <a:pos x="118" y="217"/>
                </a:cxn>
                <a:cxn ang="0">
                  <a:pos x="112" y="217"/>
                </a:cxn>
                <a:cxn ang="0">
                  <a:pos x="109" y="217"/>
                </a:cxn>
                <a:cxn ang="0">
                  <a:pos x="97" y="216"/>
                </a:cxn>
                <a:cxn ang="0">
                  <a:pos x="87" y="215"/>
                </a:cxn>
                <a:cxn ang="0">
                  <a:pos x="75" y="214"/>
                </a:cxn>
                <a:cxn ang="0">
                  <a:pos x="63" y="211"/>
                </a:cxn>
                <a:cxn ang="0">
                  <a:pos x="51" y="207"/>
                </a:cxn>
                <a:cxn ang="0">
                  <a:pos x="40" y="199"/>
                </a:cxn>
                <a:cxn ang="0">
                  <a:pos x="29" y="189"/>
                </a:cxn>
                <a:cxn ang="0">
                  <a:pos x="17" y="174"/>
                </a:cxn>
                <a:cxn ang="0">
                  <a:pos x="15" y="157"/>
                </a:cxn>
                <a:cxn ang="0">
                  <a:pos x="16" y="141"/>
                </a:cxn>
                <a:cxn ang="0">
                  <a:pos x="21" y="124"/>
                </a:cxn>
                <a:cxn ang="0">
                  <a:pos x="28" y="109"/>
                </a:cxn>
                <a:cxn ang="0">
                  <a:pos x="39" y="96"/>
                </a:cxn>
                <a:cxn ang="0">
                  <a:pos x="50" y="82"/>
                </a:cxn>
                <a:cxn ang="0">
                  <a:pos x="63" y="70"/>
                </a:cxn>
                <a:cxn ang="0">
                  <a:pos x="78" y="59"/>
                </a:cxn>
                <a:cxn ang="0">
                  <a:pos x="94" y="49"/>
                </a:cxn>
                <a:cxn ang="0">
                  <a:pos x="110" y="39"/>
                </a:cxn>
                <a:cxn ang="0">
                  <a:pos x="126" y="31"/>
                </a:cxn>
                <a:cxn ang="0">
                  <a:pos x="142" y="24"/>
                </a:cxn>
                <a:cxn ang="0">
                  <a:pos x="158" y="19"/>
                </a:cxn>
                <a:cxn ang="0">
                  <a:pos x="172" y="13"/>
                </a:cxn>
                <a:cxn ang="0">
                  <a:pos x="186" y="10"/>
                </a:cxn>
                <a:cxn ang="0">
                  <a:pos x="198" y="7"/>
                </a:cxn>
                <a:cxn ang="0">
                  <a:pos x="190" y="3"/>
                </a:cxn>
                <a:cxn ang="0">
                  <a:pos x="177" y="0"/>
                </a:cxn>
                <a:cxn ang="0">
                  <a:pos x="162" y="3"/>
                </a:cxn>
                <a:cxn ang="0">
                  <a:pos x="144" y="6"/>
                </a:cxn>
                <a:cxn ang="0">
                  <a:pos x="124" y="12"/>
                </a:cxn>
                <a:cxn ang="0">
                  <a:pos x="105" y="19"/>
                </a:cxn>
                <a:cxn ang="0">
                  <a:pos x="88" y="28"/>
                </a:cxn>
                <a:cxn ang="0">
                  <a:pos x="73" y="36"/>
                </a:cxn>
              </a:cxnLst>
              <a:rect l="0" t="0" r="r" b="b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" name="Freeform 996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/>
              <a:ahLst/>
              <a:cxnLst>
                <a:cxn ang="0">
                  <a:pos x="108" y="61"/>
                </a:cxn>
                <a:cxn ang="0">
                  <a:pos x="111" y="80"/>
                </a:cxn>
                <a:cxn ang="0">
                  <a:pos x="109" y="97"/>
                </a:cxn>
                <a:cxn ang="0">
                  <a:pos x="101" y="110"/>
                </a:cxn>
                <a:cxn ang="0">
                  <a:pos x="89" y="123"/>
                </a:cxn>
                <a:cxn ang="0">
                  <a:pos x="75" y="134"/>
                </a:cxn>
                <a:cxn ang="0">
                  <a:pos x="60" y="145"/>
                </a:cxn>
                <a:cxn ang="0">
                  <a:pos x="43" y="156"/>
                </a:cxn>
                <a:cxn ang="0">
                  <a:pos x="29" y="167"/>
                </a:cxn>
                <a:cxn ang="0">
                  <a:pos x="27" y="170"/>
                </a:cxn>
                <a:cxn ang="0">
                  <a:pos x="26" y="172"/>
                </a:cxn>
                <a:cxn ang="0">
                  <a:pos x="26" y="176"/>
                </a:cxn>
                <a:cxn ang="0">
                  <a:pos x="28" y="179"/>
                </a:cxn>
                <a:cxn ang="0">
                  <a:pos x="30" y="182"/>
                </a:cxn>
                <a:cxn ang="0">
                  <a:pos x="34" y="183"/>
                </a:cxn>
                <a:cxn ang="0">
                  <a:pos x="37" y="183"/>
                </a:cxn>
                <a:cxn ang="0">
                  <a:pos x="41" y="182"/>
                </a:cxn>
                <a:cxn ang="0">
                  <a:pos x="58" y="171"/>
                </a:cxn>
                <a:cxn ang="0">
                  <a:pos x="76" y="160"/>
                </a:cxn>
                <a:cxn ang="0">
                  <a:pos x="92" y="147"/>
                </a:cxn>
                <a:cxn ang="0">
                  <a:pos x="108" y="132"/>
                </a:cxn>
                <a:cxn ang="0">
                  <a:pos x="118" y="116"/>
                </a:cxn>
                <a:cxn ang="0">
                  <a:pos x="125" y="98"/>
                </a:cxn>
                <a:cxn ang="0">
                  <a:pos x="128" y="78"/>
                </a:cxn>
                <a:cxn ang="0">
                  <a:pos x="123" y="58"/>
                </a:cxn>
                <a:cxn ang="0">
                  <a:pos x="112" y="41"/>
                </a:cxn>
                <a:cxn ang="0">
                  <a:pos x="98" y="28"/>
                </a:cxn>
                <a:cxn ang="0">
                  <a:pos x="80" y="16"/>
                </a:cxn>
                <a:cxn ang="0">
                  <a:pos x="61" y="8"/>
                </a:cxn>
                <a:cxn ang="0">
                  <a:pos x="41" y="2"/>
                </a:cxn>
                <a:cxn ang="0">
                  <a:pos x="23" y="0"/>
                </a:cxn>
                <a:cxn ang="0">
                  <a:pos x="9" y="1"/>
                </a:cxn>
                <a:cxn ang="0">
                  <a:pos x="0" y="6"/>
                </a:cxn>
                <a:cxn ang="0">
                  <a:pos x="16" y="10"/>
                </a:cxn>
                <a:cxn ang="0">
                  <a:pos x="33" y="14"/>
                </a:cxn>
                <a:cxn ang="0">
                  <a:pos x="48" y="17"/>
                </a:cxn>
                <a:cxn ang="0">
                  <a:pos x="63" y="22"/>
                </a:cxn>
                <a:cxn ang="0">
                  <a:pos x="77" y="28"/>
                </a:cxn>
                <a:cxn ang="0">
                  <a:pos x="90" y="36"/>
                </a:cxn>
                <a:cxn ang="0">
                  <a:pos x="101" y="46"/>
                </a:cxn>
                <a:cxn ang="0">
                  <a:pos x="108" y="61"/>
                </a:cxn>
              </a:cxnLst>
              <a:rect l="0" t="0" r="r" b="b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" name="Freeform 997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/>
              <a:ahLst/>
              <a:cxnLst>
                <a:cxn ang="0">
                  <a:pos x="101" y="70"/>
                </a:cxn>
                <a:cxn ang="0">
                  <a:pos x="54" y="115"/>
                </a:cxn>
                <a:cxn ang="0">
                  <a:pos x="18" y="167"/>
                </a:cxn>
                <a:cxn ang="0">
                  <a:pos x="0" y="227"/>
                </a:cxn>
                <a:cxn ang="0">
                  <a:pos x="4" y="267"/>
                </a:cxn>
                <a:cxn ang="0">
                  <a:pos x="11" y="283"/>
                </a:cxn>
                <a:cxn ang="0">
                  <a:pos x="21" y="298"/>
                </a:cxn>
                <a:cxn ang="0">
                  <a:pos x="34" y="311"/>
                </a:cxn>
                <a:cxn ang="0">
                  <a:pos x="57" y="325"/>
                </a:cxn>
                <a:cxn ang="0">
                  <a:pos x="87" y="340"/>
                </a:cxn>
                <a:cxn ang="0">
                  <a:pos x="120" y="351"/>
                </a:cxn>
                <a:cxn ang="0">
                  <a:pos x="153" y="360"/>
                </a:cxn>
                <a:cxn ang="0">
                  <a:pos x="187" y="367"/>
                </a:cxn>
                <a:cxn ang="0">
                  <a:pos x="221" y="372"/>
                </a:cxn>
                <a:cxn ang="0">
                  <a:pos x="256" y="375"/>
                </a:cxn>
                <a:cxn ang="0">
                  <a:pos x="290" y="378"/>
                </a:cxn>
                <a:cxn ang="0">
                  <a:pos x="312" y="379"/>
                </a:cxn>
                <a:cxn ang="0">
                  <a:pos x="320" y="372"/>
                </a:cxn>
                <a:cxn ang="0">
                  <a:pos x="323" y="360"/>
                </a:cxn>
                <a:cxn ang="0">
                  <a:pos x="316" y="352"/>
                </a:cxn>
                <a:cxn ang="0">
                  <a:pos x="295" y="351"/>
                </a:cxn>
                <a:cxn ang="0">
                  <a:pos x="263" y="350"/>
                </a:cxn>
                <a:cxn ang="0">
                  <a:pos x="231" y="348"/>
                </a:cxn>
                <a:cxn ang="0">
                  <a:pos x="200" y="343"/>
                </a:cxn>
                <a:cxn ang="0">
                  <a:pos x="168" y="337"/>
                </a:cxn>
                <a:cxn ang="0">
                  <a:pos x="136" y="329"/>
                </a:cxn>
                <a:cxn ang="0">
                  <a:pos x="106" y="320"/>
                </a:cxn>
                <a:cxn ang="0">
                  <a:pos x="76" y="306"/>
                </a:cxn>
                <a:cxn ang="0">
                  <a:pos x="51" y="291"/>
                </a:cxn>
                <a:cxn ang="0">
                  <a:pos x="35" y="269"/>
                </a:cxn>
                <a:cxn ang="0">
                  <a:pos x="31" y="239"/>
                </a:cxn>
                <a:cxn ang="0">
                  <a:pos x="38" y="197"/>
                </a:cxn>
                <a:cxn ang="0">
                  <a:pos x="51" y="165"/>
                </a:cxn>
                <a:cxn ang="0">
                  <a:pos x="68" y="136"/>
                </a:cxn>
                <a:cxn ang="0">
                  <a:pos x="89" y="111"/>
                </a:cxn>
                <a:cxn ang="0">
                  <a:pos x="114" y="88"/>
                </a:cxn>
                <a:cxn ang="0">
                  <a:pos x="144" y="64"/>
                </a:cxn>
                <a:cxn ang="0">
                  <a:pos x="181" y="41"/>
                </a:cxn>
                <a:cxn ang="0">
                  <a:pos x="219" y="22"/>
                </a:cxn>
                <a:cxn ang="0">
                  <a:pos x="253" y="7"/>
                </a:cxn>
                <a:cxn ang="0">
                  <a:pos x="255" y="0"/>
                </a:cxn>
                <a:cxn ang="0">
                  <a:pos x="221" y="5"/>
                </a:cxn>
                <a:cxn ang="0">
                  <a:pos x="181" y="19"/>
                </a:cxn>
                <a:cxn ang="0">
                  <a:pos x="142" y="39"/>
                </a:cxn>
              </a:cxnLst>
              <a:rect l="0" t="0" r="r" b="b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" name="Freeform 998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/>
              <a:ahLst/>
              <a:cxnLst>
                <a:cxn ang="0">
                  <a:pos x="235" y="78"/>
                </a:cxn>
                <a:cxn ang="0">
                  <a:pos x="248" y="92"/>
                </a:cxn>
                <a:cxn ang="0">
                  <a:pos x="255" y="108"/>
                </a:cxn>
                <a:cxn ang="0">
                  <a:pos x="259" y="125"/>
                </a:cxn>
                <a:cxn ang="0">
                  <a:pos x="259" y="144"/>
                </a:cxn>
                <a:cxn ang="0">
                  <a:pos x="257" y="159"/>
                </a:cxn>
                <a:cxn ang="0">
                  <a:pos x="252" y="171"/>
                </a:cxn>
                <a:cxn ang="0">
                  <a:pos x="244" y="184"/>
                </a:cxn>
                <a:cxn ang="0">
                  <a:pos x="236" y="194"/>
                </a:cxn>
                <a:cxn ang="0">
                  <a:pos x="225" y="206"/>
                </a:cxn>
                <a:cxn ang="0">
                  <a:pos x="215" y="215"/>
                </a:cxn>
                <a:cxn ang="0">
                  <a:pos x="204" y="225"/>
                </a:cxn>
                <a:cxn ang="0">
                  <a:pos x="194" y="236"/>
                </a:cxn>
                <a:cxn ang="0">
                  <a:pos x="191" y="239"/>
                </a:cxn>
                <a:cxn ang="0">
                  <a:pos x="190" y="242"/>
                </a:cxn>
                <a:cxn ang="0">
                  <a:pos x="191" y="246"/>
                </a:cxn>
                <a:cxn ang="0">
                  <a:pos x="194" y="249"/>
                </a:cxn>
                <a:cxn ang="0">
                  <a:pos x="197" y="252"/>
                </a:cxn>
                <a:cxn ang="0">
                  <a:pos x="201" y="253"/>
                </a:cxn>
                <a:cxn ang="0">
                  <a:pos x="205" y="252"/>
                </a:cxn>
                <a:cxn ang="0">
                  <a:pos x="209" y="249"/>
                </a:cxn>
                <a:cxn ang="0">
                  <a:pos x="232" y="234"/>
                </a:cxn>
                <a:cxn ang="0">
                  <a:pos x="251" y="215"/>
                </a:cxn>
                <a:cxn ang="0">
                  <a:pos x="267" y="192"/>
                </a:cxn>
                <a:cxn ang="0">
                  <a:pos x="278" y="168"/>
                </a:cxn>
                <a:cxn ang="0">
                  <a:pos x="282" y="141"/>
                </a:cxn>
                <a:cxn ang="0">
                  <a:pos x="279" y="116"/>
                </a:cxn>
                <a:cxn ang="0">
                  <a:pos x="270" y="92"/>
                </a:cxn>
                <a:cxn ang="0">
                  <a:pos x="251" y="70"/>
                </a:cxn>
                <a:cxn ang="0">
                  <a:pos x="237" y="59"/>
                </a:cxn>
                <a:cxn ang="0">
                  <a:pos x="221" y="48"/>
                </a:cxn>
                <a:cxn ang="0">
                  <a:pos x="202" y="39"/>
                </a:cxn>
                <a:cxn ang="0">
                  <a:pos x="183" y="31"/>
                </a:cxn>
                <a:cxn ang="0">
                  <a:pos x="163" y="24"/>
                </a:cxn>
                <a:cxn ang="0">
                  <a:pos x="142" y="18"/>
                </a:cxn>
                <a:cxn ang="0">
                  <a:pos x="122" y="13"/>
                </a:cxn>
                <a:cxn ang="0">
                  <a:pos x="101" y="8"/>
                </a:cxn>
                <a:cxn ang="0">
                  <a:pos x="82" y="5"/>
                </a:cxn>
                <a:cxn ang="0">
                  <a:pos x="63" y="2"/>
                </a:cxn>
                <a:cxn ang="0">
                  <a:pos x="47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0" y="1"/>
                </a:cxn>
                <a:cxn ang="0">
                  <a:pos x="4" y="4"/>
                </a:cxn>
                <a:cxn ang="0">
                  <a:pos x="0" y="6"/>
                </a:cxn>
                <a:cxn ang="0">
                  <a:pos x="12" y="8"/>
                </a:cxn>
                <a:cxn ang="0">
                  <a:pos x="25" y="9"/>
                </a:cxn>
                <a:cxn ang="0">
                  <a:pos x="38" y="12"/>
                </a:cxn>
                <a:cxn ang="0">
                  <a:pos x="52" y="14"/>
                </a:cxn>
                <a:cxn ang="0">
                  <a:pos x="67" y="16"/>
                </a:cxn>
                <a:cxn ang="0">
                  <a:pos x="82" y="18"/>
                </a:cxn>
                <a:cxn ang="0">
                  <a:pos x="97" y="22"/>
                </a:cxn>
                <a:cxn ang="0">
                  <a:pos x="114" y="25"/>
                </a:cxn>
                <a:cxn ang="0">
                  <a:pos x="129" y="30"/>
                </a:cxn>
                <a:cxn ang="0">
                  <a:pos x="146" y="35"/>
                </a:cxn>
                <a:cxn ang="0">
                  <a:pos x="162" y="40"/>
                </a:cxn>
                <a:cxn ang="0">
                  <a:pos x="177" y="46"/>
                </a:cxn>
                <a:cxn ang="0">
                  <a:pos x="192" y="53"/>
                </a:cxn>
                <a:cxn ang="0">
                  <a:pos x="208" y="60"/>
                </a:cxn>
                <a:cxn ang="0">
                  <a:pos x="222" y="69"/>
                </a:cxn>
                <a:cxn ang="0">
                  <a:pos x="235" y="78"/>
                </a:cxn>
              </a:cxnLst>
              <a:rect l="0" t="0" r="r" b="b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" name="Freeform 999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0" y="148"/>
                </a:cxn>
                <a:cxn ang="0">
                  <a:pos x="5" y="166"/>
                </a:cxn>
                <a:cxn ang="0">
                  <a:pos x="13" y="184"/>
                </a:cxn>
                <a:cxn ang="0">
                  <a:pos x="24" y="198"/>
                </a:cxn>
                <a:cxn ang="0">
                  <a:pos x="39" y="211"/>
                </a:cxn>
                <a:cxn ang="0">
                  <a:pos x="55" y="223"/>
                </a:cxn>
                <a:cxn ang="0">
                  <a:pos x="74" y="231"/>
                </a:cxn>
                <a:cxn ang="0">
                  <a:pos x="92" y="235"/>
                </a:cxn>
                <a:cxn ang="0">
                  <a:pos x="98" y="236"/>
                </a:cxn>
                <a:cxn ang="0">
                  <a:pos x="104" y="234"/>
                </a:cxn>
                <a:cxn ang="0">
                  <a:pos x="109" y="231"/>
                </a:cxn>
                <a:cxn ang="0">
                  <a:pos x="111" y="226"/>
                </a:cxn>
                <a:cxn ang="0">
                  <a:pos x="111" y="220"/>
                </a:cxn>
                <a:cxn ang="0">
                  <a:pos x="110" y="215"/>
                </a:cxn>
                <a:cxn ang="0">
                  <a:pos x="107" y="210"/>
                </a:cxn>
                <a:cxn ang="0">
                  <a:pos x="101" y="208"/>
                </a:cxn>
                <a:cxn ang="0">
                  <a:pos x="82" y="201"/>
                </a:cxn>
                <a:cxn ang="0">
                  <a:pos x="64" y="192"/>
                </a:cxn>
                <a:cxn ang="0">
                  <a:pos x="50" y="179"/>
                </a:cxn>
                <a:cxn ang="0">
                  <a:pos x="40" y="165"/>
                </a:cxn>
                <a:cxn ang="0">
                  <a:pos x="33" y="148"/>
                </a:cxn>
                <a:cxn ang="0">
                  <a:pos x="29" y="130"/>
                </a:cxn>
                <a:cxn ang="0">
                  <a:pos x="29" y="110"/>
                </a:cxn>
                <a:cxn ang="0">
                  <a:pos x="35" y="89"/>
                </a:cxn>
                <a:cxn ang="0">
                  <a:pos x="43" y="74"/>
                </a:cxn>
                <a:cxn ang="0">
                  <a:pos x="56" y="60"/>
                </a:cxn>
                <a:cxn ang="0">
                  <a:pos x="70" y="46"/>
                </a:cxn>
                <a:cxn ang="0">
                  <a:pos x="85" y="33"/>
                </a:cxn>
                <a:cxn ang="0">
                  <a:pos x="98" y="23"/>
                </a:cxn>
                <a:cxn ang="0">
                  <a:pos x="109" y="12"/>
                </a:cxn>
                <a:cxn ang="0">
                  <a:pos x="115" y="6"/>
                </a:cxn>
                <a:cxn ang="0">
                  <a:pos x="115" y="0"/>
                </a:cxn>
                <a:cxn ang="0">
                  <a:pos x="102" y="4"/>
                </a:cxn>
                <a:cxn ang="0">
                  <a:pos x="85" y="12"/>
                </a:cxn>
                <a:cxn ang="0">
                  <a:pos x="68" y="26"/>
                </a:cxn>
                <a:cxn ang="0">
                  <a:pos x="49" y="42"/>
                </a:cxn>
                <a:cxn ang="0">
                  <a:pos x="32" y="61"/>
                </a:cxn>
                <a:cxn ang="0">
                  <a:pos x="17" y="82"/>
                </a:cxn>
                <a:cxn ang="0">
                  <a:pos x="6" y="105"/>
                </a:cxn>
                <a:cxn ang="0">
                  <a:pos x="0" y="128"/>
                </a:cxn>
              </a:cxnLst>
              <a:rect l="0" t="0" r="r" b="b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" name="Freeform 1000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/>
              <a:ahLst/>
              <a:cxnLst>
                <a:cxn ang="0">
                  <a:pos x="208" y="124"/>
                </a:cxn>
                <a:cxn ang="0">
                  <a:pos x="220" y="144"/>
                </a:cxn>
                <a:cxn ang="0">
                  <a:pos x="226" y="164"/>
                </a:cxn>
                <a:cxn ang="0">
                  <a:pos x="222" y="187"/>
                </a:cxn>
                <a:cxn ang="0">
                  <a:pos x="208" y="209"/>
                </a:cxn>
                <a:cxn ang="0">
                  <a:pos x="188" y="229"/>
                </a:cxn>
                <a:cxn ang="0">
                  <a:pos x="166" y="246"/>
                </a:cxn>
                <a:cxn ang="0">
                  <a:pos x="142" y="264"/>
                </a:cxn>
                <a:cxn ang="0">
                  <a:pos x="128" y="278"/>
                </a:cxn>
                <a:cxn ang="0">
                  <a:pos x="124" y="287"/>
                </a:cxn>
                <a:cxn ang="0">
                  <a:pos x="120" y="296"/>
                </a:cxn>
                <a:cxn ang="0">
                  <a:pos x="122" y="306"/>
                </a:cxn>
                <a:cxn ang="0">
                  <a:pos x="131" y="310"/>
                </a:cxn>
                <a:cxn ang="0">
                  <a:pos x="139" y="309"/>
                </a:cxn>
                <a:cxn ang="0">
                  <a:pos x="154" y="292"/>
                </a:cxn>
                <a:cxn ang="0">
                  <a:pos x="180" y="269"/>
                </a:cxn>
                <a:cxn ang="0">
                  <a:pos x="207" y="246"/>
                </a:cxn>
                <a:cxn ang="0">
                  <a:pos x="230" y="219"/>
                </a:cxn>
                <a:cxn ang="0">
                  <a:pos x="244" y="186"/>
                </a:cxn>
                <a:cxn ang="0">
                  <a:pos x="243" y="152"/>
                </a:cxn>
                <a:cxn ang="0">
                  <a:pos x="228" y="119"/>
                </a:cxn>
                <a:cxn ang="0">
                  <a:pos x="203" y="93"/>
                </a:cxn>
                <a:cxn ang="0">
                  <a:pos x="176" y="76"/>
                </a:cxn>
                <a:cxn ang="0">
                  <a:pos x="151" y="61"/>
                </a:cxn>
                <a:cxn ang="0">
                  <a:pos x="122" y="46"/>
                </a:cxn>
                <a:cxn ang="0">
                  <a:pos x="93" y="31"/>
                </a:cxn>
                <a:cxn ang="0">
                  <a:pos x="66" y="18"/>
                </a:cxn>
                <a:cxn ang="0">
                  <a:pos x="40" y="8"/>
                </a:cxn>
                <a:cxn ang="0">
                  <a:pos x="20" y="1"/>
                </a:cxn>
                <a:cxn ang="0">
                  <a:pos x="5" y="0"/>
                </a:cxn>
                <a:cxn ang="0">
                  <a:pos x="11" y="8"/>
                </a:cxn>
                <a:cxn ang="0">
                  <a:pos x="36" y="20"/>
                </a:cxn>
                <a:cxn ang="0">
                  <a:pos x="60" y="31"/>
                </a:cxn>
                <a:cxn ang="0">
                  <a:pos x="86" y="44"/>
                </a:cxn>
                <a:cxn ang="0">
                  <a:pos x="113" y="57"/>
                </a:cxn>
                <a:cxn ang="0">
                  <a:pos x="139" y="71"/>
                </a:cxn>
                <a:cxn ang="0">
                  <a:pos x="165" y="88"/>
                </a:cxn>
                <a:cxn ang="0">
                  <a:pos x="188" y="106"/>
                </a:cxn>
              </a:cxnLst>
              <a:rect l="0" t="0" r="r" b="b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" name="Freeform 1001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/>
              <a:ahLst/>
              <a:cxnLst>
                <a:cxn ang="0">
                  <a:pos x="0" y="175"/>
                </a:cxn>
                <a:cxn ang="0">
                  <a:pos x="0" y="144"/>
                </a:cxn>
                <a:cxn ang="0">
                  <a:pos x="11" y="144"/>
                </a:cxn>
                <a:cxn ang="0">
                  <a:pos x="11" y="118"/>
                </a:cxn>
                <a:cxn ang="0">
                  <a:pos x="23" y="114"/>
                </a:cxn>
                <a:cxn ang="0">
                  <a:pos x="20" y="88"/>
                </a:cxn>
                <a:cxn ang="0">
                  <a:pos x="30" y="84"/>
                </a:cxn>
                <a:cxn ang="0">
                  <a:pos x="30" y="58"/>
                </a:cxn>
                <a:cxn ang="0">
                  <a:pos x="39" y="54"/>
                </a:cxn>
                <a:cxn ang="0">
                  <a:pos x="39" y="28"/>
                </a:cxn>
                <a:cxn ang="0">
                  <a:pos x="48" y="28"/>
                </a:cxn>
                <a:cxn ang="0">
                  <a:pos x="56" y="0"/>
                </a:cxn>
                <a:cxn ang="0">
                  <a:pos x="80" y="0"/>
                </a:cxn>
                <a:cxn ang="0">
                  <a:pos x="81" y="25"/>
                </a:cxn>
                <a:cxn ang="0">
                  <a:pos x="92" y="24"/>
                </a:cxn>
                <a:cxn ang="0">
                  <a:pos x="93" y="49"/>
                </a:cxn>
                <a:cxn ang="0">
                  <a:pos x="102" y="54"/>
                </a:cxn>
                <a:cxn ang="0">
                  <a:pos x="99" y="81"/>
                </a:cxn>
                <a:cxn ang="0">
                  <a:pos x="114" y="82"/>
                </a:cxn>
                <a:cxn ang="0">
                  <a:pos x="107" y="81"/>
                </a:cxn>
                <a:cxn ang="0">
                  <a:pos x="108" y="114"/>
                </a:cxn>
                <a:cxn ang="0">
                  <a:pos x="117" y="117"/>
                </a:cxn>
                <a:cxn ang="0">
                  <a:pos x="122" y="142"/>
                </a:cxn>
                <a:cxn ang="0">
                  <a:pos x="125" y="175"/>
                </a:cxn>
                <a:cxn ang="0">
                  <a:pos x="0" y="175"/>
                </a:cxn>
              </a:cxnLst>
              <a:rect l="0" t="0" r="r" b="b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5" name="Group 1002"/>
          <p:cNvGrpSpPr>
            <a:grpSpLocks/>
          </p:cNvGrpSpPr>
          <p:nvPr/>
        </p:nvGrpSpPr>
        <p:grpSpPr bwMode="auto">
          <a:xfrm>
            <a:off x="5307015" y="3622693"/>
            <a:ext cx="290513" cy="404813"/>
            <a:chOff x="4290" y="3130"/>
            <a:chExt cx="183" cy="255"/>
          </a:xfrm>
        </p:grpSpPr>
        <p:pic>
          <p:nvPicPr>
            <p:cNvPr id="326" name="Picture 1003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</p:spPr>
        </p:pic>
        <p:sp>
          <p:nvSpPr>
            <p:cNvPr id="327" name="Freeform 1004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/>
              <a:ahLst/>
              <a:cxnLst>
                <a:cxn ang="0">
                  <a:pos x="70" y="29"/>
                </a:cxn>
                <a:cxn ang="0">
                  <a:pos x="55" y="39"/>
                </a:cxn>
                <a:cxn ang="0">
                  <a:pos x="42" y="50"/>
                </a:cxn>
                <a:cxn ang="0">
                  <a:pos x="30" y="63"/>
                </a:cxn>
                <a:cxn ang="0">
                  <a:pos x="20" y="77"/>
                </a:cxn>
                <a:cxn ang="0">
                  <a:pos x="12" y="91"/>
                </a:cxn>
                <a:cxn ang="0">
                  <a:pos x="6" y="108"/>
                </a:cxn>
                <a:cxn ang="0">
                  <a:pos x="2" y="125"/>
                </a:cxn>
                <a:cxn ang="0">
                  <a:pos x="0" y="142"/>
                </a:cxn>
                <a:cxn ang="0">
                  <a:pos x="2" y="166"/>
                </a:cxn>
                <a:cxn ang="0">
                  <a:pos x="12" y="186"/>
                </a:cxn>
                <a:cxn ang="0">
                  <a:pos x="26" y="203"/>
                </a:cxn>
                <a:cxn ang="0">
                  <a:pos x="45" y="216"/>
                </a:cxn>
                <a:cxn ang="0">
                  <a:pos x="66" y="226"/>
                </a:cxn>
                <a:cxn ang="0">
                  <a:pos x="88" y="230"/>
                </a:cxn>
                <a:cxn ang="0">
                  <a:pos x="111" y="232"/>
                </a:cxn>
                <a:cxn ang="0">
                  <a:pos x="134" y="228"/>
                </a:cxn>
                <a:cxn ang="0">
                  <a:pos x="138" y="228"/>
                </a:cxn>
                <a:cxn ang="0">
                  <a:pos x="143" y="226"/>
                </a:cxn>
                <a:cxn ang="0">
                  <a:pos x="147" y="222"/>
                </a:cxn>
                <a:cxn ang="0">
                  <a:pos x="148" y="218"/>
                </a:cxn>
                <a:cxn ang="0">
                  <a:pos x="145" y="212"/>
                </a:cxn>
                <a:cxn ang="0">
                  <a:pos x="141" y="207"/>
                </a:cxn>
                <a:cxn ang="0">
                  <a:pos x="135" y="203"/>
                </a:cxn>
                <a:cxn ang="0">
                  <a:pos x="129" y="201"/>
                </a:cxn>
                <a:cxn ang="0">
                  <a:pos x="117" y="197"/>
                </a:cxn>
                <a:cxn ang="0">
                  <a:pos x="105" y="195"/>
                </a:cxn>
                <a:cxn ang="0">
                  <a:pos x="94" y="193"/>
                </a:cxn>
                <a:cxn ang="0">
                  <a:pos x="83" y="190"/>
                </a:cxn>
                <a:cxn ang="0">
                  <a:pos x="73" y="187"/>
                </a:cxn>
                <a:cxn ang="0">
                  <a:pos x="62" y="182"/>
                </a:cxn>
                <a:cxn ang="0">
                  <a:pos x="53" y="176"/>
                </a:cxn>
                <a:cxn ang="0">
                  <a:pos x="43" y="167"/>
                </a:cxn>
                <a:cxn ang="0">
                  <a:pos x="40" y="128"/>
                </a:cxn>
                <a:cxn ang="0">
                  <a:pos x="49" y="96"/>
                </a:cxn>
                <a:cxn ang="0">
                  <a:pos x="68" y="71"/>
                </a:cxn>
                <a:cxn ang="0">
                  <a:pos x="94" y="50"/>
                </a:cxn>
                <a:cxn ang="0">
                  <a:pos x="122" y="34"/>
                </a:cxn>
                <a:cxn ang="0">
                  <a:pos x="151" y="21"/>
                </a:cxn>
                <a:cxn ang="0">
                  <a:pos x="178" y="12"/>
                </a:cxn>
                <a:cxn ang="0">
                  <a:pos x="199" y="4"/>
                </a:cxn>
                <a:cxn ang="0">
                  <a:pos x="186" y="1"/>
                </a:cxn>
                <a:cxn ang="0">
                  <a:pos x="172" y="0"/>
                </a:cxn>
                <a:cxn ang="0">
                  <a:pos x="156" y="2"/>
                </a:cxn>
                <a:cxn ang="0">
                  <a:pos x="138" y="4"/>
                </a:cxn>
                <a:cxn ang="0">
                  <a:pos x="121" y="10"/>
                </a:cxn>
                <a:cxn ang="0">
                  <a:pos x="103" y="16"/>
                </a:cxn>
                <a:cxn ang="0">
                  <a:pos x="86" y="23"/>
                </a:cxn>
                <a:cxn ang="0">
                  <a:pos x="70" y="29"/>
                </a:cxn>
              </a:cxnLst>
              <a:rect l="0" t="0" r="r" b="b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" name="Freeform 1005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/>
              <a:ahLst/>
              <a:cxnLst>
                <a:cxn ang="0">
                  <a:pos x="108" y="59"/>
                </a:cxn>
                <a:cxn ang="0">
                  <a:pos x="113" y="77"/>
                </a:cxn>
                <a:cxn ang="0">
                  <a:pos x="111" y="94"/>
                </a:cxn>
                <a:cxn ang="0">
                  <a:pos x="103" y="108"/>
                </a:cxn>
                <a:cxn ang="0">
                  <a:pos x="91" y="121"/>
                </a:cxn>
                <a:cxn ang="0">
                  <a:pos x="77" y="132"/>
                </a:cxn>
                <a:cxn ang="0">
                  <a:pos x="61" y="144"/>
                </a:cxn>
                <a:cxn ang="0">
                  <a:pos x="45" y="154"/>
                </a:cxn>
                <a:cxn ang="0">
                  <a:pos x="30" y="164"/>
                </a:cxn>
                <a:cxn ang="0">
                  <a:pos x="28" y="168"/>
                </a:cxn>
                <a:cxn ang="0">
                  <a:pos x="27" y="170"/>
                </a:cxn>
                <a:cxn ang="0">
                  <a:pos x="27" y="174"/>
                </a:cxn>
                <a:cxn ang="0">
                  <a:pos x="28" y="177"/>
                </a:cxn>
                <a:cxn ang="0">
                  <a:pos x="32" y="179"/>
                </a:cxn>
                <a:cxn ang="0">
                  <a:pos x="35" y="180"/>
                </a:cxn>
                <a:cxn ang="0">
                  <a:pos x="37" y="180"/>
                </a:cxn>
                <a:cxn ang="0">
                  <a:pos x="41" y="179"/>
                </a:cxn>
                <a:cxn ang="0">
                  <a:pos x="60" y="169"/>
                </a:cxn>
                <a:cxn ang="0">
                  <a:pos x="77" y="158"/>
                </a:cxn>
                <a:cxn ang="0">
                  <a:pos x="94" y="145"/>
                </a:cxn>
                <a:cxn ang="0">
                  <a:pos x="109" y="130"/>
                </a:cxn>
                <a:cxn ang="0">
                  <a:pos x="120" y="114"/>
                </a:cxn>
                <a:cxn ang="0">
                  <a:pos x="127" y="95"/>
                </a:cxn>
                <a:cxn ang="0">
                  <a:pos x="128" y="76"/>
                </a:cxn>
                <a:cxn ang="0">
                  <a:pos x="123" y="55"/>
                </a:cxn>
                <a:cxn ang="0">
                  <a:pos x="113" y="39"/>
                </a:cxn>
                <a:cxn ang="0">
                  <a:pos x="97" y="25"/>
                </a:cxn>
                <a:cxn ang="0">
                  <a:pos x="79" y="15"/>
                </a:cxn>
                <a:cxn ang="0">
                  <a:pos x="57" y="7"/>
                </a:cxn>
                <a:cxn ang="0">
                  <a:pos x="36" y="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14" y="9"/>
                </a:cxn>
                <a:cxn ang="0">
                  <a:pos x="29" y="14"/>
                </a:cxn>
                <a:cxn ang="0">
                  <a:pos x="46" y="19"/>
                </a:cxn>
                <a:cxn ang="0">
                  <a:pos x="61" y="23"/>
                </a:cxn>
                <a:cxn ang="0">
                  <a:pos x="76" y="29"/>
                </a:cxn>
                <a:cxn ang="0">
                  <a:pos x="89" y="37"/>
                </a:cxn>
                <a:cxn ang="0">
                  <a:pos x="100" y="46"/>
                </a:cxn>
                <a:cxn ang="0">
                  <a:pos x="108" y="59"/>
                </a:cxn>
              </a:cxnLst>
              <a:rect l="0" t="0" r="r" b="b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" name="Freeform 1006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/>
              <a:ahLst/>
              <a:cxnLst>
                <a:cxn ang="0">
                  <a:pos x="100" y="70"/>
                </a:cxn>
                <a:cxn ang="0">
                  <a:pos x="53" y="115"/>
                </a:cxn>
                <a:cxn ang="0">
                  <a:pos x="17" y="166"/>
                </a:cxn>
                <a:cxn ang="0">
                  <a:pos x="0" y="226"/>
                </a:cxn>
                <a:cxn ang="0">
                  <a:pos x="3" y="266"/>
                </a:cxn>
                <a:cxn ang="0">
                  <a:pos x="9" y="282"/>
                </a:cxn>
                <a:cxn ang="0">
                  <a:pos x="19" y="297"/>
                </a:cxn>
                <a:cxn ang="0">
                  <a:pos x="32" y="310"/>
                </a:cxn>
                <a:cxn ang="0">
                  <a:pos x="56" y="324"/>
                </a:cxn>
                <a:cxn ang="0">
                  <a:pos x="86" y="338"/>
                </a:cxn>
                <a:cxn ang="0">
                  <a:pos x="119" y="350"/>
                </a:cxn>
                <a:cxn ang="0">
                  <a:pos x="152" y="359"/>
                </a:cxn>
                <a:cxn ang="0">
                  <a:pos x="186" y="366"/>
                </a:cxn>
                <a:cxn ang="0">
                  <a:pos x="220" y="371"/>
                </a:cxn>
                <a:cxn ang="0">
                  <a:pos x="254" y="374"/>
                </a:cxn>
                <a:cxn ang="0">
                  <a:pos x="289" y="376"/>
                </a:cxn>
                <a:cxn ang="0">
                  <a:pos x="311" y="378"/>
                </a:cxn>
                <a:cxn ang="0">
                  <a:pos x="320" y="371"/>
                </a:cxn>
                <a:cxn ang="0">
                  <a:pos x="322" y="360"/>
                </a:cxn>
                <a:cxn ang="0">
                  <a:pos x="315" y="352"/>
                </a:cxn>
                <a:cxn ang="0">
                  <a:pos x="294" y="347"/>
                </a:cxn>
                <a:cxn ang="0">
                  <a:pos x="263" y="341"/>
                </a:cxn>
                <a:cxn ang="0">
                  <a:pos x="232" y="336"/>
                </a:cxn>
                <a:cxn ang="0">
                  <a:pos x="200" y="332"/>
                </a:cxn>
                <a:cxn ang="0">
                  <a:pos x="170" y="326"/>
                </a:cxn>
                <a:cxn ang="0">
                  <a:pos x="139" y="318"/>
                </a:cxn>
                <a:cxn ang="0">
                  <a:pos x="110" y="309"/>
                </a:cxn>
                <a:cxn ang="0">
                  <a:pos x="80" y="297"/>
                </a:cxn>
                <a:cxn ang="0">
                  <a:pos x="55" y="281"/>
                </a:cxn>
                <a:cxn ang="0">
                  <a:pos x="38" y="259"/>
                </a:cxn>
                <a:cxn ang="0">
                  <a:pos x="34" y="232"/>
                </a:cxn>
                <a:cxn ang="0">
                  <a:pos x="38" y="200"/>
                </a:cxn>
                <a:cxn ang="0">
                  <a:pos x="51" y="170"/>
                </a:cxn>
                <a:cxn ang="0">
                  <a:pos x="71" y="137"/>
                </a:cxn>
                <a:cxn ang="0">
                  <a:pos x="94" y="110"/>
                </a:cxn>
                <a:cxn ang="0">
                  <a:pos x="123" y="82"/>
                </a:cxn>
                <a:cxn ang="0">
                  <a:pos x="153" y="57"/>
                </a:cxn>
                <a:cxn ang="0">
                  <a:pos x="195" y="38"/>
                </a:cxn>
                <a:cxn ang="0">
                  <a:pos x="238" y="20"/>
                </a:cxn>
                <a:cxn ang="0">
                  <a:pos x="264" y="7"/>
                </a:cxn>
                <a:cxn ang="0">
                  <a:pos x="256" y="0"/>
                </a:cxn>
                <a:cxn ang="0">
                  <a:pos x="221" y="4"/>
                </a:cxn>
                <a:cxn ang="0">
                  <a:pos x="180" y="18"/>
                </a:cxn>
                <a:cxn ang="0">
                  <a:pos x="141" y="38"/>
                </a:cxn>
              </a:cxnLst>
              <a:rect l="0" t="0" r="r" b="b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" name="Freeform 1007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/>
              <a:ahLst/>
              <a:cxnLst>
                <a:cxn ang="0">
                  <a:pos x="235" y="77"/>
                </a:cxn>
                <a:cxn ang="0">
                  <a:pos x="248" y="91"/>
                </a:cxn>
                <a:cxn ang="0">
                  <a:pos x="256" y="107"/>
                </a:cxn>
                <a:cxn ang="0">
                  <a:pos x="259" y="124"/>
                </a:cxn>
                <a:cxn ang="0">
                  <a:pos x="259" y="142"/>
                </a:cxn>
                <a:cxn ang="0">
                  <a:pos x="257" y="157"/>
                </a:cxn>
                <a:cxn ang="0">
                  <a:pos x="252" y="170"/>
                </a:cxn>
                <a:cxn ang="0">
                  <a:pos x="244" y="183"/>
                </a:cxn>
                <a:cxn ang="0">
                  <a:pos x="236" y="193"/>
                </a:cxn>
                <a:cxn ang="0">
                  <a:pos x="225" y="204"/>
                </a:cxn>
                <a:cxn ang="0">
                  <a:pos x="215" y="214"/>
                </a:cxn>
                <a:cxn ang="0">
                  <a:pos x="204" y="224"/>
                </a:cxn>
                <a:cxn ang="0">
                  <a:pos x="194" y="234"/>
                </a:cxn>
                <a:cxn ang="0">
                  <a:pos x="191" y="238"/>
                </a:cxn>
                <a:cxn ang="0">
                  <a:pos x="191" y="241"/>
                </a:cxn>
                <a:cxn ang="0">
                  <a:pos x="191" y="245"/>
                </a:cxn>
                <a:cxn ang="0">
                  <a:pos x="194" y="248"/>
                </a:cxn>
                <a:cxn ang="0">
                  <a:pos x="197" y="250"/>
                </a:cxn>
                <a:cxn ang="0">
                  <a:pos x="202" y="252"/>
                </a:cxn>
                <a:cxn ang="0">
                  <a:pos x="205" y="250"/>
                </a:cxn>
                <a:cxn ang="0">
                  <a:pos x="209" y="248"/>
                </a:cxn>
                <a:cxn ang="0">
                  <a:pos x="232" y="233"/>
                </a:cxn>
                <a:cxn ang="0">
                  <a:pos x="252" y="214"/>
                </a:cxn>
                <a:cxn ang="0">
                  <a:pos x="268" y="192"/>
                </a:cxn>
                <a:cxn ang="0">
                  <a:pos x="278" y="167"/>
                </a:cxn>
                <a:cxn ang="0">
                  <a:pos x="283" y="141"/>
                </a:cxn>
                <a:cxn ang="0">
                  <a:pos x="280" y="115"/>
                </a:cxn>
                <a:cxn ang="0">
                  <a:pos x="271" y="91"/>
                </a:cxn>
                <a:cxn ang="0">
                  <a:pos x="252" y="69"/>
                </a:cxn>
                <a:cxn ang="0">
                  <a:pos x="238" y="57"/>
                </a:cxn>
                <a:cxn ang="0">
                  <a:pos x="222" y="48"/>
                </a:cxn>
                <a:cxn ang="0">
                  <a:pos x="204" y="39"/>
                </a:cxn>
                <a:cxn ang="0">
                  <a:pos x="184" y="31"/>
                </a:cxn>
                <a:cxn ang="0">
                  <a:pos x="164" y="23"/>
                </a:cxn>
                <a:cxn ang="0">
                  <a:pos x="144" y="17"/>
                </a:cxn>
                <a:cxn ang="0">
                  <a:pos x="123" y="13"/>
                </a:cxn>
                <a:cxn ang="0">
                  <a:pos x="103" y="8"/>
                </a:cxn>
                <a:cxn ang="0">
                  <a:pos x="83" y="5"/>
                </a:cxn>
                <a:cxn ang="0">
                  <a:pos x="66" y="2"/>
                </a:cxn>
                <a:cxn ang="0">
                  <a:pos x="48" y="0"/>
                </a:cxn>
                <a:cxn ang="0">
                  <a:pos x="34" y="0"/>
                </a:cxn>
                <a:cxn ang="0">
                  <a:pos x="21" y="0"/>
                </a:cxn>
                <a:cxn ang="0">
                  <a:pos x="11" y="0"/>
                </a:cxn>
                <a:cxn ang="0">
                  <a:pos x="4" y="2"/>
                </a:cxn>
                <a:cxn ang="0">
                  <a:pos x="0" y="5"/>
                </a:cxn>
                <a:cxn ang="0">
                  <a:pos x="12" y="7"/>
                </a:cxn>
                <a:cxn ang="0">
                  <a:pos x="24" y="8"/>
                </a:cxn>
                <a:cxn ang="0">
                  <a:pos x="38" y="10"/>
                </a:cxn>
                <a:cxn ang="0">
                  <a:pos x="52" y="13"/>
                </a:cxn>
                <a:cxn ang="0">
                  <a:pos x="66" y="16"/>
                </a:cxn>
                <a:cxn ang="0">
                  <a:pos x="82" y="18"/>
                </a:cxn>
                <a:cxn ang="0">
                  <a:pos x="98" y="22"/>
                </a:cxn>
                <a:cxn ang="0">
                  <a:pos x="114" y="25"/>
                </a:cxn>
                <a:cxn ang="0">
                  <a:pos x="129" y="30"/>
                </a:cxn>
                <a:cxn ang="0">
                  <a:pos x="146" y="34"/>
                </a:cxn>
                <a:cxn ang="0">
                  <a:pos x="162" y="39"/>
                </a:cxn>
                <a:cxn ang="0">
                  <a:pos x="177" y="45"/>
                </a:cxn>
                <a:cxn ang="0">
                  <a:pos x="193" y="52"/>
                </a:cxn>
                <a:cxn ang="0">
                  <a:pos x="208" y="60"/>
                </a:cxn>
                <a:cxn ang="0">
                  <a:pos x="222" y="68"/>
                </a:cxn>
                <a:cxn ang="0">
                  <a:pos x="235" y="77"/>
                </a:cxn>
              </a:cxnLst>
              <a:rect l="0" t="0" r="r" b="b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" name="Freeform 1008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/>
              <a:ahLst/>
              <a:cxnLst>
                <a:cxn ang="0">
                  <a:pos x="0" y="130"/>
                </a:cxn>
                <a:cxn ang="0">
                  <a:pos x="0" y="149"/>
                </a:cxn>
                <a:cxn ang="0">
                  <a:pos x="4" y="168"/>
                </a:cxn>
                <a:cxn ang="0">
                  <a:pos x="12" y="185"/>
                </a:cxn>
                <a:cxn ang="0">
                  <a:pos x="24" y="200"/>
                </a:cxn>
                <a:cxn ang="0">
                  <a:pos x="38" y="213"/>
                </a:cxn>
                <a:cxn ang="0">
                  <a:pos x="55" y="224"/>
                </a:cxn>
                <a:cxn ang="0">
                  <a:pos x="73" y="232"/>
                </a:cxn>
                <a:cxn ang="0">
                  <a:pos x="92" y="237"/>
                </a:cxn>
                <a:cxn ang="0">
                  <a:pos x="98" y="238"/>
                </a:cxn>
                <a:cxn ang="0">
                  <a:pos x="104" y="235"/>
                </a:cxn>
                <a:cxn ang="0">
                  <a:pos x="109" y="232"/>
                </a:cxn>
                <a:cxn ang="0">
                  <a:pos x="111" y="227"/>
                </a:cxn>
                <a:cxn ang="0">
                  <a:pos x="111" y="222"/>
                </a:cxn>
                <a:cxn ang="0">
                  <a:pos x="110" y="216"/>
                </a:cxn>
                <a:cxn ang="0">
                  <a:pos x="106" y="211"/>
                </a:cxn>
                <a:cxn ang="0">
                  <a:pos x="100" y="209"/>
                </a:cxn>
                <a:cxn ang="0">
                  <a:pos x="82" y="202"/>
                </a:cxn>
                <a:cxn ang="0">
                  <a:pos x="64" y="193"/>
                </a:cxn>
                <a:cxn ang="0">
                  <a:pos x="50" y="180"/>
                </a:cxn>
                <a:cxn ang="0">
                  <a:pos x="39" y="167"/>
                </a:cxn>
                <a:cxn ang="0">
                  <a:pos x="32" y="149"/>
                </a:cxn>
                <a:cxn ang="0">
                  <a:pos x="29" y="131"/>
                </a:cxn>
                <a:cxn ang="0">
                  <a:pos x="29" y="111"/>
                </a:cxn>
                <a:cxn ang="0">
                  <a:pos x="35" y="91"/>
                </a:cxn>
                <a:cxn ang="0">
                  <a:pos x="42" y="76"/>
                </a:cxn>
                <a:cxn ang="0">
                  <a:pos x="51" y="62"/>
                </a:cxn>
                <a:cxn ang="0">
                  <a:pos x="62" y="49"/>
                </a:cxn>
                <a:cxn ang="0">
                  <a:pos x="73" y="38"/>
                </a:cxn>
                <a:cxn ang="0">
                  <a:pos x="84" y="28"/>
                </a:cxn>
                <a:cxn ang="0">
                  <a:pos x="96" y="18"/>
                </a:cxn>
                <a:cxn ang="0">
                  <a:pos x="106" y="9"/>
                </a:cxn>
                <a:cxn ang="0">
                  <a:pos x="114" y="1"/>
                </a:cxn>
                <a:cxn ang="0">
                  <a:pos x="106" y="0"/>
                </a:cxn>
                <a:cxn ang="0">
                  <a:pos x="93" y="6"/>
                </a:cxn>
                <a:cxn ang="0">
                  <a:pos x="76" y="18"/>
                </a:cxn>
                <a:cxn ang="0">
                  <a:pos x="56" y="36"/>
                </a:cxn>
                <a:cxn ang="0">
                  <a:pos x="37" y="57"/>
                </a:cxn>
                <a:cxn ang="0">
                  <a:pos x="20" y="80"/>
                </a:cxn>
                <a:cxn ang="0">
                  <a:pos x="7" y="106"/>
                </a:cxn>
                <a:cxn ang="0">
                  <a:pos x="0" y="130"/>
                </a:cxn>
              </a:cxnLst>
              <a:rect l="0" t="0" r="r" b="b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" name="Freeform 1009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/>
              <a:ahLst/>
              <a:cxnLst>
                <a:cxn ang="0">
                  <a:pos x="207" y="124"/>
                </a:cxn>
                <a:cxn ang="0">
                  <a:pos x="219" y="143"/>
                </a:cxn>
                <a:cxn ang="0">
                  <a:pos x="225" y="164"/>
                </a:cxn>
                <a:cxn ang="0">
                  <a:pos x="221" y="187"/>
                </a:cxn>
                <a:cxn ang="0">
                  <a:pos x="208" y="209"/>
                </a:cxn>
                <a:cxn ang="0">
                  <a:pos x="188" y="228"/>
                </a:cxn>
                <a:cxn ang="0">
                  <a:pos x="166" y="246"/>
                </a:cxn>
                <a:cxn ang="0">
                  <a:pos x="143" y="264"/>
                </a:cxn>
                <a:cxn ang="0">
                  <a:pos x="129" y="278"/>
                </a:cxn>
                <a:cxn ang="0">
                  <a:pos x="124" y="287"/>
                </a:cxn>
                <a:cxn ang="0">
                  <a:pos x="120" y="296"/>
                </a:cxn>
                <a:cxn ang="0">
                  <a:pos x="121" y="305"/>
                </a:cxn>
                <a:cxn ang="0">
                  <a:pos x="130" y="310"/>
                </a:cxn>
                <a:cxn ang="0">
                  <a:pos x="139" y="309"/>
                </a:cxn>
                <a:cxn ang="0">
                  <a:pos x="154" y="293"/>
                </a:cxn>
                <a:cxn ang="0">
                  <a:pos x="180" y="269"/>
                </a:cxn>
                <a:cxn ang="0">
                  <a:pos x="207" y="246"/>
                </a:cxn>
                <a:cxn ang="0">
                  <a:pos x="231" y="219"/>
                </a:cxn>
                <a:cxn ang="0">
                  <a:pos x="245" y="187"/>
                </a:cxn>
                <a:cxn ang="0">
                  <a:pos x="242" y="153"/>
                </a:cxn>
                <a:cxn ang="0">
                  <a:pos x="227" y="120"/>
                </a:cxn>
                <a:cxn ang="0">
                  <a:pos x="201" y="94"/>
                </a:cxn>
                <a:cxn ang="0">
                  <a:pos x="177" y="74"/>
                </a:cxn>
                <a:cxn ang="0">
                  <a:pos x="152" y="60"/>
                </a:cxn>
                <a:cxn ang="0">
                  <a:pos x="126" y="43"/>
                </a:cxn>
                <a:cxn ang="0">
                  <a:pos x="98" y="28"/>
                </a:cxn>
                <a:cxn ang="0">
                  <a:pos x="72" y="16"/>
                </a:cxn>
                <a:cxn ang="0">
                  <a:pos x="46" y="7"/>
                </a:cxn>
                <a:cxn ang="0">
                  <a:pos x="24" y="1"/>
                </a:cxn>
                <a:cxn ang="0">
                  <a:pos x="7" y="1"/>
                </a:cxn>
                <a:cxn ang="0">
                  <a:pos x="8" y="6"/>
                </a:cxn>
                <a:cxn ang="0">
                  <a:pos x="28" y="14"/>
                </a:cxn>
                <a:cxn ang="0">
                  <a:pos x="51" y="24"/>
                </a:cxn>
                <a:cxn ang="0">
                  <a:pos x="78" y="37"/>
                </a:cxn>
                <a:cxn ang="0">
                  <a:pos x="106" y="51"/>
                </a:cxn>
                <a:cxn ang="0">
                  <a:pos x="134" y="69"/>
                </a:cxn>
                <a:cxn ang="0">
                  <a:pos x="163" y="87"/>
                </a:cxn>
                <a:cxn ang="0">
                  <a:pos x="187" y="105"/>
                </a:cxn>
              </a:cxnLst>
              <a:rect l="0" t="0" r="r" b="b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" name="Freeform 1010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/>
              <a:ahLst/>
              <a:cxnLst>
                <a:cxn ang="0">
                  <a:pos x="31" y="14"/>
                </a:cxn>
                <a:cxn ang="0">
                  <a:pos x="29" y="8"/>
                </a:cxn>
                <a:cxn ang="0">
                  <a:pos x="25" y="3"/>
                </a:cxn>
                <a:cxn ang="0">
                  <a:pos x="19" y="1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3" y="5"/>
                </a:cxn>
                <a:cxn ang="0">
                  <a:pos x="0" y="11"/>
                </a:cxn>
                <a:cxn ang="0">
                  <a:pos x="0" y="17"/>
                </a:cxn>
                <a:cxn ang="0">
                  <a:pos x="5" y="42"/>
                </a:cxn>
                <a:cxn ang="0">
                  <a:pos x="15" y="71"/>
                </a:cxn>
                <a:cxn ang="0">
                  <a:pos x="27" y="100"/>
                </a:cxn>
                <a:cxn ang="0">
                  <a:pos x="41" y="127"/>
                </a:cxn>
                <a:cxn ang="0">
                  <a:pos x="55" y="151"/>
                </a:cxn>
                <a:cxn ang="0">
                  <a:pos x="68" y="171"/>
                </a:cxn>
                <a:cxn ang="0">
                  <a:pos x="77" y="184"/>
                </a:cxn>
                <a:cxn ang="0">
                  <a:pos x="83" y="187"/>
                </a:cxn>
                <a:cxn ang="0">
                  <a:pos x="80" y="174"/>
                </a:cxn>
                <a:cxn ang="0">
                  <a:pos x="75" y="158"/>
                </a:cxn>
                <a:cxn ang="0">
                  <a:pos x="68" y="138"/>
                </a:cxn>
                <a:cxn ang="0">
                  <a:pos x="59" y="113"/>
                </a:cxn>
                <a:cxn ang="0">
                  <a:pos x="51" y="88"/>
                </a:cxn>
                <a:cxn ang="0">
                  <a:pos x="43" y="63"/>
                </a:cxn>
                <a:cxn ang="0">
                  <a:pos x="36" y="38"/>
                </a:cxn>
                <a:cxn ang="0">
                  <a:pos x="31" y="14"/>
                </a:cxn>
              </a:cxnLst>
              <a:rect l="0" t="0" r="r" b="b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" name="Freeform 1011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1" y="6"/>
                </a:cxn>
                <a:cxn ang="0">
                  <a:pos x="18" y="2"/>
                </a:cxn>
                <a:cxn ang="0">
                  <a:pos x="14" y="0"/>
                </a:cxn>
                <a:cxn ang="0">
                  <a:pos x="10" y="0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0" y="24"/>
                </a:cxn>
                <a:cxn ang="0">
                  <a:pos x="4" y="38"/>
                </a:cxn>
                <a:cxn ang="0">
                  <a:pos x="8" y="52"/>
                </a:cxn>
                <a:cxn ang="0">
                  <a:pos x="14" y="65"/>
                </a:cxn>
                <a:cxn ang="0">
                  <a:pos x="21" y="78"/>
                </a:cxn>
                <a:cxn ang="0">
                  <a:pos x="28" y="87"/>
                </a:cxn>
                <a:cxn ang="0">
                  <a:pos x="37" y="93"/>
                </a:cxn>
                <a:cxn ang="0">
                  <a:pos x="42" y="94"/>
                </a:cxn>
                <a:cxn ang="0">
                  <a:pos x="44" y="76"/>
                </a:cxn>
                <a:cxn ang="0">
                  <a:pos x="38" y="54"/>
                </a:cxn>
                <a:cxn ang="0">
                  <a:pos x="31" y="32"/>
                </a:cxn>
                <a:cxn ang="0">
                  <a:pos x="22" y="10"/>
                </a:cxn>
              </a:cxnLst>
              <a:rect l="0" t="0" r="r" b="b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" name="Freeform 1012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/>
              <a:ahLst/>
              <a:cxnLst>
                <a:cxn ang="0">
                  <a:pos x="20" y="7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9" y="4"/>
                </a:cxn>
                <a:cxn ang="0">
                  <a:pos x="15" y="1"/>
                </a:cxn>
                <a:cxn ang="0">
                  <a:pos x="12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1" y="4"/>
                </a:cxn>
                <a:cxn ang="0">
                  <a:pos x="0" y="8"/>
                </a:cxn>
                <a:cxn ang="0">
                  <a:pos x="0" y="11"/>
                </a:cxn>
                <a:cxn ang="0">
                  <a:pos x="1" y="17"/>
                </a:cxn>
                <a:cxn ang="0">
                  <a:pos x="4" y="24"/>
                </a:cxn>
                <a:cxn ang="0">
                  <a:pos x="8" y="32"/>
                </a:cxn>
                <a:cxn ang="0">
                  <a:pos x="14" y="39"/>
                </a:cxn>
                <a:cxn ang="0">
                  <a:pos x="20" y="46"/>
                </a:cxn>
                <a:cxn ang="0">
                  <a:pos x="27" y="50"/>
                </a:cxn>
                <a:cxn ang="0">
                  <a:pos x="33" y="54"/>
                </a:cxn>
                <a:cxn ang="0">
                  <a:pos x="38" y="54"/>
                </a:cxn>
                <a:cxn ang="0">
                  <a:pos x="36" y="42"/>
                </a:cxn>
                <a:cxn ang="0">
                  <a:pos x="32" y="29"/>
                </a:cxn>
                <a:cxn ang="0">
                  <a:pos x="25" y="16"/>
                </a:cxn>
                <a:cxn ang="0">
                  <a:pos x="20" y="7"/>
                </a:cxn>
              </a:cxnLst>
              <a:rect l="0" t="0" r="r" b="b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" name="Freeform 1013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/>
              <a:ahLst/>
              <a:cxnLst>
                <a:cxn ang="0">
                  <a:pos x="41" y="27"/>
                </a:cxn>
                <a:cxn ang="0">
                  <a:pos x="46" y="24"/>
                </a:cxn>
                <a:cxn ang="0">
                  <a:pos x="51" y="21"/>
                </a:cxn>
                <a:cxn ang="0">
                  <a:pos x="52" y="16"/>
                </a:cxn>
                <a:cxn ang="0">
                  <a:pos x="52" y="12"/>
                </a:cxn>
                <a:cxn ang="0">
                  <a:pos x="50" y="6"/>
                </a:cxn>
                <a:cxn ang="0">
                  <a:pos x="46" y="2"/>
                </a:cxn>
                <a:cxn ang="0">
                  <a:pos x="41" y="0"/>
                </a:cxn>
                <a:cxn ang="0">
                  <a:pos x="36" y="0"/>
                </a:cxn>
                <a:cxn ang="0">
                  <a:pos x="33" y="0"/>
                </a:cxn>
                <a:cxn ang="0">
                  <a:pos x="29" y="1"/>
                </a:cxn>
                <a:cxn ang="0">
                  <a:pos x="21" y="4"/>
                </a:cxn>
                <a:cxn ang="0">
                  <a:pos x="13" y="8"/>
                </a:cxn>
                <a:cxn ang="0">
                  <a:pos x="6" y="15"/>
                </a:cxn>
                <a:cxn ang="0">
                  <a:pos x="3" y="22"/>
                </a:cxn>
                <a:cxn ang="0">
                  <a:pos x="0" y="29"/>
                </a:cxn>
                <a:cxn ang="0">
                  <a:pos x="0" y="31"/>
                </a:cxn>
                <a:cxn ang="0">
                  <a:pos x="4" y="33"/>
                </a:cxn>
                <a:cxn ang="0">
                  <a:pos x="9" y="36"/>
                </a:cxn>
                <a:cxn ang="0">
                  <a:pos x="13" y="36"/>
                </a:cxn>
                <a:cxn ang="0">
                  <a:pos x="18" y="36"/>
                </a:cxn>
                <a:cxn ang="0">
                  <a:pos x="24" y="33"/>
                </a:cxn>
                <a:cxn ang="0">
                  <a:pos x="30" y="32"/>
                </a:cxn>
                <a:cxn ang="0">
                  <a:pos x="36" y="30"/>
                </a:cxn>
                <a:cxn ang="0">
                  <a:pos x="41" y="27"/>
                </a:cxn>
              </a:cxnLst>
              <a:rect l="0" t="0" r="r" b="b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" name="Freeform 1014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/>
              <a:ahLst/>
              <a:cxnLst>
                <a:cxn ang="0">
                  <a:pos x="73" y="36"/>
                </a:cxn>
                <a:cxn ang="0">
                  <a:pos x="58" y="46"/>
                </a:cxn>
                <a:cxn ang="0">
                  <a:pos x="46" y="58"/>
                </a:cxn>
                <a:cxn ang="0">
                  <a:pos x="33" y="72"/>
                </a:cxn>
                <a:cxn ang="0">
                  <a:pos x="22" y="85"/>
                </a:cxn>
                <a:cxn ang="0">
                  <a:pos x="14" y="100"/>
                </a:cxn>
                <a:cxn ang="0">
                  <a:pos x="7" y="115"/>
                </a:cxn>
                <a:cxn ang="0">
                  <a:pos x="2" y="130"/>
                </a:cxn>
                <a:cxn ang="0">
                  <a:pos x="0" y="146"/>
                </a:cxn>
                <a:cxn ang="0">
                  <a:pos x="2" y="170"/>
                </a:cxn>
                <a:cxn ang="0">
                  <a:pos x="12" y="190"/>
                </a:cxn>
                <a:cxn ang="0">
                  <a:pos x="26" y="207"/>
                </a:cxn>
                <a:cxn ang="0">
                  <a:pos x="43" y="220"/>
                </a:cxn>
                <a:cxn ang="0">
                  <a:pos x="64" y="229"/>
                </a:cxn>
                <a:cxn ang="0">
                  <a:pos x="88" y="235"/>
                </a:cxn>
                <a:cxn ang="0">
                  <a:pos x="110" y="236"/>
                </a:cxn>
                <a:cxn ang="0">
                  <a:pos x="132" y="232"/>
                </a:cxn>
                <a:cxn ang="0">
                  <a:pos x="137" y="232"/>
                </a:cxn>
                <a:cxn ang="0">
                  <a:pos x="142" y="230"/>
                </a:cxn>
                <a:cxn ang="0">
                  <a:pos x="145" y="226"/>
                </a:cxn>
                <a:cxn ang="0">
                  <a:pos x="146" y="221"/>
                </a:cxn>
                <a:cxn ang="0">
                  <a:pos x="145" y="219"/>
                </a:cxn>
                <a:cxn ang="0">
                  <a:pos x="142" y="219"/>
                </a:cxn>
                <a:cxn ang="0">
                  <a:pos x="137" y="217"/>
                </a:cxn>
                <a:cxn ang="0">
                  <a:pos x="131" y="217"/>
                </a:cxn>
                <a:cxn ang="0">
                  <a:pos x="124" y="217"/>
                </a:cxn>
                <a:cxn ang="0">
                  <a:pos x="118" y="217"/>
                </a:cxn>
                <a:cxn ang="0">
                  <a:pos x="112" y="217"/>
                </a:cxn>
                <a:cxn ang="0">
                  <a:pos x="109" y="217"/>
                </a:cxn>
                <a:cxn ang="0">
                  <a:pos x="97" y="216"/>
                </a:cxn>
                <a:cxn ang="0">
                  <a:pos x="87" y="215"/>
                </a:cxn>
                <a:cxn ang="0">
                  <a:pos x="75" y="214"/>
                </a:cxn>
                <a:cxn ang="0">
                  <a:pos x="63" y="211"/>
                </a:cxn>
                <a:cxn ang="0">
                  <a:pos x="51" y="207"/>
                </a:cxn>
                <a:cxn ang="0">
                  <a:pos x="40" y="199"/>
                </a:cxn>
                <a:cxn ang="0">
                  <a:pos x="29" y="189"/>
                </a:cxn>
                <a:cxn ang="0">
                  <a:pos x="17" y="174"/>
                </a:cxn>
                <a:cxn ang="0">
                  <a:pos x="15" y="157"/>
                </a:cxn>
                <a:cxn ang="0">
                  <a:pos x="16" y="141"/>
                </a:cxn>
                <a:cxn ang="0">
                  <a:pos x="21" y="124"/>
                </a:cxn>
                <a:cxn ang="0">
                  <a:pos x="28" y="109"/>
                </a:cxn>
                <a:cxn ang="0">
                  <a:pos x="39" y="96"/>
                </a:cxn>
                <a:cxn ang="0">
                  <a:pos x="50" y="82"/>
                </a:cxn>
                <a:cxn ang="0">
                  <a:pos x="63" y="70"/>
                </a:cxn>
                <a:cxn ang="0">
                  <a:pos x="78" y="59"/>
                </a:cxn>
                <a:cxn ang="0">
                  <a:pos x="94" y="49"/>
                </a:cxn>
                <a:cxn ang="0">
                  <a:pos x="110" y="39"/>
                </a:cxn>
                <a:cxn ang="0">
                  <a:pos x="126" y="31"/>
                </a:cxn>
                <a:cxn ang="0">
                  <a:pos x="142" y="24"/>
                </a:cxn>
                <a:cxn ang="0">
                  <a:pos x="158" y="19"/>
                </a:cxn>
                <a:cxn ang="0">
                  <a:pos x="172" y="13"/>
                </a:cxn>
                <a:cxn ang="0">
                  <a:pos x="186" y="10"/>
                </a:cxn>
                <a:cxn ang="0">
                  <a:pos x="198" y="7"/>
                </a:cxn>
                <a:cxn ang="0">
                  <a:pos x="190" y="3"/>
                </a:cxn>
                <a:cxn ang="0">
                  <a:pos x="177" y="0"/>
                </a:cxn>
                <a:cxn ang="0">
                  <a:pos x="162" y="3"/>
                </a:cxn>
                <a:cxn ang="0">
                  <a:pos x="144" y="6"/>
                </a:cxn>
                <a:cxn ang="0">
                  <a:pos x="124" y="12"/>
                </a:cxn>
                <a:cxn ang="0">
                  <a:pos x="105" y="19"/>
                </a:cxn>
                <a:cxn ang="0">
                  <a:pos x="88" y="28"/>
                </a:cxn>
                <a:cxn ang="0">
                  <a:pos x="73" y="36"/>
                </a:cxn>
              </a:cxnLst>
              <a:rect l="0" t="0" r="r" b="b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" name="Freeform 1015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/>
              <a:ahLst/>
              <a:cxnLst>
                <a:cxn ang="0">
                  <a:pos x="108" y="61"/>
                </a:cxn>
                <a:cxn ang="0">
                  <a:pos x="111" y="80"/>
                </a:cxn>
                <a:cxn ang="0">
                  <a:pos x="109" y="97"/>
                </a:cxn>
                <a:cxn ang="0">
                  <a:pos x="101" y="110"/>
                </a:cxn>
                <a:cxn ang="0">
                  <a:pos x="89" y="123"/>
                </a:cxn>
                <a:cxn ang="0">
                  <a:pos x="75" y="134"/>
                </a:cxn>
                <a:cxn ang="0">
                  <a:pos x="60" y="145"/>
                </a:cxn>
                <a:cxn ang="0">
                  <a:pos x="43" y="156"/>
                </a:cxn>
                <a:cxn ang="0">
                  <a:pos x="29" y="167"/>
                </a:cxn>
                <a:cxn ang="0">
                  <a:pos x="27" y="170"/>
                </a:cxn>
                <a:cxn ang="0">
                  <a:pos x="26" y="172"/>
                </a:cxn>
                <a:cxn ang="0">
                  <a:pos x="26" y="176"/>
                </a:cxn>
                <a:cxn ang="0">
                  <a:pos x="28" y="179"/>
                </a:cxn>
                <a:cxn ang="0">
                  <a:pos x="30" y="182"/>
                </a:cxn>
                <a:cxn ang="0">
                  <a:pos x="34" y="183"/>
                </a:cxn>
                <a:cxn ang="0">
                  <a:pos x="37" y="183"/>
                </a:cxn>
                <a:cxn ang="0">
                  <a:pos x="41" y="182"/>
                </a:cxn>
                <a:cxn ang="0">
                  <a:pos x="58" y="171"/>
                </a:cxn>
                <a:cxn ang="0">
                  <a:pos x="76" y="160"/>
                </a:cxn>
                <a:cxn ang="0">
                  <a:pos x="92" y="147"/>
                </a:cxn>
                <a:cxn ang="0">
                  <a:pos x="108" y="132"/>
                </a:cxn>
                <a:cxn ang="0">
                  <a:pos x="118" y="116"/>
                </a:cxn>
                <a:cxn ang="0">
                  <a:pos x="125" y="98"/>
                </a:cxn>
                <a:cxn ang="0">
                  <a:pos x="128" y="78"/>
                </a:cxn>
                <a:cxn ang="0">
                  <a:pos x="123" y="58"/>
                </a:cxn>
                <a:cxn ang="0">
                  <a:pos x="112" y="41"/>
                </a:cxn>
                <a:cxn ang="0">
                  <a:pos x="98" y="28"/>
                </a:cxn>
                <a:cxn ang="0">
                  <a:pos x="80" y="16"/>
                </a:cxn>
                <a:cxn ang="0">
                  <a:pos x="61" y="8"/>
                </a:cxn>
                <a:cxn ang="0">
                  <a:pos x="41" y="2"/>
                </a:cxn>
                <a:cxn ang="0">
                  <a:pos x="23" y="0"/>
                </a:cxn>
                <a:cxn ang="0">
                  <a:pos x="9" y="1"/>
                </a:cxn>
                <a:cxn ang="0">
                  <a:pos x="0" y="6"/>
                </a:cxn>
                <a:cxn ang="0">
                  <a:pos x="16" y="10"/>
                </a:cxn>
                <a:cxn ang="0">
                  <a:pos x="33" y="14"/>
                </a:cxn>
                <a:cxn ang="0">
                  <a:pos x="48" y="17"/>
                </a:cxn>
                <a:cxn ang="0">
                  <a:pos x="63" y="22"/>
                </a:cxn>
                <a:cxn ang="0">
                  <a:pos x="77" y="28"/>
                </a:cxn>
                <a:cxn ang="0">
                  <a:pos x="90" y="36"/>
                </a:cxn>
                <a:cxn ang="0">
                  <a:pos x="101" y="46"/>
                </a:cxn>
                <a:cxn ang="0">
                  <a:pos x="108" y="61"/>
                </a:cxn>
              </a:cxnLst>
              <a:rect l="0" t="0" r="r" b="b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" name="Freeform 1016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/>
              <a:ahLst/>
              <a:cxnLst>
                <a:cxn ang="0">
                  <a:pos x="101" y="70"/>
                </a:cxn>
                <a:cxn ang="0">
                  <a:pos x="54" y="115"/>
                </a:cxn>
                <a:cxn ang="0">
                  <a:pos x="18" y="167"/>
                </a:cxn>
                <a:cxn ang="0">
                  <a:pos x="0" y="227"/>
                </a:cxn>
                <a:cxn ang="0">
                  <a:pos x="4" y="267"/>
                </a:cxn>
                <a:cxn ang="0">
                  <a:pos x="11" y="283"/>
                </a:cxn>
                <a:cxn ang="0">
                  <a:pos x="21" y="298"/>
                </a:cxn>
                <a:cxn ang="0">
                  <a:pos x="34" y="311"/>
                </a:cxn>
                <a:cxn ang="0">
                  <a:pos x="57" y="325"/>
                </a:cxn>
                <a:cxn ang="0">
                  <a:pos x="87" y="340"/>
                </a:cxn>
                <a:cxn ang="0">
                  <a:pos x="120" y="351"/>
                </a:cxn>
                <a:cxn ang="0">
                  <a:pos x="153" y="360"/>
                </a:cxn>
                <a:cxn ang="0">
                  <a:pos x="187" y="367"/>
                </a:cxn>
                <a:cxn ang="0">
                  <a:pos x="221" y="372"/>
                </a:cxn>
                <a:cxn ang="0">
                  <a:pos x="256" y="375"/>
                </a:cxn>
                <a:cxn ang="0">
                  <a:pos x="290" y="378"/>
                </a:cxn>
                <a:cxn ang="0">
                  <a:pos x="312" y="379"/>
                </a:cxn>
                <a:cxn ang="0">
                  <a:pos x="320" y="372"/>
                </a:cxn>
                <a:cxn ang="0">
                  <a:pos x="323" y="360"/>
                </a:cxn>
                <a:cxn ang="0">
                  <a:pos x="316" y="352"/>
                </a:cxn>
                <a:cxn ang="0">
                  <a:pos x="295" y="351"/>
                </a:cxn>
                <a:cxn ang="0">
                  <a:pos x="263" y="350"/>
                </a:cxn>
                <a:cxn ang="0">
                  <a:pos x="231" y="348"/>
                </a:cxn>
                <a:cxn ang="0">
                  <a:pos x="200" y="343"/>
                </a:cxn>
                <a:cxn ang="0">
                  <a:pos x="168" y="337"/>
                </a:cxn>
                <a:cxn ang="0">
                  <a:pos x="136" y="329"/>
                </a:cxn>
                <a:cxn ang="0">
                  <a:pos x="106" y="320"/>
                </a:cxn>
                <a:cxn ang="0">
                  <a:pos x="76" y="306"/>
                </a:cxn>
                <a:cxn ang="0">
                  <a:pos x="51" y="291"/>
                </a:cxn>
                <a:cxn ang="0">
                  <a:pos x="35" y="269"/>
                </a:cxn>
                <a:cxn ang="0">
                  <a:pos x="31" y="239"/>
                </a:cxn>
                <a:cxn ang="0">
                  <a:pos x="38" y="197"/>
                </a:cxn>
                <a:cxn ang="0">
                  <a:pos x="51" y="165"/>
                </a:cxn>
                <a:cxn ang="0">
                  <a:pos x="68" y="136"/>
                </a:cxn>
                <a:cxn ang="0">
                  <a:pos x="89" y="111"/>
                </a:cxn>
                <a:cxn ang="0">
                  <a:pos x="114" y="88"/>
                </a:cxn>
                <a:cxn ang="0">
                  <a:pos x="144" y="64"/>
                </a:cxn>
                <a:cxn ang="0">
                  <a:pos x="181" y="41"/>
                </a:cxn>
                <a:cxn ang="0">
                  <a:pos x="219" y="22"/>
                </a:cxn>
                <a:cxn ang="0">
                  <a:pos x="253" y="7"/>
                </a:cxn>
                <a:cxn ang="0">
                  <a:pos x="255" y="0"/>
                </a:cxn>
                <a:cxn ang="0">
                  <a:pos x="221" y="5"/>
                </a:cxn>
                <a:cxn ang="0">
                  <a:pos x="181" y="19"/>
                </a:cxn>
                <a:cxn ang="0">
                  <a:pos x="142" y="39"/>
                </a:cxn>
              </a:cxnLst>
              <a:rect l="0" t="0" r="r" b="b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" name="Freeform 1017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/>
              <a:ahLst/>
              <a:cxnLst>
                <a:cxn ang="0">
                  <a:pos x="235" y="78"/>
                </a:cxn>
                <a:cxn ang="0">
                  <a:pos x="248" y="92"/>
                </a:cxn>
                <a:cxn ang="0">
                  <a:pos x="255" y="108"/>
                </a:cxn>
                <a:cxn ang="0">
                  <a:pos x="259" y="125"/>
                </a:cxn>
                <a:cxn ang="0">
                  <a:pos x="259" y="144"/>
                </a:cxn>
                <a:cxn ang="0">
                  <a:pos x="257" y="159"/>
                </a:cxn>
                <a:cxn ang="0">
                  <a:pos x="252" y="171"/>
                </a:cxn>
                <a:cxn ang="0">
                  <a:pos x="244" y="184"/>
                </a:cxn>
                <a:cxn ang="0">
                  <a:pos x="236" y="194"/>
                </a:cxn>
                <a:cxn ang="0">
                  <a:pos x="225" y="206"/>
                </a:cxn>
                <a:cxn ang="0">
                  <a:pos x="215" y="215"/>
                </a:cxn>
                <a:cxn ang="0">
                  <a:pos x="204" y="225"/>
                </a:cxn>
                <a:cxn ang="0">
                  <a:pos x="194" y="236"/>
                </a:cxn>
                <a:cxn ang="0">
                  <a:pos x="191" y="239"/>
                </a:cxn>
                <a:cxn ang="0">
                  <a:pos x="190" y="242"/>
                </a:cxn>
                <a:cxn ang="0">
                  <a:pos x="191" y="246"/>
                </a:cxn>
                <a:cxn ang="0">
                  <a:pos x="194" y="249"/>
                </a:cxn>
                <a:cxn ang="0">
                  <a:pos x="197" y="252"/>
                </a:cxn>
                <a:cxn ang="0">
                  <a:pos x="201" y="253"/>
                </a:cxn>
                <a:cxn ang="0">
                  <a:pos x="205" y="252"/>
                </a:cxn>
                <a:cxn ang="0">
                  <a:pos x="209" y="249"/>
                </a:cxn>
                <a:cxn ang="0">
                  <a:pos x="232" y="234"/>
                </a:cxn>
                <a:cxn ang="0">
                  <a:pos x="251" y="215"/>
                </a:cxn>
                <a:cxn ang="0">
                  <a:pos x="267" y="192"/>
                </a:cxn>
                <a:cxn ang="0">
                  <a:pos x="278" y="168"/>
                </a:cxn>
                <a:cxn ang="0">
                  <a:pos x="282" y="141"/>
                </a:cxn>
                <a:cxn ang="0">
                  <a:pos x="279" y="116"/>
                </a:cxn>
                <a:cxn ang="0">
                  <a:pos x="270" y="92"/>
                </a:cxn>
                <a:cxn ang="0">
                  <a:pos x="251" y="70"/>
                </a:cxn>
                <a:cxn ang="0">
                  <a:pos x="237" y="59"/>
                </a:cxn>
                <a:cxn ang="0">
                  <a:pos x="221" y="48"/>
                </a:cxn>
                <a:cxn ang="0">
                  <a:pos x="202" y="39"/>
                </a:cxn>
                <a:cxn ang="0">
                  <a:pos x="183" y="31"/>
                </a:cxn>
                <a:cxn ang="0">
                  <a:pos x="163" y="24"/>
                </a:cxn>
                <a:cxn ang="0">
                  <a:pos x="142" y="18"/>
                </a:cxn>
                <a:cxn ang="0">
                  <a:pos x="122" y="13"/>
                </a:cxn>
                <a:cxn ang="0">
                  <a:pos x="101" y="8"/>
                </a:cxn>
                <a:cxn ang="0">
                  <a:pos x="82" y="5"/>
                </a:cxn>
                <a:cxn ang="0">
                  <a:pos x="63" y="2"/>
                </a:cxn>
                <a:cxn ang="0">
                  <a:pos x="47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0" y="1"/>
                </a:cxn>
                <a:cxn ang="0">
                  <a:pos x="4" y="4"/>
                </a:cxn>
                <a:cxn ang="0">
                  <a:pos x="0" y="6"/>
                </a:cxn>
                <a:cxn ang="0">
                  <a:pos x="12" y="8"/>
                </a:cxn>
                <a:cxn ang="0">
                  <a:pos x="25" y="9"/>
                </a:cxn>
                <a:cxn ang="0">
                  <a:pos x="38" y="12"/>
                </a:cxn>
                <a:cxn ang="0">
                  <a:pos x="52" y="14"/>
                </a:cxn>
                <a:cxn ang="0">
                  <a:pos x="67" y="16"/>
                </a:cxn>
                <a:cxn ang="0">
                  <a:pos x="82" y="18"/>
                </a:cxn>
                <a:cxn ang="0">
                  <a:pos x="97" y="22"/>
                </a:cxn>
                <a:cxn ang="0">
                  <a:pos x="114" y="25"/>
                </a:cxn>
                <a:cxn ang="0">
                  <a:pos x="129" y="30"/>
                </a:cxn>
                <a:cxn ang="0">
                  <a:pos x="146" y="35"/>
                </a:cxn>
                <a:cxn ang="0">
                  <a:pos x="162" y="40"/>
                </a:cxn>
                <a:cxn ang="0">
                  <a:pos x="177" y="46"/>
                </a:cxn>
                <a:cxn ang="0">
                  <a:pos x="192" y="53"/>
                </a:cxn>
                <a:cxn ang="0">
                  <a:pos x="208" y="60"/>
                </a:cxn>
                <a:cxn ang="0">
                  <a:pos x="222" y="69"/>
                </a:cxn>
                <a:cxn ang="0">
                  <a:pos x="235" y="78"/>
                </a:cxn>
              </a:cxnLst>
              <a:rect l="0" t="0" r="r" b="b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" name="Freeform 1018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0" y="148"/>
                </a:cxn>
                <a:cxn ang="0">
                  <a:pos x="5" y="166"/>
                </a:cxn>
                <a:cxn ang="0">
                  <a:pos x="13" y="184"/>
                </a:cxn>
                <a:cxn ang="0">
                  <a:pos x="24" y="198"/>
                </a:cxn>
                <a:cxn ang="0">
                  <a:pos x="39" y="211"/>
                </a:cxn>
                <a:cxn ang="0">
                  <a:pos x="55" y="223"/>
                </a:cxn>
                <a:cxn ang="0">
                  <a:pos x="74" y="231"/>
                </a:cxn>
                <a:cxn ang="0">
                  <a:pos x="92" y="235"/>
                </a:cxn>
                <a:cxn ang="0">
                  <a:pos x="98" y="236"/>
                </a:cxn>
                <a:cxn ang="0">
                  <a:pos x="104" y="234"/>
                </a:cxn>
                <a:cxn ang="0">
                  <a:pos x="109" y="231"/>
                </a:cxn>
                <a:cxn ang="0">
                  <a:pos x="111" y="226"/>
                </a:cxn>
                <a:cxn ang="0">
                  <a:pos x="111" y="220"/>
                </a:cxn>
                <a:cxn ang="0">
                  <a:pos x="110" y="215"/>
                </a:cxn>
                <a:cxn ang="0">
                  <a:pos x="107" y="210"/>
                </a:cxn>
                <a:cxn ang="0">
                  <a:pos x="101" y="208"/>
                </a:cxn>
                <a:cxn ang="0">
                  <a:pos x="82" y="201"/>
                </a:cxn>
                <a:cxn ang="0">
                  <a:pos x="64" y="192"/>
                </a:cxn>
                <a:cxn ang="0">
                  <a:pos x="50" y="179"/>
                </a:cxn>
                <a:cxn ang="0">
                  <a:pos x="40" y="165"/>
                </a:cxn>
                <a:cxn ang="0">
                  <a:pos x="33" y="148"/>
                </a:cxn>
                <a:cxn ang="0">
                  <a:pos x="29" y="130"/>
                </a:cxn>
                <a:cxn ang="0">
                  <a:pos x="29" y="110"/>
                </a:cxn>
                <a:cxn ang="0">
                  <a:pos x="35" y="89"/>
                </a:cxn>
                <a:cxn ang="0">
                  <a:pos x="43" y="74"/>
                </a:cxn>
                <a:cxn ang="0">
                  <a:pos x="56" y="60"/>
                </a:cxn>
                <a:cxn ang="0">
                  <a:pos x="70" y="46"/>
                </a:cxn>
                <a:cxn ang="0">
                  <a:pos x="85" y="33"/>
                </a:cxn>
                <a:cxn ang="0">
                  <a:pos x="98" y="23"/>
                </a:cxn>
                <a:cxn ang="0">
                  <a:pos x="109" y="12"/>
                </a:cxn>
                <a:cxn ang="0">
                  <a:pos x="115" y="6"/>
                </a:cxn>
                <a:cxn ang="0">
                  <a:pos x="115" y="0"/>
                </a:cxn>
                <a:cxn ang="0">
                  <a:pos x="102" y="4"/>
                </a:cxn>
                <a:cxn ang="0">
                  <a:pos x="85" y="12"/>
                </a:cxn>
                <a:cxn ang="0">
                  <a:pos x="68" y="26"/>
                </a:cxn>
                <a:cxn ang="0">
                  <a:pos x="49" y="42"/>
                </a:cxn>
                <a:cxn ang="0">
                  <a:pos x="32" y="61"/>
                </a:cxn>
                <a:cxn ang="0">
                  <a:pos x="17" y="82"/>
                </a:cxn>
                <a:cxn ang="0">
                  <a:pos x="6" y="105"/>
                </a:cxn>
                <a:cxn ang="0">
                  <a:pos x="0" y="128"/>
                </a:cxn>
              </a:cxnLst>
              <a:rect l="0" t="0" r="r" b="b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" name="Freeform 1019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/>
              <a:ahLst/>
              <a:cxnLst>
                <a:cxn ang="0">
                  <a:pos x="208" y="124"/>
                </a:cxn>
                <a:cxn ang="0">
                  <a:pos x="220" y="144"/>
                </a:cxn>
                <a:cxn ang="0">
                  <a:pos x="226" y="164"/>
                </a:cxn>
                <a:cxn ang="0">
                  <a:pos x="222" y="187"/>
                </a:cxn>
                <a:cxn ang="0">
                  <a:pos x="208" y="209"/>
                </a:cxn>
                <a:cxn ang="0">
                  <a:pos x="188" y="229"/>
                </a:cxn>
                <a:cxn ang="0">
                  <a:pos x="166" y="246"/>
                </a:cxn>
                <a:cxn ang="0">
                  <a:pos x="142" y="264"/>
                </a:cxn>
                <a:cxn ang="0">
                  <a:pos x="128" y="278"/>
                </a:cxn>
                <a:cxn ang="0">
                  <a:pos x="124" y="287"/>
                </a:cxn>
                <a:cxn ang="0">
                  <a:pos x="120" y="296"/>
                </a:cxn>
                <a:cxn ang="0">
                  <a:pos x="122" y="306"/>
                </a:cxn>
                <a:cxn ang="0">
                  <a:pos x="131" y="310"/>
                </a:cxn>
                <a:cxn ang="0">
                  <a:pos x="139" y="309"/>
                </a:cxn>
                <a:cxn ang="0">
                  <a:pos x="154" y="292"/>
                </a:cxn>
                <a:cxn ang="0">
                  <a:pos x="180" y="269"/>
                </a:cxn>
                <a:cxn ang="0">
                  <a:pos x="207" y="246"/>
                </a:cxn>
                <a:cxn ang="0">
                  <a:pos x="230" y="219"/>
                </a:cxn>
                <a:cxn ang="0">
                  <a:pos x="244" y="186"/>
                </a:cxn>
                <a:cxn ang="0">
                  <a:pos x="243" y="152"/>
                </a:cxn>
                <a:cxn ang="0">
                  <a:pos x="228" y="119"/>
                </a:cxn>
                <a:cxn ang="0">
                  <a:pos x="203" y="93"/>
                </a:cxn>
                <a:cxn ang="0">
                  <a:pos x="176" y="76"/>
                </a:cxn>
                <a:cxn ang="0">
                  <a:pos x="151" y="61"/>
                </a:cxn>
                <a:cxn ang="0">
                  <a:pos x="122" y="46"/>
                </a:cxn>
                <a:cxn ang="0">
                  <a:pos x="93" y="31"/>
                </a:cxn>
                <a:cxn ang="0">
                  <a:pos x="66" y="18"/>
                </a:cxn>
                <a:cxn ang="0">
                  <a:pos x="40" y="8"/>
                </a:cxn>
                <a:cxn ang="0">
                  <a:pos x="20" y="1"/>
                </a:cxn>
                <a:cxn ang="0">
                  <a:pos x="5" y="0"/>
                </a:cxn>
                <a:cxn ang="0">
                  <a:pos x="11" y="8"/>
                </a:cxn>
                <a:cxn ang="0">
                  <a:pos x="36" y="20"/>
                </a:cxn>
                <a:cxn ang="0">
                  <a:pos x="60" y="31"/>
                </a:cxn>
                <a:cxn ang="0">
                  <a:pos x="86" y="44"/>
                </a:cxn>
                <a:cxn ang="0">
                  <a:pos x="113" y="57"/>
                </a:cxn>
                <a:cxn ang="0">
                  <a:pos x="139" y="71"/>
                </a:cxn>
                <a:cxn ang="0">
                  <a:pos x="165" y="88"/>
                </a:cxn>
                <a:cxn ang="0">
                  <a:pos x="188" y="106"/>
                </a:cxn>
              </a:cxnLst>
              <a:rect l="0" t="0" r="r" b="b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" name="Freeform 1020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/>
              <a:ahLst/>
              <a:cxnLst>
                <a:cxn ang="0">
                  <a:pos x="0" y="175"/>
                </a:cxn>
                <a:cxn ang="0">
                  <a:pos x="0" y="144"/>
                </a:cxn>
                <a:cxn ang="0">
                  <a:pos x="11" y="144"/>
                </a:cxn>
                <a:cxn ang="0">
                  <a:pos x="11" y="118"/>
                </a:cxn>
                <a:cxn ang="0">
                  <a:pos x="23" y="114"/>
                </a:cxn>
                <a:cxn ang="0">
                  <a:pos x="20" y="88"/>
                </a:cxn>
                <a:cxn ang="0">
                  <a:pos x="30" y="84"/>
                </a:cxn>
                <a:cxn ang="0">
                  <a:pos x="30" y="58"/>
                </a:cxn>
                <a:cxn ang="0">
                  <a:pos x="39" y="54"/>
                </a:cxn>
                <a:cxn ang="0">
                  <a:pos x="39" y="28"/>
                </a:cxn>
                <a:cxn ang="0">
                  <a:pos x="48" y="28"/>
                </a:cxn>
                <a:cxn ang="0">
                  <a:pos x="56" y="0"/>
                </a:cxn>
                <a:cxn ang="0">
                  <a:pos x="80" y="0"/>
                </a:cxn>
                <a:cxn ang="0">
                  <a:pos x="81" y="25"/>
                </a:cxn>
                <a:cxn ang="0">
                  <a:pos x="92" y="24"/>
                </a:cxn>
                <a:cxn ang="0">
                  <a:pos x="93" y="49"/>
                </a:cxn>
                <a:cxn ang="0">
                  <a:pos x="102" y="54"/>
                </a:cxn>
                <a:cxn ang="0">
                  <a:pos x="99" y="81"/>
                </a:cxn>
                <a:cxn ang="0">
                  <a:pos x="114" y="82"/>
                </a:cxn>
                <a:cxn ang="0">
                  <a:pos x="107" y="81"/>
                </a:cxn>
                <a:cxn ang="0">
                  <a:pos x="108" y="114"/>
                </a:cxn>
                <a:cxn ang="0">
                  <a:pos x="117" y="117"/>
                </a:cxn>
                <a:cxn ang="0">
                  <a:pos x="122" y="142"/>
                </a:cxn>
                <a:cxn ang="0">
                  <a:pos x="125" y="175"/>
                </a:cxn>
                <a:cxn ang="0">
                  <a:pos x="0" y="175"/>
                </a:cxn>
              </a:cxnLst>
              <a:rect l="0" t="0" r="r" b="b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4" name="Group 1046"/>
          <p:cNvGrpSpPr>
            <a:grpSpLocks/>
          </p:cNvGrpSpPr>
          <p:nvPr/>
        </p:nvGrpSpPr>
        <p:grpSpPr bwMode="auto">
          <a:xfrm>
            <a:off x="5313365" y="1360506"/>
            <a:ext cx="1047750" cy="996950"/>
            <a:chOff x="3402" y="719"/>
            <a:chExt cx="660" cy="628"/>
          </a:xfrm>
        </p:grpSpPr>
        <p:sp>
          <p:nvSpPr>
            <p:cNvPr id="345" name="Freeform 1030"/>
            <p:cNvSpPr>
              <a:spLocks/>
            </p:cNvSpPr>
            <p:nvPr/>
          </p:nvSpPr>
          <p:spPr bwMode="auto">
            <a:xfrm>
              <a:off x="3402" y="753"/>
              <a:ext cx="192" cy="594"/>
            </a:xfrm>
            <a:custGeom>
              <a:avLst/>
              <a:gdLst/>
              <a:ahLst/>
              <a:cxnLst>
                <a:cxn ang="0">
                  <a:pos x="0" y="594"/>
                </a:cxn>
                <a:cxn ang="0">
                  <a:pos x="192" y="0"/>
                </a:cxn>
                <a:cxn ang="0">
                  <a:pos x="192" y="515"/>
                </a:cxn>
                <a:cxn ang="0">
                  <a:pos x="0" y="594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6" name="Group 310"/>
            <p:cNvGrpSpPr>
              <a:grpSpLocks/>
            </p:cNvGrpSpPr>
            <p:nvPr/>
          </p:nvGrpSpPr>
          <p:grpSpPr bwMode="auto">
            <a:xfrm>
              <a:off x="3549" y="719"/>
              <a:ext cx="513" cy="547"/>
              <a:chOff x="2956" y="969"/>
              <a:chExt cx="513" cy="547"/>
            </a:xfrm>
          </p:grpSpPr>
          <p:sp>
            <p:nvSpPr>
              <p:cNvPr id="347" name="Rectangle 311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" name="Rectangle 312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" name="Rectangle 313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0" name="Text Box 314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/>
                  <a:t>application</a:t>
                </a:r>
              </a:p>
              <a:p>
                <a:pPr algn="ctr"/>
                <a:r>
                  <a:rPr lang="en-US" sz="1000"/>
                  <a:t>transport</a:t>
                </a:r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  <a:endParaRPr lang="en-US" sz="1000"/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1" name="Line 315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" name="Line 316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" name="Line 317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" name="Line 318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5" name="Group 1047"/>
          <p:cNvGrpSpPr>
            <a:grpSpLocks/>
          </p:cNvGrpSpPr>
          <p:nvPr/>
        </p:nvGrpSpPr>
        <p:grpSpPr bwMode="auto">
          <a:xfrm>
            <a:off x="8008940" y="4367231"/>
            <a:ext cx="1047750" cy="996950"/>
            <a:chOff x="3402" y="719"/>
            <a:chExt cx="660" cy="628"/>
          </a:xfrm>
        </p:grpSpPr>
        <p:sp>
          <p:nvSpPr>
            <p:cNvPr id="356" name="Freeform 1048"/>
            <p:cNvSpPr>
              <a:spLocks/>
            </p:cNvSpPr>
            <p:nvPr/>
          </p:nvSpPr>
          <p:spPr bwMode="auto">
            <a:xfrm>
              <a:off x="3402" y="753"/>
              <a:ext cx="192" cy="594"/>
            </a:xfrm>
            <a:custGeom>
              <a:avLst/>
              <a:gdLst/>
              <a:ahLst/>
              <a:cxnLst>
                <a:cxn ang="0">
                  <a:pos x="0" y="594"/>
                </a:cxn>
                <a:cxn ang="0">
                  <a:pos x="192" y="0"/>
                </a:cxn>
                <a:cxn ang="0">
                  <a:pos x="192" y="515"/>
                </a:cxn>
                <a:cxn ang="0">
                  <a:pos x="0" y="594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7" name="Group 1049"/>
            <p:cNvGrpSpPr>
              <a:grpSpLocks/>
            </p:cNvGrpSpPr>
            <p:nvPr/>
          </p:nvGrpSpPr>
          <p:grpSpPr bwMode="auto">
            <a:xfrm>
              <a:off x="3549" y="719"/>
              <a:ext cx="513" cy="547"/>
              <a:chOff x="2956" y="969"/>
              <a:chExt cx="513" cy="547"/>
            </a:xfrm>
          </p:grpSpPr>
          <p:sp>
            <p:nvSpPr>
              <p:cNvPr id="358" name="Rectangle 1050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" name="Rectangle 1051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" name="Rectangle 1052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" name="Text Box 1053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/>
                  <a:t>application</a:t>
                </a:r>
              </a:p>
              <a:p>
                <a:pPr algn="ctr"/>
                <a:r>
                  <a:rPr lang="en-US" sz="1000"/>
                  <a:t>transport</a:t>
                </a:r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  <a:endParaRPr lang="en-US" sz="1000"/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62" name="Line 1054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" name="Line 1055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4" name="Line 1056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5" name="Line 1057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6" name="Group 1278"/>
          <p:cNvGrpSpPr>
            <a:grpSpLocks/>
          </p:cNvGrpSpPr>
          <p:nvPr/>
        </p:nvGrpSpPr>
        <p:grpSpPr bwMode="auto">
          <a:xfrm>
            <a:off x="5745165" y="2041543"/>
            <a:ext cx="2546350" cy="3429000"/>
            <a:chOff x="3674" y="1148"/>
            <a:chExt cx="1604" cy="2160"/>
          </a:xfrm>
        </p:grpSpPr>
        <p:grpSp>
          <p:nvGrpSpPr>
            <p:cNvPr id="367" name="Group 433"/>
            <p:cNvGrpSpPr>
              <a:grpSpLocks/>
            </p:cNvGrpSpPr>
            <p:nvPr/>
          </p:nvGrpSpPr>
          <p:grpSpPr bwMode="auto">
            <a:xfrm>
              <a:off x="3701" y="1305"/>
              <a:ext cx="513" cy="442"/>
              <a:chOff x="3937" y="633"/>
              <a:chExt cx="513" cy="442"/>
            </a:xfrm>
          </p:grpSpPr>
          <p:sp>
            <p:nvSpPr>
              <p:cNvPr id="588" name="Line 434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9" name="Line 435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0" name="Oval 436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1" name="Line 437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2" name="Line 438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3" name="Rectangle 439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94" name="Oval 440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95" name="Group 441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606" name="Line 4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7" name="Line 4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8" name="Line 4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96" name="Group 445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603" name="Line 44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" name="Line 44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5" name="Line 44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97" name="Rectangle 449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8" name="Rectangle 450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9" name="Line 451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0" name="Line 452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1" name="Rectangle 453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2" name="Text Box 454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68" name="Group 1058"/>
            <p:cNvGrpSpPr>
              <a:grpSpLocks/>
            </p:cNvGrpSpPr>
            <p:nvPr/>
          </p:nvGrpSpPr>
          <p:grpSpPr bwMode="auto">
            <a:xfrm>
              <a:off x="4207" y="1532"/>
              <a:ext cx="513" cy="442"/>
              <a:chOff x="3937" y="633"/>
              <a:chExt cx="513" cy="442"/>
            </a:xfrm>
          </p:grpSpPr>
          <p:sp>
            <p:nvSpPr>
              <p:cNvPr id="567" name="Line 1059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8" name="Line 1060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9" name="Oval 1061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0" name="Line 1062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1" name="Line 1063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2" name="Rectangle 1064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73" name="Oval 1065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74" name="Group 1066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585" name="Line 106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6" name="Line 106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7" name="Line 106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75" name="Group 1070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582" name="Line 107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3" name="Line 107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4" name="Line 107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76" name="Rectangle 1074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" name="Rectangle 1075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8" name="Line 1076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9" name="Line 1077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0" name="Rectangle 1078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1" name="Text Box 1079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69" name="Group 1080"/>
            <p:cNvGrpSpPr>
              <a:grpSpLocks/>
            </p:cNvGrpSpPr>
            <p:nvPr/>
          </p:nvGrpSpPr>
          <p:grpSpPr bwMode="auto">
            <a:xfrm>
              <a:off x="4661" y="1148"/>
              <a:ext cx="513" cy="442"/>
              <a:chOff x="3937" y="633"/>
              <a:chExt cx="513" cy="442"/>
            </a:xfrm>
          </p:grpSpPr>
          <p:sp>
            <p:nvSpPr>
              <p:cNvPr id="546" name="Line 1081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7" name="Line 1082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8" name="Oval 1083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9" name="Line 1084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" name="Line 1085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1" name="Rectangle 1086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52" name="Oval 1087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53" name="Group 1088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564" name="Line 108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5" name="Line 109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6" name="Line 109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54" name="Group 1092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561" name="Line 109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2" name="Line 109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3" name="Line 109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55" name="Rectangle 1096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6" name="Rectangle 1097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7" name="Line 1098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8" name="Line 1099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9" name="Rectangle 1100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0" name="Text Box 1101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0" name="Group 1102"/>
            <p:cNvGrpSpPr>
              <a:grpSpLocks/>
            </p:cNvGrpSpPr>
            <p:nvPr/>
          </p:nvGrpSpPr>
          <p:grpSpPr bwMode="auto">
            <a:xfrm>
              <a:off x="4702" y="1523"/>
              <a:ext cx="513" cy="442"/>
              <a:chOff x="3937" y="633"/>
              <a:chExt cx="513" cy="442"/>
            </a:xfrm>
          </p:grpSpPr>
          <p:sp>
            <p:nvSpPr>
              <p:cNvPr id="525" name="Line 1103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" name="Line 1104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7" name="Oval 1105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8" name="Line 1106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9" name="Line 1107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0" name="Rectangle 1108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31" name="Oval 1109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32" name="Group 1110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543" name="Line 111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4" name="Line 111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5" name="Line 111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33" name="Group 1114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540" name="Line 11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1" name="Line 11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" name="Line 11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34" name="Rectangle 1118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5" name="Rectangle 1119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6" name="Line 1120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7" name="Line 1121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8" name="Rectangle 1122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9" name="Text Box 1123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1" name="Group 1124"/>
            <p:cNvGrpSpPr>
              <a:grpSpLocks/>
            </p:cNvGrpSpPr>
            <p:nvPr/>
          </p:nvGrpSpPr>
          <p:grpSpPr bwMode="auto">
            <a:xfrm>
              <a:off x="4197" y="1157"/>
              <a:ext cx="513" cy="442"/>
              <a:chOff x="3937" y="633"/>
              <a:chExt cx="513" cy="442"/>
            </a:xfrm>
          </p:grpSpPr>
          <p:sp>
            <p:nvSpPr>
              <p:cNvPr id="504" name="Line 1125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5" name="Line 1126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6" name="Oval 1127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7" name="Line 1128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8" name="Line 1129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9" name="Rectangle 1130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0" name="Oval 1131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11" name="Group 1132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522" name="Line 11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3" name="Line 11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4" name="Line 11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2" name="Group 1136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519" name="Line 113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0" name="Line 113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1" name="Line 113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13" name="Rectangle 1140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" name="Rectangle 1141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" name="Line 1142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" name="Line 1143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" name="Rectangle 1144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" name="Text Box 1145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2" name="Group 1146"/>
            <p:cNvGrpSpPr>
              <a:grpSpLocks/>
            </p:cNvGrpSpPr>
            <p:nvPr/>
          </p:nvGrpSpPr>
          <p:grpSpPr bwMode="auto">
            <a:xfrm>
              <a:off x="4389" y="2239"/>
              <a:ext cx="513" cy="442"/>
              <a:chOff x="3937" y="633"/>
              <a:chExt cx="513" cy="442"/>
            </a:xfrm>
          </p:grpSpPr>
          <p:sp>
            <p:nvSpPr>
              <p:cNvPr id="483" name="Line 1147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" name="Line 1148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5" name="Oval 1149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" name="Line 1150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" name="Line 1151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8" name="Rectangle 1152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89" name="Oval 1153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90" name="Group 1154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501" name="Line 115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" name="Line 115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3" name="Line 115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91" name="Group 1158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498" name="Line 115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9" name="Line 116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0" name="Line 116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92" name="Rectangle 1162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" name="Rectangle 1163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4" name="Line 1164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5" name="Line 1165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6" name="Rectangle 1166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7" name="Text Box 1167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3" name="Group 1168"/>
            <p:cNvGrpSpPr>
              <a:grpSpLocks/>
            </p:cNvGrpSpPr>
            <p:nvPr/>
          </p:nvGrpSpPr>
          <p:grpSpPr bwMode="auto">
            <a:xfrm>
              <a:off x="4765" y="1995"/>
              <a:ext cx="513" cy="442"/>
              <a:chOff x="3937" y="633"/>
              <a:chExt cx="513" cy="442"/>
            </a:xfrm>
          </p:grpSpPr>
          <p:sp>
            <p:nvSpPr>
              <p:cNvPr id="462" name="Line 1169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3" name="Line 1170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4" name="Oval 1171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" name="Line 1172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" name="Line 1173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7" name="Rectangle 1174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68" name="Oval 1175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69" name="Group 1176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480" name="Line 117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" name="Line 117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2" name="Line 117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70" name="Group 1180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477" name="Line 118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8" name="Line 118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9" name="Line 118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71" name="Rectangle 1184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" name="Rectangle 1185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3" name="Line 1186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" name="Line 1187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" name="Rectangle 1188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" name="Text Box 1189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4" name="Group 1190"/>
            <p:cNvGrpSpPr>
              <a:grpSpLocks/>
            </p:cNvGrpSpPr>
            <p:nvPr/>
          </p:nvGrpSpPr>
          <p:grpSpPr bwMode="auto">
            <a:xfrm>
              <a:off x="4128" y="2003"/>
              <a:ext cx="513" cy="442"/>
              <a:chOff x="3937" y="633"/>
              <a:chExt cx="513" cy="442"/>
            </a:xfrm>
          </p:grpSpPr>
          <p:sp>
            <p:nvSpPr>
              <p:cNvPr id="441" name="Line 1191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" name="Line 1192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" name="Oval 1193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" name="Line 1194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" name="Line 1195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" name="Rectangle 1196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47" name="Oval 1197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8" name="Group 1198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459" name="Line 119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" name="Line 120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" name="Line 120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9" name="Group 1202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456" name="Line 12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7" name="Line 12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8" name="Line 12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50" name="Rectangle 1206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" name="Rectangle 1207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2" name="Line 1208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" name="Line 1209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" name="Rectangle 1210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5" name="Text Box 1211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5" name="Group 1212"/>
            <p:cNvGrpSpPr>
              <a:grpSpLocks/>
            </p:cNvGrpSpPr>
            <p:nvPr/>
          </p:nvGrpSpPr>
          <p:grpSpPr bwMode="auto">
            <a:xfrm>
              <a:off x="4608" y="2771"/>
              <a:ext cx="513" cy="442"/>
              <a:chOff x="3937" y="633"/>
              <a:chExt cx="513" cy="442"/>
            </a:xfrm>
          </p:grpSpPr>
          <p:sp>
            <p:nvSpPr>
              <p:cNvPr id="420" name="Line 1213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" name="Line 1214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" name="Oval 1215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" name="Line 1216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" name="Line 1217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" name="Rectangle 1218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26" name="Oval 1219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7" name="Group 1220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438" name="Line 12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9" name="Line 12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" name="Line 12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8" name="Group 1224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435" name="Line 122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" name="Line 122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7" name="Line 122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29" name="Rectangle 1228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" name="Rectangle 1229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" name="Line 1230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" name="Line 1231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" name="Rectangle 1232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" name="Text Box 1233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6" name="Group 1234"/>
            <p:cNvGrpSpPr>
              <a:grpSpLocks/>
            </p:cNvGrpSpPr>
            <p:nvPr/>
          </p:nvGrpSpPr>
          <p:grpSpPr bwMode="auto">
            <a:xfrm>
              <a:off x="4119" y="2640"/>
              <a:ext cx="513" cy="442"/>
              <a:chOff x="3937" y="633"/>
              <a:chExt cx="513" cy="442"/>
            </a:xfrm>
          </p:grpSpPr>
          <p:sp>
            <p:nvSpPr>
              <p:cNvPr id="399" name="Line 1235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" name="Line 1236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" name="Oval 1237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2" name="Line 1238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" name="Line 1239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4" name="Rectangle 1240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05" name="Oval 1241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06" name="Group 1242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417" name="Line 12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8" name="Line 12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9" name="Line 12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7" name="Group 1246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414" name="Line 12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" name="Line 12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6" name="Line 12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08" name="Rectangle 1250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" name="Rectangle 1251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" name="Line 1252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" name="Line 1253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" name="Rectangle 1254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" name="Text Box 1255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7" name="Group 1256"/>
            <p:cNvGrpSpPr>
              <a:grpSpLocks/>
            </p:cNvGrpSpPr>
            <p:nvPr/>
          </p:nvGrpSpPr>
          <p:grpSpPr bwMode="auto">
            <a:xfrm>
              <a:off x="3674" y="2866"/>
              <a:ext cx="513" cy="442"/>
              <a:chOff x="3937" y="633"/>
              <a:chExt cx="513" cy="442"/>
            </a:xfrm>
          </p:grpSpPr>
          <p:sp>
            <p:nvSpPr>
              <p:cNvPr id="378" name="Line 1257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" name="Line 1258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" name="Oval 1259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1" name="Line 1260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2" name="Line 1261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" name="Rectangle 1262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84" name="Oval 1263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85" name="Group 1264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396" name="Line 12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7" name="Line 12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8" name="Line 12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86" name="Group 1268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393" name="Line 12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4" name="Line 12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5" name="Line 12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87" name="Rectangle 1272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" name="Rectangle 1273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" name="Line 1274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" name="Line 1275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" name="Rectangle 1276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" name="Text Box 1277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09" name="Rectangle 1280"/>
          <p:cNvSpPr>
            <a:spLocks noChangeArrowheads="1"/>
          </p:cNvSpPr>
          <p:nvPr/>
        </p:nvSpPr>
        <p:spPr bwMode="auto">
          <a:xfrm>
            <a:off x="5634040" y="1077931"/>
            <a:ext cx="388938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0" name="Rectangle 1281"/>
          <p:cNvSpPr>
            <a:spLocks noChangeArrowheads="1"/>
          </p:cNvSpPr>
          <p:nvPr/>
        </p:nvSpPr>
        <p:spPr bwMode="auto">
          <a:xfrm>
            <a:off x="5564190" y="1728806"/>
            <a:ext cx="596900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1" name="Rectangle 1282"/>
          <p:cNvSpPr>
            <a:spLocks noChangeArrowheads="1"/>
          </p:cNvSpPr>
          <p:nvPr/>
        </p:nvSpPr>
        <p:spPr bwMode="auto">
          <a:xfrm>
            <a:off x="8389940" y="4706956"/>
            <a:ext cx="388938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2" name="Rectangle 6"/>
          <p:cNvSpPr>
            <a:spLocks noChangeArrowheads="1"/>
          </p:cNvSpPr>
          <p:nvPr/>
        </p:nvSpPr>
        <p:spPr bwMode="auto">
          <a:xfrm>
            <a:off x="8001024" y="6000768"/>
            <a:ext cx="928665" cy="28575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4 0.01227 L 0.00382 0.094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2.5E-6 0.07269 L 0.02726 0.18982 L 0.02726 0.1132 L 0.07118 0.11112 L 0.07257 0.18982 L 0.11667 0.14144 L 0.11667 0.07871 L 0.16059 0.07686 L 0.10903 0.23426 L 0.11511 0.15949 L 0.1559 0.15949 L 0.15747 0.23635 L 0.1059 0.34537 L 0.10295 0.27061 L 0.14236 0.26875 L 0.14688 0.39584 L 0.1559 0.3213 L 0.19236 0.31922 L 0.19688 0.39792 L 0.1059 0.49908 L 0.1059 0.41621 L 0.14236 0.41621 L 0.14236 0.49699 L 0.18785 0.53542 L 0.18785 0.44653 L 0.2257 0.44653 L 0.22865 0.52732 L 0.31198 0.50301 L 0.31198 0.43843 " pathEditMode="relative" ptsTypes="AAAAAAAAAAAAAAAAAAAAAAAAAAAAAA">
                                      <p:cBhvr>
                                        <p:cTn id="31" dur="500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-0.00156 -0.0710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" grpId="0" animBg="1"/>
      <p:bldP spid="609" grpId="1" animBg="1"/>
      <p:bldP spid="609" grpId="2" animBg="1"/>
      <p:bldP spid="610" grpId="0" animBg="1"/>
      <p:bldP spid="610" grpId="1" animBg="1"/>
      <p:bldP spid="610" grpId="2" animBg="1"/>
      <p:bldP spid="611" grpId="0" animBg="1"/>
      <p:bldP spid="611" grpId="1" animBg="1"/>
      <p:bldP spid="611" grpId="2" animBg="1"/>
    </p:bld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3279</TotalTime>
  <Words>2155</Words>
  <Application>Microsoft Office PowerPoint</Application>
  <PresentationFormat>On-screen Show (4:3)</PresentationFormat>
  <Paragraphs>629</Paragraphs>
  <Slides>37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Revised_Master</vt:lpstr>
      <vt:lpstr>Clip</vt:lpstr>
      <vt:lpstr> Distance Vector Routing  </vt:lpstr>
      <vt:lpstr>DV Routing Outline</vt:lpstr>
      <vt:lpstr> Internet Context  </vt:lpstr>
      <vt:lpstr>Metropolitan Area Network (MAN)</vt:lpstr>
      <vt:lpstr>Wide Area Network (WAN)</vt:lpstr>
      <vt:lpstr>Modern Internet Backbone</vt:lpstr>
      <vt:lpstr>Network Access Point</vt:lpstr>
      <vt:lpstr> Network Layer Routing  </vt:lpstr>
      <vt:lpstr>Network Layer</vt:lpstr>
      <vt:lpstr>Two Key Network Layer Functions</vt:lpstr>
      <vt:lpstr>Interplay between Routing and Forwarding</vt:lpstr>
      <vt:lpstr>Router Node </vt:lpstr>
      <vt:lpstr>The Internet Network Layer</vt:lpstr>
      <vt:lpstr> Quick Routing Overview  </vt:lpstr>
      <vt:lpstr>Routing</vt:lpstr>
      <vt:lpstr>Routing Classification</vt:lpstr>
      <vt:lpstr>Internetwork Routing [Halsall]</vt:lpstr>
      <vt:lpstr>Adaptive Routing Design</vt:lpstr>
      <vt:lpstr>Adaptive Routing</vt:lpstr>
      <vt:lpstr>Centralized Routing</vt:lpstr>
      <vt:lpstr> Distance Vector Routing {Tanenbaum &amp; Perlman version}  </vt:lpstr>
      <vt:lpstr>Distance Vector Routing</vt:lpstr>
      <vt:lpstr>Distance Vector Routing</vt:lpstr>
      <vt:lpstr>Distance Vector Algorithm [Perlman]</vt:lpstr>
      <vt:lpstr>Distance Vector Example</vt:lpstr>
      <vt:lpstr> Distance Vector Routing {Kurose &amp; Ross version}  </vt:lpstr>
      <vt:lpstr>Distance Vector Algorithm</vt:lpstr>
      <vt:lpstr>Bellman-Ford Example </vt:lpstr>
      <vt:lpstr>Distance Vector Algorithm (3)</vt:lpstr>
      <vt:lpstr>Distance Vector Algorithm (4)</vt:lpstr>
      <vt:lpstr>Distance Vector Algorithm (5)</vt:lpstr>
      <vt:lpstr>PowerPoint Presentation</vt:lpstr>
      <vt:lpstr>PowerPoint Presentation</vt:lpstr>
      <vt:lpstr>Distance Vector: Link Cost Changes</vt:lpstr>
      <vt:lpstr>PowerPoint Presentation</vt:lpstr>
      <vt:lpstr>Distance Vector Summary</vt:lpstr>
      <vt:lpstr>Distance Vector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134</cp:revision>
  <dcterms:created xsi:type="dcterms:W3CDTF">2004-01-21T20:05:10Z</dcterms:created>
  <dcterms:modified xsi:type="dcterms:W3CDTF">2015-10-05T02:15:59Z</dcterms:modified>
</cp:coreProperties>
</file>