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0"/>
  </p:notesMasterIdLst>
  <p:handoutMasterIdLst>
    <p:handoutMasterId r:id="rId31"/>
  </p:handoutMasterIdLst>
  <p:sldIdLst>
    <p:sldId id="256" r:id="rId2"/>
    <p:sldId id="370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97" r:id="rId18"/>
    <p:sldId id="386" r:id="rId19"/>
    <p:sldId id="387" r:id="rId20"/>
    <p:sldId id="388" r:id="rId21"/>
    <p:sldId id="389" r:id="rId22"/>
    <p:sldId id="390" r:id="rId23"/>
    <p:sldId id="391" r:id="rId24"/>
    <p:sldId id="392" r:id="rId25"/>
    <p:sldId id="393" r:id="rId26"/>
    <p:sldId id="394" r:id="rId27"/>
    <p:sldId id="395" r:id="rId28"/>
    <p:sldId id="396" r:id="rId29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008000"/>
    <a:srgbClr val="000000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974" y="-120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HTTP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HTTP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10BEC-508C-4368-B86E-4B2E31C21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0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Computer Networks   HTTP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204864"/>
            <a:ext cx="8462993" cy="252028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HyperText</a:t>
            </a: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Transfer Protocol (HTTP)</a:t>
            </a:r>
            <a:r>
              <a:rPr lang="en-US" sz="4400" dirty="0">
                <a:solidFill>
                  <a:srgbClr val="0033CC"/>
                </a:solidFill>
              </a:rPr>
              <a:t/>
            </a:r>
            <a:br>
              <a:rPr lang="en-US" sz="4400" dirty="0">
                <a:solidFill>
                  <a:srgbClr val="0033CC"/>
                </a:solidFill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A15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528"/>
            <a:ext cx="9144000" cy="838200"/>
          </a:xfrm>
        </p:spPr>
        <p:txBody>
          <a:bodyPr/>
          <a:lstStyle/>
          <a:p>
            <a:r>
              <a:rPr lang="en-US" dirty="0" smtClean="0"/>
              <a:t>Persistent HTTP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052736"/>
            <a:ext cx="39338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err="1" smtClean="0">
                <a:solidFill>
                  <a:srgbClr val="800000"/>
                </a:solidFill>
              </a:rPr>
              <a:t>Nonpersistent</a:t>
            </a:r>
            <a:r>
              <a:rPr lang="en-US" sz="2400" dirty="0" smtClean="0">
                <a:solidFill>
                  <a:srgbClr val="800000"/>
                </a:solidFill>
              </a:rPr>
              <a:t> HTTP issues:</a:t>
            </a:r>
          </a:p>
          <a:p>
            <a:pPr>
              <a:buFont typeface="ZapfDingbats" pitchFamily="82" charset="2"/>
              <a:buNone/>
            </a:pPr>
            <a:endParaRPr lang="en-US" sz="20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requires 2 RTTs per object.</a:t>
            </a:r>
          </a:p>
          <a:p>
            <a:r>
              <a:rPr lang="en-US" sz="2400" dirty="0" smtClean="0"/>
              <a:t>OS overhead for </a:t>
            </a:r>
            <a:r>
              <a:rPr lang="en-US" sz="2400" i="1" dirty="0" smtClean="0"/>
              <a:t>each</a:t>
            </a:r>
            <a:r>
              <a:rPr lang="en-US" sz="2400" dirty="0" smtClean="0"/>
              <a:t> TCP connection.</a:t>
            </a:r>
          </a:p>
          <a:p>
            <a:r>
              <a:rPr lang="en-US" sz="2400" dirty="0" smtClean="0"/>
              <a:t>browsers often open parallel TCP connections to fetch referenced objects.</a:t>
            </a:r>
          </a:p>
          <a:p>
            <a:pPr>
              <a:buFont typeface="ZapfDingbats" pitchFamily="82" charset="2"/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5302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481512" y="1085056"/>
            <a:ext cx="4482976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Persistent  HTTP</a:t>
            </a:r>
          </a:p>
          <a:p>
            <a:pPr>
              <a:buFont typeface="ZapfDingbats" pitchFamily="82" charset="2"/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server leaves connection open after sending response.</a:t>
            </a:r>
          </a:p>
          <a:p>
            <a:r>
              <a:rPr lang="en-US" sz="2400" dirty="0" smtClean="0"/>
              <a:t>subsequent HTTP messages  between same client/server sent over open connection.</a:t>
            </a:r>
          </a:p>
          <a:p>
            <a:r>
              <a:rPr lang="en-US" sz="2400" dirty="0" smtClean="0"/>
              <a:t>client sends requests as soon as it encounters a referenced object.</a:t>
            </a:r>
          </a:p>
          <a:p>
            <a:r>
              <a:rPr lang="en-US" sz="2400" dirty="0" smtClean="0"/>
              <a:t>as little as one RTT for all the referenced objects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0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HTTP Request </a:t>
            </a:r>
            <a:r>
              <a:rPr lang="en-US" sz="3600" dirty="0"/>
              <a:t>M</a:t>
            </a:r>
            <a:r>
              <a:rPr lang="en-US" sz="3600" dirty="0" smtClean="0"/>
              <a:t>essage</a:t>
            </a:r>
            <a:endParaRPr lang="en-US" dirty="0" smtClean="0"/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800600"/>
          </a:xfrm>
        </p:spPr>
        <p:txBody>
          <a:bodyPr/>
          <a:lstStyle/>
          <a:p>
            <a:r>
              <a:rPr lang="en-US" sz="2400" dirty="0" smtClean="0"/>
              <a:t>two types of HTTP messages: </a:t>
            </a:r>
            <a:r>
              <a:rPr lang="en-US" sz="2400" i="1" dirty="0" smtClean="0">
                <a:solidFill>
                  <a:srgbClr val="800000"/>
                </a:solidFill>
              </a:rPr>
              <a:t>request</a:t>
            </a:r>
            <a:r>
              <a:rPr lang="en-US" sz="2400" dirty="0" smtClean="0">
                <a:solidFill>
                  <a:srgbClr val="800000"/>
                </a:solidFill>
              </a:rPr>
              <a:t>, </a:t>
            </a:r>
            <a:r>
              <a:rPr lang="en-US" sz="2400" i="1" dirty="0" smtClean="0">
                <a:solidFill>
                  <a:srgbClr val="800000"/>
                </a:solidFill>
              </a:rPr>
              <a:t>response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HTTP request message:</a:t>
            </a:r>
          </a:p>
          <a:p>
            <a:pPr lvl="1"/>
            <a:r>
              <a:rPr lang="en-US" sz="2000" dirty="0" smtClean="0"/>
              <a:t>ASCII (human-readable format)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56326" name="Text Box 4"/>
          <p:cNvSpPr txBox="1">
            <a:spLocks noChangeArrowheads="1"/>
          </p:cNvSpPr>
          <p:nvPr/>
        </p:nvSpPr>
        <p:spPr bwMode="auto">
          <a:xfrm>
            <a:off x="2915816" y="3122240"/>
            <a:ext cx="4955203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GET /</a:t>
            </a:r>
            <a:r>
              <a:rPr lang="en-US" sz="2000" b="1" dirty="0" err="1">
                <a:latin typeface="Courier New" pitchFamily="49" charset="0"/>
              </a:rPr>
              <a:t>somedir</a:t>
            </a:r>
            <a:r>
              <a:rPr lang="en-US" sz="2000" b="1" dirty="0">
                <a:latin typeface="Courier New" pitchFamily="49" charset="0"/>
              </a:rPr>
              <a:t>/page.html HTTP/1.1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Host: www.someschool.edu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User-agent: Mozilla/4.0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Connection: close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Accept-</a:t>
            </a:r>
            <a:r>
              <a:rPr lang="en-US" sz="2000" b="1" dirty="0" err="1">
                <a:latin typeface="Courier New" pitchFamily="49" charset="0"/>
              </a:rPr>
              <a:t>language:fr</a:t>
            </a: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en-US" b="1" dirty="0">
              <a:latin typeface="Times New Roman" pitchFamily="18" charset="0"/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+mj-lt"/>
              </a:rPr>
              <a:t>(extra carriage return, line feed)</a:t>
            </a:r>
            <a:r>
              <a:rPr lang="en-US" b="1" dirty="0">
                <a:latin typeface="+mj-lt"/>
              </a:rPr>
              <a:t> 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165553" y="2780928"/>
            <a:ext cx="23358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request line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(GET, POST,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HEAD commands)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56328" name="Line 6"/>
          <p:cNvSpPr>
            <a:spLocks noChangeShapeType="1"/>
          </p:cNvSpPr>
          <p:nvPr/>
        </p:nvSpPr>
        <p:spPr bwMode="auto">
          <a:xfrm>
            <a:off x="2063899" y="2992065"/>
            <a:ext cx="923925" cy="257175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Freeform 7"/>
          <p:cNvSpPr>
            <a:spLocks/>
          </p:cNvSpPr>
          <p:nvPr/>
        </p:nvSpPr>
        <p:spPr bwMode="auto">
          <a:xfrm>
            <a:off x="2943225" y="3430215"/>
            <a:ext cx="227013" cy="1311275"/>
          </a:xfrm>
          <a:custGeom>
            <a:avLst/>
            <a:gdLst>
              <a:gd name="T0" fmla="*/ 122 w 150"/>
              <a:gd name="T1" fmla="*/ 6 h 924"/>
              <a:gd name="T2" fmla="*/ 0 w 150"/>
              <a:gd name="T3" fmla="*/ 0 h 924"/>
              <a:gd name="T4" fmla="*/ 0 w 150"/>
              <a:gd name="T5" fmla="*/ 924 h 924"/>
              <a:gd name="T6" fmla="*/ 150 w 150"/>
              <a:gd name="T7" fmla="*/ 918 h 924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924"/>
              <a:gd name="T14" fmla="*/ 150 w 150"/>
              <a:gd name="T15" fmla="*/ 924 h 9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924">
                <a:moveTo>
                  <a:pt x="122" y="6"/>
                </a:moveTo>
                <a:lnTo>
                  <a:pt x="0" y="0"/>
                </a:lnTo>
                <a:lnTo>
                  <a:pt x="0" y="924"/>
                </a:lnTo>
                <a:lnTo>
                  <a:pt x="150" y="918"/>
                </a:lnTo>
              </a:path>
            </a:pathLst>
          </a:cu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Text Box 8"/>
          <p:cNvSpPr txBox="1">
            <a:spLocks noChangeArrowheads="1"/>
          </p:cNvSpPr>
          <p:nvPr/>
        </p:nvSpPr>
        <p:spPr bwMode="auto">
          <a:xfrm>
            <a:off x="1915318" y="3933453"/>
            <a:ext cx="10342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header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 lines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56331" name="Line 10"/>
          <p:cNvSpPr>
            <a:spLocks noChangeShapeType="1"/>
          </p:cNvSpPr>
          <p:nvPr/>
        </p:nvSpPr>
        <p:spPr bwMode="auto">
          <a:xfrm flipV="1">
            <a:off x="2162175" y="5001840"/>
            <a:ext cx="923925" cy="257175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Text Box 11"/>
          <p:cNvSpPr txBox="1">
            <a:spLocks noChangeArrowheads="1"/>
          </p:cNvSpPr>
          <p:nvPr/>
        </p:nvSpPr>
        <p:spPr bwMode="auto">
          <a:xfrm>
            <a:off x="370340" y="4797152"/>
            <a:ext cx="23358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Carriage return,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line feed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indicates end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of message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5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HTTP Request </a:t>
            </a:r>
            <a:r>
              <a:rPr lang="en-US" sz="3200" dirty="0"/>
              <a:t>M</a:t>
            </a:r>
            <a:r>
              <a:rPr lang="en-US" sz="3200" dirty="0" smtClean="0"/>
              <a:t>essage: General </a:t>
            </a:r>
            <a:r>
              <a:rPr lang="en-US" sz="3200" dirty="0"/>
              <a:t>F</a:t>
            </a:r>
            <a:r>
              <a:rPr lang="en-US" sz="3200" dirty="0" smtClean="0"/>
              <a:t>ormat</a:t>
            </a:r>
            <a:endParaRPr lang="en-US" dirty="0" smtClean="0"/>
          </a:p>
        </p:txBody>
      </p:sp>
      <p:pic>
        <p:nvPicPr>
          <p:cNvPr id="57349" name="Picture 3" descr="HTTPrequ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0775" y="1649413"/>
            <a:ext cx="751205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Uploading Form </a:t>
            </a:r>
            <a:r>
              <a:rPr lang="en-US" dirty="0"/>
              <a:t>I</a:t>
            </a:r>
            <a:r>
              <a:rPr lang="en-US" dirty="0" smtClean="0"/>
              <a:t>nput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0768"/>
            <a:ext cx="7427168" cy="1656184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Post method:</a:t>
            </a:r>
          </a:p>
          <a:p>
            <a:r>
              <a:rPr lang="en-US" sz="2400" dirty="0" smtClean="0"/>
              <a:t>Web page often includes form input.</a:t>
            </a:r>
          </a:p>
          <a:p>
            <a:r>
              <a:rPr lang="en-US" sz="2400" dirty="0" smtClean="0"/>
              <a:t>Input is uploaded to server in entity body.</a:t>
            </a:r>
          </a:p>
        </p:txBody>
      </p:sp>
      <p:sp>
        <p:nvSpPr>
          <p:cNvPr id="5837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7544" y="3429000"/>
            <a:ext cx="6912768" cy="1378293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URL method:</a:t>
            </a:r>
          </a:p>
          <a:p>
            <a:r>
              <a:rPr lang="en-US" sz="2400" dirty="0" smtClean="0"/>
              <a:t>Uses GET method.</a:t>
            </a:r>
          </a:p>
          <a:p>
            <a:r>
              <a:rPr lang="en-US" sz="2400" dirty="0" smtClean="0"/>
              <a:t>Input is uploaded in URL field of request line: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58375" name="Text Box 5"/>
          <p:cNvSpPr txBox="1">
            <a:spLocks noChangeArrowheads="1"/>
          </p:cNvSpPr>
          <p:nvPr/>
        </p:nvSpPr>
        <p:spPr bwMode="auto">
          <a:xfrm>
            <a:off x="778594" y="5445224"/>
            <a:ext cx="6889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  <a:latin typeface="Courier New" pitchFamily="49" charset="0"/>
              </a:rPr>
              <a:t>www.somesite.com/animalsearch?monkeys&amp;banana</a:t>
            </a:r>
            <a:endParaRPr lang="en-US" sz="1600" b="1" dirty="0">
              <a:solidFill>
                <a:srgbClr val="0033CC"/>
              </a:solidFill>
              <a:latin typeface="Courier New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7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Types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64704"/>
            <a:ext cx="4038600" cy="4800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HTTP/1.0</a:t>
            </a:r>
          </a:p>
          <a:p>
            <a:r>
              <a:rPr lang="en-US" sz="2400" dirty="0" smtClean="0"/>
              <a:t>GET</a:t>
            </a:r>
          </a:p>
          <a:p>
            <a:r>
              <a:rPr lang="en-US" sz="2400" dirty="0" smtClean="0"/>
              <a:t>POST</a:t>
            </a:r>
          </a:p>
          <a:p>
            <a:r>
              <a:rPr lang="en-US" sz="2400" dirty="0" smtClean="0"/>
              <a:t>HEAD</a:t>
            </a:r>
          </a:p>
          <a:p>
            <a:pPr lvl="1"/>
            <a:r>
              <a:rPr lang="en-US" sz="2000" dirty="0" smtClean="0"/>
              <a:t>asks server to leave requested object out of response</a:t>
            </a:r>
          </a:p>
        </p:txBody>
      </p:sp>
      <p:sp>
        <p:nvSpPr>
          <p:cNvPr id="5939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HTTP/1.1</a:t>
            </a:r>
          </a:p>
          <a:p>
            <a:r>
              <a:rPr lang="en-US" sz="2400" dirty="0" smtClean="0"/>
              <a:t>GET, POST, HEAD</a:t>
            </a:r>
          </a:p>
          <a:p>
            <a:r>
              <a:rPr lang="en-US" sz="2400" dirty="0" smtClean="0"/>
              <a:t>PUT</a:t>
            </a:r>
          </a:p>
          <a:p>
            <a:pPr lvl="1"/>
            <a:r>
              <a:rPr lang="en-US" sz="2000" dirty="0" smtClean="0"/>
              <a:t>uploads file in entity body to path specified in URL field</a:t>
            </a:r>
          </a:p>
          <a:p>
            <a:r>
              <a:rPr lang="en-US" sz="2400" dirty="0" smtClean="0"/>
              <a:t>DELETE</a:t>
            </a:r>
          </a:p>
          <a:p>
            <a:pPr lvl="1"/>
            <a:r>
              <a:rPr lang="en-US" sz="2000" dirty="0" smtClean="0"/>
              <a:t>deletes file specified in the URL field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HTTP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4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Response </a:t>
            </a:r>
            <a:r>
              <a:rPr lang="en-US" dirty="0"/>
              <a:t>M</a:t>
            </a:r>
            <a:r>
              <a:rPr lang="en-US" dirty="0" smtClean="0"/>
              <a:t>essage</a:t>
            </a:r>
          </a:p>
        </p:txBody>
      </p:sp>
      <p:sp>
        <p:nvSpPr>
          <p:cNvPr id="60421" name="Text Box 4"/>
          <p:cNvSpPr txBox="1">
            <a:spLocks noChangeArrowheads="1"/>
          </p:cNvSpPr>
          <p:nvPr/>
        </p:nvSpPr>
        <p:spPr bwMode="auto">
          <a:xfrm>
            <a:off x="3181350" y="1987550"/>
            <a:ext cx="58229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HTTP/1.1 200 OK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Connection: </a:t>
            </a:r>
            <a:r>
              <a:rPr lang="en-US" sz="2000" b="1" dirty="0">
                <a:latin typeface="Courier New" pitchFamily="49" charset="0"/>
              </a:rPr>
              <a:t>close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Date: Thu, 06 Aug 1998 12:00:15 GMT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Server: Apache/1.3.0 (Unix)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Last-Modified: Mon, 22 Jun 1998 …...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Content-Length: 6821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Content-Type: text/html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data </a:t>
            </a:r>
            <a:r>
              <a:rPr lang="en-US" sz="2000" b="1" dirty="0" err="1">
                <a:latin typeface="Courier New" pitchFamily="49" charset="0"/>
              </a:rPr>
              <a:t>data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data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data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data</a:t>
            </a:r>
            <a:r>
              <a:rPr lang="en-US" sz="2000" b="1" dirty="0">
                <a:latin typeface="Courier New" pitchFamily="49" charset="0"/>
              </a:rPr>
              <a:t> ... </a:t>
            </a:r>
          </a:p>
        </p:txBody>
      </p:sp>
      <p:sp>
        <p:nvSpPr>
          <p:cNvPr id="60422" name="Text Box 5"/>
          <p:cNvSpPr txBox="1">
            <a:spLocks noChangeArrowheads="1"/>
          </p:cNvSpPr>
          <p:nvPr/>
        </p:nvSpPr>
        <p:spPr bwMode="auto">
          <a:xfrm>
            <a:off x="716571" y="1408113"/>
            <a:ext cx="197522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status line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(protocol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status code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status phrase)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60423" name="Line 6"/>
          <p:cNvSpPr>
            <a:spLocks noChangeShapeType="1"/>
          </p:cNvSpPr>
          <p:nvPr/>
        </p:nvSpPr>
        <p:spPr bwMode="auto">
          <a:xfrm>
            <a:off x="2295525" y="1914525"/>
            <a:ext cx="923925" cy="257175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Freeform 7"/>
          <p:cNvSpPr>
            <a:spLocks/>
          </p:cNvSpPr>
          <p:nvPr/>
        </p:nvSpPr>
        <p:spPr bwMode="auto">
          <a:xfrm>
            <a:off x="3095625" y="2349500"/>
            <a:ext cx="257175" cy="1858963"/>
          </a:xfrm>
          <a:custGeom>
            <a:avLst/>
            <a:gdLst>
              <a:gd name="T0" fmla="*/ 132 w 162"/>
              <a:gd name="T1" fmla="*/ 9 h 1428"/>
              <a:gd name="T2" fmla="*/ 0 w 162"/>
              <a:gd name="T3" fmla="*/ 0 h 1428"/>
              <a:gd name="T4" fmla="*/ 0 w 162"/>
              <a:gd name="T5" fmla="*/ 1428 h 1428"/>
              <a:gd name="T6" fmla="*/ 162 w 162"/>
              <a:gd name="T7" fmla="*/ 1425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Text Box 8"/>
          <p:cNvSpPr txBox="1">
            <a:spLocks noChangeArrowheads="1"/>
          </p:cNvSpPr>
          <p:nvPr/>
        </p:nvSpPr>
        <p:spPr bwMode="auto">
          <a:xfrm>
            <a:off x="1981993" y="3017838"/>
            <a:ext cx="10342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header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 lines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60426" name="Line 9"/>
          <p:cNvSpPr>
            <a:spLocks noChangeShapeType="1"/>
          </p:cNvSpPr>
          <p:nvPr/>
        </p:nvSpPr>
        <p:spPr bwMode="auto">
          <a:xfrm flipV="1">
            <a:off x="2190750" y="4381500"/>
            <a:ext cx="923925" cy="257175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Text Box 10"/>
          <p:cNvSpPr txBox="1">
            <a:spLocks noChangeArrowheads="1"/>
          </p:cNvSpPr>
          <p:nvPr/>
        </p:nvSpPr>
        <p:spPr bwMode="auto">
          <a:xfrm>
            <a:off x="699726" y="4360863"/>
            <a:ext cx="168347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data, e.g.,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requested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HTML file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HTTP Response </a:t>
            </a:r>
            <a:r>
              <a:rPr lang="en-US" sz="4000" dirty="0"/>
              <a:t>S</a:t>
            </a:r>
            <a:r>
              <a:rPr lang="en-US" sz="4000" dirty="0" smtClean="0"/>
              <a:t>tatus </a:t>
            </a:r>
            <a:r>
              <a:rPr lang="en-US" sz="4000" dirty="0"/>
              <a:t>C</a:t>
            </a:r>
            <a:r>
              <a:rPr lang="en-US" sz="4000" dirty="0" smtClean="0"/>
              <a:t>odes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16832"/>
            <a:ext cx="79343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200 OK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sz="2000" dirty="0" smtClean="0"/>
              <a:t>request succeeded, requested object later in this message</a:t>
            </a:r>
          </a:p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301 Moved Permanently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sz="2000" dirty="0" smtClean="0"/>
              <a:t>requested object moved, new location specified later in this message (Location:)</a:t>
            </a:r>
          </a:p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400 Bad Request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sz="2000" dirty="0" smtClean="0"/>
              <a:t>request message not understood by server</a:t>
            </a:r>
          </a:p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404 Not Found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sz="2000" dirty="0" smtClean="0"/>
              <a:t>requested document not found on this server</a:t>
            </a:r>
          </a:p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505 HTTP Version Not Supported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523875" y="1052736"/>
            <a:ext cx="76866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dirty="0">
                <a:latin typeface="+mn-lt"/>
              </a:rPr>
              <a:t>In first line in server-&gt;client response message.</a:t>
            </a:r>
          </a:p>
          <a:p>
            <a:pPr marL="342900" indent="-342900" algn="l"/>
            <a:r>
              <a:rPr lang="en-US" dirty="0">
                <a:latin typeface="+mn-lt"/>
              </a:rPr>
              <a:t>A few sample codes: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361" y="1628800"/>
            <a:ext cx="6361975" cy="327375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5963096" y="5379516"/>
            <a:ext cx="3074640" cy="6983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O’Reilly.com</a:t>
            </a:r>
          </a:p>
        </p:txBody>
      </p:sp>
    </p:spTree>
    <p:extLst>
      <p:ext uri="{BB962C8B-B14F-4D97-AF65-F5344CB8AC3E}">
        <p14:creationId xmlns:p14="http://schemas.microsoft.com/office/powerpoint/2010/main" val="35014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27384"/>
            <a:ext cx="8736905" cy="1143000"/>
          </a:xfrm>
        </p:spPr>
        <p:txBody>
          <a:bodyPr/>
          <a:lstStyle/>
          <a:p>
            <a:r>
              <a:rPr lang="en-US" sz="3200" dirty="0" smtClean="0"/>
              <a:t>Trying out HTTP (client side) for yourself</a:t>
            </a:r>
            <a:endParaRPr lang="en-US" dirty="0" smtClean="0"/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1999" y="1590675"/>
            <a:ext cx="7724775" cy="4667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1. Telnet to your favorite Web server:</a:t>
            </a:r>
          </a:p>
          <a:p>
            <a:pPr lvl="2">
              <a:buFontTx/>
              <a:buNone/>
            </a:pPr>
            <a:endParaRPr lang="en-US" sz="1800" dirty="0" smtClean="0"/>
          </a:p>
        </p:txBody>
      </p:sp>
      <p:sp>
        <p:nvSpPr>
          <p:cNvPr id="62470" name="Text Box 5"/>
          <p:cNvSpPr txBox="1">
            <a:spLocks noChangeArrowheads="1"/>
          </p:cNvSpPr>
          <p:nvPr/>
        </p:nvSpPr>
        <p:spPr bwMode="auto">
          <a:xfrm>
            <a:off x="3981450" y="2155825"/>
            <a:ext cx="47275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Opens TCP connection to port 80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(default HTTP server port) at cis.poly.edu.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Anything typed in sent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to port 80 at cis.poly.edu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2471" name="Text Box 6"/>
          <p:cNvSpPr txBox="1">
            <a:spLocks noChangeArrowheads="1"/>
          </p:cNvSpPr>
          <p:nvPr/>
        </p:nvSpPr>
        <p:spPr bwMode="auto">
          <a:xfrm>
            <a:off x="692150" y="2190750"/>
            <a:ext cx="318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itchFamily="49" charset="0"/>
              </a:rPr>
              <a:t>telnet cis.poly.edu 80</a:t>
            </a:r>
            <a:endParaRPr lang="en-US" sz="2800" b="1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62472" name="Rectangle 7"/>
          <p:cNvSpPr>
            <a:spLocks noChangeArrowheads="1"/>
          </p:cNvSpPr>
          <p:nvPr/>
        </p:nvSpPr>
        <p:spPr bwMode="auto">
          <a:xfrm>
            <a:off x="762000" y="3600450"/>
            <a:ext cx="7696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latin typeface="+mn-lt"/>
              </a:rPr>
              <a:t>2. Type in a GET HTTP request:</a:t>
            </a:r>
          </a:p>
          <a:p>
            <a:pPr marL="1143000" lvl="2" indent="-228600">
              <a:buClrTx/>
              <a:buSzTx/>
              <a:buFontTx/>
              <a:buNone/>
            </a:pPr>
            <a:endParaRPr lang="en-US" sz="1800" dirty="0">
              <a:latin typeface="+mn-lt"/>
            </a:endParaRPr>
          </a:p>
        </p:txBody>
      </p:sp>
      <p:sp>
        <p:nvSpPr>
          <p:cNvPr id="62473" name="Text Box 8"/>
          <p:cNvSpPr txBox="1">
            <a:spLocks noChangeArrowheads="1"/>
          </p:cNvSpPr>
          <p:nvPr/>
        </p:nvSpPr>
        <p:spPr bwMode="auto">
          <a:xfrm>
            <a:off x="1382713" y="4184650"/>
            <a:ext cx="2914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itchFamily="49" charset="0"/>
              </a:rPr>
              <a:t>GET /~ross/ HTTP/1.1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itchFamily="49" charset="0"/>
              </a:rPr>
              <a:t>Host: cis.poly.edu</a:t>
            </a:r>
            <a:endParaRPr lang="en-US" sz="1800" dirty="0">
              <a:solidFill>
                <a:srgbClr val="800000"/>
              </a:solidFill>
              <a:latin typeface="Courier New" pitchFamily="49" charset="0"/>
            </a:endParaRPr>
          </a:p>
        </p:txBody>
      </p:sp>
      <p:sp>
        <p:nvSpPr>
          <p:cNvPr id="62474" name="Text Box 11"/>
          <p:cNvSpPr txBox="1">
            <a:spLocks noChangeArrowheads="1"/>
          </p:cNvSpPr>
          <p:nvPr/>
        </p:nvSpPr>
        <p:spPr bwMode="auto">
          <a:xfrm>
            <a:off x="4848225" y="4098925"/>
            <a:ext cx="33067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By typing this in (hit carriage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return twice), you send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this minimal (but complete)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GET request to HTTP server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2475" name="Freeform 12"/>
          <p:cNvSpPr>
            <a:spLocks/>
          </p:cNvSpPr>
          <p:nvPr/>
        </p:nvSpPr>
        <p:spPr bwMode="auto">
          <a:xfrm>
            <a:off x="4029075" y="2162175"/>
            <a:ext cx="247650" cy="1181100"/>
          </a:xfrm>
          <a:custGeom>
            <a:avLst/>
            <a:gdLst>
              <a:gd name="T0" fmla="*/ 132 w 162"/>
              <a:gd name="T1" fmla="*/ 9 h 1428"/>
              <a:gd name="T2" fmla="*/ 0 w 162"/>
              <a:gd name="T3" fmla="*/ 0 h 1428"/>
              <a:gd name="T4" fmla="*/ 0 w 162"/>
              <a:gd name="T5" fmla="*/ 1428 h 1428"/>
              <a:gd name="T6" fmla="*/ 162 w 162"/>
              <a:gd name="T7" fmla="*/ 1425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33CC"/>
              </a:solidFill>
            </a:endParaRPr>
          </a:p>
        </p:txBody>
      </p:sp>
      <p:sp>
        <p:nvSpPr>
          <p:cNvPr id="62476" name="Freeform 13"/>
          <p:cNvSpPr>
            <a:spLocks/>
          </p:cNvSpPr>
          <p:nvPr/>
        </p:nvSpPr>
        <p:spPr bwMode="auto">
          <a:xfrm>
            <a:off x="4829175" y="4067175"/>
            <a:ext cx="257175" cy="1190625"/>
          </a:xfrm>
          <a:custGeom>
            <a:avLst/>
            <a:gdLst>
              <a:gd name="T0" fmla="*/ 132 w 162"/>
              <a:gd name="T1" fmla="*/ 9 h 1428"/>
              <a:gd name="T2" fmla="*/ 0 w 162"/>
              <a:gd name="T3" fmla="*/ 0 h 1428"/>
              <a:gd name="T4" fmla="*/ 0 w 162"/>
              <a:gd name="T5" fmla="*/ 1428 h 1428"/>
              <a:gd name="T6" fmla="*/ 162 w 162"/>
              <a:gd name="T7" fmla="*/ 1425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Rectangle 14"/>
          <p:cNvSpPr>
            <a:spLocks noChangeArrowheads="1"/>
          </p:cNvSpPr>
          <p:nvPr/>
        </p:nvSpPr>
        <p:spPr bwMode="auto">
          <a:xfrm>
            <a:off x="755576" y="5429250"/>
            <a:ext cx="79928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latin typeface="+mn-lt"/>
              </a:rPr>
              <a:t>3. Look at response message sent by HTTP server!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User-server State: </a:t>
            </a:r>
            <a:r>
              <a:rPr lang="en-US" dirty="0" smtClean="0">
                <a:solidFill>
                  <a:srgbClr val="00B0F0"/>
                </a:solidFill>
              </a:rPr>
              <a:t>Cookies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508720"/>
            <a:ext cx="4038600" cy="4152528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/>
              <a:t>Many major Web sites use </a:t>
            </a:r>
            <a:r>
              <a:rPr lang="en-US" sz="2400" dirty="0" smtClean="0">
                <a:solidFill>
                  <a:srgbClr val="00B0F0"/>
                </a:solidFill>
              </a:rPr>
              <a:t>cookies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Four components: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arenR"/>
            </a:pPr>
            <a:r>
              <a:rPr lang="en-US" sz="2000" dirty="0" smtClean="0">
                <a:solidFill>
                  <a:srgbClr val="00B0F0"/>
                </a:solidFill>
              </a:rPr>
              <a:t>cookie</a:t>
            </a:r>
            <a:r>
              <a:rPr lang="en-US" sz="2000" dirty="0" smtClean="0"/>
              <a:t> header line of HTTP </a:t>
            </a:r>
            <a:r>
              <a:rPr lang="en-US" sz="2000" i="1" dirty="0" smtClean="0"/>
              <a:t>response</a:t>
            </a:r>
            <a:r>
              <a:rPr lang="en-US" sz="2000" dirty="0" smtClean="0"/>
              <a:t> message</a:t>
            </a:r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arenR"/>
            </a:pPr>
            <a:r>
              <a:rPr lang="en-US" sz="2000" dirty="0" smtClean="0">
                <a:solidFill>
                  <a:srgbClr val="00B0F0"/>
                </a:solidFill>
              </a:rPr>
              <a:t>cookie</a:t>
            </a:r>
            <a:r>
              <a:rPr lang="en-US" sz="2000" dirty="0" smtClean="0"/>
              <a:t> header line in HTTP 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i="1" dirty="0" smtClean="0"/>
              <a:t>request</a:t>
            </a:r>
            <a:r>
              <a:rPr lang="en-US" sz="2000" dirty="0" smtClean="0"/>
              <a:t> message</a:t>
            </a:r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arenR"/>
            </a:pPr>
            <a:r>
              <a:rPr lang="en-US" sz="2000" dirty="0" smtClean="0">
                <a:solidFill>
                  <a:srgbClr val="00B0F0"/>
                </a:solidFill>
              </a:rPr>
              <a:t>cookie</a:t>
            </a:r>
            <a:r>
              <a:rPr lang="en-US" sz="2000" dirty="0" smtClean="0"/>
              <a:t> file kept on user’s host, managed by user’s browser</a:t>
            </a:r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arenR"/>
            </a:pPr>
            <a:r>
              <a:rPr lang="en-US" sz="2000" dirty="0" smtClean="0"/>
              <a:t>back-end database at Web site</a:t>
            </a:r>
          </a:p>
        </p:txBody>
      </p:sp>
      <p:sp>
        <p:nvSpPr>
          <p:cNvPr id="6349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45210" y="1229072"/>
            <a:ext cx="4419278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Example:</a:t>
            </a:r>
          </a:p>
          <a:p>
            <a:r>
              <a:rPr lang="en-US" sz="2400" dirty="0" smtClean="0"/>
              <a:t>Susan always accesses Internet from PC</a:t>
            </a:r>
          </a:p>
          <a:p>
            <a:r>
              <a:rPr lang="en-US" sz="2400" dirty="0" smtClean="0"/>
              <a:t>visits specific e-commerce site for first time (</a:t>
            </a:r>
            <a:r>
              <a:rPr lang="en-US" sz="2400" dirty="0" smtClean="0">
                <a:solidFill>
                  <a:srgbClr val="0033CC"/>
                </a:solidFill>
              </a:rPr>
              <a:t>Amazon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when initial HTTP requests arrives at site, site creates: </a:t>
            </a:r>
          </a:p>
          <a:p>
            <a:pPr lvl="1"/>
            <a:r>
              <a:rPr lang="en-US" dirty="0" smtClean="0"/>
              <a:t>unique ID</a:t>
            </a:r>
          </a:p>
          <a:p>
            <a:pPr lvl="1"/>
            <a:r>
              <a:rPr lang="en-US" dirty="0" smtClean="0"/>
              <a:t>entry in backend database for ID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and HTTP Overview</a:t>
            </a:r>
          </a:p>
          <a:p>
            <a:r>
              <a:rPr lang="en-US" dirty="0" smtClean="0"/>
              <a:t>HTTP (Non-persistent and Persistent)</a:t>
            </a:r>
          </a:p>
          <a:p>
            <a:r>
              <a:rPr lang="en-US" dirty="0" smtClean="0"/>
              <a:t>HTTP Request and Response </a:t>
            </a:r>
            <a:r>
              <a:rPr lang="en-US" dirty="0" smtClean="0"/>
              <a:t>Messages</a:t>
            </a:r>
          </a:p>
          <a:p>
            <a:r>
              <a:rPr lang="en-US" dirty="0" smtClean="0"/>
              <a:t>HTTP/2</a:t>
            </a:r>
            <a:endParaRPr lang="en-US" dirty="0" smtClean="0"/>
          </a:p>
          <a:p>
            <a:r>
              <a:rPr lang="en-US" dirty="0" smtClean="0"/>
              <a:t>Cookies</a:t>
            </a:r>
          </a:p>
          <a:p>
            <a:r>
              <a:rPr lang="en-US" dirty="0" smtClean="0"/>
              <a:t>Web Caching with Proxy Servers</a:t>
            </a:r>
          </a:p>
          <a:p>
            <a:r>
              <a:rPr lang="en-US" dirty="0" smtClean="0"/>
              <a:t>Caching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3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-27384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Cookies</a:t>
            </a:r>
            <a:r>
              <a:rPr lang="en-US" dirty="0" smtClean="0"/>
              <a:t>: Keeping State 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952500" y="1138238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client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5394325" y="1282700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server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2200275" y="4227513"/>
            <a:ext cx="3305175" cy="425450"/>
            <a:chOff x="1386" y="2663"/>
            <a:chExt cx="2082" cy="268"/>
          </a:xfrm>
        </p:grpSpPr>
        <p:sp>
          <p:nvSpPr>
            <p:cNvPr id="64563" name="Line 16"/>
            <p:cNvSpPr>
              <a:spLocks noChangeShapeType="1"/>
            </p:cNvSpPr>
            <p:nvPr/>
          </p:nvSpPr>
          <p:spPr bwMode="auto">
            <a:xfrm flipH="1">
              <a:off x="1386" y="2663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553" y="2694"/>
              <a:ext cx="1743" cy="237"/>
              <a:chOff x="3268" y="2846"/>
              <a:chExt cx="1743" cy="237"/>
            </a:xfrm>
          </p:grpSpPr>
          <p:sp>
            <p:nvSpPr>
              <p:cNvPr id="64565" name="Rectangle 18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66" name="Text Box 19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usual http response msg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2209800" y="5722938"/>
            <a:ext cx="3305175" cy="407987"/>
            <a:chOff x="1392" y="3605"/>
            <a:chExt cx="2082" cy="257"/>
          </a:xfrm>
        </p:grpSpPr>
        <p:sp>
          <p:nvSpPr>
            <p:cNvPr id="64559" name="Line 24"/>
            <p:cNvSpPr>
              <a:spLocks noChangeShapeType="1"/>
            </p:cNvSpPr>
            <p:nvPr/>
          </p:nvSpPr>
          <p:spPr bwMode="auto">
            <a:xfrm flipH="1">
              <a:off x="1392" y="3605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1552" y="3625"/>
              <a:ext cx="1743" cy="237"/>
              <a:chOff x="3268" y="2846"/>
              <a:chExt cx="1743" cy="237"/>
            </a:xfrm>
          </p:grpSpPr>
          <p:sp>
            <p:nvSpPr>
              <p:cNvPr id="64561" name="Rectangle 26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62" name="Text Box 27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usual http response msg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50235" name="Text Box 59"/>
          <p:cNvSpPr txBox="1">
            <a:spLocks noChangeArrowheads="1"/>
          </p:cNvSpPr>
          <p:nvPr/>
        </p:nvSpPr>
        <p:spPr bwMode="auto">
          <a:xfrm>
            <a:off x="763588" y="2530475"/>
            <a:ext cx="1787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cookie file</a:t>
            </a:r>
          </a:p>
        </p:txBody>
      </p:sp>
      <p:sp>
        <p:nvSpPr>
          <p:cNvPr id="50242" name="Text Box 66"/>
          <p:cNvSpPr txBox="1">
            <a:spLocks noChangeArrowheads="1"/>
          </p:cNvSpPr>
          <p:nvPr/>
        </p:nvSpPr>
        <p:spPr bwMode="auto">
          <a:xfrm>
            <a:off x="58738" y="4303713"/>
            <a:ext cx="1808162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one week later:</a:t>
            </a:r>
          </a:p>
        </p:txBody>
      </p: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2209800" y="3589338"/>
            <a:ext cx="5638800" cy="1128712"/>
            <a:chOff x="1392" y="2261"/>
            <a:chExt cx="3552" cy="711"/>
          </a:xfrm>
        </p:grpSpPr>
        <p:sp>
          <p:nvSpPr>
            <p:cNvPr id="64552" name="Line 12"/>
            <p:cNvSpPr>
              <a:spLocks noChangeShapeType="1"/>
            </p:cNvSpPr>
            <p:nvPr/>
          </p:nvSpPr>
          <p:spPr bwMode="auto">
            <a:xfrm>
              <a:off x="1392" y="2357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3" name="Text Box 15"/>
            <p:cNvSpPr txBox="1">
              <a:spLocks noChangeArrowheads="1"/>
            </p:cNvSpPr>
            <p:nvPr/>
          </p:nvSpPr>
          <p:spPr bwMode="auto">
            <a:xfrm>
              <a:off x="1548" y="2261"/>
              <a:ext cx="1689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cookie: 1678</a:t>
              </a:r>
            </a:p>
          </p:txBody>
        </p:sp>
        <p:sp>
          <p:nvSpPr>
            <p:cNvPr id="64554" name="Text Box 28"/>
            <p:cNvSpPr txBox="1">
              <a:spLocks noChangeArrowheads="1"/>
            </p:cNvSpPr>
            <p:nvPr/>
          </p:nvSpPr>
          <p:spPr bwMode="auto">
            <a:xfrm>
              <a:off x="3497" y="2332"/>
              <a:ext cx="710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cookie-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specific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action</a:t>
              </a:r>
              <a:endParaRPr lang="en-US" b="1" dirty="0">
                <a:solidFill>
                  <a:srgbClr val="0033CC"/>
                </a:solidFill>
                <a:latin typeface="Times New Roman" pitchFamily="18" charset="0"/>
              </a:endParaRPr>
            </a:p>
          </p:txBody>
        </p:sp>
        <p:sp>
          <p:nvSpPr>
            <p:cNvPr id="64555" name="Line 42"/>
            <p:cNvSpPr>
              <a:spLocks noChangeShapeType="1"/>
            </p:cNvSpPr>
            <p:nvPr/>
          </p:nvSpPr>
          <p:spPr bwMode="auto">
            <a:xfrm flipV="1">
              <a:off x="4252" y="2367"/>
              <a:ext cx="692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83"/>
            <p:cNvGrpSpPr>
              <a:grpSpLocks/>
            </p:cNvGrpSpPr>
            <p:nvPr/>
          </p:nvGrpSpPr>
          <p:grpSpPr bwMode="auto">
            <a:xfrm>
              <a:off x="4306" y="2363"/>
              <a:ext cx="557" cy="231"/>
              <a:chOff x="4306" y="2273"/>
              <a:chExt cx="557" cy="231"/>
            </a:xfrm>
          </p:grpSpPr>
          <p:sp>
            <p:nvSpPr>
              <p:cNvPr id="64557" name="Rectangle 72"/>
              <p:cNvSpPr>
                <a:spLocks noChangeArrowheads="1"/>
              </p:cNvSpPr>
              <p:nvPr/>
            </p:nvSpPr>
            <p:spPr bwMode="auto">
              <a:xfrm>
                <a:off x="4409" y="2365"/>
                <a:ext cx="384" cy="96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8" name="Text Box 43"/>
              <p:cNvSpPr txBox="1">
                <a:spLocks noChangeArrowheads="1"/>
              </p:cNvSpPr>
              <p:nvPr/>
            </p:nvSpPr>
            <p:spPr bwMode="auto">
              <a:xfrm>
                <a:off x="4306" y="2273"/>
                <a:ext cx="55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access</a:t>
                </a:r>
              </a:p>
            </p:txBody>
          </p:sp>
        </p:grp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825500" y="1804988"/>
            <a:ext cx="1368425" cy="771525"/>
            <a:chOff x="520" y="1047"/>
            <a:chExt cx="862" cy="486"/>
          </a:xfrm>
        </p:grpSpPr>
        <p:sp>
          <p:nvSpPr>
            <p:cNvPr id="64550" name="AutoShape 67"/>
            <p:cNvSpPr>
              <a:spLocks noChangeArrowheads="1"/>
            </p:cNvSpPr>
            <p:nvPr/>
          </p:nvSpPr>
          <p:spPr bwMode="auto">
            <a:xfrm>
              <a:off x="527" y="1047"/>
              <a:ext cx="855" cy="486"/>
            </a:xfrm>
            <a:prstGeom prst="can">
              <a:avLst>
                <a:gd name="adj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1" name="Text Box 60"/>
            <p:cNvSpPr txBox="1">
              <a:spLocks noChangeArrowheads="1"/>
            </p:cNvSpPr>
            <p:nvPr/>
          </p:nvSpPr>
          <p:spPr bwMode="auto">
            <a:xfrm>
              <a:off x="520" y="1178"/>
              <a:ext cx="7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 err="1">
                  <a:solidFill>
                    <a:schemeClr val="bg1"/>
                  </a:solidFill>
                  <a:latin typeface="Arial" charset="0"/>
                </a:rPr>
                <a:t>ebay</a:t>
              </a:r>
              <a:r>
                <a:rPr lang="en-US" sz="1600" b="1" dirty="0">
                  <a:solidFill>
                    <a:schemeClr val="bg1"/>
                  </a:solidFill>
                  <a:latin typeface="Arial" charset="0"/>
                </a:rPr>
                <a:t> 8734</a:t>
              </a:r>
            </a:p>
          </p:txBody>
        </p:sp>
      </p:grpSp>
      <p:sp>
        <p:nvSpPr>
          <p:cNvPr id="64525" name="AutoShape 68"/>
          <p:cNvSpPr>
            <a:spLocks noChangeArrowheads="1"/>
          </p:cNvSpPr>
          <p:nvPr/>
        </p:nvSpPr>
        <p:spPr bwMode="auto">
          <a:xfrm>
            <a:off x="7956550" y="3343275"/>
            <a:ext cx="527050" cy="825500"/>
          </a:xfrm>
          <a:prstGeom prst="can">
            <a:avLst>
              <a:gd name="adj" fmla="val 39157"/>
            </a:avLst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95"/>
          <p:cNvGrpSpPr>
            <a:grpSpLocks/>
          </p:cNvGrpSpPr>
          <p:nvPr/>
        </p:nvGrpSpPr>
        <p:grpSpPr bwMode="auto">
          <a:xfrm>
            <a:off x="2200275" y="2106613"/>
            <a:ext cx="5921375" cy="1296987"/>
            <a:chOff x="1386" y="1327"/>
            <a:chExt cx="3730" cy="817"/>
          </a:xfrm>
        </p:grpSpPr>
        <p:sp>
          <p:nvSpPr>
            <p:cNvPr id="64543" name="Line 4"/>
            <p:cNvSpPr>
              <a:spLocks noChangeShapeType="1"/>
            </p:cNvSpPr>
            <p:nvPr/>
          </p:nvSpPr>
          <p:spPr bwMode="auto">
            <a:xfrm>
              <a:off x="1386" y="1355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4" name="Text Box 8"/>
            <p:cNvSpPr txBox="1">
              <a:spLocks noChangeArrowheads="1"/>
            </p:cNvSpPr>
            <p:nvPr/>
          </p:nvSpPr>
          <p:spPr bwMode="auto">
            <a:xfrm>
              <a:off x="1554" y="1327"/>
              <a:ext cx="1689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64545" name="Text Box 31"/>
            <p:cNvSpPr txBox="1">
              <a:spLocks noChangeArrowheads="1"/>
            </p:cNvSpPr>
            <p:nvPr/>
          </p:nvSpPr>
          <p:spPr bwMode="auto">
            <a:xfrm>
              <a:off x="3288" y="1344"/>
              <a:ext cx="1268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Amazon server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creates ID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1678 for user</a:t>
              </a:r>
            </a:p>
          </p:txBody>
        </p:sp>
        <p:grpSp>
          <p:nvGrpSpPr>
            <p:cNvPr id="10" name="Group 82"/>
            <p:cNvGrpSpPr>
              <a:grpSpLocks/>
            </p:cNvGrpSpPr>
            <p:nvPr/>
          </p:nvGrpSpPr>
          <p:grpSpPr bwMode="auto">
            <a:xfrm>
              <a:off x="4377" y="1730"/>
              <a:ext cx="739" cy="414"/>
              <a:chOff x="4377" y="1640"/>
              <a:chExt cx="739" cy="414"/>
            </a:xfrm>
          </p:grpSpPr>
          <p:sp>
            <p:nvSpPr>
              <p:cNvPr id="64547" name="Line 40"/>
              <p:cNvSpPr>
                <a:spLocks noChangeShapeType="1"/>
              </p:cNvSpPr>
              <p:nvPr/>
            </p:nvSpPr>
            <p:spPr bwMode="auto">
              <a:xfrm>
                <a:off x="4377" y="1640"/>
                <a:ext cx="659" cy="4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8" name="Rectangle 73"/>
              <p:cNvSpPr>
                <a:spLocks noChangeArrowheads="1"/>
              </p:cNvSpPr>
              <p:nvPr/>
            </p:nvSpPr>
            <p:spPr bwMode="auto">
              <a:xfrm>
                <a:off x="4470" y="1729"/>
                <a:ext cx="602" cy="243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9" name="Text Box 41"/>
              <p:cNvSpPr txBox="1">
                <a:spLocks noChangeArrowheads="1"/>
              </p:cNvSpPr>
              <p:nvPr/>
            </p:nvSpPr>
            <p:spPr bwMode="auto">
              <a:xfrm>
                <a:off x="4381" y="1702"/>
                <a:ext cx="735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75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create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    entry</a:t>
                </a:r>
              </a:p>
            </p:txBody>
          </p:sp>
        </p:grp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684213" y="2598738"/>
            <a:ext cx="4849812" cy="1087437"/>
            <a:chOff x="431" y="1637"/>
            <a:chExt cx="3055" cy="685"/>
          </a:xfrm>
        </p:grpSpPr>
        <p:sp>
          <p:nvSpPr>
            <p:cNvPr id="64538" name="Line 9"/>
            <p:cNvSpPr>
              <a:spLocks noChangeShapeType="1"/>
            </p:cNvSpPr>
            <p:nvPr/>
          </p:nvSpPr>
          <p:spPr bwMode="auto">
            <a:xfrm flipH="1">
              <a:off x="1404" y="1637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9" name="Text Box 11"/>
            <p:cNvSpPr txBox="1">
              <a:spLocks noChangeArrowheads="1"/>
            </p:cNvSpPr>
            <p:nvPr/>
          </p:nvSpPr>
          <p:spPr bwMode="auto">
            <a:xfrm>
              <a:off x="1552" y="1650"/>
              <a:ext cx="1665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response 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Set-cookie: 1678 </a:t>
              </a:r>
            </a:p>
          </p:txBody>
        </p:sp>
        <p:grpSp>
          <p:nvGrpSpPr>
            <p:cNvPr id="12" name="Group 76"/>
            <p:cNvGrpSpPr>
              <a:grpSpLocks/>
            </p:cNvGrpSpPr>
            <p:nvPr/>
          </p:nvGrpSpPr>
          <p:grpSpPr bwMode="auto">
            <a:xfrm>
              <a:off x="431" y="1836"/>
              <a:ext cx="1004" cy="486"/>
              <a:chOff x="656" y="1746"/>
              <a:chExt cx="1004" cy="486"/>
            </a:xfrm>
          </p:grpSpPr>
          <p:sp>
            <p:nvSpPr>
              <p:cNvPr id="64541" name="AutoShape 74"/>
              <p:cNvSpPr>
                <a:spLocks noChangeArrowheads="1"/>
              </p:cNvSpPr>
              <p:nvPr/>
            </p:nvSpPr>
            <p:spPr bwMode="auto">
              <a:xfrm>
                <a:off x="735" y="1746"/>
                <a:ext cx="829" cy="486"/>
              </a:xfrm>
              <a:prstGeom prst="can">
                <a:avLst>
                  <a:gd name="adj" fmla="val 25000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2" name="Text Box 75"/>
              <p:cNvSpPr txBox="1">
                <a:spLocks noChangeArrowheads="1"/>
              </p:cNvSpPr>
              <p:nvPr/>
            </p:nvSpPr>
            <p:spPr bwMode="auto">
              <a:xfrm>
                <a:off x="656" y="1833"/>
                <a:ext cx="100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b="1" dirty="0" err="1">
                    <a:solidFill>
                      <a:schemeClr val="bg1"/>
                    </a:solidFill>
                    <a:latin typeface="Arial" charset="0"/>
                  </a:rPr>
                  <a:t>ebay</a:t>
                </a:r>
                <a:r>
                  <a:rPr lang="en-US" sz="1600" b="1" dirty="0">
                    <a:solidFill>
                      <a:schemeClr val="bg1"/>
                    </a:solidFill>
                    <a:latin typeface="Arial" charset="0"/>
                  </a:rPr>
                  <a:t> 8734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b="1" dirty="0">
                    <a:solidFill>
                      <a:schemeClr val="bg1"/>
                    </a:solidFill>
                    <a:latin typeface="Arial" charset="0"/>
                  </a:rPr>
                  <a:t>amazon 1678</a:t>
                </a:r>
              </a:p>
            </p:txBody>
          </p:sp>
        </p:grpSp>
      </p:grpSp>
      <p:grpSp>
        <p:nvGrpSpPr>
          <p:cNvPr id="13" name="Group 93"/>
          <p:cNvGrpSpPr>
            <a:grpSpLocks/>
          </p:cNvGrpSpPr>
          <p:nvPr/>
        </p:nvGrpSpPr>
        <p:grpSpPr bwMode="auto">
          <a:xfrm>
            <a:off x="2181225" y="4192588"/>
            <a:ext cx="5705475" cy="2001837"/>
            <a:chOff x="1374" y="2641"/>
            <a:chExt cx="3594" cy="1261"/>
          </a:xfrm>
        </p:grpSpPr>
        <p:sp>
          <p:nvSpPr>
            <p:cNvPr id="64533" name="Line 20"/>
            <p:cNvSpPr>
              <a:spLocks noChangeShapeType="1"/>
            </p:cNvSpPr>
            <p:nvPr/>
          </p:nvSpPr>
          <p:spPr bwMode="auto">
            <a:xfrm>
              <a:off x="1374" y="3293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4" name="Text Box 23"/>
            <p:cNvSpPr txBox="1">
              <a:spLocks noChangeArrowheads="1"/>
            </p:cNvSpPr>
            <p:nvPr/>
          </p:nvSpPr>
          <p:spPr bwMode="auto">
            <a:xfrm>
              <a:off x="1561" y="3171"/>
              <a:ext cx="1689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cookie: 1678</a:t>
              </a:r>
            </a:p>
          </p:txBody>
        </p:sp>
        <p:sp>
          <p:nvSpPr>
            <p:cNvPr id="64535" name="Text Box 29"/>
            <p:cNvSpPr txBox="1">
              <a:spLocks noChangeArrowheads="1"/>
            </p:cNvSpPr>
            <p:nvPr/>
          </p:nvSpPr>
          <p:spPr bwMode="auto">
            <a:xfrm>
              <a:off x="3490" y="3262"/>
              <a:ext cx="786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cookie-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err="1">
                  <a:solidFill>
                    <a:srgbClr val="0033CC"/>
                  </a:solidFill>
                </a:rPr>
                <a:t>spectific</a:t>
              </a:r>
              <a:endParaRPr lang="en-US" sz="2000" b="1" dirty="0">
                <a:solidFill>
                  <a:srgbClr val="0033CC"/>
                </a:solidFill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action</a:t>
              </a:r>
              <a:endParaRPr lang="en-US" b="1" dirty="0">
                <a:solidFill>
                  <a:srgbClr val="0033CC"/>
                </a:solidFill>
                <a:latin typeface="Times New Roman" pitchFamily="18" charset="0"/>
              </a:endParaRPr>
            </a:p>
          </p:txBody>
        </p:sp>
        <p:sp>
          <p:nvSpPr>
            <p:cNvPr id="64536" name="Line 44"/>
            <p:cNvSpPr>
              <a:spLocks noChangeShapeType="1"/>
            </p:cNvSpPr>
            <p:nvPr/>
          </p:nvSpPr>
          <p:spPr bwMode="auto">
            <a:xfrm flipV="1">
              <a:off x="4181" y="2641"/>
              <a:ext cx="787" cy="8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7" name="Text Box 71"/>
            <p:cNvSpPr txBox="1">
              <a:spLocks noChangeArrowheads="1"/>
            </p:cNvSpPr>
            <p:nvPr/>
          </p:nvSpPr>
          <p:spPr bwMode="auto">
            <a:xfrm>
              <a:off x="4287" y="2939"/>
              <a:ext cx="557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access</a:t>
              </a:r>
            </a:p>
          </p:txBody>
        </p:sp>
      </p:grp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684213" y="4799013"/>
            <a:ext cx="1593850" cy="771525"/>
            <a:chOff x="647" y="1746"/>
            <a:chExt cx="1004" cy="486"/>
          </a:xfrm>
        </p:grpSpPr>
        <p:sp>
          <p:nvSpPr>
            <p:cNvPr id="64531" name="AutoShape 78"/>
            <p:cNvSpPr>
              <a:spLocks noChangeArrowheads="1"/>
            </p:cNvSpPr>
            <p:nvPr/>
          </p:nvSpPr>
          <p:spPr bwMode="auto">
            <a:xfrm>
              <a:off x="735" y="1746"/>
              <a:ext cx="829" cy="486"/>
            </a:xfrm>
            <a:prstGeom prst="can">
              <a:avLst>
                <a:gd name="adj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2" name="Text Box 79"/>
            <p:cNvSpPr txBox="1">
              <a:spLocks noChangeArrowheads="1"/>
            </p:cNvSpPr>
            <p:nvPr/>
          </p:nvSpPr>
          <p:spPr bwMode="auto">
            <a:xfrm>
              <a:off x="647" y="1833"/>
              <a:ext cx="100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 err="1">
                  <a:solidFill>
                    <a:schemeClr val="bg1"/>
                  </a:solidFill>
                  <a:latin typeface="Arial" charset="0"/>
                </a:rPr>
                <a:t>ebay</a:t>
              </a:r>
              <a:r>
                <a:rPr lang="en-US" sz="1600" b="1" dirty="0">
                  <a:solidFill>
                    <a:schemeClr val="bg1"/>
                  </a:solidFill>
                  <a:latin typeface="Arial" charset="0"/>
                </a:rPr>
                <a:t> 8734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chemeClr val="bg1"/>
                  </a:solidFill>
                  <a:latin typeface="Arial" charset="0"/>
                </a:rPr>
                <a:t>amazon 1678</a:t>
              </a:r>
            </a:p>
          </p:txBody>
        </p:sp>
      </p:grpSp>
      <p:sp>
        <p:nvSpPr>
          <p:cNvPr id="64530" name="Text Box 80"/>
          <p:cNvSpPr txBox="1">
            <a:spLocks noChangeArrowheads="1"/>
          </p:cNvSpPr>
          <p:nvPr/>
        </p:nvSpPr>
        <p:spPr bwMode="auto">
          <a:xfrm>
            <a:off x="7831138" y="4248150"/>
            <a:ext cx="1150937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backend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database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7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35" grpId="0"/>
      <p:bldP spid="502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Cookies (continued)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340768"/>
            <a:ext cx="3810000" cy="2641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What cookies can bring:</a:t>
            </a:r>
          </a:p>
          <a:p>
            <a:r>
              <a:rPr lang="en-US" sz="2400" dirty="0" smtClean="0"/>
              <a:t>authorization</a:t>
            </a:r>
          </a:p>
          <a:p>
            <a:r>
              <a:rPr lang="en-US" sz="2400" dirty="0" smtClean="0"/>
              <a:t>shopping carts</a:t>
            </a:r>
          </a:p>
          <a:p>
            <a:r>
              <a:rPr lang="en-US" sz="2400" dirty="0" smtClean="0"/>
              <a:t>recommendations</a:t>
            </a:r>
          </a:p>
          <a:p>
            <a:r>
              <a:rPr lang="en-US" sz="2400" dirty="0" smtClean="0"/>
              <a:t>user session state (Web e-mail)</a:t>
            </a:r>
          </a:p>
        </p:txBody>
      </p:sp>
      <p:sp>
        <p:nvSpPr>
          <p:cNvPr id="65542" name="Rectangle 13"/>
          <p:cNvSpPr>
            <a:spLocks noChangeArrowheads="1"/>
          </p:cNvSpPr>
          <p:nvPr/>
        </p:nvSpPr>
        <p:spPr bwMode="auto">
          <a:xfrm>
            <a:off x="4911725" y="1411288"/>
            <a:ext cx="3810000" cy="2233612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b="1" dirty="0">
                <a:solidFill>
                  <a:srgbClr val="800000"/>
                </a:solidFill>
                <a:latin typeface="+mn-lt"/>
              </a:rPr>
              <a:t>Cookies and privacy</a:t>
            </a:r>
            <a:r>
              <a:rPr lang="en-US" b="1" dirty="0" smtClean="0">
                <a:solidFill>
                  <a:srgbClr val="800000"/>
                </a:solidFill>
                <a:latin typeface="+mn-lt"/>
              </a:rPr>
              <a:t>:</a:t>
            </a:r>
            <a:endParaRPr lang="en-US" b="1" dirty="0">
              <a:solidFill>
                <a:srgbClr val="800000"/>
              </a:solidFill>
              <a:latin typeface="+mn-lt"/>
            </a:endParaRPr>
          </a:p>
          <a:p>
            <a:pPr marL="342900" indent="-342900" algn="l">
              <a:buFont typeface="ZapfDingbats" pitchFamily="82" charset="2"/>
              <a:buChar char="r"/>
            </a:pPr>
            <a:r>
              <a:rPr lang="en-US" dirty="0">
                <a:latin typeface="+mn-lt"/>
              </a:rPr>
              <a:t>cookies permit sites to learn a lot about </a:t>
            </a:r>
            <a:r>
              <a:rPr lang="en-US" dirty="0" smtClean="0">
                <a:latin typeface="+mn-lt"/>
              </a:rPr>
              <a:t>you.</a:t>
            </a:r>
            <a:endParaRPr lang="en-US" dirty="0">
              <a:latin typeface="+mn-lt"/>
            </a:endParaRPr>
          </a:p>
          <a:p>
            <a:pPr marL="342900" indent="-342900" algn="l">
              <a:buFont typeface="ZapfDingbats" pitchFamily="82" charset="2"/>
              <a:buChar char="r"/>
            </a:pPr>
            <a:r>
              <a:rPr lang="en-US" dirty="0">
                <a:latin typeface="+mn-lt"/>
              </a:rPr>
              <a:t>you may supply name and e-mail to </a:t>
            </a:r>
            <a:r>
              <a:rPr lang="en-US" dirty="0" smtClean="0">
                <a:latin typeface="+mn-lt"/>
              </a:rPr>
              <a:t>sites.</a:t>
            </a:r>
            <a:endParaRPr lang="en-US" dirty="0">
              <a:latin typeface="+mn-lt"/>
            </a:endParaRPr>
          </a:p>
        </p:txBody>
      </p:sp>
      <p:sp>
        <p:nvSpPr>
          <p:cNvPr id="65543" name="Text Box 14"/>
          <p:cNvSpPr txBox="1">
            <a:spLocks noChangeArrowheads="1"/>
          </p:cNvSpPr>
          <p:nvPr/>
        </p:nvSpPr>
        <p:spPr bwMode="auto">
          <a:xfrm>
            <a:off x="7321550" y="1177925"/>
            <a:ext cx="7985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aside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65544" name="Rectangle 15"/>
          <p:cNvSpPr>
            <a:spLocks noChangeArrowheads="1"/>
          </p:cNvSpPr>
          <p:nvPr/>
        </p:nvSpPr>
        <p:spPr bwMode="auto">
          <a:xfrm>
            <a:off x="323528" y="4293096"/>
            <a:ext cx="669674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solidFill>
                  <a:srgbClr val="800000"/>
                </a:solidFill>
                <a:latin typeface="+mn-lt"/>
              </a:rPr>
              <a:t>How to keep “state”: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protocol endpoints: maintain state at sender/receiver over multiple transactions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solidFill>
                  <a:srgbClr val="00B0F0"/>
                </a:solidFill>
                <a:latin typeface="+mn-lt"/>
              </a:rPr>
              <a:t>c</a:t>
            </a:r>
            <a:r>
              <a:rPr lang="en-US" b="1" dirty="0" smtClean="0">
                <a:solidFill>
                  <a:srgbClr val="00B0F0"/>
                </a:solidFill>
                <a:latin typeface="+mn-lt"/>
              </a:rPr>
              <a:t>ookies::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http messages carry </a:t>
            </a:r>
            <a:r>
              <a:rPr lang="en-US" dirty="0" smtClean="0">
                <a:latin typeface="+mn-lt"/>
              </a:rPr>
              <a:t>state.</a:t>
            </a:r>
            <a:endParaRPr lang="en-US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5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dirty="0" smtClean="0"/>
              <a:t>Web Caches (Proxy </a:t>
            </a:r>
            <a:r>
              <a:rPr lang="en-US" dirty="0"/>
              <a:t>S</a:t>
            </a:r>
            <a:r>
              <a:rPr lang="en-US" dirty="0" smtClean="0"/>
              <a:t>erver)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844824"/>
            <a:ext cx="3665538" cy="4536504"/>
          </a:xfrm>
        </p:spPr>
        <p:txBody>
          <a:bodyPr/>
          <a:lstStyle/>
          <a:p>
            <a:r>
              <a:rPr lang="en-US" sz="2400" dirty="0"/>
              <a:t>U</a:t>
            </a:r>
            <a:r>
              <a:rPr lang="en-US" sz="2400" dirty="0" smtClean="0"/>
              <a:t>ser sets browser: Web accesses via  cache.</a:t>
            </a:r>
          </a:p>
          <a:p>
            <a:r>
              <a:rPr lang="en-US" sz="2400" dirty="0"/>
              <a:t>B</a:t>
            </a:r>
            <a:r>
              <a:rPr lang="en-US" sz="2400" dirty="0" smtClean="0"/>
              <a:t>rowser sends all HTTP requests to cache.</a:t>
            </a:r>
          </a:p>
          <a:p>
            <a:pPr lvl="1"/>
            <a:r>
              <a:rPr lang="en-US" sz="2000" dirty="0" smtClean="0"/>
              <a:t>object in cache: cache returns object </a:t>
            </a:r>
          </a:p>
          <a:p>
            <a:pPr lvl="1"/>
            <a:r>
              <a:rPr lang="en-US" sz="2000" dirty="0" smtClean="0"/>
              <a:t>else cache requests object from origin server, then returns object to client</a:t>
            </a:r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323528" y="1196752"/>
            <a:ext cx="864096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solidFill>
                  <a:srgbClr val="800000"/>
                </a:solidFill>
                <a:latin typeface="+mn-lt"/>
              </a:rPr>
              <a:t>Goal: </a:t>
            </a:r>
            <a:r>
              <a:rPr lang="en-US" dirty="0">
                <a:latin typeface="+mn-lt"/>
              </a:rPr>
              <a:t>satisfy client request without involving origin </a:t>
            </a:r>
            <a:r>
              <a:rPr lang="en-US" dirty="0" smtClean="0">
                <a:latin typeface="+mn-lt"/>
              </a:rPr>
              <a:t>server.</a:t>
            </a:r>
            <a:endParaRPr lang="en-US" dirty="0">
              <a:latin typeface="+mn-lt"/>
            </a:endParaRP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4203700" y="2955925"/>
          <a:ext cx="5159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2955925"/>
                        <a:ext cx="515938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6"/>
          <p:cNvSpPr txBox="1">
            <a:spLocks noChangeArrowheads="1"/>
          </p:cNvSpPr>
          <p:nvPr/>
        </p:nvSpPr>
        <p:spPr bwMode="auto">
          <a:xfrm>
            <a:off x="4143375" y="3368675"/>
            <a:ext cx="714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client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4268788" y="4826000"/>
          <a:ext cx="5159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788" y="4826000"/>
                        <a:ext cx="51593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 Box 8"/>
          <p:cNvSpPr txBox="1">
            <a:spLocks noChangeArrowheads="1"/>
          </p:cNvSpPr>
          <p:nvPr/>
        </p:nvSpPr>
        <p:spPr bwMode="auto">
          <a:xfrm>
            <a:off x="6024563" y="2774950"/>
            <a:ext cx="955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Proxy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server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249988" y="3556000"/>
            <a:ext cx="346075" cy="742950"/>
            <a:chOff x="4180" y="783"/>
            <a:chExt cx="150" cy="307"/>
          </a:xfrm>
        </p:grpSpPr>
        <p:sp>
          <p:nvSpPr>
            <p:cNvPr id="7220" name="AutoShape 1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1" name="Rectangle 1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Rectangle 1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AutoShape 1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Line 1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5" name="Line 1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6" name="Rectangle 1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7" name="Rectangle 1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Text Box 21"/>
          <p:cNvSpPr txBox="1">
            <a:spLocks noChangeArrowheads="1"/>
          </p:cNvSpPr>
          <p:nvPr/>
        </p:nvSpPr>
        <p:spPr bwMode="auto">
          <a:xfrm>
            <a:off x="4298950" y="5284788"/>
            <a:ext cx="714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client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4538663" y="4095750"/>
            <a:ext cx="1622425" cy="760413"/>
            <a:chOff x="2859" y="2580"/>
            <a:chExt cx="1022" cy="479"/>
          </a:xfrm>
        </p:grpSpPr>
        <p:sp>
          <p:nvSpPr>
            <p:cNvPr id="7218" name="Line 19"/>
            <p:cNvSpPr>
              <a:spLocks noChangeShapeType="1"/>
            </p:cNvSpPr>
            <p:nvPr/>
          </p:nvSpPr>
          <p:spPr bwMode="auto">
            <a:xfrm flipV="1">
              <a:off x="2998" y="2580"/>
              <a:ext cx="883" cy="479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" name="Text Box 23"/>
            <p:cNvSpPr txBox="1">
              <a:spLocks noChangeArrowheads="1"/>
            </p:cNvSpPr>
            <p:nvPr/>
          </p:nvSpPr>
          <p:spPr bwMode="auto">
            <a:xfrm rot="19907361">
              <a:off x="2859" y="2679"/>
              <a:ext cx="9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request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4745038" y="4183063"/>
            <a:ext cx="1677987" cy="785812"/>
            <a:chOff x="2989" y="2635"/>
            <a:chExt cx="1057" cy="495"/>
          </a:xfrm>
        </p:grpSpPr>
        <p:sp>
          <p:nvSpPr>
            <p:cNvPr id="7216" name="Line 20"/>
            <p:cNvSpPr>
              <a:spLocks noChangeShapeType="1"/>
            </p:cNvSpPr>
            <p:nvPr/>
          </p:nvSpPr>
          <p:spPr bwMode="auto">
            <a:xfrm flipH="1">
              <a:off x="3030" y="2635"/>
              <a:ext cx="884" cy="495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7" name="Text Box 25"/>
            <p:cNvSpPr txBox="1">
              <a:spLocks noChangeArrowheads="1"/>
            </p:cNvSpPr>
            <p:nvPr/>
          </p:nvSpPr>
          <p:spPr bwMode="auto">
            <a:xfrm rot="19862217">
              <a:off x="2989" y="2856"/>
              <a:ext cx="105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response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8089900" y="2792413"/>
            <a:ext cx="346075" cy="742950"/>
            <a:chOff x="4180" y="783"/>
            <a:chExt cx="150" cy="307"/>
          </a:xfrm>
        </p:grpSpPr>
        <p:sp>
          <p:nvSpPr>
            <p:cNvPr id="7208" name="AutoShape 2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Rectangle 2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Rectangle 2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AutoShape 3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Line 3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Line 3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Rectangle 3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Rectangle 3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8174038" y="4670425"/>
            <a:ext cx="346075" cy="742950"/>
            <a:chOff x="4180" y="783"/>
            <a:chExt cx="150" cy="307"/>
          </a:xfrm>
        </p:grpSpPr>
        <p:sp>
          <p:nvSpPr>
            <p:cNvPr id="7200" name="AutoShape 3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Rectangle 3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Rectangle 3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AutoShape 3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Line 4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Line 4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Rectangle 4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Rectangle 4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4765675" y="3141663"/>
            <a:ext cx="3273425" cy="730250"/>
            <a:chOff x="3002" y="1979"/>
            <a:chExt cx="2062" cy="460"/>
          </a:xfrm>
        </p:grpSpPr>
        <p:sp>
          <p:nvSpPr>
            <p:cNvPr id="7197" name="Freeform 18"/>
            <p:cNvSpPr>
              <a:spLocks/>
            </p:cNvSpPr>
            <p:nvPr/>
          </p:nvSpPr>
          <p:spPr bwMode="auto">
            <a:xfrm>
              <a:off x="3002" y="1979"/>
              <a:ext cx="2048" cy="460"/>
            </a:xfrm>
            <a:custGeom>
              <a:avLst/>
              <a:gdLst>
                <a:gd name="T0" fmla="*/ 0 w 2048"/>
                <a:gd name="T1" fmla="*/ 2 h 460"/>
                <a:gd name="T2" fmla="*/ 1011 w 2048"/>
                <a:gd name="T3" fmla="*/ 460 h 460"/>
                <a:gd name="T4" fmla="*/ 2048 w 2048"/>
                <a:gd name="T5" fmla="*/ 0 h 460"/>
                <a:gd name="T6" fmla="*/ 0 60000 65536"/>
                <a:gd name="T7" fmla="*/ 0 60000 65536"/>
                <a:gd name="T8" fmla="*/ 0 60000 65536"/>
                <a:gd name="T9" fmla="*/ 0 w 2048"/>
                <a:gd name="T10" fmla="*/ 0 h 460"/>
                <a:gd name="T11" fmla="*/ 2048 w 2048"/>
                <a:gd name="T12" fmla="*/ 460 h 4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8" h="460">
                  <a:moveTo>
                    <a:pt x="0" y="2"/>
                  </a:moveTo>
                  <a:lnTo>
                    <a:pt x="1011" y="460"/>
                  </a:lnTo>
                  <a:lnTo>
                    <a:pt x="2048" y="0"/>
                  </a:ln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rgbClr val="800000"/>
                </a:solidFill>
              </a:endParaRPr>
            </a:p>
          </p:txBody>
        </p:sp>
        <p:sp>
          <p:nvSpPr>
            <p:cNvPr id="7198" name="Text Box 22"/>
            <p:cNvSpPr txBox="1">
              <a:spLocks noChangeArrowheads="1"/>
            </p:cNvSpPr>
            <p:nvPr/>
          </p:nvSpPr>
          <p:spPr bwMode="auto">
            <a:xfrm rot="1422049">
              <a:off x="3046" y="1984"/>
              <a:ext cx="9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request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  <p:sp>
          <p:nvSpPr>
            <p:cNvPr id="7199" name="Text Box 45"/>
            <p:cNvSpPr txBox="1">
              <a:spLocks noChangeArrowheads="1"/>
            </p:cNvSpPr>
            <p:nvPr/>
          </p:nvSpPr>
          <p:spPr bwMode="auto">
            <a:xfrm rot="20180032">
              <a:off x="4077" y="2015"/>
              <a:ext cx="9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request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186" name="Text Box 47"/>
          <p:cNvSpPr txBox="1">
            <a:spLocks noChangeArrowheads="1"/>
          </p:cNvSpPr>
          <p:nvPr/>
        </p:nvSpPr>
        <p:spPr bwMode="auto">
          <a:xfrm>
            <a:off x="7885113" y="5465763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187" name="Text Box 48"/>
          <p:cNvSpPr txBox="1">
            <a:spLocks noChangeArrowheads="1"/>
          </p:cNvSpPr>
          <p:nvPr/>
        </p:nvSpPr>
        <p:spPr bwMode="auto">
          <a:xfrm>
            <a:off x="7816850" y="1993900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188" name="Rectangle 55"/>
          <p:cNvSpPr>
            <a:spLocks noChangeArrowheads="1"/>
          </p:cNvSpPr>
          <p:nvPr/>
        </p:nvSpPr>
        <p:spPr bwMode="auto">
          <a:xfrm>
            <a:off x="6946900" y="4349750"/>
            <a:ext cx="406400" cy="393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89" name="Picture 5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97863" y="2632075"/>
            <a:ext cx="52705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3992563" y="2678113"/>
            <a:ext cx="4214812" cy="1814512"/>
            <a:chOff x="2515" y="1687"/>
            <a:chExt cx="2655" cy="1143"/>
          </a:xfrm>
        </p:grpSpPr>
        <p:sp>
          <p:nvSpPr>
            <p:cNvPr id="7192" name="Freeform 44"/>
            <p:cNvSpPr>
              <a:spLocks/>
            </p:cNvSpPr>
            <p:nvPr/>
          </p:nvSpPr>
          <p:spPr bwMode="auto">
            <a:xfrm>
              <a:off x="2985" y="2026"/>
              <a:ext cx="2119" cy="476"/>
            </a:xfrm>
            <a:custGeom>
              <a:avLst/>
              <a:gdLst>
                <a:gd name="T0" fmla="*/ 2119 w 2119"/>
                <a:gd name="T1" fmla="*/ 0 h 476"/>
                <a:gd name="T2" fmla="*/ 1020 w 2119"/>
                <a:gd name="T3" fmla="*/ 476 h 476"/>
                <a:gd name="T4" fmla="*/ 0 w 2119"/>
                <a:gd name="T5" fmla="*/ 8 h 476"/>
                <a:gd name="T6" fmla="*/ 0 60000 65536"/>
                <a:gd name="T7" fmla="*/ 0 60000 65536"/>
                <a:gd name="T8" fmla="*/ 0 60000 65536"/>
                <a:gd name="T9" fmla="*/ 0 w 2119"/>
                <a:gd name="T10" fmla="*/ 0 h 476"/>
                <a:gd name="T11" fmla="*/ 2119 w 2119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" h="476">
                  <a:moveTo>
                    <a:pt x="2119" y="0"/>
                  </a:moveTo>
                  <a:lnTo>
                    <a:pt x="1020" y="476"/>
                  </a:lnTo>
                  <a:lnTo>
                    <a:pt x="0" y="8"/>
                  </a:ln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Text Box 24"/>
            <p:cNvSpPr txBox="1">
              <a:spLocks noChangeArrowheads="1"/>
            </p:cNvSpPr>
            <p:nvPr/>
          </p:nvSpPr>
          <p:spPr bwMode="auto">
            <a:xfrm rot="1411598">
              <a:off x="2883" y="2226"/>
              <a:ext cx="105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response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  <p:sp>
          <p:nvSpPr>
            <p:cNvPr id="7194" name="Text Box 46"/>
            <p:cNvSpPr txBox="1">
              <a:spLocks noChangeArrowheads="1"/>
            </p:cNvSpPr>
            <p:nvPr/>
          </p:nvSpPr>
          <p:spPr bwMode="auto">
            <a:xfrm rot="20184211">
              <a:off x="4113" y="2227"/>
              <a:ext cx="105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response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  <p:pic>
          <p:nvPicPr>
            <p:cNvPr id="7195" name="Picture 5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979" y="2557"/>
              <a:ext cx="332" cy="2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7196" name="Picture 5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15" y="1687"/>
              <a:ext cx="332" cy="2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  <p:pic>
        <p:nvPicPr>
          <p:cNvPr id="171069" name="Picture 6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40188" y="4613275"/>
            <a:ext cx="52705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8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7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Web Caching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87488"/>
            <a:ext cx="4038600" cy="3069704"/>
          </a:xfrm>
        </p:spPr>
        <p:txBody>
          <a:bodyPr/>
          <a:lstStyle/>
          <a:p>
            <a:r>
              <a:rPr lang="en-US" sz="2400" dirty="0" smtClean="0"/>
              <a:t>Cache acts as both client and server</a:t>
            </a:r>
          </a:p>
          <a:p>
            <a:r>
              <a:rPr lang="en-US" sz="2400" dirty="0" smtClean="0"/>
              <a:t>Typically cache is installed by ISP (university, company, residential ISP)</a:t>
            </a:r>
          </a:p>
        </p:txBody>
      </p:sp>
      <p:sp>
        <p:nvSpPr>
          <p:cNvPr id="6656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Why Web caching?</a:t>
            </a:r>
          </a:p>
          <a:p>
            <a:r>
              <a:rPr lang="en-US" sz="2400" dirty="0" smtClean="0"/>
              <a:t>Reduces response time for client request.</a:t>
            </a:r>
          </a:p>
          <a:p>
            <a:r>
              <a:rPr lang="en-US" sz="2400" dirty="0" smtClean="0"/>
              <a:t>Reduces traffic on an institution’s access link.</a:t>
            </a:r>
          </a:p>
          <a:p>
            <a:r>
              <a:rPr lang="en-US" sz="2400" dirty="0" smtClean="0"/>
              <a:t>Enables “poor” content providers to effectively deliver content on Internet </a:t>
            </a:r>
            <a:r>
              <a:rPr lang="en-US" sz="2400" dirty="0"/>
              <a:t>dense with </a:t>
            </a:r>
            <a:r>
              <a:rPr lang="en-US" sz="2400" dirty="0" smtClean="0"/>
              <a:t>caches </a:t>
            </a:r>
            <a:r>
              <a:rPr lang="en-US" sz="2400" dirty="0"/>
              <a:t>(</a:t>
            </a:r>
            <a:r>
              <a:rPr lang="en-US" sz="2400" dirty="0" smtClean="0"/>
              <a:t>but so does P2P file sharing).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1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Line 2"/>
          <p:cNvSpPr>
            <a:spLocks noChangeShapeType="1"/>
          </p:cNvSpPr>
          <p:nvPr/>
        </p:nvSpPr>
        <p:spPr bwMode="auto">
          <a:xfrm>
            <a:off x="5067300" y="2076450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/>
          <a:lstStyle/>
          <a:p>
            <a:r>
              <a:rPr lang="en-US" dirty="0" smtClean="0"/>
              <a:t>Caching Example </a:t>
            </a:r>
          </a:p>
        </p:txBody>
      </p:sp>
      <p:sp>
        <p:nvSpPr>
          <p:cNvPr id="820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20700" y="980728"/>
            <a:ext cx="4164013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Assumptions</a:t>
            </a:r>
          </a:p>
          <a:p>
            <a:r>
              <a:rPr lang="en-US" sz="2000" dirty="0" smtClean="0"/>
              <a:t>average object size = 1,000,000 bits</a:t>
            </a:r>
          </a:p>
          <a:p>
            <a:r>
              <a:rPr lang="en-US" sz="2000" dirty="0" smtClean="0"/>
              <a:t>avg. request rate from institution’s browsers to origin servers = 15 requests/sec</a:t>
            </a:r>
          </a:p>
          <a:p>
            <a:r>
              <a:rPr lang="en-US" sz="2000" dirty="0" smtClean="0"/>
              <a:t>delay from institutional router to any origin server and back to router = 2 sec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Consequences</a:t>
            </a:r>
          </a:p>
          <a:p>
            <a:r>
              <a:rPr lang="en-US" sz="1800" dirty="0" smtClean="0"/>
              <a:t>utilization on LAN = 15%</a:t>
            </a:r>
          </a:p>
          <a:p>
            <a:r>
              <a:rPr lang="en-US" sz="1800" dirty="0" smtClean="0"/>
              <a:t>utilization on access link = 100%</a:t>
            </a:r>
          </a:p>
          <a:p>
            <a:r>
              <a:rPr lang="en-US" sz="1800" dirty="0" smtClean="0"/>
              <a:t>total delay = Internet delay + access delay + LAN delay</a:t>
            </a:r>
          </a:p>
          <a:p>
            <a:pPr>
              <a:buFont typeface="ZapfDingbats" pitchFamily="82" charset="2"/>
              <a:buNone/>
            </a:pPr>
            <a:r>
              <a:rPr lang="en-US" sz="1800" dirty="0" smtClean="0"/>
              <a:t>  =  2 sec + minutes (congested)  + milliseconds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78388" y="1698625"/>
            <a:ext cx="184150" cy="542925"/>
            <a:chOff x="4180" y="783"/>
            <a:chExt cx="150" cy="307"/>
          </a:xfrm>
        </p:grpSpPr>
        <p:sp>
          <p:nvSpPr>
            <p:cNvPr id="8287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8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9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0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1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2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3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4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802313" y="1155700"/>
            <a:ext cx="184150" cy="542925"/>
            <a:chOff x="4180" y="783"/>
            <a:chExt cx="150" cy="307"/>
          </a:xfrm>
        </p:grpSpPr>
        <p:sp>
          <p:nvSpPr>
            <p:cNvPr id="8279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0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1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2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3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4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5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6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478588" y="1184275"/>
            <a:ext cx="184150" cy="542925"/>
            <a:chOff x="4180" y="783"/>
            <a:chExt cx="150" cy="307"/>
          </a:xfrm>
        </p:grpSpPr>
        <p:sp>
          <p:nvSpPr>
            <p:cNvPr id="8271" name="AutoShape 2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2" name="Rectangle 2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3" name="Rectangle 2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4" name="AutoShape 2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5" name="Line 2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6" name="Line 2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7" name="Rectangle 3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8" name="Rectangle 3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059613" y="1365250"/>
            <a:ext cx="184150" cy="542925"/>
            <a:chOff x="4180" y="783"/>
            <a:chExt cx="150" cy="307"/>
          </a:xfrm>
        </p:grpSpPr>
        <p:sp>
          <p:nvSpPr>
            <p:cNvPr id="8263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4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5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6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7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8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9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0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373938" y="2155825"/>
            <a:ext cx="184150" cy="542925"/>
            <a:chOff x="4180" y="783"/>
            <a:chExt cx="150" cy="307"/>
          </a:xfrm>
        </p:grpSpPr>
        <p:sp>
          <p:nvSpPr>
            <p:cNvPr id="8255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6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7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8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9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0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1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2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8" name="Text Box 50"/>
          <p:cNvSpPr txBox="1">
            <a:spLocks noChangeArrowheads="1"/>
          </p:cNvSpPr>
          <p:nvPr/>
        </p:nvSpPr>
        <p:spPr bwMode="auto">
          <a:xfrm>
            <a:off x="7594717" y="1431181"/>
            <a:ext cx="10919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origin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servers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8209" name="Line 51"/>
          <p:cNvSpPr>
            <a:spLocks noChangeShapeType="1"/>
          </p:cNvSpPr>
          <p:nvPr/>
        </p:nvSpPr>
        <p:spPr bwMode="auto">
          <a:xfrm>
            <a:off x="5876925" y="1695450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52"/>
          <p:cNvSpPr>
            <a:spLocks noChangeShapeType="1"/>
          </p:cNvSpPr>
          <p:nvPr/>
        </p:nvSpPr>
        <p:spPr bwMode="auto">
          <a:xfrm flipH="1">
            <a:off x="6505575" y="1733550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53"/>
          <p:cNvSpPr>
            <a:spLocks noChangeShapeType="1"/>
          </p:cNvSpPr>
          <p:nvPr/>
        </p:nvSpPr>
        <p:spPr bwMode="auto">
          <a:xfrm flipH="1">
            <a:off x="6962775" y="1895475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54"/>
          <p:cNvSpPr>
            <a:spLocks noChangeShapeType="1"/>
          </p:cNvSpPr>
          <p:nvPr/>
        </p:nvSpPr>
        <p:spPr bwMode="auto">
          <a:xfrm flipH="1" flipV="1">
            <a:off x="7124700" y="2657475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Freeform 55"/>
          <p:cNvSpPr>
            <a:spLocks/>
          </p:cNvSpPr>
          <p:nvPr/>
        </p:nvSpPr>
        <p:spPr bwMode="auto">
          <a:xfrm>
            <a:off x="5162550" y="1689100"/>
            <a:ext cx="2174875" cy="1581150"/>
          </a:xfrm>
          <a:custGeom>
            <a:avLst/>
            <a:gdLst>
              <a:gd name="T0" fmla="*/ 27 w 2135"/>
              <a:gd name="T1" fmla="*/ 652 h 1662"/>
              <a:gd name="T2" fmla="*/ 105 w 2135"/>
              <a:gd name="T3" fmla="*/ 76 h 1662"/>
              <a:gd name="T4" fmla="*/ 657 w 2135"/>
              <a:gd name="T5" fmla="*/ 196 h 1662"/>
              <a:gd name="T6" fmla="*/ 1209 w 2135"/>
              <a:gd name="T7" fmla="*/ 100 h 1662"/>
              <a:gd name="T8" fmla="*/ 2001 w 2135"/>
              <a:gd name="T9" fmla="*/ 406 h 1662"/>
              <a:gd name="T10" fmla="*/ 2013 w 2135"/>
              <a:gd name="T11" fmla="*/ 1144 h 1662"/>
              <a:gd name="T12" fmla="*/ 1581 w 2135"/>
              <a:gd name="T13" fmla="*/ 1600 h 1662"/>
              <a:gd name="T14" fmla="*/ 813 w 2135"/>
              <a:gd name="T15" fmla="*/ 1516 h 1662"/>
              <a:gd name="T16" fmla="*/ 501 w 2135"/>
              <a:gd name="T17" fmla="*/ 1270 h 1662"/>
              <a:gd name="T18" fmla="*/ 183 w 2135"/>
              <a:gd name="T19" fmla="*/ 1066 h 1662"/>
              <a:gd name="T20" fmla="*/ 27 w 2135"/>
              <a:gd name="T21" fmla="*/ 652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145213" y="2890838"/>
            <a:ext cx="501650" cy="233362"/>
            <a:chOff x="3600" y="219"/>
            <a:chExt cx="360" cy="175"/>
          </a:xfrm>
        </p:grpSpPr>
        <p:sp>
          <p:nvSpPr>
            <p:cNvPr id="8242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3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4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8246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252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4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249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0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1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15" name="Text Box 70"/>
          <p:cNvSpPr txBox="1">
            <a:spLocks noChangeArrowheads="1"/>
          </p:cNvSpPr>
          <p:nvPr/>
        </p:nvSpPr>
        <p:spPr bwMode="auto">
          <a:xfrm>
            <a:off x="5595938" y="1998663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 Internet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216" name="Freeform 71"/>
          <p:cNvSpPr>
            <a:spLocks/>
          </p:cNvSpPr>
          <p:nvPr/>
        </p:nvSpPr>
        <p:spPr bwMode="auto">
          <a:xfrm>
            <a:off x="4732338" y="4059238"/>
            <a:ext cx="2965450" cy="1390650"/>
          </a:xfrm>
          <a:custGeom>
            <a:avLst/>
            <a:gdLst>
              <a:gd name="T0" fmla="*/ 31 w 1868"/>
              <a:gd name="T1" fmla="*/ 327 h 876"/>
              <a:gd name="T2" fmla="*/ 103 w 1868"/>
              <a:gd name="T3" fmla="*/ 137 h 876"/>
              <a:gd name="T4" fmla="*/ 649 w 1868"/>
              <a:gd name="T5" fmla="*/ 17 h 876"/>
              <a:gd name="T6" fmla="*/ 1141 w 1868"/>
              <a:gd name="T7" fmla="*/ 35 h 876"/>
              <a:gd name="T8" fmla="*/ 1763 w 1868"/>
              <a:gd name="T9" fmla="*/ 121 h 876"/>
              <a:gd name="T10" fmla="*/ 1774 w 1868"/>
              <a:gd name="T11" fmla="*/ 741 h 876"/>
              <a:gd name="T12" fmla="*/ 1369 w 1868"/>
              <a:gd name="T13" fmla="*/ 845 h 876"/>
              <a:gd name="T14" fmla="*/ 781 w 1868"/>
              <a:gd name="T15" fmla="*/ 851 h 876"/>
              <a:gd name="T16" fmla="*/ 447 w 1868"/>
              <a:gd name="T17" fmla="*/ 847 h 876"/>
              <a:gd name="T18" fmla="*/ 168 w 1868"/>
              <a:gd name="T19" fmla="*/ 676 h 876"/>
              <a:gd name="T20" fmla="*/ 31 w 1868"/>
              <a:gd name="T21" fmla="*/ 32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4" name="Object 72"/>
          <p:cNvGraphicFramePr>
            <a:graphicFrameLocks noChangeAspect="1"/>
          </p:cNvGraphicFramePr>
          <p:nvPr/>
        </p:nvGraphicFramePr>
        <p:xfrm>
          <a:off x="4979988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73"/>
          <p:cNvGraphicFramePr>
            <a:graphicFrameLocks noChangeAspect="1"/>
          </p:cNvGraphicFramePr>
          <p:nvPr/>
        </p:nvGraphicFramePr>
        <p:xfrm>
          <a:off x="548481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74"/>
          <p:cNvGraphicFramePr>
            <a:graphicFrameLocks noChangeAspect="1"/>
          </p:cNvGraphicFramePr>
          <p:nvPr/>
        </p:nvGraphicFramePr>
        <p:xfrm>
          <a:off x="6018213" y="4794250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213" y="4794250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75"/>
          <p:cNvGraphicFramePr>
            <a:graphicFrameLocks noChangeAspect="1"/>
          </p:cNvGraphicFramePr>
          <p:nvPr/>
        </p:nvGraphicFramePr>
        <p:xfrm>
          <a:off x="653256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7" name="Line 76"/>
          <p:cNvSpPr>
            <a:spLocks noChangeShapeType="1"/>
          </p:cNvSpPr>
          <p:nvPr/>
        </p:nvSpPr>
        <p:spPr bwMode="auto">
          <a:xfrm flipV="1">
            <a:off x="5172075" y="4592638"/>
            <a:ext cx="1557338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Line 77"/>
          <p:cNvSpPr>
            <a:spLocks noChangeShapeType="1"/>
          </p:cNvSpPr>
          <p:nvPr/>
        </p:nvSpPr>
        <p:spPr bwMode="auto">
          <a:xfrm>
            <a:off x="5181600" y="46053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78"/>
          <p:cNvSpPr>
            <a:spLocks noChangeShapeType="1"/>
          </p:cNvSpPr>
          <p:nvPr/>
        </p:nvSpPr>
        <p:spPr bwMode="auto">
          <a:xfrm>
            <a:off x="5691188" y="4614863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Line 79"/>
          <p:cNvSpPr>
            <a:spLocks noChangeShapeType="1"/>
          </p:cNvSpPr>
          <p:nvPr/>
        </p:nvSpPr>
        <p:spPr bwMode="auto">
          <a:xfrm>
            <a:off x="6229350" y="46101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Line 80"/>
          <p:cNvSpPr>
            <a:spLocks noChangeShapeType="1"/>
          </p:cNvSpPr>
          <p:nvPr/>
        </p:nvSpPr>
        <p:spPr bwMode="auto">
          <a:xfrm>
            <a:off x="6729413" y="4610100"/>
            <a:ext cx="0" cy="223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6145213" y="4181475"/>
            <a:ext cx="501650" cy="233363"/>
            <a:chOff x="3600" y="219"/>
            <a:chExt cx="360" cy="175"/>
          </a:xfrm>
        </p:grpSpPr>
        <p:sp>
          <p:nvSpPr>
            <p:cNvPr id="8229" name="Oval 8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2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8233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239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0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1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236" name="Line 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7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8" name="Line 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23" name="Line 95"/>
          <p:cNvSpPr>
            <a:spLocks noChangeShapeType="1"/>
          </p:cNvSpPr>
          <p:nvPr/>
        </p:nvSpPr>
        <p:spPr bwMode="auto">
          <a:xfrm>
            <a:off x="6391275" y="31337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Line 96"/>
          <p:cNvSpPr>
            <a:spLocks noChangeShapeType="1"/>
          </p:cNvSpPr>
          <p:nvPr/>
        </p:nvSpPr>
        <p:spPr bwMode="auto">
          <a:xfrm>
            <a:off x="6396038" y="4419600"/>
            <a:ext cx="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Text Box 97"/>
          <p:cNvSpPr txBox="1">
            <a:spLocks noChangeArrowheads="1"/>
          </p:cNvSpPr>
          <p:nvPr/>
        </p:nvSpPr>
        <p:spPr bwMode="auto">
          <a:xfrm>
            <a:off x="4695825" y="3946525"/>
            <a:ext cx="1325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network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226" name="Text Box 98"/>
          <p:cNvSpPr txBox="1">
            <a:spLocks noChangeArrowheads="1"/>
          </p:cNvSpPr>
          <p:nvPr/>
        </p:nvSpPr>
        <p:spPr bwMode="auto">
          <a:xfrm>
            <a:off x="6630988" y="4294188"/>
            <a:ext cx="15888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100 </a:t>
            </a:r>
            <a:r>
              <a:rPr lang="en-US" sz="1600" dirty="0"/>
              <a:t>Mbps LAN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227" name="Text Box 99"/>
          <p:cNvSpPr txBox="1">
            <a:spLocks noChangeArrowheads="1"/>
          </p:cNvSpPr>
          <p:nvPr/>
        </p:nvSpPr>
        <p:spPr bwMode="auto">
          <a:xfrm>
            <a:off x="6392863" y="3322638"/>
            <a:ext cx="1195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15 </a:t>
            </a:r>
            <a:r>
              <a:rPr lang="en-US" sz="1600" dirty="0"/>
              <a:t>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/>
              <a:t>access link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228" name="Text Box 100"/>
          <p:cNvSpPr txBox="1">
            <a:spLocks noChangeArrowheads="1"/>
          </p:cNvSpPr>
          <p:nvPr/>
        </p:nvSpPr>
        <p:spPr bwMode="auto">
          <a:xfrm>
            <a:off x="6865720" y="5370513"/>
            <a:ext cx="14895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cache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HTTP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Line 2"/>
          <p:cNvSpPr>
            <a:spLocks noChangeShapeType="1"/>
          </p:cNvSpPr>
          <p:nvPr/>
        </p:nvSpPr>
        <p:spPr bwMode="auto">
          <a:xfrm>
            <a:off x="5067300" y="2076450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Caching Example (cont)</a:t>
            </a:r>
          </a:p>
        </p:txBody>
      </p:sp>
      <p:sp>
        <p:nvSpPr>
          <p:cNvPr id="922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268760"/>
            <a:ext cx="4164013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P</a:t>
            </a:r>
            <a:r>
              <a:rPr lang="en-US" sz="2400" dirty="0" smtClean="0">
                <a:solidFill>
                  <a:srgbClr val="800000"/>
                </a:solidFill>
              </a:rPr>
              <a:t>ossible </a:t>
            </a: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>
                <a:solidFill>
                  <a:srgbClr val="800000"/>
                </a:solidFill>
              </a:rPr>
              <a:t>olution</a:t>
            </a:r>
          </a:p>
          <a:p>
            <a:r>
              <a:rPr lang="en-US" sz="2000" dirty="0" smtClean="0"/>
              <a:t>increase bandwidth of access link to, say, 100 Mbps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Consequences</a:t>
            </a:r>
          </a:p>
          <a:p>
            <a:r>
              <a:rPr lang="en-US" sz="2000" dirty="0" smtClean="0"/>
              <a:t>utilization on LAN = 15%</a:t>
            </a:r>
          </a:p>
          <a:p>
            <a:r>
              <a:rPr lang="en-US" sz="2000" dirty="0" smtClean="0"/>
              <a:t>utilization on access link = 15%</a:t>
            </a:r>
          </a:p>
          <a:p>
            <a:r>
              <a:rPr lang="en-US" sz="2000" dirty="0" smtClean="0"/>
              <a:t>Total delay = Internet delay + access delay + LAN delay</a:t>
            </a:r>
          </a:p>
          <a:p>
            <a:pPr>
              <a:buFont typeface="ZapfDingbats" pitchFamily="82" charset="2"/>
              <a:buNone/>
            </a:pPr>
            <a:r>
              <a:rPr lang="en-US" sz="2000" dirty="0" smtClean="0"/>
              <a:t>  =  2 sec + </a:t>
            </a:r>
            <a:r>
              <a:rPr lang="en-US" sz="2000" dirty="0" err="1" smtClean="0"/>
              <a:t>msecs</a:t>
            </a:r>
            <a:r>
              <a:rPr lang="en-US" sz="2000" dirty="0" smtClean="0"/>
              <a:t> + </a:t>
            </a:r>
            <a:r>
              <a:rPr lang="en-US" sz="2000" dirty="0" err="1" smtClean="0"/>
              <a:t>msecs</a:t>
            </a:r>
            <a:endParaRPr lang="en-US" sz="2000" dirty="0" smtClean="0"/>
          </a:p>
          <a:p>
            <a:r>
              <a:rPr lang="en-US" sz="2000" dirty="0" smtClean="0"/>
              <a:t>BUT…often a costly upgrade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78388" y="1698625"/>
            <a:ext cx="184150" cy="542925"/>
            <a:chOff x="4180" y="783"/>
            <a:chExt cx="150" cy="307"/>
          </a:xfrm>
        </p:grpSpPr>
        <p:sp>
          <p:nvSpPr>
            <p:cNvPr id="9311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2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3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4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5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6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7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8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802313" y="1155700"/>
            <a:ext cx="184150" cy="542925"/>
            <a:chOff x="4180" y="783"/>
            <a:chExt cx="150" cy="307"/>
          </a:xfrm>
        </p:grpSpPr>
        <p:sp>
          <p:nvSpPr>
            <p:cNvPr id="9303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4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5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6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7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8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9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0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478588" y="1184275"/>
            <a:ext cx="184150" cy="542925"/>
            <a:chOff x="4180" y="783"/>
            <a:chExt cx="150" cy="307"/>
          </a:xfrm>
        </p:grpSpPr>
        <p:sp>
          <p:nvSpPr>
            <p:cNvPr id="9295" name="AutoShape 2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6" name="Rectangle 2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7" name="Rectangle 2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8" name="AutoShape 2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9" name="Line 2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0" name="Line 2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1" name="Rectangle 3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2" name="Rectangle 3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059613" y="1365250"/>
            <a:ext cx="184150" cy="542925"/>
            <a:chOff x="4180" y="783"/>
            <a:chExt cx="150" cy="307"/>
          </a:xfrm>
        </p:grpSpPr>
        <p:sp>
          <p:nvSpPr>
            <p:cNvPr id="9287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8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9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0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1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2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3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4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373938" y="2155825"/>
            <a:ext cx="184150" cy="542925"/>
            <a:chOff x="4180" y="783"/>
            <a:chExt cx="150" cy="307"/>
          </a:xfrm>
        </p:grpSpPr>
        <p:sp>
          <p:nvSpPr>
            <p:cNvPr id="9279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0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1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2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3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4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5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6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3" name="Line 51"/>
          <p:cNvSpPr>
            <a:spLocks noChangeShapeType="1"/>
          </p:cNvSpPr>
          <p:nvPr/>
        </p:nvSpPr>
        <p:spPr bwMode="auto">
          <a:xfrm>
            <a:off x="5876925" y="1695450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52"/>
          <p:cNvSpPr>
            <a:spLocks noChangeShapeType="1"/>
          </p:cNvSpPr>
          <p:nvPr/>
        </p:nvSpPr>
        <p:spPr bwMode="auto">
          <a:xfrm flipH="1">
            <a:off x="6505575" y="1733550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Line 53"/>
          <p:cNvSpPr>
            <a:spLocks noChangeShapeType="1"/>
          </p:cNvSpPr>
          <p:nvPr/>
        </p:nvSpPr>
        <p:spPr bwMode="auto">
          <a:xfrm flipH="1">
            <a:off x="6962775" y="1895475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Line 54"/>
          <p:cNvSpPr>
            <a:spLocks noChangeShapeType="1"/>
          </p:cNvSpPr>
          <p:nvPr/>
        </p:nvSpPr>
        <p:spPr bwMode="auto">
          <a:xfrm flipH="1" flipV="1">
            <a:off x="7124700" y="2657475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Freeform 55"/>
          <p:cNvSpPr>
            <a:spLocks/>
          </p:cNvSpPr>
          <p:nvPr/>
        </p:nvSpPr>
        <p:spPr bwMode="auto">
          <a:xfrm>
            <a:off x="5162550" y="1689100"/>
            <a:ext cx="2174875" cy="1581150"/>
          </a:xfrm>
          <a:custGeom>
            <a:avLst/>
            <a:gdLst>
              <a:gd name="T0" fmla="*/ 27 w 2135"/>
              <a:gd name="T1" fmla="*/ 652 h 1662"/>
              <a:gd name="T2" fmla="*/ 105 w 2135"/>
              <a:gd name="T3" fmla="*/ 76 h 1662"/>
              <a:gd name="T4" fmla="*/ 657 w 2135"/>
              <a:gd name="T5" fmla="*/ 196 h 1662"/>
              <a:gd name="T6" fmla="*/ 1209 w 2135"/>
              <a:gd name="T7" fmla="*/ 100 h 1662"/>
              <a:gd name="T8" fmla="*/ 2001 w 2135"/>
              <a:gd name="T9" fmla="*/ 406 h 1662"/>
              <a:gd name="T10" fmla="*/ 2013 w 2135"/>
              <a:gd name="T11" fmla="*/ 1144 h 1662"/>
              <a:gd name="T12" fmla="*/ 1581 w 2135"/>
              <a:gd name="T13" fmla="*/ 1600 h 1662"/>
              <a:gd name="T14" fmla="*/ 813 w 2135"/>
              <a:gd name="T15" fmla="*/ 1516 h 1662"/>
              <a:gd name="T16" fmla="*/ 501 w 2135"/>
              <a:gd name="T17" fmla="*/ 1270 h 1662"/>
              <a:gd name="T18" fmla="*/ 183 w 2135"/>
              <a:gd name="T19" fmla="*/ 1066 h 1662"/>
              <a:gd name="T20" fmla="*/ 27 w 2135"/>
              <a:gd name="T21" fmla="*/ 652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145213" y="2890838"/>
            <a:ext cx="501650" cy="233362"/>
            <a:chOff x="3600" y="219"/>
            <a:chExt cx="360" cy="175"/>
          </a:xfrm>
        </p:grpSpPr>
        <p:sp>
          <p:nvSpPr>
            <p:cNvPr id="9266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8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9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9270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9276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7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8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9273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4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5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239" name="Text Box 70"/>
          <p:cNvSpPr txBox="1">
            <a:spLocks noChangeArrowheads="1"/>
          </p:cNvSpPr>
          <p:nvPr/>
        </p:nvSpPr>
        <p:spPr bwMode="auto">
          <a:xfrm>
            <a:off x="5595938" y="1998663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 Internet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40" name="Freeform 71"/>
          <p:cNvSpPr>
            <a:spLocks/>
          </p:cNvSpPr>
          <p:nvPr/>
        </p:nvSpPr>
        <p:spPr bwMode="auto">
          <a:xfrm>
            <a:off x="4732338" y="4059238"/>
            <a:ext cx="2965450" cy="1390650"/>
          </a:xfrm>
          <a:custGeom>
            <a:avLst/>
            <a:gdLst>
              <a:gd name="T0" fmla="*/ 31 w 1868"/>
              <a:gd name="T1" fmla="*/ 327 h 876"/>
              <a:gd name="T2" fmla="*/ 103 w 1868"/>
              <a:gd name="T3" fmla="*/ 137 h 876"/>
              <a:gd name="T4" fmla="*/ 649 w 1868"/>
              <a:gd name="T5" fmla="*/ 17 h 876"/>
              <a:gd name="T6" fmla="*/ 1141 w 1868"/>
              <a:gd name="T7" fmla="*/ 35 h 876"/>
              <a:gd name="T8" fmla="*/ 1763 w 1868"/>
              <a:gd name="T9" fmla="*/ 121 h 876"/>
              <a:gd name="T10" fmla="*/ 1774 w 1868"/>
              <a:gd name="T11" fmla="*/ 741 h 876"/>
              <a:gd name="T12" fmla="*/ 1369 w 1868"/>
              <a:gd name="T13" fmla="*/ 845 h 876"/>
              <a:gd name="T14" fmla="*/ 781 w 1868"/>
              <a:gd name="T15" fmla="*/ 851 h 876"/>
              <a:gd name="T16" fmla="*/ 447 w 1868"/>
              <a:gd name="T17" fmla="*/ 847 h 876"/>
              <a:gd name="T18" fmla="*/ 168 w 1868"/>
              <a:gd name="T19" fmla="*/ 676 h 876"/>
              <a:gd name="T20" fmla="*/ 31 w 1868"/>
              <a:gd name="T21" fmla="*/ 32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18" name="Object 72"/>
          <p:cNvGraphicFramePr>
            <a:graphicFrameLocks noChangeAspect="1"/>
          </p:cNvGraphicFramePr>
          <p:nvPr/>
        </p:nvGraphicFramePr>
        <p:xfrm>
          <a:off x="4979988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2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73"/>
          <p:cNvGraphicFramePr>
            <a:graphicFrameLocks noChangeAspect="1"/>
          </p:cNvGraphicFramePr>
          <p:nvPr/>
        </p:nvGraphicFramePr>
        <p:xfrm>
          <a:off x="548481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74"/>
          <p:cNvGraphicFramePr>
            <a:graphicFrameLocks noChangeAspect="1"/>
          </p:cNvGraphicFramePr>
          <p:nvPr/>
        </p:nvGraphicFramePr>
        <p:xfrm>
          <a:off x="6018213" y="4794250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213" y="4794250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75"/>
          <p:cNvGraphicFramePr>
            <a:graphicFrameLocks noChangeAspect="1"/>
          </p:cNvGraphicFramePr>
          <p:nvPr/>
        </p:nvGraphicFramePr>
        <p:xfrm>
          <a:off x="653256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1" name="Line 76"/>
          <p:cNvSpPr>
            <a:spLocks noChangeShapeType="1"/>
          </p:cNvSpPr>
          <p:nvPr/>
        </p:nvSpPr>
        <p:spPr bwMode="auto">
          <a:xfrm flipV="1">
            <a:off x="5172075" y="4592638"/>
            <a:ext cx="1557338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Line 77"/>
          <p:cNvSpPr>
            <a:spLocks noChangeShapeType="1"/>
          </p:cNvSpPr>
          <p:nvPr/>
        </p:nvSpPr>
        <p:spPr bwMode="auto">
          <a:xfrm>
            <a:off x="5181600" y="46053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Line 78"/>
          <p:cNvSpPr>
            <a:spLocks noChangeShapeType="1"/>
          </p:cNvSpPr>
          <p:nvPr/>
        </p:nvSpPr>
        <p:spPr bwMode="auto">
          <a:xfrm>
            <a:off x="5691188" y="4614863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79"/>
          <p:cNvSpPr>
            <a:spLocks noChangeShapeType="1"/>
          </p:cNvSpPr>
          <p:nvPr/>
        </p:nvSpPr>
        <p:spPr bwMode="auto">
          <a:xfrm>
            <a:off x="6229350" y="46101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Line 80"/>
          <p:cNvSpPr>
            <a:spLocks noChangeShapeType="1"/>
          </p:cNvSpPr>
          <p:nvPr/>
        </p:nvSpPr>
        <p:spPr bwMode="auto">
          <a:xfrm>
            <a:off x="6729413" y="4610100"/>
            <a:ext cx="0" cy="223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6145213" y="4181475"/>
            <a:ext cx="501650" cy="233363"/>
            <a:chOff x="3600" y="219"/>
            <a:chExt cx="360" cy="175"/>
          </a:xfrm>
        </p:grpSpPr>
        <p:sp>
          <p:nvSpPr>
            <p:cNvPr id="9253" name="Oval 8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4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5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9257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9263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5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9260" name="Line 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1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2" name="Line 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247" name="Line 95"/>
          <p:cNvSpPr>
            <a:spLocks noChangeShapeType="1"/>
          </p:cNvSpPr>
          <p:nvPr/>
        </p:nvSpPr>
        <p:spPr bwMode="auto">
          <a:xfrm>
            <a:off x="6391275" y="31337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Line 96"/>
          <p:cNvSpPr>
            <a:spLocks noChangeShapeType="1"/>
          </p:cNvSpPr>
          <p:nvPr/>
        </p:nvSpPr>
        <p:spPr bwMode="auto">
          <a:xfrm>
            <a:off x="6396038" y="4419600"/>
            <a:ext cx="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Text Box 97"/>
          <p:cNvSpPr txBox="1">
            <a:spLocks noChangeArrowheads="1"/>
          </p:cNvSpPr>
          <p:nvPr/>
        </p:nvSpPr>
        <p:spPr bwMode="auto">
          <a:xfrm>
            <a:off x="4695825" y="3946525"/>
            <a:ext cx="1325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network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0" name="Text Box 98"/>
          <p:cNvSpPr txBox="1">
            <a:spLocks noChangeArrowheads="1"/>
          </p:cNvSpPr>
          <p:nvPr/>
        </p:nvSpPr>
        <p:spPr bwMode="auto">
          <a:xfrm>
            <a:off x="6630988" y="4294188"/>
            <a:ext cx="15888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100 </a:t>
            </a:r>
            <a:r>
              <a:rPr lang="en-US" sz="1600" dirty="0"/>
              <a:t>Mbps LAN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1" name="Text Box 99"/>
          <p:cNvSpPr txBox="1">
            <a:spLocks noChangeArrowheads="1"/>
          </p:cNvSpPr>
          <p:nvPr/>
        </p:nvSpPr>
        <p:spPr bwMode="auto">
          <a:xfrm>
            <a:off x="6392863" y="3322638"/>
            <a:ext cx="1195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100 </a:t>
            </a:r>
            <a:r>
              <a:rPr lang="en-US" sz="1600" dirty="0"/>
              <a:t>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/>
              <a:t>access link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2" name="Text Box 100"/>
          <p:cNvSpPr txBox="1">
            <a:spLocks noChangeArrowheads="1"/>
          </p:cNvSpPr>
          <p:nvPr/>
        </p:nvSpPr>
        <p:spPr bwMode="auto">
          <a:xfrm>
            <a:off x="6865720" y="5370513"/>
            <a:ext cx="14895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cache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03" name="Text Box 50"/>
          <p:cNvSpPr txBox="1">
            <a:spLocks noChangeArrowheads="1"/>
          </p:cNvSpPr>
          <p:nvPr/>
        </p:nvSpPr>
        <p:spPr bwMode="auto">
          <a:xfrm>
            <a:off x="7594717" y="1431181"/>
            <a:ext cx="10919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origin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servers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5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Line 2"/>
          <p:cNvSpPr>
            <a:spLocks noChangeShapeType="1"/>
          </p:cNvSpPr>
          <p:nvPr/>
        </p:nvSpPr>
        <p:spPr bwMode="auto">
          <a:xfrm>
            <a:off x="5067300" y="2076450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102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196752"/>
            <a:ext cx="395605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P</a:t>
            </a:r>
            <a:r>
              <a:rPr lang="en-US" sz="2400" dirty="0" smtClean="0">
                <a:solidFill>
                  <a:srgbClr val="800000"/>
                </a:solidFill>
              </a:rPr>
              <a:t>ossible </a:t>
            </a: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>
                <a:solidFill>
                  <a:srgbClr val="800000"/>
                </a:solidFill>
              </a:rPr>
              <a:t>olution: Install </a:t>
            </a:r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 smtClean="0">
                <a:solidFill>
                  <a:srgbClr val="800000"/>
                </a:solidFill>
              </a:rPr>
              <a:t>ache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suppose hit rate is 0.4</a:t>
            </a:r>
            <a:endParaRPr lang="en-US" sz="2400" dirty="0" smtClean="0"/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Consequences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40% requests will be satisfied almost immediately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60% requests satisfied by origin server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utilization of access link reduced to 60%, resulting in negligible  delays (say 10 </a:t>
            </a:r>
            <a:r>
              <a:rPr lang="en-US" sz="2000" dirty="0" err="1" smtClean="0"/>
              <a:t>msec</a:t>
            </a:r>
            <a:r>
              <a:rPr lang="en-US" sz="20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</a:t>
            </a:r>
            <a:r>
              <a:rPr lang="en-US" sz="2000" dirty="0" err="1" smtClean="0"/>
              <a:t>avg</a:t>
            </a:r>
            <a:r>
              <a:rPr lang="en-US" sz="2000" dirty="0" smtClean="0"/>
              <a:t> delay = Internet delay + access delay + LAN delay   =  .6*(2.01) </a:t>
            </a:r>
            <a:r>
              <a:rPr lang="en-US" sz="2000" dirty="0" err="1" smtClean="0"/>
              <a:t>secs</a:t>
            </a:r>
            <a:r>
              <a:rPr lang="en-US" sz="2000" dirty="0" smtClean="0"/>
              <a:t>  + .4*milliseconds &lt; 1.4 </a:t>
            </a:r>
            <a:r>
              <a:rPr lang="en-US" sz="2000" dirty="0" err="1" smtClean="0"/>
              <a:t>secs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78388" y="1698625"/>
            <a:ext cx="184150" cy="542925"/>
            <a:chOff x="4180" y="783"/>
            <a:chExt cx="150" cy="307"/>
          </a:xfrm>
        </p:grpSpPr>
        <p:sp>
          <p:nvSpPr>
            <p:cNvPr id="10347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9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0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3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4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802313" y="1155700"/>
            <a:ext cx="184150" cy="542925"/>
            <a:chOff x="4180" y="783"/>
            <a:chExt cx="150" cy="307"/>
          </a:xfrm>
        </p:grpSpPr>
        <p:sp>
          <p:nvSpPr>
            <p:cNvPr id="10339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0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1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478588" y="1184275"/>
            <a:ext cx="184150" cy="542925"/>
            <a:chOff x="4180" y="783"/>
            <a:chExt cx="150" cy="307"/>
          </a:xfrm>
        </p:grpSpPr>
        <p:sp>
          <p:nvSpPr>
            <p:cNvPr id="10331" name="AutoShape 2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2" name="Rectangle 2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3" name="Rectangle 2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4" name="AutoShape 2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5" name="Line 2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6" name="Line 2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7" name="Rectangle 3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8" name="Rectangle 3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059613" y="1365250"/>
            <a:ext cx="184150" cy="542925"/>
            <a:chOff x="4180" y="783"/>
            <a:chExt cx="150" cy="307"/>
          </a:xfrm>
        </p:grpSpPr>
        <p:sp>
          <p:nvSpPr>
            <p:cNvPr id="10323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4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5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6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7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8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9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0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373938" y="2155825"/>
            <a:ext cx="184150" cy="542925"/>
            <a:chOff x="4180" y="783"/>
            <a:chExt cx="150" cy="307"/>
          </a:xfrm>
        </p:grpSpPr>
        <p:sp>
          <p:nvSpPr>
            <p:cNvPr id="10315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8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9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0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1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7" name="Line 51"/>
          <p:cNvSpPr>
            <a:spLocks noChangeShapeType="1"/>
          </p:cNvSpPr>
          <p:nvPr/>
        </p:nvSpPr>
        <p:spPr bwMode="auto">
          <a:xfrm>
            <a:off x="5876925" y="1695450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52"/>
          <p:cNvSpPr>
            <a:spLocks noChangeShapeType="1"/>
          </p:cNvSpPr>
          <p:nvPr/>
        </p:nvSpPr>
        <p:spPr bwMode="auto">
          <a:xfrm flipH="1">
            <a:off x="6505575" y="1733550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53"/>
          <p:cNvSpPr>
            <a:spLocks noChangeShapeType="1"/>
          </p:cNvSpPr>
          <p:nvPr/>
        </p:nvSpPr>
        <p:spPr bwMode="auto">
          <a:xfrm flipH="1">
            <a:off x="6962775" y="1895475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54"/>
          <p:cNvSpPr>
            <a:spLocks noChangeShapeType="1"/>
          </p:cNvSpPr>
          <p:nvPr/>
        </p:nvSpPr>
        <p:spPr bwMode="auto">
          <a:xfrm flipH="1" flipV="1">
            <a:off x="7124700" y="2657475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Freeform 55"/>
          <p:cNvSpPr>
            <a:spLocks/>
          </p:cNvSpPr>
          <p:nvPr/>
        </p:nvSpPr>
        <p:spPr bwMode="auto">
          <a:xfrm>
            <a:off x="5162550" y="1689100"/>
            <a:ext cx="2174875" cy="1581150"/>
          </a:xfrm>
          <a:custGeom>
            <a:avLst/>
            <a:gdLst>
              <a:gd name="T0" fmla="*/ 27 w 2135"/>
              <a:gd name="T1" fmla="*/ 652 h 1662"/>
              <a:gd name="T2" fmla="*/ 105 w 2135"/>
              <a:gd name="T3" fmla="*/ 76 h 1662"/>
              <a:gd name="T4" fmla="*/ 657 w 2135"/>
              <a:gd name="T5" fmla="*/ 196 h 1662"/>
              <a:gd name="T6" fmla="*/ 1209 w 2135"/>
              <a:gd name="T7" fmla="*/ 100 h 1662"/>
              <a:gd name="T8" fmla="*/ 2001 w 2135"/>
              <a:gd name="T9" fmla="*/ 406 h 1662"/>
              <a:gd name="T10" fmla="*/ 2013 w 2135"/>
              <a:gd name="T11" fmla="*/ 1144 h 1662"/>
              <a:gd name="T12" fmla="*/ 1581 w 2135"/>
              <a:gd name="T13" fmla="*/ 1600 h 1662"/>
              <a:gd name="T14" fmla="*/ 813 w 2135"/>
              <a:gd name="T15" fmla="*/ 1516 h 1662"/>
              <a:gd name="T16" fmla="*/ 501 w 2135"/>
              <a:gd name="T17" fmla="*/ 1270 h 1662"/>
              <a:gd name="T18" fmla="*/ 183 w 2135"/>
              <a:gd name="T19" fmla="*/ 1066 h 1662"/>
              <a:gd name="T20" fmla="*/ 27 w 2135"/>
              <a:gd name="T21" fmla="*/ 652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145213" y="2890838"/>
            <a:ext cx="501650" cy="233362"/>
            <a:chOff x="3600" y="219"/>
            <a:chExt cx="360" cy="175"/>
          </a:xfrm>
        </p:grpSpPr>
        <p:sp>
          <p:nvSpPr>
            <p:cNvPr id="10302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3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5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0306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0312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3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4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0309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0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1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63" name="Text Box 70"/>
          <p:cNvSpPr txBox="1">
            <a:spLocks noChangeArrowheads="1"/>
          </p:cNvSpPr>
          <p:nvPr/>
        </p:nvSpPr>
        <p:spPr bwMode="auto">
          <a:xfrm>
            <a:off x="5595938" y="1998663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 Internet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64" name="Freeform 71"/>
          <p:cNvSpPr>
            <a:spLocks/>
          </p:cNvSpPr>
          <p:nvPr/>
        </p:nvSpPr>
        <p:spPr bwMode="auto">
          <a:xfrm>
            <a:off x="4732338" y="4059238"/>
            <a:ext cx="2965450" cy="1390650"/>
          </a:xfrm>
          <a:custGeom>
            <a:avLst/>
            <a:gdLst>
              <a:gd name="T0" fmla="*/ 31 w 1868"/>
              <a:gd name="T1" fmla="*/ 327 h 876"/>
              <a:gd name="T2" fmla="*/ 103 w 1868"/>
              <a:gd name="T3" fmla="*/ 137 h 876"/>
              <a:gd name="T4" fmla="*/ 649 w 1868"/>
              <a:gd name="T5" fmla="*/ 17 h 876"/>
              <a:gd name="T6" fmla="*/ 1141 w 1868"/>
              <a:gd name="T7" fmla="*/ 35 h 876"/>
              <a:gd name="T8" fmla="*/ 1763 w 1868"/>
              <a:gd name="T9" fmla="*/ 121 h 876"/>
              <a:gd name="T10" fmla="*/ 1774 w 1868"/>
              <a:gd name="T11" fmla="*/ 741 h 876"/>
              <a:gd name="T12" fmla="*/ 1369 w 1868"/>
              <a:gd name="T13" fmla="*/ 845 h 876"/>
              <a:gd name="T14" fmla="*/ 781 w 1868"/>
              <a:gd name="T15" fmla="*/ 851 h 876"/>
              <a:gd name="T16" fmla="*/ 447 w 1868"/>
              <a:gd name="T17" fmla="*/ 847 h 876"/>
              <a:gd name="T18" fmla="*/ 168 w 1868"/>
              <a:gd name="T19" fmla="*/ 676 h 876"/>
              <a:gd name="T20" fmla="*/ 31 w 1868"/>
              <a:gd name="T21" fmla="*/ 32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2" name="Object 72"/>
          <p:cNvGraphicFramePr>
            <a:graphicFrameLocks noChangeAspect="1"/>
          </p:cNvGraphicFramePr>
          <p:nvPr/>
        </p:nvGraphicFramePr>
        <p:xfrm>
          <a:off x="4979988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6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73"/>
          <p:cNvGraphicFramePr>
            <a:graphicFrameLocks noChangeAspect="1"/>
          </p:cNvGraphicFramePr>
          <p:nvPr/>
        </p:nvGraphicFramePr>
        <p:xfrm>
          <a:off x="548481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74"/>
          <p:cNvGraphicFramePr>
            <a:graphicFrameLocks noChangeAspect="1"/>
          </p:cNvGraphicFramePr>
          <p:nvPr/>
        </p:nvGraphicFramePr>
        <p:xfrm>
          <a:off x="6018213" y="4794250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8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213" y="4794250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75"/>
          <p:cNvGraphicFramePr>
            <a:graphicFrameLocks noChangeAspect="1"/>
          </p:cNvGraphicFramePr>
          <p:nvPr/>
        </p:nvGraphicFramePr>
        <p:xfrm>
          <a:off x="653256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9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5" name="Line 76"/>
          <p:cNvSpPr>
            <a:spLocks noChangeShapeType="1"/>
          </p:cNvSpPr>
          <p:nvPr/>
        </p:nvSpPr>
        <p:spPr bwMode="auto">
          <a:xfrm>
            <a:off x="5172075" y="4605338"/>
            <a:ext cx="220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Line 77"/>
          <p:cNvSpPr>
            <a:spLocks noChangeShapeType="1"/>
          </p:cNvSpPr>
          <p:nvPr/>
        </p:nvSpPr>
        <p:spPr bwMode="auto">
          <a:xfrm>
            <a:off x="5181600" y="46053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Line 78"/>
          <p:cNvSpPr>
            <a:spLocks noChangeShapeType="1"/>
          </p:cNvSpPr>
          <p:nvPr/>
        </p:nvSpPr>
        <p:spPr bwMode="auto">
          <a:xfrm>
            <a:off x="5691188" y="4614863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Line 79"/>
          <p:cNvSpPr>
            <a:spLocks noChangeShapeType="1"/>
          </p:cNvSpPr>
          <p:nvPr/>
        </p:nvSpPr>
        <p:spPr bwMode="auto">
          <a:xfrm>
            <a:off x="6229350" y="46101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Line 80"/>
          <p:cNvSpPr>
            <a:spLocks noChangeShapeType="1"/>
          </p:cNvSpPr>
          <p:nvPr/>
        </p:nvSpPr>
        <p:spPr bwMode="auto">
          <a:xfrm>
            <a:off x="6729413" y="4610100"/>
            <a:ext cx="0" cy="223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Line 81"/>
          <p:cNvSpPr>
            <a:spLocks noChangeShapeType="1"/>
          </p:cNvSpPr>
          <p:nvPr/>
        </p:nvSpPr>
        <p:spPr bwMode="auto">
          <a:xfrm>
            <a:off x="7367588" y="4605338"/>
            <a:ext cx="0" cy="223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2"/>
          <p:cNvGrpSpPr>
            <a:grpSpLocks/>
          </p:cNvGrpSpPr>
          <p:nvPr/>
        </p:nvGrpSpPr>
        <p:grpSpPr bwMode="auto">
          <a:xfrm>
            <a:off x="7142163" y="4689475"/>
            <a:ext cx="347662" cy="695325"/>
            <a:chOff x="4730" y="2897"/>
            <a:chExt cx="219" cy="438"/>
          </a:xfrm>
        </p:grpSpPr>
        <p:sp>
          <p:nvSpPr>
            <p:cNvPr id="10292" name="Freeform 83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84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10294" name="AutoShape 8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5" name="Rectangle 8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6" name="Rectangle 8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7" name="AutoShape 8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8" name="Line 8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9" name="Line 9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0" name="Rectangle 9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1" name="Rectangle 9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93"/>
          <p:cNvGrpSpPr>
            <a:grpSpLocks/>
          </p:cNvGrpSpPr>
          <p:nvPr/>
        </p:nvGrpSpPr>
        <p:grpSpPr bwMode="auto">
          <a:xfrm>
            <a:off x="6145213" y="4181475"/>
            <a:ext cx="501650" cy="233363"/>
            <a:chOff x="3600" y="219"/>
            <a:chExt cx="360" cy="175"/>
          </a:xfrm>
        </p:grpSpPr>
        <p:sp>
          <p:nvSpPr>
            <p:cNvPr id="10279" name="Oval 9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Line 9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1" name="Line 9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Rectangle 9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0283" name="Oval 9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9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0289" name="Line 10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0" name="Line 10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1" name="Line 10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10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0286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7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3" name="Line 107"/>
          <p:cNvSpPr>
            <a:spLocks noChangeShapeType="1"/>
          </p:cNvSpPr>
          <p:nvPr/>
        </p:nvSpPr>
        <p:spPr bwMode="auto">
          <a:xfrm>
            <a:off x="6391275" y="31337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Line 108"/>
          <p:cNvSpPr>
            <a:spLocks noChangeShapeType="1"/>
          </p:cNvSpPr>
          <p:nvPr/>
        </p:nvSpPr>
        <p:spPr bwMode="auto">
          <a:xfrm>
            <a:off x="6396038" y="4419600"/>
            <a:ext cx="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Text Box 109"/>
          <p:cNvSpPr txBox="1">
            <a:spLocks noChangeArrowheads="1"/>
          </p:cNvSpPr>
          <p:nvPr/>
        </p:nvSpPr>
        <p:spPr bwMode="auto">
          <a:xfrm>
            <a:off x="4695825" y="3946525"/>
            <a:ext cx="1325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network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76" name="Text Box 110"/>
          <p:cNvSpPr txBox="1">
            <a:spLocks noChangeArrowheads="1"/>
          </p:cNvSpPr>
          <p:nvPr/>
        </p:nvSpPr>
        <p:spPr bwMode="auto">
          <a:xfrm>
            <a:off x="6667500" y="4294188"/>
            <a:ext cx="15888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100 </a:t>
            </a:r>
            <a:r>
              <a:rPr lang="en-US" sz="1600" dirty="0"/>
              <a:t>Mbps LAN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77" name="Text Box 111"/>
          <p:cNvSpPr txBox="1">
            <a:spLocks noChangeArrowheads="1"/>
          </p:cNvSpPr>
          <p:nvPr/>
        </p:nvSpPr>
        <p:spPr bwMode="auto">
          <a:xfrm>
            <a:off x="6392863" y="3322638"/>
            <a:ext cx="1195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15 </a:t>
            </a:r>
            <a:r>
              <a:rPr lang="en-US" sz="1600" dirty="0"/>
              <a:t>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/>
              <a:t>access link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78" name="Text Box 112"/>
          <p:cNvSpPr txBox="1">
            <a:spLocks noChangeArrowheads="1"/>
          </p:cNvSpPr>
          <p:nvPr/>
        </p:nvSpPr>
        <p:spPr bwMode="auto">
          <a:xfrm>
            <a:off x="6813333" y="5405114"/>
            <a:ext cx="14895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cache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>
          <a:xfrm>
            <a:off x="1484312" y="6453336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15" name="Text Box 50"/>
          <p:cNvSpPr txBox="1">
            <a:spLocks noChangeArrowheads="1"/>
          </p:cNvSpPr>
          <p:nvPr/>
        </p:nvSpPr>
        <p:spPr bwMode="auto">
          <a:xfrm>
            <a:off x="7594717" y="1412776"/>
            <a:ext cx="10919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origin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servers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41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44624"/>
            <a:ext cx="8693596" cy="896144"/>
          </a:xfrm>
        </p:spPr>
        <p:txBody>
          <a:bodyPr/>
          <a:lstStyle/>
          <a:p>
            <a:r>
              <a:rPr lang="en-US" dirty="0" smtClean="0"/>
              <a:t>Caching - Conditional GET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99964"/>
            <a:ext cx="3435350" cy="43053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Goal: </a:t>
            </a:r>
            <a:r>
              <a:rPr lang="en-US" sz="2000" dirty="0" smtClean="0"/>
              <a:t>don’t send object if cache has up-to-date cached version.</a:t>
            </a:r>
          </a:p>
          <a:p>
            <a:r>
              <a:rPr lang="en-US" sz="2000" dirty="0" smtClean="0"/>
              <a:t>cache: specify date of cached copy in HTTP request.</a:t>
            </a:r>
          </a:p>
          <a:p>
            <a:pPr lvl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If-modified-since: &lt;date&gt;</a:t>
            </a:r>
          </a:p>
          <a:p>
            <a:r>
              <a:rPr lang="en-US" sz="2000" dirty="0" smtClean="0"/>
              <a:t>server: response contains no object if cached copy is up-to-date: </a:t>
            </a:r>
          </a:p>
          <a:p>
            <a:pPr lvl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HTTP/1.0 304 Not Modified</a:t>
            </a:r>
            <a:endParaRPr lang="en-US" sz="2000" dirty="0" smtClean="0"/>
          </a:p>
        </p:txBody>
      </p:sp>
      <p:sp>
        <p:nvSpPr>
          <p:cNvPr id="67590" name="Line 4"/>
          <p:cNvSpPr>
            <a:spLocks noChangeShapeType="1"/>
          </p:cNvSpPr>
          <p:nvPr/>
        </p:nvSpPr>
        <p:spPr bwMode="auto">
          <a:xfrm>
            <a:off x="4293492" y="1831181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3885505" y="1153319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cache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7592" name="Text Box 6"/>
          <p:cNvSpPr txBox="1">
            <a:spLocks noChangeArrowheads="1"/>
          </p:cNvSpPr>
          <p:nvPr/>
        </p:nvSpPr>
        <p:spPr bwMode="auto">
          <a:xfrm>
            <a:off x="7338317" y="1124744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7593" name="Text Box 8"/>
          <p:cNvSpPr txBox="1">
            <a:spLocks noChangeArrowheads="1"/>
          </p:cNvSpPr>
          <p:nvPr/>
        </p:nvSpPr>
        <p:spPr bwMode="auto">
          <a:xfrm>
            <a:off x="4599880" y="1715294"/>
            <a:ext cx="2681287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Courier New" pitchFamily="49" charset="0"/>
              </a:rPr>
              <a:t>If-modified-since: &lt;date&gt;</a:t>
            </a:r>
            <a:endParaRPr lang="en-US" sz="2000" b="1">
              <a:latin typeface="Courier New" pitchFamily="49" charset="0"/>
            </a:endParaRPr>
          </a:p>
        </p:txBody>
      </p:sp>
      <p:sp>
        <p:nvSpPr>
          <p:cNvPr id="67594" name="Line 9"/>
          <p:cNvSpPr>
            <a:spLocks noChangeShapeType="1"/>
          </p:cNvSpPr>
          <p:nvPr/>
        </p:nvSpPr>
        <p:spPr bwMode="auto">
          <a:xfrm flipH="1">
            <a:off x="4312542" y="2821781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80830" y="2815431"/>
            <a:ext cx="2643187" cy="865188"/>
            <a:chOff x="2698" y="2036"/>
            <a:chExt cx="1665" cy="545"/>
          </a:xfrm>
        </p:grpSpPr>
        <p:sp>
          <p:nvSpPr>
            <p:cNvPr id="67603" name="Rectangle 10"/>
            <p:cNvSpPr>
              <a:spLocks noChangeArrowheads="1"/>
            </p:cNvSpPr>
            <p:nvPr/>
          </p:nvSpPr>
          <p:spPr bwMode="auto">
            <a:xfrm>
              <a:off x="2760" y="2071"/>
              <a:ext cx="1578" cy="4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4" name="Text Box 11"/>
            <p:cNvSpPr txBox="1">
              <a:spLocks noChangeArrowheads="1"/>
            </p:cNvSpPr>
            <p:nvPr/>
          </p:nvSpPr>
          <p:spPr bwMode="auto">
            <a:xfrm>
              <a:off x="2698" y="2036"/>
              <a:ext cx="1665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HTTP response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latin typeface="Courier New" pitchFamily="49" charset="0"/>
                </a:rPr>
                <a:t>HTTP/1.0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latin typeface="Courier New" pitchFamily="49" charset="0"/>
                </a:rPr>
                <a:t>304 Not Modified</a:t>
              </a:r>
              <a:endParaRPr lang="en-US" sz="2000" b="1">
                <a:latin typeface="Courier New" pitchFamily="49" charset="0"/>
              </a:endParaRPr>
            </a:p>
          </p:txBody>
        </p:sp>
      </p:grpSp>
      <p:sp>
        <p:nvSpPr>
          <p:cNvPr id="67596" name="Text Box 28"/>
          <p:cNvSpPr txBox="1">
            <a:spLocks noChangeArrowheads="1"/>
          </p:cNvSpPr>
          <p:nvPr/>
        </p:nvSpPr>
        <p:spPr bwMode="auto">
          <a:xfrm>
            <a:off x="7601842" y="2077244"/>
            <a:ext cx="12239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not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modified</a:t>
            </a:r>
            <a:endParaRPr lang="en-US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67597" name="Line 31"/>
          <p:cNvSpPr>
            <a:spLocks noChangeShapeType="1"/>
          </p:cNvSpPr>
          <p:nvPr/>
        </p:nvSpPr>
        <p:spPr bwMode="auto">
          <a:xfrm>
            <a:off x="4417317" y="3888581"/>
            <a:ext cx="3905250" cy="0"/>
          </a:xfrm>
          <a:prstGeom prst="line">
            <a:avLst/>
          </a:prstGeom>
          <a:noFill/>
          <a:ln w="28575">
            <a:solidFill>
              <a:srgbClr val="0033CC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Line 32"/>
          <p:cNvSpPr>
            <a:spLocks noChangeShapeType="1"/>
          </p:cNvSpPr>
          <p:nvPr/>
        </p:nvSpPr>
        <p:spPr bwMode="auto">
          <a:xfrm>
            <a:off x="4360167" y="4183856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Text Box 34"/>
          <p:cNvSpPr txBox="1">
            <a:spLocks noChangeArrowheads="1"/>
          </p:cNvSpPr>
          <p:nvPr/>
        </p:nvSpPr>
        <p:spPr bwMode="auto">
          <a:xfrm>
            <a:off x="4604642" y="4067969"/>
            <a:ext cx="2681288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Courier New" pitchFamily="49" charset="0"/>
              </a:rPr>
              <a:t>If-modified-since: &lt;date&gt;</a:t>
            </a:r>
            <a:endParaRPr lang="en-US" sz="2000" b="1">
              <a:latin typeface="Courier New" pitchFamily="49" charset="0"/>
            </a:endParaRPr>
          </a:p>
        </p:txBody>
      </p:sp>
      <p:sp>
        <p:nvSpPr>
          <p:cNvPr id="67600" name="Line 35"/>
          <p:cNvSpPr>
            <a:spLocks noChangeShapeType="1"/>
          </p:cNvSpPr>
          <p:nvPr/>
        </p:nvSpPr>
        <p:spPr bwMode="auto">
          <a:xfrm flipH="1">
            <a:off x="4379217" y="5174456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1" name="Text Box 38"/>
          <p:cNvSpPr txBox="1">
            <a:spLocks noChangeArrowheads="1"/>
          </p:cNvSpPr>
          <p:nvPr/>
        </p:nvSpPr>
        <p:spPr bwMode="auto">
          <a:xfrm>
            <a:off x="4623692" y="5118894"/>
            <a:ext cx="2643188" cy="925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response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Courier New" pitchFamily="49" charset="0"/>
              </a:rPr>
              <a:t>HTTP/1.0 200 OK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&lt;data&gt;</a:t>
            </a:r>
          </a:p>
        </p:txBody>
      </p:sp>
      <p:sp>
        <p:nvSpPr>
          <p:cNvPr id="67602" name="Text Box 39"/>
          <p:cNvSpPr txBox="1">
            <a:spLocks noChangeArrowheads="1"/>
          </p:cNvSpPr>
          <p:nvPr/>
        </p:nvSpPr>
        <p:spPr bwMode="auto">
          <a:xfrm>
            <a:off x="7668517" y="4525169"/>
            <a:ext cx="1223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modified</a:t>
            </a:r>
            <a:endParaRPr lang="en-US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HTTP (</a:t>
            </a:r>
            <a:r>
              <a:rPr lang="en-US" dirty="0" err="1" smtClean="0">
                <a:solidFill>
                  <a:srgbClr val="800000"/>
                </a:solidFill>
              </a:rPr>
              <a:t>Nonpersistent</a:t>
            </a:r>
            <a:r>
              <a:rPr lang="en-US" dirty="0" smtClean="0">
                <a:solidFill>
                  <a:srgbClr val="800000"/>
                </a:solidFill>
              </a:rPr>
              <a:t> and Persistent)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HTTP Request and Response </a:t>
            </a:r>
            <a:r>
              <a:rPr lang="en-US" dirty="0" smtClean="0">
                <a:solidFill>
                  <a:srgbClr val="800000"/>
                </a:solidFill>
              </a:rPr>
              <a:t>Messages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HTTP/2</a:t>
            </a:r>
            <a:endParaRPr lang="en-US" dirty="0" smtClean="0">
              <a:solidFill>
                <a:srgbClr val="800000"/>
              </a:solidFill>
            </a:endParaRPr>
          </a:p>
          <a:p>
            <a:r>
              <a:rPr lang="en-US" dirty="0" smtClean="0">
                <a:solidFill>
                  <a:srgbClr val="800000"/>
                </a:solidFill>
              </a:rPr>
              <a:t>Cookies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Web Caching with Proxy Servers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Caching Example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9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Web and HTTP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4267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Web terminology:</a:t>
            </a:r>
          </a:p>
          <a:p>
            <a:r>
              <a:rPr lang="en-US" sz="2400" dirty="0" smtClean="0"/>
              <a:t>A </a:t>
            </a:r>
            <a:r>
              <a:rPr lang="en-US" sz="2400" dirty="0">
                <a:solidFill>
                  <a:srgbClr val="800000"/>
                </a:solidFill>
              </a:rPr>
              <a:t>w</a:t>
            </a:r>
            <a:r>
              <a:rPr lang="en-US" sz="2400" dirty="0" smtClean="0">
                <a:solidFill>
                  <a:srgbClr val="800000"/>
                </a:solidFill>
              </a:rPr>
              <a:t>eb page </a:t>
            </a:r>
            <a:r>
              <a:rPr lang="en-US" sz="2400" dirty="0" smtClean="0"/>
              <a:t>consists of </a:t>
            </a:r>
            <a:r>
              <a:rPr lang="en-US" sz="2400" dirty="0" smtClean="0">
                <a:solidFill>
                  <a:srgbClr val="800000"/>
                </a:solidFill>
              </a:rPr>
              <a:t>objects.</a:t>
            </a:r>
          </a:p>
          <a:p>
            <a:r>
              <a:rPr lang="en-US" sz="2400" dirty="0" smtClean="0"/>
              <a:t>Object can be HTML file, JPEG image, Java applet, audio </a:t>
            </a:r>
            <a:r>
              <a:rPr lang="en-US" sz="2400" dirty="0" err="1" smtClean="0"/>
              <a:t>file,video</a:t>
            </a:r>
            <a:r>
              <a:rPr lang="en-US" sz="2400" dirty="0" smtClean="0"/>
              <a:t> clip, …</a:t>
            </a:r>
          </a:p>
          <a:p>
            <a:r>
              <a:rPr lang="en-US" sz="2400" dirty="0" smtClean="0"/>
              <a:t>A web page consists of a </a:t>
            </a:r>
            <a:r>
              <a:rPr lang="en-US" sz="2400" dirty="0" smtClean="0">
                <a:solidFill>
                  <a:srgbClr val="800000"/>
                </a:solidFill>
              </a:rPr>
              <a:t>base HTML-file </a:t>
            </a:r>
            <a:r>
              <a:rPr lang="en-US" sz="2400" dirty="0" smtClean="0"/>
              <a:t>which includes several referenced objects.</a:t>
            </a:r>
          </a:p>
          <a:p>
            <a:r>
              <a:rPr lang="en-US" sz="2400" dirty="0" smtClean="0"/>
              <a:t>Each object is addressable by a </a:t>
            </a:r>
            <a:r>
              <a:rPr lang="en-US" sz="2400" dirty="0" smtClean="0">
                <a:solidFill>
                  <a:srgbClr val="800000"/>
                </a:solidFill>
              </a:rPr>
              <a:t>URL.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Example URL:</a:t>
            </a:r>
          </a:p>
          <a:p>
            <a:pPr>
              <a:buFont typeface="ZapfDingbats" pitchFamily="82" charset="2"/>
              <a:buNone/>
            </a:pPr>
            <a:endParaRPr lang="en-US" dirty="0" smtClean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19200" y="4869160"/>
            <a:ext cx="6835775" cy="1144587"/>
            <a:chOff x="788" y="2955"/>
            <a:chExt cx="4306" cy="721"/>
          </a:xfrm>
        </p:grpSpPr>
        <p:sp>
          <p:nvSpPr>
            <p:cNvPr id="50183" name="Text Box 5"/>
            <p:cNvSpPr txBox="1">
              <a:spLocks noChangeArrowheads="1"/>
            </p:cNvSpPr>
            <p:nvPr/>
          </p:nvSpPr>
          <p:spPr bwMode="auto">
            <a:xfrm>
              <a:off x="788" y="2955"/>
              <a:ext cx="41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dirty="0">
                  <a:solidFill>
                    <a:srgbClr val="0033CC"/>
                  </a:solidFill>
                  <a:latin typeface="Courier New" pitchFamily="49" charset="0"/>
                </a:rPr>
                <a:t>www.someschool.edu/someDept/pic.gif</a:t>
              </a:r>
            </a:p>
          </p:txBody>
        </p:sp>
        <p:sp>
          <p:nvSpPr>
            <p:cNvPr id="50184" name="AutoShape 6"/>
            <p:cNvSpPr>
              <a:spLocks/>
            </p:cNvSpPr>
            <p:nvPr/>
          </p:nvSpPr>
          <p:spPr bwMode="auto">
            <a:xfrm rot="-5400000">
              <a:off x="1821" y="2281"/>
              <a:ext cx="57" cy="2083"/>
            </a:xfrm>
            <a:prstGeom prst="leftBrace">
              <a:avLst>
                <a:gd name="adj1" fmla="val 3045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5" name="AutoShape 7"/>
            <p:cNvSpPr>
              <a:spLocks/>
            </p:cNvSpPr>
            <p:nvPr/>
          </p:nvSpPr>
          <p:spPr bwMode="auto">
            <a:xfrm rot="-5400000">
              <a:off x="4024" y="2277"/>
              <a:ext cx="57" cy="2083"/>
            </a:xfrm>
            <a:prstGeom prst="leftBrace">
              <a:avLst>
                <a:gd name="adj1" fmla="val 3045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6" name="Text Box 8"/>
            <p:cNvSpPr txBox="1">
              <a:spLocks noChangeArrowheads="1"/>
            </p:cNvSpPr>
            <p:nvPr/>
          </p:nvSpPr>
          <p:spPr bwMode="auto">
            <a:xfrm>
              <a:off x="1389" y="3388"/>
              <a:ext cx="1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host name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0187" name="Text Box 9"/>
            <p:cNvSpPr txBox="1">
              <a:spLocks noChangeArrowheads="1"/>
            </p:cNvSpPr>
            <p:nvPr/>
          </p:nvSpPr>
          <p:spPr bwMode="auto">
            <a:xfrm>
              <a:off x="3485" y="3338"/>
              <a:ext cx="10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path name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7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HTTP Overview</a:t>
            </a:r>
            <a:endParaRPr lang="en-US" dirty="0" smtClean="0"/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HTTP: </a:t>
            </a:r>
            <a:r>
              <a:rPr lang="en-US" sz="2400" dirty="0" err="1" smtClean="0">
                <a:solidFill>
                  <a:srgbClr val="800000"/>
                </a:solidFill>
              </a:rPr>
              <a:t>HyperText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ransfer Protocol</a:t>
            </a:r>
          </a:p>
          <a:p>
            <a:r>
              <a:rPr lang="en-US" sz="2000" dirty="0" smtClean="0"/>
              <a:t>Web’s application layer protocol</a:t>
            </a:r>
          </a:p>
          <a:p>
            <a:r>
              <a:rPr lang="en-US" sz="2000" dirty="0" smtClean="0"/>
              <a:t>client/server model</a:t>
            </a:r>
          </a:p>
          <a:p>
            <a:pPr lvl="1"/>
            <a:r>
              <a:rPr lang="en-US" sz="2000" i="1" dirty="0" smtClean="0">
                <a:solidFill>
                  <a:srgbClr val="800000"/>
                </a:solidFill>
              </a:rPr>
              <a:t>client: 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a browser that requests, receives and “displays” Web objects.</a:t>
            </a:r>
          </a:p>
          <a:p>
            <a:pPr lvl="1"/>
            <a:r>
              <a:rPr lang="en-US" sz="2000" i="1" dirty="0" smtClean="0">
                <a:solidFill>
                  <a:srgbClr val="800000"/>
                </a:solidFill>
              </a:rPr>
              <a:t>server:</a:t>
            </a:r>
            <a:r>
              <a:rPr lang="en-US" sz="2000" dirty="0" smtClean="0">
                <a:solidFill>
                  <a:srgbClr val="800000"/>
                </a:solidFill>
              </a:rPr>
              <a:t>  </a:t>
            </a:r>
            <a:r>
              <a:rPr lang="en-US" sz="2000" dirty="0" smtClean="0"/>
              <a:t>a Web server sends objects in response to requests.</a:t>
            </a:r>
          </a:p>
          <a:p>
            <a:pPr>
              <a:buFont typeface="ZapfDingbats" pitchFamily="82" charset="2"/>
              <a:buNone/>
            </a:pPr>
            <a:endParaRPr lang="en-US" sz="2000" dirty="0" smtClean="0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4924425" y="1860550"/>
          <a:ext cx="7524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1860550"/>
                        <a:ext cx="75247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4773613" y="2455863"/>
            <a:ext cx="1162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PC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Explorer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5123" name="Object 8"/>
          <p:cNvGraphicFramePr>
            <a:graphicFrameLocks noChangeAspect="1"/>
          </p:cNvGraphicFramePr>
          <p:nvPr/>
        </p:nvGraphicFramePr>
        <p:xfrm>
          <a:off x="5019675" y="4556125"/>
          <a:ext cx="7524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9675" y="4556125"/>
                        <a:ext cx="75247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491413" y="3836988"/>
            <a:ext cx="138271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Apache Web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10513" y="2725738"/>
            <a:ext cx="504825" cy="1071562"/>
            <a:chOff x="4180" y="783"/>
            <a:chExt cx="150" cy="307"/>
          </a:xfrm>
        </p:grpSpPr>
        <p:sp>
          <p:nvSpPr>
            <p:cNvPr id="5140" name="AutoShape 1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Rectangle 1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Rectangle 1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AutoShape 1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Line 1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Line 1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Rectangle 1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Rectangle 1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1" name="Line 19"/>
          <p:cNvSpPr>
            <a:spLocks noChangeShapeType="1"/>
          </p:cNvSpPr>
          <p:nvPr/>
        </p:nvSpPr>
        <p:spPr bwMode="auto">
          <a:xfrm>
            <a:off x="5743575" y="2133600"/>
            <a:ext cx="2085975" cy="96202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20"/>
          <p:cNvSpPr>
            <a:spLocks noChangeShapeType="1"/>
          </p:cNvSpPr>
          <p:nvPr/>
        </p:nvSpPr>
        <p:spPr bwMode="auto">
          <a:xfrm flipH="1" flipV="1">
            <a:off x="5800725" y="2333625"/>
            <a:ext cx="1971675" cy="90487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21"/>
          <p:cNvSpPr>
            <a:spLocks noChangeShapeType="1"/>
          </p:cNvSpPr>
          <p:nvPr/>
        </p:nvSpPr>
        <p:spPr bwMode="auto">
          <a:xfrm flipV="1">
            <a:off x="5734050" y="3505200"/>
            <a:ext cx="2047875" cy="109537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22"/>
          <p:cNvSpPr>
            <a:spLocks noChangeShapeType="1"/>
          </p:cNvSpPr>
          <p:nvPr/>
        </p:nvSpPr>
        <p:spPr bwMode="auto">
          <a:xfrm flipH="1">
            <a:off x="5810250" y="3629025"/>
            <a:ext cx="2047875" cy="113347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Text Box 23"/>
          <p:cNvSpPr txBox="1">
            <a:spLocks noChangeArrowheads="1"/>
          </p:cNvSpPr>
          <p:nvPr/>
        </p:nvSpPr>
        <p:spPr bwMode="auto">
          <a:xfrm>
            <a:off x="4921250" y="5218113"/>
            <a:ext cx="13223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Mac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Navigator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36" name="Text Box 24"/>
          <p:cNvSpPr txBox="1">
            <a:spLocks noChangeArrowheads="1"/>
          </p:cNvSpPr>
          <p:nvPr/>
        </p:nvSpPr>
        <p:spPr bwMode="auto">
          <a:xfrm rot="1422049">
            <a:off x="6069217" y="2292936"/>
            <a:ext cx="15664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</a:rPr>
              <a:t>HTTP request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137" name="Text Box 25"/>
          <p:cNvSpPr txBox="1">
            <a:spLocks noChangeArrowheads="1"/>
          </p:cNvSpPr>
          <p:nvPr/>
        </p:nvSpPr>
        <p:spPr bwMode="auto">
          <a:xfrm rot="19907361">
            <a:off x="5859667" y="3788361"/>
            <a:ext cx="15664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</a:rPr>
              <a:t>HTTP request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138" name="Text Box 26"/>
          <p:cNvSpPr txBox="1">
            <a:spLocks noChangeArrowheads="1"/>
          </p:cNvSpPr>
          <p:nvPr/>
        </p:nvSpPr>
        <p:spPr bwMode="auto">
          <a:xfrm rot="1411598">
            <a:off x="5881349" y="2740611"/>
            <a:ext cx="16786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</a:rPr>
              <a:t>HTTP response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139" name="Text Box 28"/>
          <p:cNvSpPr txBox="1">
            <a:spLocks noChangeArrowheads="1"/>
          </p:cNvSpPr>
          <p:nvPr/>
        </p:nvSpPr>
        <p:spPr bwMode="auto">
          <a:xfrm rot="19862217">
            <a:off x="6062324" y="4121736"/>
            <a:ext cx="16786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</a:rPr>
              <a:t>HTTP response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05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7"/>
          <p:cNvSpPr>
            <a:spLocks noChangeArrowheads="1"/>
          </p:cNvSpPr>
          <p:nvPr/>
        </p:nvSpPr>
        <p:spPr bwMode="auto">
          <a:xfrm>
            <a:off x="4781550" y="3284984"/>
            <a:ext cx="3838575" cy="27241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Rectangle 9"/>
          <p:cNvSpPr>
            <a:spLocks noChangeArrowheads="1"/>
          </p:cNvSpPr>
          <p:nvPr/>
        </p:nvSpPr>
        <p:spPr bwMode="auto">
          <a:xfrm>
            <a:off x="7667625" y="3238500"/>
            <a:ext cx="8286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Overview (continued)</a:t>
            </a:r>
          </a:p>
        </p:txBody>
      </p:sp>
      <p:sp>
        <p:nvSpPr>
          <p:cNvPr id="512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340768"/>
            <a:ext cx="39719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Uses TCP:</a:t>
            </a:r>
          </a:p>
          <a:p>
            <a:r>
              <a:rPr lang="en-US" sz="2000" dirty="0" smtClean="0"/>
              <a:t>client initiates TCP connection (creates socket) to server,  port 80.</a:t>
            </a:r>
          </a:p>
          <a:p>
            <a:r>
              <a:rPr lang="en-US" sz="2000" dirty="0" smtClean="0"/>
              <a:t>server accepts TCP connection from client.</a:t>
            </a:r>
          </a:p>
          <a:p>
            <a:r>
              <a:rPr lang="en-US" sz="2000" dirty="0" smtClean="0"/>
              <a:t>HTTP messages (application-layer protocol messages) exchanged between browser (HTTP client) and Web server (HTTP server).</a:t>
            </a:r>
          </a:p>
          <a:p>
            <a:r>
              <a:rPr lang="en-US" sz="2000" dirty="0" smtClean="0"/>
              <a:t>TCP connection closed.</a:t>
            </a:r>
            <a:endParaRPr lang="en-US" sz="2400" dirty="0" smtClean="0"/>
          </a:p>
        </p:txBody>
      </p:sp>
      <p:sp>
        <p:nvSpPr>
          <p:cNvPr id="512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340768"/>
            <a:ext cx="3171825" cy="15144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HTTP is “stateless”</a:t>
            </a:r>
          </a:p>
          <a:p>
            <a:r>
              <a:rPr lang="en-US" sz="2000" dirty="0" smtClean="0"/>
              <a:t>server maintains no information about past client requests.</a:t>
            </a:r>
          </a:p>
        </p:txBody>
      </p:sp>
      <p:sp>
        <p:nvSpPr>
          <p:cNvPr id="51209" name="Rectangle 6"/>
          <p:cNvSpPr>
            <a:spLocks noChangeArrowheads="1"/>
          </p:cNvSpPr>
          <p:nvPr/>
        </p:nvSpPr>
        <p:spPr bwMode="auto">
          <a:xfrm>
            <a:off x="4810125" y="3419475"/>
            <a:ext cx="375285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 dirty="0">
                <a:solidFill>
                  <a:srgbClr val="800000"/>
                </a:solidFill>
                <a:latin typeface="+mn-lt"/>
              </a:rPr>
              <a:t>Protocols that maintain “state” are complex!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past history (state) must be </a:t>
            </a:r>
            <a:r>
              <a:rPr lang="en-US" sz="2000" dirty="0" smtClean="0">
                <a:latin typeface="+mn-lt"/>
              </a:rPr>
              <a:t>maintained.</a:t>
            </a:r>
            <a:endParaRPr lang="en-US" sz="2000" dirty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if server/client crashes, their views of “state” may be inconsistent, must be </a:t>
            </a:r>
            <a:r>
              <a:rPr lang="en-US" sz="2000" dirty="0" smtClean="0">
                <a:latin typeface="+mn-lt"/>
              </a:rPr>
              <a:t>reconciled.</a:t>
            </a:r>
            <a:endParaRPr lang="en-US" sz="2000" dirty="0">
              <a:latin typeface="+mn-lt"/>
            </a:endParaRPr>
          </a:p>
          <a:p>
            <a:pPr marL="342900" indent="-342900">
              <a:buFont typeface="ZapfDingbats" pitchFamily="82" charset="2"/>
              <a:buChar char="r"/>
            </a:pPr>
            <a:endParaRPr lang="en-US" sz="2000" dirty="0">
              <a:latin typeface="+mn-lt"/>
            </a:endParaRPr>
          </a:p>
        </p:txBody>
      </p:sp>
      <p:sp>
        <p:nvSpPr>
          <p:cNvPr id="51210" name="Text Box 8"/>
          <p:cNvSpPr txBox="1">
            <a:spLocks noChangeArrowheads="1"/>
          </p:cNvSpPr>
          <p:nvPr/>
        </p:nvSpPr>
        <p:spPr bwMode="auto">
          <a:xfrm>
            <a:off x="7602538" y="2996952"/>
            <a:ext cx="919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aside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0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Connections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Non-persistent HTTP</a:t>
            </a:r>
          </a:p>
          <a:p>
            <a:r>
              <a:rPr lang="en-US" sz="2400" dirty="0" smtClean="0"/>
              <a:t>At most one object is sent over a TCP connection.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5223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Persistent HTTP</a:t>
            </a:r>
          </a:p>
          <a:p>
            <a:r>
              <a:rPr lang="en-US" sz="2400" dirty="0" smtClean="0"/>
              <a:t>Multiple objects can be sent over single TCP connection between client and server.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Line 11"/>
          <p:cNvSpPr>
            <a:spLocks noChangeShapeType="1"/>
          </p:cNvSpPr>
          <p:nvPr/>
        </p:nvSpPr>
        <p:spPr bwMode="auto">
          <a:xfrm>
            <a:off x="609600" y="1844824"/>
            <a:ext cx="0" cy="4343400"/>
          </a:xfrm>
          <a:prstGeom prst="line">
            <a:avLst/>
          </a:prstGeom>
          <a:noFill/>
          <a:ln w="222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Rectangle 13"/>
          <p:cNvSpPr>
            <a:spLocks noChangeArrowheads="1"/>
          </p:cNvSpPr>
          <p:nvPr/>
        </p:nvSpPr>
        <p:spPr bwMode="auto">
          <a:xfrm>
            <a:off x="238125" y="5807224"/>
            <a:ext cx="657225" cy="295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8603432" cy="866775"/>
          </a:xfrm>
        </p:spPr>
        <p:txBody>
          <a:bodyPr/>
          <a:lstStyle/>
          <a:p>
            <a:r>
              <a:rPr lang="en-US" dirty="0" err="1" smtClean="0"/>
              <a:t>Nonpersistent</a:t>
            </a:r>
            <a:r>
              <a:rPr lang="en-US" dirty="0" smtClean="0"/>
              <a:t> HTTP</a:t>
            </a:r>
          </a:p>
        </p:txBody>
      </p:sp>
      <p:sp>
        <p:nvSpPr>
          <p:cNvPr id="532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114425"/>
            <a:ext cx="7658100" cy="730399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Suppose user enters URL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www.someSchool.edu/someDepartment/home.index</a:t>
            </a:r>
            <a:endParaRPr lang="en-US" sz="2400" dirty="0" smtClean="0">
              <a:solidFill>
                <a:srgbClr val="0033CC"/>
              </a:solidFill>
            </a:endParaRPr>
          </a:p>
        </p:txBody>
      </p:sp>
      <p:sp>
        <p:nvSpPr>
          <p:cNvPr id="532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6737" y="1882924"/>
            <a:ext cx="4033838" cy="1905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1a</a:t>
            </a:r>
            <a:r>
              <a:rPr lang="en-US" sz="1800" b="0" dirty="0" smtClean="0">
                <a:solidFill>
                  <a:srgbClr val="FF0000"/>
                </a:solidFill>
              </a:rPr>
              <a:t>.</a:t>
            </a:r>
            <a:r>
              <a:rPr lang="en-US" sz="1800" b="0" dirty="0" smtClean="0"/>
              <a:t> HTTP client initiates TCP connection to HTTP server (process) at </a:t>
            </a:r>
            <a:r>
              <a:rPr lang="en-US" sz="1800" dirty="0" smtClean="0">
                <a:solidFill>
                  <a:srgbClr val="0033CC"/>
                </a:solidFill>
                <a:latin typeface="Arial" charset="0"/>
              </a:rPr>
              <a:t>www.someSchool.edu</a:t>
            </a:r>
            <a:r>
              <a:rPr lang="en-US" sz="1800" b="0" dirty="0" smtClean="0">
                <a:latin typeface="Arial" charset="0"/>
              </a:rPr>
              <a:t> on port </a:t>
            </a:r>
            <a:r>
              <a:rPr lang="en-US" sz="1800" b="0" dirty="0" smtClean="0"/>
              <a:t>80.</a:t>
            </a:r>
            <a:endParaRPr lang="en-US" sz="2000" b="0" dirty="0" smtClean="0"/>
          </a:p>
        </p:txBody>
      </p:sp>
      <p:sp>
        <p:nvSpPr>
          <p:cNvPr id="53257" name="Rectangle 5"/>
          <p:cNvSpPr>
            <a:spLocks noChangeArrowheads="1"/>
          </p:cNvSpPr>
          <p:nvPr/>
        </p:nvSpPr>
        <p:spPr bwMode="auto">
          <a:xfrm>
            <a:off x="609600" y="3597424"/>
            <a:ext cx="3674368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sz="2000" dirty="0">
                <a:solidFill>
                  <a:srgbClr val="FF0000"/>
                </a:solidFill>
                <a:latin typeface="+mn-lt"/>
              </a:rPr>
              <a:t>2.</a:t>
            </a:r>
            <a:r>
              <a:rPr lang="en-US" sz="2000" dirty="0">
                <a:latin typeface="+mn-lt"/>
              </a:rPr>
              <a:t> HTTP</a:t>
            </a:r>
            <a:r>
              <a:rPr lang="en-US" sz="1800" dirty="0">
                <a:latin typeface="+mn-lt"/>
              </a:rPr>
              <a:t> client sends HTTP </a:t>
            </a:r>
            <a:r>
              <a:rPr lang="en-US" sz="1800" b="1" i="1" dirty="0">
                <a:solidFill>
                  <a:srgbClr val="008000"/>
                </a:solidFill>
                <a:latin typeface="+mn-lt"/>
              </a:rPr>
              <a:t>request message</a:t>
            </a:r>
            <a:r>
              <a:rPr lang="en-US" sz="1800" b="1" dirty="0">
                <a:solidFill>
                  <a:srgbClr val="008000"/>
                </a:solidFill>
                <a:latin typeface="+mn-lt"/>
              </a:rPr>
              <a:t> </a:t>
            </a:r>
            <a:r>
              <a:rPr lang="en-US" sz="1800" dirty="0">
                <a:latin typeface="+mn-lt"/>
              </a:rPr>
              <a:t>(containing URL) into TCP connection socket. Message indicates that client wants object </a:t>
            </a: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someDepartment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home.index</a:t>
            </a:r>
            <a:endParaRPr lang="en-US" sz="1800" b="1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258" name="Rectangle 6"/>
          <p:cNvSpPr>
            <a:spLocks noChangeArrowheads="1"/>
          </p:cNvSpPr>
          <p:nvPr/>
        </p:nvSpPr>
        <p:spPr bwMode="auto">
          <a:xfrm>
            <a:off x="4781550" y="2311549"/>
            <a:ext cx="38100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sz="2000" dirty="0">
                <a:solidFill>
                  <a:srgbClr val="FF0000"/>
                </a:solidFill>
                <a:latin typeface="+mn-lt"/>
              </a:rPr>
              <a:t>1b.</a:t>
            </a:r>
            <a:r>
              <a:rPr lang="en-US" sz="2000" dirty="0">
                <a:latin typeface="+mn-lt"/>
              </a:rPr>
              <a:t> HTTP</a:t>
            </a:r>
            <a:r>
              <a:rPr lang="en-US" sz="1800" dirty="0">
                <a:latin typeface="+mn-lt"/>
              </a:rPr>
              <a:t> server at host </a:t>
            </a:r>
            <a:r>
              <a:rPr lang="en-US" sz="18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www.someSchool.edu</a:t>
            </a:r>
            <a:r>
              <a:rPr lang="en-US" sz="1800" dirty="0">
                <a:latin typeface="+mn-lt"/>
              </a:rPr>
              <a:t> waiting for TCP connection at port 80.  “accepts” connection, notifying </a:t>
            </a:r>
            <a:r>
              <a:rPr lang="en-US" sz="1800" dirty="0" smtClean="0">
                <a:latin typeface="+mn-lt"/>
              </a:rPr>
              <a:t>client.</a:t>
            </a:r>
            <a:endParaRPr lang="en-US" sz="2000" dirty="0">
              <a:latin typeface="+mn-lt"/>
            </a:endParaRPr>
          </a:p>
        </p:txBody>
      </p:sp>
      <p:sp>
        <p:nvSpPr>
          <p:cNvPr id="53259" name="Rectangle 7"/>
          <p:cNvSpPr>
            <a:spLocks noChangeArrowheads="1"/>
          </p:cNvSpPr>
          <p:nvPr/>
        </p:nvSpPr>
        <p:spPr bwMode="auto">
          <a:xfrm>
            <a:off x="4724400" y="4168924"/>
            <a:ext cx="3810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sz="2000" dirty="0">
                <a:solidFill>
                  <a:srgbClr val="FF0000"/>
                </a:solidFill>
                <a:latin typeface="+mn-lt"/>
              </a:rPr>
              <a:t>3.</a:t>
            </a:r>
            <a:r>
              <a:rPr lang="en-US" sz="2000" dirty="0">
                <a:latin typeface="+mn-lt"/>
              </a:rPr>
              <a:t> HTTP</a:t>
            </a:r>
            <a:r>
              <a:rPr lang="en-US" sz="1800" dirty="0">
                <a:latin typeface="+mn-lt"/>
              </a:rPr>
              <a:t> server receives request message, forms </a:t>
            </a:r>
            <a:r>
              <a:rPr lang="en-US" sz="1800" b="1" i="1" dirty="0">
                <a:solidFill>
                  <a:srgbClr val="008000"/>
                </a:solidFill>
                <a:latin typeface="+mn-lt"/>
              </a:rPr>
              <a:t>response message</a:t>
            </a:r>
            <a:r>
              <a:rPr lang="en-US" sz="1800" dirty="0">
                <a:latin typeface="+mn-lt"/>
              </a:rPr>
              <a:t> containing requested object, and sends message into its </a:t>
            </a:r>
            <a:r>
              <a:rPr lang="en-US" sz="1800" dirty="0" smtClean="0">
                <a:latin typeface="+mn-lt"/>
              </a:rPr>
              <a:t>socket.</a:t>
            </a:r>
            <a:endParaRPr lang="en-US" sz="1800" dirty="0">
              <a:latin typeface="+mn-lt"/>
            </a:endParaRPr>
          </a:p>
        </p:txBody>
      </p:sp>
      <p:sp>
        <p:nvSpPr>
          <p:cNvPr id="53260" name="Line 8"/>
          <p:cNvSpPr>
            <a:spLocks noChangeShapeType="1"/>
          </p:cNvSpPr>
          <p:nvPr/>
        </p:nvSpPr>
        <p:spPr bwMode="auto">
          <a:xfrm>
            <a:off x="4048125" y="2435374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9"/>
          <p:cNvSpPr>
            <a:spLocks noChangeShapeType="1"/>
          </p:cNvSpPr>
          <p:nvPr/>
        </p:nvSpPr>
        <p:spPr bwMode="auto">
          <a:xfrm>
            <a:off x="3895725" y="4378474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0"/>
          <p:cNvSpPr>
            <a:spLocks noChangeShapeType="1"/>
          </p:cNvSpPr>
          <p:nvPr/>
        </p:nvSpPr>
        <p:spPr bwMode="auto">
          <a:xfrm flipH="1">
            <a:off x="3933825" y="4911874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Text Box 12"/>
          <p:cNvSpPr txBox="1">
            <a:spLocks noChangeArrowheads="1"/>
          </p:cNvSpPr>
          <p:nvPr/>
        </p:nvSpPr>
        <p:spPr bwMode="auto">
          <a:xfrm>
            <a:off x="227633" y="5708104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time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3264" name="Line 14"/>
          <p:cNvSpPr>
            <a:spLocks noChangeShapeType="1"/>
          </p:cNvSpPr>
          <p:nvPr/>
        </p:nvSpPr>
        <p:spPr bwMode="auto">
          <a:xfrm flipH="1">
            <a:off x="4019550" y="2949724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Text Box 15"/>
          <p:cNvSpPr txBox="1">
            <a:spLocks noChangeArrowheads="1"/>
          </p:cNvSpPr>
          <p:nvPr/>
        </p:nvSpPr>
        <p:spPr bwMode="auto">
          <a:xfrm>
            <a:off x="7380312" y="44624"/>
            <a:ext cx="18533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(contains text,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references to 10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jpeg images)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4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542925" y="44624"/>
            <a:ext cx="7772400" cy="866775"/>
          </a:xfrm>
        </p:spPr>
        <p:txBody>
          <a:bodyPr/>
          <a:lstStyle/>
          <a:p>
            <a:r>
              <a:rPr lang="en-US" dirty="0" err="1" smtClean="0"/>
              <a:t>Nonpersistent</a:t>
            </a:r>
            <a:r>
              <a:rPr lang="en-US" dirty="0" smtClean="0"/>
              <a:t> HTTP (cont.)</a:t>
            </a:r>
          </a:p>
        </p:txBody>
      </p:sp>
      <p:sp>
        <p:nvSpPr>
          <p:cNvPr id="5427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095375" y="2047875"/>
            <a:ext cx="3810000" cy="15335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5</a:t>
            </a:r>
            <a:r>
              <a:rPr lang="en-US" sz="1800" smtClean="0">
                <a:solidFill>
                  <a:srgbClr val="FF0000"/>
                </a:solidFill>
              </a:rPr>
              <a:t>.</a:t>
            </a:r>
            <a:r>
              <a:rPr lang="en-US" sz="1800" smtClean="0"/>
              <a:t> HTTP client receives response message containing html file, displays html.  Parsing html file, finds 10 referenced jpeg  objects</a:t>
            </a:r>
            <a:endParaRPr lang="en-US" sz="2000" smtClean="0"/>
          </a:p>
        </p:txBody>
      </p:sp>
      <p:sp>
        <p:nvSpPr>
          <p:cNvPr id="54278" name="Rectangle 7"/>
          <p:cNvSpPr>
            <a:spLocks noChangeArrowheads="1"/>
          </p:cNvSpPr>
          <p:nvPr/>
        </p:nvSpPr>
        <p:spPr bwMode="auto">
          <a:xfrm>
            <a:off x="1085850" y="3568700"/>
            <a:ext cx="38100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 dirty="0">
                <a:solidFill>
                  <a:srgbClr val="FF0000"/>
                </a:solidFill>
                <a:latin typeface="+mn-lt"/>
              </a:rPr>
              <a:t>6.</a:t>
            </a:r>
            <a:r>
              <a:rPr lang="en-US" sz="2000" dirty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Steps 1-5 repeated for each of 10 jpeg objects</a:t>
            </a:r>
          </a:p>
        </p:txBody>
      </p:sp>
      <p:sp>
        <p:nvSpPr>
          <p:cNvPr id="54279" name="Rectangle 8"/>
          <p:cNvSpPr>
            <a:spLocks noChangeArrowheads="1"/>
          </p:cNvSpPr>
          <p:nvPr/>
        </p:nvSpPr>
        <p:spPr bwMode="auto">
          <a:xfrm>
            <a:off x="5032375" y="1492250"/>
            <a:ext cx="3810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 dirty="0">
                <a:solidFill>
                  <a:srgbClr val="FF0000"/>
                </a:solidFill>
                <a:latin typeface="+mn-lt"/>
              </a:rPr>
              <a:t>4.</a:t>
            </a:r>
            <a:r>
              <a:rPr lang="en-US" sz="2000" dirty="0">
                <a:latin typeface="+mn-lt"/>
              </a:rPr>
              <a:t> HTTP</a:t>
            </a:r>
            <a:r>
              <a:rPr lang="en-US" sz="1800" dirty="0">
                <a:latin typeface="+mn-lt"/>
              </a:rPr>
              <a:t> server closes TCP connection. </a:t>
            </a:r>
            <a:endParaRPr lang="en-US" sz="2000" dirty="0">
              <a:latin typeface="+mn-lt"/>
            </a:endParaRPr>
          </a:p>
        </p:txBody>
      </p:sp>
      <p:sp>
        <p:nvSpPr>
          <p:cNvPr id="54280" name="Line 2"/>
          <p:cNvSpPr>
            <a:spLocks noChangeShapeType="1"/>
          </p:cNvSpPr>
          <p:nvPr/>
        </p:nvSpPr>
        <p:spPr bwMode="auto">
          <a:xfrm>
            <a:off x="698500" y="1793875"/>
            <a:ext cx="0" cy="25717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Text Box 13"/>
          <p:cNvSpPr txBox="1">
            <a:spLocks noChangeArrowheads="1"/>
          </p:cNvSpPr>
          <p:nvPr/>
        </p:nvSpPr>
        <p:spPr bwMode="auto">
          <a:xfrm>
            <a:off x="304800" y="3657600"/>
            <a:ext cx="8159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time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4283" name="Line 17"/>
          <p:cNvSpPr>
            <a:spLocks noChangeShapeType="1"/>
          </p:cNvSpPr>
          <p:nvPr/>
        </p:nvSpPr>
        <p:spPr bwMode="auto">
          <a:xfrm flipH="1">
            <a:off x="3762375" y="1449388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HTTP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en-US" sz="3600" dirty="0" err="1" smtClean="0"/>
              <a:t>Nonpersistent</a:t>
            </a:r>
            <a:r>
              <a:rPr lang="en-US" sz="3600" dirty="0" smtClean="0"/>
              <a:t> HTTP: Response Time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085056"/>
            <a:ext cx="4090988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Definition of RTT: </a:t>
            </a:r>
            <a:r>
              <a:rPr lang="en-US" sz="2400" dirty="0" smtClean="0"/>
              <a:t>time for a small packet to travel from client to server and back.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Response time:</a:t>
            </a:r>
          </a:p>
          <a:p>
            <a:r>
              <a:rPr lang="en-US" sz="2400" dirty="0" smtClean="0"/>
              <a:t>one RTT to initiate TCP connection</a:t>
            </a:r>
          </a:p>
          <a:p>
            <a:r>
              <a:rPr lang="en-US" sz="2400" dirty="0" smtClean="0"/>
              <a:t>one RTT for HTTP request and first few bytes of HTTP response to return</a:t>
            </a:r>
          </a:p>
          <a:p>
            <a:r>
              <a:rPr lang="en-US" sz="2400" dirty="0" smtClean="0"/>
              <a:t>file transmission time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4554538" y="1260475"/>
            <a:ext cx="4408488" cy="4413250"/>
            <a:chOff x="2869" y="794"/>
            <a:chExt cx="2777" cy="2780"/>
          </a:xfrm>
        </p:grpSpPr>
        <p:graphicFrame>
          <p:nvGraphicFramePr>
            <p:cNvPr id="6146" name="Object 5"/>
            <p:cNvGraphicFramePr>
              <a:graphicFrameLocks noChangeAspect="1"/>
            </p:cNvGraphicFramePr>
            <p:nvPr/>
          </p:nvGraphicFramePr>
          <p:xfrm>
            <a:off x="3587" y="1049"/>
            <a:ext cx="474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1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7" y="1049"/>
                          <a:ext cx="474" cy="3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783" y="794"/>
              <a:ext cx="318" cy="675"/>
              <a:chOff x="4180" y="783"/>
              <a:chExt cx="150" cy="307"/>
            </a:xfrm>
          </p:grpSpPr>
          <p:sp>
            <p:nvSpPr>
              <p:cNvPr id="6173" name="AutoShape 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4" name="Rectangle 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" name="Rectangle 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6" name="AutoShape 1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7" name="Line 1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8" name="Line 1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9" name="Rectangle 1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0" name="Rectangle 1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53" name="Line 15"/>
            <p:cNvSpPr>
              <a:spLocks noChangeShapeType="1"/>
            </p:cNvSpPr>
            <p:nvPr/>
          </p:nvSpPr>
          <p:spPr bwMode="auto">
            <a:xfrm>
              <a:off x="3846" y="1569"/>
              <a:ext cx="0" cy="17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Line 16"/>
            <p:cNvSpPr>
              <a:spLocks noChangeShapeType="1"/>
            </p:cNvSpPr>
            <p:nvPr/>
          </p:nvSpPr>
          <p:spPr bwMode="auto">
            <a:xfrm>
              <a:off x="4911" y="1565"/>
              <a:ext cx="0" cy="181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Line 17"/>
            <p:cNvSpPr>
              <a:spLocks noChangeShapeType="1"/>
            </p:cNvSpPr>
            <p:nvPr/>
          </p:nvSpPr>
          <p:spPr bwMode="auto">
            <a:xfrm>
              <a:off x="3855" y="1715"/>
              <a:ext cx="1061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Line 18"/>
            <p:cNvSpPr>
              <a:spLocks noChangeShapeType="1"/>
            </p:cNvSpPr>
            <p:nvPr/>
          </p:nvSpPr>
          <p:spPr bwMode="auto">
            <a:xfrm flipH="1">
              <a:off x="3846" y="1991"/>
              <a:ext cx="1054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Line 19"/>
            <p:cNvSpPr>
              <a:spLocks noChangeShapeType="1"/>
            </p:cNvSpPr>
            <p:nvPr/>
          </p:nvSpPr>
          <p:spPr bwMode="auto">
            <a:xfrm>
              <a:off x="3851" y="2311"/>
              <a:ext cx="1061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Line 20"/>
            <p:cNvSpPr>
              <a:spLocks noChangeShapeType="1"/>
            </p:cNvSpPr>
            <p:nvPr/>
          </p:nvSpPr>
          <p:spPr bwMode="auto">
            <a:xfrm flipH="1">
              <a:off x="3861" y="2615"/>
              <a:ext cx="1054" cy="239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AutoShape 21"/>
            <p:cNvSpPr>
              <a:spLocks/>
            </p:cNvSpPr>
            <p:nvPr/>
          </p:nvSpPr>
          <p:spPr bwMode="auto">
            <a:xfrm>
              <a:off x="4961" y="2562"/>
              <a:ext cx="47" cy="115"/>
            </a:xfrm>
            <a:prstGeom prst="rightBrace">
              <a:avLst>
                <a:gd name="adj1" fmla="val 2039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Text Box 22"/>
            <p:cNvSpPr txBox="1">
              <a:spLocks noChangeArrowheads="1"/>
            </p:cNvSpPr>
            <p:nvPr/>
          </p:nvSpPr>
          <p:spPr bwMode="auto">
            <a:xfrm>
              <a:off x="4980" y="2371"/>
              <a:ext cx="666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time to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transmit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file</a:t>
              </a:r>
            </a:p>
          </p:txBody>
        </p:sp>
        <p:sp>
          <p:nvSpPr>
            <p:cNvPr id="6161" name="Line 23"/>
            <p:cNvSpPr>
              <a:spLocks noChangeShapeType="1"/>
            </p:cNvSpPr>
            <p:nvPr/>
          </p:nvSpPr>
          <p:spPr bwMode="auto">
            <a:xfrm>
              <a:off x="3600" y="1699"/>
              <a:ext cx="24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Text Box 24"/>
            <p:cNvSpPr txBox="1">
              <a:spLocks noChangeArrowheads="1"/>
            </p:cNvSpPr>
            <p:nvPr/>
          </p:nvSpPr>
          <p:spPr bwMode="auto">
            <a:xfrm>
              <a:off x="2869" y="1518"/>
              <a:ext cx="81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initiate TCP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connection</a:t>
              </a:r>
            </a:p>
          </p:txBody>
        </p:sp>
        <p:sp>
          <p:nvSpPr>
            <p:cNvPr id="6163" name="AutoShape 25"/>
            <p:cNvSpPr>
              <a:spLocks/>
            </p:cNvSpPr>
            <p:nvPr/>
          </p:nvSpPr>
          <p:spPr bwMode="auto">
            <a:xfrm>
              <a:off x="3685" y="1731"/>
              <a:ext cx="81" cy="506"/>
            </a:xfrm>
            <a:prstGeom prst="leftBrace">
              <a:avLst>
                <a:gd name="adj1" fmla="val 5205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Text Box 26"/>
            <p:cNvSpPr txBox="1">
              <a:spLocks noChangeArrowheads="1"/>
            </p:cNvSpPr>
            <p:nvPr/>
          </p:nvSpPr>
          <p:spPr bwMode="auto">
            <a:xfrm>
              <a:off x="3381" y="1864"/>
              <a:ext cx="3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RTT</a:t>
              </a:r>
            </a:p>
          </p:txBody>
        </p:sp>
        <p:sp>
          <p:nvSpPr>
            <p:cNvPr id="6165" name="Line 27"/>
            <p:cNvSpPr>
              <a:spLocks noChangeShapeType="1"/>
            </p:cNvSpPr>
            <p:nvPr/>
          </p:nvSpPr>
          <p:spPr bwMode="auto">
            <a:xfrm>
              <a:off x="3631" y="2269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Text Box 28"/>
            <p:cNvSpPr txBox="1">
              <a:spLocks noChangeArrowheads="1"/>
            </p:cNvSpPr>
            <p:nvPr/>
          </p:nvSpPr>
          <p:spPr bwMode="auto">
            <a:xfrm>
              <a:off x="3144" y="2095"/>
              <a:ext cx="57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request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file</a:t>
              </a:r>
            </a:p>
          </p:txBody>
        </p:sp>
        <p:sp>
          <p:nvSpPr>
            <p:cNvPr id="6167" name="AutoShape 29"/>
            <p:cNvSpPr>
              <a:spLocks/>
            </p:cNvSpPr>
            <p:nvPr/>
          </p:nvSpPr>
          <p:spPr bwMode="auto">
            <a:xfrm>
              <a:off x="3689" y="2304"/>
              <a:ext cx="81" cy="506"/>
            </a:xfrm>
            <a:prstGeom prst="leftBrace">
              <a:avLst>
                <a:gd name="adj1" fmla="val 5205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Text Box 30"/>
            <p:cNvSpPr txBox="1">
              <a:spLocks noChangeArrowheads="1"/>
            </p:cNvSpPr>
            <p:nvPr/>
          </p:nvSpPr>
          <p:spPr bwMode="auto">
            <a:xfrm>
              <a:off x="3393" y="2445"/>
              <a:ext cx="3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RTT</a:t>
              </a:r>
            </a:p>
          </p:txBody>
        </p:sp>
        <p:sp>
          <p:nvSpPr>
            <p:cNvPr id="6169" name="Line 35"/>
            <p:cNvSpPr>
              <a:spLocks noChangeShapeType="1"/>
            </p:cNvSpPr>
            <p:nvPr/>
          </p:nvSpPr>
          <p:spPr bwMode="auto">
            <a:xfrm flipH="1">
              <a:off x="3638" y="2892"/>
              <a:ext cx="21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Text Box 36"/>
            <p:cNvSpPr txBox="1">
              <a:spLocks noChangeArrowheads="1"/>
            </p:cNvSpPr>
            <p:nvPr/>
          </p:nvSpPr>
          <p:spPr bwMode="auto">
            <a:xfrm>
              <a:off x="3152" y="2796"/>
              <a:ext cx="62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file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received</a:t>
              </a:r>
            </a:p>
          </p:txBody>
        </p:sp>
        <p:sp>
          <p:nvSpPr>
            <p:cNvPr id="6171" name="Text Box 37"/>
            <p:cNvSpPr txBox="1">
              <a:spLocks noChangeArrowheads="1"/>
            </p:cNvSpPr>
            <p:nvPr/>
          </p:nvSpPr>
          <p:spPr bwMode="auto">
            <a:xfrm>
              <a:off x="3704" y="3362"/>
              <a:ext cx="3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time</a:t>
              </a:r>
            </a:p>
          </p:txBody>
        </p:sp>
        <p:sp>
          <p:nvSpPr>
            <p:cNvPr id="6172" name="Text Box 38"/>
            <p:cNvSpPr txBox="1">
              <a:spLocks noChangeArrowheads="1"/>
            </p:cNvSpPr>
            <p:nvPr/>
          </p:nvSpPr>
          <p:spPr bwMode="auto">
            <a:xfrm>
              <a:off x="4761" y="3351"/>
              <a:ext cx="3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time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7E310BEC-508C-4368-B86E-4B2E31C212AA}" type="slidenum">
              <a:rPr lang="en-US" smtClean="0">
                <a:latin typeface="Comic Sans MS" pitchFamily="66" charset="0"/>
              </a:rPr>
              <a:pPr>
                <a:defRPr/>
              </a:pPr>
              <a:t>9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2136774" y="5805264"/>
            <a:ext cx="517152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otal time = 2RTT+transmit time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839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3471</TotalTime>
  <Words>1819</Words>
  <Application>Microsoft Office PowerPoint</Application>
  <PresentationFormat>On-screen Show (4:3)</PresentationFormat>
  <Paragraphs>424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Revised_Master</vt:lpstr>
      <vt:lpstr>Clip</vt:lpstr>
      <vt:lpstr>   HyperText Transfer Protocol (HTTP)    </vt:lpstr>
      <vt:lpstr>HTTP Outline</vt:lpstr>
      <vt:lpstr>Web and HTTP</vt:lpstr>
      <vt:lpstr>HTTP Overview</vt:lpstr>
      <vt:lpstr>HTTP Overview (continued)</vt:lpstr>
      <vt:lpstr>HTTP Connections</vt:lpstr>
      <vt:lpstr>Nonpersistent HTTP</vt:lpstr>
      <vt:lpstr>Nonpersistent HTTP (cont.)</vt:lpstr>
      <vt:lpstr>Nonpersistent HTTP: Response Time</vt:lpstr>
      <vt:lpstr>Persistent HTTP</vt:lpstr>
      <vt:lpstr>HTTP Request Message</vt:lpstr>
      <vt:lpstr>HTTP Request Message: General Format</vt:lpstr>
      <vt:lpstr>Uploading Form Input</vt:lpstr>
      <vt:lpstr>Method Types</vt:lpstr>
      <vt:lpstr>HTTP Response Message</vt:lpstr>
      <vt:lpstr>HTTP Response Status Codes</vt:lpstr>
      <vt:lpstr>HTTP/2</vt:lpstr>
      <vt:lpstr>Trying out HTTP (client side) for yourself</vt:lpstr>
      <vt:lpstr>User-server State: Cookies</vt:lpstr>
      <vt:lpstr>Cookies: Keeping State </vt:lpstr>
      <vt:lpstr>Cookies (continued)</vt:lpstr>
      <vt:lpstr>Web Caches (Proxy Server)</vt:lpstr>
      <vt:lpstr>More About Web Caching</vt:lpstr>
      <vt:lpstr>Caching Example </vt:lpstr>
      <vt:lpstr>Caching Example (cont)</vt:lpstr>
      <vt:lpstr>Caching Example (cont)</vt:lpstr>
      <vt:lpstr>Caching - Conditional GET</vt:lpstr>
      <vt:lpstr>HTTP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156</cp:revision>
  <dcterms:created xsi:type="dcterms:W3CDTF">2004-01-21T20:05:10Z</dcterms:created>
  <dcterms:modified xsi:type="dcterms:W3CDTF">2015-09-15T12:34:44Z</dcterms:modified>
</cp:coreProperties>
</file>