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6" r:id="rId2"/>
    <p:sldId id="287" r:id="rId3"/>
    <p:sldId id="256" r:id="rId4"/>
    <p:sldId id="257" r:id="rId5"/>
    <p:sldId id="258" r:id="rId6"/>
    <p:sldId id="260" r:id="rId7"/>
    <p:sldId id="261" r:id="rId8"/>
    <p:sldId id="259" r:id="rId9"/>
    <p:sldId id="262" r:id="rId10"/>
    <p:sldId id="263" r:id="rId11"/>
    <p:sldId id="264" r:id="rId12"/>
    <p:sldId id="265" r:id="rId13"/>
    <p:sldId id="278" r:id="rId14"/>
    <p:sldId id="269" r:id="rId15"/>
    <p:sldId id="280" r:id="rId16"/>
    <p:sldId id="270" r:id="rId17"/>
    <p:sldId id="281" r:id="rId18"/>
    <p:sldId id="272" r:id="rId19"/>
    <p:sldId id="271" r:id="rId20"/>
    <p:sldId id="273" r:id="rId21"/>
    <p:sldId id="283" r:id="rId22"/>
    <p:sldId id="282" r:id="rId23"/>
    <p:sldId id="267" r:id="rId24"/>
    <p:sldId id="274" r:id="rId25"/>
    <p:sldId id="284" r:id="rId26"/>
    <p:sldId id="276" r:id="rId27"/>
    <p:sldId id="285" r:id="rId28"/>
    <p:sldId id="277" r:id="rId29"/>
    <p:sldId id="268" r:id="rId3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0000"/>
    <a:srgbClr val="A50021"/>
    <a:srgbClr val="0000FF"/>
    <a:srgbClr val="009900"/>
    <a:srgbClr val="CC00FF"/>
    <a:srgbClr val="990099"/>
    <a:srgbClr val="FF66CC"/>
    <a:srgbClr val="99CC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5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0.xml"/><Relationship Id="rId2" Type="http://schemas.openxmlformats.org/officeDocument/2006/relationships/slide" Target="slides/slide19.xml"/><Relationship Id="rId1" Type="http://schemas.openxmlformats.org/officeDocument/2006/relationships/slide" Target="slides/slide16.xml"/><Relationship Id="rId4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8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F61FB28-902D-4996-991E-46A0BF205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25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424359C-0DEB-45C5-991D-C14014A08ED1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CD728432-B1C9-4ED3-BADA-0C9C4D3ABE55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A7AF9B27-8161-40B8-BD07-37ED6DD6EA23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0AEAFB02-D257-4B94-85DB-5EA3F5B1A16E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F7E31116-644E-4CC3-8460-E0020C640826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499E699-AC4F-440A-9F6F-AD5B8D1CBEEC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6F8DA4D2-8AF4-40E9-95B2-AA4085F81448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6A9A844-C527-4E2F-9779-74A3B8CD2B43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690A3DE7-D214-45E6-9385-9DDAD32C418B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74688"/>
            <a:ext cx="4579937" cy="3435350"/>
          </a:xfrm>
          <a:ln w="12700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B2237-5642-445F-AD7B-C4356CC15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5D42B-8EFD-40C0-8F31-243200CC7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7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5125" y="260350"/>
            <a:ext cx="2178050" cy="5699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260350"/>
            <a:ext cx="6383337" cy="5699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765C3-37D1-4101-8C4A-59B446A52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7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9F416-778A-4F5F-B64A-D1DFF0A2A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5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A4C9E-11C9-45F7-A401-878C2A639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3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46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DBE74-67C0-4DB9-AD6B-6A245ABD4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5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86C6B-BCA5-4C7A-952B-221A7E334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4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0CAC1-0BD5-4701-83D3-F00EDC9B0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0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FE0C1-AE20-42F0-AC6D-54EF5382D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2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88F00-2AA2-4793-8283-B4EC44E7D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8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2452D-580A-42AC-A0B5-6E2717ACC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3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60350"/>
            <a:ext cx="87137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46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</a:defRPr>
            </a:lvl1pPr>
          </a:lstStyle>
          <a:p>
            <a:pPr>
              <a:defRPr/>
            </a:pPr>
            <a:fld id="{DCF47E7A-9B66-4857-9486-6E84E721C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7" descr="WPI - Worcester Polytechnic Institut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37250"/>
            <a:ext cx="1828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2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6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392016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Networks: Local Area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0D985-5270-42EC-BAFA-D06C27D50EF6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solidFill>
                  <a:srgbClr val="800000"/>
                </a:solidFill>
              </a:rPr>
              <a:t>Local Area Networks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413" y="1700213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Aloha</a:t>
            </a:r>
          </a:p>
          <a:p>
            <a:pPr eaLnBrk="1" hangingPunct="1"/>
            <a:r>
              <a:rPr lang="en-US" smtClean="0"/>
              <a:t>Slotted Aloha</a:t>
            </a:r>
          </a:p>
          <a:p>
            <a:pPr eaLnBrk="1" hangingPunct="1"/>
            <a:r>
              <a:rPr lang="en-US" smtClean="0"/>
              <a:t>CSMA (non-persistent, 1-persistent, 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   p-persistent)</a:t>
            </a:r>
          </a:p>
          <a:p>
            <a:pPr eaLnBrk="1" hangingPunct="1"/>
            <a:r>
              <a:rPr lang="en-US" smtClean="0"/>
              <a:t>CSMA/CD</a:t>
            </a:r>
          </a:p>
          <a:p>
            <a:pPr eaLnBrk="1" hangingPunct="1"/>
            <a:r>
              <a:rPr lang="en-US" smtClean="0"/>
              <a:t>Ethernet</a:t>
            </a:r>
          </a:p>
          <a:p>
            <a:pPr eaLnBrk="1" hangingPunct="1"/>
            <a:r>
              <a:rPr lang="en-US" smtClean="0"/>
              <a:t>Token Ring</a:t>
            </a:r>
          </a:p>
        </p:txBody>
      </p:sp>
    </p:spTree>
    <p:extLst>
      <p:ext uri="{BB962C8B-B14F-4D97-AF65-F5344CB8AC3E}">
        <p14:creationId xmlns:p14="http://schemas.microsoft.com/office/powerpoint/2010/main" val="233221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82B66382-95FC-458D-8889-B3FF1E8EEFF0}" type="slidenum">
              <a:rPr lang="en-US" sz="1400" smtClean="0">
                <a:solidFill>
                  <a:srgbClr val="A50021"/>
                </a:solidFill>
              </a:rPr>
              <a:pPr eaLnBrk="1" hangingPunct="1"/>
              <a:t>10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717550" y="1709738"/>
            <a:ext cx="7569200" cy="50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773113" y="1782763"/>
            <a:ext cx="10445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Preamble</a:t>
            </a:r>
          </a:p>
        </p:txBody>
      </p:sp>
      <p:sp>
        <p:nvSpPr>
          <p:cNvPr id="11270" name="Line 4"/>
          <p:cNvSpPr>
            <a:spLocks noChangeShapeType="1"/>
          </p:cNvSpPr>
          <p:nvPr/>
        </p:nvSpPr>
        <p:spPr bwMode="auto">
          <a:xfrm>
            <a:off x="1828800" y="1709738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1916113" y="1795463"/>
            <a:ext cx="4730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SD</a:t>
            </a:r>
          </a:p>
        </p:txBody>
      </p:sp>
      <p:sp>
        <p:nvSpPr>
          <p:cNvPr id="11272" name="Line 6"/>
          <p:cNvSpPr>
            <a:spLocks noChangeShapeType="1"/>
          </p:cNvSpPr>
          <p:nvPr/>
        </p:nvSpPr>
        <p:spPr bwMode="auto">
          <a:xfrm>
            <a:off x="2476500" y="1709738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2474913" y="1655763"/>
            <a:ext cx="1235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Destination</a:t>
            </a:r>
          </a:p>
          <a:p>
            <a:pPr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Address</a:t>
            </a:r>
          </a:p>
        </p:txBody>
      </p:sp>
      <p:sp>
        <p:nvSpPr>
          <p:cNvPr id="11274" name="Line 8"/>
          <p:cNvSpPr>
            <a:spLocks noChangeShapeType="1"/>
          </p:cNvSpPr>
          <p:nvPr/>
        </p:nvSpPr>
        <p:spPr bwMode="auto">
          <a:xfrm>
            <a:off x="3708400" y="1709738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3859213" y="1655763"/>
            <a:ext cx="9302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Source </a:t>
            </a:r>
          </a:p>
          <a:p>
            <a:pPr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Address</a:t>
            </a:r>
          </a:p>
        </p:txBody>
      </p:sp>
      <p:sp>
        <p:nvSpPr>
          <p:cNvPr id="11276" name="Line 10"/>
          <p:cNvSpPr>
            <a:spLocks noChangeShapeType="1"/>
          </p:cNvSpPr>
          <p:nvPr/>
        </p:nvSpPr>
        <p:spPr bwMode="auto">
          <a:xfrm>
            <a:off x="4876800" y="1709738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4875213" y="1782763"/>
            <a:ext cx="8794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b="1">
                <a:solidFill>
                  <a:srgbClr val="CC3300"/>
                </a:solidFill>
                <a:latin typeface="Times New Roman" pitchFamily="18" charset="0"/>
              </a:rPr>
              <a:t>Length</a:t>
            </a:r>
          </a:p>
        </p:txBody>
      </p:sp>
      <p:sp>
        <p:nvSpPr>
          <p:cNvPr id="11278" name="Line 12"/>
          <p:cNvSpPr>
            <a:spLocks noChangeShapeType="1"/>
          </p:cNvSpPr>
          <p:nvPr/>
        </p:nvSpPr>
        <p:spPr bwMode="auto">
          <a:xfrm>
            <a:off x="5702300" y="1709738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5675313" y="1757363"/>
            <a:ext cx="12731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Information</a:t>
            </a:r>
          </a:p>
        </p:txBody>
      </p:sp>
      <p:sp>
        <p:nvSpPr>
          <p:cNvPr id="11280" name="Line 14"/>
          <p:cNvSpPr>
            <a:spLocks noChangeShapeType="1"/>
          </p:cNvSpPr>
          <p:nvPr/>
        </p:nvSpPr>
        <p:spPr bwMode="auto">
          <a:xfrm>
            <a:off x="6896100" y="1709738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Rectangle 15"/>
          <p:cNvSpPr>
            <a:spLocks noChangeArrowheads="1"/>
          </p:cNvSpPr>
          <p:nvPr/>
        </p:nvSpPr>
        <p:spPr bwMode="auto">
          <a:xfrm>
            <a:off x="6881813" y="1770063"/>
            <a:ext cx="5238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Pad</a:t>
            </a:r>
          </a:p>
        </p:txBody>
      </p:sp>
      <p:sp>
        <p:nvSpPr>
          <p:cNvPr id="11282" name="Line 16"/>
          <p:cNvSpPr>
            <a:spLocks noChangeShapeType="1"/>
          </p:cNvSpPr>
          <p:nvPr/>
        </p:nvSpPr>
        <p:spPr bwMode="auto">
          <a:xfrm>
            <a:off x="7493000" y="1709738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17"/>
          <p:cNvSpPr>
            <a:spLocks noChangeArrowheads="1"/>
          </p:cNvSpPr>
          <p:nvPr/>
        </p:nvSpPr>
        <p:spPr bwMode="auto">
          <a:xfrm>
            <a:off x="7567613" y="1757363"/>
            <a:ext cx="587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FCS</a:t>
            </a:r>
          </a:p>
        </p:txBody>
      </p:sp>
      <p:sp>
        <p:nvSpPr>
          <p:cNvPr id="11284" name="Rectangle 18"/>
          <p:cNvSpPr>
            <a:spLocks noChangeArrowheads="1"/>
          </p:cNvSpPr>
          <p:nvPr/>
        </p:nvSpPr>
        <p:spPr bwMode="auto">
          <a:xfrm>
            <a:off x="1179513" y="1401763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1285" name="Rectangle 19"/>
          <p:cNvSpPr>
            <a:spLocks noChangeArrowheads="1"/>
          </p:cNvSpPr>
          <p:nvPr/>
        </p:nvSpPr>
        <p:spPr bwMode="auto">
          <a:xfrm>
            <a:off x="2043113" y="1376363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1286" name="Rectangle 20"/>
          <p:cNvSpPr>
            <a:spLocks noChangeArrowheads="1"/>
          </p:cNvSpPr>
          <p:nvPr/>
        </p:nvSpPr>
        <p:spPr bwMode="auto">
          <a:xfrm>
            <a:off x="2716213" y="1376363"/>
            <a:ext cx="714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2 or 6</a:t>
            </a:r>
          </a:p>
        </p:txBody>
      </p:sp>
      <p:sp>
        <p:nvSpPr>
          <p:cNvPr id="11287" name="Rectangle 21"/>
          <p:cNvSpPr>
            <a:spLocks noChangeArrowheads="1"/>
          </p:cNvSpPr>
          <p:nvPr/>
        </p:nvSpPr>
        <p:spPr bwMode="auto">
          <a:xfrm>
            <a:off x="3948113" y="1350963"/>
            <a:ext cx="714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2 or 6</a:t>
            </a:r>
          </a:p>
        </p:txBody>
      </p:sp>
      <p:sp>
        <p:nvSpPr>
          <p:cNvPr id="11288" name="Rectangle 22"/>
          <p:cNvSpPr>
            <a:spLocks noChangeArrowheads="1"/>
          </p:cNvSpPr>
          <p:nvPr/>
        </p:nvSpPr>
        <p:spPr bwMode="auto">
          <a:xfrm>
            <a:off x="5167313" y="1376363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1289" name="Rectangle 23"/>
          <p:cNvSpPr>
            <a:spLocks noChangeArrowheads="1"/>
          </p:cNvSpPr>
          <p:nvPr/>
        </p:nvSpPr>
        <p:spPr bwMode="auto">
          <a:xfrm>
            <a:off x="7783513" y="1376363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1290" name="Line 24"/>
          <p:cNvSpPr>
            <a:spLocks noChangeShapeType="1"/>
          </p:cNvSpPr>
          <p:nvPr/>
        </p:nvSpPr>
        <p:spPr bwMode="auto">
          <a:xfrm flipV="1">
            <a:off x="825500" y="881063"/>
            <a:ext cx="2498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1" name="Line 25"/>
          <p:cNvSpPr>
            <a:spLocks noChangeShapeType="1"/>
          </p:cNvSpPr>
          <p:nvPr/>
        </p:nvSpPr>
        <p:spPr bwMode="auto">
          <a:xfrm>
            <a:off x="5470525" y="919163"/>
            <a:ext cx="267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2" name="Rectangle 26"/>
          <p:cNvSpPr>
            <a:spLocks noChangeArrowheads="1"/>
          </p:cNvSpPr>
          <p:nvPr/>
        </p:nvSpPr>
        <p:spPr bwMode="auto">
          <a:xfrm>
            <a:off x="3429000" y="2362200"/>
            <a:ext cx="190023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en-US" sz="1800" b="1">
                <a:solidFill>
                  <a:srgbClr val="333300"/>
                </a:solidFill>
                <a:latin typeface="Times New Roman" pitchFamily="18" charset="0"/>
              </a:rPr>
              <a:t>64 to 1518 bytes</a:t>
            </a:r>
          </a:p>
        </p:txBody>
      </p:sp>
      <p:sp>
        <p:nvSpPr>
          <p:cNvPr id="11293" name="Rectangle 27"/>
          <p:cNvSpPr>
            <a:spLocks noChangeArrowheads="1"/>
          </p:cNvSpPr>
          <p:nvPr/>
        </p:nvSpPr>
        <p:spPr bwMode="auto">
          <a:xfrm>
            <a:off x="827088" y="2252663"/>
            <a:ext cx="7524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Synch</a:t>
            </a:r>
          </a:p>
        </p:txBody>
      </p:sp>
      <p:sp>
        <p:nvSpPr>
          <p:cNvPr id="11294" name="Rectangle 28"/>
          <p:cNvSpPr>
            <a:spLocks noChangeArrowheads="1"/>
          </p:cNvSpPr>
          <p:nvPr/>
        </p:nvSpPr>
        <p:spPr bwMode="auto">
          <a:xfrm>
            <a:off x="1830388" y="2265363"/>
            <a:ext cx="7143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Start</a:t>
            </a:r>
          </a:p>
          <a:p>
            <a:pPr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frame</a:t>
            </a:r>
          </a:p>
        </p:txBody>
      </p:sp>
      <p:sp>
        <p:nvSpPr>
          <p:cNvPr id="11295" name="Rectangle 29"/>
          <p:cNvSpPr>
            <a:spLocks noChangeArrowheads="1"/>
          </p:cNvSpPr>
          <p:nvPr/>
        </p:nvSpPr>
        <p:spPr bwMode="auto">
          <a:xfrm>
            <a:off x="666750" y="3322638"/>
            <a:ext cx="29464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6" name="Rectangle 30"/>
          <p:cNvSpPr>
            <a:spLocks noChangeArrowheads="1"/>
          </p:cNvSpPr>
          <p:nvPr/>
        </p:nvSpPr>
        <p:spPr bwMode="auto">
          <a:xfrm>
            <a:off x="696913" y="3332163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1297" name="Line 31"/>
          <p:cNvSpPr>
            <a:spLocks noChangeShapeType="1"/>
          </p:cNvSpPr>
          <p:nvPr/>
        </p:nvSpPr>
        <p:spPr bwMode="auto">
          <a:xfrm>
            <a:off x="1041400" y="332263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Rectangle 32"/>
          <p:cNvSpPr>
            <a:spLocks noChangeArrowheads="1"/>
          </p:cNvSpPr>
          <p:nvPr/>
        </p:nvSpPr>
        <p:spPr bwMode="auto">
          <a:xfrm>
            <a:off x="1446213" y="3344863"/>
            <a:ext cx="15081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Single address</a:t>
            </a:r>
          </a:p>
        </p:txBody>
      </p:sp>
      <p:sp>
        <p:nvSpPr>
          <p:cNvPr id="11299" name="Rectangle 33"/>
          <p:cNvSpPr>
            <a:spLocks noChangeArrowheads="1"/>
          </p:cNvSpPr>
          <p:nvPr/>
        </p:nvSpPr>
        <p:spPr bwMode="auto">
          <a:xfrm>
            <a:off x="654050" y="3995738"/>
            <a:ext cx="29464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Rectangle 34"/>
          <p:cNvSpPr>
            <a:spLocks noChangeArrowheads="1"/>
          </p:cNvSpPr>
          <p:nvPr/>
        </p:nvSpPr>
        <p:spPr bwMode="auto">
          <a:xfrm>
            <a:off x="696913" y="4005263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1301" name="Line 35"/>
          <p:cNvSpPr>
            <a:spLocks noChangeShapeType="1"/>
          </p:cNvSpPr>
          <p:nvPr/>
        </p:nvSpPr>
        <p:spPr bwMode="auto">
          <a:xfrm>
            <a:off x="1041400" y="399573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Rectangle 36"/>
          <p:cNvSpPr>
            <a:spLocks noChangeArrowheads="1"/>
          </p:cNvSpPr>
          <p:nvPr/>
        </p:nvSpPr>
        <p:spPr bwMode="auto">
          <a:xfrm>
            <a:off x="1458913" y="3992563"/>
            <a:ext cx="15081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Group address</a:t>
            </a:r>
          </a:p>
        </p:txBody>
      </p:sp>
      <p:sp>
        <p:nvSpPr>
          <p:cNvPr id="11303" name="Rectangle 37"/>
          <p:cNvSpPr>
            <a:spLocks noChangeArrowheads="1"/>
          </p:cNvSpPr>
          <p:nvPr/>
        </p:nvSpPr>
        <p:spPr bwMode="auto">
          <a:xfrm>
            <a:off x="4354513" y="3268663"/>
            <a:ext cx="43386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 Destination address is either single address</a:t>
            </a:r>
          </a:p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or group address (broadcast = 111...111)</a:t>
            </a:r>
          </a:p>
          <a:p>
            <a:pPr algn="l" eaLnBrk="0" hangingPunct="0"/>
            <a:endParaRPr lang="en-US" sz="1800">
              <a:solidFill>
                <a:schemeClr val="tx1"/>
              </a:solidFill>
              <a:latin typeface="Times New Roman" pitchFamily="18" charset="0"/>
            </a:endParaRPr>
          </a:p>
          <a:p>
            <a:pPr algn="l" eaLnBrk="0" hangingPunct="0"/>
            <a:endParaRPr lang="en-US" sz="1800">
              <a:solidFill>
                <a:schemeClr val="tx1"/>
              </a:solidFill>
              <a:latin typeface="Times New Roman" pitchFamily="18" charset="0"/>
            </a:endParaRPr>
          </a:p>
          <a:p>
            <a:pPr algn="l" eaLnBrk="0" hangingPunct="0"/>
            <a:endParaRPr lang="en-US" sz="1800">
              <a:solidFill>
                <a:schemeClr val="tx1"/>
              </a:solidFill>
              <a:latin typeface="Times New Roman" pitchFamily="18" charset="0"/>
            </a:endParaRPr>
          </a:p>
          <a:p>
            <a:pPr algn="l" eaLnBrk="0" hangingPunct="0">
              <a:buFontTx/>
              <a:buChar char="•"/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 Addresses are defined on local or universal basis</a:t>
            </a:r>
          </a:p>
          <a:p>
            <a:pPr algn="l" eaLnBrk="0" hangingPunct="0">
              <a:buFontTx/>
              <a:buChar char="•"/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 2</a:t>
            </a:r>
            <a:r>
              <a:rPr lang="en-US" sz="1800" baseline="30000">
                <a:solidFill>
                  <a:schemeClr val="tx1"/>
                </a:solidFill>
                <a:latin typeface="Times New Roman" pitchFamily="18" charset="0"/>
              </a:rPr>
              <a:t>46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possible global addresses</a:t>
            </a:r>
          </a:p>
        </p:txBody>
      </p:sp>
      <p:sp>
        <p:nvSpPr>
          <p:cNvPr id="11304" name="Rectangle 38"/>
          <p:cNvSpPr>
            <a:spLocks noChangeArrowheads="1"/>
          </p:cNvSpPr>
          <p:nvPr/>
        </p:nvSpPr>
        <p:spPr bwMode="auto">
          <a:xfrm>
            <a:off x="1116013" y="4652963"/>
            <a:ext cx="25781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" name="Rectangle 39"/>
          <p:cNvSpPr>
            <a:spLocks noChangeArrowheads="1"/>
          </p:cNvSpPr>
          <p:nvPr/>
        </p:nvSpPr>
        <p:spPr bwMode="auto">
          <a:xfrm>
            <a:off x="1154113" y="4652963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1306" name="Line 40"/>
          <p:cNvSpPr>
            <a:spLocks noChangeShapeType="1"/>
          </p:cNvSpPr>
          <p:nvPr/>
        </p:nvSpPr>
        <p:spPr bwMode="auto">
          <a:xfrm>
            <a:off x="1485900" y="465613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7" name="Rectangle 41"/>
          <p:cNvSpPr>
            <a:spLocks noChangeArrowheads="1"/>
          </p:cNvSpPr>
          <p:nvPr/>
        </p:nvSpPr>
        <p:spPr bwMode="auto">
          <a:xfrm>
            <a:off x="1497013" y="4665663"/>
            <a:ext cx="15017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Local  address</a:t>
            </a:r>
          </a:p>
        </p:txBody>
      </p:sp>
      <p:sp>
        <p:nvSpPr>
          <p:cNvPr id="11308" name="Rectangle 42"/>
          <p:cNvSpPr>
            <a:spLocks noChangeArrowheads="1"/>
          </p:cNvSpPr>
          <p:nvPr/>
        </p:nvSpPr>
        <p:spPr bwMode="auto">
          <a:xfrm>
            <a:off x="1111250" y="5367338"/>
            <a:ext cx="25781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9" name="Rectangle 43"/>
          <p:cNvSpPr>
            <a:spLocks noChangeArrowheads="1"/>
          </p:cNvSpPr>
          <p:nvPr/>
        </p:nvSpPr>
        <p:spPr bwMode="auto">
          <a:xfrm>
            <a:off x="1179513" y="5376863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1310" name="Line 44"/>
          <p:cNvSpPr>
            <a:spLocks noChangeShapeType="1"/>
          </p:cNvSpPr>
          <p:nvPr/>
        </p:nvSpPr>
        <p:spPr bwMode="auto">
          <a:xfrm>
            <a:off x="1511300" y="538003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1" name="Rectangle 45"/>
          <p:cNvSpPr>
            <a:spLocks noChangeArrowheads="1"/>
          </p:cNvSpPr>
          <p:nvPr/>
        </p:nvSpPr>
        <p:spPr bwMode="auto">
          <a:xfrm>
            <a:off x="1522413" y="5389563"/>
            <a:ext cx="1603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Global  address</a:t>
            </a:r>
          </a:p>
        </p:txBody>
      </p:sp>
      <p:sp>
        <p:nvSpPr>
          <p:cNvPr id="11312" name="Rectangle 46"/>
          <p:cNvSpPr>
            <a:spLocks noChangeArrowheads="1"/>
          </p:cNvSpPr>
          <p:nvPr/>
        </p:nvSpPr>
        <p:spPr bwMode="auto">
          <a:xfrm>
            <a:off x="3328988" y="673100"/>
            <a:ext cx="22066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2000" b="1">
                <a:solidFill>
                  <a:srgbClr val="CC3300"/>
                </a:solidFill>
                <a:latin typeface="Times New Roman" pitchFamily="18" charset="0"/>
              </a:rPr>
              <a:t>802.3 MAC Frame</a:t>
            </a:r>
          </a:p>
        </p:txBody>
      </p:sp>
      <p:sp>
        <p:nvSpPr>
          <p:cNvPr id="11313" name="Text Box 47"/>
          <p:cNvSpPr txBox="1">
            <a:spLocks noChangeArrowheads="1"/>
          </p:cNvSpPr>
          <p:nvPr/>
        </p:nvSpPr>
        <p:spPr bwMode="auto">
          <a:xfrm>
            <a:off x="7777163" y="5943600"/>
            <a:ext cx="769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Figure 6.52</a:t>
            </a:r>
          </a:p>
        </p:txBody>
      </p:sp>
      <p:sp>
        <p:nvSpPr>
          <p:cNvPr id="11314" name="Text Box 49"/>
          <p:cNvSpPr txBox="1">
            <a:spLocks noChangeArrowheads="1"/>
          </p:cNvSpPr>
          <p:nvPr/>
        </p:nvSpPr>
        <p:spPr bwMode="auto">
          <a:xfrm>
            <a:off x="3352800" y="6003925"/>
            <a:ext cx="2816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Leon-Garcia &amp; Widjaja:  </a:t>
            </a:r>
            <a:r>
              <a:rPr lang="en-US" sz="1000" i="1">
                <a:solidFill>
                  <a:schemeClr val="tx1"/>
                </a:solidFill>
                <a:latin typeface="Times New Roman" pitchFamily="18" charset="0"/>
              </a:rPr>
              <a:t>Communication Networks</a:t>
            </a:r>
          </a:p>
        </p:txBody>
      </p:sp>
      <p:sp>
        <p:nvSpPr>
          <p:cNvPr id="11315" name="Text Box 50"/>
          <p:cNvSpPr txBox="1">
            <a:spLocks noChangeArrowheads="1"/>
          </p:cNvSpPr>
          <p:nvPr/>
        </p:nvSpPr>
        <p:spPr bwMode="auto">
          <a:xfrm>
            <a:off x="266700" y="5943600"/>
            <a:ext cx="2628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Copyright ©2000 The McGraw Hill Companies</a:t>
            </a:r>
          </a:p>
        </p:txBody>
      </p:sp>
      <p:cxnSp>
        <p:nvCxnSpPr>
          <p:cNvPr id="11316" name="Straight Arrow Connector 52"/>
          <p:cNvCxnSpPr>
            <a:cxnSpLocks noChangeShapeType="1"/>
          </p:cNvCxnSpPr>
          <p:nvPr/>
        </p:nvCxnSpPr>
        <p:spPr bwMode="auto">
          <a:xfrm rot="10800000">
            <a:off x="214313" y="1965325"/>
            <a:ext cx="503237" cy="3492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17" name="Straight Arrow Connector 55"/>
          <p:cNvCxnSpPr>
            <a:cxnSpLocks noChangeShapeType="1"/>
            <a:stCxn id="11268" idx="1"/>
          </p:cNvCxnSpPr>
          <p:nvPr/>
        </p:nvCxnSpPr>
        <p:spPr bwMode="auto">
          <a:xfrm rot="10800000" flipV="1">
            <a:off x="142875" y="1963738"/>
            <a:ext cx="574675" cy="36512"/>
          </a:xfrm>
          <a:prstGeom prst="straightConnector1">
            <a:avLst/>
          </a:prstGeom>
          <a:noFill/>
          <a:ln w="3175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9A49CF13-2DF9-4BED-B9A2-E9EC773145D4}" type="slidenum">
              <a:rPr lang="en-US" sz="1400" smtClean="0">
                <a:solidFill>
                  <a:srgbClr val="A50021"/>
                </a:solidFill>
              </a:rPr>
              <a:pPr eaLnBrk="1" hangingPunct="1"/>
              <a:t>11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769938" y="2938463"/>
            <a:ext cx="7569200" cy="50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825500" y="3011488"/>
            <a:ext cx="10445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Preamble</a:t>
            </a:r>
          </a:p>
        </p:txBody>
      </p:sp>
      <p:sp>
        <p:nvSpPr>
          <p:cNvPr id="12294" name="Line 4"/>
          <p:cNvSpPr>
            <a:spLocks noChangeShapeType="1"/>
          </p:cNvSpPr>
          <p:nvPr/>
        </p:nvSpPr>
        <p:spPr bwMode="auto">
          <a:xfrm>
            <a:off x="1881188" y="2938463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Rectangle 5"/>
          <p:cNvSpPr>
            <a:spLocks noChangeArrowheads="1"/>
          </p:cNvSpPr>
          <p:nvPr/>
        </p:nvSpPr>
        <p:spPr bwMode="auto">
          <a:xfrm>
            <a:off x="1968500" y="3024188"/>
            <a:ext cx="4730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SD</a:t>
            </a:r>
          </a:p>
        </p:txBody>
      </p:sp>
      <p:sp>
        <p:nvSpPr>
          <p:cNvPr id="12296" name="Line 6"/>
          <p:cNvSpPr>
            <a:spLocks noChangeShapeType="1"/>
          </p:cNvSpPr>
          <p:nvPr/>
        </p:nvSpPr>
        <p:spPr bwMode="auto">
          <a:xfrm>
            <a:off x="2528888" y="2938463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7"/>
          <p:cNvSpPr>
            <a:spLocks noChangeArrowheads="1"/>
          </p:cNvSpPr>
          <p:nvPr/>
        </p:nvSpPr>
        <p:spPr bwMode="auto">
          <a:xfrm>
            <a:off x="2527300" y="2884488"/>
            <a:ext cx="1235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Destination</a:t>
            </a:r>
          </a:p>
          <a:p>
            <a:pPr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Address</a:t>
            </a:r>
          </a:p>
        </p:txBody>
      </p:sp>
      <p:sp>
        <p:nvSpPr>
          <p:cNvPr id="12298" name="Line 8"/>
          <p:cNvSpPr>
            <a:spLocks noChangeShapeType="1"/>
          </p:cNvSpPr>
          <p:nvPr/>
        </p:nvSpPr>
        <p:spPr bwMode="auto">
          <a:xfrm>
            <a:off x="3760788" y="2938463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Rectangle 9"/>
          <p:cNvSpPr>
            <a:spLocks noChangeArrowheads="1"/>
          </p:cNvSpPr>
          <p:nvPr/>
        </p:nvSpPr>
        <p:spPr bwMode="auto">
          <a:xfrm>
            <a:off x="3911600" y="2884488"/>
            <a:ext cx="9302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Source </a:t>
            </a:r>
          </a:p>
          <a:p>
            <a:pPr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Address</a:t>
            </a:r>
          </a:p>
        </p:txBody>
      </p:sp>
      <p:sp>
        <p:nvSpPr>
          <p:cNvPr id="12300" name="Line 10"/>
          <p:cNvSpPr>
            <a:spLocks noChangeShapeType="1"/>
          </p:cNvSpPr>
          <p:nvPr/>
        </p:nvSpPr>
        <p:spPr bwMode="auto">
          <a:xfrm>
            <a:off x="4929188" y="2938463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Rectangle 11"/>
          <p:cNvSpPr>
            <a:spLocks noChangeArrowheads="1"/>
          </p:cNvSpPr>
          <p:nvPr/>
        </p:nvSpPr>
        <p:spPr bwMode="auto">
          <a:xfrm>
            <a:off x="4927600" y="3011488"/>
            <a:ext cx="676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b="1">
                <a:solidFill>
                  <a:schemeClr val="accent2"/>
                </a:solidFill>
                <a:latin typeface="Times New Roman" pitchFamily="18" charset="0"/>
              </a:rPr>
              <a:t>Type</a:t>
            </a:r>
          </a:p>
        </p:txBody>
      </p:sp>
      <p:sp>
        <p:nvSpPr>
          <p:cNvPr id="12302" name="Line 12"/>
          <p:cNvSpPr>
            <a:spLocks noChangeShapeType="1"/>
          </p:cNvSpPr>
          <p:nvPr/>
        </p:nvSpPr>
        <p:spPr bwMode="auto">
          <a:xfrm>
            <a:off x="5754688" y="2938463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Rectangle 13"/>
          <p:cNvSpPr>
            <a:spLocks noChangeArrowheads="1"/>
          </p:cNvSpPr>
          <p:nvPr/>
        </p:nvSpPr>
        <p:spPr bwMode="auto">
          <a:xfrm>
            <a:off x="5727700" y="2986088"/>
            <a:ext cx="12731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Information</a:t>
            </a:r>
          </a:p>
        </p:txBody>
      </p:sp>
      <p:sp>
        <p:nvSpPr>
          <p:cNvPr id="12304" name="Line 14"/>
          <p:cNvSpPr>
            <a:spLocks noChangeShapeType="1"/>
          </p:cNvSpPr>
          <p:nvPr/>
        </p:nvSpPr>
        <p:spPr bwMode="auto">
          <a:xfrm>
            <a:off x="6948488" y="2938463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6934200" y="2998788"/>
            <a:ext cx="5238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Pad</a:t>
            </a:r>
          </a:p>
        </p:txBody>
      </p:sp>
      <p:sp>
        <p:nvSpPr>
          <p:cNvPr id="12306" name="Line 16"/>
          <p:cNvSpPr>
            <a:spLocks noChangeShapeType="1"/>
          </p:cNvSpPr>
          <p:nvPr/>
        </p:nvSpPr>
        <p:spPr bwMode="auto">
          <a:xfrm>
            <a:off x="7545388" y="2938463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Rectangle 17"/>
          <p:cNvSpPr>
            <a:spLocks noChangeArrowheads="1"/>
          </p:cNvSpPr>
          <p:nvPr/>
        </p:nvSpPr>
        <p:spPr bwMode="auto">
          <a:xfrm>
            <a:off x="7620000" y="2986088"/>
            <a:ext cx="587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FCS</a:t>
            </a:r>
          </a:p>
        </p:txBody>
      </p:sp>
      <p:sp>
        <p:nvSpPr>
          <p:cNvPr id="12308" name="Rectangle 18"/>
          <p:cNvSpPr>
            <a:spLocks noChangeArrowheads="1"/>
          </p:cNvSpPr>
          <p:nvPr/>
        </p:nvSpPr>
        <p:spPr bwMode="auto">
          <a:xfrm>
            <a:off x="1231900" y="2630488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2309" name="Rectangle 19"/>
          <p:cNvSpPr>
            <a:spLocks noChangeArrowheads="1"/>
          </p:cNvSpPr>
          <p:nvPr/>
        </p:nvSpPr>
        <p:spPr bwMode="auto">
          <a:xfrm>
            <a:off x="2095500" y="2605088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2310" name="Rectangle 20"/>
          <p:cNvSpPr>
            <a:spLocks noChangeArrowheads="1"/>
          </p:cNvSpPr>
          <p:nvPr/>
        </p:nvSpPr>
        <p:spPr bwMode="auto">
          <a:xfrm>
            <a:off x="2768600" y="2605088"/>
            <a:ext cx="714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2 or 6</a:t>
            </a:r>
          </a:p>
        </p:txBody>
      </p:sp>
      <p:sp>
        <p:nvSpPr>
          <p:cNvPr id="12311" name="Rectangle 21"/>
          <p:cNvSpPr>
            <a:spLocks noChangeArrowheads="1"/>
          </p:cNvSpPr>
          <p:nvPr/>
        </p:nvSpPr>
        <p:spPr bwMode="auto">
          <a:xfrm>
            <a:off x="4000500" y="2579688"/>
            <a:ext cx="714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2 or 6</a:t>
            </a:r>
          </a:p>
        </p:txBody>
      </p:sp>
      <p:sp>
        <p:nvSpPr>
          <p:cNvPr id="12312" name="Rectangle 22"/>
          <p:cNvSpPr>
            <a:spLocks noChangeArrowheads="1"/>
          </p:cNvSpPr>
          <p:nvPr/>
        </p:nvSpPr>
        <p:spPr bwMode="auto">
          <a:xfrm>
            <a:off x="5219700" y="2605088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2313" name="Rectangle 23"/>
          <p:cNvSpPr>
            <a:spLocks noChangeArrowheads="1"/>
          </p:cNvSpPr>
          <p:nvPr/>
        </p:nvSpPr>
        <p:spPr bwMode="auto">
          <a:xfrm>
            <a:off x="7835900" y="2605088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2314" name="Line 24"/>
          <p:cNvSpPr>
            <a:spLocks noChangeShapeType="1"/>
          </p:cNvSpPr>
          <p:nvPr/>
        </p:nvSpPr>
        <p:spPr bwMode="auto">
          <a:xfrm flipV="1">
            <a:off x="877888" y="2109788"/>
            <a:ext cx="2498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Line 25"/>
          <p:cNvSpPr>
            <a:spLocks noChangeShapeType="1"/>
          </p:cNvSpPr>
          <p:nvPr/>
        </p:nvSpPr>
        <p:spPr bwMode="auto">
          <a:xfrm>
            <a:off x="5522913" y="2147888"/>
            <a:ext cx="267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Rectangle 26"/>
          <p:cNvSpPr>
            <a:spLocks noChangeArrowheads="1"/>
          </p:cNvSpPr>
          <p:nvPr/>
        </p:nvSpPr>
        <p:spPr bwMode="auto">
          <a:xfrm>
            <a:off x="3540125" y="3532188"/>
            <a:ext cx="17367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b="1">
                <a:solidFill>
                  <a:srgbClr val="333300"/>
                </a:solidFill>
                <a:latin typeface="Times New Roman" pitchFamily="18" charset="0"/>
              </a:rPr>
              <a:t>64 to 1518 bytes</a:t>
            </a:r>
          </a:p>
        </p:txBody>
      </p:sp>
      <p:sp>
        <p:nvSpPr>
          <p:cNvPr id="12317" name="Rectangle 27"/>
          <p:cNvSpPr>
            <a:spLocks noChangeArrowheads="1"/>
          </p:cNvSpPr>
          <p:nvPr/>
        </p:nvSpPr>
        <p:spPr bwMode="auto">
          <a:xfrm>
            <a:off x="865188" y="3519488"/>
            <a:ext cx="7524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Synch</a:t>
            </a:r>
          </a:p>
        </p:txBody>
      </p:sp>
      <p:sp>
        <p:nvSpPr>
          <p:cNvPr id="12318" name="Rectangle 28"/>
          <p:cNvSpPr>
            <a:spLocks noChangeArrowheads="1"/>
          </p:cNvSpPr>
          <p:nvPr/>
        </p:nvSpPr>
        <p:spPr bwMode="auto">
          <a:xfrm>
            <a:off x="1830388" y="3494088"/>
            <a:ext cx="7143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Start</a:t>
            </a:r>
          </a:p>
          <a:p>
            <a:pPr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frame</a:t>
            </a:r>
          </a:p>
        </p:txBody>
      </p:sp>
      <p:sp>
        <p:nvSpPr>
          <p:cNvPr id="12319" name="Rectangle 29"/>
          <p:cNvSpPr>
            <a:spLocks noChangeArrowheads="1"/>
          </p:cNvSpPr>
          <p:nvPr/>
        </p:nvSpPr>
        <p:spPr bwMode="auto">
          <a:xfrm>
            <a:off x="3381375" y="1901825"/>
            <a:ext cx="19224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Ethernet Frame</a:t>
            </a:r>
          </a:p>
        </p:txBody>
      </p:sp>
      <p:sp>
        <p:nvSpPr>
          <p:cNvPr id="12320" name="Text Box 30"/>
          <p:cNvSpPr txBox="1">
            <a:spLocks noChangeArrowheads="1"/>
          </p:cNvSpPr>
          <p:nvPr/>
        </p:nvSpPr>
        <p:spPr bwMode="auto">
          <a:xfrm>
            <a:off x="7777163" y="5791200"/>
            <a:ext cx="769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Figure 6.53</a:t>
            </a:r>
          </a:p>
        </p:txBody>
      </p:sp>
      <p:sp>
        <p:nvSpPr>
          <p:cNvPr id="12321" name="Text Box 31"/>
          <p:cNvSpPr txBox="1">
            <a:spLocks noChangeArrowheads="1"/>
          </p:cNvSpPr>
          <p:nvPr/>
        </p:nvSpPr>
        <p:spPr bwMode="auto">
          <a:xfrm>
            <a:off x="203200" y="5715000"/>
            <a:ext cx="2628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Copyright ©2000 The McGraw Hill Companies</a:t>
            </a:r>
          </a:p>
        </p:txBody>
      </p:sp>
      <p:sp>
        <p:nvSpPr>
          <p:cNvPr id="12322" name="Text Box 32"/>
          <p:cNvSpPr txBox="1">
            <a:spLocks noChangeArrowheads="1"/>
          </p:cNvSpPr>
          <p:nvPr/>
        </p:nvSpPr>
        <p:spPr bwMode="auto">
          <a:xfrm>
            <a:off x="3352800" y="5715000"/>
            <a:ext cx="2816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Leon-Garcia &amp; Widjaja:  </a:t>
            </a:r>
            <a:r>
              <a:rPr lang="en-US" sz="1000" i="1">
                <a:solidFill>
                  <a:schemeClr val="tx1"/>
                </a:solidFill>
                <a:latin typeface="Times New Roman" pitchFamily="18" charset="0"/>
              </a:rPr>
              <a:t>Communication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10DC547E-9410-4CC4-9721-5BF561AD0B12}" type="slidenum">
              <a:rPr lang="en-US" sz="1400" smtClean="0">
                <a:solidFill>
                  <a:srgbClr val="A50021"/>
                </a:solidFill>
              </a:rPr>
              <a:pPr eaLnBrk="1" hangingPunct="1"/>
              <a:t>12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2468563" y="3906838"/>
            <a:ext cx="1576387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AA  AA  03</a:t>
            </a: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1276350" y="5338763"/>
            <a:ext cx="7246938" cy="7921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Line 4"/>
          <p:cNvSpPr>
            <a:spLocks noChangeShapeType="1"/>
          </p:cNvSpPr>
          <p:nvPr/>
        </p:nvSpPr>
        <p:spPr bwMode="auto">
          <a:xfrm>
            <a:off x="2581275" y="5349875"/>
            <a:ext cx="0" cy="792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1457325" y="4991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6"/>
          <p:cNvSpPr>
            <a:spLocks noChangeShapeType="1"/>
          </p:cNvSpPr>
          <p:nvPr/>
        </p:nvSpPr>
        <p:spPr bwMode="auto">
          <a:xfrm>
            <a:off x="7947025" y="5349875"/>
            <a:ext cx="0" cy="779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Rectangle 7"/>
          <p:cNvSpPr>
            <a:spLocks noChangeArrowheads="1"/>
          </p:cNvSpPr>
          <p:nvPr/>
        </p:nvSpPr>
        <p:spPr bwMode="auto">
          <a:xfrm>
            <a:off x="2528888" y="3597275"/>
            <a:ext cx="5414962" cy="730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8"/>
          <p:cNvSpPr>
            <a:spLocks noChangeShapeType="1"/>
          </p:cNvSpPr>
          <p:nvPr/>
        </p:nvSpPr>
        <p:spPr bwMode="auto">
          <a:xfrm flipH="1">
            <a:off x="3752850" y="3621088"/>
            <a:ext cx="0" cy="728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Rectangle 9"/>
          <p:cNvSpPr>
            <a:spLocks noChangeArrowheads="1"/>
          </p:cNvSpPr>
          <p:nvPr/>
        </p:nvSpPr>
        <p:spPr bwMode="auto">
          <a:xfrm>
            <a:off x="3732213" y="1809750"/>
            <a:ext cx="4265612" cy="742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Rectangle 10"/>
          <p:cNvSpPr>
            <a:spLocks noChangeArrowheads="1"/>
          </p:cNvSpPr>
          <p:nvPr/>
        </p:nvSpPr>
        <p:spPr bwMode="auto">
          <a:xfrm>
            <a:off x="5540375" y="1982788"/>
            <a:ext cx="12731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Information</a:t>
            </a:r>
          </a:p>
        </p:txBody>
      </p:sp>
      <p:sp>
        <p:nvSpPr>
          <p:cNvPr id="13325" name="Rectangle 11"/>
          <p:cNvSpPr>
            <a:spLocks noChangeArrowheads="1"/>
          </p:cNvSpPr>
          <p:nvPr/>
        </p:nvSpPr>
        <p:spPr bwMode="auto">
          <a:xfrm>
            <a:off x="1487488" y="5429250"/>
            <a:ext cx="8985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MAC Header</a:t>
            </a:r>
          </a:p>
        </p:txBody>
      </p:sp>
      <p:sp>
        <p:nvSpPr>
          <p:cNvPr id="13326" name="Rectangle 12"/>
          <p:cNvSpPr>
            <a:spLocks noChangeArrowheads="1"/>
          </p:cNvSpPr>
          <p:nvPr/>
        </p:nvSpPr>
        <p:spPr bwMode="auto">
          <a:xfrm>
            <a:off x="7913688" y="5513388"/>
            <a:ext cx="587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FCS</a:t>
            </a:r>
          </a:p>
        </p:txBody>
      </p:sp>
      <p:sp>
        <p:nvSpPr>
          <p:cNvPr id="13327" name="AutoShape 13"/>
          <p:cNvSpPr>
            <a:spLocks noChangeArrowheads="1"/>
          </p:cNvSpPr>
          <p:nvPr/>
        </p:nvSpPr>
        <p:spPr bwMode="auto">
          <a:xfrm>
            <a:off x="5729288" y="3144838"/>
            <a:ext cx="247650" cy="382587"/>
          </a:xfrm>
          <a:prstGeom prst="downArrow">
            <a:avLst>
              <a:gd name="adj1" fmla="val 50000"/>
              <a:gd name="adj2" fmla="val 38622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AutoShape 14"/>
          <p:cNvSpPr>
            <a:spLocks/>
          </p:cNvSpPr>
          <p:nvPr/>
        </p:nvSpPr>
        <p:spPr bwMode="auto">
          <a:xfrm rot="-5400000">
            <a:off x="4990307" y="2108994"/>
            <a:ext cx="223837" cy="5089525"/>
          </a:xfrm>
          <a:prstGeom prst="leftBrace">
            <a:avLst>
              <a:gd name="adj1" fmla="val 18948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AutoShape 15"/>
          <p:cNvSpPr>
            <a:spLocks noChangeArrowheads="1"/>
          </p:cNvSpPr>
          <p:nvPr/>
        </p:nvSpPr>
        <p:spPr bwMode="auto">
          <a:xfrm>
            <a:off x="4951413" y="4879975"/>
            <a:ext cx="247650" cy="382588"/>
          </a:xfrm>
          <a:prstGeom prst="downArrow">
            <a:avLst>
              <a:gd name="adj1" fmla="val 50000"/>
              <a:gd name="adj2" fmla="val 38622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Text Box 16"/>
          <p:cNvSpPr txBox="1">
            <a:spLocks noChangeArrowheads="1"/>
          </p:cNvSpPr>
          <p:nvPr/>
        </p:nvSpPr>
        <p:spPr bwMode="auto">
          <a:xfrm>
            <a:off x="0" y="5411788"/>
            <a:ext cx="1069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802.3 Frame</a:t>
            </a:r>
          </a:p>
        </p:txBody>
      </p:sp>
      <p:sp>
        <p:nvSpPr>
          <p:cNvPr id="13331" name="Text Box 17"/>
          <p:cNvSpPr txBox="1">
            <a:spLocks noChangeArrowheads="1"/>
          </p:cNvSpPr>
          <p:nvPr/>
        </p:nvSpPr>
        <p:spPr bwMode="auto">
          <a:xfrm>
            <a:off x="985838" y="3671888"/>
            <a:ext cx="1069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LLC PDU</a:t>
            </a:r>
          </a:p>
        </p:txBody>
      </p:sp>
      <p:sp>
        <p:nvSpPr>
          <p:cNvPr id="13332" name="Line 18"/>
          <p:cNvSpPr>
            <a:spLocks noChangeShapeType="1"/>
          </p:cNvSpPr>
          <p:nvPr/>
        </p:nvSpPr>
        <p:spPr bwMode="auto">
          <a:xfrm>
            <a:off x="2938463" y="4059238"/>
            <a:ext cx="0" cy="284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Line 19"/>
          <p:cNvSpPr>
            <a:spLocks noChangeShapeType="1"/>
          </p:cNvSpPr>
          <p:nvPr/>
        </p:nvSpPr>
        <p:spPr bwMode="auto">
          <a:xfrm>
            <a:off x="3370263" y="4059238"/>
            <a:ext cx="0" cy="284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AutoShape 20"/>
          <p:cNvSpPr>
            <a:spLocks/>
          </p:cNvSpPr>
          <p:nvPr/>
        </p:nvSpPr>
        <p:spPr bwMode="auto">
          <a:xfrm rot="-5400000">
            <a:off x="5751513" y="671513"/>
            <a:ext cx="271462" cy="4259262"/>
          </a:xfrm>
          <a:prstGeom prst="leftBrace">
            <a:avLst>
              <a:gd name="adj1" fmla="val 13075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Line 21"/>
          <p:cNvSpPr>
            <a:spLocks noChangeShapeType="1"/>
          </p:cNvSpPr>
          <p:nvPr/>
        </p:nvSpPr>
        <p:spPr bwMode="auto">
          <a:xfrm flipH="1">
            <a:off x="4981575" y="1830388"/>
            <a:ext cx="0" cy="728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Rectangle 22"/>
          <p:cNvSpPr>
            <a:spLocks noChangeArrowheads="1"/>
          </p:cNvSpPr>
          <p:nvPr/>
        </p:nvSpPr>
        <p:spPr bwMode="auto">
          <a:xfrm>
            <a:off x="3859213" y="1870075"/>
            <a:ext cx="8985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SNAP Header</a:t>
            </a:r>
          </a:p>
        </p:txBody>
      </p:sp>
      <p:sp>
        <p:nvSpPr>
          <p:cNvPr id="13337" name="Rectangle 23"/>
          <p:cNvSpPr>
            <a:spLocks noChangeArrowheads="1"/>
          </p:cNvSpPr>
          <p:nvPr/>
        </p:nvSpPr>
        <p:spPr bwMode="auto">
          <a:xfrm>
            <a:off x="3168650" y="839788"/>
            <a:ext cx="10128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Type</a:t>
            </a:r>
          </a:p>
        </p:txBody>
      </p:sp>
      <p:sp>
        <p:nvSpPr>
          <p:cNvPr id="13338" name="Rectangle 24"/>
          <p:cNvSpPr>
            <a:spLocks noChangeArrowheads="1"/>
          </p:cNvSpPr>
          <p:nvPr/>
        </p:nvSpPr>
        <p:spPr bwMode="auto">
          <a:xfrm>
            <a:off x="2047875" y="841375"/>
            <a:ext cx="96043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ORG</a:t>
            </a:r>
          </a:p>
        </p:txBody>
      </p:sp>
      <p:sp>
        <p:nvSpPr>
          <p:cNvPr id="13339" name="Text Box 25"/>
          <p:cNvSpPr txBox="1">
            <a:spLocks noChangeArrowheads="1"/>
          </p:cNvSpPr>
          <p:nvPr/>
        </p:nvSpPr>
        <p:spPr bwMode="auto">
          <a:xfrm>
            <a:off x="2065338" y="1884363"/>
            <a:ext cx="1069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SNAP PDU</a:t>
            </a:r>
          </a:p>
        </p:txBody>
      </p:sp>
      <p:sp>
        <p:nvSpPr>
          <p:cNvPr id="13340" name="Text Box 26"/>
          <p:cNvSpPr txBox="1">
            <a:spLocks noChangeArrowheads="1"/>
          </p:cNvSpPr>
          <p:nvPr/>
        </p:nvSpPr>
        <p:spPr bwMode="auto">
          <a:xfrm>
            <a:off x="2800350" y="12795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3341" name="Text Box 27"/>
          <p:cNvSpPr txBox="1">
            <a:spLocks noChangeArrowheads="1"/>
          </p:cNvSpPr>
          <p:nvPr/>
        </p:nvSpPr>
        <p:spPr bwMode="auto">
          <a:xfrm>
            <a:off x="3825875" y="127158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3342" name="Text Box 28"/>
          <p:cNvSpPr txBox="1">
            <a:spLocks noChangeArrowheads="1"/>
          </p:cNvSpPr>
          <p:nvPr/>
        </p:nvSpPr>
        <p:spPr bwMode="auto">
          <a:xfrm>
            <a:off x="2600325" y="42767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3343" name="Text Box 29"/>
          <p:cNvSpPr txBox="1">
            <a:spLocks noChangeArrowheads="1"/>
          </p:cNvSpPr>
          <p:nvPr/>
        </p:nvSpPr>
        <p:spPr bwMode="auto">
          <a:xfrm>
            <a:off x="2981325" y="42767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3344" name="Text Box 30"/>
          <p:cNvSpPr txBox="1">
            <a:spLocks noChangeArrowheads="1"/>
          </p:cNvSpPr>
          <p:nvPr/>
        </p:nvSpPr>
        <p:spPr bwMode="auto">
          <a:xfrm>
            <a:off x="3375025" y="42767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3345" name="Line 31"/>
          <p:cNvSpPr>
            <a:spLocks noChangeShapeType="1"/>
          </p:cNvSpPr>
          <p:nvPr/>
        </p:nvSpPr>
        <p:spPr bwMode="auto">
          <a:xfrm>
            <a:off x="1862138" y="1344613"/>
            <a:ext cx="1878012" cy="46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6" name="Line 32"/>
          <p:cNvSpPr>
            <a:spLocks noChangeShapeType="1"/>
          </p:cNvSpPr>
          <p:nvPr/>
        </p:nvSpPr>
        <p:spPr bwMode="auto">
          <a:xfrm>
            <a:off x="4186238" y="1343025"/>
            <a:ext cx="769937" cy="461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7" name="Line 33"/>
          <p:cNvSpPr>
            <a:spLocks noChangeShapeType="1"/>
          </p:cNvSpPr>
          <p:nvPr/>
        </p:nvSpPr>
        <p:spPr bwMode="auto">
          <a:xfrm>
            <a:off x="1879600" y="7620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3348" name="Line 34"/>
          <p:cNvSpPr>
            <a:spLocks noChangeShapeType="1"/>
          </p:cNvSpPr>
          <p:nvPr/>
        </p:nvSpPr>
        <p:spPr bwMode="auto">
          <a:xfrm>
            <a:off x="2984500" y="7620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3349" name="Line 35"/>
          <p:cNvSpPr>
            <a:spLocks noChangeShapeType="1"/>
          </p:cNvSpPr>
          <p:nvPr/>
        </p:nvSpPr>
        <p:spPr bwMode="auto">
          <a:xfrm>
            <a:off x="4203700" y="7620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3350" name="Line 36"/>
          <p:cNvSpPr>
            <a:spLocks noChangeShapeType="1"/>
          </p:cNvSpPr>
          <p:nvPr/>
        </p:nvSpPr>
        <p:spPr bwMode="auto">
          <a:xfrm>
            <a:off x="1892300" y="1346200"/>
            <a:ext cx="233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3351" name="Text Box 37"/>
          <p:cNvSpPr txBox="1">
            <a:spLocks noChangeArrowheads="1"/>
          </p:cNvSpPr>
          <p:nvPr/>
        </p:nvSpPr>
        <p:spPr bwMode="auto">
          <a:xfrm>
            <a:off x="7848600" y="228600"/>
            <a:ext cx="769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Figure 6.54</a:t>
            </a:r>
          </a:p>
        </p:txBody>
      </p:sp>
      <p:sp>
        <p:nvSpPr>
          <p:cNvPr id="13352" name="Text Box 38"/>
          <p:cNvSpPr txBox="1">
            <a:spLocks noChangeArrowheads="1"/>
          </p:cNvSpPr>
          <p:nvPr/>
        </p:nvSpPr>
        <p:spPr bwMode="auto">
          <a:xfrm>
            <a:off x="228600" y="228600"/>
            <a:ext cx="2628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Copyright ©2000 The McGraw Hill Companies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683E4437-EEC2-45DB-9DFC-706AE568004E}" type="slidenum">
              <a:rPr lang="en-US" sz="1400" smtClean="0">
                <a:solidFill>
                  <a:srgbClr val="A50021"/>
                </a:solidFill>
              </a:rPr>
              <a:pPr eaLnBrk="1" hangingPunct="1"/>
              <a:t>13</a:t>
            </a:fld>
            <a:endParaRPr lang="en-US" sz="1400" smtClean="0">
              <a:solidFill>
                <a:srgbClr val="A50021"/>
              </a:solidFill>
            </a:endParaRPr>
          </a:p>
        </p:txBody>
      </p:sp>
      <p:pic>
        <p:nvPicPr>
          <p:cNvPr id="14340" name="Picture 2" descr="C:\My Documents\My Pictures\Lineage Fast Etherne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63500"/>
            <a:ext cx="7170737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532462F1-2C27-4072-B106-6031796C2701}" type="slidenum">
              <a:rPr lang="en-US" sz="1400" smtClean="0">
                <a:solidFill>
                  <a:srgbClr val="A50021"/>
                </a:solidFill>
              </a:rPr>
              <a:pPr eaLnBrk="1" hangingPunct="1"/>
              <a:t>14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A50021"/>
                </a:solidFill>
              </a:rPr>
              <a:t>Ethernet Evolution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800600"/>
          </a:xfr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chemeClr val="accent2"/>
                </a:solidFill>
              </a:rPr>
              <a:t>				</a:t>
            </a:r>
            <a:r>
              <a:rPr lang="en-US" b="1" smtClean="0">
                <a:solidFill>
                  <a:schemeClr val="accent2"/>
                </a:solidFill>
              </a:rPr>
              <a:t>10BASE5 </a:t>
            </a:r>
            <a:r>
              <a:rPr lang="en-US" sz="2800" b="1" smtClean="0">
                <a:solidFill>
                  <a:schemeClr val="accent2"/>
                </a:solidFill>
              </a:rPr>
              <a:t>                      {1983}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10 Mbps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500 meter segment length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Signal-regenerating repeaters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Thick Coax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i="1" smtClean="0">
                <a:solidFill>
                  <a:srgbClr val="006600"/>
                </a:solidFill>
              </a:rPr>
              <a:t>Advantages: </a:t>
            </a:r>
            <a:r>
              <a:rPr lang="en-US" sz="2400" smtClean="0"/>
              <a:t>Low attenuation, excellent noise immunity, superior mechanical strength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i="1" smtClean="0">
                <a:solidFill>
                  <a:srgbClr val="006600"/>
                </a:solidFill>
              </a:rPr>
              <a:t>Disadvantages: </a:t>
            </a:r>
            <a:r>
              <a:rPr lang="en-US" sz="2400" smtClean="0"/>
              <a:t>Bulky, difficult to pull, transceiver boxes too expensive</a:t>
            </a:r>
            <a:endParaRPr lang="en-US" sz="24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*"/>
            </a:pPr>
            <a:r>
              <a:rPr lang="en-US" sz="2800" b="1" i="1" smtClean="0">
                <a:solidFill>
                  <a:srgbClr val="FF0000"/>
                </a:solidFill>
              </a:rPr>
              <a:t>Wiring represented a significant part of total installed cost.</a:t>
            </a:r>
            <a:endParaRPr lang="en-U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A6D0825F-158D-4185-8A54-41FF7530938B}" type="slidenum">
              <a:rPr lang="en-US" sz="1400" smtClean="0">
                <a:solidFill>
                  <a:srgbClr val="A50021"/>
                </a:solidFill>
              </a:rPr>
              <a:pPr eaLnBrk="1" hangingPunct="1"/>
              <a:t>15</a:t>
            </a:fld>
            <a:endParaRPr lang="en-US" sz="1400" smtClean="0">
              <a:solidFill>
                <a:srgbClr val="A50021"/>
              </a:solidFill>
            </a:endParaRPr>
          </a:p>
        </p:txBody>
      </p:sp>
      <p:pic>
        <p:nvPicPr>
          <p:cNvPr id="16388" name="Picture 2" descr="Thick Eth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457200"/>
            <a:ext cx="72072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1600200" y="4868863"/>
            <a:ext cx="58674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MAU device is physically hooked on main cable.</a:t>
            </a:r>
          </a:p>
          <a:p>
            <a:pPr algn="l"/>
            <a:endParaRPr lang="en-US" sz="1800">
              <a:solidFill>
                <a:schemeClr val="tx1"/>
              </a:solidFill>
              <a:latin typeface="Times New Roman" pitchFamily="18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50 meter AUI cable from MAU to station.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8BF2C1BB-1466-4FEC-A2BC-9A96257C337B}" type="slidenum">
              <a:rPr lang="en-US" sz="1400" smtClean="0">
                <a:solidFill>
                  <a:srgbClr val="A50021"/>
                </a:solidFill>
              </a:rPr>
              <a:pPr eaLnBrk="1" hangingPunct="1"/>
              <a:t>16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105400"/>
          </a:xfr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chemeClr val="accent2"/>
                </a:solidFill>
              </a:rPr>
              <a:t>			10BASE2  </a:t>
            </a:r>
            <a:r>
              <a:rPr lang="en-US" b="1" i="1" smtClean="0">
                <a:solidFill>
                  <a:schemeClr val="accent2"/>
                </a:solidFill>
              </a:rPr>
              <a:t>Cheapernet         </a:t>
            </a:r>
            <a:r>
              <a:rPr lang="en-US" sz="2800" b="1" smtClean="0">
                <a:solidFill>
                  <a:schemeClr val="accent2"/>
                </a:solidFill>
              </a:rPr>
              <a:t>{1985}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10 Mbps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185 meter segment length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Signal-regenerating repeaters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Transceiver was integrated onto the adapter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Thin Coax  </a:t>
            </a:r>
            <a:r>
              <a:rPr lang="en-US" sz="2800" smtClean="0"/>
              <a:t>(coax thinner and lighter)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i="1" smtClean="0">
                <a:solidFill>
                  <a:srgbClr val="006600"/>
                </a:solidFill>
              </a:rPr>
              <a:t>Advantages: </a:t>
            </a:r>
            <a:r>
              <a:rPr lang="en-US" sz="2400" smtClean="0"/>
              <a:t>Easier to install, reduced hardware cost, BNC connectors widely deployed </a:t>
            </a:r>
            <a:r>
              <a:rPr lang="en-US" sz="2400" smtClean="0">
                <a:sym typeface="Wingdings" pitchFamily="2" charset="2"/>
              </a:rPr>
              <a:t> lower installation costs.</a:t>
            </a: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i="1" smtClean="0">
                <a:solidFill>
                  <a:srgbClr val="006600"/>
                </a:solidFill>
              </a:rPr>
              <a:t>Disadvantages: </a:t>
            </a:r>
            <a:r>
              <a:rPr lang="en-US" sz="2400" smtClean="0"/>
              <a:t>Attenuation not as good, could not support as many stations due to signal reflection caused by BNC Tee Connector.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A50021"/>
                </a:solidFill>
              </a:rPr>
              <a:t>Ethernet 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BA44A111-C115-46E3-B16F-EA630E79C3EB}" type="slidenum">
              <a:rPr lang="en-US" sz="1400" smtClean="0">
                <a:solidFill>
                  <a:srgbClr val="A50021"/>
                </a:solidFill>
              </a:rPr>
              <a:pPr eaLnBrk="1" hangingPunct="1"/>
              <a:t>17</a:t>
            </a:fld>
            <a:endParaRPr lang="en-US" sz="1400" smtClean="0">
              <a:solidFill>
                <a:srgbClr val="A50021"/>
              </a:solidFill>
            </a:endParaRPr>
          </a:p>
        </p:txBody>
      </p:sp>
      <p:pic>
        <p:nvPicPr>
          <p:cNvPr id="18436" name="Picture 1026" descr="C:\My Documents\My Pictures\Thin Etherne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1228725"/>
            <a:ext cx="69024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10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7B424289-6479-4193-9F68-0F1633CA3817}" type="slidenum">
              <a:rPr lang="en-US" sz="1400" smtClean="0">
                <a:solidFill>
                  <a:srgbClr val="A50021"/>
                </a:solidFill>
              </a:rPr>
              <a:pPr eaLnBrk="1" hangingPunct="1"/>
              <a:t>18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1033" name="Freeform 2"/>
          <p:cNvSpPr>
            <a:spLocks/>
          </p:cNvSpPr>
          <p:nvPr/>
        </p:nvSpPr>
        <p:spPr bwMode="auto">
          <a:xfrm>
            <a:off x="4094163" y="4179888"/>
            <a:ext cx="1243012" cy="603250"/>
          </a:xfrm>
          <a:custGeom>
            <a:avLst/>
            <a:gdLst>
              <a:gd name="T0" fmla="*/ 0 w 745"/>
              <a:gd name="T1" fmla="*/ 0 h 545"/>
              <a:gd name="T2" fmla="*/ 206891 w 745"/>
              <a:gd name="T3" fmla="*/ 232445 h 545"/>
              <a:gd name="T4" fmla="*/ 675731 w 745"/>
              <a:gd name="T5" fmla="*/ 293323 h 545"/>
              <a:gd name="T6" fmla="*/ 1156251 w 745"/>
              <a:gd name="T7" fmla="*/ 430577 h 545"/>
              <a:gd name="T8" fmla="*/ 1196295 w 745"/>
              <a:gd name="T9" fmla="*/ 603250 h 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5"/>
              <a:gd name="T16" fmla="*/ 0 h 545"/>
              <a:gd name="T17" fmla="*/ 745 w 745"/>
              <a:gd name="T18" fmla="*/ 545 h 5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5" h="545">
                <a:moveTo>
                  <a:pt x="0" y="0"/>
                </a:moveTo>
                <a:cubicBezTo>
                  <a:pt x="28" y="83"/>
                  <a:pt x="57" y="166"/>
                  <a:pt x="124" y="210"/>
                </a:cubicBezTo>
                <a:cubicBezTo>
                  <a:pt x="191" y="254"/>
                  <a:pt x="310" y="235"/>
                  <a:pt x="405" y="265"/>
                </a:cubicBezTo>
                <a:cubicBezTo>
                  <a:pt x="500" y="295"/>
                  <a:pt x="641" y="342"/>
                  <a:pt x="693" y="389"/>
                </a:cubicBezTo>
                <a:cubicBezTo>
                  <a:pt x="745" y="436"/>
                  <a:pt x="731" y="490"/>
                  <a:pt x="717" y="5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Freeform 3"/>
          <p:cNvSpPr>
            <a:spLocks/>
          </p:cNvSpPr>
          <p:nvPr/>
        </p:nvSpPr>
        <p:spPr bwMode="auto">
          <a:xfrm rot="16748423" flipV="1">
            <a:off x="6500812" y="4854576"/>
            <a:ext cx="506413" cy="576262"/>
          </a:xfrm>
          <a:custGeom>
            <a:avLst/>
            <a:gdLst>
              <a:gd name="T0" fmla="*/ 446515 w 465"/>
              <a:gd name="T1" fmla="*/ 0 h 357"/>
              <a:gd name="T2" fmla="*/ 471563 w 465"/>
              <a:gd name="T3" fmla="*/ 264725 h 357"/>
              <a:gd name="T4" fmla="*/ 234148 w 465"/>
              <a:gd name="T5" fmla="*/ 101693 h 357"/>
              <a:gd name="T6" fmla="*/ 242860 w 465"/>
              <a:gd name="T7" fmla="*/ 540750 h 357"/>
              <a:gd name="T8" fmla="*/ 39206 w 465"/>
              <a:gd name="T9" fmla="*/ 314765 h 357"/>
              <a:gd name="T10" fmla="*/ 5445 w 465"/>
              <a:gd name="T11" fmla="*/ 403545 h 3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5"/>
              <a:gd name="T19" fmla="*/ 0 h 357"/>
              <a:gd name="T20" fmla="*/ 465 w 465"/>
              <a:gd name="T21" fmla="*/ 357 h 3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5" h="357">
                <a:moveTo>
                  <a:pt x="410" y="0"/>
                </a:moveTo>
                <a:cubicBezTo>
                  <a:pt x="437" y="77"/>
                  <a:pt x="465" y="154"/>
                  <a:pt x="433" y="164"/>
                </a:cubicBezTo>
                <a:cubicBezTo>
                  <a:pt x="401" y="174"/>
                  <a:pt x="250" y="35"/>
                  <a:pt x="215" y="63"/>
                </a:cubicBezTo>
                <a:cubicBezTo>
                  <a:pt x="180" y="91"/>
                  <a:pt x="253" y="313"/>
                  <a:pt x="223" y="335"/>
                </a:cubicBezTo>
                <a:cubicBezTo>
                  <a:pt x="193" y="357"/>
                  <a:pt x="72" y="209"/>
                  <a:pt x="36" y="195"/>
                </a:cubicBezTo>
                <a:cubicBezTo>
                  <a:pt x="0" y="181"/>
                  <a:pt x="10" y="246"/>
                  <a:pt x="5" y="25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Freeform 4"/>
          <p:cNvSpPr>
            <a:spLocks/>
          </p:cNvSpPr>
          <p:nvPr/>
        </p:nvSpPr>
        <p:spPr bwMode="auto">
          <a:xfrm>
            <a:off x="3498850" y="4951413"/>
            <a:ext cx="1611313" cy="1119187"/>
          </a:xfrm>
          <a:custGeom>
            <a:avLst/>
            <a:gdLst>
              <a:gd name="T0" fmla="*/ 1611313 w 967"/>
              <a:gd name="T1" fmla="*/ 84133 h 1011"/>
              <a:gd name="T2" fmla="*/ 1416356 w 967"/>
              <a:gd name="T3" fmla="*/ 6642 h 1011"/>
              <a:gd name="T4" fmla="*/ 1208068 w 967"/>
              <a:gd name="T5" fmla="*/ 127306 h 1011"/>
              <a:gd name="T6" fmla="*/ 923131 w 967"/>
              <a:gd name="T7" fmla="*/ 179336 h 1011"/>
              <a:gd name="T8" fmla="*/ 869809 w 967"/>
              <a:gd name="T9" fmla="*/ 454981 h 1011"/>
              <a:gd name="T10" fmla="*/ 663188 w 967"/>
              <a:gd name="T11" fmla="*/ 739483 h 1011"/>
              <a:gd name="T12" fmla="*/ 0 w 967"/>
              <a:gd name="T13" fmla="*/ 1119187 h 10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67"/>
              <a:gd name="T22" fmla="*/ 0 h 1011"/>
              <a:gd name="T23" fmla="*/ 967 w 967"/>
              <a:gd name="T24" fmla="*/ 1011 h 10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67" h="1011">
                <a:moveTo>
                  <a:pt x="967" y="76"/>
                </a:moveTo>
                <a:cubicBezTo>
                  <a:pt x="928" y="38"/>
                  <a:pt x="890" y="0"/>
                  <a:pt x="850" y="6"/>
                </a:cubicBezTo>
                <a:cubicBezTo>
                  <a:pt x="810" y="12"/>
                  <a:pt x="774" y="89"/>
                  <a:pt x="725" y="115"/>
                </a:cubicBezTo>
                <a:cubicBezTo>
                  <a:pt x="676" y="141"/>
                  <a:pt x="588" y="113"/>
                  <a:pt x="554" y="162"/>
                </a:cubicBezTo>
                <a:cubicBezTo>
                  <a:pt x="520" y="211"/>
                  <a:pt x="548" y="327"/>
                  <a:pt x="522" y="411"/>
                </a:cubicBezTo>
                <a:cubicBezTo>
                  <a:pt x="496" y="495"/>
                  <a:pt x="485" y="568"/>
                  <a:pt x="398" y="668"/>
                </a:cubicBezTo>
                <a:cubicBezTo>
                  <a:pt x="311" y="768"/>
                  <a:pt x="155" y="889"/>
                  <a:pt x="0" y="1011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Freeform 5"/>
          <p:cNvSpPr>
            <a:spLocks/>
          </p:cNvSpPr>
          <p:nvPr/>
        </p:nvSpPr>
        <p:spPr bwMode="auto">
          <a:xfrm>
            <a:off x="6451600" y="5665788"/>
            <a:ext cx="573088" cy="582612"/>
          </a:xfrm>
          <a:custGeom>
            <a:avLst/>
            <a:gdLst>
              <a:gd name="T0" fmla="*/ 0 w 436"/>
              <a:gd name="T1" fmla="*/ 0 h 732"/>
              <a:gd name="T2" fmla="*/ 205050 w 436"/>
              <a:gd name="T3" fmla="*/ 80388 h 732"/>
              <a:gd name="T4" fmla="*/ 164303 w 436"/>
              <a:gd name="T5" fmla="*/ 148837 h 732"/>
              <a:gd name="T6" fmla="*/ 297059 w 436"/>
              <a:gd name="T7" fmla="*/ 278571 h 732"/>
              <a:gd name="T8" fmla="*/ 266828 w 436"/>
              <a:gd name="T9" fmla="*/ 315979 h 732"/>
              <a:gd name="T10" fmla="*/ 573088 w 436"/>
              <a:gd name="T11" fmla="*/ 582612 h 7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6"/>
              <a:gd name="T19" fmla="*/ 0 h 732"/>
              <a:gd name="T20" fmla="*/ 436 w 436"/>
              <a:gd name="T21" fmla="*/ 732 h 7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6" h="732">
                <a:moveTo>
                  <a:pt x="0" y="0"/>
                </a:moveTo>
                <a:cubicBezTo>
                  <a:pt x="67" y="35"/>
                  <a:pt x="135" y="70"/>
                  <a:pt x="156" y="101"/>
                </a:cubicBezTo>
                <a:cubicBezTo>
                  <a:pt x="177" y="132"/>
                  <a:pt x="113" y="146"/>
                  <a:pt x="125" y="187"/>
                </a:cubicBezTo>
                <a:cubicBezTo>
                  <a:pt x="137" y="228"/>
                  <a:pt x="213" y="315"/>
                  <a:pt x="226" y="350"/>
                </a:cubicBezTo>
                <a:cubicBezTo>
                  <a:pt x="239" y="385"/>
                  <a:pt x="168" y="333"/>
                  <a:pt x="203" y="397"/>
                </a:cubicBezTo>
                <a:cubicBezTo>
                  <a:pt x="238" y="461"/>
                  <a:pt x="393" y="675"/>
                  <a:pt x="436" y="73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6" name="Object 1024"/>
          <p:cNvGraphicFramePr>
            <a:graphicFrameLocks noChangeAspect="1"/>
          </p:cNvGraphicFramePr>
          <p:nvPr/>
        </p:nvGraphicFramePr>
        <p:xfrm>
          <a:off x="2801938" y="3398838"/>
          <a:ext cx="1550987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Clip" r:id="rId4" imgW="942840" imgH="838080" progId="MS_ClipArt_Gallery.2">
                  <p:embed/>
                </p:oleObj>
              </mc:Choice>
              <mc:Fallback>
                <p:oleObj name="Clip" r:id="rId4" imgW="942840" imgH="838080" progId="MS_ClipArt_Gallery.2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38" y="3398838"/>
                        <a:ext cx="1550987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025"/>
          <p:cNvGraphicFramePr>
            <a:graphicFrameLocks noChangeAspect="1"/>
          </p:cNvGraphicFramePr>
          <p:nvPr/>
        </p:nvGraphicFramePr>
        <p:xfrm>
          <a:off x="6983413" y="4217988"/>
          <a:ext cx="1550987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Clip" r:id="rId6" imgW="942840" imgH="838080" progId="MS_ClipArt_Gallery.2">
                  <p:embed/>
                </p:oleObj>
              </mc:Choice>
              <mc:Fallback>
                <p:oleObj name="Clip" r:id="rId6" imgW="942840" imgH="838080" progId="MS_ClipArt_Gallery.2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3413" y="4217988"/>
                        <a:ext cx="1550987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7" name="Group 8"/>
          <p:cNvGrpSpPr>
            <a:grpSpLocks/>
          </p:cNvGrpSpPr>
          <p:nvPr/>
        </p:nvGrpSpPr>
        <p:grpSpPr bwMode="auto">
          <a:xfrm rot="10413777">
            <a:off x="4960938" y="4852988"/>
            <a:ext cx="457200" cy="166687"/>
            <a:chOff x="1488" y="3234"/>
            <a:chExt cx="538" cy="405"/>
          </a:xfrm>
        </p:grpSpPr>
        <p:sp>
          <p:nvSpPr>
            <p:cNvPr id="1062" name="Rectangle 9"/>
            <p:cNvSpPr>
              <a:spLocks noChangeArrowheads="1"/>
            </p:cNvSpPr>
            <p:nvPr/>
          </p:nvSpPr>
          <p:spPr bwMode="auto">
            <a:xfrm>
              <a:off x="1488" y="3234"/>
              <a:ext cx="538" cy="156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Rectangle 10"/>
            <p:cNvSpPr>
              <a:spLocks noChangeArrowheads="1"/>
            </p:cNvSpPr>
            <p:nvPr/>
          </p:nvSpPr>
          <p:spPr bwMode="auto">
            <a:xfrm>
              <a:off x="1684" y="3390"/>
              <a:ext cx="140" cy="24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8" name="Group 11"/>
          <p:cNvGrpSpPr>
            <a:grpSpLocks/>
          </p:cNvGrpSpPr>
          <p:nvPr/>
        </p:nvGrpSpPr>
        <p:grpSpPr bwMode="auto">
          <a:xfrm rot="-6256271">
            <a:off x="6341269" y="5337969"/>
            <a:ext cx="307975" cy="258763"/>
            <a:chOff x="1488" y="3234"/>
            <a:chExt cx="538" cy="405"/>
          </a:xfrm>
        </p:grpSpPr>
        <p:sp>
          <p:nvSpPr>
            <p:cNvPr id="1060" name="Rectangle 12"/>
            <p:cNvSpPr>
              <a:spLocks noChangeArrowheads="1"/>
            </p:cNvSpPr>
            <p:nvPr/>
          </p:nvSpPr>
          <p:spPr bwMode="auto">
            <a:xfrm>
              <a:off x="1488" y="3234"/>
              <a:ext cx="538" cy="156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Rectangle 13"/>
            <p:cNvSpPr>
              <a:spLocks noChangeArrowheads="1"/>
            </p:cNvSpPr>
            <p:nvPr/>
          </p:nvSpPr>
          <p:spPr bwMode="auto">
            <a:xfrm>
              <a:off x="1684" y="3390"/>
              <a:ext cx="140" cy="24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9" name="Freeform 14"/>
          <p:cNvSpPr>
            <a:spLocks/>
          </p:cNvSpPr>
          <p:nvPr/>
        </p:nvSpPr>
        <p:spPr bwMode="auto">
          <a:xfrm>
            <a:off x="5367338" y="4918075"/>
            <a:ext cx="1079500" cy="369888"/>
          </a:xfrm>
          <a:custGeom>
            <a:avLst/>
            <a:gdLst>
              <a:gd name="T0" fmla="*/ 0 w 647"/>
              <a:gd name="T1" fmla="*/ 51895 h 335"/>
              <a:gd name="T2" fmla="*/ 468840 w 647"/>
              <a:gd name="T3" fmla="*/ 34228 h 335"/>
              <a:gd name="T4" fmla="*/ 637355 w 647"/>
              <a:gd name="T5" fmla="*/ 258370 h 335"/>
              <a:gd name="T6" fmla="*/ 936012 w 647"/>
              <a:gd name="T7" fmla="*/ 292598 h 335"/>
              <a:gd name="T8" fmla="*/ 1079500 w 647"/>
              <a:gd name="T9" fmla="*/ 369888 h 3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7"/>
              <a:gd name="T16" fmla="*/ 0 h 335"/>
              <a:gd name="T17" fmla="*/ 647 w 647"/>
              <a:gd name="T18" fmla="*/ 335 h 3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7" h="335">
                <a:moveTo>
                  <a:pt x="0" y="47"/>
                </a:moveTo>
                <a:cubicBezTo>
                  <a:pt x="108" y="23"/>
                  <a:pt x="217" y="0"/>
                  <a:pt x="281" y="31"/>
                </a:cubicBezTo>
                <a:cubicBezTo>
                  <a:pt x="345" y="62"/>
                  <a:pt x="335" y="195"/>
                  <a:pt x="382" y="234"/>
                </a:cubicBezTo>
                <a:cubicBezTo>
                  <a:pt x="429" y="273"/>
                  <a:pt x="517" y="248"/>
                  <a:pt x="561" y="265"/>
                </a:cubicBezTo>
                <a:cubicBezTo>
                  <a:pt x="605" y="282"/>
                  <a:pt x="626" y="308"/>
                  <a:pt x="647" y="33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Freeform 15"/>
          <p:cNvSpPr>
            <a:spLocks/>
          </p:cNvSpPr>
          <p:nvPr/>
        </p:nvSpPr>
        <p:spPr bwMode="auto">
          <a:xfrm flipH="1">
            <a:off x="1547813" y="2295525"/>
            <a:ext cx="555625" cy="752475"/>
          </a:xfrm>
          <a:custGeom>
            <a:avLst/>
            <a:gdLst>
              <a:gd name="T0" fmla="*/ 0 w 395"/>
              <a:gd name="T1" fmla="*/ 80280 h 628"/>
              <a:gd name="T2" fmla="*/ 351661 w 395"/>
              <a:gd name="T3" fmla="*/ 15577 h 628"/>
              <a:gd name="T4" fmla="*/ 548592 w 395"/>
              <a:gd name="T5" fmla="*/ 89866 h 628"/>
              <a:gd name="T6" fmla="*/ 308055 w 395"/>
              <a:gd name="T7" fmla="*/ 557167 h 628"/>
              <a:gd name="T8" fmla="*/ 450127 w 395"/>
              <a:gd name="T9" fmla="*/ 752475 h 6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5"/>
              <a:gd name="T16" fmla="*/ 0 h 628"/>
              <a:gd name="T17" fmla="*/ 395 w 395"/>
              <a:gd name="T18" fmla="*/ 628 h 6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5" h="628">
                <a:moveTo>
                  <a:pt x="0" y="67"/>
                </a:moveTo>
                <a:cubicBezTo>
                  <a:pt x="92" y="39"/>
                  <a:pt x="185" y="12"/>
                  <a:pt x="250" y="13"/>
                </a:cubicBezTo>
                <a:cubicBezTo>
                  <a:pt x="315" y="14"/>
                  <a:pt x="395" y="0"/>
                  <a:pt x="390" y="75"/>
                </a:cubicBezTo>
                <a:cubicBezTo>
                  <a:pt x="385" y="150"/>
                  <a:pt x="231" y="373"/>
                  <a:pt x="219" y="465"/>
                </a:cubicBezTo>
                <a:cubicBezTo>
                  <a:pt x="207" y="557"/>
                  <a:pt x="263" y="592"/>
                  <a:pt x="320" y="62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8" name="Object 1026"/>
          <p:cNvGraphicFramePr>
            <a:graphicFrameLocks noChangeAspect="1"/>
          </p:cNvGraphicFramePr>
          <p:nvPr/>
        </p:nvGraphicFramePr>
        <p:xfrm flipH="1">
          <a:off x="6543675" y="1041400"/>
          <a:ext cx="13096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Clip" r:id="rId7" imgW="942840" imgH="838080" progId="MS_ClipArt_Gallery.2">
                  <p:embed/>
                </p:oleObj>
              </mc:Choice>
              <mc:Fallback>
                <p:oleObj name="Clip" r:id="rId7" imgW="942840" imgH="838080" progId="MS_ClipArt_Gallery.2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6543675" y="1041400"/>
                        <a:ext cx="130968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Freeform 17"/>
          <p:cNvSpPr>
            <a:spLocks/>
          </p:cNvSpPr>
          <p:nvPr/>
        </p:nvSpPr>
        <p:spPr bwMode="auto">
          <a:xfrm flipH="1">
            <a:off x="6194425" y="1616075"/>
            <a:ext cx="555625" cy="752475"/>
          </a:xfrm>
          <a:custGeom>
            <a:avLst/>
            <a:gdLst>
              <a:gd name="T0" fmla="*/ 0 w 395"/>
              <a:gd name="T1" fmla="*/ 80280 h 628"/>
              <a:gd name="T2" fmla="*/ 351661 w 395"/>
              <a:gd name="T3" fmla="*/ 15577 h 628"/>
              <a:gd name="T4" fmla="*/ 548592 w 395"/>
              <a:gd name="T5" fmla="*/ 89866 h 628"/>
              <a:gd name="T6" fmla="*/ 308055 w 395"/>
              <a:gd name="T7" fmla="*/ 557167 h 628"/>
              <a:gd name="T8" fmla="*/ 450127 w 395"/>
              <a:gd name="T9" fmla="*/ 752475 h 6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5"/>
              <a:gd name="T16" fmla="*/ 0 h 628"/>
              <a:gd name="T17" fmla="*/ 395 w 395"/>
              <a:gd name="T18" fmla="*/ 628 h 6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5" h="628">
                <a:moveTo>
                  <a:pt x="0" y="67"/>
                </a:moveTo>
                <a:cubicBezTo>
                  <a:pt x="92" y="39"/>
                  <a:pt x="185" y="12"/>
                  <a:pt x="250" y="13"/>
                </a:cubicBezTo>
                <a:cubicBezTo>
                  <a:pt x="315" y="14"/>
                  <a:pt x="395" y="0"/>
                  <a:pt x="390" y="75"/>
                </a:cubicBezTo>
                <a:cubicBezTo>
                  <a:pt x="385" y="150"/>
                  <a:pt x="231" y="373"/>
                  <a:pt x="219" y="465"/>
                </a:cubicBezTo>
                <a:cubicBezTo>
                  <a:pt x="207" y="557"/>
                  <a:pt x="263" y="592"/>
                  <a:pt x="320" y="62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Freeform 18"/>
          <p:cNvSpPr>
            <a:spLocks/>
          </p:cNvSpPr>
          <p:nvPr/>
        </p:nvSpPr>
        <p:spPr bwMode="auto">
          <a:xfrm>
            <a:off x="2900363" y="1627188"/>
            <a:ext cx="555625" cy="752475"/>
          </a:xfrm>
          <a:custGeom>
            <a:avLst/>
            <a:gdLst>
              <a:gd name="T0" fmla="*/ 0 w 395"/>
              <a:gd name="T1" fmla="*/ 80280 h 628"/>
              <a:gd name="T2" fmla="*/ 351661 w 395"/>
              <a:gd name="T3" fmla="*/ 15577 h 628"/>
              <a:gd name="T4" fmla="*/ 548592 w 395"/>
              <a:gd name="T5" fmla="*/ 89866 h 628"/>
              <a:gd name="T6" fmla="*/ 308055 w 395"/>
              <a:gd name="T7" fmla="*/ 557167 h 628"/>
              <a:gd name="T8" fmla="*/ 450127 w 395"/>
              <a:gd name="T9" fmla="*/ 752475 h 6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5"/>
              <a:gd name="T16" fmla="*/ 0 h 628"/>
              <a:gd name="T17" fmla="*/ 395 w 395"/>
              <a:gd name="T18" fmla="*/ 628 h 6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5" h="628">
                <a:moveTo>
                  <a:pt x="0" y="67"/>
                </a:moveTo>
                <a:cubicBezTo>
                  <a:pt x="92" y="39"/>
                  <a:pt x="185" y="12"/>
                  <a:pt x="250" y="13"/>
                </a:cubicBezTo>
                <a:cubicBezTo>
                  <a:pt x="315" y="14"/>
                  <a:pt x="395" y="0"/>
                  <a:pt x="390" y="75"/>
                </a:cubicBezTo>
                <a:cubicBezTo>
                  <a:pt x="385" y="150"/>
                  <a:pt x="231" y="373"/>
                  <a:pt x="219" y="465"/>
                </a:cubicBezTo>
                <a:cubicBezTo>
                  <a:pt x="207" y="557"/>
                  <a:pt x="263" y="592"/>
                  <a:pt x="320" y="62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1216025" y="2408238"/>
            <a:ext cx="5689600" cy="12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 flipH="1">
            <a:off x="5695950" y="2222500"/>
            <a:ext cx="635000" cy="1682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3235325" y="2227263"/>
            <a:ext cx="636588" cy="166687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1649413" y="2217738"/>
            <a:ext cx="635000" cy="1682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515938" y="836613"/>
            <a:ext cx="79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(a)</a:t>
            </a: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457200" y="3394075"/>
            <a:ext cx="865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(b)</a:t>
            </a:r>
          </a:p>
        </p:txBody>
      </p:sp>
      <p:graphicFrame>
        <p:nvGraphicFramePr>
          <p:cNvPr id="1029" name="Object 1027"/>
          <p:cNvGraphicFramePr>
            <a:graphicFrameLocks noChangeAspect="1"/>
          </p:cNvGraphicFramePr>
          <p:nvPr/>
        </p:nvGraphicFramePr>
        <p:xfrm>
          <a:off x="1903413" y="617538"/>
          <a:ext cx="1136650" cy="135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Clip" r:id="rId8" imgW="2048040" imgH="2857680" progId="MS_ClipArt_Gallery.2">
                  <p:embed/>
                </p:oleObj>
              </mc:Choice>
              <mc:Fallback>
                <p:oleObj name="Clip" r:id="rId8" imgW="2048040" imgH="2857680" progId="MS_ClipArt_Gallery.2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413" y="617538"/>
                        <a:ext cx="1136650" cy="135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9" name="Freeform 26"/>
          <p:cNvSpPr>
            <a:spLocks/>
          </p:cNvSpPr>
          <p:nvPr/>
        </p:nvSpPr>
        <p:spPr bwMode="auto">
          <a:xfrm>
            <a:off x="4879975" y="2287588"/>
            <a:ext cx="555625" cy="752475"/>
          </a:xfrm>
          <a:custGeom>
            <a:avLst/>
            <a:gdLst>
              <a:gd name="T0" fmla="*/ 0 w 395"/>
              <a:gd name="T1" fmla="*/ 80280 h 628"/>
              <a:gd name="T2" fmla="*/ 351661 w 395"/>
              <a:gd name="T3" fmla="*/ 15577 h 628"/>
              <a:gd name="T4" fmla="*/ 548592 w 395"/>
              <a:gd name="T5" fmla="*/ 89866 h 628"/>
              <a:gd name="T6" fmla="*/ 308055 w 395"/>
              <a:gd name="T7" fmla="*/ 557167 h 628"/>
              <a:gd name="T8" fmla="*/ 450127 w 395"/>
              <a:gd name="T9" fmla="*/ 752475 h 6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5"/>
              <a:gd name="T16" fmla="*/ 0 h 628"/>
              <a:gd name="T17" fmla="*/ 395 w 395"/>
              <a:gd name="T18" fmla="*/ 628 h 6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5" h="628">
                <a:moveTo>
                  <a:pt x="0" y="67"/>
                </a:moveTo>
                <a:cubicBezTo>
                  <a:pt x="92" y="39"/>
                  <a:pt x="185" y="12"/>
                  <a:pt x="250" y="13"/>
                </a:cubicBezTo>
                <a:cubicBezTo>
                  <a:pt x="315" y="14"/>
                  <a:pt x="395" y="0"/>
                  <a:pt x="390" y="75"/>
                </a:cubicBezTo>
                <a:cubicBezTo>
                  <a:pt x="385" y="150"/>
                  <a:pt x="231" y="373"/>
                  <a:pt x="219" y="465"/>
                </a:cubicBezTo>
                <a:cubicBezTo>
                  <a:pt x="207" y="557"/>
                  <a:pt x="263" y="592"/>
                  <a:pt x="320" y="62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0" name="Rectangle 27"/>
          <p:cNvSpPr>
            <a:spLocks noChangeArrowheads="1"/>
          </p:cNvSpPr>
          <p:nvPr/>
        </p:nvSpPr>
        <p:spPr bwMode="auto">
          <a:xfrm>
            <a:off x="4375150" y="2222500"/>
            <a:ext cx="635000" cy="1682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30" name="Object 1028"/>
          <p:cNvGraphicFramePr>
            <a:graphicFrameLocks noChangeAspect="1"/>
          </p:cNvGraphicFramePr>
          <p:nvPr/>
        </p:nvGraphicFramePr>
        <p:xfrm>
          <a:off x="1679575" y="4930775"/>
          <a:ext cx="1239838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Clip" r:id="rId10" imgW="2048040" imgH="2857680" progId="MS_ClipArt_Gallery.2">
                  <p:embed/>
                </p:oleObj>
              </mc:Choice>
              <mc:Fallback>
                <p:oleObj name="Clip" r:id="rId10" imgW="2048040" imgH="2857680" progId="MS_ClipArt_Gallery.2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575" y="4930775"/>
                        <a:ext cx="1239838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1" name="Freeform 29"/>
          <p:cNvSpPr>
            <a:spLocks/>
          </p:cNvSpPr>
          <p:nvPr/>
        </p:nvSpPr>
        <p:spPr bwMode="auto">
          <a:xfrm>
            <a:off x="2752725" y="5461000"/>
            <a:ext cx="1295400" cy="328613"/>
          </a:xfrm>
          <a:custGeom>
            <a:avLst/>
            <a:gdLst>
              <a:gd name="T0" fmla="*/ 0 w 748"/>
              <a:gd name="T1" fmla="*/ 141597 h 246"/>
              <a:gd name="T2" fmla="*/ 419100 w 748"/>
              <a:gd name="T3" fmla="*/ 16030 h 246"/>
              <a:gd name="T4" fmla="*/ 715241 w 748"/>
              <a:gd name="T5" fmla="*/ 235105 h 246"/>
              <a:gd name="T6" fmla="*/ 1148196 w 748"/>
              <a:gd name="T7" fmla="*/ 183008 h 246"/>
              <a:gd name="T8" fmla="*/ 1295400 w 748"/>
              <a:gd name="T9" fmla="*/ 328613 h 2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8"/>
              <a:gd name="T16" fmla="*/ 0 h 246"/>
              <a:gd name="T17" fmla="*/ 748 w 748"/>
              <a:gd name="T18" fmla="*/ 246 h 2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8" h="246">
                <a:moveTo>
                  <a:pt x="0" y="106"/>
                </a:moveTo>
                <a:cubicBezTo>
                  <a:pt x="86" y="53"/>
                  <a:pt x="173" y="0"/>
                  <a:pt x="242" y="12"/>
                </a:cubicBezTo>
                <a:cubicBezTo>
                  <a:pt x="311" y="24"/>
                  <a:pt x="343" y="155"/>
                  <a:pt x="413" y="176"/>
                </a:cubicBezTo>
                <a:cubicBezTo>
                  <a:pt x="483" y="197"/>
                  <a:pt x="607" y="125"/>
                  <a:pt x="663" y="137"/>
                </a:cubicBezTo>
                <a:cubicBezTo>
                  <a:pt x="719" y="149"/>
                  <a:pt x="738" y="234"/>
                  <a:pt x="748" y="24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2" name="Group 30"/>
          <p:cNvGrpSpPr>
            <a:grpSpLocks/>
          </p:cNvGrpSpPr>
          <p:nvPr/>
        </p:nvGrpSpPr>
        <p:grpSpPr bwMode="auto">
          <a:xfrm rot="8179995" flipH="1">
            <a:off x="3805238" y="5707063"/>
            <a:ext cx="404812" cy="220662"/>
            <a:chOff x="1488" y="3234"/>
            <a:chExt cx="538" cy="405"/>
          </a:xfrm>
        </p:grpSpPr>
        <p:sp>
          <p:nvSpPr>
            <p:cNvPr id="1058" name="Rectangle 31"/>
            <p:cNvSpPr>
              <a:spLocks noChangeArrowheads="1"/>
            </p:cNvSpPr>
            <p:nvPr/>
          </p:nvSpPr>
          <p:spPr bwMode="auto">
            <a:xfrm>
              <a:off x="1488" y="3234"/>
              <a:ext cx="538" cy="156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Rectangle 32"/>
            <p:cNvSpPr>
              <a:spLocks noChangeArrowheads="1"/>
            </p:cNvSpPr>
            <p:nvPr/>
          </p:nvSpPr>
          <p:spPr bwMode="auto">
            <a:xfrm>
              <a:off x="1684" y="3390"/>
              <a:ext cx="140" cy="24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3" name="AutoShape 33"/>
          <p:cNvSpPr>
            <a:spLocks/>
          </p:cNvSpPr>
          <p:nvPr/>
        </p:nvSpPr>
        <p:spPr bwMode="auto">
          <a:xfrm>
            <a:off x="4116388" y="1074738"/>
            <a:ext cx="1309687" cy="336550"/>
          </a:xfrm>
          <a:prstGeom prst="borderCallout2">
            <a:avLst>
              <a:gd name="adj1" fmla="val 33963"/>
              <a:gd name="adj2" fmla="val -5819"/>
              <a:gd name="adj3" fmla="val 33963"/>
              <a:gd name="adj4" fmla="val -14667"/>
              <a:gd name="adj5" fmla="val 325472"/>
              <a:gd name="adj6" fmla="val -4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transceivers</a:t>
            </a:r>
            <a:endParaRPr lang="en-US" sz="2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54" name="Text Box 34"/>
          <p:cNvSpPr txBox="1">
            <a:spLocks noChangeArrowheads="1"/>
          </p:cNvSpPr>
          <p:nvPr/>
        </p:nvSpPr>
        <p:spPr bwMode="auto">
          <a:xfrm>
            <a:off x="7777163" y="6019800"/>
            <a:ext cx="769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Figure 6.55</a:t>
            </a:r>
          </a:p>
        </p:txBody>
      </p:sp>
      <p:sp>
        <p:nvSpPr>
          <p:cNvPr id="1055" name="Line 35"/>
          <p:cNvSpPr>
            <a:spLocks noChangeShapeType="1"/>
          </p:cNvSpPr>
          <p:nvPr/>
        </p:nvSpPr>
        <p:spPr bwMode="auto">
          <a:xfrm flipH="1">
            <a:off x="3717925" y="1306513"/>
            <a:ext cx="398463" cy="847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6" name="Rectangle 36"/>
          <p:cNvSpPr>
            <a:spLocks noChangeArrowheads="1"/>
          </p:cNvSpPr>
          <p:nvPr/>
        </p:nvSpPr>
        <p:spPr bwMode="auto">
          <a:xfrm>
            <a:off x="3200400" y="304800"/>
            <a:ext cx="35814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Thick Ethernet Cable</a:t>
            </a:r>
          </a:p>
        </p:txBody>
      </p:sp>
      <p:sp>
        <p:nvSpPr>
          <p:cNvPr id="1057" name="Rectangle 37"/>
          <p:cNvSpPr>
            <a:spLocks noChangeArrowheads="1"/>
          </p:cNvSpPr>
          <p:nvPr/>
        </p:nvSpPr>
        <p:spPr bwMode="auto">
          <a:xfrm>
            <a:off x="4433888" y="3276600"/>
            <a:ext cx="3581400" cy="609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Thin Ethernet Cable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7ABC76EF-55EF-4471-962F-7A1E9B145813}" type="slidenum">
              <a:rPr lang="en-US" sz="1400" smtClean="0">
                <a:solidFill>
                  <a:srgbClr val="A50021"/>
                </a:solidFill>
              </a:rPr>
              <a:pPr eaLnBrk="1" hangingPunct="1"/>
              <a:t>19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029200"/>
          </a:xfr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accent2"/>
                </a:solidFill>
              </a:rPr>
              <a:t>			  </a:t>
            </a:r>
            <a:r>
              <a:rPr lang="en-US" b="1" smtClean="0">
                <a:solidFill>
                  <a:schemeClr val="accent2"/>
                </a:solidFill>
              </a:rPr>
              <a:t>1BASE5  </a:t>
            </a:r>
            <a:r>
              <a:rPr lang="en-US" b="1" i="1" smtClean="0">
                <a:solidFill>
                  <a:schemeClr val="accent2"/>
                </a:solidFill>
              </a:rPr>
              <a:t>StarLAN</a:t>
            </a:r>
            <a:r>
              <a:rPr lang="en-US" sz="2800" i="1" smtClean="0">
                <a:solidFill>
                  <a:schemeClr val="accent2"/>
                </a:solidFill>
              </a:rPr>
              <a:t>              </a:t>
            </a:r>
            <a:r>
              <a:rPr lang="en-US" sz="2800" smtClean="0">
                <a:solidFill>
                  <a:schemeClr val="accent2"/>
                </a:solidFill>
              </a:rPr>
              <a:t>{1987}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1 Mbps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250 meter segment length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Signal-regenerating repeaters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Transceiver integrated onto the adapter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Hub-and-Spoke topology (star topology)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FF0000"/>
                </a:solidFill>
              </a:rPr>
              <a:t>Two pairs of unshielded twisted pair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400" b="1" i="1" smtClean="0">
                <a:solidFill>
                  <a:srgbClr val="006600"/>
                </a:solidFill>
              </a:rPr>
              <a:t>Advantages: </a:t>
            </a:r>
            <a:r>
              <a:rPr lang="en-US" sz="2400" i="1" smtClean="0"/>
              <a:t>Since four or more UTP are </a:t>
            </a:r>
            <a:r>
              <a:rPr lang="en-US" sz="2400" i="1" u="sng" smtClean="0"/>
              <a:t>ubiquitous</a:t>
            </a:r>
            <a:r>
              <a:rPr lang="en-US" sz="2400" i="1" smtClean="0"/>
              <a:t> in buildings, it is easier to use installed wiring in the walls. Telephone wiring is hierarchical </a:t>
            </a:r>
            <a:r>
              <a:rPr lang="en-US" sz="2400" i="1" smtClean="0">
                <a:sym typeface="Wingdings" pitchFamily="2" charset="2"/>
              </a:rPr>
              <a:t> can use wiring closets.</a:t>
            </a:r>
            <a:endParaRPr lang="en-US" sz="2400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A50021"/>
                </a:solidFill>
              </a:rPr>
              <a:t>Ethernet 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320008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Networks: Local Area Networks</a:t>
            </a: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135B56-882E-4B65-AC08-8E7C39CDEE7E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6900863" y="1773238"/>
            <a:ext cx="11271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chemeClr val="tx1"/>
                </a:solidFill>
              </a:rPr>
              <a:t>Data Link</a:t>
            </a:r>
          </a:p>
          <a:p>
            <a:pPr algn="l" eaLnBrk="0" hangingPunct="0"/>
            <a:r>
              <a:rPr lang="en-US" sz="1600" b="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11269" name="Line 3"/>
          <p:cNvSpPr>
            <a:spLocks noChangeShapeType="1"/>
          </p:cNvSpPr>
          <p:nvPr/>
        </p:nvSpPr>
        <p:spPr bwMode="auto">
          <a:xfrm>
            <a:off x="3541713" y="2328863"/>
            <a:ext cx="0" cy="1489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1300163" y="2339975"/>
            <a:ext cx="4633912" cy="15065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1300163" y="833438"/>
            <a:ext cx="4633912" cy="1508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Line 6"/>
          <p:cNvSpPr>
            <a:spLocks noChangeShapeType="1"/>
          </p:cNvSpPr>
          <p:nvPr/>
        </p:nvSpPr>
        <p:spPr bwMode="auto">
          <a:xfrm>
            <a:off x="2387600" y="2336800"/>
            <a:ext cx="0" cy="1487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1244600" y="2592388"/>
            <a:ext cx="11382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rgbClr val="A50021"/>
                </a:solidFill>
              </a:rPr>
              <a:t>802.3</a:t>
            </a:r>
          </a:p>
          <a:p>
            <a:pPr eaLnBrk="0" hangingPunct="0"/>
            <a:r>
              <a:rPr lang="en-US" sz="1600">
                <a:solidFill>
                  <a:srgbClr val="A50021"/>
                </a:solidFill>
              </a:rPr>
              <a:t>CSMA-CD</a:t>
            </a: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2389188" y="2592388"/>
            <a:ext cx="1146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0">
                <a:solidFill>
                  <a:schemeClr val="tx1"/>
                </a:solidFill>
              </a:rPr>
              <a:t>802.5</a:t>
            </a:r>
          </a:p>
          <a:p>
            <a:pPr eaLnBrk="0" hangingPunct="0"/>
            <a:r>
              <a:rPr lang="en-US" sz="1600" b="0">
                <a:solidFill>
                  <a:schemeClr val="tx1"/>
                </a:solidFill>
              </a:rPr>
              <a:t>Token Ring</a:t>
            </a: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2260600" y="1230313"/>
            <a:ext cx="24701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chemeClr val="tx1"/>
                </a:solidFill>
              </a:rPr>
              <a:t>802.2  Logical Link Control</a:t>
            </a: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1300163" y="3490913"/>
            <a:ext cx="4633912" cy="18843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455613" y="4267200"/>
            <a:ext cx="8715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0">
                <a:solidFill>
                  <a:schemeClr val="tx1"/>
                </a:solidFill>
              </a:rPr>
              <a:t>Physical</a:t>
            </a:r>
          </a:p>
          <a:p>
            <a:pPr eaLnBrk="0" hangingPunct="0"/>
            <a:r>
              <a:rPr lang="en-US" sz="1600" b="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528638" y="2757488"/>
            <a:ext cx="635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rgbClr val="A50021"/>
                </a:solidFill>
                <a:latin typeface="Comic Sans MS" pitchFamily="66" charset="0"/>
              </a:rPr>
              <a:t>MAC</a:t>
            </a: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595313" y="1250950"/>
            <a:ext cx="5635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chemeClr val="tx1"/>
                </a:solidFill>
              </a:rPr>
              <a:t>LLC</a:t>
            </a:r>
          </a:p>
        </p:txBody>
      </p:sp>
      <p:sp>
        <p:nvSpPr>
          <p:cNvPr id="11280" name="Rectangle 14"/>
          <p:cNvSpPr>
            <a:spLocks noChangeArrowheads="1"/>
          </p:cNvSpPr>
          <p:nvPr/>
        </p:nvSpPr>
        <p:spPr bwMode="auto">
          <a:xfrm>
            <a:off x="3603625" y="2527300"/>
            <a:ext cx="928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rgbClr val="A50021"/>
                </a:solidFill>
              </a:rPr>
              <a:t>802.11</a:t>
            </a:r>
          </a:p>
          <a:p>
            <a:pPr eaLnBrk="0" hangingPunct="0"/>
            <a:r>
              <a:rPr lang="en-US" sz="1600">
                <a:solidFill>
                  <a:srgbClr val="A50021"/>
                </a:solidFill>
              </a:rPr>
              <a:t>Wireless</a:t>
            </a:r>
          </a:p>
          <a:p>
            <a:pPr eaLnBrk="0" hangingPunct="0"/>
            <a:r>
              <a:rPr lang="en-US" sz="1600">
                <a:solidFill>
                  <a:srgbClr val="A50021"/>
                </a:solidFill>
              </a:rPr>
              <a:t> LAN</a:t>
            </a:r>
          </a:p>
        </p:txBody>
      </p:sp>
      <p:sp>
        <p:nvSpPr>
          <p:cNvPr id="11281" name="Rectangle 15"/>
          <p:cNvSpPr>
            <a:spLocks noChangeArrowheads="1"/>
          </p:cNvSpPr>
          <p:nvPr/>
        </p:nvSpPr>
        <p:spPr bwMode="auto">
          <a:xfrm>
            <a:off x="1295400" y="76200"/>
            <a:ext cx="4640263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Text Box 16"/>
          <p:cNvSpPr txBox="1">
            <a:spLocks noChangeArrowheads="1"/>
          </p:cNvSpPr>
          <p:nvPr/>
        </p:nvSpPr>
        <p:spPr bwMode="auto">
          <a:xfrm>
            <a:off x="2484438" y="249238"/>
            <a:ext cx="1979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</a:rPr>
              <a:t>Network Layer</a:t>
            </a:r>
          </a:p>
        </p:txBody>
      </p:sp>
      <p:sp>
        <p:nvSpPr>
          <p:cNvPr id="11283" name="Rectangle 17"/>
          <p:cNvSpPr>
            <a:spLocks noChangeArrowheads="1"/>
          </p:cNvSpPr>
          <p:nvPr/>
        </p:nvSpPr>
        <p:spPr bwMode="auto">
          <a:xfrm>
            <a:off x="6584950" y="76200"/>
            <a:ext cx="1930400" cy="5332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Line 18"/>
          <p:cNvSpPr>
            <a:spLocks noChangeShapeType="1"/>
          </p:cNvSpPr>
          <p:nvPr/>
        </p:nvSpPr>
        <p:spPr bwMode="auto">
          <a:xfrm>
            <a:off x="6600825" y="3514725"/>
            <a:ext cx="1892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Line 19"/>
          <p:cNvSpPr>
            <a:spLocks noChangeShapeType="1"/>
          </p:cNvSpPr>
          <p:nvPr/>
        </p:nvSpPr>
        <p:spPr bwMode="auto">
          <a:xfrm>
            <a:off x="6592888" y="835025"/>
            <a:ext cx="1892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Text Box 20"/>
          <p:cNvSpPr txBox="1">
            <a:spLocks noChangeArrowheads="1"/>
          </p:cNvSpPr>
          <p:nvPr/>
        </p:nvSpPr>
        <p:spPr bwMode="auto">
          <a:xfrm>
            <a:off x="6723063" y="566738"/>
            <a:ext cx="1979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</a:rPr>
              <a:t>Network Layer</a:t>
            </a:r>
          </a:p>
        </p:txBody>
      </p:sp>
      <p:sp>
        <p:nvSpPr>
          <p:cNvPr id="11287" name="Rectangle 21"/>
          <p:cNvSpPr>
            <a:spLocks noChangeArrowheads="1"/>
          </p:cNvSpPr>
          <p:nvPr/>
        </p:nvSpPr>
        <p:spPr bwMode="auto">
          <a:xfrm>
            <a:off x="6980238" y="4090988"/>
            <a:ext cx="11271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chemeClr val="tx1"/>
                </a:solidFill>
              </a:rPr>
              <a:t>Physical</a:t>
            </a:r>
          </a:p>
          <a:p>
            <a:pPr algn="l" eaLnBrk="0" hangingPunct="0"/>
            <a:r>
              <a:rPr lang="en-US" sz="1600" b="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11288" name="AutoShape 22"/>
          <p:cNvSpPr>
            <a:spLocks/>
          </p:cNvSpPr>
          <p:nvPr/>
        </p:nvSpPr>
        <p:spPr bwMode="auto">
          <a:xfrm rot="-5400000">
            <a:off x="3403600" y="3384551"/>
            <a:ext cx="433387" cy="4570412"/>
          </a:xfrm>
          <a:prstGeom prst="leftBrace">
            <a:avLst>
              <a:gd name="adj1" fmla="val 26364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AutoShape 23"/>
          <p:cNvSpPr>
            <a:spLocks/>
          </p:cNvSpPr>
          <p:nvPr/>
        </p:nvSpPr>
        <p:spPr bwMode="auto">
          <a:xfrm rot="-5400000">
            <a:off x="7332663" y="4770437"/>
            <a:ext cx="433388" cy="1801813"/>
          </a:xfrm>
          <a:prstGeom prst="leftBrace">
            <a:avLst>
              <a:gd name="adj1" fmla="val 103938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Text Box 24"/>
          <p:cNvSpPr txBox="1">
            <a:spLocks noChangeArrowheads="1"/>
          </p:cNvSpPr>
          <p:nvPr/>
        </p:nvSpPr>
        <p:spPr bwMode="auto">
          <a:xfrm>
            <a:off x="7010400" y="5867400"/>
            <a:ext cx="1001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0">
                <a:solidFill>
                  <a:schemeClr val="tx1"/>
                </a:solidFill>
              </a:rPr>
              <a:t>OSI</a:t>
            </a:r>
          </a:p>
        </p:txBody>
      </p:sp>
      <p:sp>
        <p:nvSpPr>
          <p:cNvPr id="11291" name="Text Box 25"/>
          <p:cNvSpPr txBox="1">
            <a:spLocks noChangeArrowheads="1"/>
          </p:cNvSpPr>
          <p:nvPr/>
        </p:nvSpPr>
        <p:spPr bwMode="auto">
          <a:xfrm>
            <a:off x="2765425" y="5859463"/>
            <a:ext cx="165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0">
                <a:solidFill>
                  <a:schemeClr val="tx1"/>
                </a:solidFill>
              </a:rPr>
              <a:t>IEEE 802</a:t>
            </a:r>
          </a:p>
        </p:txBody>
      </p:sp>
      <p:sp>
        <p:nvSpPr>
          <p:cNvPr id="11292" name="Rectangle 26"/>
          <p:cNvSpPr>
            <a:spLocks noChangeArrowheads="1"/>
          </p:cNvSpPr>
          <p:nvPr/>
        </p:nvSpPr>
        <p:spPr bwMode="auto">
          <a:xfrm>
            <a:off x="2368550" y="4229100"/>
            <a:ext cx="2171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chemeClr val="tx1"/>
                </a:solidFill>
              </a:rPr>
              <a:t>Various Physical Layers</a:t>
            </a:r>
          </a:p>
        </p:txBody>
      </p:sp>
      <p:sp>
        <p:nvSpPr>
          <p:cNvPr id="11293" name="Line 27"/>
          <p:cNvSpPr>
            <a:spLocks noChangeShapeType="1"/>
          </p:cNvSpPr>
          <p:nvPr/>
        </p:nvSpPr>
        <p:spPr bwMode="auto">
          <a:xfrm>
            <a:off x="4618038" y="2344738"/>
            <a:ext cx="0" cy="1150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" name="Rectangle 28"/>
          <p:cNvSpPr>
            <a:spLocks noChangeArrowheads="1"/>
          </p:cNvSpPr>
          <p:nvPr/>
        </p:nvSpPr>
        <p:spPr bwMode="auto">
          <a:xfrm>
            <a:off x="4860925" y="2568575"/>
            <a:ext cx="6762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0">
                <a:solidFill>
                  <a:schemeClr val="tx1"/>
                </a:solidFill>
              </a:rPr>
              <a:t>Other</a:t>
            </a:r>
          </a:p>
          <a:p>
            <a:pPr eaLnBrk="0" hangingPunct="0"/>
            <a:r>
              <a:rPr lang="en-US" sz="1600" b="0">
                <a:solidFill>
                  <a:schemeClr val="tx1"/>
                </a:solidFill>
              </a:rPr>
              <a:t>LANs</a:t>
            </a:r>
          </a:p>
        </p:txBody>
      </p:sp>
      <p:sp>
        <p:nvSpPr>
          <p:cNvPr id="11295" name="Text Box 29"/>
          <p:cNvSpPr txBox="1">
            <a:spLocks noChangeArrowheads="1"/>
          </p:cNvSpPr>
          <p:nvPr/>
        </p:nvSpPr>
        <p:spPr bwMode="auto">
          <a:xfrm>
            <a:off x="7993063" y="6080125"/>
            <a:ext cx="769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</a:rPr>
              <a:t>Figure 6.11</a:t>
            </a:r>
          </a:p>
        </p:txBody>
      </p:sp>
      <p:sp>
        <p:nvSpPr>
          <p:cNvPr id="11296" name="Text Box 30"/>
          <p:cNvSpPr txBox="1">
            <a:spLocks noChangeArrowheads="1"/>
          </p:cNvSpPr>
          <p:nvPr/>
        </p:nvSpPr>
        <p:spPr bwMode="auto">
          <a:xfrm>
            <a:off x="203200" y="5791200"/>
            <a:ext cx="2628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</a:rPr>
              <a:t>Copyright ©2000 The McGraw Hill Companies</a:t>
            </a:r>
          </a:p>
        </p:txBody>
      </p:sp>
    </p:spTree>
    <p:extLst>
      <p:ext uri="{BB962C8B-B14F-4D97-AF65-F5344CB8AC3E}">
        <p14:creationId xmlns:p14="http://schemas.microsoft.com/office/powerpoint/2010/main" val="2234404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82BCA954-5537-40D8-87EE-14E1B48C4844}" type="slidenum">
              <a:rPr lang="en-US" sz="1400" smtClean="0">
                <a:solidFill>
                  <a:srgbClr val="A50021"/>
                </a:solidFill>
              </a:rPr>
              <a:pPr eaLnBrk="1" hangingPunct="1"/>
              <a:t>20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066800"/>
            <a:ext cx="8077200" cy="5029200"/>
          </a:xfr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>
                <a:solidFill>
                  <a:schemeClr val="accent2"/>
                </a:solidFill>
              </a:rPr>
              <a:t>				10BASET  </a:t>
            </a:r>
            <a:r>
              <a:rPr lang="en-US" sz="2400" b="1" smtClean="0">
                <a:solidFill>
                  <a:schemeClr val="accent2"/>
                </a:solidFill>
              </a:rPr>
              <a:t>{1990}</a:t>
            </a:r>
            <a:r>
              <a:rPr lang="en-US" sz="2800" smtClean="0">
                <a:solidFill>
                  <a:schemeClr val="accent2"/>
                </a:solidFill>
              </a:rPr>
              <a:t> </a:t>
            </a:r>
            <a:r>
              <a:rPr lang="en-US" sz="2800" b="1" smtClean="0">
                <a:solidFill>
                  <a:srgbClr val="A50021"/>
                </a:solidFill>
              </a:rPr>
              <a:t>**Most popular</a:t>
            </a:r>
          </a:p>
          <a:p>
            <a:pPr eaLnBrk="1" hangingPunct="1"/>
            <a:r>
              <a:rPr lang="en-US" sz="2800" smtClean="0"/>
              <a:t>10 Mbps</a:t>
            </a:r>
          </a:p>
          <a:p>
            <a:pPr eaLnBrk="1" hangingPunct="1"/>
            <a:r>
              <a:rPr lang="en-US" sz="2800" smtClean="0"/>
              <a:t>100 meter segment length</a:t>
            </a:r>
          </a:p>
          <a:p>
            <a:pPr eaLnBrk="1" hangingPunct="1"/>
            <a:r>
              <a:rPr lang="en-US" sz="2800" smtClean="0"/>
              <a:t>Signal-regenerating repeaters</a:t>
            </a:r>
          </a:p>
          <a:p>
            <a:pPr eaLnBrk="1" hangingPunct="1"/>
            <a:r>
              <a:rPr lang="en-US" sz="2800" smtClean="0"/>
              <a:t>Transceiver integrated onto adapter</a:t>
            </a:r>
          </a:p>
          <a:p>
            <a:pPr eaLnBrk="1" hangingPunct="1"/>
            <a:r>
              <a:rPr lang="en-US" sz="2800" smtClean="0"/>
              <a:t>Two pairs of UTP</a:t>
            </a:r>
          </a:p>
          <a:p>
            <a:pPr eaLnBrk="1" hangingPunct="1"/>
            <a:r>
              <a:rPr lang="en-US" sz="2800" b="1" smtClean="0">
                <a:solidFill>
                  <a:srgbClr val="A50021"/>
                </a:solidFill>
              </a:rPr>
              <a:t>Hub-and-spoke topology </a:t>
            </a:r>
            <a:r>
              <a:rPr lang="en-US" sz="2800" smtClean="0">
                <a:solidFill>
                  <a:srgbClr val="C00000"/>
                </a:solidFill>
              </a:rPr>
              <a:t>{Hub in the closet}</a:t>
            </a:r>
          </a:p>
          <a:p>
            <a:pPr lvl="1" eaLnBrk="1" hangingPunct="1"/>
            <a:r>
              <a:rPr lang="en-US" sz="2400" b="1" i="1" smtClean="0">
                <a:solidFill>
                  <a:srgbClr val="006600"/>
                </a:solidFill>
              </a:rPr>
              <a:t>Advantages: </a:t>
            </a:r>
            <a:r>
              <a:rPr lang="en-US" sz="2400" smtClean="0"/>
              <a:t>could be done without pulling new wires. Each hub amplifies and restores incoming signal.</a:t>
            </a:r>
            <a:endParaRPr lang="en-US" sz="2400" i="1" smtClean="0">
              <a:solidFill>
                <a:srgbClr val="006600"/>
              </a:solidFill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A50021"/>
                </a:solidFill>
              </a:rPr>
              <a:t>Ethernet 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8AEF967-C194-445A-86E9-DAC83093038F}" type="slidenum">
              <a:rPr lang="en-US" sz="1400" smtClean="0">
                <a:solidFill>
                  <a:srgbClr val="A50021"/>
                </a:solidFill>
              </a:rPr>
              <a:pPr eaLnBrk="1" hangingPunct="1"/>
              <a:t>21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FF"/>
                </a:solidFill>
                <a:ea typeface="Latha" pitchFamily="2"/>
                <a:cs typeface="Latha" pitchFamily="2"/>
              </a:rPr>
              <a:t>The Hub Concept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Separate transmit and receive pair of wires.</a:t>
            </a:r>
          </a:p>
          <a:p>
            <a:pPr eaLnBrk="1" hangingPunct="1"/>
            <a:r>
              <a:rPr lang="en-US" smtClean="0"/>
              <a:t>The </a:t>
            </a:r>
            <a:r>
              <a:rPr lang="en-US" b="1" smtClean="0">
                <a:solidFill>
                  <a:srgbClr val="006600"/>
                </a:solidFill>
              </a:rPr>
              <a:t>repeater</a:t>
            </a:r>
            <a:r>
              <a:rPr lang="en-US" smtClean="0"/>
              <a:t> in the hub retransmits the signal received from </a:t>
            </a:r>
            <a:r>
              <a:rPr lang="en-US" b="1" smtClean="0">
                <a:solidFill>
                  <a:srgbClr val="A50021"/>
                </a:solidFill>
              </a:rPr>
              <a:t>any</a:t>
            </a:r>
            <a:r>
              <a:rPr lang="en-US" smtClean="0"/>
              <a:t> input pair onto </a:t>
            </a:r>
            <a:r>
              <a:rPr lang="en-US" b="1" smtClean="0">
                <a:solidFill>
                  <a:srgbClr val="A50021"/>
                </a:solidFill>
              </a:rPr>
              <a:t>ALL</a:t>
            </a:r>
            <a:r>
              <a:rPr lang="en-US" smtClean="0"/>
              <a:t> output pairs.</a:t>
            </a:r>
          </a:p>
          <a:p>
            <a:pPr eaLnBrk="1" hangingPunct="1"/>
            <a:r>
              <a:rPr lang="en-US" i="1" smtClean="0">
                <a:solidFill>
                  <a:srgbClr val="0000FF"/>
                </a:solidFill>
              </a:rPr>
              <a:t>Essentially the </a:t>
            </a:r>
            <a:r>
              <a:rPr lang="en-US" b="1" i="1" smtClean="0">
                <a:solidFill>
                  <a:srgbClr val="0000FF"/>
                </a:solidFill>
              </a:rPr>
              <a:t>hub</a:t>
            </a:r>
            <a:r>
              <a:rPr lang="en-US" i="1" smtClean="0">
                <a:solidFill>
                  <a:srgbClr val="0000FF"/>
                </a:solidFill>
              </a:rPr>
              <a:t> emulates a </a:t>
            </a:r>
            <a:r>
              <a:rPr lang="en-US" b="1" i="1" smtClean="0">
                <a:solidFill>
                  <a:srgbClr val="0000FF"/>
                </a:solidFill>
              </a:rPr>
              <a:t>broadcast</a:t>
            </a:r>
            <a:r>
              <a:rPr lang="en-US" i="1" u="sng" smtClean="0">
                <a:solidFill>
                  <a:srgbClr val="0000FF"/>
                </a:solidFill>
              </a:rPr>
              <a:t> </a:t>
            </a:r>
            <a:r>
              <a:rPr lang="en-US" b="1" i="1" smtClean="0">
                <a:solidFill>
                  <a:srgbClr val="0000FF"/>
                </a:solidFill>
              </a:rPr>
              <a:t>channel</a:t>
            </a:r>
            <a:r>
              <a:rPr lang="en-US" i="1" smtClean="0">
                <a:solidFill>
                  <a:srgbClr val="0000FF"/>
                </a:solidFill>
              </a:rPr>
              <a:t> with collisions detected by receiving nodes.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62B216D1-D911-4B07-B5F6-74BECFD4DD16}" type="slidenum">
              <a:rPr lang="en-US" sz="1400" smtClean="0">
                <a:solidFill>
                  <a:srgbClr val="A50021"/>
                </a:solidFill>
              </a:rPr>
              <a:pPr eaLnBrk="1" hangingPunct="1"/>
              <a:t>22</a:t>
            </a:fld>
            <a:endParaRPr lang="en-US" sz="1400" smtClean="0">
              <a:solidFill>
                <a:srgbClr val="A50021"/>
              </a:solidFill>
            </a:endParaRPr>
          </a:p>
        </p:txBody>
      </p:sp>
      <p:pic>
        <p:nvPicPr>
          <p:cNvPr id="22532" name="Picture 2" descr="C:\My Documents\My Pictures\10Base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315200" cy="505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20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04B8252B-0E3D-4063-B47D-1234632C25F1}" type="slidenum">
              <a:rPr lang="en-US" sz="1400" smtClean="0">
                <a:solidFill>
                  <a:srgbClr val="A50021"/>
                </a:solidFill>
              </a:rPr>
              <a:pPr eaLnBrk="1" hangingPunct="1"/>
              <a:t>23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2060" name="Text Box 2"/>
          <p:cNvSpPr txBox="1">
            <a:spLocks noChangeArrowheads="1"/>
          </p:cNvSpPr>
          <p:nvPr/>
        </p:nvSpPr>
        <p:spPr bwMode="auto">
          <a:xfrm>
            <a:off x="914400" y="852488"/>
            <a:ext cx="595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(a)</a:t>
            </a:r>
          </a:p>
        </p:txBody>
      </p:sp>
      <p:sp>
        <p:nvSpPr>
          <p:cNvPr id="2061" name="Text Box 3"/>
          <p:cNvSpPr txBox="1">
            <a:spLocks noChangeArrowheads="1"/>
          </p:cNvSpPr>
          <p:nvPr/>
        </p:nvSpPr>
        <p:spPr bwMode="auto">
          <a:xfrm>
            <a:off x="838200" y="3524250"/>
            <a:ext cx="595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(b)</a:t>
            </a:r>
          </a:p>
        </p:txBody>
      </p:sp>
      <p:grpSp>
        <p:nvGrpSpPr>
          <p:cNvPr id="2062" name="Group 4"/>
          <p:cNvGrpSpPr>
            <a:grpSpLocks/>
          </p:cNvGrpSpPr>
          <p:nvPr/>
        </p:nvGrpSpPr>
        <p:grpSpPr bwMode="auto">
          <a:xfrm>
            <a:off x="2557463" y="803275"/>
            <a:ext cx="3783012" cy="2168525"/>
            <a:chOff x="797" y="505"/>
            <a:chExt cx="2383" cy="1366"/>
          </a:xfrm>
        </p:grpSpPr>
        <p:sp>
          <p:nvSpPr>
            <p:cNvPr id="2129" name="Rectangle 5"/>
            <p:cNvSpPr>
              <a:spLocks noChangeArrowheads="1"/>
            </p:cNvSpPr>
            <p:nvPr/>
          </p:nvSpPr>
          <p:spPr bwMode="auto">
            <a:xfrm>
              <a:off x="1359" y="505"/>
              <a:ext cx="1126" cy="25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" name="Text Box 6"/>
            <p:cNvSpPr txBox="1">
              <a:spLocks noChangeArrowheads="1"/>
            </p:cNvSpPr>
            <p:nvPr/>
          </p:nvSpPr>
          <p:spPr bwMode="auto">
            <a:xfrm>
              <a:off x="1387" y="596"/>
              <a:ext cx="110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2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2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2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2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2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Comic Sans MS" pitchFamily="66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1400">
                  <a:solidFill>
                    <a:schemeClr val="tx1"/>
                  </a:solidFill>
                  <a:latin typeface="Times New Roman" pitchFamily="18" charset="0"/>
                  <a:sym typeface="Wingdings" pitchFamily="2" charset="2"/>
                </a:rPr>
                <a:t>                 </a:t>
              </a:r>
              <a:endParaRPr lang="en-US" sz="16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131" name="Arc 7"/>
            <p:cNvSpPr>
              <a:spLocks/>
            </p:cNvSpPr>
            <p:nvPr/>
          </p:nvSpPr>
          <p:spPr bwMode="auto">
            <a:xfrm>
              <a:off x="1451" y="564"/>
              <a:ext cx="182" cy="84"/>
            </a:xfrm>
            <a:custGeom>
              <a:avLst/>
              <a:gdLst>
                <a:gd name="T0" fmla="*/ 0 w 43200"/>
                <a:gd name="T1" fmla="*/ 0 h 23597"/>
                <a:gd name="T2" fmla="*/ 1 w 43200"/>
                <a:gd name="T3" fmla="*/ 0 h 23597"/>
                <a:gd name="T4" fmla="*/ 0 w 43200"/>
                <a:gd name="T5" fmla="*/ 0 h 2359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597"/>
                <a:gd name="T11" fmla="*/ 43200 w 43200"/>
                <a:gd name="T12" fmla="*/ 23597 h 235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597" fill="none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</a:path>
                <a:path w="43200" h="23597" stroke="0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2" name="Arc 8"/>
            <p:cNvSpPr>
              <a:spLocks/>
            </p:cNvSpPr>
            <p:nvPr/>
          </p:nvSpPr>
          <p:spPr bwMode="auto">
            <a:xfrm>
              <a:off x="1823" y="566"/>
              <a:ext cx="182" cy="83"/>
            </a:xfrm>
            <a:custGeom>
              <a:avLst/>
              <a:gdLst>
                <a:gd name="T0" fmla="*/ 0 w 43200"/>
                <a:gd name="T1" fmla="*/ 0 h 23597"/>
                <a:gd name="T2" fmla="*/ 1 w 43200"/>
                <a:gd name="T3" fmla="*/ 0 h 23597"/>
                <a:gd name="T4" fmla="*/ 0 w 43200"/>
                <a:gd name="T5" fmla="*/ 0 h 2359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597"/>
                <a:gd name="T11" fmla="*/ 43200 w 43200"/>
                <a:gd name="T12" fmla="*/ 23597 h 235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597" fill="none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</a:path>
                <a:path w="43200" h="23597" stroke="0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3" name="Arc 9"/>
            <p:cNvSpPr>
              <a:spLocks/>
            </p:cNvSpPr>
            <p:nvPr/>
          </p:nvSpPr>
          <p:spPr bwMode="auto">
            <a:xfrm>
              <a:off x="1637" y="575"/>
              <a:ext cx="182" cy="84"/>
            </a:xfrm>
            <a:custGeom>
              <a:avLst/>
              <a:gdLst>
                <a:gd name="T0" fmla="*/ 0 w 43200"/>
                <a:gd name="T1" fmla="*/ 0 h 23597"/>
                <a:gd name="T2" fmla="*/ 1 w 43200"/>
                <a:gd name="T3" fmla="*/ 0 h 23597"/>
                <a:gd name="T4" fmla="*/ 0 w 43200"/>
                <a:gd name="T5" fmla="*/ 0 h 2359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597"/>
                <a:gd name="T11" fmla="*/ 43200 w 43200"/>
                <a:gd name="T12" fmla="*/ 23597 h 235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597" fill="none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</a:path>
                <a:path w="43200" h="23597" stroke="0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4" name="Arc 10"/>
            <p:cNvSpPr>
              <a:spLocks/>
            </p:cNvSpPr>
            <p:nvPr/>
          </p:nvSpPr>
          <p:spPr bwMode="auto">
            <a:xfrm>
              <a:off x="2007" y="567"/>
              <a:ext cx="182" cy="84"/>
            </a:xfrm>
            <a:custGeom>
              <a:avLst/>
              <a:gdLst>
                <a:gd name="T0" fmla="*/ 0 w 43200"/>
                <a:gd name="T1" fmla="*/ 0 h 23597"/>
                <a:gd name="T2" fmla="*/ 1 w 43200"/>
                <a:gd name="T3" fmla="*/ 0 h 23597"/>
                <a:gd name="T4" fmla="*/ 0 w 43200"/>
                <a:gd name="T5" fmla="*/ 0 h 2359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597"/>
                <a:gd name="T11" fmla="*/ 43200 w 43200"/>
                <a:gd name="T12" fmla="*/ 23597 h 235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597" fill="none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</a:path>
                <a:path w="43200" h="23597" stroke="0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5" name="Arc 11"/>
            <p:cNvSpPr>
              <a:spLocks/>
            </p:cNvSpPr>
            <p:nvPr/>
          </p:nvSpPr>
          <p:spPr bwMode="auto">
            <a:xfrm>
              <a:off x="2196" y="560"/>
              <a:ext cx="182" cy="83"/>
            </a:xfrm>
            <a:custGeom>
              <a:avLst/>
              <a:gdLst>
                <a:gd name="T0" fmla="*/ 0 w 43200"/>
                <a:gd name="T1" fmla="*/ 0 h 23597"/>
                <a:gd name="T2" fmla="*/ 1 w 43200"/>
                <a:gd name="T3" fmla="*/ 0 h 23597"/>
                <a:gd name="T4" fmla="*/ 0 w 43200"/>
                <a:gd name="T5" fmla="*/ 0 h 2359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597"/>
                <a:gd name="T11" fmla="*/ 43200 w 43200"/>
                <a:gd name="T12" fmla="*/ 23597 h 235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597" fill="none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</a:path>
                <a:path w="43200" h="23597" stroke="0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4" name="Object 12"/>
            <p:cNvGraphicFramePr>
              <a:graphicFrameLocks noChangeAspect="1"/>
            </p:cNvGraphicFramePr>
            <p:nvPr/>
          </p:nvGraphicFramePr>
          <p:xfrm>
            <a:off x="2705" y="973"/>
            <a:ext cx="475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8" name="Clip" r:id="rId4" imgW="2048040" imgH="2857680" progId="MS_ClipArt_Gallery.2">
                    <p:embed/>
                  </p:oleObj>
                </mc:Choice>
                <mc:Fallback>
                  <p:oleObj name="Clip" r:id="rId4" imgW="2048040" imgH="2857680" progId="MS_ClipArt_Gallery.2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5" y="973"/>
                          <a:ext cx="475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36" name="Freeform 13"/>
            <p:cNvSpPr>
              <a:spLocks/>
            </p:cNvSpPr>
            <p:nvPr/>
          </p:nvSpPr>
          <p:spPr bwMode="auto">
            <a:xfrm>
              <a:off x="1121" y="684"/>
              <a:ext cx="335" cy="703"/>
            </a:xfrm>
            <a:custGeom>
              <a:avLst/>
              <a:gdLst>
                <a:gd name="T0" fmla="*/ 335 w 569"/>
                <a:gd name="T1" fmla="*/ 0 h 1254"/>
                <a:gd name="T2" fmla="*/ 298 w 569"/>
                <a:gd name="T3" fmla="*/ 323 h 1254"/>
                <a:gd name="T4" fmla="*/ 156 w 569"/>
                <a:gd name="T5" fmla="*/ 572 h 1254"/>
                <a:gd name="T6" fmla="*/ 0 w 569"/>
                <a:gd name="T7" fmla="*/ 703 h 12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9"/>
                <a:gd name="T13" fmla="*/ 0 h 1254"/>
                <a:gd name="T14" fmla="*/ 569 w 569"/>
                <a:gd name="T15" fmla="*/ 1254 h 12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9" h="1254">
                  <a:moveTo>
                    <a:pt x="569" y="0"/>
                  </a:moveTo>
                  <a:cubicBezTo>
                    <a:pt x="563" y="203"/>
                    <a:pt x="557" y="406"/>
                    <a:pt x="506" y="576"/>
                  </a:cubicBezTo>
                  <a:cubicBezTo>
                    <a:pt x="455" y="746"/>
                    <a:pt x="349" y="908"/>
                    <a:pt x="265" y="1021"/>
                  </a:cubicBezTo>
                  <a:cubicBezTo>
                    <a:pt x="181" y="1134"/>
                    <a:pt x="51" y="1210"/>
                    <a:pt x="0" y="125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7" name="Freeform 14"/>
            <p:cNvSpPr>
              <a:spLocks/>
            </p:cNvSpPr>
            <p:nvPr/>
          </p:nvSpPr>
          <p:spPr bwMode="auto">
            <a:xfrm flipH="1">
              <a:off x="2377" y="672"/>
              <a:ext cx="334" cy="703"/>
            </a:xfrm>
            <a:custGeom>
              <a:avLst/>
              <a:gdLst>
                <a:gd name="T0" fmla="*/ 334 w 569"/>
                <a:gd name="T1" fmla="*/ 0 h 1254"/>
                <a:gd name="T2" fmla="*/ 297 w 569"/>
                <a:gd name="T3" fmla="*/ 323 h 1254"/>
                <a:gd name="T4" fmla="*/ 156 w 569"/>
                <a:gd name="T5" fmla="*/ 572 h 1254"/>
                <a:gd name="T6" fmla="*/ 0 w 569"/>
                <a:gd name="T7" fmla="*/ 703 h 12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9"/>
                <a:gd name="T13" fmla="*/ 0 h 1254"/>
                <a:gd name="T14" fmla="*/ 569 w 569"/>
                <a:gd name="T15" fmla="*/ 1254 h 12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9" h="1254">
                  <a:moveTo>
                    <a:pt x="569" y="0"/>
                  </a:moveTo>
                  <a:cubicBezTo>
                    <a:pt x="563" y="203"/>
                    <a:pt x="557" y="406"/>
                    <a:pt x="506" y="576"/>
                  </a:cubicBezTo>
                  <a:cubicBezTo>
                    <a:pt x="455" y="746"/>
                    <a:pt x="349" y="908"/>
                    <a:pt x="265" y="1021"/>
                  </a:cubicBezTo>
                  <a:cubicBezTo>
                    <a:pt x="181" y="1134"/>
                    <a:pt x="51" y="1210"/>
                    <a:pt x="0" y="125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8" name="Freeform 15"/>
            <p:cNvSpPr>
              <a:spLocks/>
            </p:cNvSpPr>
            <p:nvPr/>
          </p:nvSpPr>
          <p:spPr bwMode="auto">
            <a:xfrm>
              <a:off x="2174" y="708"/>
              <a:ext cx="70" cy="774"/>
            </a:xfrm>
            <a:custGeom>
              <a:avLst/>
              <a:gdLst>
                <a:gd name="T0" fmla="*/ 10 w 118"/>
                <a:gd name="T1" fmla="*/ 0 h 1380"/>
                <a:gd name="T2" fmla="*/ 10 w 118"/>
                <a:gd name="T3" fmla="*/ 416 h 1380"/>
                <a:gd name="T4" fmla="*/ 70 w 118"/>
                <a:gd name="T5" fmla="*/ 774 h 1380"/>
                <a:gd name="T6" fmla="*/ 0 60000 65536"/>
                <a:gd name="T7" fmla="*/ 0 60000 65536"/>
                <a:gd name="T8" fmla="*/ 0 60000 65536"/>
                <a:gd name="T9" fmla="*/ 0 w 118"/>
                <a:gd name="T10" fmla="*/ 0 h 1380"/>
                <a:gd name="T11" fmla="*/ 118 w 118"/>
                <a:gd name="T12" fmla="*/ 1380 h 13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8" h="1380">
                  <a:moveTo>
                    <a:pt x="17" y="0"/>
                  </a:moveTo>
                  <a:cubicBezTo>
                    <a:pt x="8" y="255"/>
                    <a:pt x="0" y="511"/>
                    <a:pt x="17" y="741"/>
                  </a:cubicBezTo>
                  <a:cubicBezTo>
                    <a:pt x="34" y="971"/>
                    <a:pt x="76" y="1175"/>
                    <a:pt x="118" y="138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5" name="Object 16"/>
            <p:cNvGraphicFramePr>
              <a:graphicFrameLocks noChangeAspect="1"/>
            </p:cNvGraphicFramePr>
            <p:nvPr/>
          </p:nvGraphicFramePr>
          <p:xfrm>
            <a:off x="797" y="1211"/>
            <a:ext cx="61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9" name="Clip" r:id="rId6" imgW="971640" imgH="685800" progId="MS_ClipArt_Gallery.2">
                    <p:embed/>
                  </p:oleObj>
                </mc:Choice>
                <mc:Fallback>
                  <p:oleObj name="Clip" r:id="rId6" imgW="971640" imgH="685800" progId="MS_ClipArt_Gallery.2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7" y="1211"/>
                          <a:ext cx="61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6" name="Object 17"/>
            <p:cNvGraphicFramePr>
              <a:graphicFrameLocks noChangeAspect="1"/>
            </p:cNvGraphicFramePr>
            <p:nvPr/>
          </p:nvGraphicFramePr>
          <p:xfrm>
            <a:off x="2092" y="1407"/>
            <a:ext cx="547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" name="Clip" r:id="rId8" imgW="942840" imgH="838080" progId="MS_ClipArt_Gallery.2">
                    <p:embed/>
                  </p:oleObj>
                </mc:Choice>
                <mc:Fallback>
                  <p:oleObj name="Clip" r:id="rId8" imgW="942840" imgH="838080" progId="MS_ClipArt_Gallery.2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2" y="1407"/>
                          <a:ext cx="547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39" name="Freeform 18"/>
            <p:cNvSpPr>
              <a:spLocks/>
            </p:cNvSpPr>
            <p:nvPr/>
          </p:nvSpPr>
          <p:spPr bwMode="auto">
            <a:xfrm>
              <a:off x="1661" y="717"/>
              <a:ext cx="335" cy="703"/>
            </a:xfrm>
            <a:custGeom>
              <a:avLst/>
              <a:gdLst>
                <a:gd name="T0" fmla="*/ 335 w 569"/>
                <a:gd name="T1" fmla="*/ 0 h 1254"/>
                <a:gd name="T2" fmla="*/ 298 w 569"/>
                <a:gd name="T3" fmla="*/ 323 h 1254"/>
                <a:gd name="T4" fmla="*/ 156 w 569"/>
                <a:gd name="T5" fmla="*/ 572 h 1254"/>
                <a:gd name="T6" fmla="*/ 0 w 569"/>
                <a:gd name="T7" fmla="*/ 703 h 12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9"/>
                <a:gd name="T13" fmla="*/ 0 h 1254"/>
                <a:gd name="T14" fmla="*/ 569 w 569"/>
                <a:gd name="T15" fmla="*/ 1254 h 12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9" h="1254">
                  <a:moveTo>
                    <a:pt x="569" y="0"/>
                  </a:moveTo>
                  <a:cubicBezTo>
                    <a:pt x="563" y="203"/>
                    <a:pt x="557" y="406"/>
                    <a:pt x="506" y="576"/>
                  </a:cubicBezTo>
                  <a:cubicBezTo>
                    <a:pt x="455" y="746"/>
                    <a:pt x="349" y="908"/>
                    <a:pt x="265" y="1021"/>
                  </a:cubicBezTo>
                  <a:cubicBezTo>
                    <a:pt x="181" y="1134"/>
                    <a:pt x="51" y="1210"/>
                    <a:pt x="0" y="125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7" name="Object 19"/>
            <p:cNvGraphicFramePr>
              <a:graphicFrameLocks noChangeAspect="1"/>
            </p:cNvGraphicFramePr>
            <p:nvPr/>
          </p:nvGraphicFramePr>
          <p:xfrm>
            <a:off x="1380" y="1390"/>
            <a:ext cx="547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" name="Clip" r:id="rId10" imgW="942840" imgH="838080" progId="MS_ClipArt_Gallery.2">
                    <p:embed/>
                  </p:oleObj>
                </mc:Choice>
                <mc:Fallback>
                  <p:oleObj name="Clip" r:id="rId10" imgW="942840" imgH="838080" progId="MS_ClipArt_Gallery.2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0" y="1390"/>
                          <a:ext cx="547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63" name="Rectangle 20"/>
          <p:cNvSpPr>
            <a:spLocks noChangeArrowheads="1"/>
          </p:cNvSpPr>
          <p:nvPr/>
        </p:nvSpPr>
        <p:spPr bwMode="auto">
          <a:xfrm>
            <a:off x="3760788" y="3883025"/>
            <a:ext cx="17875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Text Box 21"/>
          <p:cNvSpPr txBox="1">
            <a:spLocks noChangeArrowheads="1"/>
          </p:cNvSpPr>
          <p:nvPr/>
        </p:nvSpPr>
        <p:spPr bwMode="auto">
          <a:xfrm>
            <a:off x="3779838" y="4273550"/>
            <a:ext cx="2344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                           </a:t>
            </a:r>
            <a:endParaRPr lang="en-US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2050" name="Object 22"/>
          <p:cNvGraphicFramePr>
            <a:graphicFrameLocks noChangeAspect="1"/>
          </p:cNvGraphicFramePr>
          <p:nvPr/>
        </p:nvGraphicFramePr>
        <p:xfrm>
          <a:off x="5873750" y="4848225"/>
          <a:ext cx="754063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Clip" r:id="rId11" imgW="2048040" imgH="2857680" progId="MS_ClipArt_Gallery.2">
                  <p:embed/>
                </p:oleObj>
              </mc:Choice>
              <mc:Fallback>
                <p:oleObj name="Clip" r:id="rId11" imgW="2048040" imgH="2857680" progId="MS_ClipArt_Gallery.2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0" y="4848225"/>
                        <a:ext cx="754063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5" name="Freeform 23"/>
          <p:cNvSpPr>
            <a:spLocks/>
          </p:cNvSpPr>
          <p:nvPr/>
        </p:nvSpPr>
        <p:spPr bwMode="auto">
          <a:xfrm>
            <a:off x="3359150" y="4414838"/>
            <a:ext cx="557213" cy="1090612"/>
          </a:xfrm>
          <a:custGeom>
            <a:avLst/>
            <a:gdLst>
              <a:gd name="T0" fmla="*/ 557213 w 569"/>
              <a:gd name="T1" fmla="*/ 0 h 1254"/>
              <a:gd name="T2" fmla="*/ 495518 w 569"/>
              <a:gd name="T3" fmla="*/ 500951 h 1254"/>
              <a:gd name="T4" fmla="*/ 259510 w 569"/>
              <a:gd name="T5" fmla="*/ 887970 h 1254"/>
              <a:gd name="T6" fmla="*/ 0 w 569"/>
              <a:gd name="T7" fmla="*/ 1090612 h 1254"/>
              <a:gd name="T8" fmla="*/ 0 60000 65536"/>
              <a:gd name="T9" fmla="*/ 0 60000 65536"/>
              <a:gd name="T10" fmla="*/ 0 60000 65536"/>
              <a:gd name="T11" fmla="*/ 0 60000 65536"/>
              <a:gd name="T12" fmla="*/ 0 w 569"/>
              <a:gd name="T13" fmla="*/ 0 h 1254"/>
              <a:gd name="T14" fmla="*/ 569 w 569"/>
              <a:gd name="T15" fmla="*/ 1254 h 12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9" h="1254">
                <a:moveTo>
                  <a:pt x="569" y="0"/>
                </a:moveTo>
                <a:cubicBezTo>
                  <a:pt x="563" y="203"/>
                  <a:pt x="557" y="406"/>
                  <a:pt x="506" y="576"/>
                </a:cubicBezTo>
                <a:cubicBezTo>
                  <a:pt x="455" y="746"/>
                  <a:pt x="349" y="908"/>
                  <a:pt x="265" y="1021"/>
                </a:cubicBezTo>
                <a:cubicBezTo>
                  <a:pt x="181" y="1134"/>
                  <a:pt x="51" y="1210"/>
                  <a:pt x="0" y="125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Freeform 24"/>
          <p:cNvSpPr>
            <a:spLocks/>
          </p:cNvSpPr>
          <p:nvPr/>
        </p:nvSpPr>
        <p:spPr bwMode="auto">
          <a:xfrm flipH="1">
            <a:off x="5773738" y="4468813"/>
            <a:ext cx="109537" cy="1017587"/>
          </a:xfrm>
          <a:custGeom>
            <a:avLst/>
            <a:gdLst>
              <a:gd name="T0" fmla="*/ 109537 w 569"/>
              <a:gd name="T1" fmla="*/ 0 h 1254"/>
              <a:gd name="T2" fmla="*/ 97409 w 569"/>
              <a:gd name="T3" fmla="*/ 467408 h 1254"/>
              <a:gd name="T4" fmla="*/ 51015 w 569"/>
              <a:gd name="T5" fmla="*/ 828514 h 1254"/>
              <a:gd name="T6" fmla="*/ 0 w 569"/>
              <a:gd name="T7" fmla="*/ 1017587 h 1254"/>
              <a:gd name="T8" fmla="*/ 0 60000 65536"/>
              <a:gd name="T9" fmla="*/ 0 60000 65536"/>
              <a:gd name="T10" fmla="*/ 0 60000 65536"/>
              <a:gd name="T11" fmla="*/ 0 60000 65536"/>
              <a:gd name="T12" fmla="*/ 0 w 569"/>
              <a:gd name="T13" fmla="*/ 0 h 1254"/>
              <a:gd name="T14" fmla="*/ 569 w 569"/>
              <a:gd name="T15" fmla="*/ 1254 h 12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9" h="1254">
                <a:moveTo>
                  <a:pt x="569" y="0"/>
                </a:moveTo>
                <a:cubicBezTo>
                  <a:pt x="563" y="203"/>
                  <a:pt x="557" y="406"/>
                  <a:pt x="506" y="576"/>
                </a:cubicBezTo>
                <a:cubicBezTo>
                  <a:pt x="455" y="746"/>
                  <a:pt x="349" y="908"/>
                  <a:pt x="265" y="1021"/>
                </a:cubicBezTo>
                <a:cubicBezTo>
                  <a:pt x="181" y="1134"/>
                  <a:pt x="51" y="1210"/>
                  <a:pt x="0" y="125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Freeform 25"/>
          <p:cNvSpPr>
            <a:spLocks/>
          </p:cNvSpPr>
          <p:nvPr/>
        </p:nvSpPr>
        <p:spPr bwMode="auto">
          <a:xfrm>
            <a:off x="5118100" y="4452938"/>
            <a:ext cx="158750" cy="1203325"/>
          </a:xfrm>
          <a:custGeom>
            <a:avLst/>
            <a:gdLst>
              <a:gd name="T0" fmla="*/ 22871 w 118"/>
              <a:gd name="T1" fmla="*/ 0 h 1380"/>
              <a:gd name="T2" fmla="*/ 22871 w 118"/>
              <a:gd name="T3" fmla="*/ 646133 h 1380"/>
              <a:gd name="T4" fmla="*/ 158750 w 118"/>
              <a:gd name="T5" fmla="*/ 1203325 h 1380"/>
              <a:gd name="T6" fmla="*/ 0 60000 65536"/>
              <a:gd name="T7" fmla="*/ 0 60000 65536"/>
              <a:gd name="T8" fmla="*/ 0 60000 65536"/>
              <a:gd name="T9" fmla="*/ 0 w 118"/>
              <a:gd name="T10" fmla="*/ 0 h 1380"/>
              <a:gd name="T11" fmla="*/ 118 w 118"/>
              <a:gd name="T12" fmla="*/ 1380 h 13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" h="1380">
                <a:moveTo>
                  <a:pt x="17" y="0"/>
                </a:moveTo>
                <a:cubicBezTo>
                  <a:pt x="8" y="255"/>
                  <a:pt x="0" y="511"/>
                  <a:pt x="17" y="741"/>
                </a:cubicBezTo>
                <a:cubicBezTo>
                  <a:pt x="34" y="971"/>
                  <a:pt x="76" y="1175"/>
                  <a:pt x="118" y="138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1" name="Object 26"/>
          <p:cNvGraphicFramePr>
            <a:graphicFrameLocks noChangeAspect="1"/>
          </p:cNvGraphicFramePr>
          <p:nvPr/>
        </p:nvGraphicFramePr>
        <p:xfrm>
          <a:off x="2844800" y="5226050"/>
          <a:ext cx="9715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Clip" r:id="rId12" imgW="971640" imgH="685800" progId="MS_ClipArt_Gallery.2">
                  <p:embed/>
                </p:oleObj>
              </mc:Choice>
              <mc:Fallback>
                <p:oleObj name="Clip" r:id="rId12" imgW="971640" imgH="685800" progId="MS_ClipArt_Gallery.2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5226050"/>
                        <a:ext cx="9715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27"/>
          <p:cNvGraphicFramePr>
            <a:graphicFrameLocks noChangeAspect="1"/>
          </p:cNvGraphicFramePr>
          <p:nvPr/>
        </p:nvGraphicFramePr>
        <p:xfrm>
          <a:off x="4900613" y="5537200"/>
          <a:ext cx="868362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Clip" r:id="rId13" imgW="942840" imgH="838080" progId="MS_ClipArt_Gallery.2">
                  <p:embed/>
                </p:oleObj>
              </mc:Choice>
              <mc:Fallback>
                <p:oleObj name="Clip" r:id="rId13" imgW="942840" imgH="838080" progId="MS_ClipArt_Gallery.2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613" y="5537200"/>
                        <a:ext cx="868362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" name="Freeform 28"/>
          <p:cNvSpPr>
            <a:spLocks/>
          </p:cNvSpPr>
          <p:nvPr/>
        </p:nvSpPr>
        <p:spPr bwMode="auto">
          <a:xfrm>
            <a:off x="4216400" y="4429125"/>
            <a:ext cx="334963" cy="1128713"/>
          </a:xfrm>
          <a:custGeom>
            <a:avLst/>
            <a:gdLst>
              <a:gd name="T0" fmla="*/ 334963 w 569"/>
              <a:gd name="T1" fmla="*/ 0 h 1254"/>
              <a:gd name="T2" fmla="*/ 297876 w 569"/>
              <a:gd name="T3" fmla="*/ 518452 h 1254"/>
              <a:gd name="T4" fmla="*/ 156002 w 569"/>
              <a:gd name="T5" fmla="*/ 918992 h 1254"/>
              <a:gd name="T6" fmla="*/ 0 w 569"/>
              <a:gd name="T7" fmla="*/ 1128713 h 1254"/>
              <a:gd name="T8" fmla="*/ 0 60000 65536"/>
              <a:gd name="T9" fmla="*/ 0 60000 65536"/>
              <a:gd name="T10" fmla="*/ 0 60000 65536"/>
              <a:gd name="T11" fmla="*/ 0 60000 65536"/>
              <a:gd name="T12" fmla="*/ 0 w 569"/>
              <a:gd name="T13" fmla="*/ 0 h 1254"/>
              <a:gd name="T14" fmla="*/ 569 w 569"/>
              <a:gd name="T15" fmla="*/ 1254 h 12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9" h="1254">
                <a:moveTo>
                  <a:pt x="569" y="0"/>
                </a:moveTo>
                <a:cubicBezTo>
                  <a:pt x="563" y="203"/>
                  <a:pt x="557" y="406"/>
                  <a:pt x="506" y="576"/>
                </a:cubicBezTo>
                <a:cubicBezTo>
                  <a:pt x="455" y="746"/>
                  <a:pt x="349" y="908"/>
                  <a:pt x="265" y="1021"/>
                </a:cubicBezTo>
                <a:cubicBezTo>
                  <a:pt x="181" y="1134"/>
                  <a:pt x="51" y="1210"/>
                  <a:pt x="0" y="125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3" name="Object 29"/>
          <p:cNvGraphicFramePr>
            <a:graphicFrameLocks noChangeAspect="1"/>
          </p:cNvGraphicFramePr>
          <p:nvPr/>
        </p:nvGraphicFramePr>
        <p:xfrm>
          <a:off x="3770313" y="5510213"/>
          <a:ext cx="868362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Clip" r:id="rId14" imgW="942840" imgH="838080" progId="MS_ClipArt_Gallery.2">
                  <p:embed/>
                </p:oleObj>
              </mc:Choice>
              <mc:Fallback>
                <p:oleObj name="Clip" r:id="rId14" imgW="942840" imgH="838080" progId="MS_ClipArt_Gallery.2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13" y="5510213"/>
                        <a:ext cx="868362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9" name="Rectangle 30"/>
          <p:cNvSpPr>
            <a:spLocks noChangeArrowheads="1"/>
          </p:cNvSpPr>
          <p:nvPr/>
        </p:nvSpPr>
        <p:spPr bwMode="auto">
          <a:xfrm>
            <a:off x="3617913" y="3141663"/>
            <a:ext cx="2644775" cy="13350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0" name="Text Box 31"/>
          <p:cNvSpPr txBox="1">
            <a:spLocks noChangeArrowheads="1"/>
          </p:cNvSpPr>
          <p:nvPr/>
        </p:nvSpPr>
        <p:spPr bwMode="auto">
          <a:xfrm>
            <a:off x="3711575" y="3351213"/>
            <a:ext cx="2462213" cy="593725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High-Speed Backplane or Interconnection fabric</a:t>
            </a:r>
          </a:p>
        </p:txBody>
      </p:sp>
      <p:grpSp>
        <p:nvGrpSpPr>
          <p:cNvPr id="2071" name="Group 32"/>
          <p:cNvGrpSpPr>
            <a:grpSpLocks/>
          </p:cNvGrpSpPr>
          <p:nvPr/>
        </p:nvGrpSpPr>
        <p:grpSpPr bwMode="auto">
          <a:xfrm>
            <a:off x="3703638" y="4017963"/>
            <a:ext cx="528637" cy="438150"/>
            <a:chOff x="4091" y="2922"/>
            <a:chExt cx="333" cy="276"/>
          </a:xfrm>
        </p:grpSpPr>
        <p:grpSp>
          <p:nvGrpSpPr>
            <p:cNvPr id="2117" name="Group 33"/>
            <p:cNvGrpSpPr>
              <a:grpSpLocks/>
            </p:cNvGrpSpPr>
            <p:nvPr/>
          </p:nvGrpSpPr>
          <p:grpSpPr bwMode="auto">
            <a:xfrm>
              <a:off x="4091" y="3062"/>
              <a:ext cx="151" cy="133"/>
              <a:chOff x="4029" y="2961"/>
              <a:chExt cx="213" cy="234"/>
            </a:xfrm>
          </p:grpSpPr>
          <p:sp>
            <p:nvSpPr>
              <p:cNvPr id="2125" name="Rectangle 34"/>
              <p:cNvSpPr>
                <a:spLocks noChangeArrowheads="1"/>
              </p:cNvSpPr>
              <p:nvPr/>
            </p:nvSpPr>
            <p:spPr bwMode="auto">
              <a:xfrm>
                <a:off x="4029" y="2961"/>
                <a:ext cx="202" cy="23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6" name="Line 35"/>
              <p:cNvSpPr>
                <a:spLocks noChangeShapeType="1"/>
              </p:cNvSpPr>
              <p:nvPr/>
            </p:nvSpPr>
            <p:spPr bwMode="auto">
              <a:xfrm>
                <a:off x="4029" y="3086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7" name="Line 36"/>
              <p:cNvSpPr>
                <a:spLocks noChangeShapeType="1"/>
              </p:cNvSpPr>
              <p:nvPr/>
            </p:nvSpPr>
            <p:spPr bwMode="auto">
              <a:xfrm>
                <a:off x="4040" y="3143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8" name="Line 37"/>
              <p:cNvSpPr>
                <a:spLocks noChangeShapeType="1"/>
              </p:cNvSpPr>
              <p:nvPr/>
            </p:nvSpPr>
            <p:spPr bwMode="auto">
              <a:xfrm>
                <a:off x="4034" y="3028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18" name="Group 38"/>
            <p:cNvGrpSpPr>
              <a:grpSpLocks/>
            </p:cNvGrpSpPr>
            <p:nvPr/>
          </p:nvGrpSpPr>
          <p:grpSpPr bwMode="auto">
            <a:xfrm>
              <a:off x="4273" y="3065"/>
              <a:ext cx="151" cy="133"/>
              <a:chOff x="4029" y="2961"/>
              <a:chExt cx="213" cy="234"/>
            </a:xfrm>
          </p:grpSpPr>
          <p:sp>
            <p:nvSpPr>
              <p:cNvPr id="2121" name="Rectangle 39"/>
              <p:cNvSpPr>
                <a:spLocks noChangeArrowheads="1"/>
              </p:cNvSpPr>
              <p:nvPr/>
            </p:nvSpPr>
            <p:spPr bwMode="auto">
              <a:xfrm>
                <a:off x="4029" y="2961"/>
                <a:ext cx="202" cy="23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2" name="Line 40"/>
              <p:cNvSpPr>
                <a:spLocks noChangeShapeType="1"/>
              </p:cNvSpPr>
              <p:nvPr/>
            </p:nvSpPr>
            <p:spPr bwMode="auto">
              <a:xfrm>
                <a:off x="4029" y="3086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3" name="Line 41"/>
              <p:cNvSpPr>
                <a:spLocks noChangeShapeType="1"/>
              </p:cNvSpPr>
              <p:nvPr/>
            </p:nvSpPr>
            <p:spPr bwMode="auto">
              <a:xfrm>
                <a:off x="4040" y="3143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4" name="Line 42"/>
              <p:cNvSpPr>
                <a:spLocks noChangeShapeType="1"/>
              </p:cNvSpPr>
              <p:nvPr/>
            </p:nvSpPr>
            <p:spPr bwMode="auto">
              <a:xfrm>
                <a:off x="4034" y="3028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19" name="Line 43"/>
            <p:cNvSpPr>
              <a:spLocks noChangeShapeType="1"/>
            </p:cNvSpPr>
            <p:nvPr/>
          </p:nvSpPr>
          <p:spPr bwMode="auto">
            <a:xfrm flipV="1">
              <a:off x="4177" y="2922"/>
              <a:ext cx="0" cy="1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" name="Line 44"/>
            <p:cNvSpPr>
              <a:spLocks noChangeShapeType="1"/>
            </p:cNvSpPr>
            <p:nvPr/>
          </p:nvSpPr>
          <p:spPr bwMode="auto">
            <a:xfrm>
              <a:off x="4351" y="2933"/>
              <a:ext cx="0" cy="1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72" name="Group 45"/>
          <p:cNvGrpSpPr>
            <a:grpSpLocks/>
          </p:cNvGrpSpPr>
          <p:nvPr/>
        </p:nvGrpSpPr>
        <p:grpSpPr bwMode="auto">
          <a:xfrm>
            <a:off x="4325938" y="4008438"/>
            <a:ext cx="528637" cy="438150"/>
            <a:chOff x="4091" y="2922"/>
            <a:chExt cx="333" cy="276"/>
          </a:xfrm>
        </p:grpSpPr>
        <p:grpSp>
          <p:nvGrpSpPr>
            <p:cNvPr id="2105" name="Group 46"/>
            <p:cNvGrpSpPr>
              <a:grpSpLocks/>
            </p:cNvGrpSpPr>
            <p:nvPr/>
          </p:nvGrpSpPr>
          <p:grpSpPr bwMode="auto">
            <a:xfrm>
              <a:off x="4091" y="3062"/>
              <a:ext cx="151" cy="133"/>
              <a:chOff x="4029" y="2961"/>
              <a:chExt cx="213" cy="234"/>
            </a:xfrm>
          </p:grpSpPr>
          <p:sp>
            <p:nvSpPr>
              <p:cNvPr id="2113" name="Rectangle 47"/>
              <p:cNvSpPr>
                <a:spLocks noChangeArrowheads="1"/>
              </p:cNvSpPr>
              <p:nvPr/>
            </p:nvSpPr>
            <p:spPr bwMode="auto">
              <a:xfrm>
                <a:off x="4029" y="2961"/>
                <a:ext cx="202" cy="23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4" name="Line 48"/>
              <p:cNvSpPr>
                <a:spLocks noChangeShapeType="1"/>
              </p:cNvSpPr>
              <p:nvPr/>
            </p:nvSpPr>
            <p:spPr bwMode="auto">
              <a:xfrm>
                <a:off x="4029" y="3086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5" name="Line 49"/>
              <p:cNvSpPr>
                <a:spLocks noChangeShapeType="1"/>
              </p:cNvSpPr>
              <p:nvPr/>
            </p:nvSpPr>
            <p:spPr bwMode="auto">
              <a:xfrm>
                <a:off x="4040" y="3143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6" name="Line 50"/>
              <p:cNvSpPr>
                <a:spLocks noChangeShapeType="1"/>
              </p:cNvSpPr>
              <p:nvPr/>
            </p:nvSpPr>
            <p:spPr bwMode="auto">
              <a:xfrm>
                <a:off x="4034" y="3028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06" name="Group 51"/>
            <p:cNvGrpSpPr>
              <a:grpSpLocks/>
            </p:cNvGrpSpPr>
            <p:nvPr/>
          </p:nvGrpSpPr>
          <p:grpSpPr bwMode="auto">
            <a:xfrm>
              <a:off x="4273" y="3065"/>
              <a:ext cx="151" cy="133"/>
              <a:chOff x="4029" y="2961"/>
              <a:chExt cx="213" cy="234"/>
            </a:xfrm>
          </p:grpSpPr>
          <p:sp>
            <p:nvSpPr>
              <p:cNvPr id="2109" name="Rectangle 52"/>
              <p:cNvSpPr>
                <a:spLocks noChangeArrowheads="1"/>
              </p:cNvSpPr>
              <p:nvPr/>
            </p:nvSpPr>
            <p:spPr bwMode="auto">
              <a:xfrm>
                <a:off x="4029" y="2961"/>
                <a:ext cx="202" cy="23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0" name="Line 53"/>
              <p:cNvSpPr>
                <a:spLocks noChangeShapeType="1"/>
              </p:cNvSpPr>
              <p:nvPr/>
            </p:nvSpPr>
            <p:spPr bwMode="auto">
              <a:xfrm>
                <a:off x="4029" y="3086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1" name="Line 54"/>
              <p:cNvSpPr>
                <a:spLocks noChangeShapeType="1"/>
              </p:cNvSpPr>
              <p:nvPr/>
            </p:nvSpPr>
            <p:spPr bwMode="auto">
              <a:xfrm>
                <a:off x="4040" y="3143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2" name="Line 55"/>
              <p:cNvSpPr>
                <a:spLocks noChangeShapeType="1"/>
              </p:cNvSpPr>
              <p:nvPr/>
            </p:nvSpPr>
            <p:spPr bwMode="auto">
              <a:xfrm>
                <a:off x="4034" y="3028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07" name="Line 56"/>
            <p:cNvSpPr>
              <a:spLocks noChangeShapeType="1"/>
            </p:cNvSpPr>
            <p:nvPr/>
          </p:nvSpPr>
          <p:spPr bwMode="auto">
            <a:xfrm flipV="1">
              <a:off x="4177" y="2922"/>
              <a:ext cx="0" cy="1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8" name="Line 57"/>
            <p:cNvSpPr>
              <a:spLocks noChangeShapeType="1"/>
            </p:cNvSpPr>
            <p:nvPr/>
          </p:nvSpPr>
          <p:spPr bwMode="auto">
            <a:xfrm>
              <a:off x="4351" y="2933"/>
              <a:ext cx="0" cy="1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73" name="Group 58"/>
          <p:cNvGrpSpPr>
            <a:grpSpLocks/>
          </p:cNvGrpSpPr>
          <p:nvPr/>
        </p:nvGrpSpPr>
        <p:grpSpPr bwMode="auto">
          <a:xfrm>
            <a:off x="4911725" y="4000500"/>
            <a:ext cx="528638" cy="438150"/>
            <a:chOff x="4091" y="2922"/>
            <a:chExt cx="333" cy="276"/>
          </a:xfrm>
        </p:grpSpPr>
        <p:grpSp>
          <p:nvGrpSpPr>
            <p:cNvPr id="2093" name="Group 59"/>
            <p:cNvGrpSpPr>
              <a:grpSpLocks/>
            </p:cNvGrpSpPr>
            <p:nvPr/>
          </p:nvGrpSpPr>
          <p:grpSpPr bwMode="auto">
            <a:xfrm>
              <a:off x="4091" y="3062"/>
              <a:ext cx="151" cy="133"/>
              <a:chOff x="4029" y="2961"/>
              <a:chExt cx="213" cy="234"/>
            </a:xfrm>
          </p:grpSpPr>
          <p:sp>
            <p:nvSpPr>
              <p:cNvPr id="2101" name="Rectangle 60"/>
              <p:cNvSpPr>
                <a:spLocks noChangeArrowheads="1"/>
              </p:cNvSpPr>
              <p:nvPr/>
            </p:nvSpPr>
            <p:spPr bwMode="auto">
              <a:xfrm>
                <a:off x="4029" y="2961"/>
                <a:ext cx="202" cy="23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2" name="Line 61"/>
              <p:cNvSpPr>
                <a:spLocks noChangeShapeType="1"/>
              </p:cNvSpPr>
              <p:nvPr/>
            </p:nvSpPr>
            <p:spPr bwMode="auto">
              <a:xfrm>
                <a:off x="4029" y="3086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3" name="Line 62"/>
              <p:cNvSpPr>
                <a:spLocks noChangeShapeType="1"/>
              </p:cNvSpPr>
              <p:nvPr/>
            </p:nvSpPr>
            <p:spPr bwMode="auto">
              <a:xfrm>
                <a:off x="4040" y="3143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4" name="Line 63"/>
              <p:cNvSpPr>
                <a:spLocks noChangeShapeType="1"/>
              </p:cNvSpPr>
              <p:nvPr/>
            </p:nvSpPr>
            <p:spPr bwMode="auto">
              <a:xfrm>
                <a:off x="4034" y="3028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94" name="Group 64"/>
            <p:cNvGrpSpPr>
              <a:grpSpLocks/>
            </p:cNvGrpSpPr>
            <p:nvPr/>
          </p:nvGrpSpPr>
          <p:grpSpPr bwMode="auto">
            <a:xfrm>
              <a:off x="4273" y="3065"/>
              <a:ext cx="151" cy="133"/>
              <a:chOff x="4029" y="2961"/>
              <a:chExt cx="213" cy="234"/>
            </a:xfrm>
          </p:grpSpPr>
          <p:sp>
            <p:nvSpPr>
              <p:cNvPr id="2097" name="Rectangle 65"/>
              <p:cNvSpPr>
                <a:spLocks noChangeArrowheads="1"/>
              </p:cNvSpPr>
              <p:nvPr/>
            </p:nvSpPr>
            <p:spPr bwMode="auto">
              <a:xfrm>
                <a:off x="4029" y="2961"/>
                <a:ext cx="202" cy="23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8" name="Line 66"/>
              <p:cNvSpPr>
                <a:spLocks noChangeShapeType="1"/>
              </p:cNvSpPr>
              <p:nvPr/>
            </p:nvSpPr>
            <p:spPr bwMode="auto">
              <a:xfrm>
                <a:off x="4029" y="3086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9" name="Line 67"/>
              <p:cNvSpPr>
                <a:spLocks noChangeShapeType="1"/>
              </p:cNvSpPr>
              <p:nvPr/>
            </p:nvSpPr>
            <p:spPr bwMode="auto">
              <a:xfrm>
                <a:off x="4040" y="3143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0" name="Line 68"/>
              <p:cNvSpPr>
                <a:spLocks noChangeShapeType="1"/>
              </p:cNvSpPr>
              <p:nvPr/>
            </p:nvSpPr>
            <p:spPr bwMode="auto">
              <a:xfrm>
                <a:off x="4034" y="3028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95" name="Line 69"/>
            <p:cNvSpPr>
              <a:spLocks noChangeShapeType="1"/>
            </p:cNvSpPr>
            <p:nvPr/>
          </p:nvSpPr>
          <p:spPr bwMode="auto">
            <a:xfrm flipV="1">
              <a:off x="4177" y="2922"/>
              <a:ext cx="0" cy="1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6" name="Line 70"/>
            <p:cNvSpPr>
              <a:spLocks noChangeShapeType="1"/>
            </p:cNvSpPr>
            <p:nvPr/>
          </p:nvSpPr>
          <p:spPr bwMode="auto">
            <a:xfrm>
              <a:off x="4351" y="2933"/>
              <a:ext cx="0" cy="1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74" name="Group 71"/>
          <p:cNvGrpSpPr>
            <a:grpSpLocks/>
          </p:cNvGrpSpPr>
          <p:nvPr/>
        </p:nvGrpSpPr>
        <p:grpSpPr bwMode="auto">
          <a:xfrm>
            <a:off x="5497513" y="3992563"/>
            <a:ext cx="528637" cy="438150"/>
            <a:chOff x="4091" y="2922"/>
            <a:chExt cx="333" cy="276"/>
          </a:xfrm>
        </p:grpSpPr>
        <p:grpSp>
          <p:nvGrpSpPr>
            <p:cNvPr id="2081" name="Group 72"/>
            <p:cNvGrpSpPr>
              <a:grpSpLocks/>
            </p:cNvGrpSpPr>
            <p:nvPr/>
          </p:nvGrpSpPr>
          <p:grpSpPr bwMode="auto">
            <a:xfrm>
              <a:off x="4091" y="3062"/>
              <a:ext cx="151" cy="133"/>
              <a:chOff x="4029" y="2961"/>
              <a:chExt cx="213" cy="234"/>
            </a:xfrm>
          </p:grpSpPr>
          <p:sp>
            <p:nvSpPr>
              <p:cNvPr id="2089" name="Rectangle 73"/>
              <p:cNvSpPr>
                <a:spLocks noChangeArrowheads="1"/>
              </p:cNvSpPr>
              <p:nvPr/>
            </p:nvSpPr>
            <p:spPr bwMode="auto">
              <a:xfrm>
                <a:off x="4029" y="2961"/>
                <a:ext cx="202" cy="23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0" name="Line 74"/>
              <p:cNvSpPr>
                <a:spLocks noChangeShapeType="1"/>
              </p:cNvSpPr>
              <p:nvPr/>
            </p:nvSpPr>
            <p:spPr bwMode="auto">
              <a:xfrm>
                <a:off x="4029" y="3086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1" name="Line 75"/>
              <p:cNvSpPr>
                <a:spLocks noChangeShapeType="1"/>
              </p:cNvSpPr>
              <p:nvPr/>
            </p:nvSpPr>
            <p:spPr bwMode="auto">
              <a:xfrm>
                <a:off x="4040" y="3143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2" name="Line 76"/>
              <p:cNvSpPr>
                <a:spLocks noChangeShapeType="1"/>
              </p:cNvSpPr>
              <p:nvPr/>
            </p:nvSpPr>
            <p:spPr bwMode="auto">
              <a:xfrm>
                <a:off x="4034" y="3028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82" name="Group 77"/>
            <p:cNvGrpSpPr>
              <a:grpSpLocks/>
            </p:cNvGrpSpPr>
            <p:nvPr/>
          </p:nvGrpSpPr>
          <p:grpSpPr bwMode="auto">
            <a:xfrm>
              <a:off x="4273" y="3065"/>
              <a:ext cx="151" cy="133"/>
              <a:chOff x="4029" y="2961"/>
              <a:chExt cx="213" cy="234"/>
            </a:xfrm>
          </p:grpSpPr>
          <p:sp>
            <p:nvSpPr>
              <p:cNvPr id="2085" name="Rectangle 78"/>
              <p:cNvSpPr>
                <a:spLocks noChangeArrowheads="1"/>
              </p:cNvSpPr>
              <p:nvPr/>
            </p:nvSpPr>
            <p:spPr bwMode="auto">
              <a:xfrm>
                <a:off x="4029" y="2961"/>
                <a:ext cx="202" cy="23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6" name="Line 79"/>
              <p:cNvSpPr>
                <a:spLocks noChangeShapeType="1"/>
              </p:cNvSpPr>
              <p:nvPr/>
            </p:nvSpPr>
            <p:spPr bwMode="auto">
              <a:xfrm>
                <a:off x="4029" y="3086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7" name="Line 80"/>
              <p:cNvSpPr>
                <a:spLocks noChangeShapeType="1"/>
              </p:cNvSpPr>
              <p:nvPr/>
            </p:nvSpPr>
            <p:spPr bwMode="auto">
              <a:xfrm>
                <a:off x="4040" y="3143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8" name="Line 81"/>
              <p:cNvSpPr>
                <a:spLocks noChangeShapeType="1"/>
              </p:cNvSpPr>
              <p:nvPr/>
            </p:nvSpPr>
            <p:spPr bwMode="auto">
              <a:xfrm>
                <a:off x="4034" y="3028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83" name="Line 82"/>
            <p:cNvSpPr>
              <a:spLocks noChangeShapeType="1"/>
            </p:cNvSpPr>
            <p:nvPr/>
          </p:nvSpPr>
          <p:spPr bwMode="auto">
            <a:xfrm flipV="1">
              <a:off x="4177" y="2922"/>
              <a:ext cx="0" cy="1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4" name="Line 83"/>
            <p:cNvSpPr>
              <a:spLocks noChangeShapeType="1"/>
            </p:cNvSpPr>
            <p:nvPr/>
          </p:nvSpPr>
          <p:spPr bwMode="auto">
            <a:xfrm>
              <a:off x="4351" y="2933"/>
              <a:ext cx="0" cy="1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5" name="Text Box 84"/>
          <p:cNvSpPr txBox="1">
            <a:spLocks noChangeArrowheads="1"/>
          </p:cNvSpPr>
          <p:nvPr/>
        </p:nvSpPr>
        <p:spPr bwMode="auto">
          <a:xfrm>
            <a:off x="5492750" y="806450"/>
            <a:ext cx="258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Single collision domain</a:t>
            </a:r>
          </a:p>
        </p:txBody>
      </p:sp>
      <p:sp>
        <p:nvSpPr>
          <p:cNvPr id="2076" name="Text Box 85"/>
          <p:cNvSpPr txBox="1">
            <a:spLocks noChangeArrowheads="1"/>
          </p:cNvSpPr>
          <p:nvPr/>
        </p:nvSpPr>
        <p:spPr bwMode="auto">
          <a:xfrm>
            <a:off x="7777163" y="5734050"/>
            <a:ext cx="769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Figure 6.56</a:t>
            </a:r>
          </a:p>
        </p:txBody>
      </p:sp>
      <p:sp>
        <p:nvSpPr>
          <p:cNvPr id="2077" name="Rectangle 86"/>
          <p:cNvSpPr>
            <a:spLocks noChangeArrowheads="1"/>
          </p:cNvSpPr>
          <p:nvPr/>
        </p:nvSpPr>
        <p:spPr bwMode="auto">
          <a:xfrm>
            <a:off x="2286000" y="76200"/>
            <a:ext cx="44958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Twisted Pair Ethernet</a:t>
            </a:r>
          </a:p>
        </p:txBody>
      </p:sp>
      <p:sp>
        <p:nvSpPr>
          <p:cNvPr id="2078" name="Rectangle 87"/>
          <p:cNvSpPr>
            <a:spLocks noChangeArrowheads="1"/>
          </p:cNvSpPr>
          <p:nvPr/>
        </p:nvSpPr>
        <p:spPr bwMode="auto">
          <a:xfrm>
            <a:off x="1828800" y="762000"/>
            <a:ext cx="1143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hub</a:t>
            </a:r>
          </a:p>
        </p:txBody>
      </p:sp>
      <p:sp>
        <p:nvSpPr>
          <p:cNvPr id="2079" name="Rectangle 88"/>
          <p:cNvSpPr>
            <a:spLocks noChangeArrowheads="1"/>
          </p:cNvSpPr>
          <p:nvPr/>
        </p:nvSpPr>
        <p:spPr bwMode="auto">
          <a:xfrm>
            <a:off x="1676400" y="3302000"/>
            <a:ext cx="16002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rgbClr val="990099"/>
                </a:solidFill>
                <a:latin typeface="Times New Roman" pitchFamily="18" charset="0"/>
              </a:rPr>
              <a:t>switch</a:t>
            </a:r>
          </a:p>
        </p:txBody>
      </p:sp>
      <p:sp>
        <p:nvSpPr>
          <p:cNvPr id="2080" name="Text Box 89"/>
          <p:cNvSpPr txBox="1">
            <a:spLocks noChangeArrowheads="1"/>
          </p:cNvSpPr>
          <p:nvPr/>
        </p:nvSpPr>
        <p:spPr bwMode="auto">
          <a:xfrm>
            <a:off x="76200" y="5791200"/>
            <a:ext cx="2628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Copyright ©2000 The McGraw Hill Companies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9058A2-1EE6-41AA-BD32-03EA6A4AFFBB}" type="slidenum">
              <a:rPr lang="en-US" sz="1400" smtClean="0">
                <a:solidFill>
                  <a:srgbClr val="A50021"/>
                </a:solidFill>
              </a:rPr>
              <a:pPr eaLnBrk="1" hangingPunct="1"/>
              <a:t>24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307975"/>
            <a:ext cx="7834313" cy="1162050"/>
          </a:xfrm>
          <a:ln w="19050">
            <a:solidFill>
              <a:srgbClr val="CC00FF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CC00FF"/>
                </a:solidFill>
              </a:rPr>
              <a:t>Switched Ethernet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Char char="*"/>
            </a:pPr>
            <a:r>
              <a:rPr lang="en-US" sz="2800" smtClean="0">
                <a:solidFill>
                  <a:srgbClr val="990099"/>
                </a:solidFill>
              </a:rPr>
              <a:t>Basic idea: </a:t>
            </a:r>
            <a:r>
              <a:rPr lang="en-US" sz="2800" smtClean="0"/>
              <a:t>improve on the </a:t>
            </a:r>
            <a:r>
              <a:rPr lang="en-US" sz="2800" b="1" smtClean="0"/>
              <a:t>Hub </a:t>
            </a:r>
            <a:r>
              <a:rPr lang="en-US" sz="2800" smtClean="0"/>
              <a:t>concept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The switch </a:t>
            </a:r>
            <a:r>
              <a:rPr lang="en-US" sz="2800" i="1" smtClean="0"/>
              <a:t>learns destination locations </a:t>
            </a:r>
            <a:r>
              <a:rPr lang="en-US" sz="2800" smtClean="0"/>
              <a:t>by remembering the ports of the associated source address in a table.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The switch may not have to broadcast to all output ports. It may be able to send the frame </a:t>
            </a:r>
            <a:r>
              <a:rPr lang="en-US" sz="2800" b="1" smtClean="0">
                <a:solidFill>
                  <a:srgbClr val="990099"/>
                </a:solidFill>
              </a:rPr>
              <a:t>only</a:t>
            </a:r>
            <a:r>
              <a:rPr lang="en-US" sz="2800" i="1" smtClean="0">
                <a:solidFill>
                  <a:schemeClr val="tx2"/>
                </a:solidFill>
              </a:rPr>
              <a:t> </a:t>
            </a:r>
            <a:r>
              <a:rPr lang="en-US" sz="2800" smtClean="0">
                <a:solidFill>
                  <a:schemeClr val="tx2"/>
                </a:solidFill>
              </a:rPr>
              <a:t>to the destination port.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800" smtClean="0">
                <a:solidFill>
                  <a:srgbClr val="990099"/>
                </a:solidFill>
                <a:sym typeface="Wingdings" pitchFamily="2" charset="2"/>
              </a:rPr>
              <a:t> </a:t>
            </a:r>
            <a:r>
              <a:rPr lang="en-US" sz="2800" b="1" smtClean="0">
                <a:solidFill>
                  <a:srgbClr val="990099"/>
                </a:solidFill>
                <a:sym typeface="Wingdings" pitchFamily="2" charset="2"/>
              </a:rPr>
              <a:t>a big performance advantage over a hub</a:t>
            </a:r>
            <a:r>
              <a:rPr lang="en-US" sz="2800" smtClean="0">
                <a:sym typeface="Wingdings" pitchFamily="2" charset="2"/>
              </a:rPr>
              <a:t>, if more than one frame transfer can go through the switch concurrently.</a:t>
            </a:r>
            <a:endParaRPr lang="en-US" sz="2800" smtClean="0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88125828-1DCF-470B-AAC1-CA750B98C516}" type="slidenum">
              <a:rPr lang="en-US" sz="1400" smtClean="0">
                <a:solidFill>
                  <a:srgbClr val="A50021"/>
                </a:solidFill>
              </a:rPr>
              <a:pPr eaLnBrk="1" hangingPunct="1"/>
              <a:t>25</a:t>
            </a:fld>
            <a:endParaRPr lang="en-US" sz="1400" smtClean="0">
              <a:solidFill>
                <a:srgbClr val="A50021"/>
              </a:solidFill>
            </a:endParaRPr>
          </a:p>
        </p:txBody>
      </p:sp>
      <p:pic>
        <p:nvPicPr>
          <p:cNvPr id="24580" name="Picture 2" descr="C:\My Documents\My Pictures\Switched Etherne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7010400" cy="605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CE7ACB2-EAB9-4212-9640-545EB212EC16}" type="slidenum">
              <a:rPr lang="en-US" sz="1400" smtClean="0">
                <a:solidFill>
                  <a:srgbClr val="A50021"/>
                </a:solidFill>
              </a:rPr>
              <a:pPr eaLnBrk="1" hangingPunct="1"/>
              <a:t>26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07975"/>
            <a:ext cx="7834312" cy="1008063"/>
          </a:xfrm>
          <a:ln w="25400">
            <a:solidFill>
              <a:srgbClr val="CC00FF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CC00FF"/>
                </a:solidFill>
              </a:rPr>
              <a:t>Switched Ethernet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The advantage comes when the </a:t>
            </a:r>
            <a:r>
              <a:rPr lang="en-US" sz="2800" b="1" smtClean="0">
                <a:solidFill>
                  <a:srgbClr val="990099"/>
                </a:solidFill>
              </a:rPr>
              <a:t>switched Ethernet</a:t>
            </a:r>
            <a:r>
              <a:rPr lang="en-US" sz="2800" smtClean="0">
                <a:solidFill>
                  <a:srgbClr val="990099"/>
                </a:solidFill>
              </a:rPr>
              <a:t> </a:t>
            </a:r>
            <a:r>
              <a:rPr lang="en-US" sz="2800" smtClean="0"/>
              <a:t>backplane is able to repeat more than one frame </a:t>
            </a:r>
            <a:r>
              <a:rPr lang="en-US" sz="2800" u="sng" smtClean="0"/>
              <a:t>in parallel</a:t>
            </a:r>
            <a:r>
              <a:rPr lang="en-US" sz="2800" smtClean="0"/>
              <a:t> </a:t>
            </a:r>
            <a:r>
              <a:rPr lang="en-US" sz="2800" i="1" smtClean="0"/>
              <a:t>(a separate backplane bus line for each node)</a:t>
            </a:r>
            <a:r>
              <a:rPr lang="en-US" sz="2800" smtClean="0"/>
              <a:t>.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400" smtClean="0"/>
              <a:t>The frame is relayed onto the required output port via the port’s own backplane bus line.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Under this scheme </a:t>
            </a:r>
            <a:r>
              <a:rPr lang="en-US" sz="2800" i="1" smtClean="0">
                <a:solidFill>
                  <a:srgbClr val="FF0000"/>
                </a:solidFill>
              </a:rPr>
              <a:t>collisions are still possible </a:t>
            </a:r>
            <a:r>
              <a:rPr lang="en-US" sz="2800" smtClean="0"/>
              <a:t>when two concurrently arriving frames are destined for the same station.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800" b="1" smtClean="0"/>
              <a:t>Note – each parallel transmission can take place at 10Mbps!!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A00CA565-F845-4AE4-AAC3-90C22E543B81}" type="slidenum">
              <a:rPr lang="en-US" sz="1400" smtClean="0">
                <a:solidFill>
                  <a:srgbClr val="A50021"/>
                </a:solidFill>
              </a:rPr>
              <a:pPr eaLnBrk="1" hangingPunct="1"/>
              <a:t>27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410200"/>
            <a:ext cx="77724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Figure 4-20.A simple example of switched Ethernet.</a:t>
            </a:r>
          </a:p>
        </p:txBody>
      </p:sp>
      <p:pic>
        <p:nvPicPr>
          <p:cNvPr id="26629" name="Picture 4" descr="4-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95463"/>
            <a:ext cx="733742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914400" y="381000"/>
            <a:ext cx="7315200" cy="990600"/>
          </a:xfrm>
          <a:prstGeom prst="rect">
            <a:avLst/>
          </a:prstGeom>
          <a:noFill/>
          <a:ln w="25400">
            <a:solidFill>
              <a:srgbClr val="CC00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b="1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Switched Ethernet</a:t>
            </a: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4953000" y="4114800"/>
            <a:ext cx="4038600" cy="1219200"/>
          </a:xfrm>
          <a:prstGeom prst="rect">
            <a:avLst/>
          </a:prstGeom>
          <a:noFill/>
          <a:ln w="12700">
            <a:solidFill>
              <a:srgbClr val="CC00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r>
              <a:rPr lang="en-US" sz="2000">
                <a:solidFill>
                  <a:srgbClr val="CC00FF"/>
                </a:solidFill>
                <a:latin typeface="Times New Roman" pitchFamily="18" charset="0"/>
              </a:rPr>
              <a:t>Note: </a:t>
            </a:r>
            <a:r>
              <a:rPr lang="en-US" sz="2000" i="1">
                <a:solidFill>
                  <a:srgbClr val="CC00FF"/>
                </a:solidFill>
                <a:latin typeface="Arial" charset="0"/>
              </a:rPr>
              <a:t>Tanenbaum’s discussion</a:t>
            </a:r>
          </a:p>
          <a:p>
            <a:pPr algn="l"/>
            <a:r>
              <a:rPr lang="en-US" sz="2000" i="1">
                <a:solidFill>
                  <a:srgbClr val="CC00FF"/>
                </a:solidFill>
                <a:latin typeface="Arial" charset="0"/>
              </a:rPr>
              <a:t> considers a more powerful switch</a:t>
            </a:r>
          </a:p>
          <a:p>
            <a:pPr algn="l"/>
            <a:r>
              <a:rPr lang="en-US" sz="2000" i="1">
                <a:solidFill>
                  <a:srgbClr val="CC00FF"/>
                </a:solidFill>
                <a:latin typeface="Arial" charset="0"/>
              </a:rPr>
              <a:t>that reduces collisions even</a:t>
            </a:r>
          </a:p>
          <a:p>
            <a:pPr algn="l"/>
            <a:r>
              <a:rPr lang="en-US" sz="2000" i="1">
                <a:solidFill>
                  <a:srgbClr val="CC00FF"/>
                </a:solidFill>
                <a:latin typeface="Arial" charset="0"/>
              </a:rPr>
              <a:t>further!!</a:t>
            </a:r>
            <a:endParaRPr lang="en-US" sz="2000">
              <a:solidFill>
                <a:srgbClr val="CC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9273ACD3-C22D-4D0E-9D7A-E36C02BC0163}" type="slidenum">
              <a:rPr lang="en-US" sz="1400" smtClean="0">
                <a:solidFill>
                  <a:srgbClr val="A50021"/>
                </a:solidFill>
              </a:rPr>
              <a:pPr eaLnBrk="1" hangingPunct="1"/>
              <a:t>28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25" y="307975"/>
            <a:ext cx="7834313" cy="1162050"/>
          </a:xfrm>
          <a:ln w="25400">
            <a:solidFill>
              <a:srgbClr val="CC00FF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Switched Ethernet Hub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mtClean="0"/>
              <a:t>Since servers are often shared by multiple nodes, one can employ a </a:t>
            </a:r>
            <a:r>
              <a:rPr lang="en-US" b="1" smtClean="0">
                <a:solidFill>
                  <a:srgbClr val="FF66CC"/>
                </a:solidFill>
                <a:latin typeface="Comic Sans MS" pitchFamily="66" charset="0"/>
              </a:rPr>
              <a:t>switching hub</a:t>
            </a:r>
            <a:r>
              <a:rPr lang="en-US" b="1" i="1" smtClean="0">
                <a:latin typeface="Comic Sans MS" pitchFamily="66" charset="0"/>
              </a:rPr>
              <a:t> </a:t>
            </a:r>
            <a:r>
              <a:rPr lang="en-US" smtClean="0"/>
              <a:t>with a port which operates at a higher rate than the other ports.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è"/>
            </a:pPr>
            <a:r>
              <a:rPr lang="en-US" b="1" smtClean="0">
                <a:solidFill>
                  <a:srgbClr val="FF66CC"/>
                </a:solidFill>
                <a:sym typeface="Wingdings" pitchFamily="2" charset="2"/>
              </a:rPr>
              <a:t>This requires extra buffering inside the hub to handle speed mismatches</a:t>
            </a:r>
            <a:r>
              <a:rPr lang="en-US" smtClean="0">
                <a:solidFill>
                  <a:srgbClr val="FF66CC"/>
                </a:solidFill>
                <a:sym typeface="Wingdings" pitchFamily="2" charset="2"/>
              </a:rPr>
              <a:t>.</a:t>
            </a:r>
          </a:p>
          <a:p>
            <a:pPr eaLnBrk="1" hangingPunct="1">
              <a:buClr>
                <a:schemeClr val="tx1"/>
              </a:buClr>
            </a:pPr>
            <a:r>
              <a:rPr lang="en-US" smtClean="0">
                <a:sym typeface="Wingdings" pitchFamily="2" charset="2"/>
              </a:rPr>
              <a:t>Can be further </a:t>
            </a:r>
            <a:r>
              <a:rPr lang="en-US" i="1" smtClean="0">
                <a:sym typeface="Wingdings" pitchFamily="2" charset="2"/>
              </a:rPr>
              <a:t>enhanced</a:t>
            </a:r>
            <a:r>
              <a:rPr lang="en-US" smtClean="0">
                <a:sym typeface="Wingdings" pitchFamily="2" charset="2"/>
              </a:rPr>
              <a:t> by higher rated port </a:t>
            </a:r>
            <a:r>
              <a:rPr lang="en-US" b="1" smtClean="0">
                <a:sym typeface="Wingdings" pitchFamily="2" charset="2"/>
              </a:rPr>
              <a:t>full-duplex.</a:t>
            </a:r>
            <a:endParaRPr lang="en-US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02D581B6-61CE-46C4-BCCA-843F24ED59CD}" type="slidenum">
              <a:rPr lang="en-US" sz="1400" smtClean="0">
                <a:solidFill>
                  <a:srgbClr val="A50021"/>
                </a:solidFill>
              </a:rPr>
              <a:pPr eaLnBrk="1" hangingPunct="1"/>
              <a:t>29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5040313" y="1695450"/>
            <a:ext cx="1287462" cy="590550"/>
          </a:xfrm>
          <a:prstGeom prst="rect">
            <a:avLst/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Ethernet Switch </a:t>
            </a:r>
          </a:p>
        </p:txBody>
      </p:sp>
      <p:sp>
        <p:nvSpPr>
          <p:cNvPr id="28677" name="Line 3"/>
          <p:cNvSpPr>
            <a:spLocks noChangeShapeType="1"/>
          </p:cNvSpPr>
          <p:nvPr/>
        </p:nvSpPr>
        <p:spPr bwMode="auto">
          <a:xfrm flipH="1">
            <a:off x="5002213" y="2332038"/>
            <a:ext cx="234950" cy="869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Line 4"/>
          <p:cNvSpPr>
            <a:spLocks noChangeShapeType="1"/>
          </p:cNvSpPr>
          <p:nvPr/>
        </p:nvSpPr>
        <p:spPr bwMode="auto">
          <a:xfrm>
            <a:off x="5994400" y="2297113"/>
            <a:ext cx="479425" cy="869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Line 5"/>
          <p:cNvSpPr>
            <a:spLocks noChangeShapeType="1"/>
          </p:cNvSpPr>
          <p:nvPr/>
        </p:nvSpPr>
        <p:spPr bwMode="auto">
          <a:xfrm flipH="1">
            <a:off x="3897313" y="3851275"/>
            <a:ext cx="701675" cy="56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6"/>
          <p:cNvSpPr>
            <a:spLocks noChangeShapeType="1"/>
          </p:cNvSpPr>
          <p:nvPr/>
        </p:nvSpPr>
        <p:spPr bwMode="auto">
          <a:xfrm flipH="1">
            <a:off x="4714875" y="3862388"/>
            <a:ext cx="233363" cy="1087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81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1673225"/>
            <a:ext cx="84772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Line 8"/>
          <p:cNvSpPr>
            <a:spLocks noChangeShapeType="1"/>
          </p:cNvSpPr>
          <p:nvPr/>
        </p:nvSpPr>
        <p:spPr bwMode="auto">
          <a:xfrm>
            <a:off x="4019550" y="2127250"/>
            <a:ext cx="9731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83" name="Group 9"/>
          <p:cNvGrpSpPr>
            <a:grpSpLocks/>
          </p:cNvGrpSpPr>
          <p:nvPr/>
        </p:nvGrpSpPr>
        <p:grpSpPr bwMode="auto">
          <a:xfrm>
            <a:off x="3327400" y="4213225"/>
            <a:ext cx="762000" cy="609600"/>
            <a:chOff x="3840" y="1279"/>
            <a:chExt cx="266" cy="310"/>
          </a:xfrm>
        </p:grpSpPr>
        <p:sp>
          <p:nvSpPr>
            <p:cNvPr id="28865" name="Freeform 10"/>
            <p:cNvSpPr>
              <a:spLocks/>
            </p:cNvSpPr>
            <p:nvPr/>
          </p:nvSpPr>
          <p:spPr bwMode="auto">
            <a:xfrm>
              <a:off x="3848" y="1548"/>
              <a:ext cx="206" cy="20"/>
            </a:xfrm>
            <a:custGeom>
              <a:avLst/>
              <a:gdLst>
                <a:gd name="T0" fmla="*/ 0 w 206"/>
                <a:gd name="T1" fmla="*/ 19 h 20"/>
                <a:gd name="T2" fmla="*/ 0 w 206"/>
                <a:gd name="T3" fmla="*/ 0 h 20"/>
                <a:gd name="T4" fmla="*/ 205 w 206"/>
                <a:gd name="T5" fmla="*/ 0 h 20"/>
                <a:gd name="T6" fmla="*/ 205 w 206"/>
                <a:gd name="T7" fmla="*/ 19 h 20"/>
                <a:gd name="T8" fmla="*/ 0 w 206"/>
                <a:gd name="T9" fmla="*/ 19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"/>
                <a:gd name="T17" fmla="*/ 206 w 20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66" name="Freeform 11"/>
            <p:cNvSpPr>
              <a:spLocks/>
            </p:cNvSpPr>
            <p:nvPr/>
          </p:nvSpPr>
          <p:spPr bwMode="auto">
            <a:xfrm>
              <a:off x="3840" y="1453"/>
              <a:ext cx="220" cy="34"/>
            </a:xfrm>
            <a:custGeom>
              <a:avLst/>
              <a:gdLst>
                <a:gd name="T0" fmla="*/ 189 w 220"/>
                <a:gd name="T1" fmla="*/ 0 h 34"/>
                <a:gd name="T2" fmla="*/ 219 w 220"/>
                <a:gd name="T3" fmla="*/ 33 h 34"/>
                <a:gd name="T4" fmla="*/ 0 w 220"/>
                <a:gd name="T5" fmla="*/ 33 h 34"/>
                <a:gd name="T6" fmla="*/ 29 w 220"/>
                <a:gd name="T7" fmla="*/ 0 h 34"/>
                <a:gd name="T8" fmla="*/ 189 w 2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4"/>
                <a:gd name="T17" fmla="*/ 220 w 22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67" name="Freeform 12"/>
            <p:cNvSpPr>
              <a:spLocks/>
            </p:cNvSpPr>
            <p:nvPr/>
          </p:nvSpPr>
          <p:spPr bwMode="auto">
            <a:xfrm>
              <a:off x="3897" y="1449"/>
              <a:ext cx="104" cy="24"/>
            </a:xfrm>
            <a:custGeom>
              <a:avLst/>
              <a:gdLst>
                <a:gd name="T0" fmla="*/ 102 w 104"/>
                <a:gd name="T1" fmla="*/ 10 h 24"/>
                <a:gd name="T2" fmla="*/ 101 w 104"/>
                <a:gd name="T3" fmla="*/ 8 h 24"/>
                <a:gd name="T4" fmla="*/ 97 w 104"/>
                <a:gd name="T5" fmla="*/ 6 h 24"/>
                <a:gd name="T6" fmla="*/ 93 w 104"/>
                <a:gd name="T7" fmla="*/ 4 h 24"/>
                <a:gd name="T8" fmla="*/ 87 w 104"/>
                <a:gd name="T9" fmla="*/ 3 h 24"/>
                <a:gd name="T10" fmla="*/ 80 w 104"/>
                <a:gd name="T11" fmla="*/ 2 h 24"/>
                <a:gd name="T12" fmla="*/ 72 w 104"/>
                <a:gd name="T13" fmla="*/ 1 h 24"/>
                <a:gd name="T14" fmla="*/ 64 w 104"/>
                <a:gd name="T15" fmla="*/ 0 h 24"/>
                <a:gd name="T16" fmla="*/ 55 w 104"/>
                <a:gd name="T17" fmla="*/ 0 h 24"/>
                <a:gd name="T18" fmla="*/ 46 w 104"/>
                <a:gd name="T19" fmla="*/ 0 h 24"/>
                <a:gd name="T20" fmla="*/ 37 w 104"/>
                <a:gd name="T21" fmla="*/ 0 h 24"/>
                <a:gd name="T22" fmla="*/ 29 w 104"/>
                <a:gd name="T23" fmla="*/ 1 h 24"/>
                <a:gd name="T24" fmla="*/ 21 w 104"/>
                <a:gd name="T25" fmla="*/ 2 h 24"/>
                <a:gd name="T26" fmla="*/ 14 w 104"/>
                <a:gd name="T27" fmla="*/ 3 h 24"/>
                <a:gd name="T28" fmla="*/ 8 w 104"/>
                <a:gd name="T29" fmla="*/ 4 h 24"/>
                <a:gd name="T30" fmla="*/ 4 w 104"/>
                <a:gd name="T31" fmla="*/ 6 h 24"/>
                <a:gd name="T32" fmla="*/ 1 w 104"/>
                <a:gd name="T33" fmla="*/ 8 h 24"/>
                <a:gd name="T34" fmla="*/ 0 w 104"/>
                <a:gd name="T35" fmla="*/ 10 h 24"/>
                <a:gd name="T36" fmla="*/ 0 w 104"/>
                <a:gd name="T37" fmla="*/ 12 h 24"/>
                <a:gd name="T38" fmla="*/ 1 w 104"/>
                <a:gd name="T39" fmla="*/ 14 h 24"/>
                <a:gd name="T40" fmla="*/ 4 w 104"/>
                <a:gd name="T41" fmla="*/ 16 h 24"/>
                <a:gd name="T42" fmla="*/ 8 w 104"/>
                <a:gd name="T43" fmla="*/ 17 h 24"/>
                <a:gd name="T44" fmla="*/ 14 w 104"/>
                <a:gd name="T45" fmla="*/ 19 h 24"/>
                <a:gd name="T46" fmla="*/ 21 w 104"/>
                <a:gd name="T47" fmla="*/ 20 h 24"/>
                <a:gd name="T48" fmla="*/ 29 w 104"/>
                <a:gd name="T49" fmla="*/ 21 h 24"/>
                <a:gd name="T50" fmla="*/ 37 w 104"/>
                <a:gd name="T51" fmla="*/ 22 h 24"/>
                <a:gd name="T52" fmla="*/ 46 w 104"/>
                <a:gd name="T53" fmla="*/ 23 h 24"/>
                <a:gd name="T54" fmla="*/ 55 w 104"/>
                <a:gd name="T55" fmla="*/ 23 h 24"/>
                <a:gd name="T56" fmla="*/ 64 w 104"/>
                <a:gd name="T57" fmla="*/ 22 h 24"/>
                <a:gd name="T58" fmla="*/ 72 w 104"/>
                <a:gd name="T59" fmla="*/ 21 h 24"/>
                <a:gd name="T60" fmla="*/ 80 w 104"/>
                <a:gd name="T61" fmla="*/ 20 h 24"/>
                <a:gd name="T62" fmla="*/ 87 w 104"/>
                <a:gd name="T63" fmla="*/ 19 h 24"/>
                <a:gd name="T64" fmla="*/ 93 w 104"/>
                <a:gd name="T65" fmla="*/ 17 h 24"/>
                <a:gd name="T66" fmla="*/ 97 w 104"/>
                <a:gd name="T67" fmla="*/ 16 h 24"/>
                <a:gd name="T68" fmla="*/ 101 w 104"/>
                <a:gd name="T69" fmla="*/ 14 h 24"/>
                <a:gd name="T70" fmla="*/ 102 w 104"/>
                <a:gd name="T71" fmla="*/ 12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24"/>
                <a:gd name="T110" fmla="*/ 104 w 10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68" name="Freeform 13"/>
            <p:cNvSpPr>
              <a:spLocks/>
            </p:cNvSpPr>
            <p:nvPr/>
          </p:nvSpPr>
          <p:spPr bwMode="auto">
            <a:xfrm>
              <a:off x="3897" y="1461"/>
              <a:ext cx="104" cy="17"/>
            </a:xfrm>
            <a:custGeom>
              <a:avLst/>
              <a:gdLst>
                <a:gd name="T0" fmla="*/ 102 w 104"/>
                <a:gd name="T1" fmla="*/ 6 h 17"/>
                <a:gd name="T2" fmla="*/ 101 w 104"/>
                <a:gd name="T3" fmla="*/ 8 h 17"/>
                <a:gd name="T4" fmla="*/ 97 w 104"/>
                <a:gd name="T5" fmla="*/ 10 h 17"/>
                <a:gd name="T6" fmla="*/ 93 w 104"/>
                <a:gd name="T7" fmla="*/ 11 h 17"/>
                <a:gd name="T8" fmla="*/ 87 w 104"/>
                <a:gd name="T9" fmla="*/ 12 h 17"/>
                <a:gd name="T10" fmla="*/ 80 w 104"/>
                <a:gd name="T11" fmla="*/ 14 h 17"/>
                <a:gd name="T12" fmla="*/ 72 w 104"/>
                <a:gd name="T13" fmla="*/ 14 h 17"/>
                <a:gd name="T14" fmla="*/ 64 w 104"/>
                <a:gd name="T15" fmla="*/ 15 h 17"/>
                <a:gd name="T16" fmla="*/ 55 w 104"/>
                <a:gd name="T17" fmla="*/ 16 h 17"/>
                <a:gd name="T18" fmla="*/ 46 w 104"/>
                <a:gd name="T19" fmla="*/ 16 h 17"/>
                <a:gd name="T20" fmla="*/ 37 w 104"/>
                <a:gd name="T21" fmla="*/ 15 h 17"/>
                <a:gd name="T22" fmla="*/ 29 w 104"/>
                <a:gd name="T23" fmla="*/ 14 h 17"/>
                <a:gd name="T24" fmla="*/ 21 w 104"/>
                <a:gd name="T25" fmla="*/ 14 h 17"/>
                <a:gd name="T26" fmla="*/ 14 w 104"/>
                <a:gd name="T27" fmla="*/ 12 h 17"/>
                <a:gd name="T28" fmla="*/ 8 w 104"/>
                <a:gd name="T29" fmla="*/ 11 h 17"/>
                <a:gd name="T30" fmla="*/ 4 w 104"/>
                <a:gd name="T31" fmla="*/ 10 h 17"/>
                <a:gd name="T32" fmla="*/ 1 w 104"/>
                <a:gd name="T33" fmla="*/ 8 h 17"/>
                <a:gd name="T34" fmla="*/ 0 w 104"/>
                <a:gd name="T35" fmla="*/ 6 h 17"/>
                <a:gd name="T36" fmla="*/ 0 w 104"/>
                <a:gd name="T37" fmla="*/ 0 h 17"/>
                <a:gd name="T38" fmla="*/ 0 w 104"/>
                <a:gd name="T39" fmla="*/ 2 h 17"/>
                <a:gd name="T40" fmla="*/ 3 w 104"/>
                <a:gd name="T41" fmla="*/ 4 h 17"/>
                <a:gd name="T42" fmla="*/ 6 w 104"/>
                <a:gd name="T43" fmla="*/ 5 h 17"/>
                <a:gd name="T44" fmla="*/ 12 w 104"/>
                <a:gd name="T45" fmla="*/ 6 h 17"/>
                <a:gd name="T46" fmla="*/ 17 w 104"/>
                <a:gd name="T47" fmla="*/ 8 h 17"/>
                <a:gd name="T48" fmla="*/ 25 w 104"/>
                <a:gd name="T49" fmla="*/ 9 h 17"/>
                <a:gd name="T50" fmla="*/ 33 w 104"/>
                <a:gd name="T51" fmla="*/ 10 h 17"/>
                <a:gd name="T52" fmla="*/ 42 w 104"/>
                <a:gd name="T53" fmla="*/ 10 h 17"/>
                <a:gd name="T54" fmla="*/ 51 w 104"/>
                <a:gd name="T55" fmla="*/ 10 h 17"/>
                <a:gd name="T56" fmla="*/ 60 w 104"/>
                <a:gd name="T57" fmla="*/ 10 h 17"/>
                <a:gd name="T58" fmla="*/ 69 w 104"/>
                <a:gd name="T59" fmla="*/ 10 h 17"/>
                <a:gd name="T60" fmla="*/ 76 w 104"/>
                <a:gd name="T61" fmla="*/ 9 h 17"/>
                <a:gd name="T62" fmla="*/ 84 w 104"/>
                <a:gd name="T63" fmla="*/ 8 h 17"/>
                <a:gd name="T64" fmla="*/ 90 w 104"/>
                <a:gd name="T65" fmla="*/ 6 h 17"/>
                <a:gd name="T66" fmla="*/ 95 w 104"/>
                <a:gd name="T67" fmla="*/ 5 h 17"/>
                <a:gd name="T68" fmla="*/ 99 w 104"/>
                <a:gd name="T69" fmla="*/ 4 h 17"/>
                <a:gd name="T70" fmla="*/ 102 w 104"/>
                <a:gd name="T71" fmla="*/ 2 h 17"/>
                <a:gd name="T72" fmla="*/ 103 w 104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7"/>
                <a:gd name="T113" fmla="*/ 104 w 104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69" name="Freeform 14"/>
            <p:cNvSpPr>
              <a:spLocks/>
            </p:cNvSpPr>
            <p:nvPr/>
          </p:nvSpPr>
          <p:spPr bwMode="auto">
            <a:xfrm>
              <a:off x="3840" y="1486"/>
              <a:ext cx="220" cy="77"/>
            </a:xfrm>
            <a:custGeom>
              <a:avLst/>
              <a:gdLst>
                <a:gd name="T0" fmla="*/ 0 w 220"/>
                <a:gd name="T1" fmla="*/ 76 h 77"/>
                <a:gd name="T2" fmla="*/ 219 w 220"/>
                <a:gd name="T3" fmla="*/ 76 h 77"/>
                <a:gd name="T4" fmla="*/ 219 w 220"/>
                <a:gd name="T5" fmla="*/ 0 h 77"/>
                <a:gd name="T6" fmla="*/ 0 w 220"/>
                <a:gd name="T7" fmla="*/ 0 h 77"/>
                <a:gd name="T8" fmla="*/ 0 w 220"/>
                <a:gd name="T9" fmla="*/ 76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77"/>
                <a:gd name="T17" fmla="*/ 220 w 22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0" name="Freeform 15"/>
            <p:cNvSpPr>
              <a:spLocks/>
            </p:cNvSpPr>
            <p:nvPr/>
          </p:nvSpPr>
          <p:spPr bwMode="auto">
            <a:xfrm>
              <a:off x="3875" y="1449"/>
              <a:ext cx="69" cy="17"/>
            </a:xfrm>
            <a:custGeom>
              <a:avLst/>
              <a:gdLst>
                <a:gd name="T0" fmla="*/ 0 w 69"/>
                <a:gd name="T1" fmla="*/ 16 h 17"/>
                <a:gd name="T2" fmla="*/ 0 w 69"/>
                <a:gd name="T3" fmla="*/ 0 h 17"/>
                <a:gd name="T4" fmla="*/ 68 w 69"/>
                <a:gd name="T5" fmla="*/ 0 h 17"/>
                <a:gd name="T6" fmla="*/ 68 w 69"/>
                <a:gd name="T7" fmla="*/ 16 h 17"/>
                <a:gd name="T8" fmla="*/ 0 w 69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1" name="Freeform 16"/>
            <p:cNvSpPr>
              <a:spLocks/>
            </p:cNvSpPr>
            <p:nvPr/>
          </p:nvSpPr>
          <p:spPr bwMode="auto">
            <a:xfrm>
              <a:off x="3931" y="1450"/>
              <a:ext cx="94" cy="17"/>
            </a:xfrm>
            <a:custGeom>
              <a:avLst/>
              <a:gdLst>
                <a:gd name="T0" fmla="*/ 0 w 94"/>
                <a:gd name="T1" fmla="*/ 16 h 17"/>
                <a:gd name="T2" fmla="*/ 0 w 94"/>
                <a:gd name="T3" fmla="*/ 0 h 17"/>
                <a:gd name="T4" fmla="*/ 93 w 94"/>
                <a:gd name="T5" fmla="*/ 0 h 17"/>
                <a:gd name="T6" fmla="*/ 93 w 94"/>
                <a:gd name="T7" fmla="*/ 16 h 17"/>
                <a:gd name="T8" fmla="*/ 0 w 94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"/>
                <a:gd name="T17" fmla="*/ 94 w 9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2" name="Freeform 17"/>
            <p:cNvSpPr>
              <a:spLocks/>
            </p:cNvSpPr>
            <p:nvPr/>
          </p:nvSpPr>
          <p:spPr bwMode="auto">
            <a:xfrm>
              <a:off x="3877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3" name="Freeform 18"/>
            <p:cNvSpPr>
              <a:spLocks/>
            </p:cNvSpPr>
            <p:nvPr/>
          </p:nvSpPr>
          <p:spPr bwMode="auto">
            <a:xfrm>
              <a:off x="388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4 w 17"/>
                <a:gd name="T7" fmla="*/ 16 h 17"/>
                <a:gd name="T8" fmla="*/ 8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4" name="Freeform 19"/>
            <p:cNvSpPr>
              <a:spLocks/>
            </p:cNvSpPr>
            <p:nvPr/>
          </p:nvSpPr>
          <p:spPr bwMode="auto">
            <a:xfrm>
              <a:off x="388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5" name="Freeform 20"/>
            <p:cNvSpPr>
              <a:spLocks/>
            </p:cNvSpPr>
            <p:nvPr/>
          </p:nvSpPr>
          <p:spPr bwMode="auto">
            <a:xfrm>
              <a:off x="388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6" name="Freeform 21"/>
            <p:cNvSpPr>
              <a:spLocks/>
            </p:cNvSpPr>
            <p:nvPr/>
          </p:nvSpPr>
          <p:spPr bwMode="auto">
            <a:xfrm>
              <a:off x="388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7" name="Freeform 22"/>
            <p:cNvSpPr>
              <a:spLocks/>
            </p:cNvSpPr>
            <p:nvPr/>
          </p:nvSpPr>
          <p:spPr bwMode="auto">
            <a:xfrm>
              <a:off x="389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8" name="Freeform 23"/>
            <p:cNvSpPr>
              <a:spLocks/>
            </p:cNvSpPr>
            <p:nvPr/>
          </p:nvSpPr>
          <p:spPr bwMode="auto">
            <a:xfrm>
              <a:off x="389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9" name="Freeform 24"/>
            <p:cNvSpPr>
              <a:spLocks/>
            </p:cNvSpPr>
            <p:nvPr/>
          </p:nvSpPr>
          <p:spPr bwMode="auto">
            <a:xfrm>
              <a:off x="3894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0" name="Freeform 25"/>
            <p:cNvSpPr>
              <a:spLocks/>
            </p:cNvSpPr>
            <p:nvPr/>
          </p:nvSpPr>
          <p:spPr bwMode="auto">
            <a:xfrm>
              <a:off x="389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1" name="Freeform 26"/>
            <p:cNvSpPr>
              <a:spLocks/>
            </p:cNvSpPr>
            <p:nvPr/>
          </p:nvSpPr>
          <p:spPr bwMode="auto">
            <a:xfrm>
              <a:off x="390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2" name="Freeform 27"/>
            <p:cNvSpPr>
              <a:spLocks/>
            </p:cNvSpPr>
            <p:nvPr/>
          </p:nvSpPr>
          <p:spPr bwMode="auto">
            <a:xfrm>
              <a:off x="390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0 w 17"/>
                <a:gd name="T5" fmla="*/ 16 h 17"/>
                <a:gd name="T6" fmla="*/ 8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3" name="Freeform 28"/>
            <p:cNvSpPr>
              <a:spLocks/>
            </p:cNvSpPr>
            <p:nvPr/>
          </p:nvSpPr>
          <p:spPr bwMode="auto">
            <a:xfrm>
              <a:off x="390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6 h 17"/>
                <a:gd name="T6" fmla="*/ 8 w 17"/>
                <a:gd name="T7" fmla="*/ 16 h 17"/>
                <a:gd name="T8" fmla="*/ 12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4" name="Freeform 29"/>
            <p:cNvSpPr>
              <a:spLocks/>
            </p:cNvSpPr>
            <p:nvPr/>
          </p:nvSpPr>
          <p:spPr bwMode="auto">
            <a:xfrm>
              <a:off x="390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5" name="Freeform 30"/>
            <p:cNvSpPr>
              <a:spLocks/>
            </p:cNvSpPr>
            <p:nvPr/>
          </p:nvSpPr>
          <p:spPr bwMode="auto">
            <a:xfrm>
              <a:off x="391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6" name="Freeform 31"/>
            <p:cNvSpPr>
              <a:spLocks/>
            </p:cNvSpPr>
            <p:nvPr/>
          </p:nvSpPr>
          <p:spPr bwMode="auto">
            <a:xfrm>
              <a:off x="391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7" name="Freeform 32"/>
            <p:cNvSpPr>
              <a:spLocks/>
            </p:cNvSpPr>
            <p:nvPr/>
          </p:nvSpPr>
          <p:spPr bwMode="auto">
            <a:xfrm>
              <a:off x="3916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8" name="Freeform 33"/>
            <p:cNvSpPr>
              <a:spLocks/>
            </p:cNvSpPr>
            <p:nvPr/>
          </p:nvSpPr>
          <p:spPr bwMode="auto">
            <a:xfrm>
              <a:off x="391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9" name="Freeform 34"/>
            <p:cNvSpPr>
              <a:spLocks/>
            </p:cNvSpPr>
            <p:nvPr/>
          </p:nvSpPr>
          <p:spPr bwMode="auto">
            <a:xfrm>
              <a:off x="3921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0" name="Freeform 35"/>
            <p:cNvSpPr>
              <a:spLocks/>
            </p:cNvSpPr>
            <p:nvPr/>
          </p:nvSpPr>
          <p:spPr bwMode="auto">
            <a:xfrm>
              <a:off x="392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1" name="Freeform 36"/>
            <p:cNvSpPr>
              <a:spLocks/>
            </p:cNvSpPr>
            <p:nvPr/>
          </p:nvSpPr>
          <p:spPr bwMode="auto">
            <a:xfrm>
              <a:off x="392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2" name="Freeform 37"/>
            <p:cNvSpPr>
              <a:spLocks/>
            </p:cNvSpPr>
            <p:nvPr/>
          </p:nvSpPr>
          <p:spPr bwMode="auto">
            <a:xfrm>
              <a:off x="3855" y="1279"/>
              <a:ext cx="187" cy="174"/>
            </a:xfrm>
            <a:custGeom>
              <a:avLst/>
              <a:gdLst>
                <a:gd name="T0" fmla="*/ 180 w 187"/>
                <a:gd name="T1" fmla="*/ 173 h 174"/>
                <a:gd name="T2" fmla="*/ 180 w 187"/>
                <a:gd name="T3" fmla="*/ 173 h 174"/>
                <a:gd name="T4" fmla="*/ 180 w 187"/>
                <a:gd name="T5" fmla="*/ 172 h 174"/>
                <a:gd name="T6" fmla="*/ 182 w 187"/>
                <a:gd name="T7" fmla="*/ 172 h 174"/>
                <a:gd name="T8" fmla="*/ 182 w 187"/>
                <a:gd name="T9" fmla="*/ 172 h 174"/>
                <a:gd name="T10" fmla="*/ 183 w 187"/>
                <a:gd name="T11" fmla="*/ 171 h 174"/>
                <a:gd name="T12" fmla="*/ 183 w 187"/>
                <a:gd name="T13" fmla="*/ 171 h 174"/>
                <a:gd name="T14" fmla="*/ 184 w 187"/>
                <a:gd name="T15" fmla="*/ 171 h 174"/>
                <a:gd name="T16" fmla="*/ 184 w 187"/>
                <a:gd name="T17" fmla="*/ 170 h 174"/>
                <a:gd name="T18" fmla="*/ 184 w 187"/>
                <a:gd name="T19" fmla="*/ 170 h 174"/>
                <a:gd name="T20" fmla="*/ 184 w 187"/>
                <a:gd name="T21" fmla="*/ 169 h 174"/>
                <a:gd name="T22" fmla="*/ 185 w 187"/>
                <a:gd name="T23" fmla="*/ 169 h 174"/>
                <a:gd name="T24" fmla="*/ 185 w 187"/>
                <a:gd name="T25" fmla="*/ 168 h 174"/>
                <a:gd name="T26" fmla="*/ 186 w 187"/>
                <a:gd name="T27" fmla="*/ 167 h 174"/>
                <a:gd name="T28" fmla="*/ 186 w 187"/>
                <a:gd name="T29" fmla="*/ 167 h 174"/>
                <a:gd name="T30" fmla="*/ 186 w 187"/>
                <a:gd name="T31" fmla="*/ 6 h 174"/>
                <a:gd name="T32" fmla="*/ 186 w 187"/>
                <a:gd name="T33" fmla="*/ 5 h 174"/>
                <a:gd name="T34" fmla="*/ 186 w 187"/>
                <a:gd name="T35" fmla="*/ 5 h 174"/>
                <a:gd name="T36" fmla="*/ 185 w 187"/>
                <a:gd name="T37" fmla="*/ 5 h 174"/>
                <a:gd name="T38" fmla="*/ 185 w 187"/>
                <a:gd name="T39" fmla="*/ 3 h 174"/>
                <a:gd name="T40" fmla="*/ 184 w 187"/>
                <a:gd name="T41" fmla="*/ 3 h 174"/>
                <a:gd name="T42" fmla="*/ 184 w 187"/>
                <a:gd name="T43" fmla="*/ 2 h 174"/>
                <a:gd name="T44" fmla="*/ 184 w 187"/>
                <a:gd name="T45" fmla="*/ 1 h 174"/>
                <a:gd name="T46" fmla="*/ 183 w 187"/>
                <a:gd name="T47" fmla="*/ 1 h 174"/>
                <a:gd name="T48" fmla="*/ 183 w 187"/>
                <a:gd name="T49" fmla="*/ 1 h 174"/>
                <a:gd name="T50" fmla="*/ 182 w 187"/>
                <a:gd name="T51" fmla="*/ 1 h 174"/>
                <a:gd name="T52" fmla="*/ 182 w 187"/>
                <a:gd name="T53" fmla="*/ 0 h 174"/>
                <a:gd name="T54" fmla="*/ 180 w 187"/>
                <a:gd name="T55" fmla="*/ 0 h 174"/>
                <a:gd name="T56" fmla="*/ 180 w 187"/>
                <a:gd name="T57" fmla="*/ 0 h 174"/>
                <a:gd name="T58" fmla="*/ 180 w 187"/>
                <a:gd name="T59" fmla="*/ 0 h 174"/>
                <a:gd name="T60" fmla="*/ 5 w 187"/>
                <a:gd name="T61" fmla="*/ 0 h 174"/>
                <a:gd name="T62" fmla="*/ 4 w 187"/>
                <a:gd name="T63" fmla="*/ 0 h 174"/>
                <a:gd name="T64" fmla="*/ 3 w 187"/>
                <a:gd name="T65" fmla="*/ 0 h 174"/>
                <a:gd name="T66" fmla="*/ 3 w 187"/>
                <a:gd name="T67" fmla="*/ 0 h 174"/>
                <a:gd name="T68" fmla="*/ 2 w 187"/>
                <a:gd name="T69" fmla="*/ 0 h 174"/>
                <a:gd name="T70" fmla="*/ 2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3 h 174"/>
                <a:gd name="T80" fmla="*/ 0 w 187"/>
                <a:gd name="T81" fmla="*/ 3 h 174"/>
                <a:gd name="T82" fmla="*/ 0 w 187"/>
                <a:gd name="T83" fmla="*/ 3 h 174"/>
                <a:gd name="T84" fmla="*/ 0 w 187"/>
                <a:gd name="T85" fmla="*/ 5 h 174"/>
                <a:gd name="T86" fmla="*/ 0 w 187"/>
                <a:gd name="T87" fmla="*/ 5 h 174"/>
                <a:gd name="T88" fmla="*/ 0 w 187"/>
                <a:gd name="T89" fmla="*/ 6 h 174"/>
                <a:gd name="T90" fmla="*/ 0 w 187"/>
                <a:gd name="T91" fmla="*/ 167 h 174"/>
                <a:gd name="T92" fmla="*/ 0 w 187"/>
                <a:gd name="T93" fmla="*/ 167 h 174"/>
                <a:gd name="T94" fmla="*/ 0 w 187"/>
                <a:gd name="T95" fmla="*/ 168 h 174"/>
                <a:gd name="T96" fmla="*/ 0 w 187"/>
                <a:gd name="T97" fmla="*/ 169 h 174"/>
                <a:gd name="T98" fmla="*/ 0 w 187"/>
                <a:gd name="T99" fmla="*/ 169 h 174"/>
                <a:gd name="T100" fmla="*/ 0 w 187"/>
                <a:gd name="T101" fmla="*/ 170 h 174"/>
                <a:gd name="T102" fmla="*/ 1 w 187"/>
                <a:gd name="T103" fmla="*/ 170 h 174"/>
                <a:gd name="T104" fmla="*/ 1 w 187"/>
                <a:gd name="T105" fmla="*/ 171 h 174"/>
                <a:gd name="T106" fmla="*/ 1 w 187"/>
                <a:gd name="T107" fmla="*/ 171 h 174"/>
                <a:gd name="T108" fmla="*/ 2 w 187"/>
                <a:gd name="T109" fmla="*/ 171 h 174"/>
                <a:gd name="T110" fmla="*/ 2 w 187"/>
                <a:gd name="T111" fmla="*/ 172 h 174"/>
                <a:gd name="T112" fmla="*/ 2 w 187"/>
                <a:gd name="T113" fmla="*/ 172 h 174"/>
                <a:gd name="T114" fmla="*/ 3 w 187"/>
                <a:gd name="T115" fmla="*/ 172 h 174"/>
                <a:gd name="T116" fmla="*/ 3 w 187"/>
                <a:gd name="T117" fmla="*/ 172 h 174"/>
                <a:gd name="T118" fmla="*/ 4 w 187"/>
                <a:gd name="T119" fmla="*/ 173 h 174"/>
                <a:gd name="T120" fmla="*/ 5 w 187"/>
                <a:gd name="T121" fmla="*/ 173 h 174"/>
                <a:gd name="T122" fmla="*/ 180 w 187"/>
                <a:gd name="T123" fmla="*/ 173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7"/>
                <a:gd name="T187" fmla="*/ 0 h 174"/>
                <a:gd name="T188" fmla="*/ 187 w 18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3" name="Freeform 38"/>
            <p:cNvSpPr>
              <a:spLocks/>
            </p:cNvSpPr>
            <p:nvPr/>
          </p:nvSpPr>
          <p:spPr bwMode="auto">
            <a:xfrm>
              <a:off x="3855" y="1281"/>
              <a:ext cx="186" cy="172"/>
            </a:xfrm>
            <a:custGeom>
              <a:avLst/>
              <a:gdLst>
                <a:gd name="T0" fmla="*/ 185 w 186"/>
                <a:gd name="T1" fmla="*/ 165 h 172"/>
                <a:gd name="T2" fmla="*/ 185 w 186"/>
                <a:gd name="T3" fmla="*/ 166 h 172"/>
                <a:gd name="T4" fmla="*/ 185 w 186"/>
                <a:gd name="T5" fmla="*/ 167 h 172"/>
                <a:gd name="T6" fmla="*/ 184 w 186"/>
                <a:gd name="T7" fmla="*/ 167 h 172"/>
                <a:gd name="T8" fmla="*/ 184 w 186"/>
                <a:gd name="T9" fmla="*/ 168 h 172"/>
                <a:gd name="T10" fmla="*/ 183 w 186"/>
                <a:gd name="T11" fmla="*/ 169 h 172"/>
                <a:gd name="T12" fmla="*/ 183 w 186"/>
                <a:gd name="T13" fmla="*/ 169 h 172"/>
                <a:gd name="T14" fmla="*/ 182 w 186"/>
                <a:gd name="T15" fmla="*/ 170 h 172"/>
                <a:gd name="T16" fmla="*/ 182 w 186"/>
                <a:gd name="T17" fmla="*/ 170 h 172"/>
                <a:gd name="T18" fmla="*/ 181 w 186"/>
                <a:gd name="T19" fmla="*/ 170 h 172"/>
                <a:gd name="T20" fmla="*/ 181 w 186"/>
                <a:gd name="T21" fmla="*/ 171 h 172"/>
                <a:gd name="T22" fmla="*/ 180 w 186"/>
                <a:gd name="T23" fmla="*/ 171 h 172"/>
                <a:gd name="T24" fmla="*/ 179 w 186"/>
                <a:gd name="T25" fmla="*/ 171 h 172"/>
                <a:gd name="T26" fmla="*/ 4 w 186"/>
                <a:gd name="T27" fmla="*/ 171 h 172"/>
                <a:gd name="T28" fmla="*/ 3 w 186"/>
                <a:gd name="T29" fmla="*/ 171 h 172"/>
                <a:gd name="T30" fmla="*/ 3 w 186"/>
                <a:gd name="T31" fmla="*/ 171 h 172"/>
                <a:gd name="T32" fmla="*/ 3 w 186"/>
                <a:gd name="T33" fmla="*/ 170 h 172"/>
                <a:gd name="T34" fmla="*/ 2 w 186"/>
                <a:gd name="T35" fmla="*/ 170 h 172"/>
                <a:gd name="T36" fmla="*/ 2 w 186"/>
                <a:gd name="T37" fmla="*/ 170 h 172"/>
                <a:gd name="T38" fmla="*/ 1 w 186"/>
                <a:gd name="T39" fmla="*/ 169 h 172"/>
                <a:gd name="T40" fmla="*/ 1 w 186"/>
                <a:gd name="T41" fmla="*/ 169 h 172"/>
                <a:gd name="T42" fmla="*/ 0 w 186"/>
                <a:gd name="T43" fmla="*/ 169 h 172"/>
                <a:gd name="T44" fmla="*/ 0 w 186"/>
                <a:gd name="T45" fmla="*/ 168 h 172"/>
                <a:gd name="T46" fmla="*/ 0 w 186"/>
                <a:gd name="T47" fmla="*/ 167 h 172"/>
                <a:gd name="T48" fmla="*/ 0 w 186"/>
                <a:gd name="T49" fmla="*/ 167 h 172"/>
                <a:gd name="T50" fmla="*/ 0 w 186"/>
                <a:gd name="T51" fmla="*/ 166 h 172"/>
                <a:gd name="T52" fmla="*/ 0 w 186"/>
                <a:gd name="T53" fmla="*/ 165 h 172"/>
                <a:gd name="T54" fmla="*/ 0 w 186"/>
                <a:gd name="T55" fmla="*/ 5 h 172"/>
                <a:gd name="T56" fmla="*/ 0 w 186"/>
                <a:gd name="T57" fmla="*/ 4 h 172"/>
                <a:gd name="T58" fmla="*/ 0 w 186"/>
                <a:gd name="T59" fmla="*/ 3 h 172"/>
                <a:gd name="T60" fmla="*/ 0 w 186"/>
                <a:gd name="T61" fmla="*/ 3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2 w 186"/>
                <a:gd name="T71" fmla="*/ 1 h 172"/>
                <a:gd name="T72" fmla="*/ 2 w 186"/>
                <a:gd name="T73" fmla="*/ 0 h 172"/>
                <a:gd name="T74" fmla="*/ 2 w 186"/>
                <a:gd name="T75" fmla="*/ 0 h 172"/>
                <a:gd name="T76" fmla="*/ 3 w 186"/>
                <a:gd name="T77" fmla="*/ 0 h 172"/>
                <a:gd name="T78" fmla="*/ 3 w 186"/>
                <a:gd name="T79" fmla="*/ 0 h 172"/>
                <a:gd name="T80" fmla="*/ 4 w 186"/>
                <a:gd name="T81" fmla="*/ 0 h 172"/>
                <a:gd name="T82" fmla="*/ 179 w 186"/>
                <a:gd name="T83" fmla="*/ 0 h 172"/>
                <a:gd name="T84" fmla="*/ 180 w 186"/>
                <a:gd name="T85" fmla="*/ 0 h 172"/>
                <a:gd name="T86" fmla="*/ 181 w 186"/>
                <a:gd name="T87" fmla="*/ 0 h 172"/>
                <a:gd name="T88" fmla="*/ 181 w 186"/>
                <a:gd name="T89" fmla="*/ 0 h 172"/>
                <a:gd name="T90" fmla="*/ 182 w 186"/>
                <a:gd name="T91" fmla="*/ 0 h 172"/>
                <a:gd name="T92" fmla="*/ 182 w 186"/>
                <a:gd name="T93" fmla="*/ 1 h 172"/>
                <a:gd name="T94" fmla="*/ 183 w 186"/>
                <a:gd name="T95" fmla="*/ 1 h 172"/>
                <a:gd name="T96" fmla="*/ 183 w 186"/>
                <a:gd name="T97" fmla="*/ 1 h 172"/>
                <a:gd name="T98" fmla="*/ 183 w 186"/>
                <a:gd name="T99" fmla="*/ 2 h 172"/>
                <a:gd name="T100" fmla="*/ 184 w 186"/>
                <a:gd name="T101" fmla="*/ 2 h 172"/>
                <a:gd name="T102" fmla="*/ 184 w 186"/>
                <a:gd name="T103" fmla="*/ 3 h 172"/>
                <a:gd name="T104" fmla="*/ 185 w 186"/>
                <a:gd name="T105" fmla="*/ 3 h 172"/>
                <a:gd name="T106" fmla="*/ 185 w 186"/>
                <a:gd name="T107" fmla="*/ 4 h 172"/>
                <a:gd name="T108" fmla="*/ 185 w 186"/>
                <a:gd name="T109" fmla="*/ 5 h 172"/>
                <a:gd name="T110" fmla="*/ 185 w 186"/>
                <a:gd name="T111" fmla="*/ 165 h 1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172"/>
                <a:gd name="T170" fmla="*/ 186 w 186"/>
                <a:gd name="T171" fmla="*/ 172 h 1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4" name="Freeform 39"/>
            <p:cNvSpPr>
              <a:spLocks/>
            </p:cNvSpPr>
            <p:nvPr/>
          </p:nvSpPr>
          <p:spPr bwMode="auto">
            <a:xfrm>
              <a:off x="3857" y="1281"/>
              <a:ext cx="181" cy="171"/>
            </a:xfrm>
            <a:custGeom>
              <a:avLst/>
              <a:gdLst>
                <a:gd name="T0" fmla="*/ 180 w 181"/>
                <a:gd name="T1" fmla="*/ 3 h 171"/>
                <a:gd name="T2" fmla="*/ 180 w 181"/>
                <a:gd name="T3" fmla="*/ 3 h 171"/>
                <a:gd name="T4" fmla="*/ 180 w 181"/>
                <a:gd name="T5" fmla="*/ 2 h 171"/>
                <a:gd name="T6" fmla="*/ 179 w 181"/>
                <a:gd name="T7" fmla="*/ 2 h 171"/>
                <a:gd name="T8" fmla="*/ 179 w 181"/>
                <a:gd name="T9" fmla="*/ 1 h 171"/>
                <a:gd name="T10" fmla="*/ 178 w 181"/>
                <a:gd name="T11" fmla="*/ 1 h 171"/>
                <a:gd name="T12" fmla="*/ 178 w 181"/>
                <a:gd name="T13" fmla="*/ 0 h 171"/>
                <a:gd name="T14" fmla="*/ 177 w 181"/>
                <a:gd name="T15" fmla="*/ 0 h 171"/>
                <a:gd name="T16" fmla="*/ 177 w 181"/>
                <a:gd name="T17" fmla="*/ 0 h 171"/>
                <a:gd name="T18" fmla="*/ 177 w 181"/>
                <a:gd name="T19" fmla="*/ 0 h 171"/>
                <a:gd name="T20" fmla="*/ 176 w 181"/>
                <a:gd name="T21" fmla="*/ 0 h 171"/>
                <a:gd name="T22" fmla="*/ 176 w 181"/>
                <a:gd name="T23" fmla="*/ 0 h 171"/>
                <a:gd name="T24" fmla="*/ 3 w 181"/>
                <a:gd name="T25" fmla="*/ 0 h 171"/>
                <a:gd name="T26" fmla="*/ 3 w 181"/>
                <a:gd name="T27" fmla="*/ 0 h 171"/>
                <a:gd name="T28" fmla="*/ 2 w 181"/>
                <a:gd name="T29" fmla="*/ 0 h 171"/>
                <a:gd name="T30" fmla="*/ 2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3 h 171"/>
                <a:gd name="T46" fmla="*/ 0 w 181"/>
                <a:gd name="T47" fmla="*/ 3 h 171"/>
                <a:gd name="T48" fmla="*/ 0 w 181"/>
                <a:gd name="T49" fmla="*/ 166 h 171"/>
                <a:gd name="T50" fmla="*/ 0 w 181"/>
                <a:gd name="T51" fmla="*/ 166 h 171"/>
                <a:gd name="T52" fmla="*/ 0 w 181"/>
                <a:gd name="T53" fmla="*/ 167 h 171"/>
                <a:gd name="T54" fmla="*/ 0 w 181"/>
                <a:gd name="T55" fmla="*/ 168 h 171"/>
                <a:gd name="T56" fmla="*/ 0 w 181"/>
                <a:gd name="T57" fmla="*/ 168 h 171"/>
                <a:gd name="T58" fmla="*/ 1 w 181"/>
                <a:gd name="T59" fmla="*/ 168 h 171"/>
                <a:gd name="T60" fmla="*/ 1 w 181"/>
                <a:gd name="T61" fmla="*/ 169 h 171"/>
                <a:gd name="T62" fmla="*/ 2 w 181"/>
                <a:gd name="T63" fmla="*/ 169 h 171"/>
                <a:gd name="T64" fmla="*/ 2 w 181"/>
                <a:gd name="T65" fmla="*/ 169 h 171"/>
                <a:gd name="T66" fmla="*/ 3 w 181"/>
                <a:gd name="T67" fmla="*/ 170 h 171"/>
                <a:gd name="T68" fmla="*/ 3 w 181"/>
                <a:gd name="T69" fmla="*/ 170 h 171"/>
                <a:gd name="T70" fmla="*/ 176 w 181"/>
                <a:gd name="T71" fmla="*/ 170 h 171"/>
                <a:gd name="T72" fmla="*/ 176 w 181"/>
                <a:gd name="T73" fmla="*/ 169 h 171"/>
                <a:gd name="T74" fmla="*/ 177 w 181"/>
                <a:gd name="T75" fmla="*/ 169 h 171"/>
                <a:gd name="T76" fmla="*/ 177 w 181"/>
                <a:gd name="T77" fmla="*/ 169 h 171"/>
                <a:gd name="T78" fmla="*/ 178 w 181"/>
                <a:gd name="T79" fmla="*/ 169 h 171"/>
                <a:gd name="T80" fmla="*/ 178 w 181"/>
                <a:gd name="T81" fmla="*/ 168 h 171"/>
                <a:gd name="T82" fmla="*/ 178 w 181"/>
                <a:gd name="T83" fmla="*/ 168 h 171"/>
                <a:gd name="T84" fmla="*/ 179 w 181"/>
                <a:gd name="T85" fmla="*/ 168 h 171"/>
                <a:gd name="T86" fmla="*/ 179 w 181"/>
                <a:gd name="T87" fmla="*/ 167 h 171"/>
                <a:gd name="T88" fmla="*/ 180 w 181"/>
                <a:gd name="T89" fmla="*/ 166 h 171"/>
                <a:gd name="T90" fmla="*/ 180 w 181"/>
                <a:gd name="T91" fmla="*/ 166 h 171"/>
                <a:gd name="T92" fmla="*/ 180 w 181"/>
                <a:gd name="T93" fmla="*/ 3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"/>
                <a:gd name="T142" fmla="*/ 0 h 171"/>
                <a:gd name="T143" fmla="*/ 181 w 181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5" name="Freeform 40"/>
            <p:cNvSpPr>
              <a:spLocks/>
            </p:cNvSpPr>
            <p:nvPr/>
          </p:nvSpPr>
          <p:spPr bwMode="auto">
            <a:xfrm>
              <a:off x="3858" y="1282"/>
              <a:ext cx="180" cy="168"/>
            </a:xfrm>
            <a:custGeom>
              <a:avLst/>
              <a:gdLst>
                <a:gd name="T0" fmla="*/ 179 w 180"/>
                <a:gd name="T1" fmla="*/ 163 h 168"/>
                <a:gd name="T2" fmla="*/ 179 w 180"/>
                <a:gd name="T3" fmla="*/ 164 h 168"/>
                <a:gd name="T4" fmla="*/ 178 w 180"/>
                <a:gd name="T5" fmla="*/ 165 h 168"/>
                <a:gd name="T6" fmla="*/ 178 w 180"/>
                <a:gd name="T7" fmla="*/ 165 h 168"/>
                <a:gd name="T8" fmla="*/ 177 w 180"/>
                <a:gd name="T9" fmla="*/ 166 h 168"/>
                <a:gd name="T10" fmla="*/ 177 w 180"/>
                <a:gd name="T11" fmla="*/ 166 h 168"/>
                <a:gd name="T12" fmla="*/ 176 w 180"/>
                <a:gd name="T13" fmla="*/ 167 h 168"/>
                <a:gd name="T14" fmla="*/ 176 w 180"/>
                <a:gd name="T15" fmla="*/ 167 h 168"/>
                <a:gd name="T16" fmla="*/ 2 w 180"/>
                <a:gd name="T17" fmla="*/ 167 h 168"/>
                <a:gd name="T18" fmla="*/ 2 w 180"/>
                <a:gd name="T19" fmla="*/ 167 h 168"/>
                <a:gd name="T20" fmla="*/ 1 w 180"/>
                <a:gd name="T21" fmla="*/ 167 h 168"/>
                <a:gd name="T22" fmla="*/ 1 w 180"/>
                <a:gd name="T23" fmla="*/ 166 h 168"/>
                <a:gd name="T24" fmla="*/ 1 w 180"/>
                <a:gd name="T25" fmla="*/ 166 h 168"/>
                <a:gd name="T26" fmla="*/ 0 w 180"/>
                <a:gd name="T27" fmla="*/ 166 h 168"/>
                <a:gd name="T28" fmla="*/ 0 w 180"/>
                <a:gd name="T29" fmla="*/ 165 h 168"/>
                <a:gd name="T30" fmla="*/ 0 w 180"/>
                <a:gd name="T31" fmla="*/ 165 h 168"/>
                <a:gd name="T32" fmla="*/ 0 w 180"/>
                <a:gd name="T33" fmla="*/ 165 h 168"/>
                <a:gd name="T34" fmla="*/ 0 w 180"/>
                <a:gd name="T35" fmla="*/ 164 h 168"/>
                <a:gd name="T36" fmla="*/ 0 w 180"/>
                <a:gd name="T37" fmla="*/ 163 h 168"/>
                <a:gd name="T38" fmla="*/ 0 w 180"/>
                <a:gd name="T39" fmla="*/ 3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2 w 180"/>
                <a:gd name="T53" fmla="*/ 0 h 168"/>
                <a:gd name="T54" fmla="*/ 2 w 180"/>
                <a:gd name="T55" fmla="*/ 0 h 168"/>
                <a:gd name="T56" fmla="*/ 176 w 180"/>
                <a:gd name="T57" fmla="*/ 0 h 168"/>
                <a:gd name="T58" fmla="*/ 176 w 180"/>
                <a:gd name="T59" fmla="*/ 0 h 168"/>
                <a:gd name="T60" fmla="*/ 176 w 180"/>
                <a:gd name="T61" fmla="*/ 0 h 168"/>
                <a:gd name="T62" fmla="*/ 177 w 180"/>
                <a:gd name="T63" fmla="*/ 0 h 168"/>
                <a:gd name="T64" fmla="*/ 177 w 180"/>
                <a:gd name="T65" fmla="*/ 0 h 168"/>
                <a:gd name="T66" fmla="*/ 177 w 180"/>
                <a:gd name="T67" fmla="*/ 1 h 168"/>
                <a:gd name="T68" fmla="*/ 178 w 180"/>
                <a:gd name="T69" fmla="*/ 1 h 168"/>
                <a:gd name="T70" fmla="*/ 178 w 180"/>
                <a:gd name="T71" fmla="*/ 1 h 168"/>
                <a:gd name="T72" fmla="*/ 179 w 180"/>
                <a:gd name="T73" fmla="*/ 2 h 168"/>
                <a:gd name="T74" fmla="*/ 179 w 180"/>
                <a:gd name="T75" fmla="*/ 3 h 168"/>
                <a:gd name="T76" fmla="*/ 179 w 180"/>
                <a:gd name="T77" fmla="*/ 163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0"/>
                <a:gd name="T118" fmla="*/ 0 h 168"/>
                <a:gd name="T119" fmla="*/ 180 w 18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6" name="Freeform 41"/>
            <p:cNvSpPr>
              <a:spLocks/>
            </p:cNvSpPr>
            <p:nvPr/>
          </p:nvSpPr>
          <p:spPr bwMode="auto">
            <a:xfrm>
              <a:off x="3877" y="1304"/>
              <a:ext cx="142" cy="124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2 w 142"/>
                <a:gd name="T7" fmla="*/ 0 h 124"/>
                <a:gd name="T8" fmla="*/ 2 w 142"/>
                <a:gd name="T9" fmla="*/ 0 h 124"/>
                <a:gd name="T10" fmla="*/ 3 w 142"/>
                <a:gd name="T11" fmla="*/ 0 h 124"/>
                <a:gd name="T12" fmla="*/ 3 w 142"/>
                <a:gd name="T13" fmla="*/ 0 h 124"/>
                <a:gd name="T14" fmla="*/ 4 w 142"/>
                <a:gd name="T15" fmla="*/ 0 h 124"/>
                <a:gd name="T16" fmla="*/ 135 w 142"/>
                <a:gd name="T17" fmla="*/ 0 h 124"/>
                <a:gd name="T18" fmla="*/ 136 w 142"/>
                <a:gd name="T19" fmla="*/ 0 h 124"/>
                <a:gd name="T20" fmla="*/ 137 w 142"/>
                <a:gd name="T21" fmla="*/ 0 h 124"/>
                <a:gd name="T22" fmla="*/ 137 w 142"/>
                <a:gd name="T23" fmla="*/ 0 h 124"/>
                <a:gd name="T24" fmla="*/ 138 w 142"/>
                <a:gd name="T25" fmla="*/ 0 h 124"/>
                <a:gd name="T26" fmla="*/ 138 w 142"/>
                <a:gd name="T27" fmla="*/ 1 h 124"/>
                <a:gd name="T28" fmla="*/ 139 w 142"/>
                <a:gd name="T29" fmla="*/ 1 h 124"/>
                <a:gd name="T30" fmla="*/ 139 w 142"/>
                <a:gd name="T31" fmla="*/ 1 h 124"/>
                <a:gd name="T32" fmla="*/ 140 w 142"/>
                <a:gd name="T33" fmla="*/ 2 h 124"/>
                <a:gd name="T34" fmla="*/ 140 w 142"/>
                <a:gd name="T35" fmla="*/ 3 h 124"/>
                <a:gd name="T36" fmla="*/ 141 w 142"/>
                <a:gd name="T37" fmla="*/ 3 h 124"/>
                <a:gd name="T38" fmla="*/ 141 w 142"/>
                <a:gd name="T39" fmla="*/ 4 h 124"/>
                <a:gd name="T40" fmla="*/ 141 w 142"/>
                <a:gd name="T41" fmla="*/ 5 h 124"/>
                <a:gd name="T42" fmla="*/ 141 w 142"/>
                <a:gd name="T43" fmla="*/ 117 h 124"/>
                <a:gd name="T44" fmla="*/ 141 w 142"/>
                <a:gd name="T45" fmla="*/ 119 h 124"/>
                <a:gd name="T46" fmla="*/ 140 w 142"/>
                <a:gd name="T47" fmla="*/ 119 h 124"/>
                <a:gd name="T48" fmla="*/ 140 w 142"/>
                <a:gd name="T49" fmla="*/ 120 h 124"/>
                <a:gd name="T50" fmla="*/ 139 w 142"/>
                <a:gd name="T51" fmla="*/ 121 h 124"/>
                <a:gd name="T52" fmla="*/ 139 w 142"/>
                <a:gd name="T53" fmla="*/ 121 h 124"/>
                <a:gd name="T54" fmla="*/ 138 w 142"/>
                <a:gd name="T55" fmla="*/ 122 h 124"/>
                <a:gd name="T56" fmla="*/ 138 w 142"/>
                <a:gd name="T57" fmla="*/ 122 h 124"/>
                <a:gd name="T58" fmla="*/ 137 w 142"/>
                <a:gd name="T59" fmla="*/ 122 h 124"/>
                <a:gd name="T60" fmla="*/ 137 w 142"/>
                <a:gd name="T61" fmla="*/ 123 h 124"/>
                <a:gd name="T62" fmla="*/ 136 w 142"/>
                <a:gd name="T63" fmla="*/ 123 h 124"/>
                <a:gd name="T64" fmla="*/ 135 w 142"/>
                <a:gd name="T65" fmla="*/ 123 h 124"/>
                <a:gd name="T66" fmla="*/ 4 w 142"/>
                <a:gd name="T67" fmla="*/ 123 h 124"/>
                <a:gd name="T68" fmla="*/ 3 w 142"/>
                <a:gd name="T69" fmla="*/ 123 h 124"/>
                <a:gd name="T70" fmla="*/ 3 w 142"/>
                <a:gd name="T71" fmla="*/ 123 h 124"/>
                <a:gd name="T72" fmla="*/ 2 w 142"/>
                <a:gd name="T73" fmla="*/ 122 h 124"/>
                <a:gd name="T74" fmla="*/ 2 w 142"/>
                <a:gd name="T75" fmla="*/ 122 h 124"/>
                <a:gd name="T76" fmla="*/ 1 w 142"/>
                <a:gd name="T77" fmla="*/ 122 h 124"/>
                <a:gd name="T78" fmla="*/ 1 w 142"/>
                <a:gd name="T79" fmla="*/ 121 h 124"/>
                <a:gd name="T80" fmla="*/ 0 w 142"/>
                <a:gd name="T81" fmla="*/ 121 h 124"/>
                <a:gd name="T82" fmla="*/ 0 w 142"/>
                <a:gd name="T83" fmla="*/ 120 h 124"/>
                <a:gd name="T84" fmla="*/ 0 w 142"/>
                <a:gd name="T85" fmla="*/ 119 h 124"/>
                <a:gd name="T86" fmla="*/ 0 w 142"/>
                <a:gd name="T87" fmla="*/ 119 h 124"/>
                <a:gd name="T88" fmla="*/ 0 w 142"/>
                <a:gd name="T89" fmla="*/ 117 h 124"/>
                <a:gd name="T90" fmla="*/ 0 w 142"/>
                <a:gd name="T91" fmla="*/ 5 h 124"/>
                <a:gd name="T92" fmla="*/ 0 w 142"/>
                <a:gd name="T93" fmla="*/ 4 h 124"/>
                <a:gd name="T94" fmla="*/ 0 w 142"/>
                <a:gd name="T95" fmla="*/ 3 h 124"/>
                <a:gd name="T96" fmla="*/ 0 w 142"/>
                <a:gd name="T97" fmla="*/ 3 h 124"/>
                <a:gd name="T98" fmla="*/ 0 w 142"/>
                <a:gd name="T99" fmla="*/ 2 h 124"/>
                <a:gd name="T100" fmla="*/ 0 w 142"/>
                <a:gd name="T101" fmla="*/ 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"/>
                <a:gd name="T154" fmla="*/ 0 h 124"/>
                <a:gd name="T155" fmla="*/ 142 w 142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7" name="Freeform 42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4 h 17"/>
                <a:gd name="T2" fmla="*/ 151 w 153"/>
                <a:gd name="T3" fmla="*/ 3 h 17"/>
                <a:gd name="T4" fmla="*/ 151 w 153"/>
                <a:gd name="T5" fmla="*/ 2 h 17"/>
                <a:gd name="T6" fmla="*/ 150 w 153"/>
                <a:gd name="T7" fmla="*/ 2 h 17"/>
                <a:gd name="T8" fmla="*/ 150 w 153"/>
                <a:gd name="T9" fmla="*/ 2 h 17"/>
                <a:gd name="T10" fmla="*/ 150 w 153"/>
                <a:gd name="T11" fmla="*/ 1 h 17"/>
                <a:gd name="T12" fmla="*/ 149 w 153"/>
                <a:gd name="T13" fmla="*/ 1 h 17"/>
                <a:gd name="T14" fmla="*/ 149 w 153"/>
                <a:gd name="T15" fmla="*/ 1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3 h 17"/>
                <a:gd name="T40" fmla="*/ 6 w 153"/>
                <a:gd name="T41" fmla="*/ 16 h 17"/>
                <a:gd name="T42" fmla="*/ 7 w 153"/>
                <a:gd name="T43" fmla="*/ 14 h 17"/>
                <a:gd name="T44" fmla="*/ 7 w 153"/>
                <a:gd name="T45" fmla="*/ 14 h 17"/>
                <a:gd name="T46" fmla="*/ 8 w 153"/>
                <a:gd name="T47" fmla="*/ 13 h 17"/>
                <a:gd name="T48" fmla="*/ 8 w 153"/>
                <a:gd name="T49" fmla="*/ 13 h 17"/>
                <a:gd name="T50" fmla="*/ 8 w 153"/>
                <a:gd name="T51" fmla="*/ 12 h 17"/>
                <a:gd name="T52" fmla="*/ 9 w 153"/>
                <a:gd name="T53" fmla="*/ 12 h 17"/>
                <a:gd name="T54" fmla="*/ 10 w 153"/>
                <a:gd name="T55" fmla="*/ 12 h 17"/>
                <a:gd name="T56" fmla="*/ 140 w 153"/>
                <a:gd name="T57" fmla="*/ 12 h 17"/>
                <a:gd name="T58" fmla="*/ 141 w 153"/>
                <a:gd name="T59" fmla="*/ 12 h 17"/>
                <a:gd name="T60" fmla="*/ 142 w 153"/>
                <a:gd name="T61" fmla="*/ 12 h 17"/>
                <a:gd name="T62" fmla="*/ 142 w 153"/>
                <a:gd name="T63" fmla="*/ 13 h 17"/>
                <a:gd name="T64" fmla="*/ 143 w 153"/>
                <a:gd name="T65" fmla="*/ 13 h 17"/>
                <a:gd name="T66" fmla="*/ 143 w 153"/>
                <a:gd name="T67" fmla="*/ 14 h 17"/>
                <a:gd name="T68" fmla="*/ 143 w 153"/>
                <a:gd name="T69" fmla="*/ 14 h 17"/>
                <a:gd name="T70" fmla="*/ 144 w 153"/>
                <a:gd name="T71" fmla="*/ 14 h 17"/>
                <a:gd name="T72" fmla="*/ 152 w 153"/>
                <a:gd name="T73" fmla="*/ 4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17"/>
                <a:gd name="T113" fmla="*/ 153 w 153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8" name="Freeform 43"/>
            <p:cNvSpPr>
              <a:spLocks/>
            </p:cNvSpPr>
            <p:nvPr/>
          </p:nvSpPr>
          <p:spPr bwMode="auto">
            <a:xfrm>
              <a:off x="3870" y="1299"/>
              <a:ext cx="17" cy="135"/>
            </a:xfrm>
            <a:custGeom>
              <a:avLst/>
              <a:gdLst>
                <a:gd name="T0" fmla="*/ 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3 h 135"/>
                <a:gd name="T12" fmla="*/ 0 w 17"/>
                <a:gd name="T13" fmla="*/ 4 h 135"/>
                <a:gd name="T14" fmla="*/ 0 w 17"/>
                <a:gd name="T15" fmla="*/ 130 h 135"/>
                <a:gd name="T16" fmla="*/ 0 w 17"/>
                <a:gd name="T17" fmla="*/ 130 h 135"/>
                <a:gd name="T18" fmla="*/ 0 w 17"/>
                <a:gd name="T19" fmla="*/ 131 h 135"/>
                <a:gd name="T20" fmla="*/ 0 w 17"/>
                <a:gd name="T21" fmla="*/ 132 h 135"/>
                <a:gd name="T22" fmla="*/ 0 w 17"/>
                <a:gd name="T23" fmla="*/ 132 h 135"/>
                <a:gd name="T24" fmla="*/ 1 w 17"/>
                <a:gd name="T25" fmla="*/ 133 h 135"/>
                <a:gd name="T26" fmla="*/ 2 w 17"/>
                <a:gd name="T27" fmla="*/ 133 h 135"/>
                <a:gd name="T28" fmla="*/ 2 w 17"/>
                <a:gd name="T29" fmla="*/ 134 h 135"/>
                <a:gd name="T30" fmla="*/ 3 w 17"/>
                <a:gd name="T31" fmla="*/ 134 h 135"/>
                <a:gd name="T32" fmla="*/ 16 w 17"/>
                <a:gd name="T33" fmla="*/ 127 h 135"/>
                <a:gd name="T34" fmla="*/ 15 w 17"/>
                <a:gd name="T35" fmla="*/ 126 h 135"/>
                <a:gd name="T36" fmla="*/ 15 w 17"/>
                <a:gd name="T37" fmla="*/ 126 h 135"/>
                <a:gd name="T38" fmla="*/ 14 w 17"/>
                <a:gd name="T39" fmla="*/ 126 h 135"/>
                <a:gd name="T40" fmla="*/ 14 w 17"/>
                <a:gd name="T41" fmla="*/ 125 h 135"/>
                <a:gd name="T42" fmla="*/ 13 w 17"/>
                <a:gd name="T43" fmla="*/ 124 h 135"/>
                <a:gd name="T44" fmla="*/ 13 w 17"/>
                <a:gd name="T45" fmla="*/ 124 h 135"/>
                <a:gd name="T46" fmla="*/ 13 w 17"/>
                <a:gd name="T47" fmla="*/ 10 h 135"/>
                <a:gd name="T48" fmla="*/ 13 w 17"/>
                <a:gd name="T49" fmla="*/ 9 h 135"/>
                <a:gd name="T50" fmla="*/ 13 w 17"/>
                <a:gd name="T51" fmla="*/ 8 h 135"/>
                <a:gd name="T52" fmla="*/ 14 w 17"/>
                <a:gd name="T53" fmla="*/ 8 h 135"/>
                <a:gd name="T54" fmla="*/ 15 w 17"/>
                <a:gd name="T55" fmla="*/ 7 h 135"/>
                <a:gd name="T56" fmla="*/ 15 w 17"/>
                <a:gd name="T57" fmla="*/ 6 h 135"/>
                <a:gd name="T58" fmla="*/ 2 w 17"/>
                <a:gd name="T59" fmla="*/ 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35"/>
                <a:gd name="T92" fmla="*/ 17 w 17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9" name="Freeform 44"/>
            <p:cNvSpPr>
              <a:spLocks/>
            </p:cNvSpPr>
            <p:nvPr/>
          </p:nvSpPr>
          <p:spPr bwMode="auto">
            <a:xfrm>
              <a:off x="3872" y="1300"/>
              <a:ext cx="155" cy="136"/>
            </a:xfrm>
            <a:custGeom>
              <a:avLst/>
              <a:gdLst>
                <a:gd name="T0" fmla="*/ 0 w 155"/>
                <a:gd name="T1" fmla="*/ 133 h 136"/>
                <a:gd name="T2" fmla="*/ 0 w 155"/>
                <a:gd name="T3" fmla="*/ 134 h 136"/>
                <a:gd name="T4" fmla="*/ 0 w 155"/>
                <a:gd name="T5" fmla="*/ 134 h 136"/>
                <a:gd name="T6" fmla="*/ 1 w 155"/>
                <a:gd name="T7" fmla="*/ 134 h 136"/>
                <a:gd name="T8" fmla="*/ 1 w 155"/>
                <a:gd name="T9" fmla="*/ 134 h 136"/>
                <a:gd name="T10" fmla="*/ 2 w 155"/>
                <a:gd name="T11" fmla="*/ 135 h 136"/>
                <a:gd name="T12" fmla="*/ 2 w 155"/>
                <a:gd name="T13" fmla="*/ 135 h 136"/>
                <a:gd name="T14" fmla="*/ 3 w 155"/>
                <a:gd name="T15" fmla="*/ 135 h 136"/>
                <a:gd name="T16" fmla="*/ 148 w 155"/>
                <a:gd name="T17" fmla="*/ 135 h 136"/>
                <a:gd name="T18" fmla="*/ 150 w 155"/>
                <a:gd name="T19" fmla="*/ 134 h 136"/>
                <a:gd name="T20" fmla="*/ 151 w 155"/>
                <a:gd name="T21" fmla="*/ 134 h 136"/>
                <a:gd name="T22" fmla="*/ 151 w 155"/>
                <a:gd name="T23" fmla="*/ 133 h 136"/>
                <a:gd name="T24" fmla="*/ 152 w 155"/>
                <a:gd name="T25" fmla="*/ 133 h 136"/>
                <a:gd name="T26" fmla="*/ 152 w 155"/>
                <a:gd name="T27" fmla="*/ 133 h 136"/>
                <a:gd name="T28" fmla="*/ 153 w 155"/>
                <a:gd name="T29" fmla="*/ 132 h 136"/>
                <a:gd name="T30" fmla="*/ 153 w 155"/>
                <a:gd name="T31" fmla="*/ 131 h 136"/>
                <a:gd name="T32" fmla="*/ 154 w 155"/>
                <a:gd name="T33" fmla="*/ 131 h 136"/>
                <a:gd name="T34" fmla="*/ 154 w 155"/>
                <a:gd name="T35" fmla="*/ 129 h 136"/>
                <a:gd name="T36" fmla="*/ 154 w 155"/>
                <a:gd name="T37" fmla="*/ 129 h 136"/>
                <a:gd name="T38" fmla="*/ 154 w 155"/>
                <a:gd name="T39" fmla="*/ 3 h 136"/>
                <a:gd name="T40" fmla="*/ 154 w 155"/>
                <a:gd name="T41" fmla="*/ 2 h 136"/>
                <a:gd name="T42" fmla="*/ 154 w 155"/>
                <a:gd name="T43" fmla="*/ 1 h 136"/>
                <a:gd name="T44" fmla="*/ 154 w 155"/>
                <a:gd name="T45" fmla="*/ 1 h 136"/>
                <a:gd name="T46" fmla="*/ 153 w 155"/>
                <a:gd name="T47" fmla="*/ 1 h 136"/>
                <a:gd name="T48" fmla="*/ 153 w 155"/>
                <a:gd name="T49" fmla="*/ 0 h 136"/>
                <a:gd name="T50" fmla="*/ 153 w 155"/>
                <a:gd name="T51" fmla="*/ 0 h 136"/>
                <a:gd name="T52" fmla="*/ 145 w 155"/>
                <a:gd name="T53" fmla="*/ 5 h 136"/>
                <a:gd name="T54" fmla="*/ 145 w 155"/>
                <a:gd name="T55" fmla="*/ 5 h 136"/>
                <a:gd name="T56" fmla="*/ 146 w 155"/>
                <a:gd name="T57" fmla="*/ 6 h 136"/>
                <a:gd name="T58" fmla="*/ 146 w 155"/>
                <a:gd name="T59" fmla="*/ 7 h 136"/>
                <a:gd name="T60" fmla="*/ 146 w 155"/>
                <a:gd name="T61" fmla="*/ 7 h 136"/>
                <a:gd name="T62" fmla="*/ 146 w 155"/>
                <a:gd name="T63" fmla="*/ 7 h 136"/>
                <a:gd name="T64" fmla="*/ 146 w 155"/>
                <a:gd name="T65" fmla="*/ 8 h 136"/>
                <a:gd name="T66" fmla="*/ 146 w 155"/>
                <a:gd name="T67" fmla="*/ 9 h 136"/>
                <a:gd name="T68" fmla="*/ 146 w 155"/>
                <a:gd name="T69" fmla="*/ 9 h 136"/>
                <a:gd name="T70" fmla="*/ 146 w 155"/>
                <a:gd name="T71" fmla="*/ 123 h 136"/>
                <a:gd name="T72" fmla="*/ 146 w 155"/>
                <a:gd name="T73" fmla="*/ 123 h 136"/>
                <a:gd name="T74" fmla="*/ 146 w 155"/>
                <a:gd name="T75" fmla="*/ 124 h 136"/>
                <a:gd name="T76" fmla="*/ 146 w 155"/>
                <a:gd name="T77" fmla="*/ 125 h 136"/>
                <a:gd name="T78" fmla="*/ 146 w 155"/>
                <a:gd name="T79" fmla="*/ 125 h 136"/>
                <a:gd name="T80" fmla="*/ 145 w 155"/>
                <a:gd name="T81" fmla="*/ 126 h 136"/>
                <a:gd name="T82" fmla="*/ 145 w 155"/>
                <a:gd name="T83" fmla="*/ 127 h 136"/>
                <a:gd name="T84" fmla="*/ 144 w 155"/>
                <a:gd name="T85" fmla="*/ 127 h 136"/>
                <a:gd name="T86" fmla="*/ 143 w 155"/>
                <a:gd name="T87" fmla="*/ 127 h 136"/>
                <a:gd name="T88" fmla="*/ 143 w 155"/>
                <a:gd name="T89" fmla="*/ 128 h 136"/>
                <a:gd name="T90" fmla="*/ 142 w 155"/>
                <a:gd name="T91" fmla="*/ 128 h 136"/>
                <a:gd name="T92" fmla="*/ 142 w 155"/>
                <a:gd name="T93" fmla="*/ 128 h 136"/>
                <a:gd name="T94" fmla="*/ 9 w 155"/>
                <a:gd name="T95" fmla="*/ 128 h 136"/>
                <a:gd name="T96" fmla="*/ 8 w 155"/>
                <a:gd name="T97" fmla="*/ 128 h 136"/>
                <a:gd name="T98" fmla="*/ 8 w 155"/>
                <a:gd name="T99" fmla="*/ 128 h 136"/>
                <a:gd name="T100" fmla="*/ 8 w 155"/>
                <a:gd name="T101" fmla="*/ 127 h 136"/>
                <a:gd name="T102" fmla="*/ 7 w 155"/>
                <a:gd name="T103" fmla="*/ 127 h 136"/>
                <a:gd name="T104" fmla="*/ 7 w 155"/>
                <a:gd name="T105" fmla="*/ 127 h 136"/>
                <a:gd name="T106" fmla="*/ 6 w 155"/>
                <a:gd name="T107" fmla="*/ 127 h 136"/>
                <a:gd name="T108" fmla="*/ 6 w 155"/>
                <a:gd name="T109" fmla="*/ 127 h 136"/>
                <a:gd name="T110" fmla="*/ 0 w 155"/>
                <a:gd name="T111" fmla="*/ 133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136"/>
                <a:gd name="T170" fmla="*/ 155 w 15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00" name="Freeform 45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16 h 17"/>
                <a:gd name="T2" fmla="*/ 151 w 153"/>
                <a:gd name="T3" fmla="*/ 16 h 17"/>
                <a:gd name="T4" fmla="*/ 151 w 153"/>
                <a:gd name="T5" fmla="*/ 10 h 17"/>
                <a:gd name="T6" fmla="*/ 150 w 153"/>
                <a:gd name="T7" fmla="*/ 10 h 17"/>
                <a:gd name="T8" fmla="*/ 150 w 153"/>
                <a:gd name="T9" fmla="*/ 10 h 17"/>
                <a:gd name="T10" fmla="*/ 150 w 153"/>
                <a:gd name="T11" fmla="*/ 5 h 17"/>
                <a:gd name="T12" fmla="*/ 149 w 153"/>
                <a:gd name="T13" fmla="*/ 5 h 17"/>
                <a:gd name="T14" fmla="*/ 149 w 153"/>
                <a:gd name="T15" fmla="*/ 5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5 h 17"/>
                <a:gd name="T32" fmla="*/ 1 w 153"/>
                <a:gd name="T33" fmla="*/ 5 h 17"/>
                <a:gd name="T34" fmla="*/ 0 w 153"/>
                <a:gd name="T35" fmla="*/ 10 h 17"/>
                <a:gd name="T36" fmla="*/ 0 w 153"/>
                <a:gd name="T37" fmla="*/ 10 h 17"/>
                <a:gd name="T38" fmla="*/ 0 w 153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7"/>
                <a:gd name="T62" fmla="*/ 153 w 15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1" name="Freeform 46"/>
            <p:cNvSpPr>
              <a:spLocks/>
            </p:cNvSpPr>
            <p:nvPr/>
          </p:nvSpPr>
          <p:spPr bwMode="auto">
            <a:xfrm>
              <a:off x="3843" y="1489"/>
              <a:ext cx="215" cy="72"/>
            </a:xfrm>
            <a:custGeom>
              <a:avLst/>
              <a:gdLst>
                <a:gd name="T0" fmla="*/ 0 w 215"/>
                <a:gd name="T1" fmla="*/ 71 h 72"/>
                <a:gd name="T2" fmla="*/ 0 w 215"/>
                <a:gd name="T3" fmla="*/ 0 h 72"/>
                <a:gd name="T4" fmla="*/ 214 w 215"/>
                <a:gd name="T5" fmla="*/ 0 h 72"/>
                <a:gd name="T6" fmla="*/ 214 w 215"/>
                <a:gd name="T7" fmla="*/ 71 h 72"/>
                <a:gd name="T8" fmla="*/ 0 w 215"/>
                <a:gd name="T9" fmla="*/ 7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72"/>
                <a:gd name="T17" fmla="*/ 215 w 21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2" name="Freeform 47"/>
            <p:cNvSpPr>
              <a:spLocks/>
            </p:cNvSpPr>
            <p:nvPr/>
          </p:nvSpPr>
          <p:spPr bwMode="auto">
            <a:xfrm>
              <a:off x="3841" y="1489"/>
              <a:ext cx="219" cy="23"/>
            </a:xfrm>
            <a:custGeom>
              <a:avLst/>
              <a:gdLst>
                <a:gd name="T0" fmla="*/ 79 w 219"/>
                <a:gd name="T1" fmla="*/ 0 h 23"/>
                <a:gd name="T2" fmla="*/ 0 w 219"/>
                <a:gd name="T3" fmla="*/ 0 h 23"/>
                <a:gd name="T4" fmla="*/ 0 w 219"/>
                <a:gd name="T5" fmla="*/ 22 h 23"/>
                <a:gd name="T6" fmla="*/ 218 w 219"/>
                <a:gd name="T7" fmla="*/ 22 h 23"/>
                <a:gd name="T8" fmla="*/ 215 w 219"/>
                <a:gd name="T9" fmla="*/ 0 h 23"/>
                <a:gd name="T10" fmla="*/ 137 w 219"/>
                <a:gd name="T11" fmla="*/ 0 h 23"/>
                <a:gd name="T12" fmla="*/ 79 w 2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23"/>
                <a:gd name="T23" fmla="*/ 219 w 2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03" name="Freeform 48"/>
            <p:cNvSpPr>
              <a:spLocks/>
            </p:cNvSpPr>
            <p:nvPr/>
          </p:nvSpPr>
          <p:spPr bwMode="auto">
            <a:xfrm>
              <a:off x="3991" y="1495"/>
              <a:ext cx="56" cy="17"/>
            </a:xfrm>
            <a:custGeom>
              <a:avLst/>
              <a:gdLst>
                <a:gd name="T0" fmla="*/ 0 w 56"/>
                <a:gd name="T1" fmla="*/ 6 h 17"/>
                <a:gd name="T2" fmla="*/ 18 w 56"/>
                <a:gd name="T3" fmla="*/ 6 h 17"/>
                <a:gd name="T4" fmla="*/ 18 w 56"/>
                <a:gd name="T5" fmla="*/ 0 h 17"/>
                <a:gd name="T6" fmla="*/ 35 w 56"/>
                <a:gd name="T7" fmla="*/ 0 h 17"/>
                <a:gd name="T8" fmla="*/ 35 w 56"/>
                <a:gd name="T9" fmla="*/ 6 h 17"/>
                <a:gd name="T10" fmla="*/ 55 w 56"/>
                <a:gd name="T11" fmla="*/ 6 h 17"/>
                <a:gd name="T12" fmla="*/ 55 w 56"/>
                <a:gd name="T13" fmla="*/ 10 h 17"/>
                <a:gd name="T14" fmla="*/ 35 w 56"/>
                <a:gd name="T15" fmla="*/ 10 h 17"/>
                <a:gd name="T16" fmla="*/ 35 w 56"/>
                <a:gd name="T17" fmla="*/ 16 h 17"/>
                <a:gd name="T18" fmla="*/ 18 w 56"/>
                <a:gd name="T19" fmla="*/ 16 h 17"/>
                <a:gd name="T20" fmla="*/ 18 w 56"/>
                <a:gd name="T21" fmla="*/ 10 h 17"/>
                <a:gd name="T22" fmla="*/ 0 w 56"/>
                <a:gd name="T23" fmla="*/ 10 h 17"/>
                <a:gd name="T24" fmla="*/ 0 w 56"/>
                <a:gd name="T25" fmla="*/ 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7"/>
                <a:gd name="T41" fmla="*/ 56 w 5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04" name="Freeform 49"/>
            <p:cNvSpPr>
              <a:spLocks/>
            </p:cNvSpPr>
            <p:nvPr/>
          </p:nvSpPr>
          <p:spPr bwMode="auto">
            <a:xfrm>
              <a:off x="3991" y="150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0 h 17"/>
                <a:gd name="T4" fmla="*/ 16 w 17"/>
                <a:gd name="T5" fmla="*/ 5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5" name="Freeform 50"/>
            <p:cNvSpPr>
              <a:spLocks/>
            </p:cNvSpPr>
            <p:nvPr/>
          </p:nvSpPr>
          <p:spPr bwMode="auto">
            <a:xfrm>
              <a:off x="4010" y="149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6" name="Freeform 51"/>
            <p:cNvSpPr>
              <a:spLocks/>
            </p:cNvSpPr>
            <p:nvPr/>
          </p:nvSpPr>
          <p:spPr bwMode="auto">
            <a:xfrm>
              <a:off x="4046" y="150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7" name="Freeform 52"/>
            <p:cNvSpPr>
              <a:spLocks/>
            </p:cNvSpPr>
            <p:nvPr/>
          </p:nvSpPr>
          <p:spPr bwMode="auto">
            <a:xfrm>
              <a:off x="4027" y="149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8" name="Freeform 53"/>
            <p:cNvSpPr>
              <a:spLocks/>
            </p:cNvSpPr>
            <p:nvPr/>
          </p:nvSpPr>
          <p:spPr bwMode="auto">
            <a:xfrm>
              <a:off x="4011" y="149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09" name="Freeform 54"/>
            <p:cNvSpPr>
              <a:spLocks/>
            </p:cNvSpPr>
            <p:nvPr/>
          </p:nvSpPr>
          <p:spPr bwMode="auto">
            <a:xfrm>
              <a:off x="3993" y="1502"/>
              <a:ext cx="54" cy="17"/>
            </a:xfrm>
            <a:custGeom>
              <a:avLst/>
              <a:gdLst>
                <a:gd name="T0" fmla="*/ 0 w 54"/>
                <a:gd name="T1" fmla="*/ 0 h 17"/>
                <a:gd name="T2" fmla="*/ 53 w 54"/>
                <a:gd name="T3" fmla="*/ 0 h 17"/>
                <a:gd name="T4" fmla="*/ 53 w 54"/>
                <a:gd name="T5" fmla="*/ 16 h 17"/>
                <a:gd name="T6" fmla="*/ 0 w 54"/>
                <a:gd name="T7" fmla="*/ 16 h 17"/>
                <a:gd name="T8" fmla="*/ 0 w 5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7"/>
                <a:gd name="T17" fmla="*/ 54 w 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10" name="Freeform 55"/>
            <p:cNvSpPr>
              <a:spLocks/>
            </p:cNvSpPr>
            <p:nvPr/>
          </p:nvSpPr>
          <p:spPr bwMode="auto">
            <a:xfrm>
              <a:off x="4010" y="1496"/>
              <a:ext cx="19" cy="17"/>
            </a:xfrm>
            <a:custGeom>
              <a:avLst/>
              <a:gdLst>
                <a:gd name="T0" fmla="*/ 18 w 19"/>
                <a:gd name="T1" fmla="*/ 12 h 17"/>
                <a:gd name="T2" fmla="*/ 17 w 19"/>
                <a:gd name="T3" fmla="*/ 16 h 17"/>
                <a:gd name="T4" fmla="*/ 17 w 19"/>
                <a:gd name="T5" fmla="*/ 0 h 17"/>
                <a:gd name="T6" fmla="*/ 0 w 19"/>
                <a:gd name="T7" fmla="*/ 0 h 17"/>
                <a:gd name="T8" fmla="*/ 0 w 19"/>
                <a:gd name="T9" fmla="*/ 16 h 17"/>
                <a:gd name="T10" fmla="*/ 0 w 19"/>
                <a:gd name="T11" fmla="*/ 1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11" name="Freeform 56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12" name="Freeform 57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13" name="Freeform 58"/>
            <p:cNvSpPr>
              <a:spLocks/>
            </p:cNvSpPr>
            <p:nvPr/>
          </p:nvSpPr>
          <p:spPr bwMode="auto">
            <a:xfrm>
              <a:off x="3930" y="1497"/>
              <a:ext cx="44" cy="17"/>
            </a:xfrm>
            <a:custGeom>
              <a:avLst/>
              <a:gdLst>
                <a:gd name="T0" fmla="*/ 14 w 44"/>
                <a:gd name="T1" fmla="*/ 16 h 17"/>
                <a:gd name="T2" fmla="*/ 0 w 44"/>
                <a:gd name="T3" fmla="*/ 16 h 17"/>
                <a:gd name="T4" fmla="*/ 0 w 44"/>
                <a:gd name="T5" fmla="*/ 8 h 17"/>
                <a:gd name="T6" fmla="*/ 14 w 44"/>
                <a:gd name="T7" fmla="*/ 8 h 17"/>
                <a:gd name="T8" fmla="*/ 14 w 44"/>
                <a:gd name="T9" fmla="*/ 0 h 17"/>
                <a:gd name="T10" fmla="*/ 28 w 44"/>
                <a:gd name="T11" fmla="*/ 0 h 17"/>
                <a:gd name="T12" fmla="*/ 28 w 44"/>
                <a:gd name="T13" fmla="*/ 8 h 17"/>
                <a:gd name="T14" fmla="*/ 43 w 44"/>
                <a:gd name="T15" fmla="*/ 8 h 17"/>
                <a:gd name="T16" fmla="*/ 43 w 44"/>
                <a:gd name="T17" fmla="*/ 16 h 17"/>
                <a:gd name="T18" fmla="*/ 28 w 44"/>
                <a:gd name="T19" fmla="*/ 16 h 17"/>
                <a:gd name="T20" fmla="*/ 14 w 44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7"/>
                <a:gd name="T35" fmla="*/ 44 w 4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14" name="Freeform 59"/>
            <p:cNvSpPr>
              <a:spLocks/>
            </p:cNvSpPr>
            <p:nvPr/>
          </p:nvSpPr>
          <p:spPr bwMode="auto">
            <a:xfrm>
              <a:off x="3945" y="149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15" name="Freeform 60"/>
            <p:cNvSpPr>
              <a:spLocks/>
            </p:cNvSpPr>
            <p:nvPr/>
          </p:nvSpPr>
          <p:spPr bwMode="auto">
            <a:xfrm>
              <a:off x="3897" y="1494"/>
              <a:ext cx="20" cy="17"/>
            </a:xfrm>
            <a:custGeom>
              <a:avLst/>
              <a:gdLst>
                <a:gd name="T0" fmla="*/ 5 w 20"/>
                <a:gd name="T1" fmla="*/ 16 h 17"/>
                <a:gd name="T2" fmla="*/ 3 w 20"/>
                <a:gd name="T3" fmla="*/ 15 h 17"/>
                <a:gd name="T4" fmla="*/ 2 w 20"/>
                <a:gd name="T5" fmla="*/ 15 h 17"/>
                <a:gd name="T6" fmla="*/ 1 w 20"/>
                <a:gd name="T7" fmla="*/ 14 h 17"/>
                <a:gd name="T8" fmla="*/ 1 w 20"/>
                <a:gd name="T9" fmla="*/ 12 h 17"/>
                <a:gd name="T10" fmla="*/ 0 w 20"/>
                <a:gd name="T11" fmla="*/ 12 h 17"/>
                <a:gd name="T12" fmla="*/ 0 w 20"/>
                <a:gd name="T13" fmla="*/ 10 h 17"/>
                <a:gd name="T14" fmla="*/ 0 w 20"/>
                <a:gd name="T15" fmla="*/ 8 h 17"/>
                <a:gd name="T16" fmla="*/ 0 w 20"/>
                <a:gd name="T17" fmla="*/ 6 h 17"/>
                <a:gd name="T18" fmla="*/ 0 w 20"/>
                <a:gd name="T19" fmla="*/ 4 h 17"/>
                <a:gd name="T20" fmla="*/ 0 w 20"/>
                <a:gd name="T21" fmla="*/ 3 h 17"/>
                <a:gd name="T22" fmla="*/ 1 w 20"/>
                <a:gd name="T23" fmla="*/ 2 h 17"/>
                <a:gd name="T24" fmla="*/ 2 w 20"/>
                <a:gd name="T25" fmla="*/ 1 h 17"/>
                <a:gd name="T26" fmla="*/ 3 w 20"/>
                <a:gd name="T27" fmla="*/ 0 h 17"/>
                <a:gd name="T28" fmla="*/ 4 w 20"/>
                <a:gd name="T29" fmla="*/ 0 h 17"/>
                <a:gd name="T30" fmla="*/ 5 w 20"/>
                <a:gd name="T31" fmla="*/ 0 h 17"/>
                <a:gd name="T32" fmla="*/ 12 w 20"/>
                <a:gd name="T33" fmla="*/ 0 h 17"/>
                <a:gd name="T34" fmla="*/ 13 w 20"/>
                <a:gd name="T35" fmla="*/ 0 h 17"/>
                <a:gd name="T36" fmla="*/ 15 w 20"/>
                <a:gd name="T37" fmla="*/ 0 h 17"/>
                <a:gd name="T38" fmla="*/ 16 w 20"/>
                <a:gd name="T39" fmla="*/ 1 h 17"/>
                <a:gd name="T40" fmla="*/ 17 w 20"/>
                <a:gd name="T41" fmla="*/ 3 h 17"/>
                <a:gd name="T42" fmla="*/ 17 w 20"/>
                <a:gd name="T43" fmla="*/ 3 h 17"/>
                <a:gd name="T44" fmla="*/ 18 w 20"/>
                <a:gd name="T45" fmla="*/ 5 h 17"/>
                <a:gd name="T46" fmla="*/ 18 w 20"/>
                <a:gd name="T47" fmla="*/ 7 h 17"/>
                <a:gd name="T48" fmla="*/ 18 w 20"/>
                <a:gd name="T49" fmla="*/ 8 h 17"/>
                <a:gd name="T50" fmla="*/ 18 w 20"/>
                <a:gd name="T51" fmla="*/ 10 h 17"/>
                <a:gd name="T52" fmla="*/ 17 w 20"/>
                <a:gd name="T53" fmla="*/ 12 h 17"/>
                <a:gd name="T54" fmla="*/ 16 w 20"/>
                <a:gd name="T55" fmla="*/ 13 h 17"/>
                <a:gd name="T56" fmla="*/ 15 w 20"/>
                <a:gd name="T57" fmla="*/ 15 h 17"/>
                <a:gd name="T58" fmla="*/ 13 w 20"/>
                <a:gd name="T59" fmla="*/ 15 h 17"/>
                <a:gd name="T60" fmla="*/ 13 w 20"/>
                <a:gd name="T61" fmla="*/ 16 h 17"/>
                <a:gd name="T62" fmla="*/ 12 w 20"/>
                <a:gd name="T63" fmla="*/ 16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7"/>
                <a:gd name="T98" fmla="*/ 20 w 20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16" name="Freeform 61"/>
            <p:cNvSpPr>
              <a:spLocks/>
            </p:cNvSpPr>
            <p:nvPr/>
          </p:nvSpPr>
          <p:spPr bwMode="auto">
            <a:xfrm>
              <a:off x="3921" y="1489"/>
              <a:ext cx="17" cy="38"/>
            </a:xfrm>
            <a:custGeom>
              <a:avLst/>
              <a:gdLst>
                <a:gd name="T0" fmla="*/ 8 w 17"/>
                <a:gd name="T1" fmla="*/ 0 h 38"/>
                <a:gd name="T2" fmla="*/ 0 w 17"/>
                <a:gd name="T3" fmla="*/ 22 h 38"/>
                <a:gd name="T4" fmla="*/ 16 w 17"/>
                <a:gd name="T5" fmla="*/ 22 h 38"/>
                <a:gd name="T6" fmla="*/ 16 w 17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8"/>
                <a:gd name="T14" fmla="*/ 17 w 1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17" name="Freeform 62"/>
            <p:cNvSpPr>
              <a:spLocks/>
            </p:cNvSpPr>
            <p:nvPr/>
          </p:nvSpPr>
          <p:spPr bwMode="auto">
            <a:xfrm>
              <a:off x="3979" y="1489"/>
              <a:ext cx="17" cy="72"/>
            </a:xfrm>
            <a:custGeom>
              <a:avLst/>
              <a:gdLst>
                <a:gd name="T0" fmla="*/ 0 w 17"/>
                <a:gd name="T1" fmla="*/ 0 h 72"/>
                <a:gd name="T2" fmla="*/ 16 w 17"/>
                <a:gd name="T3" fmla="*/ 22 h 72"/>
                <a:gd name="T4" fmla="*/ 0 w 17"/>
                <a:gd name="T5" fmla="*/ 22 h 72"/>
                <a:gd name="T6" fmla="*/ 0 w 17"/>
                <a:gd name="T7" fmla="*/ 71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2"/>
                <a:gd name="T14" fmla="*/ 17 w 1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18" name="Freeform 63"/>
            <p:cNvSpPr>
              <a:spLocks/>
            </p:cNvSpPr>
            <p:nvPr/>
          </p:nvSpPr>
          <p:spPr bwMode="auto">
            <a:xfrm>
              <a:off x="3855" y="1532"/>
              <a:ext cx="250" cy="41"/>
            </a:xfrm>
            <a:custGeom>
              <a:avLst/>
              <a:gdLst>
                <a:gd name="T0" fmla="*/ 0 w 250"/>
                <a:gd name="T1" fmla="*/ 40 h 41"/>
                <a:gd name="T2" fmla="*/ 249 w 250"/>
                <a:gd name="T3" fmla="*/ 40 h 41"/>
                <a:gd name="T4" fmla="*/ 240 w 250"/>
                <a:gd name="T5" fmla="*/ 0 h 41"/>
                <a:gd name="T6" fmla="*/ 10 w 250"/>
                <a:gd name="T7" fmla="*/ 0 h 41"/>
                <a:gd name="T8" fmla="*/ 0 w 250"/>
                <a:gd name="T9" fmla="*/ 4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1"/>
                <a:gd name="T17" fmla="*/ 250 w 2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19" name="Freeform 64"/>
            <p:cNvSpPr>
              <a:spLocks/>
            </p:cNvSpPr>
            <p:nvPr/>
          </p:nvSpPr>
          <p:spPr bwMode="auto">
            <a:xfrm>
              <a:off x="3855" y="1572"/>
              <a:ext cx="251" cy="17"/>
            </a:xfrm>
            <a:custGeom>
              <a:avLst/>
              <a:gdLst>
                <a:gd name="T0" fmla="*/ 0 w 251"/>
                <a:gd name="T1" fmla="*/ 16 h 17"/>
                <a:gd name="T2" fmla="*/ 0 w 251"/>
                <a:gd name="T3" fmla="*/ 0 h 17"/>
                <a:gd name="T4" fmla="*/ 249 w 251"/>
                <a:gd name="T5" fmla="*/ 0 h 17"/>
                <a:gd name="T6" fmla="*/ 250 w 251"/>
                <a:gd name="T7" fmla="*/ 16 h 17"/>
                <a:gd name="T8" fmla="*/ 0 w 25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7"/>
                <a:gd name="T17" fmla="*/ 251 w 2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20" name="Freeform 65"/>
            <p:cNvSpPr>
              <a:spLocks/>
            </p:cNvSpPr>
            <p:nvPr/>
          </p:nvSpPr>
          <p:spPr bwMode="auto">
            <a:xfrm>
              <a:off x="3872" y="1538"/>
              <a:ext cx="223" cy="28"/>
            </a:xfrm>
            <a:custGeom>
              <a:avLst/>
              <a:gdLst>
                <a:gd name="T0" fmla="*/ 0 w 223"/>
                <a:gd name="T1" fmla="*/ 27 h 28"/>
                <a:gd name="T2" fmla="*/ 222 w 223"/>
                <a:gd name="T3" fmla="*/ 27 h 28"/>
                <a:gd name="T4" fmla="*/ 214 w 223"/>
                <a:gd name="T5" fmla="*/ 0 h 28"/>
                <a:gd name="T6" fmla="*/ 8 w 223"/>
                <a:gd name="T7" fmla="*/ 0 h 28"/>
                <a:gd name="T8" fmla="*/ 0 w 223"/>
                <a:gd name="T9" fmla="*/ 2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28"/>
                <a:gd name="T17" fmla="*/ 223 w 22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84" name="Group 66"/>
          <p:cNvGrpSpPr>
            <a:grpSpLocks/>
          </p:cNvGrpSpPr>
          <p:nvPr/>
        </p:nvGrpSpPr>
        <p:grpSpPr bwMode="auto">
          <a:xfrm>
            <a:off x="4403725" y="4965700"/>
            <a:ext cx="763588" cy="609600"/>
            <a:chOff x="3840" y="1279"/>
            <a:chExt cx="266" cy="310"/>
          </a:xfrm>
        </p:grpSpPr>
        <p:sp>
          <p:nvSpPr>
            <p:cNvPr id="28809" name="Freeform 67"/>
            <p:cNvSpPr>
              <a:spLocks/>
            </p:cNvSpPr>
            <p:nvPr/>
          </p:nvSpPr>
          <p:spPr bwMode="auto">
            <a:xfrm>
              <a:off x="3848" y="1548"/>
              <a:ext cx="206" cy="20"/>
            </a:xfrm>
            <a:custGeom>
              <a:avLst/>
              <a:gdLst>
                <a:gd name="T0" fmla="*/ 0 w 206"/>
                <a:gd name="T1" fmla="*/ 19 h 20"/>
                <a:gd name="T2" fmla="*/ 0 w 206"/>
                <a:gd name="T3" fmla="*/ 0 h 20"/>
                <a:gd name="T4" fmla="*/ 205 w 206"/>
                <a:gd name="T5" fmla="*/ 0 h 20"/>
                <a:gd name="T6" fmla="*/ 205 w 206"/>
                <a:gd name="T7" fmla="*/ 19 h 20"/>
                <a:gd name="T8" fmla="*/ 0 w 206"/>
                <a:gd name="T9" fmla="*/ 19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"/>
                <a:gd name="T17" fmla="*/ 206 w 20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0" name="Freeform 68"/>
            <p:cNvSpPr>
              <a:spLocks/>
            </p:cNvSpPr>
            <p:nvPr/>
          </p:nvSpPr>
          <p:spPr bwMode="auto">
            <a:xfrm>
              <a:off x="3840" y="1453"/>
              <a:ext cx="220" cy="34"/>
            </a:xfrm>
            <a:custGeom>
              <a:avLst/>
              <a:gdLst>
                <a:gd name="T0" fmla="*/ 189 w 220"/>
                <a:gd name="T1" fmla="*/ 0 h 34"/>
                <a:gd name="T2" fmla="*/ 219 w 220"/>
                <a:gd name="T3" fmla="*/ 33 h 34"/>
                <a:gd name="T4" fmla="*/ 0 w 220"/>
                <a:gd name="T5" fmla="*/ 33 h 34"/>
                <a:gd name="T6" fmla="*/ 29 w 220"/>
                <a:gd name="T7" fmla="*/ 0 h 34"/>
                <a:gd name="T8" fmla="*/ 189 w 2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4"/>
                <a:gd name="T17" fmla="*/ 220 w 22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1" name="Freeform 69"/>
            <p:cNvSpPr>
              <a:spLocks/>
            </p:cNvSpPr>
            <p:nvPr/>
          </p:nvSpPr>
          <p:spPr bwMode="auto">
            <a:xfrm>
              <a:off x="3897" y="1449"/>
              <a:ext cx="104" cy="24"/>
            </a:xfrm>
            <a:custGeom>
              <a:avLst/>
              <a:gdLst>
                <a:gd name="T0" fmla="*/ 102 w 104"/>
                <a:gd name="T1" fmla="*/ 10 h 24"/>
                <a:gd name="T2" fmla="*/ 101 w 104"/>
                <a:gd name="T3" fmla="*/ 8 h 24"/>
                <a:gd name="T4" fmla="*/ 97 w 104"/>
                <a:gd name="T5" fmla="*/ 6 h 24"/>
                <a:gd name="T6" fmla="*/ 93 w 104"/>
                <a:gd name="T7" fmla="*/ 4 h 24"/>
                <a:gd name="T8" fmla="*/ 87 w 104"/>
                <a:gd name="T9" fmla="*/ 3 h 24"/>
                <a:gd name="T10" fmla="*/ 80 w 104"/>
                <a:gd name="T11" fmla="*/ 2 h 24"/>
                <a:gd name="T12" fmla="*/ 72 w 104"/>
                <a:gd name="T13" fmla="*/ 1 h 24"/>
                <a:gd name="T14" fmla="*/ 64 w 104"/>
                <a:gd name="T15" fmla="*/ 0 h 24"/>
                <a:gd name="T16" fmla="*/ 55 w 104"/>
                <a:gd name="T17" fmla="*/ 0 h 24"/>
                <a:gd name="T18" fmla="*/ 46 w 104"/>
                <a:gd name="T19" fmla="*/ 0 h 24"/>
                <a:gd name="T20" fmla="*/ 37 w 104"/>
                <a:gd name="T21" fmla="*/ 0 h 24"/>
                <a:gd name="T22" fmla="*/ 29 w 104"/>
                <a:gd name="T23" fmla="*/ 1 h 24"/>
                <a:gd name="T24" fmla="*/ 21 w 104"/>
                <a:gd name="T25" fmla="*/ 2 h 24"/>
                <a:gd name="T26" fmla="*/ 14 w 104"/>
                <a:gd name="T27" fmla="*/ 3 h 24"/>
                <a:gd name="T28" fmla="*/ 8 w 104"/>
                <a:gd name="T29" fmla="*/ 4 h 24"/>
                <a:gd name="T30" fmla="*/ 4 w 104"/>
                <a:gd name="T31" fmla="*/ 6 h 24"/>
                <a:gd name="T32" fmla="*/ 1 w 104"/>
                <a:gd name="T33" fmla="*/ 8 h 24"/>
                <a:gd name="T34" fmla="*/ 0 w 104"/>
                <a:gd name="T35" fmla="*/ 10 h 24"/>
                <a:gd name="T36" fmla="*/ 0 w 104"/>
                <a:gd name="T37" fmla="*/ 12 h 24"/>
                <a:gd name="T38" fmla="*/ 1 w 104"/>
                <a:gd name="T39" fmla="*/ 14 h 24"/>
                <a:gd name="T40" fmla="*/ 4 w 104"/>
                <a:gd name="T41" fmla="*/ 16 h 24"/>
                <a:gd name="T42" fmla="*/ 8 w 104"/>
                <a:gd name="T43" fmla="*/ 17 h 24"/>
                <a:gd name="T44" fmla="*/ 14 w 104"/>
                <a:gd name="T45" fmla="*/ 19 h 24"/>
                <a:gd name="T46" fmla="*/ 21 w 104"/>
                <a:gd name="T47" fmla="*/ 20 h 24"/>
                <a:gd name="T48" fmla="*/ 29 w 104"/>
                <a:gd name="T49" fmla="*/ 21 h 24"/>
                <a:gd name="T50" fmla="*/ 37 w 104"/>
                <a:gd name="T51" fmla="*/ 22 h 24"/>
                <a:gd name="T52" fmla="*/ 46 w 104"/>
                <a:gd name="T53" fmla="*/ 23 h 24"/>
                <a:gd name="T54" fmla="*/ 55 w 104"/>
                <a:gd name="T55" fmla="*/ 23 h 24"/>
                <a:gd name="T56" fmla="*/ 64 w 104"/>
                <a:gd name="T57" fmla="*/ 22 h 24"/>
                <a:gd name="T58" fmla="*/ 72 w 104"/>
                <a:gd name="T59" fmla="*/ 21 h 24"/>
                <a:gd name="T60" fmla="*/ 80 w 104"/>
                <a:gd name="T61" fmla="*/ 20 h 24"/>
                <a:gd name="T62" fmla="*/ 87 w 104"/>
                <a:gd name="T63" fmla="*/ 19 h 24"/>
                <a:gd name="T64" fmla="*/ 93 w 104"/>
                <a:gd name="T65" fmla="*/ 17 h 24"/>
                <a:gd name="T66" fmla="*/ 97 w 104"/>
                <a:gd name="T67" fmla="*/ 16 h 24"/>
                <a:gd name="T68" fmla="*/ 101 w 104"/>
                <a:gd name="T69" fmla="*/ 14 h 24"/>
                <a:gd name="T70" fmla="*/ 102 w 104"/>
                <a:gd name="T71" fmla="*/ 12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24"/>
                <a:gd name="T110" fmla="*/ 104 w 10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2" name="Freeform 70"/>
            <p:cNvSpPr>
              <a:spLocks/>
            </p:cNvSpPr>
            <p:nvPr/>
          </p:nvSpPr>
          <p:spPr bwMode="auto">
            <a:xfrm>
              <a:off x="3897" y="1461"/>
              <a:ext cx="104" cy="17"/>
            </a:xfrm>
            <a:custGeom>
              <a:avLst/>
              <a:gdLst>
                <a:gd name="T0" fmla="*/ 102 w 104"/>
                <a:gd name="T1" fmla="*/ 6 h 17"/>
                <a:gd name="T2" fmla="*/ 101 w 104"/>
                <a:gd name="T3" fmla="*/ 8 h 17"/>
                <a:gd name="T4" fmla="*/ 97 w 104"/>
                <a:gd name="T5" fmla="*/ 10 h 17"/>
                <a:gd name="T6" fmla="*/ 93 w 104"/>
                <a:gd name="T7" fmla="*/ 11 h 17"/>
                <a:gd name="T8" fmla="*/ 87 w 104"/>
                <a:gd name="T9" fmla="*/ 12 h 17"/>
                <a:gd name="T10" fmla="*/ 80 w 104"/>
                <a:gd name="T11" fmla="*/ 14 h 17"/>
                <a:gd name="T12" fmla="*/ 72 w 104"/>
                <a:gd name="T13" fmla="*/ 14 h 17"/>
                <a:gd name="T14" fmla="*/ 64 w 104"/>
                <a:gd name="T15" fmla="*/ 15 h 17"/>
                <a:gd name="T16" fmla="*/ 55 w 104"/>
                <a:gd name="T17" fmla="*/ 16 h 17"/>
                <a:gd name="T18" fmla="*/ 46 w 104"/>
                <a:gd name="T19" fmla="*/ 16 h 17"/>
                <a:gd name="T20" fmla="*/ 37 w 104"/>
                <a:gd name="T21" fmla="*/ 15 h 17"/>
                <a:gd name="T22" fmla="*/ 29 w 104"/>
                <a:gd name="T23" fmla="*/ 14 h 17"/>
                <a:gd name="T24" fmla="*/ 21 w 104"/>
                <a:gd name="T25" fmla="*/ 14 h 17"/>
                <a:gd name="T26" fmla="*/ 14 w 104"/>
                <a:gd name="T27" fmla="*/ 12 h 17"/>
                <a:gd name="T28" fmla="*/ 8 w 104"/>
                <a:gd name="T29" fmla="*/ 11 h 17"/>
                <a:gd name="T30" fmla="*/ 4 w 104"/>
                <a:gd name="T31" fmla="*/ 10 h 17"/>
                <a:gd name="T32" fmla="*/ 1 w 104"/>
                <a:gd name="T33" fmla="*/ 8 h 17"/>
                <a:gd name="T34" fmla="*/ 0 w 104"/>
                <a:gd name="T35" fmla="*/ 6 h 17"/>
                <a:gd name="T36" fmla="*/ 0 w 104"/>
                <a:gd name="T37" fmla="*/ 0 h 17"/>
                <a:gd name="T38" fmla="*/ 0 w 104"/>
                <a:gd name="T39" fmla="*/ 2 h 17"/>
                <a:gd name="T40" fmla="*/ 3 w 104"/>
                <a:gd name="T41" fmla="*/ 4 h 17"/>
                <a:gd name="T42" fmla="*/ 6 w 104"/>
                <a:gd name="T43" fmla="*/ 5 h 17"/>
                <a:gd name="T44" fmla="*/ 12 w 104"/>
                <a:gd name="T45" fmla="*/ 6 h 17"/>
                <a:gd name="T46" fmla="*/ 17 w 104"/>
                <a:gd name="T47" fmla="*/ 8 h 17"/>
                <a:gd name="T48" fmla="*/ 25 w 104"/>
                <a:gd name="T49" fmla="*/ 9 h 17"/>
                <a:gd name="T50" fmla="*/ 33 w 104"/>
                <a:gd name="T51" fmla="*/ 10 h 17"/>
                <a:gd name="T52" fmla="*/ 42 w 104"/>
                <a:gd name="T53" fmla="*/ 10 h 17"/>
                <a:gd name="T54" fmla="*/ 51 w 104"/>
                <a:gd name="T55" fmla="*/ 10 h 17"/>
                <a:gd name="T56" fmla="*/ 60 w 104"/>
                <a:gd name="T57" fmla="*/ 10 h 17"/>
                <a:gd name="T58" fmla="*/ 69 w 104"/>
                <a:gd name="T59" fmla="*/ 10 h 17"/>
                <a:gd name="T60" fmla="*/ 76 w 104"/>
                <a:gd name="T61" fmla="*/ 9 h 17"/>
                <a:gd name="T62" fmla="*/ 84 w 104"/>
                <a:gd name="T63" fmla="*/ 8 h 17"/>
                <a:gd name="T64" fmla="*/ 90 w 104"/>
                <a:gd name="T65" fmla="*/ 6 h 17"/>
                <a:gd name="T66" fmla="*/ 95 w 104"/>
                <a:gd name="T67" fmla="*/ 5 h 17"/>
                <a:gd name="T68" fmla="*/ 99 w 104"/>
                <a:gd name="T69" fmla="*/ 4 h 17"/>
                <a:gd name="T70" fmla="*/ 102 w 104"/>
                <a:gd name="T71" fmla="*/ 2 h 17"/>
                <a:gd name="T72" fmla="*/ 103 w 104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7"/>
                <a:gd name="T113" fmla="*/ 104 w 104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3" name="Freeform 71"/>
            <p:cNvSpPr>
              <a:spLocks/>
            </p:cNvSpPr>
            <p:nvPr/>
          </p:nvSpPr>
          <p:spPr bwMode="auto">
            <a:xfrm>
              <a:off x="3840" y="1486"/>
              <a:ext cx="220" cy="77"/>
            </a:xfrm>
            <a:custGeom>
              <a:avLst/>
              <a:gdLst>
                <a:gd name="T0" fmla="*/ 0 w 220"/>
                <a:gd name="T1" fmla="*/ 76 h 77"/>
                <a:gd name="T2" fmla="*/ 219 w 220"/>
                <a:gd name="T3" fmla="*/ 76 h 77"/>
                <a:gd name="T4" fmla="*/ 219 w 220"/>
                <a:gd name="T5" fmla="*/ 0 h 77"/>
                <a:gd name="T6" fmla="*/ 0 w 220"/>
                <a:gd name="T7" fmla="*/ 0 h 77"/>
                <a:gd name="T8" fmla="*/ 0 w 220"/>
                <a:gd name="T9" fmla="*/ 76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77"/>
                <a:gd name="T17" fmla="*/ 220 w 22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4" name="Freeform 72"/>
            <p:cNvSpPr>
              <a:spLocks/>
            </p:cNvSpPr>
            <p:nvPr/>
          </p:nvSpPr>
          <p:spPr bwMode="auto">
            <a:xfrm>
              <a:off x="3875" y="1449"/>
              <a:ext cx="69" cy="17"/>
            </a:xfrm>
            <a:custGeom>
              <a:avLst/>
              <a:gdLst>
                <a:gd name="T0" fmla="*/ 0 w 69"/>
                <a:gd name="T1" fmla="*/ 16 h 17"/>
                <a:gd name="T2" fmla="*/ 0 w 69"/>
                <a:gd name="T3" fmla="*/ 0 h 17"/>
                <a:gd name="T4" fmla="*/ 68 w 69"/>
                <a:gd name="T5" fmla="*/ 0 h 17"/>
                <a:gd name="T6" fmla="*/ 68 w 69"/>
                <a:gd name="T7" fmla="*/ 16 h 17"/>
                <a:gd name="T8" fmla="*/ 0 w 69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5" name="Freeform 73"/>
            <p:cNvSpPr>
              <a:spLocks/>
            </p:cNvSpPr>
            <p:nvPr/>
          </p:nvSpPr>
          <p:spPr bwMode="auto">
            <a:xfrm>
              <a:off x="3931" y="1450"/>
              <a:ext cx="94" cy="17"/>
            </a:xfrm>
            <a:custGeom>
              <a:avLst/>
              <a:gdLst>
                <a:gd name="T0" fmla="*/ 0 w 94"/>
                <a:gd name="T1" fmla="*/ 16 h 17"/>
                <a:gd name="T2" fmla="*/ 0 w 94"/>
                <a:gd name="T3" fmla="*/ 0 h 17"/>
                <a:gd name="T4" fmla="*/ 93 w 94"/>
                <a:gd name="T5" fmla="*/ 0 h 17"/>
                <a:gd name="T6" fmla="*/ 93 w 94"/>
                <a:gd name="T7" fmla="*/ 16 h 17"/>
                <a:gd name="T8" fmla="*/ 0 w 94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"/>
                <a:gd name="T17" fmla="*/ 94 w 9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6" name="Freeform 74"/>
            <p:cNvSpPr>
              <a:spLocks/>
            </p:cNvSpPr>
            <p:nvPr/>
          </p:nvSpPr>
          <p:spPr bwMode="auto">
            <a:xfrm>
              <a:off x="3877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7" name="Freeform 75"/>
            <p:cNvSpPr>
              <a:spLocks/>
            </p:cNvSpPr>
            <p:nvPr/>
          </p:nvSpPr>
          <p:spPr bwMode="auto">
            <a:xfrm>
              <a:off x="388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4 w 17"/>
                <a:gd name="T7" fmla="*/ 16 h 17"/>
                <a:gd name="T8" fmla="*/ 8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8" name="Freeform 76"/>
            <p:cNvSpPr>
              <a:spLocks/>
            </p:cNvSpPr>
            <p:nvPr/>
          </p:nvSpPr>
          <p:spPr bwMode="auto">
            <a:xfrm>
              <a:off x="388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9" name="Freeform 77"/>
            <p:cNvSpPr>
              <a:spLocks/>
            </p:cNvSpPr>
            <p:nvPr/>
          </p:nvSpPr>
          <p:spPr bwMode="auto">
            <a:xfrm>
              <a:off x="388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0" name="Freeform 78"/>
            <p:cNvSpPr>
              <a:spLocks/>
            </p:cNvSpPr>
            <p:nvPr/>
          </p:nvSpPr>
          <p:spPr bwMode="auto">
            <a:xfrm>
              <a:off x="388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1" name="Freeform 79"/>
            <p:cNvSpPr>
              <a:spLocks/>
            </p:cNvSpPr>
            <p:nvPr/>
          </p:nvSpPr>
          <p:spPr bwMode="auto">
            <a:xfrm>
              <a:off x="389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2" name="Freeform 80"/>
            <p:cNvSpPr>
              <a:spLocks/>
            </p:cNvSpPr>
            <p:nvPr/>
          </p:nvSpPr>
          <p:spPr bwMode="auto">
            <a:xfrm>
              <a:off x="389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3" name="Freeform 81"/>
            <p:cNvSpPr>
              <a:spLocks/>
            </p:cNvSpPr>
            <p:nvPr/>
          </p:nvSpPr>
          <p:spPr bwMode="auto">
            <a:xfrm>
              <a:off x="3894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4" name="Freeform 82"/>
            <p:cNvSpPr>
              <a:spLocks/>
            </p:cNvSpPr>
            <p:nvPr/>
          </p:nvSpPr>
          <p:spPr bwMode="auto">
            <a:xfrm>
              <a:off x="389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5" name="Freeform 83"/>
            <p:cNvSpPr>
              <a:spLocks/>
            </p:cNvSpPr>
            <p:nvPr/>
          </p:nvSpPr>
          <p:spPr bwMode="auto">
            <a:xfrm>
              <a:off x="390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6" name="Freeform 84"/>
            <p:cNvSpPr>
              <a:spLocks/>
            </p:cNvSpPr>
            <p:nvPr/>
          </p:nvSpPr>
          <p:spPr bwMode="auto">
            <a:xfrm>
              <a:off x="390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0 w 17"/>
                <a:gd name="T5" fmla="*/ 16 h 17"/>
                <a:gd name="T6" fmla="*/ 8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7" name="Freeform 85"/>
            <p:cNvSpPr>
              <a:spLocks/>
            </p:cNvSpPr>
            <p:nvPr/>
          </p:nvSpPr>
          <p:spPr bwMode="auto">
            <a:xfrm>
              <a:off x="390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6 h 17"/>
                <a:gd name="T6" fmla="*/ 8 w 17"/>
                <a:gd name="T7" fmla="*/ 16 h 17"/>
                <a:gd name="T8" fmla="*/ 12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8" name="Freeform 86"/>
            <p:cNvSpPr>
              <a:spLocks/>
            </p:cNvSpPr>
            <p:nvPr/>
          </p:nvSpPr>
          <p:spPr bwMode="auto">
            <a:xfrm>
              <a:off x="390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9" name="Freeform 87"/>
            <p:cNvSpPr>
              <a:spLocks/>
            </p:cNvSpPr>
            <p:nvPr/>
          </p:nvSpPr>
          <p:spPr bwMode="auto">
            <a:xfrm>
              <a:off x="391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0" name="Freeform 88"/>
            <p:cNvSpPr>
              <a:spLocks/>
            </p:cNvSpPr>
            <p:nvPr/>
          </p:nvSpPr>
          <p:spPr bwMode="auto">
            <a:xfrm>
              <a:off x="391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1" name="Freeform 89"/>
            <p:cNvSpPr>
              <a:spLocks/>
            </p:cNvSpPr>
            <p:nvPr/>
          </p:nvSpPr>
          <p:spPr bwMode="auto">
            <a:xfrm>
              <a:off x="3916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2" name="Freeform 90"/>
            <p:cNvSpPr>
              <a:spLocks/>
            </p:cNvSpPr>
            <p:nvPr/>
          </p:nvSpPr>
          <p:spPr bwMode="auto">
            <a:xfrm>
              <a:off x="391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3" name="Freeform 91"/>
            <p:cNvSpPr>
              <a:spLocks/>
            </p:cNvSpPr>
            <p:nvPr/>
          </p:nvSpPr>
          <p:spPr bwMode="auto">
            <a:xfrm>
              <a:off x="3921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4" name="Freeform 92"/>
            <p:cNvSpPr>
              <a:spLocks/>
            </p:cNvSpPr>
            <p:nvPr/>
          </p:nvSpPr>
          <p:spPr bwMode="auto">
            <a:xfrm>
              <a:off x="392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5" name="Freeform 93"/>
            <p:cNvSpPr>
              <a:spLocks/>
            </p:cNvSpPr>
            <p:nvPr/>
          </p:nvSpPr>
          <p:spPr bwMode="auto">
            <a:xfrm>
              <a:off x="392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6" name="Freeform 94"/>
            <p:cNvSpPr>
              <a:spLocks/>
            </p:cNvSpPr>
            <p:nvPr/>
          </p:nvSpPr>
          <p:spPr bwMode="auto">
            <a:xfrm>
              <a:off x="3855" y="1279"/>
              <a:ext cx="187" cy="174"/>
            </a:xfrm>
            <a:custGeom>
              <a:avLst/>
              <a:gdLst>
                <a:gd name="T0" fmla="*/ 180 w 187"/>
                <a:gd name="T1" fmla="*/ 173 h 174"/>
                <a:gd name="T2" fmla="*/ 180 w 187"/>
                <a:gd name="T3" fmla="*/ 173 h 174"/>
                <a:gd name="T4" fmla="*/ 180 w 187"/>
                <a:gd name="T5" fmla="*/ 172 h 174"/>
                <a:gd name="T6" fmla="*/ 182 w 187"/>
                <a:gd name="T7" fmla="*/ 172 h 174"/>
                <a:gd name="T8" fmla="*/ 182 w 187"/>
                <a:gd name="T9" fmla="*/ 172 h 174"/>
                <a:gd name="T10" fmla="*/ 183 w 187"/>
                <a:gd name="T11" fmla="*/ 171 h 174"/>
                <a:gd name="T12" fmla="*/ 183 w 187"/>
                <a:gd name="T13" fmla="*/ 171 h 174"/>
                <a:gd name="T14" fmla="*/ 184 w 187"/>
                <a:gd name="T15" fmla="*/ 171 h 174"/>
                <a:gd name="T16" fmla="*/ 184 w 187"/>
                <a:gd name="T17" fmla="*/ 170 h 174"/>
                <a:gd name="T18" fmla="*/ 184 w 187"/>
                <a:gd name="T19" fmla="*/ 170 h 174"/>
                <a:gd name="T20" fmla="*/ 184 w 187"/>
                <a:gd name="T21" fmla="*/ 169 h 174"/>
                <a:gd name="T22" fmla="*/ 185 w 187"/>
                <a:gd name="T23" fmla="*/ 169 h 174"/>
                <a:gd name="T24" fmla="*/ 185 w 187"/>
                <a:gd name="T25" fmla="*/ 168 h 174"/>
                <a:gd name="T26" fmla="*/ 186 w 187"/>
                <a:gd name="T27" fmla="*/ 167 h 174"/>
                <a:gd name="T28" fmla="*/ 186 w 187"/>
                <a:gd name="T29" fmla="*/ 167 h 174"/>
                <a:gd name="T30" fmla="*/ 186 w 187"/>
                <a:gd name="T31" fmla="*/ 6 h 174"/>
                <a:gd name="T32" fmla="*/ 186 w 187"/>
                <a:gd name="T33" fmla="*/ 5 h 174"/>
                <a:gd name="T34" fmla="*/ 186 w 187"/>
                <a:gd name="T35" fmla="*/ 5 h 174"/>
                <a:gd name="T36" fmla="*/ 185 w 187"/>
                <a:gd name="T37" fmla="*/ 5 h 174"/>
                <a:gd name="T38" fmla="*/ 185 w 187"/>
                <a:gd name="T39" fmla="*/ 3 h 174"/>
                <a:gd name="T40" fmla="*/ 184 w 187"/>
                <a:gd name="T41" fmla="*/ 3 h 174"/>
                <a:gd name="T42" fmla="*/ 184 w 187"/>
                <a:gd name="T43" fmla="*/ 2 h 174"/>
                <a:gd name="T44" fmla="*/ 184 w 187"/>
                <a:gd name="T45" fmla="*/ 1 h 174"/>
                <a:gd name="T46" fmla="*/ 183 w 187"/>
                <a:gd name="T47" fmla="*/ 1 h 174"/>
                <a:gd name="T48" fmla="*/ 183 w 187"/>
                <a:gd name="T49" fmla="*/ 1 h 174"/>
                <a:gd name="T50" fmla="*/ 182 w 187"/>
                <a:gd name="T51" fmla="*/ 1 h 174"/>
                <a:gd name="T52" fmla="*/ 182 w 187"/>
                <a:gd name="T53" fmla="*/ 0 h 174"/>
                <a:gd name="T54" fmla="*/ 180 w 187"/>
                <a:gd name="T55" fmla="*/ 0 h 174"/>
                <a:gd name="T56" fmla="*/ 180 w 187"/>
                <a:gd name="T57" fmla="*/ 0 h 174"/>
                <a:gd name="T58" fmla="*/ 180 w 187"/>
                <a:gd name="T59" fmla="*/ 0 h 174"/>
                <a:gd name="T60" fmla="*/ 5 w 187"/>
                <a:gd name="T61" fmla="*/ 0 h 174"/>
                <a:gd name="T62" fmla="*/ 4 w 187"/>
                <a:gd name="T63" fmla="*/ 0 h 174"/>
                <a:gd name="T64" fmla="*/ 3 w 187"/>
                <a:gd name="T65" fmla="*/ 0 h 174"/>
                <a:gd name="T66" fmla="*/ 3 w 187"/>
                <a:gd name="T67" fmla="*/ 0 h 174"/>
                <a:gd name="T68" fmla="*/ 2 w 187"/>
                <a:gd name="T69" fmla="*/ 0 h 174"/>
                <a:gd name="T70" fmla="*/ 2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3 h 174"/>
                <a:gd name="T80" fmla="*/ 0 w 187"/>
                <a:gd name="T81" fmla="*/ 3 h 174"/>
                <a:gd name="T82" fmla="*/ 0 w 187"/>
                <a:gd name="T83" fmla="*/ 3 h 174"/>
                <a:gd name="T84" fmla="*/ 0 w 187"/>
                <a:gd name="T85" fmla="*/ 5 h 174"/>
                <a:gd name="T86" fmla="*/ 0 w 187"/>
                <a:gd name="T87" fmla="*/ 5 h 174"/>
                <a:gd name="T88" fmla="*/ 0 w 187"/>
                <a:gd name="T89" fmla="*/ 6 h 174"/>
                <a:gd name="T90" fmla="*/ 0 w 187"/>
                <a:gd name="T91" fmla="*/ 167 h 174"/>
                <a:gd name="T92" fmla="*/ 0 w 187"/>
                <a:gd name="T93" fmla="*/ 167 h 174"/>
                <a:gd name="T94" fmla="*/ 0 w 187"/>
                <a:gd name="T95" fmla="*/ 168 h 174"/>
                <a:gd name="T96" fmla="*/ 0 w 187"/>
                <a:gd name="T97" fmla="*/ 169 h 174"/>
                <a:gd name="T98" fmla="*/ 0 w 187"/>
                <a:gd name="T99" fmla="*/ 169 h 174"/>
                <a:gd name="T100" fmla="*/ 0 w 187"/>
                <a:gd name="T101" fmla="*/ 170 h 174"/>
                <a:gd name="T102" fmla="*/ 1 w 187"/>
                <a:gd name="T103" fmla="*/ 170 h 174"/>
                <a:gd name="T104" fmla="*/ 1 w 187"/>
                <a:gd name="T105" fmla="*/ 171 h 174"/>
                <a:gd name="T106" fmla="*/ 1 w 187"/>
                <a:gd name="T107" fmla="*/ 171 h 174"/>
                <a:gd name="T108" fmla="*/ 2 w 187"/>
                <a:gd name="T109" fmla="*/ 171 h 174"/>
                <a:gd name="T110" fmla="*/ 2 w 187"/>
                <a:gd name="T111" fmla="*/ 172 h 174"/>
                <a:gd name="T112" fmla="*/ 2 w 187"/>
                <a:gd name="T113" fmla="*/ 172 h 174"/>
                <a:gd name="T114" fmla="*/ 3 w 187"/>
                <a:gd name="T115" fmla="*/ 172 h 174"/>
                <a:gd name="T116" fmla="*/ 3 w 187"/>
                <a:gd name="T117" fmla="*/ 172 h 174"/>
                <a:gd name="T118" fmla="*/ 4 w 187"/>
                <a:gd name="T119" fmla="*/ 173 h 174"/>
                <a:gd name="T120" fmla="*/ 5 w 187"/>
                <a:gd name="T121" fmla="*/ 173 h 174"/>
                <a:gd name="T122" fmla="*/ 180 w 187"/>
                <a:gd name="T123" fmla="*/ 173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7"/>
                <a:gd name="T187" fmla="*/ 0 h 174"/>
                <a:gd name="T188" fmla="*/ 187 w 18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7" name="Freeform 95"/>
            <p:cNvSpPr>
              <a:spLocks/>
            </p:cNvSpPr>
            <p:nvPr/>
          </p:nvSpPr>
          <p:spPr bwMode="auto">
            <a:xfrm>
              <a:off x="3855" y="1281"/>
              <a:ext cx="186" cy="172"/>
            </a:xfrm>
            <a:custGeom>
              <a:avLst/>
              <a:gdLst>
                <a:gd name="T0" fmla="*/ 185 w 186"/>
                <a:gd name="T1" fmla="*/ 165 h 172"/>
                <a:gd name="T2" fmla="*/ 185 w 186"/>
                <a:gd name="T3" fmla="*/ 166 h 172"/>
                <a:gd name="T4" fmla="*/ 185 w 186"/>
                <a:gd name="T5" fmla="*/ 167 h 172"/>
                <a:gd name="T6" fmla="*/ 184 w 186"/>
                <a:gd name="T7" fmla="*/ 167 h 172"/>
                <a:gd name="T8" fmla="*/ 184 w 186"/>
                <a:gd name="T9" fmla="*/ 168 h 172"/>
                <a:gd name="T10" fmla="*/ 183 w 186"/>
                <a:gd name="T11" fmla="*/ 169 h 172"/>
                <a:gd name="T12" fmla="*/ 183 w 186"/>
                <a:gd name="T13" fmla="*/ 169 h 172"/>
                <a:gd name="T14" fmla="*/ 182 w 186"/>
                <a:gd name="T15" fmla="*/ 170 h 172"/>
                <a:gd name="T16" fmla="*/ 182 w 186"/>
                <a:gd name="T17" fmla="*/ 170 h 172"/>
                <a:gd name="T18" fmla="*/ 181 w 186"/>
                <a:gd name="T19" fmla="*/ 170 h 172"/>
                <a:gd name="T20" fmla="*/ 181 w 186"/>
                <a:gd name="T21" fmla="*/ 171 h 172"/>
                <a:gd name="T22" fmla="*/ 180 w 186"/>
                <a:gd name="T23" fmla="*/ 171 h 172"/>
                <a:gd name="T24" fmla="*/ 179 w 186"/>
                <a:gd name="T25" fmla="*/ 171 h 172"/>
                <a:gd name="T26" fmla="*/ 4 w 186"/>
                <a:gd name="T27" fmla="*/ 171 h 172"/>
                <a:gd name="T28" fmla="*/ 3 w 186"/>
                <a:gd name="T29" fmla="*/ 171 h 172"/>
                <a:gd name="T30" fmla="*/ 3 w 186"/>
                <a:gd name="T31" fmla="*/ 171 h 172"/>
                <a:gd name="T32" fmla="*/ 3 w 186"/>
                <a:gd name="T33" fmla="*/ 170 h 172"/>
                <a:gd name="T34" fmla="*/ 2 w 186"/>
                <a:gd name="T35" fmla="*/ 170 h 172"/>
                <a:gd name="T36" fmla="*/ 2 w 186"/>
                <a:gd name="T37" fmla="*/ 170 h 172"/>
                <a:gd name="T38" fmla="*/ 1 w 186"/>
                <a:gd name="T39" fmla="*/ 169 h 172"/>
                <a:gd name="T40" fmla="*/ 1 w 186"/>
                <a:gd name="T41" fmla="*/ 169 h 172"/>
                <a:gd name="T42" fmla="*/ 0 w 186"/>
                <a:gd name="T43" fmla="*/ 169 h 172"/>
                <a:gd name="T44" fmla="*/ 0 w 186"/>
                <a:gd name="T45" fmla="*/ 168 h 172"/>
                <a:gd name="T46" fmla="*/ 0 w 186"/>
                <a:gd name="T47" fmla="*/ 167 h 172"/>
                <a:gd name="T48" fmla="*/ 0 w 186"/>
                <a:gd name="T49" fmla="*/ 167 h 172"/>
                <a:gd name="T50" fmla="*/ 0 w 186"/>
                <a:gd name="T51" fmla="*/ 166 h 172"/>
                <a:gd name="T52" fmla="*/ 0 w 186"/>
                <a:gd name="T53" fmla="*/ 165 h 172"/>
                <a:gd name="T54" fmla="*/ 0 w 186"/>
                <a:gd name="T55" fmla="*/ 5 h 172"/>
                <a:gd name="T56" fmla="*/ 0 w 186"/>
                <a:gd name="T57" fmla="*/ 4 h 172"/>
                <a:gd name="T58" fmla="*/ 0 w 186"/>
                <a:gd name="T59" fmla="*/ 3 h 172"/>
                <a:gd name="T60" fmla="*/ 0 w 186"/>
                <a:gd name="T61" fmla="*/ 3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2 w 186"/>
                <a:gd name="T71" fmla="*/ 1 h 172"/>
                <a:gd name="T72" fmla="*/ 2 w 186"/>
                <a:gd name="T73" fmla="*/ 0 h 172"/>
                <a:gd name="T74" fmla="*/ 2 w 186"/>
                <a:gd name="T75" fmla="*/ 0 h 172"/>
                <a:gd name="T76" fmla="*/ 3 w 186"/>
                <a:gd name="T77" fmla="*/ 0 h 172"/>
                <a:gd name="T78" fmla="*/ 3 w 186"/>
                <a:gd name="T79" fmla="*/ 0 h 172"/>
                <a:gd name="T80" fmla="*/ 4 w 186"/>
                <a:gd name="T81" fmla="*/ 0 h 172"/>
                <a:gd name="T82" fmla="*/ 179 w 186"/>
                <a:gd name="T83" fmla="*/ 0 h 172"/>
                <a:gd name="T84" fmla="*/ 180 w 186"/>
                <a:gd name="T85" fmla="*/ 0 h 172"/>
                <a:gd name="T86" fmla="*/ 181 w 186"/>
                <a:gd name="T87" fmla="*/ 0 h 172"/>
                <a:gd name="T88" fmla="*/ 181 w 186"/>
                <a:gd name="T89" fmla="*/ 0 h 172"/>
                <a:gd name="T90" fmla="*/ 182 w 186"/>
                <a:gd name="T91" fmla="*/ 0 h 172"/>
                <a:gd name="T92" fmla="*/ 182 w 186"/>
                <a:gd name="T93" fmla="*/ 1 h 172"/>
                <a:gd name="T94" fmla="*/ 183 w 186"/>
                <a:gd name="T95" fmla="*/ 1 h 172"/>
                <a:gd name="T96" fmla="*/ 183 w 186"/>
                <a:gd name="T97" fmla="*/ 1 h 172"/>
                <a:gd name="T98" fmla="*/ 183 w 186"/>
                <a:gd name="T99" fmla="*/ 2 h 172"/>
                <a:gd name="T100" fmla="*/ 184 w 186"/>
                <a:gd name="T101" fmla="*/ 2 h 172"/>
                <a:gd name="T102" fmla="*/ 184 w 186"/>
                <a:gd name="T103" fmla="*/ 3 h 172"/>
                <a:gd name="T104" fmla="*/ 185 w 186"/>
                <a:gd name="T105" fmla="*/ 3 h 172"/>
                <a:gd name="T106" fmla="*/ 185 w 186"/>
                <a:gd name="T107" fmla="*/ 4 h 172"/>
                <a:gd name="T108" fmla="*/ 185 w 186"/>
                <a:gd name="T109" fmla="*/ 5 h 172"/>
                <a:gd name="T110" fmla="*/ 185 w 186"/>
                <a:gd name="T111" fmla="*/ 165 h 1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172"/>
                <a:gd name="T170" fmla="*/ 186 w 186"/>
                <a:gd name="T171" fmla="*/ 172 h 1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8" name="Freeform 96"/>
            <p:cNvSpPr>
              <a:spLocks/>
            </p:cNvSpPr>
            <p:nvPr/>
          </p:nvSpPr>
          <p:spPr bwMode="auto">
            <a:xfrm>
              <a:off x="3857" y="1281"/>
              <a:ext cx="181" cy="171"/>
            </a:xfrm>
            <a:custGeom>
              <a:avLst/>
              <a:gdLst>
                <a:gd name="T0" fmla="*/ 180 w 181"/>
                <a:gd name="T1" fmla="*/ 3 h 171"/>
                <a:gd name="T2" fmla="*/ 180 w 181"/>
                <a:gd name="T3" fmla="*/ 3 h 171"/>
                <a:gd name="T4" fmla="*/ 180 w 181"/>
                <a:gd name="T5" fmla="*/ 2 h 171"/>
                <a:gd name="T6" fmla="*/ 179 w 181"/>
                <a:gd name="T7" fmla="*/ 2 h 171"/>
                <a:gd name="T8" fmla="*/ 179 w 181"/>
                <a:gd name="T9" fmla="*/ 1 h 171"/>
                <a:gd name="T10" fmla="*/ 178 w 181"/>
                <a:gd name="T11" fmla="*/ 1 h 171"/>
                <a:gd name="T12" fmla="*/ 178 w 181"/>
                <a:gd name="T13" fmla="*/ 0 h 171"/>
                <a:gd name="T14" fmla="*/ 177 w 181"/>
                <a:gd name="T15" fmla="*/ 0 h 171"/>
                <a:gd name="T16" fmla="*/ 177 w 181"/>
                <a:gd name="T17" fmla="*/ 0 h 171"/>
                <a:gd name="T18" fmla="*/ 177 w 181"/>
                <a:gd name="T19" fmla="*/ 0 h 171"/>
                <a:gd name="T20" fmla="*/ 176 w 181"/>
                <a:gd name="T21" fmla="*/ 0 h 171"/>
                <a:gd name="T22" fmla="*/ 176 w 181"/>
                <a:gd name="T23" fmla="*/ 0 h 171"/>
                <a:gd name="T24" fmla="*/ 3 w 181"/>
                <a:gd name="T25" fmla="*/ 0 h 171"/>
                <a:gd name="T26" fmla="*/ 3 w 181"/>
                <a:gd name="T27" fmla="*/ 0 h 171"/>
                <a:gd name="T28" fmla="*/ 2 w 181"/>
                <a:gd name="T29" fmla="*/ 0 h 171"/>
                <a:gd name="T30" fmla="*/ 2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3 h 171"/>
                <a:gd name="T46" fmla="*/ 0 w 181"/>
                <a:gd name="T47" fmla="*/ 3 h 171"/>
                <a:gd name="T48" fmla="*/ 0 w 181"/>
                <a:gd name="T49" fmla="*/ 166 h 171"/>
                <a:gd name="T50" fmla="*/ 0 w 181"/>
                <a:gd name="T51" fmla="*/ 166 h 171"/>
                <a:gd name="T52" fmla="*/ 0 w 181"/>
                <a:gd name="T53" fmla="*/ 167 h 171"/>
                <a:gd name="T54" fmla="*/ 0 w 181"/>
                <a:gd name="T55" fmla="*/ 168 h 171"/>
                <a:gd name="T56" fmla="*/ 0 w 181"/>
                <a:gd name="T57" fmla="*/ 168 h 171"/>
                <a:gd name="T58" fmla="*/ 1 w 181"/>
                <a:gd name="T59" fmla="*/ 168 h 171"/>
                <a:gd name="T60" fmla="*/ 1 w 181"/>
                <a:gd name="T61" fmla="*/ 169 h 171"/>
                <a:gd name="T62" fmla="*/ 2 w 181"/>
                <a:gd name="T63" fmla="*/ 169 h 171"/>
                <a:gd name="T64" fmla="*/ 2 w 181"/>
                <a:gd name="T65" fmla="*/ 169 h 171"/>
                <a:gd name="T66" fmla="*/ 3 w 181"/>
                <a:gd name="T67" fmla="*/ 170 h 171"/>
                <a:gd name="T68" fmla="*/ 3 w 181"/>
                <a:gd name="T69" fmla="*/ 170 h 171"/>
                <a:gd name="T70" fmla="*/ 176 w 181"/>
                <a:gd name="T71" fmla="*/ 170 h 171"/>
                <a:gd name="T72" fmla="*/ 176 w 181"/>
                <a:gd name="T73" fmla="*/ 169 h 171"/>
                <a:gd name="T74" fmla="*/ 177 w 181"/>
                <a:gd name="T75" fmla="*/ 169 h 171"/>
                <a:gd name="T76" fmla="*/ 177 w 181"/>
                <a:gd name="T77" fmla="*/ 169 h 171"/>
                <a:gd name="T78" fmla="*/ 178 w 181"/>
                <a:gd name="T79" fmla="*/ 169 h 171"/>
                <a:gd name="T80" fmla="*/ 178 w 181"/>
                <a:gd name="T81" fmla="*/ 168 h 171"/>
                <a:gd name="T82" fmla="*/ 178 w 181"/>
                <a:gd name="T83" fmla="*/ 168 h 171"/>
                <a:gd name="T84" fmla="*/ 179 w 181"/>
                <a:gd name="T85" fmla="*/ 168 h 171"/>
                <a:gd name="T86" fmla="*/ 179 w 181"/>
                <a:gd name="T87" fmla="*/ 167 h 171"/>
                <a:gd name="T88" fmla="*/ 180 w 181"/>
                <a:gd name="T89" fmla="*/ 166 h 171"/>
                <a:gd name="T90" fmla="*/ 180 w 181"/>
                <a:gd name="T91" fmla="*/ 166 h 171"/>
                <a:gd name="T92" fmla="*/ 180 w 181"/>
                <a:gd name="T93" fmla="*/ 3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"/>
                <a:gd name="T142" fmla="*/ 0 h 171"/>
                <a:gd name="T143" fmla="*/ 181 w 181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9" name="Freeform 97"/>
            <p:cNvSpPr>
              <a:spLocks/>
            </p:cNvSpPr>
            <p:nvPr/>
          </p:nvSpPr>
          <p:spPr bwMode="auto">
            <a:xfrm>
              <a:off x="3858" y="1282"/>
              <a:ext cx="180" cy="168"/>
            </a:xfrm>
            <a:custGeom>
              <a:avLst/>
              <a:gdLst>
                <a:gd name="T0" fmla="*/ 179 w 180"/>
                <a:gd name="T1" fmla="*/ 163 h 168"/>
                <a:gd name="T2" fmla="*/ 179 w 180"/>
                <a:gd name="T3" fmla="*/ 164 h 168"/>
                <a:gd name="T4" fmla="*/ 178 w 180"/>
                <a:gd name="T5" fmla="*/ 165 h 168"/>
                <a:gd name="T6" fmla="*/ 178 w 180"/>
                <a:gd name="T7" fmla="*/ 165 h 168"/>
                <a:gd name="T8" fmla="*/ 177 w 180"/>
                <a:gd name="T9" fmla="*/ 166 h 168"/>
                <a:gd name="T10" fmla="*/ 177 w 180"/>
                <a:gd name="T11" fmla="*/ 166 h 168"/>
                <a:gd name="T12" fmla="*/ 176 w 180"/>
                <a:gd name="T13" fmla="*/ 167 h 168"/>
                <a:gd name="T14" fmla="*/ 176 w 180"/>
                <a:gd name="T15" fmla="*/ 167 h 168"/>
                <a:gd name="T16" fmla="*/ 2 w 180"/>
                <a:gd name="T17" fmla="*/ 167 h 168"/>
                <a:gd name="T18" fmla="*/ 2 w 180"/>
                <a:gd name="T19" fmla="*/ 167 h 168"/>
                <a:gd name="T20" fmla="*/ 1 w 180"/>
                <a:gd name="T21" fmla="*/ 167 h 168"/>
                <a:gd name="T22" fmla="*/ 1 w 180"/>
                <a:gd name="T23" fmla="*/ 166 h 168"/>
                <a:gd name="T24" fmla="*/ 1 w 180"/>
                <a:gd name="T25" fmla="*/ 166 h 168"/>
                <a:gd name="T26" fmla="*/ 0 w 180"/>
                <a:gd name="T27" fmla="*/ 166 h 168"/>
                <a:gd name="T28" fmla="*/ 0 w 180"/>
                <a:gd name="T29" fmla="*/ 165 h 168"/>
                <a:gd name="T30" fmla="*/ 0 w 180"/>
                <a:gd name="T31" fmla="*/ 165 h 168"/>
                <a:gd name="T32" fmla="*/ 0 w 180"/>
                <a:gd name="T33" fmla="*/ 165 h 168"/>
                <a:gd name="T34" fmla="*/ 0 w 180"/>
                <a:gd name="T35" fmla="*/ 164 h 168"/>
                <a:gd name="T36" fmla="*/ 0 w 180"/>
                <a:gd name="T37" fmla="*/ 163 h 168"/>
                <a:gd name="T38" fmla="*/ 0 w 180"/>
                <a:gd name="T39" fmla="*/ 3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2 w 180"/>
                <a:gd name="T53" fmla="*/ 0 h 168"/>
                <a:gd name="T54" fmla="*/ 2 w 180"/>
                <a:gd name="T55" fmla="*/ 0 h 168"/>
                <a:gd name="T56" fmla="*/ 176 w 180"/>
                <a:gd name="T57" fmla="*/ 0 h 168"/>
                <a:gd name="T58" fmla="*/ 176 w 180"/>
                <a:gd name="T59" fmla="*/ 0 h 168"/>
                <a:gd name="T60" fmla="*/ 176 w 180"/>
                <a:gd name="T61" fmla="*/ 0 h 168"/>
                <a:gd name="T62" fmla="*/ 177 w 180"/>
                <a:gd name="T63" fmla="*/ 0 h 168"/>
                <a:gd name="T64" fmla="*/ 177 w 180"/>
                <a:gd name="T65" fmla="*/ 0 h 168"/>
                <a:gd name="T66" fmla="*/ 177 w 180"/>
                <a:gd name="T67" fmla="*/ 1 h 168"/>
                <a:gd name="T68" fmla="*/ 178 w 180"/>
                <a:gd name="T69" fmla="*/ 1 h 168"/>
                <a:gd name="T70" fmla="*/ 178 w 180"/>
                <a:gd name="T71" fmla="*/ 1 h 168"/>
                <a:gd name="T72" fmla="*/ 179 w 180"/>
                <a:gd name="T73" fmla="*/ 2 h 168"/>
                <a:gd name="T74" fmla="*/ 179 w 180"/>
                <a:gd name="T75" fmla="*/ 3 h 168"/>
                <a:gd name="T76" fmla="*/ 179 w 180"/>
                <a:gd name="T77" fmla="*/ 163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0"/>
                <a:gd name="T118" fmla="*/ 0 h 168"/>
                <a:gd name="T119" fmla="*/ 180 w 18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40" name="Freeform 98"/>
            <p:cNvSpPr>
              <a:spLocks/>
            </p:cNvSpPr>
            <p:nvPr/>
          </p:nvSpPr>
          <p:spPr bwMode="auto">
            <a:xfrm>
              <a:off x="3877" y="1304"/>
              <a:ext cx="142" cy="124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2 w 142"/>
                <a:gd name="T7" fmla="*/ 0 h 124"/>
                <a:gd name="T8" fmla="*/ 2 w 142"/>
                <a:gd name="T9" fmla="*/ 0 h 124"/>
                <a:gd name="T10" fmla="*/ 3 w 142"/>
                <a:gd name="T11" fmla="*/ 0 h 124"/>
                <a:gd name="T12" fmla="*/ 3 w 142"/>
                <a:gd name="T13" fmla="*/ 0 h 124"/>
                <a:gd name="T14" fmla="*/ 4 w 142"/>
                <a:gd name="T15" fmla="*/ 0 h 124"/>
                <a:gd name="T16" fmla="*/ 135 w 142"/>
                <a:gd name="T17" fmla="*/ 0 h 124"/>
                <a:gd name="T18" fmla="*/ 136 w 142"/>
                <a:gd name="T19" fmla="*/ 0 h 124"/>
                <a:gd name="T20" fmla="*/ 137 w 142"/>
                <a:gd name="T21" fmla="*/ 0 h 124"/>
                <a:gd name="T22" fmla="*/ 137 w 142"/>
                <a:gd name="T23" fmla="*/ 0 h 124"/>
                <a:gd name="T24" fmla="*/ 138 w 142"/>
                <a:gd name="T25" fmla="*/ 0 h 124"/>
                <a:gd name="T26" fmla="*/ 138 w 142"/>
                <a:gd name="T27" fmla="*/ 1 h 124"/>
                <a:gd name="T28" fmla="*/ 139 w 142"/>
                <a:gd name="T29" fmla="*/ 1 h 124"/>
                <a:gd name="T30" fmla="*/ 139 w 142"/>
                <a:gd name="T31" fmla="*/ 1 h 124"/>
                <a:gd name="T32" fmla="*/ 140 w 142"/>
                <a:gd name="T33" fmla="*/ 2 h 124"/>
                <a:gd name="T34" fmla="*/ 140 w 142"/>
                <a:gd name="T35" fmla="*/ 3 h 124"/>
                <a:gd name="T36" fmla="*/ 141 w 142"/>
                <a:gd name="T37" fmla="*/ 3 h 124"/>
                <a:gd name="T38" fmla="*/ 141 w 142"/>
                <a:gd name="T39" fmla="*/ 4 h 124"/>
                <a:gd name="T40" fmla="*/ 141 w 142"/>
                <a:gd name="T41" fmla="*/ 5 h 124"/>
                <a:gd name="T42" fmla="*/ 141 w 142"/>
                <a:gd name="T43" fmla="*/ 117 h 124"/>
                <a:gd name="T44" fmla="*/ 141 w 142"/>
                <a:gd name="T45" fmla="*/ 119 h 124"/>
                <a:gd name="T46" fmla="*/ 140 w 142"/>
                <a:gd name="T47" fmla="*/ 119 h 124"/>
                <a:gd name="T48" fmla="*/ 140 w 142"/>
                <a:gd name="T49" fmla="*/ 120 h 124"/>
                <a:gd name="T50" fmla="*/ 139 w 142"/>
                <a:gd name="T51" fmla="*/ 121 h 124"/>
                <a:gd name="T52" fmla="*/ 139 w 142"/>
                <a:gd name="T53" fmla="*/ 121 h 124"/>
                <a:gd name="T54" fmla="*/ 138 w 142"/>
                <a:gd name="T55" fmla="*/ 122 h 124"/>
                <a:gd name="T56" fmla="*/ 138 w 142"/>
                <a:gd name="T57" fmla="*/ 122 h 124"/>
                <a:gd name="T58" fmla="*/ 137 w 142"/>
                <a:gd name="T59" fmla="*/ 122 h 124"/>
                <a:gd name="T60" fmla="*/ 137 w 142"/>
                <a:gd name="T61" fmla="*/ 123 h 124"/>
                <a:gd name="T62" fmla="*/ 136 w 142"/>
                <a:gd name="T63" fmla="*/ 123 h 124"/>
                <a:gd name="T64" fmla="*/ 135 w 142"/>
                <a:gd name="T65" fmla="*/ 123 h 124"/>
                <a:gd name="T66" fmla="*/ 4 w 142"/>
                <a:gd name="T67" fmla="*/ 123 h 124"/>
                <a:gd name="T68" fmla="*/ 3 w 142"/>
                <a:gd name="T69" fmla="*/ 123 h 124"/>
                <a:gd name="T70" fmla="*/ 3 w 142"/>
                <a:gd name="T71" fmla="*/ 123 h 124"/>
                <a:gd name="T72" fmla="*/ 2 w 142"/>
                <a:gd name="T73" fmla="*/ 122 h 124"/>
                <a:gd name="T74" fmla="*/ 2 w 142"/>
                <a:gd name="T75" fmla="*/ 122 h 124"/>
                <a:gd name="T76" fmla="*/ 1 w 142"/>
                <a:gd name="T77" fmla="*/ 122 h 124"/>
                <a:gd name="T78" fmla="*/ 1 w 142"/>
                <a:gd name="T79" fmla="*/ 121 h 124"/>
                <a:gd name="T80" fmla="*/ 0 w 142"/>
                <a:gd name="T81" fmla="*/ 121 h 124"/>
                <a:gd name="T82" fmla="*/ 0 w 142"/>
                <a:gd name="T83" fmla="*/ 120 h 124"/>
                <a:gd name="T84" fmla="*/ 0 w 142"/>
                <a:gd name="T85" fmla="*/ 119 h 124"/>
                <a:gd name="T86" fmla="*/ 0 w 142"/>
                <a:gd name="T87" fmla="*/ 119 h 124"/>
                <a:gd name="T88" fmla="*/ 0 w 142"/>
                <a:gd name="T89" fmla="*/ 117 h 124"/>
                <a:gd name="T90" fmla="*/ 0 w 142"/>
                <a:gd name="T91" fmla="*/ 5 h 124"/>
                <a:gd name="T92" fmla="*/ 0 w 142"/>
                <a:gd name="T93" fmla="*/ 4 h 124"/>
                <a:gd name="T94" fmla="*/ 0 w 142"/>
                <a:gd name="T95" fmla="*/ 3 h 124"/>
                <a:gd name="T96" fmla="*/ 0 w 142"/>
                <a:gd name="T97" fmla="*/ 3 h 124"/>
                <a:gd name="T98" fmla="*/ 0 w 142"/>
                <a:gd name="T99" fmla="*/ 2 h 124"/>
                <a:gd name="T100" fmla="*/ 0 w 142"/>
                <a:gd name="T101" fmla="*/ 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"/>
                <a:gd name="T154" fmla="*/ 0 h 124"/>
                <a:gd name="T155" fmla="*/ 142 w 142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41" name="Freeform 99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4 h 17"/>
                <a:gd name="T2" fmla="*/ 151 w 153"/>
                <a:gd name="T3" fmla="*/ 3 h 17"/>
                <a:gd name="T4" fmla="*/ 151 w 153"/>
                <a:gd name="T5" fmla="*/ 2 h 17"/>
                <a:gd name="T6" fmla="*/ 150 w 153"/>
                <a:gd name="T7" fmla="*/ 2 h 17"/>
                <a:gd name="T8" fmla="*/ 150 w 153"/>
                <a:gd name="T9" fmla="*/ 2 h 17"/>
                <a:gd name="T10" fmla="*/ 150 w 153"/>
                <a:gd name="T11" fmla="*/ 1 h 17"/>
                <a:gd name="T12" fmla="*/ 149 w 153"/>
                <a:gd name="T13" fmla="*/ 1 h 17"/>
                <a:gd name="T14" fmla="*/ 149 w 153"/>
                <a:gd name="T15" fmla="*/ 1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3 h 17"/>
                <a:gd name="T40" fmla="*/ 6 w 153"/>
                <a:gd name="T41" fmla="*/ 16 h 17"/>
                <a:gd name="T42" fmla="*/ 7 w 153"/>
                <a:gd name="T43" fmla="*/ 14 h 17"/>
                <a:gd name="T44" fmla="*/ 7 w 153"/>
                <a:gd name="T45" fmla="*/ 14 h 17"/>
                <a:gd name="T46" fmla="*/ 8 w 153"/>
                <a:gd name="T47" fmla="*/ 13 h 17"/>
                <a:gd name="T48" fmla="*/ 8 w 153"/>
                <a:gd name="T49" fmla="*/ 13 h 17"/>
                <a:gd name="T50" fmla="*/ 8 w 153"/>
                <a:gd name="T51" fmla="*/ 12 h 17"/>
                <a:gd name="T52" fmla="*/ 9 w 153"/>
                <a:gd name="T53" fmla="*/ 12 h 17"/>
                <a:gd name="T54" fmla="*/ 10 w 153"/>
                <a:gd name="T55" fmla="*/ 12 h 17"/>
                <a:gd name="T56" fmla="*/ 140 w 153"/>
                <a:gd name="T57" fmla="*/ 12 h 17"/>
                <a:gd name="T58" fmla="*/ 141 w 153"/>
                <a:gd name="T59" fmla="*/ 12 h 17"/>
                <a:gd name="T60" fmla="*/ 142 w 153"/>
                <a:gd name="T61" fmla="*/ 12 h 17"/>
                <a:gd name="T62" fmla="*/ 142 w 153"/>
                <a:gd name="T63" fmla="*/ 13 h 17"/>
                <a:gd name="T64" fmla="*/ 143 w 153"/>
                <a:gd name="T65" fmla="*/ 13 h 17"/>
                <a:gd name="T66" fmla="*/ 143 w 153"/>
                <a:gd name="T67" fmla="*/ 14 h 17"/>
                <a:gd name="T68" fmla="*/ 143 w 153"/>
                <a:gd name="T69" fmla="*/ 14 h 17"/>
                <a:gd name="T70" fmla="*/ 144 w 153"/>
                <a:gd name="T71" fmla="*/ 14 h 17"/>
                <a:gd name="T72" fmla="*/ 152 w 153"/>
                <a:gd name="T73" fmla="*/ 4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17"/>
                <a:gd name="T113" fmla="*/ 153 w 153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42" name="Freeform 100"/>
            <p:cNvSpPr>
              <a:spLocks/>
            </p:cNvSpPr>
            <p:nvPr/>
          </p:nvSpPr>
          <p:spPr bwMode="auto">
            <a:xfrm>
              <a:off x="3870" y="1299"/>
              <a:ext cx="17" cy="135"/>
            </a:xfrm>
            <a:custGeom>
              <a:avLst/>
              <a:gdLst>
                <a:gd name="T0" fmla="*/ 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3 h 135"/>
                <a:gd name="T12" fmla="*/ 0 w 17"/>
                <a:gd name="T13" fmla="*/ 4 h 135"/>
                <a:gd name="T14" fmla="*/ 0 w 17"/>
                <a:gd name="T15" fmla="*/ 130 h 135"/>
                <a:gd name="T16" fmla="*/ 0 w 17"/>
                <a:gd name="T17" fmla="*/ 130 h 135"/>
                <a:gd name="T18" fmla="*/ 0 w 17"/>
                <a:gd name="T19" fmla="*/ 131 h 135"/>
                <a:gd name="T20" fmla="*/ 0 w 17"/>
                <a:gd name="T21" fmla="*/ 132 h 135"/>
                <a:gd name="T22" fmla="*/ 0 w 17"/>
                <a:gd name="T23" fmla="*/ 132 h 135"/>
                <a:gd name="T24" fmla="*/ 1 w 17"/>
                <a:gd name="T25" fmla="*/ 133 h 135"/>
                <a:gd name="T26" fmla="*/ 2 w 17"/>
                <a:gd name="T27" fmla="*/ 133 h 135"/>
                <a:gd name="T28" fmla="*/ 2 w 17"/>
                <a:gd name="T29" fmla="*/ 134 h 135"/>
                <a:gd name="T30" fmla="*/ 3 w 17"/>
                <a:gd name="T31" fmla="*/ 134 h 135"/>
                <a:gd name="T32" fmla="*/ 16 w 17"/>
                <a:gd name="T33" fmla="*/ 127 h 135"/>
                <a:gd name="T34" fmla="*/ 15 w 17"/>
                <a:gd name="T35" fmla="*/ 126 h 135"/>
                <a:gd name="T36" fmla="*/ 15 w 17"/>
                <a:gd name="T37" fmla="*/ 126 h 135"/>
                <a:gd name="T38" fmla="*/ 14 w 17"/>
                <a:gd name="T39" fmla="*/ 126 h 135"/>
                <a:gd name="T40" fmla="*/ 14 w 17"/>
                <a:gd name="T41" fmla="*/ 125 h 135"/>
                <a:gd name="T42" fmla="*/ 13 w 17"/>
                <a:gd name="T43" fmla="*/ 124 h 135"/>
                <a:gd name="T44" fmla="*/ 13 w 17"/>
                <a:gd name="T45" fmla="*/ 124 h 135"/>
                <a:gd name="T46" fmla="*/ 13 w 17"/>
                <a:gd name="T47" fmla="*/ 10 h 135"/>
                <a:gd name="T48" fmla="*/ 13 w 17"/>
                <a:gd name="T49" fmla="*/ 9 h 135"/>
                <a:gd name="T50" fmla="*/ 13 w 17"/>
                <a:gd name="T51" fmla="*/ 8 h 135"/>
                <a:gd name="T52" fmla="*/ 14 w 17"/>
                <a:gd name="T53" fmla="*/ 8 h 135"/>
                <a:gd name="T54" fmla="*/ 15 w 17"/>
                <a:gd name="T55" fmla="*/ 7 h 135"/>
                <a:gd name="T56" fmla="*/ 15 w 17"/>
                <a:gd name="T57" fmla="*/ 6 h 135"/>
                <a:gd name="T58" fmla="*/ 2 w 17"/>
                <a:gd name="T59" fmla="*/ 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35"/>
                <a:gd name="T92" fmla="*/ 17 w 17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43" name="Freeform 101"/>
            <p:cNvSpPr>
              <a:spLocks/>
            </p:cNvSpPr>
            <p:nvPr/>
          </p:nvSpPr>
          <p:spPr bwMode="auto">
            <a:xfrm>
              <a:off x="3872" y="1300"/>
              <a:ext cx="155" cy="136"/>
            </a:xfrm>
            <a:custGeom>
              <a:avLst/>
              <a:gdLst>
                <a:gd name="T0" fmla="*/ 0 w 155"/>
                <a:gd name="T1" fmla="*/ 133 h 136"/>
                <a:gd name="T2" fmla="*/ 0 w 155"/>
                <a:gd name="T3" fmla="*/ 134 h 136"/>
                <a:gd name="T4" fmla="*/ 0 w 155"/>
                <a:gd name="T5" fmla="*/ 134 h 136"/>
                <a:gd name="T6" fmla="*/ 1 w 155"/>
                <a:gd name="T7" fmla="*/ 134 h 136"/>
                <a:gd name="T8" fmla="*/ 1 w 155"/>
                <a:gd name="T9" fmla="*/ 134 h 136"/>
                <a:gd name="T10" fmla="*/ 2 w 155"/>
                <a:gd name="T11" fmla="*/ 135 h 136"/>
                <a:gd name="T12" fmla="*/ 2 w 155"/>
                <a:gd name="T13" fmla="*/ 135 h 136"/>
                <a:gd name="T14" fmla="*/ 3 w 155"/>
                <a:gd name="T15" fmla="*/ 135 h 136"/>
                <a:gd name="T16" fmla="*/ 148 w 155"/>
                <a:gd name="T17" fmla="*/ 135 h 136"/>
                <a:gd name="T18" fmla="*/ 150 w 155"/>
                <a:gd name="T19" fmla="*/ 134 h 136"/>
                <a:gd name="T20" fmla="*/ 151 w 155"/>
                <a:gd name="T21" fmla="*/ 134 h 136"/>
                <a:gd name="T22" fmla="*/ 151 w 155"/>
                <a:gd name="T23" fmla="*/ 133 h 136"/>
                <a:gd name="T24" fmla="*/ 152 w 155"/>
                <a:gd name="T25" fmla="*/ 133 h 136"/>
                <a:gd name="T26" fmla="*/ 152 w 155"/>
                <a:gd name="T27" fmla="*/ 133 h 136"/>
                <a:gd name="T28" fmla="*/ 153 w 155"/>
                <a:gd name="T29" fmla="*/ 132 h 136"/>
                <a:gd name="T30" fmla="*/ 153 w 155"/>
                <a:gd name="T31" fmla="*/ 131 h 136"/>
                <a:gd name="T32" fmla="*/ 154 w 155"/>
                <a:gd name="T33" fmla="*/ 131 h 136"/>
                <a:gd name="T34" fmla="*/ 154 w 155"/>
                <a:gd name="T35" fmla="*/ 129 h 136"/>
                <a:gd name="T36" fmla="*/ 154 w 155"/>
                <a:gd name="T37" fmla="*/ 129 h 136"/>
                <a:gd name="T38" fmla="*/ 154 w 155"/>
                <a:gd name="T39" fmla="*/ 3 h 136"/>
                <a:gd name="T40" fmla="*/ 154 w 155"/>
                <a:gd name="T41" fmla="*/ 2 h 136"/>
                <a:gd name="T42" fmla="*/ 154 w 155"/>
                <a:gd name="T43" fmla="*/ 1 h 136"/>
                <a:gd name="T44" fmla="*/ 154 w 155"/>
                <a:gd name="T45" fmla="*/ 1 h 136"/>
                <a:gd name="T46" fmla="*/ 153 w 155"/>
                <a:gd name="T47" fmla="*/ 1 h 136"/>
                <a:gd name="T48" fmla="*/ 153 w 155"/>
                <a:gd name="T49" fmla="*/ 0 h 136"/>
                <a:gd name="T50" fmla="*/ 153 w 155"/>
                <a:gd name="T51" fmla="*/ 0 h 136"/>
                <a:gd name="T52" fmla="*/ 145 w 155"/>
                <a:gd name="T53" fmla="*/ 5 h 136"/>
                <a:gd name="T54" fmla="*/ 145 w 155"/>
                <a:gd name="T55" fmla="*/ 5 h 136"/>
                <a:gd name="T56" fmla="*/ 146 w 155"/>
                <a:gd name="T57" fmla="*/ 6 h 136"/>
                <a:gd name="T58" fmla="*/ 146 w 155"/>
                <a:gd name="T59" fmla="*/ 7 h 136"/>
                <a:gd name="T60" fmla="*/ 146 w 155"/>
                <a:gd name="T61" fmla="*/ 7 h 136"/>
                <a:gd name="T62" fmla="*/ 146 w 155"/>
                <a:gd name="T63" fmla="*/ 7 h 136"/>
                <a:gd name="T64" fmla="*/ 146 w 155"/>
                <a:gd name="T65" fmla="*/ 8 h 136"/>
                <a:gd name="T66" fmla="*/ 146 w 155"/>
                <a:gd name="T67" fmla="*/ 9 h 136"/>
                <a:gd name="T68" fmla="*/ 146 w 155"/>
                <a:gd name="T69" fmla="*/ 9 h 136"/>
                <a:gd name="T70" fmla="*/ 146 w 155"/>
                <a:gd name="T71" fmla="*/ 123 h 136"/>
                <a:gd name="T72" fmla="*/ 146 w 155"/>
                <a:gd name="T73" fmla="*/ 123 h 136"/>
                <a:gd name="T74" fmla="*/ 146 w 155"/>
                <a:gd name="T75" fmla="*/ 124 h 136"/>
                <a:gd name="T76" fmla="*/ 146 w 155"/>
                <a:gd name="T77" fmla="*/ 125 h 136"/>
                <a:gd name="T78" fmla="*/ 146 w 155"/>
                <a:gd name="T79" fmla="*/ 125 h 136"/>
                <a:gd name="T80" fmla="*/ 145 w 155"/>
                <a:gd name="T81" fmla="*/ 126 h 136"/>
                <a:gd name="T82" fmla="*/ 145 w 155"/>
                <a:gd name="T83" fmla="*/ 127 h 136"/>
                <a:gd name="T84" fmla="*/ 144 w 155"/>
                <a:gd name="T85" fmla="*/ 127 h 136"/>
                <a:gd name="T86" fmla="*/ 143 w 155"/>
                <a:gd name="T87" fmla="*/ 127 h 136"/>
                <a:gd name="T88" fmla="*/ 143 w 155"/>
                <a:gd name="T89" fmla="*/ 128 h 136"/>
                <a:gd name="T90" fmla="*/ 142 w 155"/>
                <a:gd name="T91" fmla="*/ 128 h 136"/>
                <a:gd name="T92" fmla="*/ 142 w 155"/>
                <a:gd name="T93" fmla="*/ 128 h 136"/>
                <a:gd name="T94" fmla="*/ 9 w 155"/>
                <a:gd name="T95" fmla="*/ 128 h 136"/>
                <a:gd name="T96" fmla="*/ 8 w 155"/>
                <a:gd name="T97" fmla="*/ 128 h 136"/>
                <a:gd name="T98" fmla="*/ 8 w 155"/>
                <a:gd name="T99" fmla="*/ 128 h 136"/>
                <a:gd name="T100" fmla="*/ 8 w 155"/>
                <a:gd name="T101" fmla="*/ 127 h 136"/>
                <a:gd name="T102" fmla="*/ 7 w 155"/>
                <a:gd name="T103" fmla="*/ 127 h 136"/>
                <a:gd name="T104" fmla="*/ 7 w 155"/>
                <a:gd name="T105" fmla="*/ 127 h 136"/>
                <a:gd name="T106" fmla="*/ 6 w 155"/>
                <a:gd name="T107" fmla="*/ 127 h 136"/>
                <a:gd name="T108" fmla="*/ 6 w 155"/>
                <a:gd name="T109" fmla="*/ 127 h 136"/>
                <a:gd name="T110" fmla="*/ 0 w 155"/>
                <a:gd name="T111" fmla="*/ 133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136"/>
                <a:gd name="T170" fmla="*/ 155 w 15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44" name="Freeform 102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16 h 17"/>
                <a:gd name="T2" fmla="*/ 151 w 153"/>
                <a:gd name="T3" fmla="*/ 16 h 17"/>
                <a:gd name="T4" fmla="*/ 151 w 153"/>
                <a:gd name="T5" fmla="*/ 10 h 17"/>
                <a:gd name="T6" fmla="*/ 150 w 153"/>
                <a:gd name="T7" fmla="*/ 10 h 17"/>
                <a:gd name="T8" fmla="*/ 150 w 153"/>
                <a:gd name="T9" fmla="*/ 10 h 17"/>
                <a:gd name="T10" fmla="*/ 150 w 153"/>
                <a:gd name="T11" fmla="*/ 5 h 17"/>
                <a:gd name="T12" fmla="*/ 149 w 153"/>
                <a:gd name="T13" fmla="*/ 5 h 17"/>
                <a:gd name="T14" fmla="*/ 149 w 153"/>
                <a:gd name="T15" fmla="*/ 5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5 h 17"/>
                <a:gd name="T32" fmla="*/ 1 w 153"/>
                <a:gd name="T33" fmla="*/ 5 h 17"/>
                <a:gd name="T34" fmla="*/ 0 w 153"/>
                <a:gd name="T35" fmla="*/ 10 h 17"/>
                <a:gd name="T36" fmla="*/ 0 w 153"/>
                <a:gd name="T37" fmla="*/ 10 h 17"/>
                <a:gd name="T38" fmla="*/ 0 w 153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7"/>
                <a:gd name="T62" fmla="*/ 153 w 15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5" name="Freeform 103"/>
            <p:cNvSpPr>
              <a:spLocks/>
            </p:cNvSpPr>
            <p:nvPr/>
          </p:nvSpPr>
          <p:spPr bwMode="auto">
            <a:xfrm>
              <a:off x="3843" y="1489"/>
              <a:ext cx="215" cy="72"/>
            </a:xfrm>
            <a:custGeom>
              <a:avLst/>
              <a:gdLst>
                <a:gd name="T0" fmla="*/ 0 w 215"/>
                <a:gd name="T1" fmla="*/ 71 h 72"/>
                <a:gd name="T2" fmla="*/ 0 w 215"/>
                <a:gd name="T3" fmla="*/ 0 h 72"/>
                <a:gd name="T4" fmla="*/ 214 w 215"/>
                <a:gd name="T5" fmla="*/ 0 h 72"/>
                <a:gd name="T6" fmla="*/ 214 w 215"/>
                <a:gd name="T7" fmla="*/ 71 h 72"/>
                <a:gd name="T8" fmla="*/ 0 w 215"/>
                <a:gd name="T9" fmla="*/ 7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72"/>
                <a:gd name="T17" fmla="*/ 215 w 21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6" name="Freeform 104"/>
            <p:cNvSpPr>
              <a:spLocks/>
            </p:cNvSpPr>
            <p:nvPr/>
          </p:nvSpPr>
          <p:spPr bwMode="auto">
            <a:xfrm>
              <a:off x="3841" y="1489"/>
              <a:ext cx="219" cy="23"/>
            </a:xfrm>
            <a:custGeom>
              <a:avLst/>
              <a:gdLst>
                <a:gd name="T0" fmla="*/ 79 w 219"/>
                <a:gd name="T1" fmla="*/ 0 h 23"/>
                <a:gd name="T2" fmla="*/ 0 w 219"/>
                <a:gd name="T3" fmla="*/ 0 h 23"/>
                <a:gd name="T4" fmla="*/ 0 w 219"/>
                <a:gd name="T5" fmla="*/ 22 h 23"/>
                <a:gd name="T6" fmla="*/ 218 w 219"/>
                <a:gd name="T7" fmla="*/ 22 h 23"/>
                <a:gd name="T8" fmla="*/ 215 w 219"/>
                <a:gd name="T9" fmla="*/ 0 h 23"/>
                <a:gd name="T10" fmla="*/ 137 w 219"/>
                <a:gd name="T11" fmla="*/ 0 h 23"/>
                <a:gd name="T12" fmla="*/ 79 w 2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23"/>
                <a:gd name="T23" fmla="*/ 219 w 2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47" name="Freeform 105"/>
            <p:cNvSpPr>
              <a:spLocks/>
            </p:cNvSpPr>
            <p:nvPr/>
          </p:nvSpPr>
          <p:spPr bwMode="auto">
            <a:xfrm>
              <a:off x="3991" y="1495"/>
              <a:ext cx="56" cy="17"/>
            </a:xfrm>
            <a:custGeom>
              <a:avLst/>
              <a:gdLst>
                <a:gd name="T0" fmla="*/ 0 w 56"/>
                <a:gd name="T1" fmla="*/ 6 h 17"/>
                <a:gd name="T2" fmla="*/ 18 w 56"/>
                <a:gd name="T3" fmla="*/ 6 h 17"/>
                <a:gd name="T4" fmla="*/ 18 w 56"/>
                <a:gd name="T5" fmla="*/ 0 h 17"/>
                <a:gd name="T6" fmla="*/ 35 w 56"/>
                <a:gd name="T7" fmla="*/ 0 h 17"/>
                <a:gd name="T8" fmla="*/ 35 w 56"/>
                <a:gd name="T9" fmla="*/ 6 h 17"/>
                <a:gd name="T10" fmla="*/ 55 w 56"/>
                <a:gd name="T11" fmla="*/ 6 h 17"/>
                <a:gd name="T12" fmla="*/ 55 w 56"/>
                <a:gd name="T13" fmla="*/ 10 h 17"/>
                <a:gd name="T14" fmla="*/ 35 w 56"/>
                <a:gd name="T15" fmla="*/ 10 h 17"/>
                <a:gd name="T16" fmla="*/ 35 w 56"/>
                <a:gd name="T17" fmla="*/ 16 h 17"/>
                <a:gd name="T18" fmla="*/ 18 w 56"/>
                <a:gd name="T19" fmla="*/ 16 h 17"/>
                <a:gd name="T20" fmla="*/ 18 w 56"/>
                <a:gd name="T21" fmla="*/ 10 h 17"/>
                <a:gd name="T22" fmla="*/ 0 w 56"/>
                <a:gd name="T23" fmla="*/ 10 h 17"/>
                <a:gd name="T24" fmla="*/ 0 w 56"/>
                <a:gd name="T25" fmla="*/ 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7"/>
                <a:gd name="T41" fmla="*/ 56 w 5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48" name="Freeform 106"/>
            <p:cNvSpPr>
              <a:spLocks/>
            </p:cNvSpPr>
            <p:nvPr/>
          </p:nvSpPr>
          <p:spPr bwMode="auto">
            <a:xfrm>
              <a:off x="3991" y="150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0 h 17"/>
                <a:gd name="T4" fmla="*/ 16 w 17"/>
                <a:gd name="T5" fmla="*/ 5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9" name="Freeform 107"/>
            <p:cNvSpPr>
              <a:spLocks/>
            </p:cNvSpPr>
            <p:nvPr/>
          </p:nvSpPr>
          <p:spPr bwMode="auto">
            <a:xfrm>
              <a:off x="4010" y="149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0" name="Freeform 108"/>
            <p:cNvSpPr>
              <a:spLocks/>
            </p:cNvSpPr>
            <p:nvPr/>
          </p:nvSpPr>
          <p:spPr bwMode="auto">
            <a:xfrm>
              <a:off x="4046" y="150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1" name="Freeform 109"/>
            <p:cNvSpPr>
              <a:spLocks/>
            </p:cNvSpPr>
            <p:nvPr/>
          </p:nvSpPr>
          <p:spPr bwMode="auto">
            <a:xfrm>
              <a:off x="4027" y="149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2" name="Freeform 110"/>
            <p:cNvSpPr>
              <a:spLocks/>
            </p:cNvSpPr>
            <p:nvPr/>
          </p:nvSpPr>
          <p:spPr bwMode="auto">
            <a:xfrm>
              <a:off x="4011" y="149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53" name="Freeform 111"/>
            <p:cNvSpPr>
              <a:spLocks/>
            </p:cNvSpPr>
            <p:nvPr/>
          </p:nvSpPr>
          <p:spPr bwMode="auto">
            <a:xfrm>
              <a:off x="3993" y="1502"/>
              <a:ext cx="54" cy="17"/>
            </a:xfrm>
            <a:custGeom>
              <a:avLst/>
              <a:gdLst>
                <a:gd name="T0" fmla="*/ 0 w 54"/>
                <a:gd name="T1" fmla="*/ 0 h 17"/>
                <a:gd name="T2" fmla="*/ 53 w 54"/>
                <a:gd name="T3" fmla="*/ 0 h 17"/>
                <a:gd name="T4" fmla="*/ 53 w 54"/>
                <a:gd name="T5" fmla="*/ 16 h 17"/>
                <a:gd name="T6" fmla="*/ 0 w 54"/>
                <a:gd name="T7" fmla="*/ 16 h 17"/>
                <a:gd name="T8" fmla="*/ 0 w 5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7"/>
                <a:gd name="T17" fmla="*/ 54 w 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54" name="Freeform 112"/>
            <p:cNvSpPr>
              <a:spLocks/>
            </p:cNvSpPr>
            <p:nvPr/>
          </p:nvSpPr>
          <p:spPr bwMode="auto">
            <a:xfrm>
              <a:off x="4010" y="1496"/>
              <a:ext cx="19" cy="17"/>
            </a:xfrm>
            <a:custGeom>
              <a:avLst/>
              <a:gdLst>
                <a:gd name="T0" fmla="*/ 18 w 19"/>
                <a:gd name="T1" fmla="*/ 12 h 17"/>
                <a:gd name="T2" fmla="*/ 17 w 19"/>
                <a:gd name="T3" fmla="*/ 16 h 17"/>
                <a:gd name="T4" fmla="*/ 17 w 19"/>
                <a:gd name="T5" fmla="*/ 0 h 17"/>
                <a:gd name="T6" fmla="*/ 0 w 19"/>
                <a:gd name="T7" fmla="*/ 0 h 17"/>
                <a:gd name="T8" fmla="*/ 0 w 19"/>
                <a:gd name="T9" fmla="*/ 16 h 17"/>
                <a:gd name="T10" fmla="*/ 0 w 19"/>
                <a:gd name="T11" fmla="*/ 1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5" name="Freeform 113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56" name="Freeform 114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57" name="Freeform 115"/>
            <p:cNvSpPr>
              <a:spLocks/>
            </p:cNvSpPr>
            <p:nvPr/>
          </p:nvSpPr>
          <p:spPr bwMode="auto">
            <a:xfrm>
              <a:off x="3930" y="1497"/>
              <a:ext cx="44" cy="17"/>
            </a:xfrm>
            <a:custGeom>
              <a:avLst/>
              <a:gdLst>
                <a:gd name="T0" fmla="*/ 14 w 44"/>
                <a:gd name="T1" fmla="*/ 16 h 17"/>
                <a:gd name="T2" fmla="*/ 0 w 44"/>
                <a:gd name="T3" fmla="*/ 16 h 17"/>
                <a:gd name="T4" fmla="*/ 0 w 44"/>
                <a:gd name="T5" fmla="*/ 8 h 17"/>
                <a:gd name="T6" fmla="*/ 14 w 44"/>
                <a:gd name="T7" fmla="*/ 8 h 17"/>
                <a:gd name="T8" fmla="*/ 14 w 44"/>
                <a:gd name="T9" fmla="*/ 0 h 17"/>
                <a:gd name="T10" fmla="*/ 28 w 44"/>
                <a:gd name="T11" fmla="*/ 0 h 17"/>
                <a:gd name="T12" fmla="*/ 28 w 44"/>
                <a:gd name="T13" fmla="*/ 8 h 17"/>
                <a:gd name="T14" fmla="*/ 43 w 44"/>
                <a:gd name="T15" fmla="*/ 8 h 17"/>
                <a:gd name="T16" fmla="*/ 43 w 44"/>
                <a:gd name="T17" fmla="*/ 16 h 17"/>
                <a:gd name="T18" fmla="*/ 28 w 44"/>
                <a:gd name="T19" fmla="*/ 16 h 17"/>
                <a:gd name="T20" fmla="*/ 14 w 44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7"/>
                <a:gd name="T35" fmla="*/ 44 w 4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58" name="Freeform 116"/>
            <p:cNvSpPr>
              <a:spLocks/>
            </p:cNvSpPr>
            <p:nvPr/>
          </p:nvSpPr>
          <p:spPr bwMode="auto">
            <a:xfrm>
              <a:off x="3945" y="149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59" name="Freeform 117"/>
            <p:cNvSpPr>
              <a:spLocks/>
            </p:cNvSpPr>
            <p:nvPr/>
          </p:nvSpPr>
          <p:spPr bwMode="auto">
            <a:xfrm>
              <a:off x="3897" y="1494"/>
              <a:ext cx="20" cy="17"/>
            </a:xfrm>
            <a:custGeom>
              <a:avLst/>
              <a:gdLst>
                <a:gd name="T0" fmla="*/ 5 w 20"/>
                <a:gd name="T1" fmla="*/ 16 h 17"/>
                <a:gd name="T2" fmla="*/ 3 w 20"/>
                <a:gd name="T3" fmla="*/ 15 h 17"/>
                <a:gd name="T4" fmla="*/ 2 w 20"/>
                <a:gd name="T5" fmla="*/ 15 h 17"/>
                <a:gd name="T6" fmla="*/ 1 w 20"/>
                <a:gd name="T7" fmla="*/ 14 h 17"/>
                <a:gd name="T8" fmla="*/ 1 w 20"/>
                <a:gd name="T9" fmla="*/ 12 h 17"/>
                <a:gd name="T10" fmla="*/ 0 w 20"/>
                <a:gd name="T11" fmla="*/ 12 h 17"/>
                <a:gd name="T12" fmla="*/ 0 w 20"/>
                <a:gd name="T13" fmla="*/ 10 h 17"/>
                <a:gd name="T14" fmla="*/ 0 w 20"/>
                <a:gd name="T15" fmla="*/ 8 h 17"/>
                <a:gd name="T16" fmla="*/ 0 w 20"/>
                <a:gd name="T17" fmla="*/ 6 h 17"/>
                <a:gd name="T18" fmla="*/ 0 w 20"/>
                <a:gd name="T19" fmla="*/ 4 h 17"/>
                <a:gd name="T20" fmla="*/ 0 w 20"/>
                <a:gd name="T21" fmla="*/ 3 h 17"/>
                <a:gd name="T22" fmla="*/ 1 w 20"/>
                <a:gd name="T23" fmla="*/ 2 h 17"/>
                <a:gd name="T24" fmla="*/ 2 w 20"/>
                <a:gd name="T25" fmla="*/ 1 h 17"/>
                <a:gd name="T26" fmla="*/ 3 w 20"/>
                <a:gd name="T27" fmla="*/ 0 h 17"/>
                <a:gd name="T28" fmla="*/ 4 w 20"/>
                <a:gd name="T29" fmla="*/ 0 h 17"/>
                <a:gd name="T30" fmla="*/ 5 w 20"/>
                <a:gd name="T31" fmla="*/ 0 h 17"/>
                <a:gd name="T32" fmla="*/ 12 w 20"/>
                <a:gd name="T33" fmla="*/ 0 h 17"/>
                <a:gd name="T34" fmla="*/ 13 w 20"/>
                <a:gd name="T35" fmla="*/ 0 h 17"/>
                <a:gd name="T36" fmla="*/ 15 w 20"/>
                <a:gd name="T37" fmla="*/ 0 h 17"/>
                <a:gd name="T38" fmla="*/ 16 w 20"/>
                <a:gd name="T39" fmla="*/ 1 h 17"/>
                <a:gd name="T40" fmla="*/ 17 w 20"/>
                <a:gd name="T41" fmla="*/ 3 h 17"/>
                <a:gd name="T42" fmla="*/ 17 w 20"/>
                <a:gd name="T43" fmla="*/ 3 h 17"/>
                <a:gd name="T44" fmla="*/ 18 w 20"/>
                <a:gd name="T45" fmla="*/ 5 h 17"/>
                <a:gd name="T46" fmla="*/ 18 w 20"/>
                <a:gd name="T47" fmla="*/ 7 h 17"/>
                <a:gd name="T48" fmla="*/ 18 w 20"/>
                <a:gd name="T49" fmla="*/ 8 h 17"/>
                <a:gd name="T50" fmla="*/ 18 w 20"/>
                <a:gd name="T51" fmla="*/ 10 h 17"/>
                <a:gd name="T52" fmla="*/ 17 w 20"/>
                <a:gd name="T53" fmla="*/ 12 h 17"/>
                <a:gd name="T54" fmla="*/ 16 w 20"/>
                <a:gd name="T55" fmla="*/ 13 h 17"/>
                <a:gd name="T56" fmla="*/ 15 w 20"/>
                <a:gd name="T57" fmla="*/ 15 h 17"/>
                <a:gd name="T58" fmla="*/ 13 w 20"/>
                <a:gd name="T59" fmla="*/ 15 h 17"/>
                <a:gd name="T60" fmla="*/ 13 w 20"/>
                <a:gd name="T61" fmla="*/ 16 h 17"/>
                <a:gd name="T62" fmla="*/ 12 w 20"/>
                <a:gd name="T63" fmla="*/ 16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7"/>
                <a:gd name="T98" fmla="*/ 20 w 20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60" name="Freeform 118"/>
            <p:cNvSpPr>
              <a:spLocks/>
            </p:cNvSpPr>
            <p:nvPr/>
          </p:nvSpPr>
          <p:spPr bwMode="auto">
            <a:xfrm>
              <a:off x="3921" y="1489"/>
              <a:ext cx="17" cy="38"/>
            </a:xfrm>
            <a:custGeom>
              <a:avLst/>
              <a:gdLst>
                <a:gd name="T0" fmla="*/ 8 w 17"/>
                <a:gd name="T1" fmla="*/ 0 h 38"/>
                <a:gd name="T2" fmla="*/ 0 w 17"/>
                <a:gd name="T3" fmla="*/ 22 h 38"/>
                <a:gd name="T4" fmla="*/ 16 w 17"/>
                <a:gd name="T5" fmla="*/ 22 h 38"/>
                <a:gd name="T6" fmla="*/ 16 w 17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8"/>
                <a:gd name="T14" fmla="*/ 17 w 1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1" name="Freeform 119"/>
            <p:cNvSpPr>
              <a:spLocks/>
            </p:cNvSpPr>
            <p:nvPr/>
          </p:nvSpPr>
          <p:spPr bwMode="auto">
            <a:xfrm>
              <a:off x="3979" y="1489"/>
              <a:ext cx="17" cy="72"/>
            </a:xfrm>
            <a:custGeom>
              <a:avLst/>
              <a:gdLst>
                <a:gd name="T0" fmla="*/ 0 w 17"/>
                <a:gd name="T1" fmla="*/ 0 h 72"/>
                <a:gd name="T2" fmla="*/ 16 w 17"/>
                <a:gd name="T3" fmla="*/ 22 h 72"/>
                <a:gd name="T4" fmla="*/ 0 w 17"/>
                <a:gd name="T5" fmla="*/ 22 h 72"/>
                <a:gd name="T6" fmla="*/ 0 w 17"/>
                <a:gd name="T7" fmla="*/ 71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2"/>
                <a:gd name="T14" fmla="*/ 17 w 1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2" name="Freeform 120"/>
            <p:cNvSpPr>
              <a:spLocks/>
            </p:cNvSpPr>
            <p:nvPr/>
          </p:nvSpPr>
          <p:spPr bwMode="auto">
            <a:xfrm>
              <a:off x="3855" y="1532"/>
              <a:ext cx="250" cy="41"/>
            </a:xfrm>
            <a:custGeom>
              <a:avLst/>
              <a:gdLst>
                <a:gd name="T0" fmla="*/ 0 w 250"/>
                <a:gd name="T1" fmla="*/ 40 h 41"/>
                <a:gd name="T2" fmla="*/ 249 w 250"/>
                <a:gd name="T3" fmla="*/ 40 h 41"/>
                <a:gd name="T4" fmla="*/ 240 w 250"/>
                <a:gd name="T5" fmla="*/ 0 h 41"/>
                <a:gd name="T6" fmla="*/ 10 w 250"/>
                <a:gd name="T7" fmla="*/ 0 h 41"/>
                <a:gd name="T8" fmla="*/ 0 w 250"/>
                <a:gd name="T9" fmla="*/ 4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1"/>
                <a:gd name="T17" fmla="*/ 250 w 2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63" name="Freeform 121"/>
            <p:cNvSpPr>
              <a:spLocks/>
            </p:cNvSpPr>
            <p:nvPr/>
          </p:nvSpPr>
          <p:spPr bwMode="auto">
            <a:xfrm>
              <a:off x="3855" y="1572"/>
              <a:ext cx="251" cy="17"/>
            </a:xfrm>
            <a:custGeom>
              <a:avLst/>
              <a:gdLst>
                <a:gd name="T0" fmla="*/ 0 w 251"/>
                <a:gd name="T1" fmla="*/ 16 h 17"/>
                <a:gd name="T2" fmla="*/ 0 w 251"/>
                <a:gd name="T3" fmla="*/ 0 h 17"/>
                <a:gd name="T4" fmla="*/ 249 w 251"/>
                <a:gd name="T5" fmla="*/ 0 h 17"/>
                <a:gd name="T6" fmla="*/ 250 w 251"/>
                <a:gd name="T7" fmla="*/ 16 h 17"/>
                <a:gd name="T8" fmla="*/ 0 w 25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7"/>
                <a:gd name="T17" fmla="*/ 251 w 2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64" name="Freeform 122"/>
            <p:cNvSpPr>
              <a:spLocks/>
            </p:cNvSpPr>
            <p:nvPr/>
          </p:nvSpPr>
          <p:spPr bwMode="auto">
            <a:xfrm>
              <a:off x="3872" y="1538"/>
              <a:ext cx="223" cy="28"/>
            </a:xfrm>
            <a:custGeom>
              <a:avLst/>
              <a:gdLst>
                <a:gd name="T0" fmla="*/ 0 w 223"/>
                <a:gd name="T1" fmla="*/ 27 h 28"/>
                <a:gd name="T2" fmla="*/ 222 w 223"/>
                <a:gd name="T3" fmla="*/ 27 h 28"/>
                <a:gd name="T4" fmla="*/ 214 w 223"/>
                <a:gd name="T5" fmla="*/ 0 h 28"/>
                <a:gd name="T6" fmla="*/ 8 w 223"/>
                <a:gd name="T7" fmla="*/ 0 h 28"/>
                <a:gd name="T8" fmla="*/ 0 w 223"/>
                <a:gd name="T9" fmla="*/ 2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28"/>
                <a:gd name="T17" fmla="*/ 223 w 22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85" name="Group 123"/>
          <p:cNvGrpSpPr>
            <a:grpSpLocks/>
          </p:cNvGrpSpPr>
          <p:nvPr/>
        </p:nvGrpSpPr>
        <p:grpSpPr bwMode="auto">
          <a:xfrm>
            <a:off x="6249988" y="3217863"/>
            <a:ext cx="762000" cy="611187"/>
            <a:chOff x="3840" y="1279"/>
            <a:chExt cx="266" cy="310"/>
          </a:xfrm>
        </p:grpSpPr>
        <p:sp>
          <p:nvSpPr>
            <p:cNvPr id="28753" name="Freeform 124"/>
            <p:cNvSpPr>
              <a:spLocks/>
            </p:cNvSpPr>
            <p:nvPr/>
          </p:nvSpPr>
          <p:spPr bwMode="auto">
            <a:xfrm>
              <a:off x="3848" y="1548"/>
              <a:ext cx="206" cy="20"/>
            </a:xfrm>
            <a:custGeom>
              <a:avLst/>
              <a:gdLst>
                <a:gd name="T0" fmla="*/ 0 w 206"/>
                <a:gd name="T1" fmla="*/ 19 h 20"/>
                <a:gd name="T2" fmla="*/ 0 w 206"/>
                <a:gd name="T3" fmla="*/ 0 h 20"/>
                <a:gd name="T4" fmla="*/ 205 w 206"/>
                <a:gd name="T5" fmla="*/ 0 h 20"/>
                <a:gd name="T6" fmla="*/ 205 w 206"/>
                <a:gd name="T7" fmla="*/ 19 h 20"/>
                <a:gd name="T8" fmla="*/ 0 w 206"/>
                <a:gd name="T9" fmla="*/ 19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"/>
                <a:gd name="T17" fmla="*/ 206 w 20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4" name="Freeform 125"/>
            <p:cNvSpPr>
              <a:spLocks/>
            </p:cNvSpPr>
            <p:nvPr/>
          </p:nvSpPr>
          <p:spPr bwMode="auto">
            <a:xfrm>
              <a:off x="3840" y="1453"/>
              <a:ext cx="220" cy="34"/>
            </a:xfrm>
            <a:custGeom>
              <a:avLst/>
              <a:gdLst>
                <a:gd name="T0" fmla="*/ 189 w 220"/>
                <a:gd name="T1" fmla="*/ 0 h 34"/>
                <a:gd name="T2" fmla="*/ 219 w 220"/>
                <a:gd name="T3" fmla="*/ 33 h 34"/>
                <a:gd name="T4" fmla="*/ 0 w 220"/>
                <a:gd name="T5" fmla="*/ 33 h 34"/>
                <a:gd name="T6" fmla="*/ 29 w 220"/>
                <a:gd name="T7" fmla="*/ 0 h 34"/>
                <a:gd name="T8" fmla="*/ 189 w 2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4"/>
                <a:gd name="T17" fmla="*/ 220 w 22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5" name="Freeform 126"/>
            <p:cNvSpPr>
              <a:spLocks/>
            </p:cNvSpPr>
            <p:nvPr/>
          </p:nvSpPr>
          <p:spPr bwMode="auto">
            <a:xfrm>
              <a:off x="3897" y="1449"/>
              <a:ext cx="104" cy="24"/>
            </a:xfrm>
            <a:custGeom>
              <a:avLst/>
              <a:gdLst>
                <a:gd name="T0" fmla="*/ 102 w 104"/>
                <a:gd name="T1" fmla="*/ 10 h 24"/>
                <a:gd name="T2" fmla="*/ 101 w 104"/>
                <a:gd name="T3" fmla="*/ 8 h 24"/>
                <a:gd name="T4" fmla="*/ 97 w 104"/>
                <a:gd name="T5" fmla="*/ 6 h 24"/>
                <a:gd name="T6" fmla="*/ 93 w 104"/>
                <a:gd name="T7" fmla="*/ 4 h 24"/>
                <a:gd name="T8" fmla="*/ 87 w 104"/>
                <a:gd name="T9" fmla="*/ 3 h 24"/>
                <a:gd name="T10" fmla="*/ 80 w 104"/>
                <a:gd name="T11" fmla="*/ 2 h 24"/>
                <a:gd name="T12" fmla="*/ 72 w 104"/>
                <a:gd name="T13" fmla="*/ 1 h 24"/>
                <a:gd name="T14" fmla="*/ 64 w 104"/>
                <a:gd name="T15" fmla="*/ 0 h 24"/>
                <a:gd name="T16" fmla="*/ 55 w 104"/>
                <a:gd name="T17" fmla="*/ 0 h 24"/>
                <a:gd name="T18" fmla="*/ 46 w 104"/>
                <a:gd name="T19" fmla="*/ 0 h 24"/>
                <a:gd name="T20" fmla="*/ 37 w 104"/>
                <a:gd name="T21" fmla="*/ 0 h 24"/>
                <a:gd name="T22" fmla="*/ 29 w 104"/>
                <a:gd name="T23" fmla="*/ 1 h 24"/>
                <a:gd name="T24" fmla="*/ 21 w 104"/>
                <a:gd name="T25" fmla="*/ 2 h 24"/>
                <a:gd name="T26" fmla="*/ 14 w 104"/>
                <a:gd name="T27" fmla="*/ 3 h 24"/>
                <a:gd name="T28" fmla="*/ 8 w 104"/>
                <a:gd name="T29" fmla="*/ 4 h 24"/>
                <a:gd name="T30" fmla="*/ 4 w 104"/>
                <a:gd name="T31" fmla="*/ 6 h 24"/>
                <a:gd name="T32" fmla="*/ 1 w 104"/>
                <a:gd name="T33" fmla="*/ 8 h 24"/>
                <a:gd name="T34" fmla="*/ 0 w 104"/>
                <a:gd name="T35" fmla="*/ 10 h 24"/>
                <a:gd name="T36" fmla="*/ 0 w 104"/>
                <a:gd name="T37" fmla="*/ 12 h 24"/>
                <a:gd name="T38" fmla="*/ 1 w 104"/>
                <a:gd name="T39" fmla="*/ 14 h 24"/>
                <a:gd name="T40" fmla="*/ 4 w 104"/>
                <a:gd name="T41" fmla="*/ 16 h 24"/>
                <a:gd name="T42" fmla="*/ 8 w 104"/>
                <a:gd name="T43" fmla="*/ 17 h 24"/>
                <a:gd name="T44" fmla="*/ 14 w 104"/>
                <a:gd name="T45" fmla="*/ 19 h 24"/>
                <a:gd name="T46" fmla="*/ 21 w 104"/>
                <a:gd name="T47" fmla="*/ 20 h 24"/>
                <a:gd name="T48" fmla="*/ 29 w 104"/>
                <a:gd name="T49" fmla="*/ 21 h 24"/>
                <a:gd name="T50" fmla="*/ 37 w 104"/>
                <a:gd name="T51" fmla="*/ 22 h 24"/>
                <a:gd name="T52" fmla="*/ 46 w 104"/>
                <a:gd name="T53" fmla="*/ 23 h 24"/>
                <a:gd name="T54" fmla="*/ 55 w 104"/>
                <a:gd name="T55" fmla="*/ 23 h 24"/>
                <a:gd name="T56" fmla="*/ 64 w 104"/>
                <a:gd name="T57" fmla="*/ 22 h 24"/>
                <a:gd name="T58" fmla="*/ 72 w 104"/>
                <a:gd name="T59" fmla="*/ 21 h 24"/>
                <a:gd name="T60" fmla="*/ 80 w 104"/>
                <a:gd name="T61" fmla="*/ 20 h 24"/>
                <a:gd name="T62" fmla="*/ 87 w 104"/>
                <a:gd name="T63" fmla="*/ 19 h 24"/>
                <a:gd name="T64" fmla="*/ 93 w 104"/>
                <a:gd name="T65" fmla="*/ 17 h 24"/>
                <a:gd name="T66" fmla="*/ 97 w 104"/>
                <a:gd name="T67" fmla="*/ 16 h 24"/>
                <a:gd name="T68" fmla="*/ 101 w 104"/>
                <a:gd name="T69" fmla="*/ 14 h 24"/>
                <a:gd name="T70" fmla="*/ 102 w 104"/>
                <a:gd name="T71" fmla="*/ 12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24"/>
                <a:gd name="T110" fmla="*/ 104 w 10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6" name="Freeform 127"/>
            <p:cNvSpPr>
              <a:spLocks/>
            </p:cNvSpPr>
            <p:nvPr/>
          </p:nvSpPr>
          <p:spPr bwMode="auto">
            <a:xfrm>
              <a:off x="3897" y="1461"/>
              <a:ext cx="104" cy="17"/>
            </a:xfrm>
            <a:custGeom>
              <a:avLst/>
              <a:gdLst>
                <a:gd name="T0" fmla="*/ 102 w 104"/>
                <a:gd name="T1" fmla="*/ 6 h 17"/>
                <a:gd name="T2" fmla="*/ 101 w 104"/>
                <a:gd name="T3" fmla="*/ 8 h 17"/>
                <a:gd name="T4" fmla="*/ 97 w 104"/>
                <a:gd name="T5" fmla="*/ 10 h 17"/>
                <a:gd name="T6" fmla="*/ 93 w 104"/>
                <a:gd name="T7" fmla="*/ 11 h 17"/>
                <a:gd name="T8" fmla="*/ 87 w 104"/>
                <a:gd name="T9" fmla="*/ 12 h 17"/>
                <a:gd name="T10" fmla="*/ 80 w 104"/>
                <a:gd name="T11" fmla="*/ 14 h 17"/>
                <a:gd name="T12" fmla="*/ 72 w 104"/>
                <a:gd name="T13" fmla="*/ 14 h 17"/>
                <a:gd name="T14" fmla="*/ 64 w 104"/>
                <a:gd name="T15" fmla="*/ 15 h 17"/>
                <a:gd name="T16" fmla="*/ 55 w 104"/>
                <a:gd name="T17" fmla="*/ 16 h 17"/>
                <a:gd name="T18" fmla="*/ 46 w 104"/>
                <a:gd name="T19" fmla="*/ 16 h 17"/>
                <a:gd name="T20" fmla="*/ 37 w 104"/>
                <a:gd name="T21" fmla="*/ 15 h 17"/>
                <a:gd name="T22" fmla="*/ 29 w 104"/>
                <a:gd name="T23" fmla="*/ 14 h 17"/>
                <a:gd name="T24" fmla="*/ 21 w 104"/>
                <a:gd name="T25" fmla="*/ 14 h 17"/>
                <a:gd name="T26" fmla="*/ 14 w 104"/>
                <a:gd name="T27" fmla="*/ 12 h 17"/>
                <a:gd name="T28" fmla="*/ 8 w 104"/>
                <a:gd name="T29" fmla="*/ 11 h 17"/>
                <a:gd name="T30" fmla="*/ 4 w 104"/>
                <a:gd name="T31" fmla="*/ 10 h 17"/>
                <a:gd name="T32" fmla="*/ 1 w 104"/>
                <a:gd name="T33" fmla="*/ 8 h 17"/>
                <a:gd name="T34" fmla="*/ 0 w 104"/>
                <a:gd name="T35" fmla="*/ 6 h 17"/>
                <a:gd name="T36" fmla="*/ 0 w 104"/>
                <a:gd name="T37" fmla="*/ 0 h 17"/>
                <a:gd name="T38" fmla="*/ 0 w 104"/>
                <a:gd name="T39" fmla="*/ 2 h 17"/>
                <a:gd name="T40" fmla="*/ 3 w 104"/>
                <a:gd name="T41" fmla="*/ 4 h 17"/>
                <a:gd name="T42" fmla="*/ 6 w 104"/>
                <a:gd name="T43" fmla="*/ 5 h 17"/>
                <a:gd name="T44" fmla="*/ 12 w 104"/>
                <a:gd name="T45" fmla="*/ 6 h 17"/>
                <a:gd name="T46" fmla="*/ 17 w 104"/>
                <a:gd name="T47" fmla="*/ 8 h 17"/>
                <a:gd name="T48" fmla="*/ 25 w 104"/>
                <a:gd name="T49" fmla="*/ 9 h 17"/>
                <a:gd name="T50" fmla="*/ 33 w 104"/>
                <a:gd name="T51" fmla="*/ 10 h 17"/>
                <a:gd name="T52" fmla="*/ 42 w 104"/>
                <a:gd name="T53" fmla="*/ 10 h 17"/>
                <a:gd name="T54" fmla="*/ 51 w 104"/>
                <a:gd name="T55" fmla="*/ 10 h 17"/>
                <a:gd name="T56" fmla="*/ 60 w 104"/>
                <a:gd name="T57" fmla="*/ 10 h 17"/>
                <a:gd name="T58" fmla="*/ 69 w 104"/>
                <a:gd name="T59" fmla="*/ 10 h 17"/>
                <a:gd name="T60" fmla="*/ 76 w 104"/>
                <a:gd name="T61" fmla="*/ 9 h 17"/>
                <a:gd name="T62" fmla="*/ 84 w 104"/>
                <a:gd name="T63" fmla="*/ 8 h 17"/>
                <a:gd name="T64" fmla="*/ 90 w 104"/>
                <a:gd name="T65" fmla="*/ 6 h 17"/>
                <a:gd name="T66" fmla="*/ 95 w 104"/>
                <a:gd name="T67" fmla="*/ 5 h 17"/>
                <a:gd name="T68" fmla="*/ 99 w 104"/>
                <a:gd name="T69" fmla="*/ 4 h 17"/>
                <a:gd name="T70" fmla="*/ 102 w 104"/>
                <a:gd name="T71" fmla="*/ 2 h 17"/>
                <a:gd name="T72" fmla="*/ 103 w 104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7"/>
                <a:gd name="T113" fmla="*/ 104 w 104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7" name="Freeform 128"/>
            <p:cNvSpPr>
              <a:spLocks/>
            </p:cNvSpPr>
            <p:nvPr/>
          </p:nvSpPr>
          <p:spPr bwMode="auto">
            <a:xfrm>
              <a:off x="3840" y="1486"/>
              <a:ext cx="220" cy="77"/>
            </a:xfrm>
            <a:custGeom>
              <a:avLst/>
              <a:gdLst>
                <a:gd name="T0" fmla="*/ 0 w 220"/>
                <a:gd name="T1" fmla="*/ 76 h 77"/>
                <a:gd name="T2" fmla="*/ 219 w 220"/>
                <a:gd name="T3" fmla="*/ 76 h 77"/>
                <a:gd name="T4" fmla="*/ 219 w 220"/>
                <a:gd name="T5" fmla="*/ 0 h 77"/>
                <a:gd name="T6" fmla="*/ 0 w 220"/>
                <a:gd name="T7" fmla="*/ 0 h 77"/>
                <a:gd name="T8" fmla="*/ 0 w 220"/>
                <a:gd name="T9" fmla="*/ 76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77"/>
                <a:gd name="T17" fmla="*/ 220 w 22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8" name="Freeform 129"/>
            <p:cNvSpPr>
              <a:spLocks/>
            </p:cNvSpPr>
            <p:nvPr/>
          </p:nvSpPr>
          <p:spPr bwMode="auto">
            <a:xfrm>
              <a:off x="3875" y="1449"/>
              <a:ext cx="69" cy="17"/>
            </a:xfrm>
            <a:custGeom>
              <a:avLst/>
              <a:gdLst>
                <a:gd name="T0" fmla="*/ 0 w 69"/>
                <a:gd name="T1" fmla="*/ 16 h 17"/>
                <a:gd name="T2" fmla="*/ 0 w 69"/>
                <a:gd name="T3" fmla="*/ 0 h 17"/>
                <a:gd name="T4" fmla="*/ 68 w 69"/>
                <a:gd name="T5" fmla="*/ 0 h 17"/>
                <a:gd name="T6" fmla="*/ 68 w 69"/>
                <a:gd name="T7" fmla="*/ 16 h 17"/>
                <a:gd name="T8" fmla="*/ 0 w 69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9" name="Freeform 130"/>
            <p:cNvSpPr>
              <a:spLocks/>
            </p:cNvSpPr>
            <p:nvPr/>
          </p:nvSpPr>
          <p:spPr bwMode="auto">
            <a:xfrm>
              <a:off x="3931" y="1450"/>
              <a:ext cx="94" cy="17"/>
            </a:xfrm>
            <a:custGeom>
              <a:avLst/>
              <a:gdLst>
                <a:gd name="T0" fmla="*/ 0 w 94"/>
                <a:gd name="T1" fmla="*/ 16 h 17"/>
                <a:gd name="T2" fmla="*/ 0 w 94"/>
                <a:gd name="T3" fmla="*/ 0 h 17"/>
                <a:gd name="T4" fmla="*/ 93 w 94"/>
                <a:gd name="T5" fmla="*/ 0 h 17"/>
                <a:gd name="T6" fmla="*/ 93 w 94"/>
                <a:gd name="T7" fmla="*/ 16 h 17"/>
                <a:gd name="T8" fmla="*/ 0 w 94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"/>
                <a:gd name="T17" fmla="*/ 94 w 9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0" name="Freeform 131"/>
            <p:cNvSpPr>
              <a:spLocks/>
            </p:cNvSpPr>
            <p:nvPr/>
          </p:nvSpPr>
          <p:spPr bwMode="auto">
            <a:xfrm>
              <a:off x="3877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1" name="Freeform 132"/>
            <p:cNvSpPr>
              <a:spLocks/>
            </p:cNvSpPr>
            <p:nvPr/>
          </p:nvSpPr>
          <p:spPr bwMode="auto">
            <a:xfrm>
              <a:off x="388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4 w 17"/>
                <a:gd name="T7" fmla="*/ 16 h 17"/>
                <a:gd name="T8" fmla="*/ 8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2" name="Freeform 133"/>
            <p:cNvSpPr>
              <a:spLocks/>
            </p:cNvSpPr>
            <p:nvPr/>
          </p:nvSpPr>
          <p:spPr bwMode="auto">
            <a:xfrm>
              <a:off x="388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3" name="Freeform 134"/>
            <p:cNvSpPr>
              <a:spLocks/>
            </p:cNvSpPr>
            <p:nvPr/>
          </p:nvSpPr>
          <p:spPr bwMode="auto">
            <a:xfrm>
              <a:off x="388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4" name="Freeform 135"/>
            <p:cNvSpPr>
              <a:spLocks/>
            </p:cNvSpPr>
            <p:nvPr/>
          </p:nvSpPr>
          <p:spPr bwMode="auto">
            <a:xfrm>
              <a:off x="388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5" name="Freeform 136"/>
            <p:cNvSpPr>
              <a:spLocks/>
            </p:cNvSpPr>
            <p:nvPr/>
          </p:nvSpPr>
          <p:spPr bwMode="auto">
            <a:xfrm>
              <a:off x="389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6" name="Freeform 137"/>
            <p:cNvSpPr>
              <a:spLocks/>
            </p:cNvSpPr>
            <p:nvPr/>
          </p:nvSpPr>
          <p:spPr bwMode="auto">
            <a:xfrm>
              <a:off x="389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7" name="Freeform 138"/>
            <p:cNvSpPr>
              <a:spLocks/>
            </p:cNvSpPr>
            <p:nvPr/>
          </p:nvSpPr>
          <p:spPr bwMode="auto">
            <a:xfrm>
              <a:off x="3894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8" name="Freeform 139"/>
            <p:cNvSpPr>
              <a:spLocks/>
            </p:cNvSpPr>
            <p:nvPr/>
          </p:nvSpPr>
          <p:spPr bwMode="auto">
            <a:xfrm>
              <a:off x="389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9" name="Freeform 140"/>
            <p:cNvSpPr>
              <a:spLocks/>
            </p:cNvSpPr>
            <p:nvPr/>
          </p:nvSpPr>
          <p:spPr bwMode="auto">
            <a:xfrm>
              <a:off x="390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0" name="Freeform 141"/>
            <p:cNvSpPr>
              <a:spLocks/>
            </p:cNvSpPr>
            <p:nvPr/>
          </p:nvSpPr>
          <p:spPr bwMode="auto">
            <a:xfrm>
              <a:off x="390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0 w 17"/>
                <a:gd name="T5" fmla="*/ 16 h 17"/>
                <a:gd name="T6" fmla="*/ 8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1" name="Freeform 142"/>
            <p:cNvSpPr>
              <a:spLocks/>
            </p:cNvSpPr>
            <p:nvPr/>
          </p:nvSpPr>
          <p:spPr bwMode="auto">
            <a:xfrm>
              <a:off x="390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6 h 17"/>
                <a:gd name="T6" fmla="*/ 8 w 17"/>
                <a:gd name="T7" fmla="*/ 16 h 17"/>
                <a:gd name="T8" fmla="*/ 12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2" name="Freeform 143"/>
            <p:cNvSpPr>
              <a:spLocks/>
            </p:cNvSpPr>
            <p:nvPr/>
          </p:nvSpPr>
          <p:spPr bwMode="auto">
            <a:xfrm>
              <a:off x="390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3" name="Freeform 144"/>
            <p:cNvSpPr>
              <a:spLocks/>
            </p:cNvSpPr>
            <p:nvPr/>
          </p:nvSpPr>
          <p:spPr bwMode="auto">
            <a:xfrm>
              <a:off x="391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4" name="Freeform 145"/>
            <p:cNvSpPr>
              <a:spLocks/>
            </p:cNvSpPr>
            <p:nvPr/>
          </p:nvSpPr>
          <p:spPr bwMode="auto">
            <a:xfrm>
              <a:off x="391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5" name="Freeform 146"/>
            <p:cNvSpPr>
              <a:spLocks/>
            </p:cNvSpPr>
            <p:nvPr/>
          </p:nvSpPr>
          <p:spPr bwMode="auto">
            <a:xfrm>
              <a:off x="3916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6" name="Freeform 147"/>
            <p:cNvSpPr>
              <a:spLocks/>
            </p:cNvSpPr>
            <p:nvPr/>
          </p:nvSpPr>
          <p:spPr bwMode="auto">
            <a:xfrm>
              <a:off x="391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7" name="Freeform 148"/>
            <p:cNvSpPr>
              <a:spLocks/>
            </p:cNvSpPr>
            <p:nvPr/>
          </p:nvSpPr>
          <p:spPr bwMode="auto">
            <a:xfrm>
              <a:off x="3921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8" name="Freeform 149"/>
            <p:cNvSpPr>
              <a:spLocks/>
            </p:cNvSpPr>
            <p:nvPr/>
          </p:nvSpPr>
          <p:spPr bwMode="auto">
            <a:xfrm>
              <a:off x="392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9" name="Freeform 150"/>
            <p:cNvSpPr>
              <a:spLocks/>
            </p:cNvSpPr>
            <p:nvPr/>
          </p:nvSpPr>
          <p:spPr bwMode="auto">
            <a:xfrm>
              <a:off x="392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0" name="Freeform 151"/>
            <p:cNvSpPr>
              <a:spLocks/>
            </p:cNvSpPr>
            <p:nvPr/>
          </p:nvSpPr>
          <p:spPr bwMode="auto">
            <a:xfrm>
              <a:off x="3855" y="1279"/>
              <a:ext cx="187" cy="174"/>
            </a:xfrm>
            <a:custGeom>
              <a:avLst/>
              <a:gdLst>
                <a:gd name="T0" fmla="*/ 180 w 187"/>
                <a:gd name="T1" fmla="*/ 173 h 174"/>
                <a:gd name="T2" fmla="*/ 180 w 187"/>
                <a:gd name="T3" fmla="*/ 173 h 174"/>
                <a:gd name="T4" fmla="*/ 180 w 187"/>
                <a:gd name="T5" fmla="*/ 172 h 174"/>
                <a:gd name="T6" fmla="*/ 182 w 187"/>
                <a:gd name="T7" fmla="*/ 172 h 174"/>
                <a:gd name="T8" fmla="*/ 182 w 187"/>
                <a:gd name="T9" fmla="*/ 172 h 174"/>
                <a:gd name="T10" fmla="*/ 183 w 187"/>
                <a:gd name="T11" fmla="*/ 171 h 174"/>
                <a:gd name="T12" fmla="*/ 183 w 187"/>
                <a:gd name="T13" fmla="*/ 171 h 174"/>
                <a:gd name="T14" fmla="*/ 184 w 187"/>
                <a:gd name="T15" fmla="*/ 171 h 174"/>
                <a:gd name="T16" fmla="*/ 184 w 187"/>
                <a:gd name="T17" fmla="*/ 170 h 174"/>
                <a:gd name="T18" fmla="*/ 184 w 187"/>
                <a:gd name="T19" fmla="*/ 170 h 174"/>
                <a:gd name="T20" fmla="*/ 184 w 187"/>
                <a:gd name="T21" fmla="*/ 169 h 174"/>
                <a:gd name="T22" fmla="*/ 185 w 187"/>
                <a:gd name="T23" fmla="*/ 169 h 174"/>
                <a:gd name="T24" fmla="*/ 185 w 187"/>
                <a:gd name="T25" fmla="*/ 168 h 174"/>
                <a:gd name="T26" fmla="*/ 186 w 187"/>
                <a:gd name="T27" fmla="*/ 167 h 174"/>
                <a:gd name="T28" fmla="*/ 186 w 187"/>
                <a:gd name="T29" fmla="*/ 167 h 174"/>
                <a:gd name="T30" fmla="*/ 186 w 187"/>
                <a:gd name="T31" fmla="*/ 6 h 174"/>
                <a:gd name="T32" fmla="*/ 186 w 187"/>
                <a:gd name="T33" fmla="*/ 5 h 174"/>
                <a:gd name="T34" fmla="*/ 186 w 187"/>
                <a:gd name="T35" fmla="*/ 5 h 174"/>
                <a:gd name="T36" fmla="*/ 185 w 187"/>
                <a:gd name="T37" fmla="*/ 5 h 174"/>
                <a:gd name="T38" fmla="*/ 185 w 187"/>
                <a:gd name="T39" fmla="*/ 3 h 174"/>
                <a:gd name="T40" fmla="*/ 184 w 187"/>
                <a:gd name="T41" fmla="*/ 3 h 174"/>
                <a:gd name="T42" fmla="*/ 184 w 187"/>
                <a:gd name="T43" fmla="*/ 2 h 174"/>
                <a:gd name="T44" fmla="*/ 184 w 187"/>
                <a:gd name="T45" fmla="*/ 1 h 174"/>
                <a:gd name="T46" fmla="*/ 183 w 187"/>
                <a:gd name="T47" fmla="*/ 1 h 174"/>
                <a:gd name="T48" fmla="*/ 183 w 187"/>
                <a:gd name="T49" fmla="*/ 1 h 174"/>
                <a:gd name="T50" fmla="*/ 182 w 187"/>
                <a:gd name="T51" fmla="*/ 1 h 174"/>
                <a:gd name="T52" fmla="*/ 182 w 187"/>
                <a:gd name="T53" fmla="*/ 0 h 174"/>
                <a:gd name="T54" fmla="*/ 180 w 187"/>
                <a:gd name="T55" fmla="*/ 0 h 174"/>
                <a:gd name="T56" fmla="*/ 180 w 187"/>
                <a:gd name="T57" fmla="*/ 0 h 174"/>
                <a:gd name="T58" fmla="*/ 180 w 187"/>
                <a:gd name="T59" fmla="*/ 0 h 174"/>
                <a:gd name="T60" fmla="*/ 5 w 187"/>
                <a:gd name="T61" fmla="*/ 0 h 174"/>
                <a:gd name="T62" fmla="*/ 4 w 187"/>
                <a:gd name="T63" fmla="*/ 0 h 174"/>
                <a:gd name="T64" fmla="*/ 3 w 187"/>
                <a:gd name="T65" fmla="*/ 0 h 174"/>
                <a:gd name="T66" fmla="*/ 3 w 187"/>
                <a:gd name="T67" fmla="*/ 0 h 174"/>
                <a:gd name="T68" fmla="*/ 2 w 187"/>
                <a:gd name="T69" fmla="*/ 0 h 174"/>
                <a:gd name="T70" fmla="*/ 2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3 h 174"/>
                <a:gd name="T80" fmla="*/ 0 w 187"/>
                <a:gd name="T81" fmla="*/ 3 h 174"/>
                <a:gd name="T82" fmla="*/ 0 w 187"/>
                <a:gd name="T83" fmla="*/ 3 h 174"/>
                <a:gd name="T84" fmla="*/ 0 w 187"/>
                <a:gd name="T85" fmla="*/ 5 h 174"/>
                <a:gd name="T86" fmla="*/ 0 w 187"/>
                <a:gd name="T87" fmla="*/ 5 h 174"/>
                <a:gd name="T88" fmla="*/ 0 w 187"/>
                <a:gd name="T89" fmla="*/ 6 h 174"/>
                <a:gd name="T90" fmla="*/ 0 w 187"/>
                <a:gd name="T91" fmla="*/ 167 h 174"/>
                <a:gd name="T92" fmla="*/ 0 w 187"/>
                <a:gd name="T93" fmla="*/ 167 h 174"/>
                <a:gd name="T94" fmla="*/ 0 w 187"/>
                <a:gd name="T95" fmla="*/ 168 h 174"/>
                <a:gd name="T96" fmla="*/ 0 w 187"/>
                <a:gd name="T97" fmla="*/ 169 h 174"/>
                <a:gd name="T98" fmla="*/ 0 w 187"/>
                <a:gd name="T99" fmla="*/ 169 h 174"/>
                <a:gd name="T100" fmla="*/ 0 w 187"/>
                <a:gd name="T101" fmla="*/ 170 h 174"/>
                <a:gd name="T102" fmla="*/ 1 w 187"/>
                <a:gd name="T103" fmla="*/ 170 h 174"/>
                <a:gd name="T104" fmla="*/ 1 w 187"/>
                <a:gd name="T105" fmla="*/ 171 h 174"/>
                <a:gd name="T106" fmla="*/ 1 w 187"/>
                <a:gd name="T107" fmla="*/ 171 h 174"/>
                <a:gd name="T108" fmla="*/ 2 w 187"/>
                <a:gd name="T109" fmla="*/ 171 h 174"/>
                <a:gd name="T110" fmla="*/ 2 w 187"/>
                <a:gd name="T111" fmla="*/ 172 h 174"/>
                <a:gd name="T112" fmla="*/ 2 w 187"/>
                <a:gd name="T113" fmla="*/ 172 h 174"/>
                <a:gd name="T114" fmla="*/ 3 w 187"/>
                <a:gd name="T115" fmla="*/ 172 h 174"/>
                <a:gd name="T116" fmla="*/ 3 w 187"/>
                <a:gd name="T117" fmla="*/ 172 h 174"/>
                <a:gd name="T118" fmla="*/ 4 w 187"/>
                <a:gd name="T119" fmla="*/ 173 h 174"/>
                <a:gd name="T120" fmla="*/ 5 w 187"/>
                <a:gd name="T121" fmla="*/ 173 h 174"/>
                <a:gd name="T122" fmla="*/ 180 w 187"/>
                <a:gd name="T123" fmla="*/ 173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7"/>
                <a:gd name="T187" fmla="*/ 0 h 174"/>
                <a:gd name="T188" fmla="*/ 187 w 18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1" name="Freeform 152"/>
            <p:cNvSpPr>
              <a:spLocks/>
            </p:cNvSpPr>
            <p:nvPr/>
          </p:nvSpPr>
          <p:spPr bwMode="auto">
            <a:xfrm>
              <a:off x="3855" y="1281"/>
              <a:ext cx="186" cy="172"/>
            </a:xfrm>
            <a:custGeom>
              <a:avLst/>
              <a:gdLst>
                <a:gd name="T0" fmla="*/ 185 w 186"/>
                <a:gd name="T1" fmla="*/ 165 h 172"/>
                <a:gd name="T2" fmla="*/ 185 w 186"/>
                <a:gd name="T3" fmla="*/ 166 h 172"/>
                <a:gd name="T4" fmla="*/ 185 w 186"/>
                <a:gd name="T5" fmla="*/ 167 h 172"/>
                <a:gd name="T6" fmla="*/ 184 w 186"/>
                <a:gd name="T7" fmla="*/ 167 h 172"/>
                <a:gd name="T8" fmla="*/ 184 w 186"/>
                <a:gd name="T9" fmla="*/ 168 h 172"/>
                <a:gd name="T10" fmla="*/ 183 w 186"/>
                <a:gd name="T11" fmla="*/ 169 h 172"/>
                <a:gd name="T12" fmla="*/ 183 w 186"/>
                <a:gd name="T13" fmla="*/ 169 h 172"/>
                <a:gd name="T14" fmla="*/ 182 w 186"/>
                <a:gd name="T15" fmla="*/ 170 h 172"/>
                <a:gd name="T16" fmla="*/ 182 w 186"/>
                <a:gd name="T17" fmla="*/ 170 h 172"/>
                <a:gd name="T18" fmla="*/ 181 w 186"/>
                <a:gd name="T19" fmla="*/ 170 h 172"/>
                <a:gd name="T20" fmla="*/ 181 w 186"/>
                <a:gd name="T21" fmla="*/ 171 h 172"/>
                <a:gd name="T22" fmla="*/ 180 w 186"/>
                <a:gd name="T23" fmla="*/ 171 h 172"/>
                <a:gd name="T24" fmla="*/ 179 w 186"/>
                <a:gd name="T25" fmla="*/ 171 h 172"/>
                <a:gd name="T26" fmla="*/ 4 w 186"/>
                <a:gd name="T27" fmla="*/ 171 h 172"/>
                <a:gd name="T28" fmla="*/ 3 w 186"/>
                <a:gd name="T29" fmla="*/ 171 h 172"/>
                <a:gd name="T30" fmla="*/ 3 w 186"/>
                <a:gd name="T31" fmla="*/ 171 h 172"/>
                <a:gd name="T32" fmla="*/ 3 w 186"/>
                <a:gd name="T33" fmla="*/ 170 h 172"/>
                <a:gd name="T34" fmla="*/ 2 w 186"/>
                <a:gd name="T35" fmla="*/ 170 h 172"/>
                <a:gd name="T36" fmla="*/ 2 w 186"/>
                <a:gd name="T37" fmla="*/ 170 h 172"/>
                <a:gd name="T38" fmla="*/ 1 w 186"/>
                <a:gd name="T39" fmla="*/ 169 h 172"/>
                <a:gd name="T40" fmla="*/ 1 w 186"/>
                <a:gd name="T41" fmla="*/ 169 h 172"/>
                <a:gd name="T42" fmla="*/ 0 w 186"/>
                <a:gd name="T43" fmla="*/ 169 h 172"/>
                <a:gd name="T44" fmla="*/ 0 w 186"/>
                <a:gd name="T45" fmla="*/ 168 h 172"/>
                <a:gd name="T46" fmla="*/ 0 w 186"/>
                <a:gd name="T47" fmla="*/ 167 h 172"/>
                <a:gd name="T48" fmla="*/ 0 w 186"/>
                <a:gd name="T49" fmla="*/ 167 h 172"/>
                <a:gd name="T50" fmla="*/ 0 w 186"/>
                <a:gd name="T51" fmla="*/ 166 h 172"/>
                <a:gd name="T52" fmla="*/ 0 w 186"/>
                <a:gd name="T53" fmla="*/ 165 h 172"/>
                <a:gd name="T54" fmla="*/ 0 w 186"/>
                <a:gd name="T55" fmla="*/ 5 h 172"/>
                <a:gd name="T56" fmla="*/ 0 w 186"/>
                <a:gd name="T57" fmla="*/ 4 h 172"/>
                <a:gd name="T58" fmla="*/ 0 w 186"/>
                <a:gd name="T59" fmla="*/ 3 h 172"/>
                <a:gd name="T60" fmla="*/ 0 w 186"/>
                <a:gd name="T61" fmla="*/ 3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2 w 186"/>
                <a:gd name="T71" fmla="*/ 1 h 172"/>
                <a:gd name="T72" fmla="*/ 2 w 186"/>
                <a:gd name="T73" fmla="*/ 0 h 172"/>
                <a:gd name="T74" fmla="*/ 2 w 186"/>
                <a:gd name="T75" fmla="*/ 0 h 172"/>
                <a:gd name="T76" fmla="*/ 3 w 186"/>
                <a:gd name="T77" fmla="*/ 0 h 172"/>
                <a:gd name="T78" fmla="*/ 3 w 186"/>
                <a:gd name="T79" fmla="*/ 0 h 172"/>
                <a:gd name="T80" fmla="*/ 4 w 186"/>
                <a:gd name="T81" fmla="*/ 0 h 172"/>
                <a:gd name="T82" fmla="*/ 179 w 186"/>
                <a:gd name="T83" fmla="*/ 0 h 172"/>
                <a:gd name="T84" fmla="*/ 180 w 186"/>
                <a:gd name="T85" fmla="*/ 0 h 172"/>
                <a:gd name="T86" fmla="*/ 181 w 186"/>
                <a:gd name="T87" fmla="*/ 0 h 172"/>
                <a:gd name="T88" fmla="*/ 181 w 186"/>
                <a:gd name="T89" fmla="*/ 0 h 172"/>
                <a:gd name="T90" fmla="*/ 182 w 186"/>
                <a:gd name="T91" fmla="*/ 0 h 172"/>
                <a:gd name="T92" fmla="*/ 182 w 186"/>
                <a:gd name="T93" fmla="*/ 1 h 172"/>
                <a:gd name="T94" fmla="*/ 183 w 186"/>
                <a:gd name="T95" fmla="*/ 1 h 172"/>
                <a:gd name="T96" fmla="*/ 183 w 186"/>
                <a:gd name="T97" fmla="*/ 1 h 172"/>
                <a:gd name="T98" fmla="*/ 183 w 186"/>
                <a:gd name="T99" fmla="*/ 2 h 172"/>
                <a:gd name="T100" fmla="*/ 184 w 186"/>
                <a:gd name="T101" fmla="*/ 2 h 172"/>
                <a:gd name="T102" fmla="*/ 184 w 186"/>
                <a:gd name="T103" fmla="*/ 3 h 172"/>
                <a:gd name="T104" fmla="*/ 185 w 186"/>
                <a:gd name="T105" fmla="*/ 3 h 172"/>
                <a:gd name="T106" fmla="*/ 185 w 186"/>
                <a:gd name="T107" fmla="*/ 4 h 172"/>
                <a:gd name="T108" fmla="*/ 185 w 186"/>
                <a:gd name="T109" fmla="*/ 5 h 172"/>
                <a:gd name="T110" fmla="*/ 185 w 186"/>
                <a:gd name="T111" fmla="*/ 165 h 1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172"/>
                <a:gd name="T170" fmla="*/ 186 w 186"/>
                <a:gd name="T171" fmla="*/ 172 h 1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2" name="Freeform 153"/>
            <p:cNvSpPr>
              <a:spLocks/>
            </p:cNvSpPr>
            <p:nvPr/>
          </p:nvSpPr>
          <p:spPr bwMode="auto">
            <a:xfrm>
              <a:off x="3857" y="1281"/>
              <a:ext cx="181" cy="171"/>
            </a:xfrm>
            <a:custGeom>
              <a:avLst/>
              <a:gdLst>
                <a:gd name="T0" fmla="*/ 180 w 181"/>
                <a:gd name="T1" fmla="*/ 3 h 171"/>
                <a:gd name="T2" fmla="*/ 180 w 181"/>
                <a:gd name="T3" fmla="*/ 3 h 171"/>
                <a:gd name="T4" fmla="*/ 180 w 181"/>
                <a:gd name="T5" fmla="*/ 2 h 171"/>
                <a:gd name="T6" fmla="*/ 179 w 181"/>
                <a:gd name="T7" fmla="*/ 2 h 171"/>
                <a:gd name="T8" fmla="*/ 179 w 181"/>
                <a:gd name="T9" fmla="*/ 1 h 171"/>
                <a:gd name="T10" fmla="*/ 178 w 181"/>
                <a:gd name="T11" fmla="*/ 1 h 171"/>
                <a:gd name="T12" fmla="*/ 178 w 181"/>
                <a:gd name="T13" fmla="*/ 0 h 171"/>
                <a:gd name="T14" fmla="*/ 177 w 181"/>
                <a:gd name="T15" fmla="*/ 0 h 171"/>
                <a:gd name="T16" fmla="*/ 177 w 181"/>
                <a:gd name="T17" fmla="*/ 0 h 171"/>
                <a:gd name="T18" fmla="*/ 177 w 181"/>
                <a:gd name="T19" fmla="*/ 0 h 171"/>
                <a:gd name="T20" fmla="*/ 176 w 181"/>
                <a:gd name="T21" fmla="*/ 0 h 171"/>
                <a:gd name="T22" fmla="*/ 176 w 181"/>
                <a:gd name="T23" fmla="*/ 0 h 171"/>
                <a:gd name="T24" fmla="*/ 3 w 181"/>
                <a:gd name="T25" fmla="*/ 0 h 171"/>
                <a:gd name="T26" fmla="*/ 3 w 181"/>
                <a:gd name="T27" fmla="*/ 0 h 171"/>
                <a:gd name="T28" fmla="*/ 2 w 181"/>
                <a:gd name="T29" fmla="*/ 0 h 171"/>
                <a:gd name="T30" fmla="*/ 2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3 h 171"/>
                <a:gd name="T46" fmla="*/ 0 w 181"/>
                <a:gd name="T47" fmla="*/ 3 h 171"/>
                <a:gd name="T48" fmla="*/ 0 w 181"/>
                <a:gd name="T49" fmla="*/ 166 h 171"/>
                <a:gd name="T50" fmla="*/ 0 w 181"/>
                <a:gd name="T51" fmla="*/ 166 h 171"/>
                <a:gd name="T52" fmla="*/ 0 w 181"/>
                <a:gd name="T53" fmla="*/ 167 h 171"/>
                <a:gd name="T54" fmla="*/ 0 w 181"/>
                <a:gd name="T55" fmla="*/ 168 h 171"/>
                <a:gd name="T56" fmla="*/ 0 w 181"/>
                <a:gd name="T57" fmla="*/ 168 h 171"/>
                <a:gd name="T58" fmla="*/ 1 w 181"/>
                <a:gd name="T59" fmla="*/ 168 h 171"/>
                <a:gd name="T60" fmla="*/ 1 w 181"/>
                <a:gd name="T61" fmla="*/ 169 h 171"/>
                <a:gd name="T62" fmla="*/ 2 w 181"/>
                <a:gd name="T63" fmla="*/ 169 h 171"/>
                <a:gd name="T64" fmla="*/ 2 w 181"/>
                <a:gd name="T65" fmla="*/ 169 h 171"/>
                <a:gd name="T66" fmla="*/ 3 w 181"/>
                <a:gd name="T67" fmla="*/ 170 h 171"/>
                <a:gd name="T68" fmla="*/ 3 w 181"/>
                <a:gd name="T69" fmla="*/ 170 h 171"/>
                <a:gd name="T70" fmla="*/ 176 w 181"/>
                <a:gd name="T71" fmla="*/ 170 h 171"/>
                <a:gd name="T72" fmla="*/ 176 w 181"/>
                <a:gd name="T73" fmla="*/ 169 h 171"/>
                <a:gd name="T74" fmla="*/ 177 w 181"/>
                <a:gd name="T75" fmla="*/ 169 h 171"/>
                <a:gd name="T76" fmla="*/ 177 w 181"/>
                <a:gd name="T77" fmla="*/ 169 h 171"/>
                <a:gd name="T78" fmla="*/ 178 w 181"/>
                <a:gd name="T79" fmla="*/ 169 h 171"/>
                <a:gd name="T80" fmla="*/ 178 w 181"/>
                <a:gd name="T81" fmla="*/ 168 h 171"/>
                <a:gd name="T82" fmla="*/ 178 w 181"/>
                <a:gd name="T83" fmla="*/ 168 h 171"/>
                <a:gd name="T84" fmla="*/ 179 w 181"/>
                <a:gd name="T85" fmla="*/ 168 h 171"/>
                <a:gd name="T86" fmla="*/ 179 w 181"/>
                <a:gd name="T87" fmla="*/ 167 h 171"/>
                <a:gd name="T88" fmla="*/ 180 w 181"/>
                <a:gd name="T89" fmla="*/ 166 h 171"/>
                <a:gd name="T90" fmla="*/ 180 w 181"/>
                <a:gd name="T91" fmla="*/ 166 h 171"/>
                <a:gd name="T92" fmla="*/ 180 w 181"/>
                <a:gd name="T93" fmla="*/ 3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"/>
                <a:gd name="T142" fmla="*/ 0 h 171"/>
                <a:gd name="T143" fmla="*/ 181 w 181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3" name="Freeform 154"/>
            <p:cNvSpPr>
              <a:spLocks/>
            </p:cNvSpPr>
            <p:nvPr/>
          </p:nvSpPr>
          <p:spPr bwMode="auto">
            <a:xfrm>
              <a:off x="3858" y="1282"/>
              <a:ext cx="180" cy="168"/>
            </a:xfrm>
            <a:custGeom>
              <a:avLst/>
              <a:gdLst>
                <a:gd name="T0" fmla="*/ 179 w 180"/>
                <a:gd name="T1" fmla="*/ 163 h 168"/>
                <a:gd name="T2" fmla="*/ 179 w 180"/>
                <a:gd name="T3" fmla="*/ 164 h 168"/>
                <a:gd name="T4" fmla="*/ 178 w 180"/>
                <a:gd name="T5" fmla="*/ 165 h 168"/>
                <a:gd name="T6" fmla="*/ 178 w 180"/>
                <a:gd name="T7" fmla="*/ 165 h 168"/>
                <a:gd name="T8" fmla="*/ 177 w 180"/>
                <a:gd name="T9" fmla="*/ 166 h 168"/>
                <a:gd name="T10" fmla="*/ 177 w 180"/>
                <a:gd name="T11" fmla="*/ 166 h 168"/>
                <a:gd name="T12" fmla="*/ 176 w 180"/>
                <a:gd name="T13" fmla="*/ 167 h 168"/>
                <a:gd name="T14" fmla="*/ 176 w 180"/>
                <a:gd name="T15" fmla="*/ 167 h 168"/>
                <a:gd name="T16" fmla="*/ 2 w 180"/>
                <a:gd name="T17" fmla="*/ 167 h 168"/>
                <a:gd name="T18" fmla="*/ 2 w 180"/>
                <a:gd name="T19" fmla="*/ 167 h 168"/>
                <a:gd name="T20" fmla="*/ 1 w 180"/>
                <a:gd name="T21" fmla="*/ 167 h 168"/>
                <a:gd name="T22" fmla="*/ 1 w 180"/>
                <a:gd name="T23" fmla="*/ 166 h 168"/>
                <a:gd name="T24" fmla="*/ 1 w 180"/>
                <a:gd name="T25" fmla="*/ 166 h 168"/>
                <a:gd name="T26" fmla="*/ 0 w 180"/>
                <a:gd name="T27" fmla="*/ 166 h 168"/>
                <a:gd name="T28" fmla="*/ 0 w 180"/>
                <a:gd name="T29" fmla="*/ 165 h 168"/>
                <a:gd name="T30" fmla="*/ 0 w 180"/>
                <a:gd name="T31" fmla="*/ 165 h 168"/>
                <a:gd name="T32" fmla="*/ 0 w 180"/>
                <a:gd name="T33" fmla="*/ 165 h 168"/>
                <a:gd name="T34" fmla="*/ 0 w 180"/>
                <a:gd name="T35" fmla="*/ 164 h 168"/>
                <a:gd name="T36" fmla="*/ 0 w 180"/>
                <a:gd name="T37" fmla="*/ 163 h 168"/>
                <a:gd name="T38" fmla="*/ 0 w 180"/>
                <a:gd name="T39" fmla="*/ 3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2 w 180"/>
                <a:gd name="T53" fmla="*/ 0 h 168"/>
                <a:gd name="T54" fmla="*/ 2 w 180"/>
                <a:gd name="T55" fmla="*/ 0 h 168"/>
                <a:gd name="T56" fmla="*/ 176 w 180"/>
                <a:gd name="T57" fmla="*/ 0 h 168"/>
                <a:gd name="T58" fmla="*/ 176 w 180"/>
                <a:gd name="T59" fmla="*/ 0 h 168"/>
                <a:gd name="T60" fmla="*/ 176 w 180"/>
                <a:gd name="T61" fmla="*/ 0 h 168"/>
                <a:gd name="T62" fmla="*/ 177 w 180"/>
                <a:gd name="T63" fmla="*/ 0 h 168"/>
                <a:gd name="T64" fmla="*/ 177 w 180"/>
                <a:gd name="T65" fmla="*/ 0 h 168"/>
                <a:gd name="T66" fmla="*/ 177 w 180"/>
                <a:gd name="T67" fmla="*/ 1 h 168"/>
                <a:gd name="T68" fmla="*/ 178 w 180"/>
                <a:gd name="T69" fmla="*/ 1 h 168"/>
                <a:gd name="T70" fmla="*/ 178 w 180"/>
                <a:gd name="T71" fmla="*/ 1 h 168"/>
                <a:gd name="T72" fmla="*/ 179 w 180"/>
                <a:gd name="T73" fmla="*/ 2 h 168"/>
                <a:gd name="T74" fmla="*/ 179 w 180"/>
                <a:gd name="T75" fmla="*/ 3 h 168"/>
                <a:gd name="T76" fmla="*/ 179 w 180"/>
                <a:gd name="T77" fmla="*/ 163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0"/>
                <a:gd name="T118" fmla="*/ 0 h 168"/>
                <a:gd name="T119" fmla="*/ 180 w 18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4" name="Freeform 155"/>
            <p:cNvSpPr>
              <a:spLocks/>
            </p:cNvSpPr>
            <p:nvPr/>
          </p:nvSpPr>
          <p:spPr bwMode="auto">
            <a:xfrm>
              <a:off x="3877" y="1304"/>
              <a:ext cx="142" cy="124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2 w 142"/>
                <a:gd name="T7" fmla="*/ 0 h 124"/>
                <a:gd name="T8" fmla="*/ 2 w 142"/>
                <a:gd name="T9" fmla="*/ 0 h 124"/>
                <a:gd name="T10" fmla="*/ 3 w 142"/>
                <a:gd name="T11" fmla="*/ 0 h 124"/>
                <a:gd name="T12" fmla="*/ 3 w 142"/>
                <a:gd name="T13" fmla="*/ 0 h 124"/>
                <a:gd name="T14" fmla="*/ 4 w 142"/>
                <a:gd name="T15" fmla="*/ 0 h 124"/>
                <a:gd name="T16" fmla="*/ 135 w 142"/>
                <a:gd name="T17" fmla="*/ 0 h 124"/>
                <a:gd name="T18" fmla="*/ 136 w 142"/>
                <a:gd name="T19" fmla="*/ 0 h 124"/>
                <a:gd name="T20" fmla="*/ 137 w 142"/>
                <a:gd name="T21" fmla="*/ 0 h 124"/>
                <a:gd name="T22" fmla="*/ 137 w 142"/>
                <a:gd name="T23" fmla="*/ 0 h 124"/>
                <a:gd name="T24" fmla="*/ 138 w 142"/>
                <a:gd name="T25" fmla="*/ 0 h 124"/>
                <a:gd name="T26" fmla="*/ 138 w 142"/>
                <a:gd name="T27" fmla="*/ 1 h 124"/>
                <a:gd name="T28" fmla="*/ 139 w 142"/>
                <a:gd name="T29" fmla="*/ 1 h 124"/>
                <a:gd name="T30" fmla="*/ 139 w 142"/>
                <a:gd name="T31" fmla="*/ 1 h 124"/>
                <a:gd name="T32" fmla="*/ 140 w 142"/>
                <a:gd name="T33" fmla="*/ 2 h 124"/>
                <a:gd name="T34" fmla="*/ 140 w 142"/>
                <a:gd name="T35" fmla="*/ 3 h 124"/>
                <a:gd name="T36" fmla="*/ 141 w 142"/>
                <a:gd name="T37" fmla="*/ 3 h 124"/>
                <a:gd name="T38" fmla="*/ 141 w 142"/>
                <a:gd name="T39" fmla="*/ 4 h 124"/>
                <a:gd name="T40" fmla="*/ 141 w 142"/>
                <a:gd name="T41" fmla="*/ 5 h 124"/>
                <a:gd name="T42" fmla="*/ 141 w 142"/>
                <a:gd name="T43" fmla="*/ 117 h 124"/>
                <a:gd name="T44" fmla="*/ 141 w 142"/>
                <a:gd name="T45" fmla="*/ 119 h 124"/>
                <a:gd name="T46" fmla="*/ 140 w 142"/>
                <a:gd name="T47" fmla="*/ 119 h 124"/>
                <a:gd name="T48" fmla="*/ 140 w 142"/>
                <a:gd name="T49" fmla="*/ 120 h 124"/>
                <a:gd name="T50" fmla="*/ 139 w 142"/>
                <a:gd name="T51" fmla="*/ 121 h 124"/>
                <a:gd name="T52" fmla="*/ 139 w 142"/>
                <a:gd name="T53" fmla="*/ 121 h 124"/>
                <a:gd name="T54" fmla="*/ 138 w 142"/>
                <a:gd name="T55" fmla="*/ 122 h 124"/>
                <a:gd name="T56" fmla="*/ 138 w 142"/>
                <a:gd name="T57" fmla="*/ 122 h 124"/>
                <a:gd name="T58" fmla="*/ 137 w 142"/>
                <a:gd name="T59" fmla="*/ 122 h 124"/>
                <a:gd name="T60" fmla="*/ 137 w 142"/>
                <a:gd name="T61" fmla="*/ 123 h 124"/>
                <a:gd name="T62" fmla="*/ 136 w 142"/>
                <a:gd name="T63" fmla="*/ 123 h 124"/>
                <a:gd name="T64" fmla="*/ 135 w 142"/>
                <a:gd name="T65" fmla="*/ 123 h 124"/>
                <a:gd name="T66" fmla="*/ 4 w 142"/>
                <a:gd name="T67" fmla="*/ 123 h 124"/>
                <a:gd name="T68" fmla="*/ 3 w 142"/>
                <a:gd name="T69" fmla="*/ 123 h 124"/>
                <a:gd name="T70" fmla="*/ 3 w 142"/>
                <a:gd name="T71" fmla="*/ 123 h 124"/>
                <a:gd name="T72" fmla="*/ 2 w 142"/>
                <a:gd name="T73" fmla="*/ 122 h 124"/>
                <a:gd name="T74" fmla="*/ 2 w 142"/>
                <a:gd name="T75" fmla="*/ 122 h 124"/>
                <a:gd name="T76" fmla="*/ 1 w 142"/>
                <a:gd name="T77" fmla="*/ 122 h 124"/>
                <a:gd name="T78" fmla="*/ 1 w 142"/>
                <a:gd name="T79" fmla="*/ 121 h 124"/>
                <a:gd name="T80" fmla="*/ 0 w 142"/>
                <a:gd name="T81" fmla="*/ 121 h 124"/>
                <a:gd name="T82" fmla="*/ 0 w 142"/>
                <a:gd name="T83" fmla="*/ 120 h 124"/>
                <a:gd name="T84" fmla="*/ 0 w 142"/>
                <a:gd name="T85" fmla="*/ 119 h 124"/>
                <a:gd name="T86" fmla="*/ 0 w 142"/>
                <a:gd name="T87" fmla="*/ 119 h 124"/>
                <a:gd name="T88" fmla="*/ 0 w 142"/>
                <a:gd name="T89" fmla="*/ 117 h 124"/>
                <a:gd name="T90" fmla="*/ 0 w 142"/>
                <a:gd name="T91" fmla="*/ 5 h 124"/>
                <a:gd name="T92" fmla="*/ 0 w 142"/>
                <a:gd name="T93" fmla="*/ 4 h 124"/>
                <a:gd name="T94" fmla="*/ 0 w 142"/>
                <a:gd name="T95" fmla="*/ 3 h 124"/>
                <a:gd name="T96" fmla="*/ 0 w 142"/>
                <a:gd name="T97" fmla="*/ 3 h 124"/>
                <a:gd name="T98" fmla="*/ 0 w 142"/>
                <a:gd name="T99" fmla="*/ 2 h 124"/>
                <a:gd name="T100" fmla="*/ 0 w 142"/>
                <a:gd name="T101" fmla="*/ 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"/>
                <a:gd name="T154" fmla="*/ 0 h 124"/>
                <a:gd name="T155" fmla="*/ 142 w 142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5" name="Freeform 156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4 h 17"/>
                <a:gd name="T2" fmla="*/ 151 w 153"/>
                <a:gd name="T3" fmla="*/ 3 h 17"/>
                <a:gd name="T4" fmla="*/ 151 w 153"/>
                <a:gd name="T5" fmla="*/ 2 h 17"/>
                <a:gd name="T6" fmla="*/ 150 w 153"/>
                <a:gd name="T7" fmla="*/ 2 h 17"/>
                <a:gd name="T8" fmla="*/ 150 w 153"/>
                <a:gd name="T9" fmla="*/ 2 h 17"/>
                <a:gd name="T10" fmla="*/ 150 w 153"/>
                <a:gd name="T11" fmla="*/ 1 h 17"/>
                <a:gd name="T12" fmla="*/ 149 w 153"/>
                <a:gd name="T13" fmla="*/ 1 h 17"/>
                <a:gd name="T14" fmla="*/ 149 w 153"/>
                <a:gd name="T15" fmla="*/ 1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3 h 17"/>
                <a:gd name="T40" fmla="*/ 6 w 153"/>
                <a:gd name="T41" fmla="*/ 16 h 17"/>
                <a:gd name="T42" fmla="*/ 7 w 153"/>
                <a:gd name="T43" fmla="*/ 14 h 17"/>
                <a:gd name="T44" fmla="*/ 7 w 153"/>
                <a:gd name="T45" fmla="*/ 14 h 17"/>
                <a:gd name="T46" fmla="*/ 8 w 153"/>
                <a:gd name="T47" fmla="*/ 13 h 17"/>
                <a:gd name="T48" fmla="*/ 8 w 153"/>
                <a:gd name="T49" fmla="*/ 13 h 17"/>
                <a:gd name="T50" fmla="*/ 8 w 153"/>
                <a:gd name="T51" fmla="*/ 12 h 17"/>
                <a:gd name="T52" fmla="*/ 9 w 153"/>
                <a:gd name="T53" fmla="*/ 12 h 17"/>
                <a:gd name="T54" fmla="*/ 10 w 153"/>
                <a:gd name="T55" fmla="*/ 12 h 17"/>
                <a:gd name="T56" fmla="*/ 140 w 153"/>
                <a:gd name="T57" fmla="*/ 12 h 17"/>
                <a:gd name="T58" fmla="*/ 141 w 153"/>
                <a:gd name="T59" fmla="*/ 12 h 17"/>
                <a:gd name="T60" fmla="*/ 142 w 153"/>
                <a:gd name="T61" fmla="*/ 12 h 17"/>
                <a:gd name="T62" fmla="*/ 142 w 153"/>
                <a:gd name="T63" fmla="*/ 13 h 17"/>
                <a:gd name="T64" fmla="*/ 143 w 153"/>
                <a:gd name="T65" fmla="*/ 13 h 17"/>
                <a:gd name="T66" fmla="*/ 143 w 153"/>
                <a:gd name="T67" fmla="*/ 14 h 17"/>
                <a:gd name="T68" fmla="*/ 143 w 153"/>
                <a:gd name="T69" fmla="*/ 14 h 17"/>
                <a:gd name="T70" fmla="*/ 144 w 153"/>
                <a:gd name="T71" fmla="*/ 14 h 17"/>
                <a:gd name="T72" fmla="*/ 152 w 153"/>
                <a:gd name="T73" fmla="*/ 4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17"/>
                <a:gd name="T113" fmla="*/ 153 w 153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6" name="Freeform 157"/>
            <p:cNvSpPr>
              <a:spLocks/>
            </p:cNvSpPr>
            <p:nvPr/>
          </p:nvSpPr>
          <p:spPr bwMode="auto">
            <a:xfrm>
              <a:off x="3870" y="1299"/>
              <a:ext cx="17" cy="135"/>
            </a:xfrm>
            <a:custGeom>
              <a:avLst/>
              <a:gdLst>
                <a:gd name="T0" fmla="*/ 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3 h 135"/>
                <a:gd name="T12" fmla="*/ 0 w 17"/>
                <a:gd name="T13" fmla="*/ 4 h 135"/>
                <a:gd name="T14" fmla="*/ 0 w 17"/>
                <a:gd name="T15" fmla="*/ 130 h 135"/>
                <a:gd name="T16" fmla="*/ 0 w 17"/>
                <a:gd name="T17" fmla="*/ 130 h 135"/>
                <a:gd name="T18" fmla="*/ 0 w 17"/>
                <a:gd name="T19" fmla="*/ 131 h 135"/>
                <a:gd name="T20" fmla="*/ 0 w 17"/>
                <a:gd name="T21" fmla="*/ 132 h 135"/>
                <a:gd name="T22" fmla="*/ 0 w 17"/>
                <a:gd name="T23" fmla="*/ 132 h 135"/>
                <a:gd name="T24" fmla="*/ 1 w 17"/>
                <a:gd name="T25" fmla="*/ 133 h 135"/>
                <a:gd name="T26" fmla="*/ 2 w 17"/>
                <a:gd name="T27" fmla="*/ 133 h 135"/>
                <a:gd name="T28" fmla="*/ 2 w 17"/>
                <a:gd name="T29" fmla="*/ 134 h 135"/>
                <a:gd name="T30" fmla="*/ 3 w 17"/>
                <a:gd name="T31" fmla="*/ 134 h 135"/>
                <a:gd name="T32" fmla="*/ 16 w 17"/>
                <a:gd name="T33" fmla="*/ 127 h 135"/>
                <a:gd name="T34" fmla="*/ 15 w 17"/>
                <a:gd name="T35" fmla="*/ 126 h 135"/>
                <a:gd name="T36" fmla="*/ 15 w 17"/>
                <a:gd name="T37" fmla="*/ 126 h 135"/>
                <a:gd name="T38" fmla="*/ 14 w 17"/>
                <a:gd name="T39" fmla="*/ 126 h 135"/>
                <a:gd name="T40" fmla="*/ 14 w 17"/>
                <a:gd name="T41" fmla="*/ 125 h 135"/>
                <a:gd name="T42" fmla="*/ 13 w 17"/>
                <a:gd name="T43" fmla="*/ 124 h 135"/>
                <a:gd name="T44" fmla="*/ 13 w 17"/>
                <a:gd name="T45" fmla="*/ 124 h 135"/>
                <a:gd name="T46" fmla="*/ 13 w 17"/>
                <a:gd name="T47" fmla="*/ 10 h 135"/>
                <a:gd name="T48" fmla="*/ 13 w 17"/>
                <a:gd name="T49" fmla="*/ 9 h 135"/>
                <a:gd name="T50" fmla="*/ 13 w 17"/>
                <a:gd name="T51" fmla="*/ 8 h 135"/>
                <a:gd name="T52" fmla="*/ 14 w 17"/>
                <a:gd name="T53" fmla="*/ 8 h 135"/>
                <a:gd name="T54" fmla="*/ 15 w 17"/>
                <a:gd name="T55" fmla="*/ 7 h 135"/>
                <a:gd name="T56" fmla="*/ 15 w 17"/>
                <a:gd name="T57" fmla="*/ 6 h 135"/>
                <a:gd name="T58" fmla="*/ 2 w 17"/>
                <a:gd name="T59" fmla="*/ 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35"/>
                <a:gd name="T92" fmla="*/ 17 w 17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7" name="Freeform 158"/>
            <p:cNvSpPr>
              <a:spLocks/>
            </p:cNvSpPr>
            <p:nvPr/>
          </p:nvSpPr>
          <p:spPr bwMode="auto">
            <a:xfrm>
              <a:off x="3872" y="1300"/>
              <a:ext cx="155" cy="136"/>
            </a:xfrm>
            <a:custGeom>
              <a:avLst/>
              <a:gdLst>
                <a:gd name="T0" fmla="*/ 0 w 155"/>
                <a:gd name="T1" fmla="*/ 133 h 136"/>
                <a:gd name="T2" fmla="*/ 0 w 155"/>
                <a:gd name="T3" fmla="*/ 134 h 136"/>
                <a:gd name="T4" fmla="*/ 0 w 155"/>
                <a:gd name="T5" fmla="*/ 134 h 136"/>
                <a:gd name="T6" fmla="*/ 1 w 155"/>
                <a:gd name="T7" fmla="*/ 134 h 136"/>
                <a:gd name="T8" fmla="*/ 1 w 155"/>
                <a:gd name="T9" fmla="*/ 134 h 136"/>
                <a:gd name="T10" fmla="*/ 2 w 155"/>
                <a:gd name="T11" fmla="*/ 135 h 136"/>
                <a:gd name="T12" fmla="*/ 2 w 155"/>
                <a:gd name="T13" fmla="*/ 135 h 136"/>
                <a:gd name="T14" fmla="*/ 3 w 155"/>
                <a:gd name="T15" fmla="*/ 135 h 136"/>
                <a:gd name="T16" fmla="*/ 148 w 155"/>
                <a:gd name="T17" fmla="*/ 135 h 136"/>
                <a:gd name="T18" fmla="*/ 150 w 155"/>
                <a:gd name="T19" fmla="*/ 134 h 136"/>
                <a:gd name="T20" fmla="*/ 151 w 155"/>
                <a:gd name="T21" fmla="*/ 134 h 136"/>
                <a:gd name="T22" fmla="*/ 151 w 155"/>
                <a:gd name="T23" fmla="*/ 133 h 136"/>
                <a:gd name="T24" fmla="*/ 152 w 155"/>
                <a:gd name="T25" fmla="*/ 133 h 136"/>
                <a:gd name="T26" fmla="*/ 152 w 155"/>
                <a:gd name="T27" fmla="*/ 133 h 136"/>
                <a:gd name="T28" fmla="*/ 153 w 155"/>
                <a:gd name="T29" fmla="*/ 132 h 136"/>
                <a:gd name="T30" fmla="*/ 153 w 155"/>
                <a:gd name="T31" fmla="*/ 131 h 136"/>
                <a:gd name="T32" fmla="*/ 154 w 155"/>
                <a:gd name="T33" fmla="*/ 131 h 136"/>
                <a:gd name="T34" fmla="*/ 154 w 155"/>
                <a:gd name="T35" fmla="*/ 129 h 136"/>
                <a:gd name="T36" fmla="*/ 154 w 155"/>
                <a:gd name="T37" fmla="*/ 129 h 136"/>
                <a:gd name="T38" fmla="*/ 154 w 155"/>
                <a:gd name="T39" fmla="*/ 3 h 136"/>
                <a:gd name="T40" fmla="*/ 154 w 155"/>
                <a:gd name="T41" fmla="*/ 2 h 136"/>
                <a:gd name="T42" fmla="*/ 154 w 155"/>
                <a:gd name="T43" fmla="*/ 1 h 136"/>
                <a:gd name="T44" fmla="*/ 154 w 155"/>
                <a:gd name="T45" fmla="*/ 1 h 136"/>
                <a:gd name="T46" fmla="*/ 153 w 155"/>
                <a:gd name="T47" fmla="*/ 1 h 136"/>
                <a:gd name="T48" fmla="*/ 153 w 155"/>
                <a:gd name="T49" fmla="*/ 0 h 136"/>
                <a:gd name="T50" fmla="*/ 153 w 155"/>
                <a:gd name="T51" fmla="*/ 0 h 136"/>
                <a:gd name="T52" fmla="*/ 145 w 155"/>
                <a:gd name="T53" fmla="*/ 5 h 136"/>
                <a:gd name="T54" fmla="*/ 145 w 155"/>
                <a:gd name="T55" fmla="*/ 5 h 136"/>
                <a:gd name="T56" fmla="*/ 146 w 155"/>
                <a:gd name="T57" fmla="*/ 6 h 136"/>
                <a:gd name="T58" fmla="*/ 146 w 155"/>
                <a:gd name="T59" fmla="*/ 7 h 136"/>
                <a:gd name="T60" fmla="*/ 146 w 155"/>
                <a:gd name="T61" fmla="*/ 7 h 136"/>
                <a:gd name="T62" fmla="*/ 146 w 155"/>
                <a:gd name="T63" fmla="*/ 7 h 136"/>
                <a:gd name="T64" fmla="*/ 146 w 155"/>
                <a:gd name="T65" fmla="*/ 8 h 136"/>
                <a:gd name="T66" fmla="*/ 146 w 155"/>
                <a:gd name="T67" fmla="*/ 9 h 136"/>
                <a:gd name="T68" fmla="*/ 146 w 155"/>
                <a:gd name="T69" fmla="*/ 9 h 136"/>
                <a:gd name="T70" fmla="*/ 146 w 155"/>
                <a:gd name="T71" fmla="*/ 123 h 136"/>
                <a:gd name="T72" fmla="*/ 146 w 155"/>
                <a:gd name="T73" fmla="*/ 123 h 136"/>
                <a:gd name="T74" fmla="*/ 146 w 155"/>
                <a:gd name="T75" fmla="*/ 124 h 136"/>
                <a:gd name="T76" fmla="*/ 146 w 155"/>
                <a:gd name="T77" fmla="*/ 125 h 136"/>
                <a:gd name="T78" fmla="*/ 146 w 155"/>
                <a:gd name="T79" fmla="*/ 125 h 136"/>
                <a:gd name="T80" fmla="*/ 145 w 155"/>
                <a:gd name="T81" fmla="*/ 126 h 136"/>
                <a:gd name="T82" fmla="*/ 145 w 155"/>
                <a:gd name="T83" fmla="*/ 127 h 136"/>
                <a:gd name="T84" fmla="*/ 144 w 155"/>
                <a:gd name="T85" fmla="*/ 127 h 136"/>
                <a:gd name="T86" fmla="*/ 143 w 155"/>
                <a:gd name="T87" fmla="*/ 127 h 136"/>
                <a:gd name="T88" fmla="*/ 143 w 155"/>
                <a:gd name="T89" fmla="*/ 128 h 136"/>
                <a:gd name="T90" fmla="*/ 142 w 155"/>
                <a:gd name="T91" fmla="*/ 128 h 136"/>
                <a:gd name="T92" fmla="*/ 142 w 155"/>
                <a:gd name="T93" fmla="*/ 128 h 136"/>
                <a:gd name="T94" fmla="*/ 9 w 155"/>
                <a:gd name="T95" fmla="*/ 128 h 136"/>
                <a:gd name="T96" fmla="*/ 8 w 155"/>
                <a:gd name="T97" fmla="*/ 128 h 136"/>
                <a:gd name="T98" fmla="*/ 8 w 155"/>
                <a:gd name="T99" fmla="*/ 128 h 136"/>
                <a:gd name="T100" fmla="*/ 8 w 155"/>
                <a:gd name="T101" fmla="*/ 127 h 136"/>
                <a:gd name="T102" fmla="*/ 7 w 155"/>
                <a:gd name="T103" fmla="*/ 127 h 136"/>
                <a:gd name="T104" fmla="*/ 7 w 155"/>
                <a:gd name="T105" fmla="*/ 127 h 136"/>
                <a:gd name="T106" fmla="*/ 6 w 155"/>
                <a:gd name="T107" fmla="*/ 127 h 136"/>
                <a:gd name="T108" fmla="*/ 6 w 155"/>
                <a:gd name="T109" fmla="*/ 127 h 136"/>
                <a:gd name="T110" fmla="*/ 0 w 155"/>
                <a:gd name="T111" fmla="*/ 133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136"/>
                <a:gd name="T170" fmla="*/ 155 w 15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8" name="Freeform 159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16 h 17"/>
                <a:gd name="T2" fmla="*/ 151 w 153"/>
                <a:gd name="T3" fmla="*/ 16 h 17"/>
                <a:gd name="T4" fmla="*/ 151 w 153"/>
                <a:gd name="T5" fmla="*/ 10 h 17"/>
                <a:gd name="T6" fmla="*/ 150 w 153"/>
                <a:gd name="T7" fmla="*/ 10 h 17"/>
                <a:gd name="T8" fmla="*/ 150 w 153"/>
                <a:gd name="T9" fmla="*/ 10 h 17"/>
                <a:gd name="T10" fmla="*/ 150 w 153"/>
                <a:gd name="T11" fmla="*/ 5 h 17"/>
                <a:gd name="T12" fmla="*/ 149 w 153"/>
                <a:gd name="T13" fmla="*/ 5 h 17"/>
                <a:gd name="T14" fmla="*/ 149 w 153"/>
                <a:gd name="T15" fmla="*/ 5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5 h 17"/>
                <a:gd name="T32" fmla="*/ 1 w 153"/>
                <a:gd name="T33" fmla="*/ 5 h 17"/>
                <a:gd name="T34" fmla="*/ 0 w 153"/>
                <a:gd name="T35" fmla="*/ 10 h 17"/>
                <a:gd name="T36" fmla="*/ 0 w 153"/>
                <a:gd name="T37" fmla="*/ 10 h 17"/>
                <a:gd name="T38" fmla="*/ 0 w 153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7"/>
                <a:gd name="T62" fmla="*/ 153 w 15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9" name="Freeform 160"/>
            <p:cNvSpPr>
              <a:spLocks/>
            </p:cNvSpPr>
            <p:nvPr/>
          </p:nvSpPr>
          <p:spPr bwMode="auto">
            <a:xfrm>
              <a:off x="3843" y="1489"/>
              <a:ext cx="215" cy="72"/>
            </a:xfrm>
            <a:custGeom>
              <a:avLst/>
              <a:gdLst>
                <a:gd name="T0" fmla="*/ 0 w 215"/>
                <a:gd name="T1" fmla="*/ 71 h 72"/>
                <a:gd name="T2" fmla="*/ 0 w 215"/>
                <a:gd name="T3" fmla="*/ 0 h 72"/>
                <a:gd name="T4" fmla="*/ 214 w 215"/>
                <a:gd name="T5" fmla="*/ 0 h 72"/>
                <a:gd name="T6" fmla="*/ 214 w 215"/>
                <a:gd name="T7" fmla="*/ 71 h 72"/>
                <a:gd name="T8" fmla="*/ 0 w 215"/>
                <a:gd name="T9" fmla="*/ 7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72"/>
                <a:gd name="T17" fmla="*/ 215 w 21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0" name="Freeform 161"/>
            <p:cNvSpPr>
              <a:spLocks/>
            </p:cNvSpPr>
            <p:nvPr/>
          </p:nvSpPr>
          <p:spPr bwMode="auto">
            <a:xfrm>
              <a:off x="3841" y="1489"/>
              <a:ext cx="219" cy="23"/>
            </a:xfrm>
            <a:custGeom>
              <a:avLst/>
              <a:gdLst>
                <a:gd name="T0" fmla="*/ 79 w 219"/>
                <a:gd name="T1" fmla="*/ 0 h 23"/>
                <a:gd name="T2" fmla="*/ 0 w 219"/>
                <a:gd name="T3" fmla="*/ 0 h 23"/>
                <a:gd name="T4" fmla="*/ 0 w 219"/>
                <a:gd name="T5" fmla="*/ 22 h 23"/>
                <a:gd name="T6" fmla="*/ 218 w 219"/>
                <a:gd name="T7" fmla="*/ 22 h 23"/>
                <a:gd name="T8" fmla="*/ 215 w 219"/>
                <a:gd name="T9" fmla="*/ 0 h 23"/>
                <a:gd name="T10" fmla="*/ 137 w 219"/>
                <a:gd name="T11" fmla="*/ 0 h 23"/>
                <a:gd name="T12" fmla="*/ 79 w 2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23"/>
                <a:gd name="T23" fmla="*/ 219 w 2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1" name="Freeform 162"/>
            <p:cNvSpPr>
              <a:spLocks/>
            </p:cNvSpPr>
            <p:nvPr/>
          </p:nvSpPr>
          <p:spPr bwMode="auto">
            <a:xfrm>
              <a:off x="3991" y="1495"/>
              <a:ext cx="56" cy="17"/>
            </a:xfrm>
            <a:custGeom>
              <a:avLst/>
              <a:gdLst>
                <a:gd name="T0" fmla="*/ 0 w 56"/>
                <a:gd name="T1" fmla="*/ 6 h 17"/>
                <a:gd name="T2" fmla="*/ 18 w 56"/>
                <a:gd name="T3" fmla="*/ 6 h 17"/>
                <a:gd name="T4" fmla="*/ 18 w 56"/>
                <a:gd name="T5" fmla="*/ 0 h 17"/>
                <a:gd name="T6" fmla="*/ 35 w 56"/>
                <a:gd name="T7" fmla="*/ 0 h 17"/>
                <a:gd name="T8" fmla="*/ 35 w 56"/>
                <a:gd name="T9" fmla="*/ 6 h 17"/>
                <a:gd name="T10" fmla="*/ 55 w 56"/>
                <a:gd name="T11" fmla="*/ 6 h 17"/>
                <a:gd name="T12" fmla="*/ 55 w 56"/>
                <a:gd name="T13" fmla="*/ 10 h 17"/>
                <a:gd name="T14" fmla="*/ 35 w 56"/>
                <a:gd name="T15" fmla="*/ 10 h 17"/>
                <a:gd name="T16" fmla="*/ 35 w 56"/>
                <a:gd name="T17" fmla="*/ 16 h 17"/>
                <a:gd name="T18" fmla="*/ 18 w 56"/>
                <a:gd name="T19" fmla="*/ 16 h 17"/>
                <a:gd name="T20" fmla="*/ 18 w 56"/>
                <a:gd name="T21" fmla="*/ 10 h 17"/>
                <a:gd name="T22" fmla="*/ 0 w 56"/>
                <a:gd name="T23" fmla="*/ 10 h 17"/>
                <a:gd name="T24" fmla="*/ 0 w 56"/>
                <a:gd name="T25" fmla="*/ 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7"/>
                <a:gd name="T41" fmla="*/ 56 w 5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2" name="Freeform 163"/>
            <p:cNvSpPr>
              <a:spLocks/>
            </p:cNvSpPr>
            <p:nvPr/>
          </p:nvSpPr>
          <p:spPr bwMode="auto">
            <a:xfrm>
              <a:off x="3991" y="150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0 h 17"/>
                <a:gd name="T4" fmla="*/ 16 w 17"/>
                <a:gd name="T5" fmla="*/ 5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3" name="Freeform 164"/>
            <p:cNvSpPr>
              <a:spLocks/>
            </p:cNvSpPr>
            <p:nvPr/>
          </p:nvSpPr>
          <p:spPr bwMode="auto">
            <a:xfrm>
              <a:off x="4010" y="149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4" name="Freeform 165"/>
            <p:cNvSpPr>
              <a:spLocks/>
            </p:cNvSpPr>
            <p:nvPr/>
          </p:nvSpPr>
          <p:spPr bwMode="auto">
            <a:xfrm>
              <a:off x="4046" y="150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5" name="Freeform 166"/>
            <p:cNvSpPr>
              <a:spLocks/>
            </p:cNvSpPr>
            <p:nvPr/>
          </p:nvSpPr>
          <p:spPr bwMode="auto">
            <a:xfrm>
              <a:off x="4027" y="149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6" name="Freeform 167"/>
            <p:cNvSpPr>
              <a:spLocks/>
            </p:cNvSpPr>
            <p:nvPr/>
          </p:nvSpPr>
          <p:spPr bwMode="auto">
            <a:xfrm>
              <a:off x="4011" y="149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7" name="Freeform 168"/>
            <p:cNvSpPr>
              <a:spLocks/>
            </p:cNvSpPr>
            <p:nvPr/>
          </p:nvSpPr>
          <p:spPr bwMode="auto">
            <a:xfrm>
              <a:off x="3993" y="1502"/>
              <a:ext cx="54" cy="17"/>
            </a:xfrm>
            <a:custGeom>
              <a:avLst/>
              <a:gdLst>
                <a:gd name="T0" fmla="*/ 0 w 54"/>
                <a:gd name="T1" fmla="*/ 0 h 17"/>
                <a:gd name="T2" fmla="*/ 53 w 54"/>
                <a:gd name="T3" fmla="*/ 0 h 17"/>
                <a:gd name="T4" fmla="*/ 53 w 54"/>
                <a:gd name="T5" fmla="*/ 16 h 17"/>
                <a:gd name="T6" fmla="*/ 0 w 54"/>
                <a:gd name="T7" fmla="*/ 16 h 17"/>
                <a:gd name="T8" fmla="*/ 0 w 5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7"/>
                <a:gd name="T17" fmla="*/ 54 w 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8" name="Freeform 169"/>
            <p:cNvSpPr>
              <a:spLocks/>
            </p:cNvSpPr>
            <p:nvPr/>
          </p:nvSpPr>
          <p:spPr bwMode="auto">
            <a:xfrm>
              <a:off x="4010" y="1496"/>
              <a:ext cx="19" cy="17"/>
            </a:xfrm>
            <a:custGeom>
              <a:avLst/>
              <a:gdLst>
                <a:gd name="T0" fmla="*/ 18 w 19"/>
                <a:gd name="T1" fmla="*/ 12 h 17"/>
                <a:gd name="T2" fmla="*/ 17 w 19"/>
                <a:gd name="T3" fmla="*/ 16 h 17"/>
                <a:gd name="T4" fmla="*/ 17 w 19"/>
                <a:gd name="T5" fmla="*/ 0 h 17"/>
                <a:gd name="T6" fmla="*/ 0 w 19"/>
                <a:gd name="T7" fmla="*/ 0 h 17"/>
                <a:gd name="T8" fmla="*/ 0 w 19"/>
                <a:gd name="T9" fmla="*/ 16 h 17"/>
                <a:gd name="T10" fmla="*/ 0 w 19"/>
                <a:gd name="T11" fmla="*/ 1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9" name="Freeform 170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0" name="Freeform 171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1" name="Freeform 172"/>
            <p:cNvSpPr>
              <a:spLocks/>
            </p:cNvSpPr>
            <p:nvPr/>
          </p:nvSpPr>
          <p:spPr bwMode="auto">
            <a:xfrm>
              <a:off x="3930" y="1497"/>
              <a:ext cx="44" cy="17"/>
            </a:xfrm>
            <a:custGeom>
              <a:avLst/>
              <a:gdLst>
                <a:gd name="T0" fmla="*/ 14 w 44"/>
                <a:gd name="T1" fmla="*/ 16 h 17"/>
                <a:gd name="T2" fmla="*/ 0 w 44"/>
                <a:gd name="T3" fmla="*/ 16 h 17"/>
                <a:gd name="T4" fmla="*/ 0 w 44"/>
                <a:gd name="T5" fmla="*/ 8 h 17"/>
                <a:gd name="T6" fmla="*/ 14 w 44"/>
                <a:gd name="T7" fmla="*/ 8 h 17"/>
                <a:gd name="T8" fmla="*/ 14 w 44"/>
                <a:gd name="T9" fmla="*/ 0 h 17"/>
                <a:gd name="T10" fmla="*/ 28 w 44"/>
                <a:gd name="T11" fmla="*/ 0 h 17"/>
                <a:gd name="T12" fmla="*/ 28 w 44"/>
                <a:gd name="T13" fmla="*/ 8 h 17"/>
                <a:gd name="T14" fmla="*/ 43 w 44"/>
                <a:gd name="T15" fmla="*/ 8 h 17"/>
                <a:gd name="T16" fmla="*/ 43 w 44"/>
                <a:gd name="T17" fmla="*/ 16 h 17"/>
                <a:gd name="T18" fmla="*/ 28 w 44"/>
                <a:gd name="T19" fmla="*/ 16 h 17"/>
                <a:gd name="T20" fmla="*/ 14 w 44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7"/>
                <a:gd name="T35" fmla="*/ 44 w 4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2" name="Freeform 173"/>
            <p:cNvSpPr>
              <a:spLocks/>
            </p:cNvSpPr>
            <p:nvPr/>
          </p:nvSpPr>
          <p:spPr bwMode="auto">
            <a:xfrm>
              <a:off x="3945" y="149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3" name="Freeform 174"/>
            <p:cNvSpPr>
              <a:spLocks/>
            </p:cNvSpPr>
            <p:nvPr/>
          </p:nvSpPr>
          <p:spPr bwMode="auto">
            <a:xfrm>
              <a:off x="3897" y="1494"/>
              <a:ext cx="20" cy="17"/>
            </a:xfrm>
            <a:custGeom>
              <a:avLst/>
              <a:gdLst>
                <a:gd name="T0" fmla="*/ 5 w 20"/>
                <a:gd name="T1" fmla="*/ 16 h 17"/>
                <a:gd name="T2" fmla="*/ 3 w 20"/>
                <a:gd name="T3" fmla="*/ 15 h 17"/>
                <a:gd name="T4" fmla="*/ 2 w 20"/>
                <a:gd name="T5" fmla="*/ 15 h 17"/>
                <a:gd name="T6" fmla="*/ 1 w 20"/>
                <a:gd name="T7" fmla="*/ 14 h 17"/>
                <a:gd name="T8" fmla="*/ 1 w 20"/>
                <a:gd name="T9" fmla="*/ 12 h 17"/>
                <a:gd name="T10" fmla="*/ 0 w 20"/>
                <a:gd name="T11" fmla="*/ 12 h 17"/>
                <a:gd name="T12" fmla="*/ 0 w 20"/>
                <a:gd name="T13" fmla="*/ 10 h 17"/>
                <a:gd name="T14" fmla="*/ 0 w 20"/>
                <a:gd name="T15" fmla="*/ 8 h 17"/>
                <a:gd name="T16" fmla="*/ 0 w 20"/>
                <a:gd name="T17" fmla="*/ 6 h 17"/>
                <a:gd name="T18" fmla="*/ 0 w 20"/>
                <a:gd name="T19" fmla="*/ 4 h 17"/>
                <a:gd name="T20" fmla="*/ 0 w 20"/>
                <a:gd name="T21" fmla="*/ 3 h 17"/>
                <a:gd name="T22" fmla="*/ 1 w 20"/>
                <a:gd name="T23" fmla="*/ 2 h 17"/>
                <a:gd name="T24" fmla="*/ 2 w 20"/>
                <a:gd name="T25" fmla="*/ 1 h 17"/>
                <a:gd name="T26" fmla="*/ 3 w 20"/>
                <a:gd name="T27" fmla="*/ 0 h 17"/>
                <a:gd name="T28" fmla="*/ 4 w 20"/>
                <a:gd name="T29" fmla="*/ 0 h 17"/>
                <a:gd name="T30" fmla="*/ 5 w 20"/>
                <a:gd name="T31" fmla="*/ 0 h 17"/>
                <a:gd name="T32" fmla="*/ 12 w 20"/>
                <a:gd name="T33" fmla="*/ 0 h 17"/>
                <a:gd name="T34" fmla="*/ 13 w 20"/>
                <a:gd name="T35" fmla="*/ 0 h 17"/>
                <a:gd name="T36" fmla="*/ 15 w 20"/>
                <a:gd name="T37" fmla="*/ 0 h 17"/>
                <a:gd name="T38" fmla="*/ 16 w 20"/>
                <a:gd name="T39" fmla="*/ 1 h 17"/>
                <a:gd name="T40" fmla="*/ 17 w 20"/>
                <a:gd name="T41" fmla="*/ 3 h 17"/>
                <a:gd name="T42" fmla="*/ 17 w 20"/>
                <a:gd name="T43" fmla="*/ 3 h 17"/>
                <a:gd name="T44" fmla="*/ 18 w 20"/>
                <a:gd name="T45" fmla="*/ 5 h 17"/>
                <a:gd name="T46" fmla="*/ 18 w 20"/>
                <a:gd name="T47" fmla="*/ 7 h 17"/>
                <a:gd name="T48" fmla="*/ 18 w 20"/>
                <a:gd name="T49" fmla="*/ 8 h 17"/>
                <a:gd name="T50" fmla="*/ 18 w 20"/>
                <a:gd name="T51" fmla="*/ 10 h 17"/>
                <a:gd name="T52" fmla="*/ 17 w 20"/>
                <a:gd name="T53" fmla="*/ 12 h 17"/>
                <a:gd name="T54" fmla="*/ 16 w 20"/>
                <a:gd name="T55" fmla="*/ 13 h 17"/>
                <a:gd name="T56" fmla="*/ 15 w 20"/>
                <a:gd name="T57" fmla="*/ 15 h 17"/>
                <a:gd name="T58" fmla="*/ 13 w 20"/>
                <a:gd name="T59" fmla="*/ 15 h 17"/>
                <a:gd name="T60" fmla="*/ 13 w 20"/>
                <a:gd name="T61" fmla="*/ 16 h 17"/>
                <a:gd name="T62" fmla="*/ 12 w 20"/>
                <a:gd name="T63" fmla="*/ 16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7"/>
                <a:gd name="T98" fmla="*/ 20 w 20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4" name="Freeform 175"/>
            <p:cNvSpPr>
              <a:spLocks/>
            </p:cNvSpPr>
            <p:nvPr/>
          </p:nvSpPr>
          <p:spPr bwMode="auto">
            <a:xfrm>
              <a:off x="3921" y="1489"/>
              <a:ext cx="17" cy="38"/>
            </a:xfrm>
            <a:custGeom>
              <a:avLst/>
              <a:gdLst>
                <a:gd name="T0" fmla="*/ 8 w 17"/>
                <a:gd name="T1" fmla="*/ 0 h 38"/>
                <a:gd name="T2" fmla="*/ 0 w 17"/>
                <a:gd name="T3" fmla="*/ 22 h 38"/>
                <a:gd name="T4" fmla="*/ 16 w 17"/>
                <a:gd name="T5" fmla="*/ 22 h 38"/>
                <a:gd name="T6" fmla="*/ 16 w 17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8"/>
                <a:gd name="T14" fmla="*/ 17 w 1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5" name="Freeform 176"/>
            <p:cNvSpPr>
              <a:spLocks/>
            </p:cNvSpPr>
            <p:nvPr/>
          </p:nvSpPr>
          <p:spPr bwMode="auto">
            <a:xfrm>
              <a:off x="3979" y="1489"/>
              <a:ext cx="17" cy="72"/>
            </a:xfrm>
            <a:custGeom>
              <a:avLst/>
              <a:gdLst>
                <a:gd name="T0" fmla="*/ 0 w 17"/>
                <a:gd name="T1" fmla="*/ 0 h 72"/>
                <a:gd name="T2" fmla="*/ 16 w 17"/>
                <a:gd name="T3" fmla="*/ 22 h 72"/>
                <a:gd name="T4" fmla="*/ 0 w 17"/>
                <a:gd name="T5" fmla="*/ 22 h 72"/>
                <a:gd name="T6" fmla="*/ 0 w 17"/>
                <a:gd name="T7" fmla="*/ 71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2"/>
                <a:gd name="T14" fmla="*/ 17 w 1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6" name="Freeform 177"/>
            <p:cNvSpPr>
              <a:spLocks/>
            </p:cNvSpPr>
            <p:nvPr/>
          </p:nvSpPr>
          <p:spPr bwMode="auto">
            <a:xfrm>
              <a:off x="3855" y="1532"/>
              <a:ext cx="250" cy="41"/>
            </a:xfrm>
            <a:custGeom>
              <a:avLst/>
              <a:gdLst>
                <a:gd name="T0" fmla="*/ 0 w 250"/>
                <a:gd name="T1" fmla="*/ 40 h 41"/>
                <a:gd name="T2" fmla="*/ 249 w 250"/>
                <a:gd name="T3" fmla="*/ 40 h 41"/>
                <a:gd name="T4" fmla="*/ 240 w 250"/>
                <a:gd name="T5" fmla="*/ 0 h 41"/>
                <a:gd name="T6" fmla="*/ 10 w 250"/>
                <a:gd name="T7" fmla="*/ 0 h 41"/>
                <a:gd name="T8" fmla="*/ 0 w 250"/>
                <a:gd name="T9" fmla="*/ 4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1"/>
                <a:gd name="T17" fmla="*/ 250 w 2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7" name="Freeform 178"/>
            <p:cNvSpPr>
              <a:spLocks/>
            </p:cNvSpPr>
            <p:nvPr/>
          </p:nvSpPr>
          <p:spPr bwMode="auto">
            <a:xfrm>
              <a:off x="3855" y="1572"/>
              <a:ext cx="251" cy="17"/>
            </a:xfrm>
            <a:custGeom>
              <a:avLst/>
              <a:gdLst>
                <a:gd name="T0" fmla="*/ 0 w 251"/>
                <a:gd name="T1" fmla="*/ 16 h 17"/>
                <a:gd name="T2" fmla="*/ 0 w 251"/>
                <a:gd name="T3" fmla="*/ 0 h 17"/>
                <a:gd name="T4" fmla="*/ 249 w 251"/>
                <a:gd name="T5" fmla="*/ 0 h 17"/>
                <a:gd name="T6" fmla="*/ 250 w 251"/>
                <a:gd name="T7" fmla="*/ 16 h 17"/>
                <a:gd name="T8" fmla="*/ 0 w 25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7"/>
                <a:gd name="T17" fmla="*/ 251 w 2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8" name="Freeform 179"/>
            <p:cNvSpPr>
              <a:spLocks/>
            </p:cNvSpPr>
            <p:nvPr/>
          </p:nvSpPr>
          <p:spPr bwMode="auto">
            <a:xfrm>
              <a:off x="3872" y="1538"/>
              <a:ext cx="223" cy="28"/>
            </a:xfrm>
            <a:custGeom>
              <a:avLst/>
              <a:gdLst>
                <a:gd name="T0" fmla="*/ 0 w 223"/>
                <a:gd name="T1" fmla="*/ 27 h 28"/>
                <a:gd name="T2" fmla="*/ 222 w 223"/>
                <a:gd name="T3" fmla="*/ 27 h 28"/>
                <a:gd name="T4" fmla="*/ 214 w 223"/>
                <a:gd name="T5" fmla="*/ 0 h 28"/>
                <a:gd name="T6" fmla="*/ 8 w 223"/>
                <a:gd name="T7" fmla="*/ 0 h 28"/>
                <a:gd name="T8" fmla="*/ 0 w 223"/>
                <a:gd name="T9" fmla="*/ 2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28"/>
                <a:gd name="T17" fmla="*/ 223 w 22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86" name="Rectangle 180"/>
          <p:cNvSpPr>
            <a:spLocks noChangeArrowheads="1"/>
          </p:cNvSpPr>
          <p:nvPr/>
        </p:nvSpPr>
        <p:spPr bwMode="auto">
          <a:xfrm>
            <a:off x="4306888" y="3225800"/>
            <a:ext cx="1287462" cy="590550"/>
          </a:xfrm>
          <a:prstGeom prst="rect">
            <a:avLst/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Ethernet Switch </a:t>
            </a:r>
          </a:p>
        </p:txBody>
      </p:sp>
      <p:grpSp>
        <p:nvGrpSpPr>
          <p:cNvPr id="28687" name="Group 181"/>
          <p:cNvGrpSpPr>
            <a:grpSpLocks/>
          </p:cNvGrpSpPr>
          <p:nvPr/>
        </p:nvGrpSpPr>
        <p:grpSpPr bwMode="auto">
          <a:xfrm>
            <a:off x="5451475" y="5005388"/>
            <a:ext cx="763588" cy="609600"/>
            <a:chOff x="3840" y="1279"/>
            <a:chExt cx="266" cy="310"/>
          </a:xfrm>
        </p:grpSpPr>
        <p:sp>
          <p:nvSpPr>
            <p:cNvPr id="28697" name="Freeform 182"/>
            <p:cNvSpPr>
              <a:spLocks/>
            </p:cNvSpPr>
            <p:nvPr/>
          </p:nvSpPr>
          <p:spPr bwMode="auto">
            <a:xfrm>
              <a:off x="3848" y="1548"/>
              <a:ext cx="206" cy="20"/>
            </a:xfrm>
            <a:custGeom>
              <a:avLst/>
              <a:gdLst>
                <a:gd name="T0" fmla="*/ 0 w 206"/>
                <a:gd name="T1" fmla="*/ 19 h 20"/>
                <a:gd name="T2" fmla="*/ 0 w 206"/>
                <a:gd name="T3" fmla="*/ 0 h 20"/>
                <a:gd name="T4" fmla="*/ 205 w 206"/>
                <a:gd name="T5" fmla="*/ 0 h 20"/>
                <a:gd name="T6" fmla="*/ 205 w 206"/>
                <a:gd name="T7" fmla="*/ 19 h 20"/>
                <a:gd name="T8" fmla="*/ 0 w 206"/>
                <a:gd name="T9" fmla="*/ 19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"/>
                <a:gd name="T17" fmla="*/ 206 w 20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Freeform 183"/>
            <p:cNvSpPr>
              <a:spLocks/>
            </p:cNvSpPr>
            <p:nvPr/>
          </p:nvSpPr>
          <p:spPr bwMode="auto">
            <a:xfrm>
              <a:off x="3840" y="1453"/>
              <a:ext cx="220" cy="34"/>
            </a:xfrm>
            <a:custGeom>
              <a:avLst/>
              <a:gdLst>
                <a:gd name="T0" fmla="*/ 189 w 220"/>
                <a:gd name="T1" fmla="*/ 0 h 34"/>
                <a:gd name="T2" fmla="*/ 219 w 220"/>
                <a:gd name="T3" fmla="*/ 33 h 34"/>
                <a:gd name="T4" fmla="*/ 0 w 220"/>
                <a:gd name="T5" fmla="*/ 33 h 34"/>
                <a:gd name="T6" fmla="*/ 29 w 220"/>
                <a:gd name="T7" fmla="*/ 0 h 34"/>
                <a:gd name="T8" fmla="*/ 189 w 2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4"/>
                <a:gd name="T17" fmla="*/ 220 w 22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Freeform 184"/>
            <p:cNvSpPr>
              <a:spLocks/>
            </p:cNvSpPr>
            <p:nvPr/>
          </p:nvSpPr>
          <p:spPr bwMode="auto">
            <a:xfrm>
              <a:off x="3897" y="1449"/>
              <a:ext cx="104" cy="24"/>
            </a:xfrm>
            <a:custGeom>
              <a:avLst/>
              <a:gdLst>
                <a:gd name="T0" fmla="*/ 102 w 104"/>
                <a:gd name="T1" fmla="*/ 10 h 24"/>
                <a:gd name="T2" fmla="*/ 101 w 104"/>
                <a:gd name="T3" fmla="*/ 8 h 24"/>
                <a:gd name="T4" fmla="*/ 97 w 104"/>
                <a:gd name="T5" fmla="*/ 6 h 24"/>
                <a:gd name="T6" fmla="*/ 93 w 104"/>
                <a:gd name="T7" fmla="*/ 4 h 24"/>
                <a:gd name="T8" fmla="*/ 87 w 104"/>
                <a:gd name="T9" fmla="*/ 3 h 24"/>
                <a:gd name="T10" fmla="*/ 80 w 104"/>
                <a:gd name="T11" fmla="*/ 2 h 24"/>
                <a:gd name="T12" fmla="*/ 72 w 104"/>
                <a:gd name="T13" fmla="*/ 1 h 24"/>
                <a:gd name="T14" fmla="*/ 64 w 104"/>
                <a:gd name="T15" fmla="*/ 0 h 24"/>
                <a:gd name="T16" fmla="*/ 55 w 104"/>
                <a:gd name="T17" fmla="*/ 0 h 24"/>
                <a:gd name="T18" fmla="*/ 46 w 104"/>
                <a:gd name="T19" fmla="*/ 0 h 24"/>
                <a:gd name="T20" fmla="*/ 37 w 104"/>
                <a:gd name="T21" fmla="*/ 0 h 24"/>
                <a:gd name="T22" fmla="*/ 29 w 104"/>
                <a:gd name="T23" fmla="*/ 1 h 24"/>
                <a:gd name="T24" fmla="*/ 21 w 104"/>
                <a:gd name="T25" fmla="*/ 2 h 24"/>
                <a:gd name="T26" fmla="*/ 14 w 104"/>
                <a:gd name="T27" fmla="*/ 3 h 24"/>
                <a:gd name="T28" fmla="*/ 8 w 104"/>
                <a:gd name="T29" fmla="*/ 4 h 24"/>
                <a:gd name="T30" fmla="*/ 4 w 104"/>
                <a:gd name="T31" fmla="*/ 6 h 24"/>
                <a:gd name="T32" fmla="*/ 1 w 104"/>
                <a:gd name="T33" fmla="*/ 8 h 24"/>
                <a:gd name="T34" fmla="*/ 0 w 104"/>
                <a:gd name="T35" fmla="*/ 10 h 24"/>
                <a:gd name="T36" fmla="*/ 0 w 104"/>
                <a:gd name="T37" fmla="*/ 12 h 24"/>
                <a:gd name="T38" fmla="*/ 1 w 104"/>
                <a:gd name="T39" fmla="*/ 14 h 24"/>
                <a:gd name="T40" fmla="*/ 4 w 104"/>
                <a:gd name="T41" fmla="*/ 16 h 24"/>
                <a:gd name="T42" fmla="*/ 8 w 104"/>
                <a:gd name="T43" fmla="*/ 17 h 24"/>
                <a:gd name="T44" fmla="*/ 14 w 104"/>
                <a:gd name="T45" fmla="*/ 19 h 24"/>
                <a:gd name="T46" fmla="*/ 21 w 104"/>
                <a:gd name="T47" fmla="*/ 20 h 24"/>
                <a:gd name="T48" fmla="*/ 29 w 104"/>
                <a:gd name="T49" fmla="*/ 21 h 24"/>
                <a:gd name="T50" fmla="*/ 37 w 104"/>
                <a:gd name="T51" fmla="*/ 22 h 24"/>
                <a:gd name="T52" fmla="*/ 46 w 104"/>
                <a:gd name="T53" fmla="*/ 23 h 24"/>
                <a:gd name="T54" fmla="*/ 55 w 104"/>
                <a:gd name="T55" fmla="*/ 23 h 24"/>
                <a:gd name="T56" fmla="*/ 64 w 104"/>
                <a:gd name="T57" fmla="*/ 22 h 24"/>
                <a:gd name="T58" fmla="*/ 72 w 104"/>
                <a:gd name="T59" fmla="*/ 21 h 24"/>
                <a:gd name="T60" fmla="*/ 80 w 104"/>
                <a:gd name="T61" fmla="*/ 20 h 24"/>
                <a:gd name="T62" fmla="*/ 87 w 104"/>
                <a:gd name="T63" fmla="*/ 19 h 24"/>
                <a:gd name="T64" fmla="*/ 93 w 104"/>
                <a:gd name="T65" fmla="*/ 17 h 24"/>
                <a:gd name="T66" fmla="*/ 97 w 104"/>
                <a:gd name="T67" fmla="*/ 16 h 24"/>
                <a:gd name="T68" fmla="*/ 101 w 104"/>
                <a:gd name="T69" fmla="*/ 14 h 24"/>
                <a:gd name="T70" fmla="*/ 102 w 104"/>
                <a:gd name="T71" fmla="*/ 12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24"/>
                <a:gd name="T110" fmla="*/ 104 w 10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Freeform 185"/>
            <p:cNvSpPr>
              <a:spLocks/>
            </p:cNvSpPr>
            <p:nvPr/>
          </p:nvSpPr>
          <p:spPr bwMode="auto">
            <a:xfrm>
              <a:off x="3897" y="1461"/>
              <a:ext cx="104" cy="17"/>
            </a:xfrm>
            <a:custGeom>
              <a:avLst/>
              <a:gdLst>
                <a:gd name="T0" fmla="*/ 102 w 104"/>
                <a:gd name="T1" fmla="*/ 6 h 17"/>
                <a:gd name="T2" fmla="*/ 101 w 104"/>
                <a:gd name="T3" fmla="*/ 8 h 17"/>
                <a:gd name="T4" fmla="*/ 97 w 104"/>
                <a:gd name="T5" fmla="*/ 10 h 17"/>
                <a:gd name="T6" fmla="*/ 93 w 104"/>
                <a:gd name="T7" fmla="*/ 11 h 17"/>
                <a:gd name="T8" fmla="*/ 87 w 104"/>
                <a:gd name="T9" fmla="*/ 12 h 17"/>
                <a:gd name="T10" fmla="*/ 80 w 104"/>
                <a:gd name="T11" fmla="*/ 14 h 17"/>
                <a:gd name="T12" fmla="*/ 72 w 104"/>
                <a:gd name="T13" fmla="*/ 14 h 17"/>
                <a:gd name="T14" fmla="*/ 64 w 104"/>
                <a:gd name="T15" fmla="*/ 15 h 17"/>
                <a:gd name="T16" fmla="*/ 55 w 104"/>
                <a:gd name="T17" fmla="*/ 16 h 17"/>
                <a:gd name="T18" fmla="*/ 46 w 104"/>
                <a:gd name="T19" fmla="*/ 16 h 17"/>
                <a:gd name="T20" fmla="*/ 37 w 104"/>
                <a:gd name="T21" fmla="*/ 15 h 17"/>
                <a:gd name="T22" fmla="*/ 29 w 104"/>
                <a:gd name="T23" fmla="*/ 14 h 17"/>
                <a:gd name="T24" fmla="*/ 21 w 104"/>
                <a:gd name="T25" fmla="*/ 14 h 17"/>
                <a:gd name="T26" fmla="*/ 14 w 104"/>
                <a:gd name="T27" fmla="*/ 12 h 17"/>
                <a:gd name="T28" fmla="*/ 8 w 104"/>
                <a:gd name="T29" fmla="*/ 11 h 17"/>
                <a:gd name="T30" fmla="*/ 4 w 104"/>
                <a:gd name="T31" fmla="*/ 10 h 17"/>
                <a:gd name="T32" fmla="*/ 1 w 104"/>
                <a:gd name="T33" fmla="*/ 8 h 17"/>
                <a:gd name="T34" fmla="*/ 0 w 104"/>
                <a:gd name="T35" fmla="*/ 6 h 17"/>
                <a:gd name="T36" fmla="*/ 0 w 104"/>
                <a:gd name="T37" fmla="*/ 0 h 17"/>
                <a:gd name="T38" fmla="*/ 0 w 104"/>
                <a:gd name="T39" fmla="*/ 2 h 17"/>
                <a:gd name="T40" fmla="*/ 3 w 104"/>
                <a:gd name="T41" fmla="*/ 4 h 17"/>
                <a:gd name="T42" fmla="*/ 6 w 104"/>
                <a:gd name="T43" fmla="*/ 5 h 17"/>
                <a:gd name="T44" fmla="*/ 12 w 104"/>
                <a:gd name="T45" fmla="*/ 6 h 17"/>
                <a:gd name="T46" fmla="*/ 17 w 104"/>
                <a:gd name="T47" fmla="*/ 8 h 17"/>
                <a:gd name="T48" fmla="*/ 25 w 104"/>
                <a:gd name="T49" fmla="*/ 9 h 17"/>
                <a:gd name="T50" fmla="*/ 33 w 104"/>
                <a:gd name="T51" fmla="*/ 10 h 17"/>
                <a:gd name="T52" fmla="*/ 42 w 104"/>
                <a:gd name="T53" fmla="*/ 10 h 17"/>
                <a:gd name="T54" fmla="*/ 51 w 104"/>
                <a:gd name="T55" fmla="*/ 10 h 17"/>
                <a:gd name="T56" fmla="*/ 60 w 104"/>
                <a:gd name="T57" fmla="*/ 10 h 17"/>
                <a:gd name="T58" fmla="*/ 69 w 104"/>
                <a:gd name="T59" fmla="*/ 10 h 17"/>
                <a:gd name="T60" fmla="*/ 76 w 104"/>
                <a:gd name="T61" fmla="*/ 9 h 17"/>
                <a:gd name="T62" fmla="*/ 84 w 104"/>
                <a:gd name="T63" fmla="*/ 8 h 17"/>
                <a:gd name="T64" fmla="*/ 90 w 104"/>
                <a:gd name="T65" fmla="*/ 6 h 17"/>
                <a:gd name="T66" fmla="*/ 95 w 104"/>
                <a:gd name="T67" fmla="*/ 5 h 17"/>
                <a:gd name="T68" fmla="*/ 99 w 104"/>
                <a:gd name="T69" fmla="*/ 4 h 17"/>
                <a:gd name="T70" fmla="*/ 102 w 104"/>
                <a:gd name="T71" fmla="*/ 2 h 17"/>
                <a:gd name="T72" fmla="*/ 103 w 104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7"/>
                <a:gd name="T113" fmla="*/ 104 w 104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Freeform 186"/>
            <p:cNvSpPr>
              <a:spLocks/>
            </p:cNvSpPr>
            <p:nvPr/>
          </p:nvSpPr>
          <p:spPr bwMode="auto">
            <a:xfrm>
              <a:off x="3840" y="1486"/>
              <a:ext cx="220" cy="77"/>
            </a:xfrm>
            <a:custGeom>
              <a:avLst/>
              <a:gdLst>
                <a:gd name="T0" fmla="*/ 0 w 220"/>
                <a:gd name="T1" fmla="*/ 76 h 77"/>
                <a:gd name="T2" fmla="*/ 219 w 220"/>
                <a:gd name="T3" fmla="*/ 76 h 77"/>
                <a:gd name="T4" fmla="*/ 219 w 220"/>
                <a:gd name="T5" fmla="*/ 0 h 77"/>
                <a:gd name="T6" fmla="*/ 0 w 220"/>
                <a:gd name="T7" fmla="*/ 0 h 77"/>
                <a:gd name="T8" fmla="*/ 0 w 220"/>
                <a:gd name="T9" fmla="*/ 76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77"/>
                <a:gd name="T17" fmla="*/ 220 w 22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Freeform 187"/>
            <p:cNvSpPr>
              <a:spLocks/>
            </p:cNvSpPr>
            <p:nvPr/>
          </p:nvSpPr>
          <p:spPr bwMode="auto">
            <a:xfrm>
              <a:off x="3875" y="1449"/>
              <a:ext cx="69" cy="17"/>
            </a:xfrm>
            <a:custGeom>
              <a:avLst/>
              <a:gdLst>
                <a:gd name="T0" fmla="*/ 0 w 69"/>
                <a:gd name="T1" fmla="*/ 16 h 17"/>
                <a:gd name="T2" fmla="*/ 0 w 69"/>
                <a:gd name="T3" fmla="*/ 0 h 17"/>
                <a:gd name="T4" fmla="*/ 68 w 69"/>
                <a:gd name="T5" fmla="*/ 0 h 17"/>
                <a:gd name="T6" fmla="*/ 68 w 69"/>
                <a:gd name="T7" fmla="*/ 16 h 17"/>
                <a:gd name="T8" fmla="*/ 0 w 69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Freeform 188"/>
            <p:cNvSpPr>
              <a:spLocks/>
            </p:cNvSpPr>
            <p:nvPr/>
          </p:nvSpPr>
          <p:spPr bwMode="auto">
            <a:xfrm>
              <a:off x="3931" y="1450"/>
              <a:ext cx="94" cy="17"/>
            </a:xfrm>
            <a:custGeom>
              <a:avLst/>
              <a:gdLst>
                <a:gd name="T0" fmla="*/ 0 w 94"/>
                <a:gd name="T1" fmla="*/ 16 h 17"/>
                <a:gd name="T2" fmla="*/ 0 w 94"/>
                <a:gd name="T3" fmla="*/ 0 h 17"/>
                <a:gd name="T4" fmla="*/ 93 w 94"/>
                <a:gd name="T5" fmla="*/ 0 h 17"/>
                <a:gd name="T6" fmla="*/ 93 w 94"/>
                <a:gd name="T7" fmla="*/ 16 h 17"/>
                <a:gd name="T8" fmla="*/ 0 w 94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"/>
                <a:gd name="T17" fmla="*/ 94 w 9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Freeform 189"/>
            <p:cNvSpPr>
              <a:spLocks/>
            </p:cNvSpPr>
            <p:nvPr/>
          </p:nvSpPr>
          <p:spPr bwMode="auto">
            <a:xfrm>
              <a:off x="3877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Freeform 190"/>
            <p:cNvSpPr>
              <a:spLocks/>
            </p:cNvSpPr>
            <p:nvPr/>
          </p:nvSpPr>
          <p:spPr bwMode="auto">
            <a:xfrm>
              <a:off x="388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4 w 17"/>
                <a:gd name="T7" fmla="*/ 16 h 17"/>
                <a:gd name="T8" fmla="*/ 8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Freeform 191"/>
            <p:cNvSpPr>
              <a:spLocks/>
            </p:cNvSpPr>
            <p:nvPr/>
          </p:nvSpPr>
          <p:spPr bwMode="auto">
            <a:xfrm>
              <a:off x="388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Freeform 192"/>
            <p:cNvSpPr>
              <a:spLocks/>
            </p:cNvSpPr>
            <p:nvPr/>
          </p:nvSpPr>
          <p:spPr bwMode="auto">
            <a:xfrm>
              <a:off x="388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Freeform 193"/>
            <p:cNvSpPr>
              <a:spLocks/>
            </p:cNvSpPr>
            <p:nvPr/>
          </p:nvSpPr>
          <p:spPr bwMode="auto">
            <a:xfrm>
              <a:off x="388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Freeform 194"/>
            <p:cNvSpPr>
              <a:spLocks/>
            </p:cNvSpPr>
            <p:nvPr/>
          </p:nvSpPr>
          <p:spPr bwMode="auto">
            <a:xfrm>
              <a:off x="389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Freeform 195"/>
            <p:cNvSpPr>
              <a:spLocks/>
            </p:cNvSpPr>
            <p:nvPr/>
          </p:nvSpPr>
          <p:spPr bwMode="auto">
            <a:xfrm>
              <a:off x="389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Freeform 196"/>
            <p:cNvSpPr>
              <a:spLocks/>
            </p:cNvSpPr>
            <p:nvPr/>
          </p:nvSpPr>
          <p:spPr bwMode="auto">
            <a:xfrm>
              <a:off x="3894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2" name="Freeform 197"/>
            <p:cNvSpPr>
              <a:spLocks/>
            </p:cNvSpPr>
            <p:nvPr/>
          </p:nvSpPr>
          <p:spPr bwMode="auto">
            <a:xfrm>
              <a:off x="389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Freeform 198"/>
            <p:cNvSpPr>
              <a:spLocks/>
            </p:cNvSpPr>
            <p:nvPr/>
          </p:nvSpPr>
          <p:spPr bwMode="auto">
            <a:xfrm>
              <a:off x="390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Freeform 199"/>
            <p:cNvSpPr>
              <a:spLocks/>
            </p:cNvSpPr>
            <p:nvPr/>
          </p:nvSpPr>
          <p:spPr bwMode="auto">
            <a:xfrm>
              <a:off x="390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0 w 17"/>
                <a:gd name="T5" fmla="*/ 16 h 17"/>
                <a:gd name="T6" fmla="*/ 8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Freeform 200"/>
            <p:cNvSpPr>
              <a:spLocks/>
            </p:cNvSpPr>
            <p:nvPr/>
          </p:nvSpPr>
          <p:spPr bwMode="auto">
            <a:xfrm>
              <a:off x="390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6 h 17"/>
                <a:gd name="T6" fmla="*/ 8 w 17"/>
                <a:gd name="T7" fmla="*/ 16 h 17"/>
                <a:gd name="T8" fmla="*/ 12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Freeform 201"/>
            <p:cNvSpPr>
              <a:spLocks/>
            </p:cNvSpPr>
            <p:nvPr/>
          </p:nvSpPr>
          <p:spPr bwMode="auto">
            <a:xfrm>
              <a:off x="390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Freeform 202"/>
            <p:cNvSpPr>
              <a:spLocks/>
            </p:cNvSpPr>
            <p:nvPr/>
          </p:nvSpPr>
          <p:spPr bwMode="auto">
            <a:xfrm>
              <a:off x="391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Freeform 203"/>
            <p:cNvSpPr>
              <a:spLocks/>
            </p:cNvSpPr>
            <p:nvPr/>
          </p:nvSpPr>
          <p:spPr bwMode="auto">
            <a:xfrm>
              <a:off x="391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Freeform 204"/>
            <p:cNvSpPr>
              <a:spLocks/>
            </p:cNvSpPr>
            <p:nvPr/>
          </p:nvSpPr>
          <p:spPr bwMode="auto">
            <a:xfrm>
              <a:off x="3916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Freeform 205"/>
            <p:cNvSpPr>
              <a:spLocks/>
            </p:cNvSpPr>
            <p:nvPr/>
          </p:nvSpPr>
          <p:spPr bwMode="auto">
            <a:xfrm>
              <a:off x="391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Freeform 206"/>
            <p:cNvSpPr>
              <a:spLocks/>
            </p:cNvSpPr>
            <p:nvPr/>
          </p:nvSpPr>
          <p:spPr bwMode="auto">
            <a:xfrm>
              <a:off x="3921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Freeform 207"/>
            <p:cNvSpPr>
              <a:spLocks/>
            </p:cNvSpPr>
            <p:nvPr/>
          </p:nvSpPr>
          <p:spPr bwMode="auto">
            <a:xfrm>
              <a:off x="392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Freeform 208"/>
            <p:cNvSpPr>
              <a:spLocks/>
            </p:cNvSpPr>
            <p:nvPr/>
          </p:nvSpPr>
          <p:spPr bwMode="auto">
            <a:xfrm>
              <a:off x="392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4" name="Freeform 209"/>
            <p:cNvSpPr>
              <a:spLocks/>
            </p:cNvSpPr>
            <p:nvPr/>
          </p:nvSpPr>
          <p:spPr bwMode="auto">
            <a:xfrm>
              <a:off x="3855" y="1279"/>
              <a:ext cx="187" cy="174"/>
            </a:xfrm>
            <a:custGeom>
              <a:avLst/>
              <a:gdLst>
                <a:gd name="T0" fmla="*/ 180 w 187"/>
                <a:gd name="T1" fmla="*/ 173 h 174"/>
                <a:gd name="T2" fmla="*/ 180 w 187"/>
                <a:gd name="T3" fmla="*/ 173 h 174"/>
                <a:gd name="T4" fmla="*/ 180 w 187"/>
                <a:gd name="T5" fmla="*/ 172 h 174"/>
                <a:gd name="T6" fmla="*/ 182 w 187"/>
                <a:gd name="T7" fmla="*/ 172 h 174"/>
                <a:gd name="T8" fmla="*/ 182 w 187"/>
                <a:gd name="T9" fmla="*/ 172 h 174"/>
                <a:gd name="T10" fmla="*/ 183 w 187"/>
                <a:gd name="T11" fmla="*/ 171 h 174"/>
                <a:gd name="T12" fmla="*/ 183 w 187"/>
                <a:gd name="T13" fmla="*/ 171 h 174"/>
                <a:gd name="T14" fmla="*/ 184 w 187"/>
                <a:gd name="T15" fmla="*/ 171 h 174"/>
                <a:gd name="T16" fmla="*/ 184 w 187"/>
                <a:gd name="T17" fmla="*/ 170 h 174"/>
                <a:gd name="T18" fmla="*/ 184 w 187"/>
                <a:gd name="T19" fmla="*/ 170 h 174"/>
                <a:gd name="T20" fmla="*/ 184 w 187"/>
                <a:gd name="T21" fmla="*/ 169 h 174"/>
                <a:gd name="T22" fmla="*/ 185 w 187"/>
                <a:gd name="T23" fmla="*/ 169 h 174"/>
                <a:gd name="T24" fmla="*/ 185 w 187"/>
                <a:gd name="T25" fmla="*/ 168 h 174"/>
                <a:gd name="T26" fmla="*/ 186 w 187"/>
                <a:gd name="T27" fmla="*/ 167 h 174"/>
                <a:gd name="T28" fmla="*/ 186 w 187"/>
                <a:gd name="T29" fmla="*/ 167 h 174"/>
                <a:gd name="T30" fmla="*/ 186 w 187"/>
                <a:gd name="T31" fmla="*/ 6 h 174"/>
                <a:gd name="T32" fmla="*/ 186 w 187"/>
                <a:gd name="T33" fmla="*/ 5 h 174"/>
                <a:gd name="T34" fmla="*/ 186 w 187"/>
                <a:gd name="T35" fmla="*/ 5 h 174"/>
                <a:gd name="T36" fmla="*/ 185 w 187"/>
                <a:gd name="T37" fmla="*/ 5 h 174"/>
                <a:gd name="T38" fmla="*/ 185 w 187"/>
                <a:gd name="T39" fmla="*/ 3 h 174"/>
                <a:gd name="T40" fmla="*/ 184 w 187"/>
                <a:gd name="T41" fmla="*/ 3 h 174"/>
                <a:gd name="T42" fmla="*/ 184 w 187"/>
                <a:gd name="T43" fmla="*/ 2 h 174"/>
                <a:gd name="T44" fmla="*/ 184 w 187"/>
                <a:gd name="T45" fmla="*/ 1 h 174"/>
                <a:gd name="T46" fmla="*/ 183 w 187"/>
                <a:gd name="T47" fmla="*/ 1 h 174"/>
                <a:gd name="T48" fmla="*/ 183 w 187"/>
                <a:gd name="T49" fmla="*/ 1 h 174"/>
                <a:gd name="T50" fmla="*/ 182 w 187"/>
                <a:gd name="T51" fmla="*/ 1 h 174"/>
                <a:gd name="T52" fmla="*/ 182 w 187"/>
                <a:gd name="T53" fmla="*/ 0 h 174"/>
                <a:gd name="T54" fmla="*/ 180 w 187"/>
                <a:gd name="T55" fmla="*/ 0 h 174"/>
                <a:gd name="T56" fmla="*/ 180 w 187"/>
                <a:gd name="T57" fmla="*/ 0 h 174"/>
                <a:gd name="T58" fmla="*/ 180 w 187"/>
                <a:gd name="T59" fmla="*/ 0 h 174"/>
                <a:gd name="T60" fmla="*/ 5 w 187"/>
                <a:gd name="T61" fmla="*/ 0 h 174"/>
                <a:gd name="T62" fmla="*/ 4 w 187"/>
                <a:gd name="T63" fmla="*/ 0 h 174"/>
                <a:gd name="T64" fmla="*/ 3 w 187"/>
                <a:gd name="T65" fmla="*/ 0 h 174"/>
                <a:gd name="T66" fmla="*/ 3 w 187"/>
                <a:gd name="T67" fmla="*/ 0 h 174"/>
                <a:gd name="T68" fmla="*/ 2 w 187"/>
                <a:gd name="T69" fmla="*/ 0 h 174"/>
                <a:gd name="T70" fmla="*/ 2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3 h 174"/>
                <a:gd name="T80" fmla="*/ 0 w 187"/>
                <a:gd name="T81" fmla="*/ 3 h 174"/>
                <a:gd name="T82" fmla="*/ 0 w 187"/>
                <a:gd name="T83" fmla="*/ 3 h 174"/>
                <a:gd name="T84" fmla="*/ 0 w 187"/>
                <a:gd name="T85" fmla="*/ 5 h 174"/>
                <a:gd name="T86" fmla="*/ 0 w 187"/>
                <a:gd name="T87" fmla="*/ 5 h 174"/>
                <a:gd name="T88" fmla="*/ 0 w 187"/>
                <a:gd name="T89" fmla="*/ 6 h 174"/>
                <a:gd name="T90" fmla="*/ 0 w 187"/>
                <a:gd name="T91" fmla="*/ 167 h 174"/>
                <a:gd name="T92" fmla="*/ 0 w 187"/>
                <a:gd name="T93" fmla="*/ 167 h 174"/>
                <a:gd name="T94" fmla="*/ 0 w 187"/>
                <a:gd name="T95" fmla="*/ 168 h 174"/>
                <a:gd name="T96" fmla="*/ 0 w 187"/>
                <a:gd name="T97" fmla="*/ 169 h 174"/>
                <a:gd name="T98" fmla="*/ 0 w 187"/>
                <a:gd name="T99" fmla="*/ 169 h 174"/>
                <a:gd name="T100" fmla="*/ 0 w 187"/>
                <a:gd name="T101" fmla="*/ 170 h 174"/>
                <a:gd name="T102" fmla="*/ 1 w 187"/>
                <a:gd name="T103" fmla="*/ 170 h 174"/>
                <a:gd name="T104" fmla="*/ 1 w 187"/>
                <a:gd name="T105" fmla="*/ 171 h 174"/>
                <a:gd name="T106" fmla="*/ 1 w 187"/>
                <a:gd name="T107" fmla="*/ 171 h 174"/>
                <a:gd name="T108" fmla="*/ 2 w 187"/>
                <a:gd name="T109" fmla="*/ 171 h 174"/>
                <a:gd name="T110" fmla="*/ 2 w 187"/>
                <a:gd name="T111" fmla="*/ 172 h 174"/>
                <a:gd name="T112" fmla="*/ 2 w 187"/>
                <a:gd name="T113" fmla="*/ 172 h 174"/>
                <a:gd name="T114" fmla="*/ 3 w 187"/>
                <a:gd name="T115" fmla="*/ 172 h 174"/>
                <a:gd name="T116" fmla="*/ 3 w 187"/>
                <a:gd name="T117" fmla="*/ 172 h 174"/>
                <a:gd name="T118" fmla="*/ 4 w 187"/>
                <a:gd name="T119" fmla="*/ 173 h 174"/>
                <a:gd name="T120" fmla="*/ 5 w 187"/>
                <a:gd name="T121" fmla="*/ 173 h 174"/>
                <a:gd name="T122" fmla="*/ 180 w 187"/>
                <a:gd name="T123" fmla="*/ 173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7"/>
                <a:gd name="T187" fmla="*/ 0 h 174"/>
                <a:gd name="T188" fmla="*/ 187 w 18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5" name="Freeform 210"/>
            <p:cNvSpPr>
              <a:spLocks/>
            </p:cNvSpPr>
            <p:nvPr/>
          </p:nvSpPr>
          <p:spPr bwMode="auto">
            <a:xfrm>
              <a:off x="3855" y="1281"/>
              <a:ext cx="186" cy="172"/>
            </a:xfrm>
            <a:custGeom>
              <a:avLst/>
              <a:gdLst>
                <a:gd name="T0" fmla="*/ 185 w 186"/>
                <a:gd name="T1" fmla="*/ 165 h 172"/>
                <a:gd name="T2" fmla="*/ 185 w 186"/>
                <a:gd name="T3" fmla="*/ 166 h 172"/>
                <a:gd name="T4" fmla="*/ 185 w 186"/>
                <a:gd name="T5" fmla="*/ 167 h 172"/>
                <a:gd name="T6" fmla="*/ 184 w 186"/>
                <a:gd name="T7" fmla="*/ 167 h 172"/>
                <a:gd name="T8" fmla="*/ 184 w 186"/>
                <a:gd name="T9" fmla="*/ 168 h 172"/>
                <a:gd name="T10" fmla="*/ 183 w 186"/>
                <a:gd name="T11" fmla="*/ 169 h 172"/>
                <a:gd name="T12" fmla="*/ 183 w 186"/>
                <a:gd name="T13" fmla="*/ 169 h 172"/>
                <a:gd name="T14" fmla="*/ 182 w 186"/>
                <a:gd name="T15" fmla="*/ 170 h 172"/>
                <a:gd name="T16" fmla="*/ 182 w 186"/>
                <a:gd name="T17" fmla="*/ 170 h 172"/>
                <a:gd name="T18" fmla="*/ 181 w 186"/>
                <a:gd name="T19" fmla="*/ 170 h 172"/>
                <a:gd name="T20" fmla="*/ 181 w 186"/>
                <a:gd name="T21" fmla="*/ 171 h 172"/>
                <a:gd name="T22" fmla="*/ 180 w 186"/>
                <a:gd name="T23" fmla="*/ 171 h 172"/>
                <a:gd name="T24" fmla="*/ 179 w 186"/>
                <a:gd name="T25" fmla="*/ 171 h 172"/>
                <a:gd name="T26" fmla="*/ 4 w 186"/>
                <a:gd name="T27" fmla="*/ 171 h 172"/>
                <a:gd name="T28" fmla="*/ 3 w 186"/>
                <a:gd name="T29" fmla="*/ 171 h 172"/>
                <a:gd name="T30" fmla="*/ 3 w 186"/>
                <a:gd name="T31" fmla="*/ 171 h 172"/>
                <a:gd name="T32" fmla="*/ 3 w 186"/>
                <a:gd name="T33" fmla="*/ 170 h 172"/>
                <a:gd name="T34" fmla="*/ 2 w 186"/>
                <a:gd name="T35" fmla="*/ 170 h 172"/>
                <a:gd name="T36" fmla="*/ 2 w 186"/>
                <a:gd name="T37" fmla="*/ 170 h 172"/>
                <a:gd name="T38" fmla="*/ 1 w 186"/>
                <a:gd name="T39" fmla="*/ 169 h 172"/>
                <a:gd name="T40" fmla="*/ 1 w 186"/>
                <a:gd name="T41" fmla="*/ 169 h 172"/>
                <a:gd name="T42" fmla="*/ 0 w 186"/>
                <a:gd name="T43" fmla="*/ 169 h 172"/>
                <a:gd name="T44" fmla="*/ 0 w 186"/>
                <a:gd name="T45" fmla="*/ 168 h 172"/>
                <a:gd name="T46" fmla="*/ 0 w 186"/>
                <a:gd name="T47" fmla="*/ 167 h 172"/>
                <a:gd name="T48" fmla="*/ 0 w 186"/>
                <a:gd name="T49" fmla="*/ 167 h 172"/>
                <a:gd name="T50" fmla="*/ 0 w 186"/>
                <a:gd name="T51" fmla="*/ 166 h 172"/>
                <a:gd name="T52" fmla="*/ 0 w 186"/>
                <a:gd name="T53" fmla="*/ 165 h 172"/>
                <a:gd name="T54" fmla="*/ 0 w 186"/>
                <a:gd name="T55" fmla="*/ 5 h 172"/>
                <a:gd name="T56" fmla="*/ 0 w 186"/>
                <a:gd name="T57" fmla="*/ 4 h 172"/>
                <a:gd name="T58" fmla="*/ 0 w 186"/>
                <a:gd name="T59" fmla="*/ 3 h 172"/>
                <a:gd name="T60" fmla="*/ 0 w 186"/>
                <a:gd name="T61" fmla="*/ 3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2 w 186"/>
                <a:gd name="T71" fmla="*/ 1 h 172"/>
                <a:gd name="T72" fmla="*/ 2 w 186"/>
                <a:gd name="T73" fmla="*/ 0 h 172"/>
                <a:gd name="T74" fmla="*/ 2 w 186"/>
                <a:gd name="T75" fmla="*/ 0 h 172"/>
                <a:gd name="T76" fmla="*/ 3 w 186"/>
                <a:gd name="T77" fmla="*/ 0 h 172"/>
                <a:gd name="T78" fmla="*/ 3 w 186"/>
                <a:gd name="T79" fmla="*/ 0 h 172"/>
                <a:gd name="T80" fmla="*/ 4 w 186"/>
                <a:gd name="T81" fmla="*/ 0 h 172"/>
                <a:gd name="T82" fmla="*/ 179 w 186"/>
                <a:gd name="T83" fmla="*/ 0 h 172"/>
                <a:gd name="T84" fmla="*/ 180 w 186"/>
                <a:gd name="T85" fmla="*/ 0 h 172"/>
                <a:gd name="T86" fmla="*/ 181 w 186"/>
                <a:gd name="T87" fmla="*/ 0 h 172"/>
                <a:gd name="T88" fmla="*/ 181 w 186"/>
                <a:gd name="T89" fmla="*/ 0 h 172"/>
                <a:gd name="T90" fmla="*/ 182 w 186"/>
                <a:gd name="T91" fmla="*/ 0 h 172"/>
                <a:gd name="T92" fmla="*/ 182 w 186"/>
                <a:gd name="T93" fmla="*/ 1 h 172"/>
                <a:gd name="T94" fmla="*/ 183 w 186"/>
                <a:gd name="T95" fmla="*/ 1 h 172"/>
                <a:gd name="T96" fmla="*/ 183 w 186"/>
                <a:gd name="T97" fmla="*/ 1 h 172"/>
                <a:gd name="T98" fmla="*/ 183 w 186"/>
                <a:gd name="T99" fmla="*/ 2 h 172"/>
                <a:gd name="T100" fmla="*/ 184 w 186"/>
                <a:gd name="T101" fmla="*/ 2 h 172"/>
                <a:gd name="T102" fmla="*/ 184 w 186"/>
                <a:gd name="T103" fmla="*/ 3 h 172"/>
                <a:gd name="T104" fmla="*/ 185 w 186"/>
                <a:gd name="T105" fmla="*/ 3 h 172"/>
                <a:gd name="T106" fmla="*/ 185 w 186"/>
                <a:gd name="T107" fmla="*/ 4 h 172"/>
                <a:gd name="T108" fmla="*/ 185 w 186"/>
                <a:gd name="T109" fmla="*/ 5 h 172"/>
                <a:gd name="T110" fmla="*/ 185 w 186"/>
                <a:gd name="T111" fmla="*/ 165 h 1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172"/>
                <a:gd name="T170" fmla="*/ 186 w 186"/>
                <a:gd name="T171" fmla="*/ 172 h 1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6" name="Freeform 211"/>
            <p:cNvSpPr>
              <a:spLocks/>
            </p:cNvSpPr>
            <p:nvPr/>
          </p:nvSpPr>
          <p:spPr bwMode="auto">
            <a:xfrm>
              <a:off x="3857" y="1281"/>
              <a:ext cx="181" cy="171"/>
            </a:xfrm>
            <a:custGeom>
              <a:avLst/>
              <a:gdLst>
                <a:gd name="T0" fmla="*/ 180 w 181"/>
                <a:gd name="T1" fmla="*/ 3 h 171"/>
                <a:gd name="T2" fmla="*/ 180 w 181"/>
                <a:gd name="T3" fmla="*/ 3 h 171"/>
                <a:gd name="T4" fmla="*/ 180 w 181"/>
                <a:gd name="T5" fmla="*/ 2 h 171"/>
                <a:gd name="T6" fmla="*/ 179 w 181"/>
                <a:gd name="T7" fmla="*/ 2 h 171"/>
                <a:gd name="T8" fmla="*/ 179 w 181"/>
                <a:gd name="T9" fmla="*/ 1 h 171"/>
                <a:gd name="T10" fmla="*/ 178 w 181"/>
                <a:gd name="T11" fmla="*/ 1 h 171"/>
                <a:gd name="T12" fmla="*/ 178 w 181"/>
                <a:gd name="T13" fmla="*/ 0 h 171"/>
                <a:gd name="T14" fmla="*/ 177 w 181"/>
                <a:gd name="T15" fmla="*/ 0 h 171"/>
                <a:gd name="T16" fmla="*/ 177 w 181"/>
                <a:gd name="T17" fmla="*/ 0 h 171"/>
                <a:gd name="T18" fmla="*/ 177 w 181"/>
                <a:gd name="T19" fmla="*/ 0 h 171"/>
                <a:gd name="T20" fmla="*/ 176 w 181"/>
                <a:gd name="T21" fmla="*/ 0 h 171"/>
                <a:gd name="T22" fmla="*/ 176 w 181"/>
                <a:gd name="T23" fmla="*/ 0 h 171"/>
                <a:gd name="T24" fmla="*/ 3 w 181"/>
                <a:gd name="T25" fmla="*/ 0 h 171"/>
                <a:gd name="T26" fmla="*/ 3 w 181"/>
                <a:gd name="T27" fmla="*/ 0 h 171"/>
                <a:gd name="T28" fmla="*/ 2 w 181"/>
                <a:gd name="T29" fmla="*/ 0 h 171"/>
                <a:gd name="T30" fmla="*/ 2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3 h 171"/>
                <a:gd name="T46" fmla="*/ 0 w 181"/>
                <a:gd name="T47" fmla="*/ 3 h 171"/>
                <a:gd name="T48" fmla="*/ 0 w 181"/>
                <a:gd name="T49" fmla="*/ 166 h 171"/>
                <a:gd name="T50" fmla="*/ 0 w 181"/>
                <a:gd name="T51" fmla="*/ 166 h 171"/>
                <a:gd name="T52" fmla="*/ 0 w 181"/>
                <a:gd name="T53" fmla="*/ 167 h 171"/>
                <a:gd name="T54" fmla="*/ 0 w 181"/>
                <a:gd name="T55" fmla="*/ 168 h 171"/>
                <a:gd name="T56" fmla="*/ 0 w 181"/>
                <a:gd name="T57" fmla="*/ 168 h 171"/>
                <a:gd name="T58" fmla="*/ 1 w 181"/>
                <a:gd name="T59" fmla="*/ 168 h 171"/>
                <a:gd name="T60" fmla="*/ 1 w 181"/>
                <a:gd name="T61" fmla="*/ 169 h 171"/>
                <a:gd name="T62" fmla="*/ 2 w 181"/>
                <a:gd name="T63" fmla="*/ 169 h 171"/>
                <a:gd name="T64" fmla="*/ 2 w 181"/>
                <a:gd name="T65" fmla="*/ 169 h 171"/>
                <a:gd name="T66" fmla="*/ 3 w 181"/>
                <a:gd name="T67" fmla="*/ 170 h 171"/>
                <a:gd name="T68" fmla="*/ 3 w 181"/>
                <a:gd name="T69" fmla="*/ 170 h 171"/>
                <a:gd name="T70" fmla="*/ 176 w 181"/>
                <a:gd name="T71" fmla="*/ 170 h 171"/>
                <a:gd name="T72" fmla="*/ 176 w 181"/>
                <a:gd name="T73" fmla="*/ 169 h 171"/>
                <a:gd name="T74" fmla="*/ 177 w 181"/>
                <a:gd name="T75" fmla="*/ 169 h 171"/>
                <a:gd name="T76" fmla="*/ 177 w 181"/>
                <a:gd name="T77" fmla="*/ 169 h 171"/>
                <a:gd name="T78" fmla="*/ 178 w 181"/>
                <a:gd name="T79" fmla="*/ 169 h 171"/>
                <a:gd name="T80" fmla="*/ 178 w 181"/>
                <a:gd name="T81" fmla="*/ 168 h 171"/>
                <a:gd name="T82" fmla="*/ 178 w 181"/>
                <a:gd name="T83" fmla="*/ 168 h 171"/>
                <a:gd name="T84" fmla="*/ 179 w 181"/>
                <a:gd name="T85" fmla="*/ 168 h 171"/>
                <a:gd name="T86" fmla="*/ 179 w 181"/>
                <a:gd name="T87" fmla="*/ 167 h 171"/>
                <a:gd name="T88" fmla="*/ 180 w 181"/>
                <a:gd name="T89" fmla="*/ 166 h 171"/>
                <a:gd name="T90" fmla="*/ 180 w 181"/>
                <a:gd name="T91" fmla="*/ 166 h 171"/>
                <a:gd name="T92" fmla="*/ 180 w 181"/>
                <a:gd name="T93" fmla="*/ 3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"/>
                <a:gd name="T142" fmla="*/ 0 h 171"/>
                <a:gd name="T143" fmla="*/ 181 w 181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7" name="Freeform 212"/>
            <p:cNvSpPr>
              <a:spLocks/>
            </p:cNvSpPr>
            <p:nvPr/>
          </p:nvSpPr>
          <p:spPr bwMode="auto">
            <a:xfrm>
              <a:off x="3858" y="1282"/>
              <a:ext cx="180" cy="168"/>
            </a:xfrm>
            <a:custGeom>
              <a:avLst/>
              <a:gdLst>
                <a:gd name="T0" fmla="*/ 179 w 180"/>
                <a:gd name="T1" fmla="*/ 163 h 168"/>
                <a:gd name="T2" fmla="*/ 179 w 180"/>
                <a:gd name="T3" fmla="*/ 164 h 168"/>
                <a:gd name="T4" fmla="*/ 178 w 180"/>
                <a:gd name="T5" fmla="*/ 165 h 168"/>
                <a:gd name="T6" fmla="*/ 178 w 180"/>
                <a:gd name="T7" fmla="*/ 165 h 168"/>
                <a:gd name="T8" fmla="*/ 177 w 180"/>
                <a:gd name="T9" fmla="*/ 166 h 168"/>
                <a:gd name="T10" fmla="*/ 177 w 180"/>
                <a:gd name="T11" fmla="*/ 166 h 168"/>
                <a:gd name="T12" fmla="*/ 176 w 180"/>
                <a:gd name="T13" fmla="*/ 167 h 168"/>
                <a:gd name="T14" fmla="*/ 176 w 180"/>
                <a:gd name="T15" fmla="*/ 167 h 168"/>
                <a:gd name="T16" fmla="*/ 2 w 180"/>
                <a:gd name="T17" fmla="*/ 167 h 168"/>
                <a:gd name="T18" fmla="*/ 2 w 180"/>
                <a:gd name="T19" fmla="*/ 167 h 168"/>
                <a:gd name="T20" fmla="*/ 1 w 180"/>
                <a:gd name="T21" fmla="*/ 167 h 168"/>
                <a:gd name="T22" fmla="*/ 1 w 180"/>
                <a:gd name="T23" fmla="*/ 166 h 168"/>
                <a:gd name="T24" fmla="*/ 1 w 180"/>
                <a:gd name="T25" fmla="*/ 166 h 168"/>
                <a:gd name="T26" fmla="*/ 0 w 180"/>
                <a:gd name="T27" fmla="*/ 166 h 168"/>
                <a:gd name="T28" fmla="*/ 0 w 180"/>
                <a:gd name="T29" fmla="*/ 165 h 168"/>
                <a:gd name="T30" fmla="*/ 0 w 180"/>
                <a:gd name="T31" fmla="*/ 165 h 168"/>
                <a:gd name="T32" fmla="*/ 0 w 180"/>
                <a:gd name="T33" fmla="*/ 165 h 168"/>
                <a:gd name="T34" fmla="*/ 0 w 180"/>
                <a:gd name="T35" fmla="*/ 164 h 168"/>
                <a:gd name="T36" fmla="*/ 0 w 180"/>
                <a:gd name="T37" fmla="*/ 163 h 168"/>
                <a:gd name="T38" fmla="*/ 0 w 180"/>
                <a:gd name="T39" fmla="*/ 3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2 w 180"/>
                <a:gd name="T53" fmla="*/ 0 h 168"/>
                <a:gd name="T54" fmla="*/ 2 w 180"/>
                <a:gd name="T55" fmla="*/ 0 h 168"/>
                <a:gd name="T56" fmla="*/ 176 w 180"/>
                <a:gd name="T57" fmla="*/ 0 h 168"/>
                <a:gd name="T58" fmla="*/ 176 w 180"/>
                <a:gd name="T59" fmla="*/ 0 h 168"/>
                <a:gd name="T60" fmla="*/ 176 w 180"/>
                <a:gd name="T61" fmla="*/ 0 h 168"/>
                <a:gd name="T62" fmla="*/ 177 w 180"/>
                <a:gd name="T63" fmla="*/ 0 h 168"/>
                <a:gd name="T64" fmla="*/ 177 w 180"/>
                <a:gd name="T65" fmla="*/ 0 h 168"/>
                <a:gd name="T66" fmla="*/ 177 w 180"/>
                <a:gd name="T67" fmla="*/ 1 h 168"/>
                <a:gd name="T68" fmla="*/ 178 w 180"/>
                <a:gd name="T69" fmla="*/ 1 h 168"/>
                <a:gd name="T70" fmla="*/ 178 w 180"/>
                <a:gd name="T71" fmla="*/ 1 h 168"/>
                <a:gd name="T72" fmla="*/ 179 w 180"/>
                <a:gd name="T73" fmla="*/ 2 h 168"/>
                <a:gd name="T74" fmla="*/ 179 w 180"/>
                <a:gd name="T75" fmla="*/ 3 h 168"/>
                <a:gd name="T76" fmla="*/ 179 w 180"/>
                <a:gd name="T77" fmla="*/ 163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0"/>
                <a:gd name="T118" fmla="*/ 0 h 168"/>
                <a:gd name="T119" fmla="*/ 180 w 18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8" name="Freeform 213"/>
            <p:cNvSpPr>
              <a:spLocks/>
            </p:cNvSpPr>
            <p:nvPr/>
          </p:nvSpPr>
          <p:spPr bwMode="auto">
            <a:xfrm>
              <a:off x="3877" y="1304"/>
              <a:ext cx="142" cy="124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2 w 142"/>
                <a:gd name="T7" fmla="*/ 0 h 124"/>
                <a:gd name="T8" fmla="*/ 2 w 142"/>
                <a:gd name="T9" fmla="*/ 0 h 124"/>
                <a:gd name="T10" fmla="*/ 3 w 142"/>
                <a:gd name="T11" fmla="*/ 0 h 124"/>
                <a:gd name="T12" fmla="*/ 3 w 142"/>
                <a:gd name="T13" fmla="*/ 0 h 124"/>
                <a:gd name="T14" fmla="*/ 4 w 142"/>
                <a:gd name="T15" fmla="*/ 0 h 124"/>
                <a:gd name="T16" fmla="*/ 135 w 142"/>
                <a:gd name="T17" fmla="*/ 0 h 124"/>
                <a:gd name="T18" fmla="*/ 136 w 142"/>
                <a:gd name="T19" fmla="*/ 0 h 124"/>
                <a:gd name="T20" fmla="*/ 137 w 142"/>
                <a:gd name="T21" fmla="*/ 0 h 124"/>
                <a:gd name="T22" fmla="*/ 137 w 142"/>
                <a:gd name="T23" fmla="*/ 0 h 124"/>
                <a:gd name="T24" fmla="*/ 138 w 142"/>
                <a:gd name="T25" fmla="*/ 0 h 124"/>
                <a:gd name="T26" fmla="*/ 138 w 142"/>
                <a:gd name="T27" fmla="*/ 1 h 124"/>
                <a:gd name="T28" fmla="*/ 139 w 142"/>
                <a:gd name="T29" fmla="*/ 1 h 124"/>
                <a:gd name="T30" fmla="*/ 139 w 142"/>
                <a:gd name="T31" fmla="*/ 1 h 124"/>
                <a:gd name="T32" fmla="*/ 140 w 142"/>
                <a:gd name="T33" fmla="*/ 2 h 124"/>
                <a:gd name="T34" fmla="*/ 140 w 142"/>
                <a:gd name="T35" fmla="*/ 3 h 124"/>
                <a:gd name="T36" fmla="*/ 141 w 142"/>
                <a:gd name="T37" fmla="*/ 3 h 124"/>
                <a:gd name="T38" fmla="*/ 141 w 142"/>
                <a:gd name="T39" fmla="*/ 4 h 124"/>
                <a:gd name="T40" fmla="*/ 141 w 142"/>
                <a:gd name="T41" fmla="*/ 5 h 124"/>
                <a:gd name="T42" fmla="*/ 141 w 142"/>
                <a:gd name="T43" fmla="*/ 117 h 124"/>
                <a:gd name="T44" fmla="*/ 141 w 142"/>
                <a:gd name="T45" fmla="*/ 119 h 124"/>
                <a:gd name="T46" fmla="*/ 140 w 142"/>
                <a:gd name="T47" fmla="*/ 119 h 124"/>
                <a:gd name="T48" fmla="*/ 140 w 142"/>
                <a:gd name="T49" fmla="*/ 120 h 124"/>
                <a:gd name="T50" fmla="*/ 139 w 142"/>
                <a:gd name="T51" fmla="*/ 121 h 124"/>
                <a:gd name="T52" fmla="*/ 139 w 142"/>
                <a:gd name="T53" fmla="*/ 121 h 124"/>
                <a:gd name="T54" fmla="*/ 138 w 142"/>
                <a:gd name="T55" fmla="*/ 122 h 124"/>
                <a:gd name="T56" fmla="*/ 138 w 142"/>
                <a:gd name="T57" fmla="*/ 122 h 124"/>
                <a:gd name="T58" fmla="*/ 137 w 142"/>
                <a:gd name="T59" fmla="*/ 122 h 124"/>
                <a:gd name="T60" fmla="*/ 137 w 142"/>
                <a:gd name="T61" fmla="*/ 123 h 124"/>
                <a:gd name="T62" fmla="*/ 136 w 142"/>
                <a:gd name="T63" fmla="*/ 123 h 124"/>
                <a:gd name="T64" fmla="*/ 135 w 142"/>
                <a:gd name="T65" fmla="*/ 123 h 124"/>
                <a:gd name="T66" fmla="*/ 4 w 142"/>
                <a:gd name="T67" fmla="*/ 123 h 124"/>
                <a:gd name="T68" fmla="*/ 3 w 142"/>
                <a:gd name="T69" fmla="*/ 123 h 124"/>
                <a:gd name="T70" fmla="*/ 3 w 142"/>
                <a:gd name="T71" fmla="*/ 123 h 124"/>
                <a:gd name="T72" fmla="*/ 2 w 142"/>
                <a:gd name="T73" fmla="*/ 122 h 124"/>
                <a:gd name="T74" fmla="*/ 2 w 142"/>
                <a:gd name="T75" fmla="*/ 122 h 124"/>
                <a:gd name="T76" fmla="*/ 1 w 142"/>
                <a:gd name="T77" fmla="*/ 122 h 124"/>
                <a:gd name="T78" fmla="*/ 1 w 142"/>
                <a:gd name="T79" fmla="*/ 121 h 124"/>
                <a:gd name="T80" fmla="*/ 0 w 142"/>
                <a:gd name="T81" fmla="*/ 121 h 124"/>
                <a:gd name="T82" fmla="*/ 0 w 142"/>
                <a:gd name="T83" fmla="*/ 120 h 124"/>
                <a:gd name="T84" fmla="*/ 0 w 142"/>
                <a:gd name="T85" fmla="*/ 119 h 124"/>
                <a:gd name="T86" fmla="*/ 0 w 142"/>
                <a:gd name="T87" fmla="*/ 119 h 124"/>
                <a:gd name="T88" fmla="*/ 0 w 142"/>
                <a:gd name="T89" fmla="*/ 117 h 124"/>
                <a:gd name="T90" fmla="*/ 0 w 142"/>
                <a:gd name="T91" fmla="*/ 5 h 124"/>
                <a:gd name="T92" fmla="*/ 0 w 142"/>
                <a:gd name="T93" fmla="*/ 4 h 124"/>
                <a:gd name="T94" fmla="*/ 0 w 142"/>
                <a:gd name="T95" fmla="*/ 3 h 124"/>
                <a:gd name="T96" fmla="*/ 0 w 142"/>
                <a:gd name="T97" fmla="*/ 3 h 124"/>
                <a:gd name="T98" fmla="*/ 0 w 142"/>
                <a:gd name="T99" fmla="*/ 2 h 124"/>
                <a:gd name="T100" fmla="*/ 0 w 142"/>
                <a:gd name="T101" fmla="*/ 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"/>
                <a:gd name="T154" fmla="*/ 0 h 124"/>
                <a:gd name="T155" fmla="*/ 142 w 142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9" name="Freeform 214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4 h 17"/>
                <a:gd name="T2" fmla="*/ 151 w 153"/>
                <a:gd name="T3" fmla="*/ 3 h 17"/>
                <a:gd name="T4" fmla="*/ 151 w 153"/>
                <a:gd name="T5" fmla="*/ 2 h 17"/>
                <a:gd name="T6" fmla="*/ 150 w 153"/>
                <a:gd name="T7" fmla="*/ 2 h 17"/>
                <a:gd name="T8" fmla="*/ 150 w 153"/>
                <a:gd name="T9" fmla="*/ 2 h 17"/>
                <a:gd name="T10" fmla="*/ 150 w 153"/>
                <a:gd name="T11" fmla="*/ 1 h 17"/>
                <a:gd name="T12" fmla="*/ 149 w 153"/>
                <a:gd name="T13" fmla="*/ 1 h 17"/>
                <a:gd name="T14" fmla="*/ 149 w 153"/>
                <a:gd name="T15" fmla="*/ 1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3 h 17"/>
                <a:gd name="T40" fmla="*/ 6 w 153"/>
                <a:gd name="T41" fmla="*/ 16 h 17"/>
                <a:gd name="T42" fmla="*/ 7 w 153"/>
                <a:gd name="T43" fmla="*/ 14 h 17"/>
                <a:gd name="T44" fmla="*/ 7 w 153"/>
                <a:gd name="T45" fmla="*/ 14 h 17"/>
                <a:gd name="T46" fmla="*/ 8 w 153"/>
                <a:gd name="T47" fmla="*/ 13 h 17"/>
                <a:gd name="T48" fmla="*/ 8 w 153"/>
                <a:gd name="T49" fmla="*/ 13 h 17"/>
                <a:gd name="T50" fmla="*/ 8 w 153"/>
                <a:gd name="T51" fmla="*/ 12 h 17"/>
                <a:gd name="T52" fmla="*/ 9 w 153"/>
                <a:gd name="T53" fmla="*/ 12 h 17"/>
                <a:gd name="T54" fmla="*/ 10 w 153"/>
                <a:gd name="T55" fmla="*/ 12 h 17"/>
                <a:gd name="T56" fmla="*/ 140 w 153"/>
                <a:gd name="T57" fmla="*/ 12 h 17"/>
                <a:gd name="T58" fmla="*/ 141 w 153"/>
                <a:gd name="T59" fmla="*/ 12 h 17"/>
                <a:gd name="T60" fmla="*/ 142 w 153"/>
                <a:gd name="T61" fmla="*/ 12 h 17"/>
                <a:gd name="T62" fmla="*/ 142 w 153"/>
                <a:gd name="T63" fmla="*/ 13 h 17"/>
                <a:gd name="T64" fmla="*/ 143 w 153"/>
                <a:gd name="T65" fmla="*/ 13 h 17"/>
                <a:gd name="T66" fmla="*/ 143 w 153"/>
                <a:gd name="T67" fmla="*/ 14 h 17"/>
                <a:gd name="T68" fmla="*/ 143 w 153"/>
                <a:gd name="T69" fmla="*/ 14 h 17"/>
                <a:gd name="T70" fmla="*/ 144 w 153"/>
                <a:gd name="T71" fmla="*/ 14 h 17"/>
                <a:gd name="T72" fmla="*/ 152 w 153"/>
                <a:gd name="T73" fmla="*/ 4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17"/>
                <a:gd name="T113" fmla="*/ 153 w 153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0" name="Freeform 215"/>
            <p:cNvSpPr>
              <a:spLocks/>
            </p:cNvSpPr>
            <p:nvPr/>
          </p:nvSpPr>
          <p:spPr bwMode="auto">
            <a:xfrm>
              <a:off x="3870" y="1299"/>
              <a:ext cx="17" cy="135"/>
            </a:xfrm>
            <a:custGeom>
              <a:avLst/>
              <a:gdLst>
                <a:gd name="T0" fmla="*/ 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3 h 135"/>
                <a:gd name="T12" fmla="*/ 0 w 17"/>
                <a:gd name="T13" fmla="*/ 4 h 135"/>
                <a:gd name="T14" fmla="*/ 0 w 17"/>
                <a:gd name="T15" fmla="*/ 130 h 135"/>
                <a:gd name="T16" fmla="*/ 0 w 17"/>
                <a:gd name="T17" fmla="*/ 130 h 135"/>
                <a:gd name="T18" fmla="*/ 0 w 17"/>
                <a:gd name="T19" fmla="*/ 131 h 135"/>
                <a:gd name="T20" fmla="*/ 0 w 17"/>
                <a:gd name="T21" fmla="*/ 132 h 135"/>
                <a:gd name="T22" fmla="*/ 0 w 17"/>
                <a:gd name="T23" fmla="*/ 132 h 135"/>
                <a:gd name="T24" fmla="*/ 1 w 17"/>
                <a:gd name="T25" fmla="*/ 133 h 135"/>
                <a:gd name="T26" fmla="*/ 2 w 17"/>
                <a:gd name="T27" fmla="*/ 133 h 135"/>
                <a:gd name="T28" fmla="*/ 2 w 17"/>
                <a:gd name="T29" fmla="*/ 134 h 135"/>
                <a:gd name="T30" fmla="*/ 3 w 17"/>
                <a:gd name="T31" fmla="*/ 134 h 135"/>
                <a:gd name="T32" fmla="*/ 16 w 17"/>
                <a:gd name="T33" fmla="*/ 127 h 135"/>
                <a:gd name="T34" fmla="*/ 15 w 17"/>
                <a:gd name="T35" fmla="*/ 126 h 135"/>
                <a:gd name="T36" fmla="*/ 15 w 17"/>
                <a:gd name="T37" fmla="*/ 126 h 135"/>
                <a:gd name="T38" fmla="*/ 14 w 17"/>
                <a:gd name="T39" fmla="*/ 126 h 135"/>
                <a:gd name="T40" fmla="*/ 14 w 17"/>
                <a:gd name="T41" fmla="*/ 125 h 135"/>
                <a:gd name="T42" fmla="*/ 13 w 17"/>
                <a:gd name="T43" fmla="*/ 124 h 135"/>
                <a:gd name="T44" fmla="*/ 13 w 17"/>
                <a:gd name="T45" fmla="*/ 124 h 135"/>
                <a:gd name="T46" fmla="*/ 13 w 17"/>
                <a:gd name="T47" fmla="*/ 10 h 135"/>
                <a:gd name="T48" fmla="*/ 13 w 17"/>
                <a:gd name="T49" fmla="*/ 9 h 135"/>
                <a:gd name="T50" fmla="*/ 13 w 17"/>
                <a:gd name="T51" fmla="*/ 8 h 135"/>
                <a:gd name="T52" fmla="*/ 14 w 17"/>
                <a:gd name="T53" fmla="*/ 8 h 135"/>
                <a:gd name="T54" fmla="*/ 15 w 17"/>
                <a:gd name="T55" fmla="*/ 7 h 135"/>
                <a:gd name="T56" fmla="*/ 15 w 17"/>
                <a:gd name="T57" fmla="*/ 6 h 135"/>
                <a:gd name="T58" fmla="*/ 2 w 17"/>
                <a:gd name="T59" fmla="*/ 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35"/>
                <a:gd name="T92" fmla="*/ 17 w 17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Freeform 216"/>
            <p:cNvSpPr>
              <a:spLocks/>
            </p:cNvSpPr>
            <p:nvPr/>
          </p:nvSpPr>
          <p:spPr bwMode="auto">
            <a:xfrm>
              <a:off x="3872" y="1300"/>
              <a:ext cx="155" cy="136"/>
            </a:xfrm>
            <a:custGeom>
              <a:avLst/>
              <a:gdLst>
                <a:gd name="T0" fmla="*/ 0 w 155"/>
                <a:gd name="T1" fmla="*/ 133 h 136"/>
                <a:gd name="T2" fmla="*/ 0 w 155"/>
                <a:gd name="T3" fmla="*/ 134 h 136"/>
                <a:gd name="T4" fmla="*/ 0 w 155"/>
                <a:gd name="T5" fmla="*/ 134 h 136"/>
                <a:gd name="T6" fmla="*/ 1 w 155"/>
                <a:gd name="T7" fmla="*/ 134 h 136"/>
                <a:gd name="T8" fmla="*/ 1 w 155"/>
                <a:gd name="T9" fmla="*/ 134 h 136"/>
                <a:gd name="T10" fmla="*/ 2 w 155"/>
                <a:gd name="T11" fmla="*/ 135 h 136"/>
                <a:gd name="T12" fmla="*/ 2 w 155"/>
                <a:gd name="T13" fmla="*/ 135 h 136"/>
                <a:gd name="T14" fmla="*/ 3 w 155"/>
                <a:gd name="T15" fmla="*/ 135 h 136"/>
                <a:gd name="T16" fmla="*/ 148 w 155"/>
                <a:gd name="T17" fmla="*/ 135 h 136"/>
                <a:gd name="T18" fmla="*/ 150 w 155"/>
                <a:gd name="T19" fmla="*/ 134 h 136"/>
                <a:gd name="T20" fmla="*/ 151 w 155"/>
                <a:gd name="T21" fmla="*/ 134 h 136"/>
                <a:gd name="T22" fmla="*/ 151 w 155"/>
                <a:gd name="T23" fmla="*/ 133 h 136"/>
                <a:gd name="T24" fmla="*/ 152 w 155"/>
                <a:gd name="T25" fmla="*/ 133 h 136"/>
                <a:gd name="T26" fmla="*/ 152 w 155"/>
                <a:gd name="T27" fmla="*/ 133 h 136"/>
                <a:gd name="T28" fmla="*/ 153 w 155"/>
                <a:gd name="T29" fmla="*/ 132 h 136"/>
                <a:gd name="T30" fmla="*/ 153 w 155"/>
                <a:gd name="T31" fmla="*/ 131 h 136"/>
                <a:gd name="T32" fmla="*/ 154 w 155"/>
                <a:gd name="T33" fmla="*/ 131 h 136"/>
                <a:gd name="T34" fmla="*/ 154 w 155"/>
                <a:gd name="T35" fmla="*/ 129 h 136"/>
                <a:gd name="T36" fmla="*/ 154 w 155"/>
                <a:gd name="T37" fmla="*/ 129 h 136"/>
                <a:gd name="T38" fmla="*/ 154 w 155"/>
                <a:gd name="T39" fmla="*/ 3 h 136"/>
                <a:gd name="T40" fmla="*/ 154 w 155"/>
                <a:gd name="T41" fmla="*/ 2 h 136"/>
                <a:gd name="T42" fmla="*/ 154 w 155"/>
                <a:gd name="T43" fmla="*/ 1 h 136"/>
                <a:gd name="T44" fmla="*/ 154 w 155"/>
                <a:gd name="T45" fmla="*/ 1 h 136"/>
                <a:gd name="T46" fmla="*/ 153 w 155"/>
                <a:gd name="T47" fmla="*/ 1 h 136"/>
                <a:gd name="T48" fmla="*/ 153 w 155"/>
                <a:gd name="T49" fmla="*/ 0 h 136"/>
                <a:gd name="T50" fmla="*/ 153 w 155"/>
                <a:gd name="T51" fmla="*/ 0 h 136"/>
                <a:gd name="T52" fmla="*/ 145 w 155"/>
                <a:gd name="T53" fmla="*/ 5 h 136"/>
                <a:gd name="T54" fmla="*/ 145 w 155"/>
                <a:gd name="T55" fmla="*/ 5 h 136"/>
                <a:gd name="T56" fmla="*/ 146 w 155"/>
                <a:gd name="T57" fmla="*/ 6 h 136"/>
                <a:gd name="T58" fmla="*/ 146 w 155"/>
                <a:gd name="T59" fmla="*/ 7 h 136"/>
                <a:gd name="T60" fmla="*/ 146 w 155"/>
                <a:gd name="T61" fmla="*/ 7 h 136"/>
                <a:gd name="T62" fmla="*/ 146 w 155"/>
                <a:gd name="T63" fmla="*/ 7 h 136"/>
                <a:gd name="T64" fmla="*/ 146 w 155"/>
                <a:gd name="T65" fmla="*/ 8 h 136"/>
                <a:gd name="T66" fmla="*/ 146 w 155"/>
                <a:gd name="T67" fmla="*/ 9 h 136"/>
                <a:gd name="T68" fmla="*/ 146 w 155"/>
                <a:gd name="T69" fmla="*/ 9 h 136"/>
                <a:gd name="T70" fmla="*/ 146 w 155"/>
                <a:gd name="T71" fmla="*/ 123 h 136"/>
                <a:gd name="T72" fmla="*/ 146 w 155"/>
                <a:gd name="T73" fmla="*/ 123 h 136"/>
                <a:gd name="T74" fmla="*/ 146 w 155"/>
                <a:gd name="T75" fmla="*/ 124 h 136"/>
                <a:gd name="T76" fmla="*/ 146 w 155"/>
                <a:gd name="T77" fmla="*/ 125 h 136"/>
                <a:gd name="T78" fmla="*/ 146 w 155"/>
                <a:gd name="T79" fmla="*/ 125 h 136"/>
                <a:gd name="T80" fmla="*/ 145 w 155"/>
                <a:gd name="T81" fmla="*/ 126 h 136"/>
                <a:gd name="T82" fmla="*/ 145 w 155"/>
                <a:gd name="T83" fmla="*/ 127 h 136"/>
                <a:gd name="T84" fmla="*/ 144 w 155"/>
                <a:gd name="T85" fmla="*/ 127 h 136"/>
                <a:gd name="T86" fmla="*/ 143 w 155"/>
                <a:gd name="T87" fmla="*/ 127 h 136"/>
                <a:gd name="T88" fmla="*/ 143 w 155"/>
                <a:gd name="T89" fmla="*/ 128 h 136"/>
                <a:gd name="T90" fmla="*/ 142 w 155"/>
                <a:gd name="T91" fmla="*/ 128 h 136"/>
                <a:gd name="T92" fmla="*/ 142 w 155"/>
                <a:gd name="T93" fmla="*/ 128 h 136"/>
                <a:gd name="T94" fmla="*/ 9 w 155"/>
                <a:gd name="T95" fmla="*/ 128 h 136"/>
                <a:gd name="T96" fmla="*/ 8 w 155"/>
                <a:gd name="T97" fmla="*/ 128 h 136"/>
                <a:gd name="T98" fmla="*/ 8 w 155"/>
                <a:gd name="T99" fmla="*/ 128 h 136"/>
                <a:gd name="T100" fmla="*/ 8 w 155"/>
                <a:gd name="T101" fmla="*/ 127 h 136"/>
                <a:gd name="T102" fmla="*/ 7 w 155"/>
                <a:gd name="T103" fmla="*/ 127 h 136"/>
                <a:gd name="T104" fmla="*/ 7 w 155"/>
                <a:gd name="T105" fmla="*/ 127 h 136"/>
                <a:gd name="T106" fmla="*/ 6 w 155"/>
                <a:gd name="T107" fmla="*/ 127 h 136"/>
                <a:gd name="T108" fmla="*/ 6 w 155"/>
                <a:gd name="T109" fmla="*/ 127 h 136"/>
                <a:gd name="T110" fmla="*/ 0 w 155"/>
                <a:gd name="T111" fmla="*/ 133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136"/>
                <a:gd name="T170" fmla="*/ 155 w 15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Freeform 217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16 h 17"/>
                <a:gd name="T2" fmla="*/ 151 w 153"/>
                <a:gd name="T3" fmla="*/ 16 h 17"/>
                <a:gd name="T4" fmla="*/ 151 w 153"/>
                <a:gd name="T5" fmla="*/ 10 h 17"/>
                <a:gd name="T6" fmla="*/ 150 w 153"/>
                <a:gd name="T7" fmla="*/ 10 h 17"/>
                <a:gd name="T8" fmla="*/ 150 w 153"/>
                <a:gd name="T9" fmla="*/ 10 h 17"/>
                <a:gd name="T10" fmla="*/ 150 w 153"/>
                <a:gd name="T11" fmla="*/ 5 h 17"/>
                <a:gd name="T12" fmla="*/ 149 w 153"/>
                <a:gd name="T13" fmla="*/ 5 h 17"/>
                <a:gd name="T14" fmla="*/ 149 w 153"/>
                <a:gd name="T15" fmla="*/ 5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5 h 17"/>
                <a:gd name="T32" fmla="*/ 1 w 153"/>
                <a:gd name="T33" fmla="*/ 5 h 17"/>
                <a:gd name="T34" fmla="*/ 0 w 153"/>
                <a:gd name="T35" fmla="*/ 10 h 17"/>
                <a:gd name="T36" fmla="*/ 0 w 153"/>
                <a:gd name="T37" fmla="*/ 10 h 17"/>
                <a:gd name="T38" fmla="*/ 0 w 153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7"/>
                <a:gd name="T62" fmla="*/ 153 w 15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3" name="Freeform 218"/>
            <p:cNvSpPr>
              <a:spLocks/>
            </p:cNvSpPr>
            <p:nvPr/>
          </p:nvSpPr>
          <p:spPr bwMode="auto">
            <a:xfrm>
              <a:off x="3843" y="1489"/>
              <a:ext cx="215" cy="72"/>
            </a:xfrm>
            <a:custGeom>
              <a:avLst/>
              <a:gdLst>
                <a:gd name="T0" fmla="*/ 0 w 215"/>
                <a:gd name="T1" fmla="*/ 71 h 72"/>
                <a:gd name="T2" fmla="*/ 0 w 215"/>
                <a:gd name="T3" fmla="*/ 0 h 72"/>
                <a:gd name="T4" fmla="*/ 214 w 215"/>
                <a:gd name="T5" fmla="*/ 0 h 72"/>
                <a:gd name="T6" fmla="*/ 214 w 215"/>
                <a:gd name="T7" fmla="*/ 71 h 72"/>
                <a:gd name="T8" fmla="*/ 0 w 215"/>
                <a:gd name="T9" fmla="*/ 7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72"/>
                <a:gd name="T17" fmla="*/ 215 w 21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Freeform 219"/>
            <p:cNvSpPr>
              <a:spLocks/>
            </p:cNvSpPr>
            <p:nvPr/>
          </p:nvSpPr>
          <p:spPr bwMode="auto">
            <a:xfrm>
              <a:off x="3841" y="1489"/>
              <a:ext cx="219" cy="23"/>
            </a:xfrm>
            <a:custGeom>
              <a:avLst/>
              <a:gdLst>
                <a:gd name="T0" fmla="*/ 79 w 219"/>
                <a:gd name="T1" fmla="*/ 0 h 23"/>
                <a:gd name="T2" fmla="*/ 0 w 219"/>
                <a:gd name="T3" fmla="*/ 0 h 23"/>
                <a:gd name="T4" fmla="*/ 0 w 219"/>
                <a:gd name="T5" fmla="*/ 22 h 23"/>
                <a:gd name="T6" fmla="*/ 218 w 219"/>
                <a:gd name="T7" fmla="*/ 22 h 23"/>
                <a:gd name="T8" fmla="*/ 215 w 219"/>
                <a:gd name="T9" fmla="*/ 0 h 23"/>
                <a:gd name="T10" fmla="*/ 137 w 219"/>
                <a:gd name="T11" fmla="*/ 0 h 23"/>
                <a:gd name="T12" fmla="*/ 79 w 2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23"/>
                <a:gd name="T23" fmla="*/ 219 w 2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5" name="Freeform 220"/>
            <p:cNvSpPr>
              <a:spLocks/>
            </p:cNvSpPr>
            <p:nvPr/>
          </p:nvSpPr>
          <p:spPr bwMode="auto">
            <a:xfrm>
              <a:off x="3991" y="1495"/>
              <a:ext cx="56" cy="17"/>
            </a:xfrm>
            <a:custGeom>
              <a:avLst/>
              <a:gdLst>
                <a:gd name="T0" fmla="*/ 0 w 56"/>
                <a:gd name="T1" fmla="*/ 6 h 17"/>
                <a:gd name="T2" fmla="*/ 18 w 56"/>
                <a:gd name="T3" fmla="*/ 6 h 17"/>
                <a:gd name="T4" fmla="*/ 18 w 56"/>
                <a:gd name="T5" fmla="*/ 0 h 17"/>
                <a:gd name="T6" fmla="*/ 35 w 56"/>
                <a:gd name="T7" fmla="*/ 0 h 17"/>
                <a:gd name="T8" fmla="*/ 35 w 56"/>
                <a:gd name="T9" fmla="*/ 6 h 17"/>
                <a:gd name="T10" fmla="*/ 55 w 56"/>
                <a:gd name="T11" fmla="*/ 6 h 17"/>
                <a:gd name="T12" fmla="*/ 55 w 56"/>
                <a:gd name="T13" fmla="*/ 10 h 17"/>
                <a:gd name="T14" fmla="*/ 35 w 56"/>
                <a:gd name="T15" fmla="*/ 10 h 17"/>
                <a:gd name="T16" fmla="*/ 35 w 56"/>
                <a:gd name="T17" fmla="*/ 16 h 17"/>
                <a:gd name="T18" fmla="*/ 18 w 56"/>
                <a:gd name="T19" fmla="*/ 16 h 17"/>
                <a:gd name="T20" fmla="*/ 18 w 56"/>
                <a:gd name="T21" fmla="*/ 10 h 17"/>
                <a:gd name="T22" fmla="*/ 0 w 56"/>
                <a:gd name="T23" fmla="*/ 10 h 17"/>
                <a:gd name="T24" fmla="*/ 0 w 56"/>
                <a:gd name="T25" fmla="*/ 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7"/>
                <a:gd name="T41" fmla="*/ 56 w 5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6" name="Freeform 221"/>
            <p:cNvSpPr>
              <a:spLocks/>
            </p:cNvSpPr>
            <p:nvPr/>
          </p:nvSpPr>
          <p:spPr bwMode="auto">
            <a:xfrm>
              <a:off x="3991" y="150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0 h 17"/>
                <a:gd name="T4" fmla="*/ 16 w 17"/>
                <a:gd name="T5" fmla="*/ 5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Freeform 222"/>
            <p:cNvSpPr>
              <a:spLocks/>
            </p:cNvSpPr>
            <p:nvPr/>
          </p:nvSpPr>
          <p:spPr bwMode="auto">
            <a:xfrm>
              <a:off x="4010" y="149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8" name="Freeform 223"/>
            <p:cNvSpPr>
              <a:spLocks/>
            </p:cNvSpPr>
            <p:nvPr/>
          </p:nvSpPr>
          <p:spPr bwMode="auto">
            <a:xfrm>
              <a:off x="4046" y="150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9" name="Freeform 224"/>
            <p:cNvSpPr>
              <a:spLocks/>
            </p:cNvSpPr>
            <p:nvPr/>
          </p:nvSpPr>
          <p:spPr bwMode="auto">
            <a:xfrm>
              <a:off x="4027" y="149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0" name="Freeform 225"/>
            <p:cNvSpPr>
              <a:spLocks/>
            </p:cNvSpPr>
            <p:nvPr/>
          </p:nvSpPr>
          <p:spPr bwMode="auto">
            <a:xfrm>
              <a:off x="4011" y="149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1" name="Freeform 226"/>
            <p:cNvSpPr>
              <a:spLocks/>
            </p:cNvSpPr>
            <p:nvPr/>
          </p:nvSpPr>
          <p:spPr bwMode="auto">
            <a:xfrm>
              <a:off x="3993" y="1502"/>
              <a:ext cx="54" cy="17"/>
            </a:xfrm>
            <a:custGeom>
              <a:avLst/>
              <a:gdLst>
                <a:gd name="T0" fmla="*/ 0 w 54"/>
                <a:gd name="T1" fmla="*/ 0 h 17"/>
                <a:gd name="T2" fmla="*/ 53 w 54"/>
                <a:gd name="T3" fmla="*/ 0 h 17"/>
                <a:gd name="T4" fmla="*/ 53 w 54"/>
                <a:gd name="T5" fmla="*/ 16 h 17"/>
                <a:gd name="T6" fmla="*/ 0 w 54"/>
                <a:gd name="T7" fmla="*/ 16 h 17"/>
                <a:gd name="T8" fmla="*/ 0 w 5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7"/>
                <a:gd name="T17" fmla="*/ 54 w 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2" name="Freeform 227"/>
            <p:cNvSpPr>
              <a:spLocks/>
            </p:cNvSpPr>
            <p:nvPr/>
          </p:nvSpPr>
          <p:spPr bwMode="auto">
            <a:xfrm>
              <a:off x="4010" y="1496"/>
              <a:ext cx="19" cy="17"/>
            </a:xfrm>
            <a:custGeom>
              <a:avLst/>
              <a:gdLst>
                <a:gd name="T0" fmla="*/ 18 w 19"/>
                <a:gd name="T1" fmla="*/ 12 h 17"/>
                <a:gd name="T2" fmla="*/ 17 w 19"/>
                <a:gd name="T3" fmla="*/ 16 h 17"/>
                <a:gd name="T4" fmla="*/ 17 w 19"/>
                <a:gd name="T5" fmla="*/ 0 h 17"/>
                <a:gd name="T6" fmla="*/ 0 w 19"/>
                <a:gd name="T7" fmla="*/ 0 h 17"/>
                <a:gd name="T8" fmla="*/ 0 w 19"/>
                <a:gd name="T9" fmla="*/ 16 h 17"/>
                <a:gd name="T10" fmla="*/ 0 w 19"/>
                <a:gd name="T11" fmla="*/ 1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3" name="Freeform 228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4" name="Freeform 229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5" name="Freeform 230"/>
            <p:cNvSpPr>
              <a:spLocks/>
            </p:cNvSpPr>
            <p:nvPr/>
          </p:nvSpPr>
          <p:spPr bwMode="auto">
            <a:xfrm>
              <a:off x="3930" y="1497"/>
              <a:ext cx="44" cy="17"/>
            </a:xfrm>
            <a:custGeom>
              <a:avLst/>
              <a:gdLst>
                <a:gd name="T0" fmla="*/ 14 w 44"/>
                <a:gd name="T1" fmla="*/ 16 h 17"/>
                <a:gd name="T2" fmla="*/ 0 w 44"/>
                <a:gd name="T3" fmla="*/ 16 h 17"/>
                <a:gd name="T4" fmla="*/ 0 w 44"/>
                <a:gd name="T5" fmla="*/ 8 h 17"/>
                <a:gd name="T6" fmla="*/ 14 w 44"/>
                <a:gd name="T7" fmla="*/ 8 h 17"/>
                <a:gd name="T8" fmla="*/ 14 w 44"/>
                <a:gd name="T9" fmla="*/ 0 h 17"/>
                <a:gd name="T10" fmla="*/ 28 w 44"/>
                <a:gd name="T11" fmla="*/ 0 h 17"/>
                <a:gd name="T12" fmla="*/ 28 w 44"/>
                <a:gd name="T13" fmla="*/ 8 h 17"/>
                <a:gd name="T14" fmla="*/ 43 w 44"/>
                <a:gd name="T15" fmla="*/ 8 h 17"/>
                <a:gd name="T16" fmla="*/ 43 w 44"/>
                <a:gd name="T17" fmla="*/ 16 h 17"/>
                <a:gd name="T18" fmla="*/ 28 w 44"/>
                <a:gd name="T19" fmla="*/ 16 h 17"/>
                <a:gd name="T20" fmla="*/ 14 w 44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7"/>
                <a:gd name="T35" fmla="*/ 44 w 4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6" name="Freeform 231"/>
            <p:cNvSpPr>
              <a:spLocks/>
            </p:cNvSpPr>
            <p:nvPr/>
          </p:nvSpPr>
          <p:spPr bwMode="auto">
            <a:xfrm>
              <a:off x="3945" y="149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7" name="Freeform 232"/>
            <p:cNvSpPr>
              <a:spLocks/>
            </p:cNvSpPr>
            <p:nvPr/>
          </p:nvSpPr>
          <p:spPr bwMode="auto">
            <a:xfrm>
              <a:off x="3897" y="1494"/>
              <a:ext cx="20" cy="17"/>
            </a:xfrm>
            <a:custGeom>
              <a:avLst/>
              <a:gdLst>
                <a:gd name="T0" fmla="*/ 5 w 20"/>
                <a:gd name="T1" fmla="*/ 16 h 17"/>
                <a:gd name="T2" fmla="*/ 3 w 20"/>
                <a:gd name="T3" fmla="*/ 15 h 17"/>
                <a:gd name="T4" fmla="*/ 2 w 20"/>
                <a:gd name="T5" fmla="*/ 15 h 17"/>
                <a:gd name="T6" fmla="*/ 1 w 20"/>
                <a:gd name="T7" fmla="*/ 14 h 17"/>
                <a:gd name="T8" fmla="*/ 1 w 20"/>
                <a:gd name="T9" fmla="*/ 12 h 17"/>
                <a:gd name="T10" fmla="*/ 0 w 20"/>
                <a:gd name="T11" fmla="*/ 12 h 17"/>
                <a:gd name="T12" fmla="*/ 0 w 20"/>
                <a:gd name="T13" fmla="*/ 10 h 17"/>
                <a:gd name="T14" fmla="*/ 0 w 20"/>
                <a:gd name="T15" fmla="*/ 8 h 17"/>
                <a:gd name="T16" fmla="*/ 0 w 20"/>
                <a:gd name="T17" fmla="*/ 6 h 17"/>
                <a:gd name="T18" fmla="*/ 0 w 20"/>
                <a:gd name="T19" fmla="*/ 4 h 17"/>
                <a:gd name="T20" fmla="*/ 0 w 20"/>
                <a:gd name="T21" fmla="*/ 3 h 17"/>
                <a:gd name="T22" fmla="*/ 1 w 20"/>
                <a:gd name="T23" fmla="*/ 2 h 17"/>
                <a:gd name="T24" fmla="*/ 2 w 20"/>
                <a:gd name="T25" fmla="*/ 1 h 17"/>
                <a:gd name="T26" fmla="*/ 3 w 20"/>
                <a:gd name="T27" fmla="*/ 0 h 17"/>
                <a:gd name="T28" fmla="*/ 4 w 20"/>
                <a:gd name="T29" fmla="*/ 0 h 17"/>
                <a:gd name="T30" fmla="*/ 5 w 20"/>
                <a:gd name="T31" fmla="*/ 0 h 17"/>
                <a:gd name="T32" fmla="*/ 12 w 20"/>
                <a:gd name="T33" fmla="*/ 0 h 17"/>
                <a:gd name="T34" fmla="*/ 13 w 20"/>
                <a:gd name="T35" fmla="*/ 0 h 17"/>
                <a:gd name="T36" fmla="*/ 15 w 20"/>
                <a:gd name="T37" fmla="*/ 0 h 17"/>
                <a:gd name="T38" fmla="*/ 16 w 20"/>
                <a:gd name="T39" fmla="*/ 1 h 17"/>
                <a:gd name="T40" fmla="*/ 17 w 20"/>
                <a:gd name="T41" fmla="*/ 3 h 17"/>
                <a:gd name="T42" fmla="*/ 17 w 20"/>
                <a:gd name="T43" fmla="*/ 3 h 17"/>
                <a:gd name="T44" fmla="*/ 18 w 20"/>
                <a:gd name="T45" fmla="*/ 5 h 17"/>
                <a:gd name="T46" fmla="*/ 18 w 20"/>
                <a:gd name="T47" fmla="*/ 7 h 17"/>
                <a:gd name="T48" fmla="*/ 18 w 20"/>
                <a:gd name="T49" fmla="*/ 8 h 17"/>
                <a:gd name="T50" fmla="*/ 18 w 20"/>
                <a:gd name="T51" fmla="*/ 10 h 17"/>
                <a:gd name="T52" fmla="*/ 17 w 20"/>
                <a:gd name="T53" fmla="*/ 12 h 17"/>
                <a:gd name="T54" fmla="*/ 16 w 20"/>
                <a:gd name="T55" fmla="*/ 13 h 17"/>
                <a:gd name="T56" fmla="*/ 15 w 20"/>
                <a:gd name="T57" fmla="*/ 15 h 17"/>
                <a:gd name="T58" fmla="*/ 13 w 20"/>
                <a:gd name="T59" fmla="*/ 15 h 17"/>
                <a:gd name="T60" fmla="*/ 13 w 20"/>
                <a:gd name="T61" fmla="*/ 16 h 17"/>
                <a:gd name="T62" fmla="*/ 12 w 20"/>
                <a:gd name="T63" fmla="*/ 16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7"/>
                <a:gd name="T98" fmla="*/ 20 w 20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8" name="Freeform 233"/>
            <p:cNvSpPr>
              <a:spLocks/>
            </p:cNvSpPr>
            <p:nvPr/>
          </p:nvSpPr>
          <p:spPr bwMode="auto">
            <a:xfrm>
              <a:off x="3921" y="1489"/>
              <a:ext cx="17" cy="38"/>
            </a:xfrm>
            <a:custGeom>
              <a:avLst/>
              <a:gdLst>
                <a:gd name="T0" fmla="*/ 8 w 17"/>
                <a:gd name="T1" fmla="*/ 0 h 38"/>
                <a:gd name="T2" fmla="*/ 0 w 17"/>
                <a:gd name="T3" fmla="*/ 22 h 38"/>
                <a:gd name="T4" fmla="*/ 16 w 17"/>
                <a:gd name="T5" fmla="*/ 22 h 38"/>
                <a:gd name="T6" fmla="*/ 16 w 17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8"/>
                <a:gd name="T14" fmla="*/ 17 w 1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9" name="Freeform 234"/>
            <p:cNvSpPr>
              <a:spLocks/>
            </p:cNvSpPr>
            <p:nvPr/>
          </p:nvSpPr>
          <p:spPr bwMode="auto">
            <a:xfrm>
              <a:off x="3979" y="1489"/>
              <a:ext cx="17" cy="72"/>
            </a:xfrm>
            <a:custGeom>
              <a:avLst/>
              <a:gdLst>
                <a:gd name="T0" fmla="*/ 0 w 17"/>
                <a:gd name="T1" fmla="*/ 0 h 72"/>
                <a:gd name="T2" fmla="*/ 16 w 17"/>
                <a:gd name="T3" fmla="*/ 22 h 72"/>
                <a:gd name="T4" fmla="*/ 0 w 17"/>
                <a:gd name="T5" fmla="*/ 22 h 72"/>
                <a:gd name="T6" fmla="*/ 0 w 17"/>
                <a:gd name="T7" fmla="*/ 71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2"/>
                <a:gd name="T14" fmla="*/ 17 w 1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0" name="Freeform 235"/>
            <p:cNvSpPr>
              <a:spLocks/>
            </p:cNvSpPr>
            <p:nvPr/>
          </p:nvSpPr>
          <p:spPr bwMode="auto">
            <a:xfrm>
              <a:off x="3855" y="1532"/>
              <a:ext cx="250" cy="41"/>
            </a:xfrm>
            <a:custGeom>
              <a:avLst/>
              <a:gdLst>
                <a:gd name="T0" fmla="*/ 0 w 250"/>
                <a:gd name="T1" fmla="*/ 40 h 41"/>
                <a:gd name="T2" fmla="*/ 249 w 250"/>
                <a:gd name="T3" fmla="*/ 40 h 41"/>
                <a:gd name="T4" fmla="*/ 240 w 250"/>
                <a:gd name="T5" fmla="*/ 0 h 41"/>
                <a:gd name="T6" fmla="*/ 10 w 250"/>
                <a:gd name="T7" fmla="*/ 0 h 41"/>
                <a:gd name="T8" fmla="*/ 0 w 250"/>
                <a:gd name="T9" fmla="*/ 4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1"/>
                <a:gd name="T17" fmla="*/ 250 w 2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1" name="Freeform 236"/>
            <p:cNvSpPr>
              <a:spLocks/>
            </p:cNvSpPr>
            <p:nvPr/>
          </p:nvSpPr>
          <p:spPr bwMode="auto">
            <a:xfrm>
              <a:off x="3855" y="1572"/>
              <a:ext cx="251" cy="17"/>
            </a:xfrm>
            <a:custGeom>
              <a:avLst/>
              <a:gdLst>
                <a:gd name="T0" fmla="*/ 0 w 251"/>
                <a:gd name="T1" fmla="*/ 16 h 17"/>
                <a:gd name="T2" fmla="*/ 0 w 251"/>
                <a:gd name="T3" fmla="*/ 0 h 17"/>
                <a:gd name="T4" fmla="*/ 249 w 251"/>
                <a:gd name="T5" fmla="*/ 0 h 17"/>
                <a:gd name="T6" fmla="*/ 250 w 251"/>
                <a:gd name="T7" fmla="*/ 16 h 17"/>
                <a:gd name="T8" fmla="*/ 0 w 25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7"/>
                <a:gd name="T17" fmla="*/ 251 w 2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2" name="Freeform 237"/>
            <p:cNvSpPr>
              <a:spLocks/>
            </p:cNvSpPr>
            <p:nvPr/>
          </p:nvSpPr>
          <p:spPr bwMode="auto">
            <a:xfrm>
              <a:off x="3872" y="1538"/>
              <a:ext cx="223" cy="28"/>
            </a:xfrm>
            <a:custGeom>
              <a:avLst/>
              <a:gdLst>
                <a:gd name="T0" fmla="*/ 0 w 223"/>
                <a:gd name="T1" fmla="*/ 27 h 28"/>
                <a:gd name="T2" fmla="*/ 222 w 223"/>
                <a:gd name="T3" fmla="*/ 27 h 28"/>
                <a:gd name="T4" fmla="*/ 214 w 223"/>
                <a:gd name="T5" fmla="*/ 0 h 28"/>
                <a:gd name="T6" fmla="*/ 8 w 223"/>
                <a:gd name="T7" fmla="*/ 0 h 28"/>
                <a:gd name="T8" fmla="*/ 0 w 223"/>
                <a:gd name="T9" fmla="*/ 2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28"/>
                <a:gd name="T17" fmla="*/ 223 w 22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88" name="Line 238"/>
          <p:cNvSpPr>
            <a:spLocks noChangeShapeType="1"/>
          </p:cNvSpPr>
          <p:nvPr/>
        </p:nvSpPr>
        <p:spPr bwMode="auto">
          <a:xfrm>
            <a:off x="5256213" y="3857625"/>
            <a:ext cx="428625" cy="1131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Text Box 239"/>
          <p:cNvSpPr txBox="1">
            <a:spLocks noChangeArrowheads="1"/>
          </p:cNvSpPr>
          <p:nvPr/>
        </p:nvSpPr>
        <p:spPr bwMode="auto">
          <a:xfrm>
            <a:off x="2089150" y="1966913"/>
            <a:ext cx="78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Server</a:t>
            </a:r>
          </a:p>
        </p:txBody>
      </p:sp>
      <p:sp>
        <p:nvSpPr>
          <p:cNvPr id="28690" name="Text Box 240"/>
          <p:cNvSpPr txBox="1">
            <a:spLocks noChangeArrowheads="1"/>
          </p:cNvSpPr>
          <p:nvPr/>
        </p:nvSpPr>
        <p:spPr bwMode="auto">
          <a:xfrm>
            <a:off x="4330700" y="2527300"/>
            <a:ext cx="160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100 Mbps links</a:t>
            </a:r>
          </a:p>
        </p:txBody>
      </p:sp>
      <p:sp>
        <p:nvSpPr>
          <p:cNvPr id="28691" name="Text Box 241"/>
          <p:cNvSpPr txBox="1">
            <a:spLocks noChangeArrowheads="1"/>
          </p:cNvSpPr>
          <p:nvPr/>
        </p:nvSpPr>
        <p:spPr bwMode="auto">
          <a:xfrm>
            <a:off x="4529138" y="4192588"/>
            <a:ext cx="1492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10 Mbps links</a:t>
            </a:r>
          </a:p>
        </p:txBody>
      </p:sp>
      <p:sp>
        <p:nvSpPr>
          <p:cNvPr id="28692" name="Text Box 242"/>
          <p:cNvSpPr txBox="1">
            <a:spLocks noChangeArrowheads="1"/>
          </p:cNvSpPr>
          <p:nvPr/>
        </p:nvSpPr>
        <p:spPr bwMode="auto">
          <a:xfrm>
            <a:off x="7777163" y="5943600"/>
            <a:ext cx="769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Figure 6.57</a:t>
            </a:r>
          </a:p>
        </p:txBody>
      </p:sp>
      <p:sp>
        <p:nvSpPr>
          <p:cNvPr id="28693" name="Rectangle 243"/>
          <p:cNvSpPr>
            <a:spLocks noChangeArrowheads="1"/>
          </p:cNvSpPr>
          <p:nvPr/>
        </p:nvSpPr>
        <p:spPr bwMode="auto">
          <a:xfrm>
            <a:off x="6477000" y="533400"/>
            <a:ext cx="1905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Fast Ethernet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Switch</a:t>
            </a:r>
          </a:p>
        </p:txBody>
      </p:sp>
      <p:cxnSp>
        <p:nvCxnSpPr>
          <p:cNvPr id="28694" name="AutoShape 244"/>
          <p:cNvCxnSpPr>
            <a:cxnSpLocks noChangeShapeType="1"/>
            <a:stCxn id="28693" idx="1"/>
            <a:endCxn id="28676" idx="0"/>
          </p:cNvCxnSpPr>
          <p:nvPr/>
        </p:nvCxnSpPr>
        <p:spPr bwMode="auto">
          <a:xfrm flipH="1">
            <a:off x="5684838" y="914400"/>
            <a:ext cx="792162" cy="781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5" name="Text Box 245"/>
          <p:cNvSpPr txBox="1">
            <a:spLocks noChangeArrowheads="1"/>
          </p:cNvSpPr>
          <p:nvPr/>
        </p:nvSpPr>
        <p:spPr bwMode="auto">
          <a:xfrm>
            <a:off x="342900" y="5927725"/>
            <a:ext cx="2628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Copyright ©2000 The McGraw Hill Companies</a:t>
            </a:r>
          </a:p>
        </p:txBody>
      </p:sp>
      <p:sp>
        <p:nvSpPr>
          <p:cNvPr id="28696" name="Text Box 246"/>
          <p:cNvSpPr txBox="1">
            <a:spLocks noChangeArrowheads="1"/>
          </p:cNvSpPr>
          <p:nvPr/>
        </p:nvSpPr>
        <p:spPr bwMode="auto">
          <a:xfrm>
            <a:off x="3352800" y="5943600"/>
            <a:ext cx="2816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Leon-Garcia &amp; Widjaja:  </a:t>
            </a:r>
            <a:r>
              <a:rPr lang="en-US" sz="1000" i="1">
                <a:solidFill>
                  <a:schemeClr val="tx1"/>
                </a:solidFill>
                <a:latin typeface="Times New Roman" pitchFamily="18" charset="0"/>
              </a:rPr>
              <a:t>Communication Networks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E8AD38D0-B305-44F6-A577-ED3CE4BA738A}" type="slidenum">
              <a:rPr lang="en-US" sz="1400" smtClean="0">
                <a:solidFill>
                  <a:srgbClr val="A50021"/>
                </a:solidFill>
              </a:rPr>
              <a:pPr eaLnBrk="1" hangingPunct="1"/>
              <a:t>3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514600"/>
            <a:ext cx="69342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smtClean="0"/>
              <a:t>Ethernet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791CDA6A-32BD-4940-8245-783AAAED44A7}" type="slidenum">
              <a:rPr lang="en-US" sz="1400" smtClean="0">
                <a:solidFill>
                  <a:srgbClr val="A50021"/>
                </a:solidFill>
              </a:rPr>
              <a:pPr eaLnBrk="1" hangingPunct="1"/>
              <a:t>4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569325" cy="11525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       Ethernet </a:t>
            </a:r>
            <a:r>
              <a:rPr lang="en-US" smtClean="0">
                <a:latin typeface="Lucida Sans" pitchFamily="34" charset="0"/>
              </a:rPr>
              <a:t>  </a:t>
            </a:r>
            <a:r>
              <a:rPr lang="en-US" sz="2800" smtClean="0"/>
              <a:t>[DEC, Intel, Xerox]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076700"/>
            <a:ext cx="8458200" cy="1752600"/>
          </a:xfrm>
        </p:spPr>
        <p:txBody>
          <a:bodyPr/>
          <a:lstStyle/>
          <a:p>
            <a:pPr eaLnBrk="1" hangingPunct="1"/>
            <a:r>
              <a:rPr lang="en-US" smtClean="0"/>
              <a:t>1-persistent, CSMA-CD with Binary Exponential Backoff.</a:t>
            </a:r>
          </a:p>
          <a:p>
            <a:pPr eaLnBrk="1" hangingPunct="1"/>
            <a:r>
              <a:rPr lang="en-US" smtClean="0"/>
              <a:t>Manchester encoding.</a:t>
            </a: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1676400" y="2682875"/>
            <a:ext cx="152400" cy="1524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7010400" y="2682875"/>
            <a:ext cx="152400" cy="1524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128" name="AutoShape 10"/>
          <p:cNvCxnSpPr>
            <a:cxnSpLocks noChangeShapeType="1"/>
            <a:stCxn id="5126" idx="3"/>
            <a:endCxn id="5127" idx="1"/>
          </p:cNvCxnSpPr>
          <p:nvPr/>
        </p:nvCxnSpPr>
        <p:spPr bwMode="auto">
          <a:xfrm>
            <a:off x="1838325" y="2759075"/>
            <a:ext cx="51625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9" name="AutoShape 12"/>
          <p:cNvCxnSpPr>
            <a:cxnSpLocks noChangeShapeType="1"/>
          </p:cNvCxnSpPr>
          <p:nvPr/>
        </p:nvCxnSpPr>
        <p:spPr bwMode="auto">
          <a:xfrm>
            <a:off x="5143500" y="2235200"/>
            <a:ext cx="38100" cy="5238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0" name="AutoShape 13"/>
          <p:cNvCxnSpPr>
            <a:cxnSpLocks noChangeShapeType="1"/>
          </p:cNvCxnSpPr>
          <p:nvPr/>
        </p:nvCxnSpPr>
        <p:spPr bwMode="auto">
          <a:xfrm>
            <a:off x="6210300" y="2235200"/>
            <a:ext cx="36513" cy="520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1" name="AutoShape 14"/>
          <p:cNvCxnSpPr>
            <a:cxnSpLocks noChangeShapeType="1"/>
          </p:cNvCxnSpPr>
          <p:nvPr/>
        </p:nvCxnSpPr>
        <p:spPr bwMode="auto">
          <a:xfrm>
            <a:off x="2705100" y="2235200"/>
            <a:ext cx="38100" cy="5238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2" name="AutoShape 15"/>
          <p:cNvCxnSpPr>
            <a:cxnSpLocks noChangeShapeType="1"/>
          </p:cNvCxnSpPr>
          <p:nvPr/>
        </p:nvCxnSpPr>
        <p:spPr bwMode="auto">
          <a:xfrm>
            <a:off x="3619500" y="2235200"/>
            <a:ext cx="38100" cy="5238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3" name="AutoShape 16"/>
          <p:cNvCxnSpPr>
            <a:cxnSpLocks noChangeShapeType="1"/>
          </p:cNvCxnSpPr>
          <p:nvPr/>
        </p:nvCxnSpPr>
        <p:spPr bwMode="auto">
          <a:xfrm flipV="1">
            <a:off x="3162300" y="2759075"/>
            <a:ext cx="38100" cy="4476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4" name="AutoShape 17"/>
          <p:cNvCxnSpPr>
            <a:cxnSpLocks noChangeShapeType="1"/>
          </p:cNvCxnSpPr>
          <p:nvPr/>
        </p:nvCxnSpPr>
        <p:spPr bwMode="auto">
          <a:xfrm flipH="1" flipV="1">
            <a:off x="5791200" y="2759075"/>
            <a:ext cx="38100" cy="4476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5" name="Oval 18"/>
          <p:cNvSpPr>
            <a:spLocks noChangeArrowheads="1"/>
          </p:cNvSpPr>
          <p:nvPr/>
        </p:nvSpPr>
        <p:spPr bwMode="auto">
          <a:xfrm>
            <a:off x="2514600" y="1844675"/>
            <a:ext cx="381000" cy="3810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Oval 19"/>
          <p:cNvSpPr>
            <a:spLocks noChangeArrowheads="1"/>
          </p:cNvSpPr>
          <p:nvPr/>
        </p:nvSpPr>
        <p:spPr bwMode="auto">
          <a:xfrm>
            <a:off x="3429000" y="1844675"/>
            <a:ext cx="381000" cy="3810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Oval 20"/>
          <p:cNvSpPr>
            <a:spLocks noChangeArrowheads="1"/>
          </p:cNvSpPr>
          <p:nvPr/>
        </p:nvSpPr>
        <p:spPr bwMode="auto">
          <a:xfrm>
            <a:off x="2971800" y="3216275"/>
            <a:ext cx="381000" cy="3810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Oval 21"/>
          <p:cNvSpPr>
            <a:spLocks noChangeArrowheads="1"/>
          </p:cNvSpPr>
          <p:nvPr/>
        </p:nvSpPr>
        <p:spPr bwMode="auto">
          <a:xfrm>
            <a:off x="5638800" y="3216275"/>
            <a:ext cx="381000" cy="3810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Oval 22"/>
          <p:cNvSpPr>
            <a:spLocks noChangeArrowheads="1"/>
          </p:cNvSpPr>
          <p:nvPr/>
        </p:nvSpPr>
        <p:spPr bwMode="auto">
          <a:xfrm>
            <a:off x="4953000" y="1844675"/>
            <a:ext cx="381000" cy="3810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Oval 23"/>
          <p:cNvSpPr>
            <a:spLocks noChangeArrowheads="1"/>
          </p:cNvSpPr>
          <p:nvPr/>
        </p:nvSpPr>
        <p:spPr bwMode="auto">
          <a:xfrm>
            <a:off x="6019800" y="1844675"/>
            <a:ext cx="381000" cy="3810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0C7646FC-E9D7-4A56-973A-44AA58512FBC}" type="slidenum">
              <a:rPr lang="en-US" sz="1400" smtClean="0">
                <a:solidFill>
                  <a:srgbClr val="A50021"/>
                </a:solidFill>
              </a:rPr>
              <a:pPr eaLnBrk="1" hangingPunct="1"/>
              <a:t>5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188325" cy="9302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        Ethernet  </a:t>
            </a:r>
            <a:r>
              <a:rPr lang="en-US" sz="2400" smtClean="0"/>
              <a:t>[operational in 1974]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71563"/>
            <a:ext cx="8610600" cy="50720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Initially 3 Mbps </a:t>
            </a:r>
            <a:r>
              <a:rPr lang="en-US" sz="2800" b="1" smtClean="0"/>
              <a:t>baseband</a:t>
            </a:r>
            <a:r>
              <a:rPr lang="en-US" sz="2800" smtClean="0"/>
              <a:t> coaxial cable (thick Ethernet).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chemeClr val="accent2"/>
                </a:solidFill>
              </a:rPr>
              <a:t>Operational Description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smtClean="0">
                <a:solidFill>
                  <a:schemeClr val="accent2"/>
                </a:solidFill>
              </a:rPr>
              <a:t>Ethernet stations </a:t>
            </a:r>
            <a:r>
              <a:rPr lang="en-US" sz="2800" b="1" i="1" smtClean="0">
                <a:solidFill>
                  <a:schemeClr val="accent2"/>
                </a:solidFill>
              </a:rPr>
              <a:t>sense</a:t>
            </a:r>
            <a:r>
              <a:rPr lang="en-US" sz="2800" i="1" smtClean="0">
                <a:solidFill>
                  <a:schemeClr val="accent2"/>
                </a:solidFill>
              </a:rPr>
              <a:t> the channel.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smtClean="0">
                <a:solidFill>
                  <a:schemeClr val="accent2"/>
                </a:solidFill>
              </a:rPr>
              <a:t>When the channel is free, the station</a:t>
            </a:r>
            <a:r>
              <a:rPr lang="en-US" sz="2800" b="1" i="1" smtClean="0">
                <a:solidFill>
                  <a:schemeClr val="accent2"/>
                </a:solidFill>
              </a:rPr>
              <a:t> transmits </a:t>
            </a:r>
            <a:r>
              <a:rPr lang="en-US" sz="2800" i="1" smtClean="0">
                <a:solidFill>
                  <a:schemeClr val="accent2"/>
                </a:solidFill>
              </a:rPr>
              <a:t>a frame.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smtClean="0">
                <a:solidFill>
                  <a:schemeClr val="accent2"/>
                </a:solidFill>
              </a:rPr>
              <a:t>The stations </a:t>
            </a:r>
            <a:r>
              <a:rPr lang="en-US" sz="2800" b="1" i="1" smtClean="0">
                <a:solidFill>
                  <a:schemeClr val="accent2"/>
                </a:solidFill>
              </a:rPr>
              <a:t>monitor</a:t>
            </a:r>
            <a:r>
              <a:rPr lang="en-US" sz="2800" i="1" smtClean="0">
                <a:solidFill>
                  <a:schemeClr val="accent2"/>
                </a:solidFill>
              </a:rPr>
              <a:t> the ‘ether’ during the transmission.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smtClean="0">
                <a:solidFill>
                  <a:schemeClr val="accent2"/>
                </a:solidFill>
              </a:rPr>
              <a:t>If a </a:t>
            </a:r>
            <a:r>
              <a:rPr lang="en-US" sz="2800" b="1" i="1" smtClean="0">
                <a:solidFill>
                  <a:schemeClr val="accent2"/>
                </a:solidFill>
              </a:rPr>
              <a:t>collision is detected </a:t>
            </a:r>
            <a:r>
              <a:rPr lang="en-US" sz="2800" i="1" smtClean="0">
                <a:solidFill>
                  <a:schemeClr val="accent2"/>
                </a:solidFill>
              </a:rPr>
              <a:t>by any station, the transmission is terminated immediately and a </a:t>
            </a:r>
            <a:r>
              <a:rPr lang="en-US" sz="2800" b="1" i="1" smtClean="0">
                <a:solidFill>
                  <a:schemeClr val="accent2"/>
                </a:solidFill>
              </a:rPr>
              <a:t>jam signal </a:t>
            </a:r>
            <a:r>
              <a:rPr lang="en-US" sz="2800" i="1" smtClean="0">
                <a:solidFill>
                  <a:schemeClr val="accent2"/>
                </a:solidFill>
              </a:rPr>
              <a:t>is sent.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smtClean="0">
                <a:solidFill>
                  <a:schemeClr val="accent2"/>
                </a:solidFill>
              </a:rPr>
              <a:t>Upon collision, transmitting stations </a:t>
            </a:r>
            <a:r>
              <a:rPr lang="en-US" sz="2800" b="1" i="1" smtClean="0">
                <a:solidFill>
                  <a:schemeClr val="accent2"/>
                </a:solidFill>
              </a:rPr>
              <a:t>backoff </a:t>
            </a:r>
            <a:r>
              <a:rPr lang="en-US" sz="2800" i="1" smtClean="0">
                <a:solidFill>
                  <a:schemeClr val="accent2"/>
                </a:solidFill>
              </a:rPr>
              <a:t>using a local counter and then retransmit.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B966A356-70A5-4B2E-8B90-F9C94B82B68A}" type="slidenum">
              <a:rPr lang="en-US" sz="1400" smtClean="0">
                <a:solidFill>
                  <a:srgbClr val="A50021"/>
                </a:solidFill>
              </a:rPr>
              <a:pPr eaLnBrk="1" hangingPunct="1"/>
              <a:t>6</a:t>
            </a:fld>
            <a:endParaRPr lang="en-US" sz="1400" smtClean="0">
              <a:solidFill>
                <a:srgbClr val="A50021"/>
              </a:solidFill>
            </a:endParaRPr>
          </a:p>
        </p:txBody>
      </p:sp>
      <p:grpSp>
        <p:nvGrpSpPr>
          <p:cNvPr id="7172" name="Group 2"/>
          <p:cNvGrpSpPr>
            <a:grpSpLocks/>
          </p:cNvGrpSpPr>
          <p:nvPr/>
        </p:nvGrpSpPr>
        <p:grpSpPr bwMode="auto">
          <a:xfrm>
            <a:off x="315913" y="1628775"/>
            <a:ext cx="8658225" cy="4062413"/>
            <a:chOff x="207" y="1562"/>
            <a:chExt cx="5454" cy="2559"/>
          </a:xfrm>
        </p:grpSpPr>
        <p:sp>
          <p:nvSpPr>
            <p:cNvPr id="7178" name="Rectangle 3"/>
            <p:cNvSpPr>
              <a:spLocks noChangeArrowheads="1"/>
            </p:cNvSpPr>
            <p:nvPr/>
          </p:nvSpPr>
          <p:spPr bwMode="auto">
            <a:xfrm>
              <a:off x="796" y="2060"/>
              <a:ext cx="216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" name="Rectangle 4"/>
            <p:cNvSpPr>
              <a:spLocks noChangeArrowheads="1"/>
            </p:cNvSpPr>
            <p:nvPr/>
          </p:nvSpPr>
          <p:spPr bwMode="auto">
            <a:xfrm>
              <a:off x="4556" y="1996"/>
              <a:ext cx="216" cy="2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Rectangle 5"/>
            <p:cNvSpPr>
              <a:spLocks noChangeArrowheads="1"/>
            </p:cNvSpPr>
            <p:nvPr/>
          </p:nvSpPr>
          <p:spPr bwMode="auto">
            <a:xfrm>
              <a:off x="255" y="1562"/>
              <a:ext cx="814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1800">
                  <a:solidFill>
                    <a:schemeClr val="tx1"/>
                  </a:solidFill>
                  <a:latin typeface="Times New Roman" pitchFamily="18" charset="0"/>
                </a:rPr>
                <a:t>A begins to </a:t>
              </a:r>
            </a:p>
            <a:p>
              <a:pPr algn="l" eaLnBrk="0" hangingPunct="0"/>
              <a:r>
                <a:rPr lang="en-US" sz="1800">
                  <a:solidFill>
                    <a:schemeClr val="tx1"/>
                  </a:solidFill>
                  <a:latin typeface="Times New Roman" pitchFamily="18" charset="0"/>
                </a:rPr>
                <a:t>transmit at </a:t>
              </a:r>
            </a:p>
            <a:p>
              <a:pPr algn="l" eaLnBrk="0" hangingPunct="0"/>
              <a:r>
                <a:rPr lang="en-US" sz="1800" i="1">
                  <a:solidFill>
                    <a:schemeClr val="tx1"/>
                  </a:solidFill>
                  <a:latin typeface="Times New Roman" pitchFamily="18" charset="0"/>
                </a:rPr>
                <a:t>t</a:t>
              </a:r>
              <a:r>
                <a:rPr lang="en-US" sz="1800">
                  <a:solidFill>
                    <a:schemeClr val="tx1"/>
                  </a:solidFill>
                  <a:latin typeface="Times New Roman" pitchFamily="18" charset="0"/>
                </a:rPr>
                <a:t>=0</a:t>
              </a:r>
            </a:p>
          </p:txBody>
        </p:sp>
        <p:sp>
          <p:nvSpPr>
            <p:cNvPr id="7181" name="Rectangle 6" descr="Light vertical"/>
            <p:cNvSpPr>
              <a:spLocks noChangeArrowheads="1"/>
            </p:cNvSpPr>
            <p:nvPr/>
          </p:nvSpPr>
          <p:spPr bwMode="auto">
            <a:xfrm>
              <a:off x="1052" y="2132"/>
              <a:ext cx="112" cy="48"/>
            </a:xfrm>
            <a:prstGeom prst="rect">
              <a:avLst/>
            </a:prstGeom>
            <a:pattFill prst="ltVert">
              <a:fgClr>
                <a:schemeClr val="bg1"/>
              </a:fgClr>
              <a:bgClr>
                <a:srgbClr val="000000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Rectangle 7" descr="Light horizontal"/>
            <p:cNvSpPr>
              <a:spLocks noChangeArrowheads="1"/>
            </p:cNvSpPr>
            <p:nvPr/>
          </p:nvSpPr>
          <p:spPr bwMode="auto">
            <a:xfrm>
              <a:off x="4356" y="2684"/>
              <a:ext cx="200" cy="56"/>
            </a:xfrm>
            <a:prstGeom prst="rect">
              <a:avLst/>
            </a:prstGeom>
            <a:pattFill prst="ltHorz">
              <a:fgClr>
                <a:schemeClr val="bg1"/>
              </a:fgClr>
              <a:bgClr>
                <a:srgbClr val="000000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Rectangle 8"/>
            <p:cNvSpPr>
              <a:spLocks noChangeArrowheads="1"/>
            </p:cNvSpPr>
            <p:nvPr/>
          </p:nvSpPr>
          <p:spPr bwMode="auto">
            <a:xfrm>
              <a:off x="823" y="2052"/>
              <a:ext cx="23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chemeClr val="tx1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7184" name="Rectangle 9"/>
            <p:cNvSpPr>
              <a:spLocks noChangeArrowheads="1"/>
            </p:cNvSpPr>
            <p:nvPr/>
          </p:nvSpPr>
          <p:spPr bwMode="auto">
            <a:xfrm>
              <a:off x="4551" y="1996"/>
              <a:ext cx="22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chemeClr val="tx1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7185" name="Line 10"/>
            <p:cNvSpPr>
              <a:spLocks noChangeShapeType="1"/>
            </p:cNvSpPr>
            <p:nvPr/>
          </p:nvSpPr>
          <p:spPr bwMode="auto">
            <a:xfrm>
              <a:off x="1220" y="2160"/>
              <a:ext cx="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Rectangle 11"/>
            <p:cNvSpPr>
              <a:spLocks noChangeArrowheads="1"/>
            </p:cNvSpPr>
            <p:nvPr/>
          </p:nvSpPr>
          <p:spPr bwMode="auto">
            <a:xfrm>
              <a:off x="4855" y="2162"/>
              <a:ext cx="806" cy="1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1800">
                  <a:solidFill>
                    <a:schemeClr val="tx1"/>
                  </a:solidFill>
                  <a:latin typeface="Times New Roman" pitchFamily="18" charset="0"/>
                </a:rPr>
                <a:t>B begins to </a:t>
              </a:r>
            </a:p>
            <a:p>
              <a:pPr algn="l" eaLnBrk="0" hangingPunct="0"/>
              <a:r>
                <a:rPr lang="en-US" sz="1800">
                  <a:solidFill>
                    <a:schemeClr val="tx1"/>
                  </a:solidFill>
                  <a:latin typeface="Times New Roman" pitchFamily="18" charset="0"/>
                </a:rPr>
                <a:t>transmit at </a:t>
              </a:r>
            </a:p>
            <a:p>
              <a:pPr algn="l" eaLnBrk="0" hangingPunct="0"/>
              <a:r>
                <a:rPr lang="en-US" sz="1800" i="1">
                  <a:solidFill>
                    <a:schemeClr val="tx1"/>
                  </a:solidFill>
                  <a:latin typeface="Times New Roman" pitchFamily="18" charset="0"/>
                </a:rPr>
                <a:t>t</a:t>
              </a:r>
              <a:r>
                <a:rPr lang="en-US" sz="1800">
                  <a:solidFill>
                    <a:schemeClr val="tx1"/>
                  </a:solidFill>
                  <a:latin typeface="Times New Roman" pitchFamily="18" charset="0"/>
                </a:rPr>
                <a:t>= </a:t>
              </a:r>
              <a:r>
                <a:rPr lang="en-US" sz="1800" i="1">
                  <a:solidFill>
                    <a:schemeClr val="tx1"/>
                  </a:solidFill>
                  <a:latin typeface="Times New Roman" pitchFamily="18" charset="0"/>
                </a:rPr>
                <a:t>t</a:t>
              </a:r>
              <a:r>
                <a:rPr lang="en-US" sz="1800" i="1" baseline="-25000">
                  <a:solidFill>
                    <a:schemeClr val="tx1"/>
                  </a:solidFill>
                  <a:latin typeface="Times New Roman" pitchFamily="18" charset="0"/>
                </a:rPr>
                <a:t>prop</a:t>
              </a:r>
              <a:r>
                <a:rPr lang="en-US" sz="1800" i="1">
                  <a:solidFill>
                    <a:schemeClr val="tx1"/>
                  </a:solidFill>
                  <a:latin typeface="Times New Roman" pitchFamily="18" charset="0"/>
                </a:rPr>
                <a:t>-</a:t>
              </a:r>
              <a:r>
                <a:rPr lang="en-US" sz="1800" i="1">
                  <a:solidFill>
                    <a:schemeClr val="tx1"/>
                  </a:solidFill>
                  <a:latin typeface="Symbol" pitchFamily="18" charset="2"/>
                </a:rPr>
                <a:t></a:t>
              </a:r>
            </a:p>
            <a:p>
              <a:pPr algn="l" eaLnBrk="0" hangingPunct="0"/>
              <a:r>
                <a:rPr lang="en-US" sz="1800">
                  <a:solidFill>
                    <a:schemeClr val="tx1"/>
                  </a:solidFill>
                  <a:latin typeface="Times New Roman" pitchFamily="18" charset="0"/>
                </a:rPr>
                <a:t>B detects</a:t>
              </a:r>
            </a:p>
            <a:p>
              <a:pPr algn="l" eaLnBrk="0" hangingPunct="0"/>
              <a:r>
                <a:rPr lang="en-US" sz="1800">
                  <a:solidFill>
                    <a:schemeClr val="tx1"/>
                  </a:solidFill>
                  <a:latin typeface="Times New Roman" pitchFamily="18" charset="0"/>
                </a:rPr>
                <a:t>collision at </a:t>
              </a:r>
            </a:p>
            <a:p>
              <a:pPr algn="l" eaLnBrk="0" hangingPunct="0"/>
              <a:r>
                <a:rPr lang="en-US" sz="1800" i="1">
                  <a:solidFill>
                    <a:schemeClr val="tx1"/>
                  </a:solidFill>
                  <a:latin typeface="Times New Roman" pitchFamily="18" charset="0"/>
                </a:rPr>
                <a:t>t</a:t>
              </a:r>
              <a:r>
                <a:rPr lang="en-US" sz="1800">
                  <a:solidFill>
                    <a:schemeClr val="tx1"/>
                  </a:solidFill>
                  <a:latin typeface="Times New Roman" pitchFamily="18" charset="0"/>
                </a:rPr>
                <a:t>= </a:t>
              </a:r>
              <a:r>
                <a:rPr lang="en-US" sz="1800" i="1">
                  <a:solidFill>
                    <a:schemeClr val="tx1"/>
                  </a:solidFill>
                  <a:latin typeface="Times New Roman" pitchFamily="18" charset="0"/>
                </a:rPr>
                <a:t>t</a:t>
              </a:r>
              <a:r>
                <a:rPr lang="en-US" sz="1800" i="1" baseline="-25000">
                  <a:solidFill>
                    <a:schemeClr val="tx1"/>
                  </a:solidFill>
                  <a:latin typeface="Times New Roman" pitchFamily="18" charset="0"/>
                </a:rPr>
                <a:t>prop</a:t>
              </a:r>
              <a:endParaRPr lang="en-US" sz="1800" i="1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7187" name="Rectangle 12"/>
            <p:cNvSpPr>
              <a:spLocks noChangeArrowheads="1"/>
            </p:cNvSpPr>
            <p:nvPr/>
          </p:nvSpPr>
          <p:spPr bwMode="auto">
            <a:xfrm>
              <a:off x="772" y="2620"/>
              <a:ext cx="216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Rectangle 13" descr="Light vertical"/>
            <p:cNvSpPr>
              <a:spLocks noChangeArrowheads="1"/>
            </p:cNvSpPr>
            <p:nvPr/>
          </p:nvSpPr>
          <p:spPr bwMode="auto">
            <a:xfrm>
              <a:off x="1028" y="2692"/>
              <a:ext cx="2872" cy="72"/>
            </a:xfrm>
            <a:prstGeom prst="rect">
              <a:avLst/>
            </a:prstGeom>
            <a:pattFill prst="ltVert">
              <a:fgClr>
                <a:schemeClr val="bg1"/>
              </a:fgClr>
              <a:bgClr>
                <a:srgbClr val="000000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" name="Rectangle 14"/>
            <p:cNvSpPr>
              <a:spLocks noChangeArrowheads="1"/>
            </p:cNvSpPr>
            <p:nvPr/>
          </p:nvSpPr>
          <p:spPr bwMode="auto">
            <a:xfrm>
              <a:off x="799" y="2612"/>
              <a:ext cx="23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chemeClr val="tx1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7190" name="Line 15"/>
            <p:cNvSpPr>
              <a:spLocks noChangeShapeType="1"/>
            </p:cNvSpPr>
            <p:nvPr/>
          </p:nvSpPr>
          <p:spPr bwMode="auto">
            <a:xfrm>
              <a:off x="4148" y="2712"/>
              <a:ext cx="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1" name="Rectangle 16"/>
            <p:cNvSpPr>
              <a:spLocks noChangeArrowheads="1"/>
            </p:cNvSpPr>
            <p:nvPr/>
          </p:nvSpPr>
          <p:spPr bwMode="auto">
            <a:xfrm>
              <a:off x="4588" y="2556"/>
              <a:ext cx="216" cy="2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2" name="Rectangle 17"/>
            <p:cNvSpPr>
              <a:spLocks noChangeArrowheads="1"/>
            </p:cNvSpPr>
            <p:nvPr/>
          </p:nvSpPr>
          <p:spPr bwMode="auto">
            <a:xfrm>
              <a:off x="4583" y="2556"/>
              <a:ext cx="22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chemeClr val="tx1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7193" name="Line 18"/>
            <p:cNvSpPr>
              <a:spLocks noChangeShapeType="1"/>
            </p:cNvSpPr>
            <p:nvPr/>
          </p:nvSpPr>
          <p:spPr bwMode="auto">
            <a:xfrm>
              <a:off x="3932" y="2720"/>
              <a:ext cx="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4" name="Rectangle 19" descr="Light horizontal"/>
            <p:cNvSpPr>
              <a:spLocks noChangeArrowheads="1"/>
            </p:cNvSpPr>
            <p:nvPr/>
          </p:nvSpPr>
          <p:spPr bwMode="auto">
            <a:xfrm>
              <a:off x="1244" y="3388"/>
              <a:ext cx="3296" cy="64"/>
            </a:xfrm>
            <a:prstGeom prst="rect">
              <a:avLst/>
            </a:prstGeom>
            <a:pattFill prst="ltHorz">
              <a:fgClr>
                <a:schemeClr val="bg1"/>
              </a:fgClr>
              <a:bgClr>
                <a:srgbClr val="000000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5" name="Rectangle 20"/>
            <p:cNvSpPr>
              <a:spLocks noChangeArrowheads="1"/>
            </p:cNvSpPr>
            <p:nvPr/>
          </p:nvSpPr>
          <p:spPr bwMode="auto">
            <a:xfrm>
              <a:off x="756" y="3212"/>
              <a:ext cx="216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6" name="Rectangle 21" descr="Light vertical"/>
            <p:cNvSpPr>
              <a:spLocks noChangeArrowheads="1"/>
            </p:cNvSpPr>
            <p:nvPr/>
          </p:nvSpPr>
          <p:spPr bwMode="auto">
            <a:xfrm>
              <a:off x="1012" y="3284"/>
              <a:ext cx="3320" cy="64"/>
            </a:xfrm>
            <a:prstGeom prst="rect">
              <a:avLst/>
            </a:prstGeom>
            <a:pattFill prst="ltVert">
              <a:fgClr>
                <a:schemeClr val="bg1"/>
              </a:fgClr>
              <a:bgClr>
                <a:srgbClr val="000000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7" name="Rectangle 22"/>
            <p:cNvSpPr>
              <a:spLocks noChangeArrowheads="1"/>
            </p:cNvSpPr>
            <p:nvPr/>
          </p:nvSpPr>
          <p:spPr bwMode="auto">
            <a:xfrm>
              <a:off x="783" y="3204"/>
              <a:ext cx="23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chemeClr val="tx1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7198" name="Line 23"/>
            <p:cNvSpPr>
              <a:spLocks noChangeShapeType="1"/>
            </p:cNvSpPr>
            <p:nvPr/>
          </p:nvSpPr>
          <p:spPr bwMode="auto">
            <a:xfrm>
              <a:off x="1044" y="3440"/>
              <a:ext cx="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9" name="Rectangle 24"/>
            <p:cNvSpPr>
              <a:spLocks noChangeArrowheads="1"/>
            </p:cNvSpPr>
            <p:nvPr/>
          </p:nvSpPr>
          <p:spPr bwMode="auto">
            <a:xfrm>
              <a:off x="4580" y="3220"/>
              <a:ext cx="216" cy="2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0" name="Rectangle 25"/>
            <p:cNvSpPr>
              <a:spLocks noChangeArrowheads="1"/>
            </p:cNvSpPr>
            <p:nvPr/>
          </p:nvSpPr>
          <p:spPr bwMode="auto">
            <a:xfrm>
              <a:off x="4575" y="3220"/>
              <a:ext cx="22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chemeClr val="tx1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7201" name="Line 26"/>
            <p:cNvSpPr>
              <a:spLocks noChangeShapeType="1"/>
            </p:cNvSpPr>
            <p:nvPr/>
          </p:nvSpPr>
          <p:spPr bwMode="auto">
            <a:xfrm>
              <a:off x="4364" y="3320"/>
              <a:ext cx="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Rectangle 27"/>
            <p:cNvSpPr>
              <a:spLocks noChangeArrowheads="1"/>
            </p:cNvSpPr>
            <p:nvPr/>
          </p:nvSpPr>
          <p:spPr bwMode="auto">
            <a:xfrm>
              <a:off x="207" y="3546"/>
              <a:ext cx="992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>
                  <a:solidFill>
                    <a:schemeClr val="tx1"/>
                  </a:solidFill>
                  <a:latin typeface="Times New Roman" pitchFamily="18" charset="0"/>
                </a:rPr>
                <a:t>A detects</a:t>
              </a:r>
            </a:p>
            <a:p>
              <a:pPr algn="l" eaLnBrk="0" hangingPunct="0"/>
              <a:r>
                <a:rPr lang="en-US" sz="1800">
                  <a:solidFill>
                    <a:schemeClr val="tx1"/>
                  </a:solidFill>
                  <a:latin typeface="Times New Roman" pitchFamily="18" charset="0"/>
                </a:rPr>
                <a:t>collision at </a:t>
              </a:r>
            </a:p>
            <a:p>
              <a:pPr algn="l" eaLnBrk="0" hangingPunct="0"/>
              <a:r>
                <a:rPr lang="en-US" sz="1800" i="1">
                  <a:solidFill>
                    <a:schemeClr val="tx1"/>
                  </a:solidFill>
                  <a:latin typeface="Times New Roman" pitchFamily="18" charset="0"/>
                </a:rPr>
                <a:t>t</a:t>
              </a:r>
              <a:r>
                <a:rPr lang="en-US" sz="1800">
                  <a:solidFill>
                    <a:schemeClr val="tx1"/>
                  </a:solidFill>
                  <a:latin typeface="Times New Roman" pitchFamily="18" charset="0"/>
                </a:rPr>
                <a:t>= 2 </a:t>
              </a:r>
              <a:r>
                <a:rPr lang="en-US" sz="1800" i="1">
                  <a:solidFill>
                    <a:schemeClr val="tx1"/>
                  </a:solidFill>
                  <a:latin typeface="Times New Roman" pitchFamily="18" charset="0"/>
                </a:rPr>
                <a:t>t</a:t>
              </a:r>
              <a:r>
                <a:rPr lang="en-US" sz="1800" i="1" baseline="-25000">
                  <a:solidFill>
                    <a:schemeClr val="tx1"/>
                  </a:solidFill>
                  <a:latin typeface="Times New Roman" pitchFamily="18" charset="0"/>
                </a:rPr>
                <a:t>prop</a:t>
              </a:r>
              <a:r>
                <a:rPr lang="en-US" sz="1800" i="1">
                  <a:solidFill>
                    <a:schemeClr val="tx1"/>
                  </a:solidFill>
                  <a:latin typeface="Times New Roman" pitchFamily="18" charset="0"/>
                </a:rPr>
                <a:t>-</a:t>
              </a:r>
              <a:r>
                <a:rPr lang="en-US" sz="1800" i="1">
                  <a:solidFill>
                    <a:schemeClr val="tx1"/>
                  </a:solidFill>
                  <a:latin typeface="Symbol" pitchFamily="18" charset="2"/>
                </a:rPr>
                <a:t></a:t>
              </a:r>
            </a:p>
          </p:txBody>
        </p:sp>
      </p:grpSp>
      <p:sp>
        <p:nvSpPr>
          <p:cNvPr id="7173" name="Rectangle 28"/>
          <p:cNvSpPr>
            <a:spLocks noChangeArrowheads="1"/>
          </p:cNvSpPr>
          <p:nvPr/>
        </p:nvSpPr>
        <p:spPr bwMode="auto">
          <a:xfrm>
            <a:off x="2652713" y="5083175"/>
            <a:ext cx="51276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It takes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2 </a:t>
            </a:r>
            <a:r>
              <a:rPr lang="en-US" sz="2000" b="1" i="1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en-US" sz="2000" b="1" i="1" baseline="-25000">
                <a:solidFill>
                  <a:srgbClr val="FF0000"/>
                </a:solidFill>
                <a:latin typeface="Times New Roman" pitchFamily="18" charset="0"/>
              </a:rPr>
              <a:t>prop</a:t>
            </a:r>
            <a:r>
              <a:rPr lang="en-US" sz="1800" i="1" baseline="-250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to find out if channel has been captured</a:t>
            </a:r>
          </a:p>
        </p:txBody>
      </p:sp>
      <p:sp>
        <p:nvSpPr>
          <p:cNvPr id="7174" name="Text Box 29"/>
          <p:cNvSpPr txBox="1">
            <a:spLocks noChangeArrowheads="1"/>
          </p:cNvSpPr>
          <p:nvPr/>
        </p:nvSpPr>
        <p:spPr bwMode="auto">
          <a:xfrm>
            <a:off x="7772400" y="6019800"/>
            <a:ext cx="769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Figure 6.22</a:t>
            </a:r>
          </a:p>
        </p:txBody>
      </p:sp>
      <p:sp>
        <p:nvSpPr>
          <p:cNvPr id="7175" name="Rectangle 30"/>
          <p:cNvSpPr>
            <a:spLocks noChangeArrowheads="1"/>
          </p:cNvSpPr>
          <p:nvPr/>
        </p:nvSpPr>
        <p:spPr bwMode="auto">
          <a:xfrm>
            <a:off x="914400" y="381000"/>
            <a:ext cx="6934200" cy="914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Collision Detection  [worst case]</a:t>
            </a:r>
          </a:p>
        </p:txBody>
      </p:sp>
      <p:sp>
        <p:nvSpPr>
          <p:cNvPr id="7176" name="Text Box 33"/>
          <p:cNvSpPr txBox="1">
            <a:spLocks noChangeArrowheads="1"/>
          </p:cNvSpPr>
          <p:nvPr/>
        </p:nvSpPr>
        <p:spPr bwMode="auto">
          <a:xfrm>
            <a:off x="3279775" y="6003925"/>
            <a:ext cx="2816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Leon-Garcia &amp; Widjaja:  </a:t>
            </a:r>
            <a:r>
              <a:rPr lang="en-US" sz="1000" i="1">
                <a:solidFill>
                  <a:schemeClr val="tx1"/>
                </a:solidFill>
                <a:latin typeface="Times New Roman" pitchFamily="18" charset="0"/>
              </a:rPr>
              <a:t>Communication Networks</a:t>
            </a:r>
          </a:p>
        </p:txBody>
      </p:sp>
      <p:sp>
        <p:nvSpPr>
          <p:cNvPr id="7177" name="Text Box 34"/>
          <p:cNvSpPr txBox="1">
            <a:spLocks noChangeArrowheads="1"/>
          </p:cNvSpPr>
          <p:nvPr/>
        </p:nvSpPr>
        <p:spPr bwMode="auto">
          <a:xfrm>
            <a:off x="419100" y="5943600"/>
            <a:ext cx="2628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Copyright ©2000 The McGraw Hill Companies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AEE1C198-8B2E-4780-A0FB-4669DB09976B}" type="slidenum">
              <a:rPr lang="en-US" sz="1400" smtClean="0">
                <a:solidFill>
                  <a:srgbClr val="A50021"/>
                </a:solidFill>
              </a:rPr>
              <a:pPr eaLnBrk="1" hangingPunct="1"/>
              <a:t>7</a:t>
            </a:fld>
            <a:endParaRPr lang="en-US" sz="1400" smtClean="0">
              <a:solidFill>
                <a:srgbClr val="A50021"/>
              </a:solidFill>
            </a:endParaRPr>
          </a:p>
        </p:txBody>
      </p:sp>
      <p:grpSp>
        <p:nvGrpSpPr>
          <p:cNvPr id="8196" name="Group 3"/>
          <p:cNvGrpSpPr>
            <a:grpSpLocks/>
          </p:cNvGrpSpPr>
          <p:nvPr/>
        </p:nvGrpSpPr>
        <p:grpSpPr bwMode="auto">
          <a:xfrm>
            <a:off x="990600" y="1412875"/>
            <a:ext cx="7124700" cy="781050"/>
            <a:chOff x="588" y="556"/>
            <a:chExt cx="4488" cy="492"/>
          </a:xfrm>
        </p:grpSpPr>
        <p:grpSp>
          <p:nvGrpSpPr>
            <p:cNvPr id="8200" name="Group 4"/>
            <p:cNvGrpSpPr>
              <a:grpSpLocks/>
            </p:cNvGrpSpPr>
            <p:nvPr/>
          </p:nvGrpSpPr>
          <p:grpSpPr bwMode="auto">
            <a:xfrm>
              <a:off x="588" y="900"/>
              <a:ext cx="4488" cy="148"/>
              <a:chOff x="588" y="900"/>
              <a:chExt cx="4488" cy="148"/>
            </a:xfrm>
          </p:grpSpPr>
          <p:sp>
            <p:nvSpPr>
              <p:cNvPr id="8204" name="Line 5"/>
              <p:cNvSpPr>
                <a:spLocks noChangeShapeType="1"/>
              </p:cNvSpPr>
              <p:nvPr/>
            </p:nvSpPr>
            <p:spPr bwMode="auto">
              <a:xfrm>
                <a:off x="588" y="1048"/>
                <a:ext cx="44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5" name="Rectangle 6"/>
              <p:cNvSpPr>
                <a:spLocks noChangeArrowheads="1"/>
              </p:cNvSpPr>
              <p:nvPr/>
            </p:nvSpPr>
            <p:spPr bwMode="auto">
              <a:xfrm>
                <a:off x="860" y="908"/>
                <a:ext cx="616" cy="1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6" name="Rectangle 7"/>
              <p:cNvSpPr>
                <a:spLocks noChangeArrowheads="1"/>
              </p:cNvSpPr>
              <p:nvPr/>
            </p:nvSpPr>
            <p:spPr bwMode="auto">
              <a:xfrm>
                <a:off x="2036" y="908"/>
                <a:ext cx="616" cy="1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7" name="Rectangle 8"/>
              <p:cNvSpPr>
                <a:spLocks noChangeArrowheads="1"/>
              </p:cNvSpPr>
              <p:nvPr/>
            </p:nvSpPr>
            <p:spPr bwMode="auto">
              <a:xfrm>
                <a:off x="3844" y="908"/>
                <a:ext cx="616" cy="1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8" name="Rectangle 9"/>
              <p:cNvSpPr>
                <a:spLocks noChangeArrowheads="1"/>
              </p:cNvSpPr>
              <p:nvPr/>
            </p:nvSpPr>
            <p:spPr bwMode="auto">
              <a:xfrm>
                <a:off x="1588" y="900"/>
                <a:ext cx="40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9" name="Rectangle 10"/>
              <p:cNvSpPr>
                <a:spLocks noChangeArrowheads="1"/>
              </p:cNvSpPr>
              <p:nvPr/>
            </p:nvSpPr>
            <p:spPr bwMode="auto">
              <a:xfrm>
                <a:off x="1708" y="900"/>
                <a:ext cx="40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0" name="Rectangle 11"/>
              <p:cNvSpPr>
                <a:spLocks noChangeArrowheads="1"/>
              </p:cNvSpPr>
              <p:nvPr/>
            </p:nvSpPr>
            <p:spPr bwMode="auto">
              <a:xfrm>
                <a:off x="1836" y="900"/>
                <a:ext cx="40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1" name="Rectangle 12"/>
              <p:cNvSpPr>
                <a:spLocks noChangeArrowheads="1"/>
              </p:cNvSpPr>
              <p:nvPr/>
            </p:nvSpPr>
            <p:spPr bwMode="auto">
              <a:xfrm>
                <a:off x="3260" y="900"/>
                <a:ext cx="40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" name="Rectangle 13"/>
              <p:cNvSpPr>
                <a:spLocks noChangeArrowheads="1"/>
              </p:cNvSpPr>
              <p:nvPr/>
            </p:nvSpPr>
            <p:spPr bwMode="auto">
              <a:xfrm>
                <a:off x="3380" y="900"/>
                <a:ext cx="40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" name="Rectangle 14"/>
              <p:cNvSpPr>
                <a:spLocks noChangeArrowheads="1"/>
              </p:cNvSpPr>
              <p:nvPr/>
            </p:nvSpPr>
            <p:spPr bwMode="auto">
              <a:xfrm>
                <a:off x="3492" y="900"/>
                <a:ext cx="40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4" name="Rectangle 15"/>
              <p:cNvSpPr>
                <a:spLocks noChangeArrowheads="1"/>
              </p:cNvSpPr>
              <p:nvPr/>
            </p:nvSpPr>
            <p:spPr bwMode="auto">
              <a:xfrm>
                <a:off x="3612" y="900"/>
                <a:ext cx="40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5" name="Rectangle 16"/>
              <p:cNvSpPr>
                <a:spLocks noChangeArrowheads="1"/>
              </p:cNvSpPr>
              <p:nvPr/>
            </p:nvSpPr>
            <p:spPr bwMode="auto">
              <a:xfrm>
                <a:off x="3740" y="900"/>
                <a:ext cx="40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01" name="Rectangle 17"/>
            <p:cNvSpPr>
              <a:spLocks noChangeArrowheads="1"/>
            </p:cNvSpPr>
            <p:nvPr/>
          </p:nvSpPr>
          <p:spPr bwMode="auto">
            <a:xfrm>
              <a:off x="807" y="556"/>
              <a:ext cx="48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chemeClr val="tx1"/>
                  </a:solidFill>
                  <a:latin typeface="Times New Roman" pitchFamily="18" charset="0"/>
                </a:rPr>
                <a:t>frame</a:t>
              </a:r>
            </a:p>
          </p:txBody>
        </p:sp>
        <p:sp>
          <p:nvSpPr>
            <p:cNvPr id="8202" name="Rectangle 18"/>
            <p:cNvSpPr>
              <a:spLocks noChangeArrowheads="1"/>
            </p:cNvSpPr>
            <p:nvPr/>
          </p:nvSpPr>
          <p:spPr bwMode="auto">
            <a:xfrm>
              <a:off x="1367" y="556"/>
              <a:ext cx="78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chemeClr val="tx1"/>
                  </a:solidFill>
                  <a:latin typeface="Times New Roman" pitchFamily="18" charset="0"/>
                </a:rPr>
                <a:t>contention</a:t>
              </a:r>
            </a:p>
          </p:txBody>
        </p:sp>
        <p:sp>
          <p:nvSpPr>
            <p:cNvPr id="8203" name="Rectangle 19"/>
            <p:cNvSpPr>
              <a:spLocks noChangeArrowheads="1"/>
            </p:cNvSpPr>
            <p:nvPr/>
          </p:nvSpPr>
          <p:spPr bwMode="auto">
            <a:xfrm>
              <a:off x="2127" y="556"/>
              <a:ext cx="48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chemeClr val="tx1"/>
                  </a:solidFill>
                  <a:latin typeface="Times New Roman" pitchFamily="18" charset="0"/>
                </a:rPr>
                <a:t>frame</a:t>
              </a:r>
            </a:p>
          </p:txBody>
        </p:sp>
      </p:grpSp>
      <p:sp>
        <p:nvSpPr>
          <p:cNvPr id="8197" name="Text Box 26"/>
          <p:cNvSpPr txBox="1">
            <a:spLocks noChangeArrowheads="1"/>
          </p:cNvSpPr>
          <p:nvPr/>
        </p:nvSpPr>
        <p:spPr bwMode="auto">
          <a:xfrm>
            <a:off x="7777163" y="2346325"/>
            <a:ext cx="769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Figure 6.23</a:t>
            </a:r>
          </a:p>
        </p:txBody>
      </p:sp>
      <p:sp>
        <p:nvSpPr>
          <p:cNvPr id="8198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762000" y="2565400"/>
            <a:ext cx="8001000" cy="35052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A frame </a:t>
            </a:r>
            <a:r>
              <a:rPr lang="en-US" i="1" smtClean="0"/>
              <a:t>seizes the channel after 2 t</a:t>
            </a:r>
            <a:r>
              <a:rPr lang="en-US" i="1" baseline="-25000" smtClean="0"/>
              <a:t>prop</a:t>
            </a:r>
          </a:p>
          <a:p>
            <a:pPr eaLnBrk="1" hangingPunct="1"/>
            <a:r>
              <a:rPr lang="en-US" smtClean="0"/>
              <a:t>On 1 km Ethernet, </a:t>
            </a:r>
            <a:r>
              <a:rPr lang="en-US" i="1" smtClean="0"/>
              <a:t>t</a:t>
            </a:r>
            <a:r>
              <a:rPr lang="en-US" i="1" baseline="-25000" smtClean="0"/>
              <a:t>prop</a:t>
            </a:r>
            <a:r>
              <a:rPr lang="en-US" i="1" smtClean="0"/>
              <a:t> </a:t>
            </a:r>
            <a:r>
              <a:rPr lang="en-US" smtClean="0"/>
              <a:t>is approximately 5 microseconds.</a:t>
            </a:r>
          </a:p>
          <a:p>
            <a:pPr eaLnBrk="1" hangingPunct="1"/>
            <a:r>
              <a:rPr lang="en-US" smtClean="0"/>
              <a:t>Contention interval = </a:t>
            </a:r>
            <a:r>
              <a:rPr lang="en-US" b="1" i="1" smtClean="0">
                <a:solidFill>
                  <a:srgbClr val="0000FF"/>
                </a:solidFill>
              </a:rPr>
              <a:t>2 t</a:t>
            </a:r>
            <a:r>
              <a:rPr lang="en-US" b="1" i="1" baseline="-25000" smtClean="0">
                <a:solidFill>
                  <a:srgbClr val="0000FF"/>
                </a:solidFill>
              </a:rPr>
              <a:t>prop</a:t>
            </a:r>
          </a:p>
          <a:p>
            <a:pPr eaLnBrk="1" hangingPunct="1"/>
            <a:r>
              <a:rPr lang="en-US" b="1" i="1" smtClean="0">
                <a:solidFill>
                  <a:srgbClr val="FF6600"/>
                </a:solidFill>
              </a:rPr>
              <a:t>Interframe gap =</a:t>
            </a:r>
            <a:r>
              <a:rPr lang="en-US" smtClean="0"/>
              <a:t> </a:t>
            </a:r>
            <a:r>
              <a:rPr lang="en-US" b="1" i="1" smtClean="0">
                <a:solidFill>
                  <a:srgbClr val="FF6600"/>
                </a:solidFill>
              </a:rPr>
              <a:t>9.6 microseconds</a:t>
            </a:r>
            <a:endParaRPr lang="en-US" b="1" i="1" baseline="-25000" smtClean="0"/>
          </a:p>
          <a:p>
            <a:pPr eaLnBrk="1" hangingPunct="1"/>
            <a:r>
              <a:rPr lang="en-US" smtClean="0"/>
              <a:t>Modeled as </a:t>
            </a:r>
            <a:r>
              <a:rPr lang="en-US" i="1" smtClean="0"/>
              <a:t>slotted scheme </a:t>
            </a:r>
            <a:r>
              <a:rPr lang="en-US" smtClean="0"/>
              <a:t>with slot = </a:t>
            </a:r>
            <a:r>
              <a:rPr lang="en-US" b="1" smtClean="0">
                <a:solidFill>
                  <a:srgbClr val="0000FF"/>
                </a:solidFill>
              </a:rPr>
              <a:t>2 </a:t>
            </a:r>
            <a:r>
              <a:rPr lang="en-US" b="1" i="1" smtClean="0">
                <a:solidFill>
                  <a:srgbClr val="0000FF"/>
                </a:solidFill>
              </a:rPr>
              <a:t>t</a:t>
            </a:r>
            <a:r>
              <a:rPr lang="en-US" b="1" i="1" baseline="-25000" smtClean="0">
                <a:solidFill>
                  <a:srgbClr val="0000FF"/>
                </a:solidFill>
              </a:rPr>
              <a:t>prop</a:t>
            </a:r>
            <a:endParaRPr lang="en-US" b="1" smtClean="0">
              <a:solidFill>
                <a:srgbClr val="0000FF"/>
              </a:solidFill>
            </a:endParaRP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1600200" y="304800"/>
            <a:ext cx="58674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Ethernet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BD032F4A-53DD-4C87-8C80-F2A2EA0DAA36}" type="slidenum">
              <a:rPr lang="en-US" sz="1400" smtClean="0">
                <a:solidFill>
                  <a:srgbClr val="A50021"/>
                </a:solidFill>
              </a:rPr>
              <a:pPr eaLnBrk="1" hangingPunct="1"/>
              <a:t>8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319088"/>
            <a:ext cx="8324850" cy="11604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Binary </a:t>
            </a:r>
            <a:r>
              <a:rPr lang="en-US" dirty="0" err="1" smtClean="0"/>
              <a:t>Exponental</a:t>
            </a:r>
            <a:r>
              <a:rPr lang="en-US" dirty="0" smtClean="0"/>
              <a:t> </a:t>
            </a:r>
            <a:r>
              <a:rPr lang="en-US" dirty="0" err="1" smtClean="0"/>
              <a:t>Backoff</a:t>
            </a:r>
            <a:endParaRPr lang="en-US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077200" cy="4114800"/>
          </a:xfrm>
        </p:spPr>
        <p:txBody>
          <a:bodyPr/>
          <a:lstStyle/>
          <a:p>
            <a:pPr eaLnBrk="1" hangingPunct="1"/>
            <a:r>
              <a:rPr lang="en-US" smtClean="0"/>
              <a:t>Upon a collision, the </a:t>
            </a:r>
            <a:r>
              <a:rPr lang="en-US" b="1" smtClean="0">
                <a:solidFill>
                  <a:schemeClr val="accent2"/>
                </a:solidFill>
                <a:latin typeface="Comic Sans MS" pitchFamily="66" charset="0"/>
              </a:rPr>
              <a:t>sending stations</a:t>
            </a:r>
            <a:r>
              <a:rPr lang="en-US" b="1" smtClean="0">
                <a:latin typeface="Comic Sans MS" pitchFamily="66" charset="0"/>
              </a:rPr>
              <a:t> </a:t>
            </a:r>
            <a:r>
              <a:rPr lang="en-US" smtClean="0"/>
              <a:t>increment a local counter </a:t>
            </a:r>
            <a:r>
              <a:rPr lang="en-US" smtClean="0">
                <a:solidFill>
                  <a:srgbClr val="FF6600"/>
                </a:solidFill>
                <a:latin typeface="Comic Sans MS" pitchFamily="66" charset="0"/>
              </a:rPr>
              <a:t>K</a:t>
            </a:r>
            <a:r>
              <a:rPr lang="en-US" smtClean="0"/>
              <a:t>. The backoff interval is randomly selected using a uniform distribution over the L = 2</a:t>
            </a:r>
            <a:r>
              <a:rPr lang="en-US" baseline="30000" smtClean="0">
                <a:solidFill>
                  <a:srgbClr val="FF6600"/>
                </a:solidFill>
                <a:latin typeface="Comic Sans MS" pitchFamily="66" charset="0"/>
              </a:rPr>
              <a:t>K</a:t>
            </a:r>
            <a:r>
              <a:rPr lang="en-US" baseline="30000" smtClean="0">
                <a:solidFill>
                  <a:srgbClr val="FF6600"/>
                </a:solidFill>
              </a:rPr>
              <a:t> </a:t>
            </a:r>
            <a:r>
              <a:rPr lang="en-US" smtClean="0"/>
              <a:t>slots.</a:t>
            </a:r>
          </a:p>
          <a:p>
            <a:pPr eaLnBrk="1" hangingPunct="1"/>
            <a:r>
              <a:rPr lang="en-US" smtClean="0">
                <a:solidFill>
                  <a:srgbClr val="FF6600"/>
                </a:solidFill>
                <a:latin typeface="Comic Sans MS" pitchFamily="66" charset="0"/>
              </a:rPr>
              <a:t>K</a:t>
            </a:r>
            <a:r>
              <a:rPr lang="en-US" smtClean="0">
                <a:solidFill>
                  <a:srgbClr val="FF6600"/>
                </a:solidFill>
              </a:rPr>
              <a:t> </a:t>
            </a:r>
            <a:r>
              <a:rPr lang="en-US" smtClean="0"/>
              <a:t>is initially set to 0.</a:t>
            </a:r>
          </a:p>
          <a:p>
            <a:pPr eaLnBrk="1" hangingPunct="1"/>
            <a:r>
              <a:rPr lang="en-US" smtClean="0"/>
              <a:t>Thus upon collision, the value of L is doubled locally for each </a:t>
            </a:r>
            <a:r>
              <a:rPr lang="en-US" b="1" smtClean="0">
                <a:solidFill>
                  <a:schemeClr val="accent2"/>
                </a:solidFill>
                <a:latin typeface="Comic Sans MS" pitchFamily="66" charset="0"/>
              </a:rPr>
              <a:t>sending station</a:t>
            </a:r>
            <a:r>
              <a:rPr lang="en-US" i="1" smtClean="0"/>
              <a:t>.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72FF7FAF-FB6A-4E1A-93CB-9575D97992D5}" type="slidenum">
              <a:rPr lang="en-US" sz="1400" smtClean="0">
                <a:solidFill>
                  <a:srgbClr val="A50021"/>
                </a:solidFill>
              </a:rPr>
              <a:pPr eaLnBrk="1" hangingPunct="1"/>
              <a:t>9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188913"/>
            <a:ext cx="8964612" cy="11525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Binary Exponential Backoff (BEB)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7989888" cy="44656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i="1" smtClean="0"/>
              <a:t>Slotted ALOHA has been shown to be </a:t>
            </a:r>
            <a:r>
              <a:rPr lang="en-US" sz="2800" b="1" smtClean="0">
                <a:solidFill>
                  <a:srgbClr val="009900"/>
                </a:solidFill>
                <a:latin typeface="Comic Sans MS" pitchFamily="66" charset="0"/>
              </a:rPr>
              <a:t>unstable</a:t>
            </a:r>
            <a:r>
              <a:rPr lang="en-US" sz="2800" i="1" smtClean="0"/>
              <a:t> when</a:t>
            </a:r>
          </a:p>
          <a:p>
            <a:pPr algn="ctr" eaLnBrk="1" hangingPunct="1">
              <a:buFontTx/>
              <a:buNone/>
            </a:pPr>
            <a:r>
              <a:rPr lang="en-US" sz="2800" b="1" smtClean="0">
                <a:solidFill>
                  <a:srgbClr val="CC6600"/>
                </a:solidFill>
              </a:rPr>
              <a:t>p &gt; 1/n</a:t>
            </a:r>
          </a:p>
          <a:p>
            <a:pPr eaLnBrk="1" hangingPunct="1">
              <a:buFontTx/>
              <a:buNone/>
            </a:pPr>
            <a:r>
              <a:rPr lang="en-US" sz="2800" smtClean="0"/>
              <a:t>Since Ethernet permits up to 1024 stations, backoff continues until </a:t>
            </a:r>
            <a:r>
              <a:rPr lang="en-US" sz="2800" smtClean="0">
                <a:solidFill>
                  <a:srgbClr val="FF6600"/>
                </a:solidFill>
                <a:latin typeface="Comic Sans MS" pitchFamily="66" charset="0"/>
              </a:rPr>
              <a:t>K</a:t>
            </a:r>
            <a:r>
              <a:rPr lang="en-US" sz="2800" smtClean="0">
                <a:solidFill>
                  <a:srgbClr val="FF6600"/>
                </a:solidFill>
              </a:rPr>
              <a:t> = 10, L = 2</a:t>
            </a:r>
            <a:r>
              <a:rPr lang="en-US" sz="2800" baseline="30000" smtClean="0">
                <a:solidFill>
                  <a:srgbClr val="FF6600"/>
                </a:solidFill>
              </a:rPr>
              <a:t>10</a:t>
            </a:r>
            <a:r>
              <a:rPr lang="en-US" sz="2800" smtClean="0"/>
              <a:t>, and </a:t>
            </a:r>
            <a:r>
              <a:rPr lang="en-US" sz="2800" smtClean="0">
                <a:solidFill>
                  <a:schemeClr val="accent2"/>
                </a:solidFill>
              </a:rPr>
              <a:t>p = 1/2</a:t>
            </a:r>
            <a:r>
              <a:rPr lang="en-US" sz="2800" baseline="30000" smtClean="0">
                <a:solidFill>
                  <a:schemeClr val="accent2"/>
                </a:solidFill>
              </a:rPr>
              <a:t>10</a:t>
            </a:r>
          </a:p>
          <a:p>
            <a:pPr eaLnBrk="1" hangingPunct="1">
              <a:buFontTx/>
              <a:buNone/>
            </a:pPr>
            <a:endParaRPr lang="en-US" sz="28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smtClean="0"/>
              <a:t>Normally </a:t>
            </a:r>
            <a:r>
              <a:rPr lang="en-US" sz="2800" smtClean="0">
                <a:solidFill>
                  <a:srgbClr val="FF6600"/>
                </a:solidFill>
                <a:latin typeface="Comic Sans MS" pitchFamily="66" charset="0"/>
              </a:rPr>
              <a:t>K</a:t>
            </a:r>
            <a:r>
              <a:rPr lang="en-US" sz="2800" smtClean="0">
                <a:solidFill>
                  <a:srgbClr val="FF6600"/>
                </a:solidFill>
              </a:rPr>
              <a:t> </a:t>
            </a:r>
            <a:r>
              <a:rPr lang="en-US" sz="2800" smtClean="0"/>
              <a:t>is incremented up to 10, but BEB is set for 16 retries. After 16 retries, MAC gives up trying to send the frame.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chemeClr val="accent2"/>
                </a:solidFill>
              </a:rPr>
              <a:t>		{The IP packet is now considered lost}.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00FF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00FF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1085</Words>
  <Application>Microsoft Office PowerPoint</Application>
  <PresentationFormat>On-screen Show (4:3)</PresentationFormat>
  <Paragraphs>328</Paragraphs>
  <Slides>29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Default Design</vt:lpstr>
      <vt:lpstr>Clip</vt:lpstr>
      <vt:lpstr>Local Area Networks</vt:lpstr>
      <vt:lpstr>PowerPoint Presentation</vt:lpstr>
      <vt:lpstr>Ethernet</vt:lpstr>
      <vt:lpstr>       Ethernet   [DEC, Intel, Xerox]</vt:lpstr>
      <vt:lpstr>        Ethernet  [operational in 1974]</vt:lpstr>
      <vt:lpstr>PowerPoint Presentation</vt:lpstr>
      <vt:lpstr>PowerPoint Presentation</vt:lpstr>
      <vt:lpstr>Binary Exponental Backoff</vt:lpstr>
      <vt:lpstr>Binary Exponential Backoff (BEB)</vt:lpstr>
      <vt:lpstr>PowerPoint Presentation</vt:lpstr>
      <vt:lpstr>PowerPoint Presentation</vt:lpstr>
      <vt:lpstr>PowerPoint Presentation</vt:lpstr>
      <vt:lpstr>PowerPoint Presentation</vt:lpstr>
      <vt:lpstr>Ethernet Evolution</vt:lpstr>
      <vt:lpstr>PowerPoint Presentation</vt:lpstr>
      <vt:lpstr>Ethernet Evolution</vt:lpstr>
      <vt:lpstr>PowerPoint Presentation</vt:lpstr>
      <vt:lpstr>PowerPoint Presentation</vt:lpstr>
      <vt:lpstr>Ethernet Evolution</vt:lpstr>
      <vt:lpstr>Ethernet Evolution</vt:lpstr>
      <vt:lpstr>The Hub Concept</vt:lpstr>
      <vt:lpstr>PowerPoint Presentation</vt:lpstr>
      <vt:lpstr>PowerPoint Presentation</vt:lpstr>
      <vt:lpstr>Switched Ethernet</vt:lpstr>
      <vt:lpstr>PowerPoint Presentation</vt:lpstr>
      <vt:lpstr>Switched Ethernet</vt:lpstr>
      <vt:lpstr>PowerPoint Presentation</vt:lpstr>
      <vt:lpstr>Switched Ethernet Hub</vt:lpstr>
      <vt:lpstr>PowerPoint Presentation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Ethernet</dc:title>
  <dc:creator>Bob Kinicki</dc:creator>
  <cp:lastModifiedBy>Professor Kinicki</cp:lastModifiedBy>
  <cp:revision>30</cp:revision>
  <dcterms:created xsi:type="dcterms:W3CDTF">2001-11-28T18:11:49Z</dcterms:created>
  <dcterms:modified xsi:type="dcterms:W3CDTF">2014-12-08T12:30:17Z</dcterms:modified>
</cp:coreProperties>
</file>