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9"/>
  </p:notesMasterIdLst>
  <p:handoutMasterIdLst>
    <p:handoutMasterId r:id="rId60"/>
  </p:handoutMasterIdLst>
  <p:sldIdLst>
    <p:sldId id="256" r:id="rId2"/>
    <p:sldId id="438" r:id="rId3"/>
    <p:sldId id="371" r:id="rId4"/>
    <p:sldId id="372" r:id="rId5"/>
    <p:sldId id="373" r:id="rId6"/>
    <p:sldId id="374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383" r:id="rId29"/>
    <p:sldId id="412" r:id="rId30"/>
    <p:sldId id="413" r:id="rId31"/>
    <p:sldId id="414" r:id="rId32"/>
    <p:sldId id="415" r:id="rId33"/>
    <p:sldId id="416" r:id="rId34"/>
    <p:sldId id="385" r:id="rId35"/>
    <p:sldId id="411" r:id="rId36"/>
    <p:sldId id="386" r:id="rId37"/>
    <p:sldId id="387" r:id="rId38"/>
    <p:sldId id="388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8" r:id="rId48"/>
    <p:sldId id="430" r:id="rId49"/>
    <p:sldId id="429" r:id="rId50"/>
    <p:sldId id="431" r:id="rId51"/>
    <p:sldId id="432" r:id="rId52"/>
    <p:sldId id="433" r:id="rId53"/>
    <p:sldId id="434" r:id="rId54"/>
    <p:sldId id="437" r:id="rId55"/>
    <p:sldId id="435" r:id="rId56"/>
    <p:sldId id="436" r:id="rId57"/>
    <p:sldId id="417" r:id="rId58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3366"/>
    <a:srgbClr val="000000"/>
    <a:srgbClr val="990033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29.xml"/><Relationship Id="rId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4" y="4409758"/>
            <a:ext cx="5121275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F0DEF3-FB3E-4271-B2F2-204A0691E679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05DCECF-9CD7-4249-8354-8F1AADACB2B4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7AD2B50-BC35-45F7-8921-902C937799B5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5CDD82F-3F0B-4C2A-A7EE-8C9F4E6B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3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.wmf"/><Relationship Id="rId9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72816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State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14417"/>
            <a:ext cx="6005512" cy="1126951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/>
          </p:nvPr>
        </p:nvSpPr>
        <p:spPr>
          <a:xfrm>
            <a:off x="1955701" y="-27384"/>
            <a:ext cx="5208587" cy="103959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</p:txBody>
      </p:sp>
      <p:grpSp>
        <p:nvGrpSpPr>
          <p:cNvPr id="41990" name="Group 59"/>
          <p:cNvGrpSpPr>
            <a:grpSpLocks/>
          </p:cNvGrpSpPr>
          <p:nvPr/>
        </p:nvGrpSpPr>
        <p:grpSpPr bwMode="auto">
          <a:xfrm>
            <a:off x="4506913" y="1175990"/>
            <a:ext cx="4422775" cy="4413250"/>
            <a:chOff x="2758" y="589"/>
            <a:chExt cx="2786" cy="2780"/>
          </a:xfrm>
        </p:grpSpPr>
        <p:sp>
          <p:nvSpPr>
            <p:cNvPr id="41993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996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2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79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7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1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3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2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2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4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60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03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04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42021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2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3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4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025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026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03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27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2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9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0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005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 dirty="0">
                  <a:latin typeface="Arial" charset="0"/>
                </a:rPr>
                <a:t>223.1.1.0/24</a:t>
              </a:r>
              <a:endParaRPr lang="en-US" dirty="0"/>
            </a:p>
          </p:txBody>
        </p:sp>
        <p:sp>
          <p:nvSpPr>
            <p:cNvPr id="42006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42008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9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5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94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0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1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6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" y="18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2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7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7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268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8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8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6" y="2696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9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42020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1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Recipe</a:t>
            </a:r>
          </a:p>
          <a:p>
            <a:r>
              <a:rPr lang="en-US" sz="2400" dirty="0" smtClean="0"/>
              <a:t>To determine the subnets, detach each interface from its host or router, creating islands of isolated networks. Each isolated network is called a </a:t>
            </a:r>
            <a:r>
              <a:rPr lang="en-US" sz="2400" dirty="0" smtClean="0">
                <a:solidFill>
                  <a:srgbClr val="800000"/>
                </a:solidFill>
              </a:rPr>
              <a:t>subnet</a:t>
            </a:r>
            <a:r>
              <a:rPr lang="en-US" sz="2400" dirty="0" smtClean="0"/>
              <a:t>.</a:t>
            </a:r>
          </a:p>
        </p:txBody>
      </p:sp>
      <p:sp>
        <p:nvSpPr>
          <p:cNvPr id="41992" name="Text Box 61"/>
          <p:cNvSpPr txBox="1">
            <a:spLocks noChangeArrowheads="1"/>
          </p:cNvSpPr>
          <p:nvPr/>
        </p:nvSpPr>
        <p:spPr bwMode="auto">
          <a:xfrm>
            <a:off x="467544" y="5631631"/>
            <a:ext cx="8385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400" b="1" dirty="0">
                <a:solidFill>
                  <a:srgbClr val="008000"/>
                </a:solidFill>
              </a:rPr>
              <a:t>Subnet mask: /</a:t>
            </a:r>
            <a:r>
              <a:rPr lang="en-US" sz="2400" b="1" dirty="0" smtClean="0">
                <a:solidFill>
                  <a:srgbClr val="008000"/>
                </a:solidFill>
              </a:rPr>
              <a:t>24 :: defined by the leftmost 24 bits.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Freeform 2"/>
          <p:cNvSpPr>
            <a:spLocks/>
          </p:cNvSpPr>
          <p:nvPr/>
        </p:nvSpPr>
        <p:spPr bwMode="auto">
          <a:xfrm>
            <a:off x="6115050" y="3242915"/>
            <a:ext cx="1268413" cy="1463675"/>
          </a:xfrm>
          <a:custGeom>
            <a:avLst/>
            <a:gdLst>
              <a:gd name="T0" fmla="*/ 9525 w 799"/>
              <a:gd name="T1" fmla="*/ 104775 h 922"/>
              <a:gd name="T2" fmla="*/ 541338 w 799"/>
              <a:gd name="T3" fmla="*/ 708025 h 922"/>
              <a:gd name="T4" fmla="*/ 1028700 w 799"/>
              <a:gd name="T5" fmla="*/ 1362075 h 922"/>
              <a:gd name="T6" fmla="*/ 1219200 w 799"/>
              <a:gd name="T7" fmla="*/ 1314450 h 922"/>
              <a:gd name="T8" fmla="*/ 735013 w 799"/>
              <a:gd name="T9" fmla="*/ 561975 h 922"/>
              <a:gd name="T10" fmla="*/ 95250 w 799"/>
              <a:gd name="T11" fmla="*/ 0 h 922"/>
              <a:gd name="T12" fmla="*/ 9525 w 799"/>
              <a:gd name="T13" fmla="*/ 104775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Freeform 3"/>
          <p:cNvSpPr>
            <a:spLocks/>
          </p:cNvSpPr>
          <p:nvPr/>
        </p:nvSpPr>
        <p:spPr bwMode="auto">
          <a:xfrm>
            <a:off x="4819650" y="4754215"/>
            <a:ext cx="2257425" cy="327025"/>
          </a:xfrm>
          <a:custGeom>
            <a:avLst/>
            <a:gdLst>
              <a:gd name="T0" fmla="*/ 66675 w 1422"/>
              <a:gd name="T1" fmla="*/ 279400 h 206"/>
              <a:gd name="T2" fmla="*/ 1017588 w 1422"/>
              <a:gd name="T3" fmla="*/ 263525 h 206"/>
              <a:gd name="T4" fmla="*/ 2009775 w 1422"/>
              <a:gd name="T5" fmla="*/ 269875 h 206"/>
              <a:gd name="T6" fmla="*/ 2095500 w 1422"/>
              <a:gd name="T7" fmla="*/ 50800 h 206"/>
              <a:gd name="T8" fmla="*/ 1042988 w 1422"/>
              <a:gd name="T9" fmla="*/ 22225 h 206"/>
              <a:gd name="T10" fmla="*/ 71438 w 1422"/>
              <a:gd name="T11" fmla="*/ 42863 h 206"/>
              <a:gd name="T12" fmla="*/ 66675 w 1422"/>
              <a:gd name="T13" fmla="*/ 279400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Freeform 4"/>
          <p:cNvSpPr>
            <a:spLocks/>
          </p:cNvSpPr>
          <p:nvPr/>
        </p:nvSpPr>
        <p:spPr bwMode="auto">
          <a:xfrm>
            <a:off x="4562475" y="3166715"/>
            <a:ext cx="1158875" cy="1547813"/>
          </a:xfrm>
          <a:custGeom>
            <a:avLst/>
            <a:gdLst>
              <a:gd name="T0" fmla="*/ 249238 w 730"/>
              <a:gd name="T1" fmla="*/ 1511300 h 975"/>
              <a:gd name="T2" fmla="*/ 733425 w 730"/>
              <a:gd name="T3" fmla="*/ 790575 h 975"/>
              <a:gd name="T4" fmla="*/ 1123950 w 730"/>
              <a:gd name="T5" fmla="*/ 228600 h 975"/>
              <a:gd name="T6" fmla="*/ 942975 w 730"/>
              <a:gd name="T7" fmla="*/ 66675 h 975"/>
              <a:gd name="T8" fmla="*/ 552450 w 730"/>
              <a:gd name="T9" fmla="*/ 628650 h 975"/>
              <a:gd name="T10" fmla="*/ 0 w 730"/>
              <a:gd name="T11" fmla="*/ 1428750 h 975"/>
              <a:gd name="T12" fmla="*/ 249238 w 730"/>
              <a:gd name="T13" fmla="*/ 1511300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5"/>
          <p:cNvSpPr>
            <a:spLocks/>
          </p:cNvSpPr>
          <p:nvPr/>
        </p:nvSpPr>
        <p:spPr bwMode="auto">
          <a:xfrm rot="5265760">
            <a:off x="5310982" y="984696"/>
            <a:ext cx="1612900" cy="2049463"/>
          </a:xfrm>
          <a:custGeom>
            <a:avLst/>
            <a:gdLst>
              <a:gd name="T0" fmla="*/ 1583886 w 1223"/>
              <a:gd name="T1" fmla="*/ 1200150 h 1291"/>
              <a:gd name="T2" fmla="*/ 925802 w 1223"/>
              <a:gd name="T3" fmla="*/ 1063625 h 1291"/>
              <a:gd name="T4" fmla="*/ 801834 w 1223"/>
              <a:gd name="T5" fmla="*/ 163513 h 1291"/>
              <a:gd name="T6" fmla="*/ 441800 w 1223"/>
              <a:gd name="T7" fmla="*/ 82550 h 1291"/>
              <a:gd name="T8" fmla="*/ 85722 w 1223"/>
              <a:gd name="T9" fmla="*/ 130175 h 1291"/>
              <a:gd name="T10" fmla="*/ 54071 w 1223"/>
              <a:gd name="T11" fmla="*/ 863600 h 1291"/>
              <a:gd name="T12" fmla="*/ 50115 w 1223"/>
              <a:gd name="T13" fmla="*/ 1192213 h 1291"/>
              <a:gd name="T14" fmla="*/ 30333 w 1223"/>
              <a:gd name="T15" fmla="*/ 1492250 h 1291"/>
              <a:gd name="T16" fmla="*/ 22420 w 1223"/>
              <a:gd name="T17" fmla="*/ 1768475 h 1291"/>
              <a:gd name="T18" fmla="*/ 168807 w 1223"/>
              <a:gd name="T19" fmla="*/ 1935163 h 1291"/>
              <a:gd name="T20" fmla="*/ 793921 w 1223"/>
              <a:gd name="T21" fmla="*/ 1973263 h 1291"/>
              <a:gd name="T22" fmla="*/ 904701 w 1223"/>
              <a:gd name="T23" fmla="*/ 1476375 h 1291"/>
              <a:gd name="T24" fmla="*/ 1552235 w 1223"/>
              <a:gd name="T25" fmla="*/ 1454150 h 1291"/>
              <a:gd name="T26" fmla="*/ 1583886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785225" cy="79216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301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314450"/>
            <a:ext cx="36957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How many?</a:t>
            </a:r>
            <a:endParaRPr lang="en-US" sz="2400" smtClean="0"/>
          </a:p>
        </p:txBody>
      </p:sp>
      <p:graphicFrame>
        <p:nvGraphicFramePr>
          <p:cNvPr id="430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13329"/>
              </p:ext>
            </p:extLst>
          </p:nvPr>
        </p:nvGraphicFramePr>
        <p:xfrm>
          <a:off x="6389688" y="137442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6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137442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Line 9"/>
          <p:cNvSpPr>
            <a:spLocks noChangeShapeType="1"/>
          </p:cNvSpPr>
          <p:nvPr/>
        </p:nvSpPr>
        <p:spPr bwMode="auto">
          <a:xfrm flipH="1">
            <a:off x="5226050" y="1999903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H="1" flipV="1">
            <a:off x="6727825" y="1825278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 flipH="1">
            <a:off x="5227638" y="1771303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959249"/>
              </p:ext>
            </p:extLst>
          </p:nvPr>
        </p:nvGraphicFramePr>
        <p:xfrm>
          <a:off x="5780088" y="12696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7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2696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71145"/>
              </p:ext>
            </p:extLst>
          </p:nvPr>
        </p:nvGraphicFramePr>
        <p:xfrm>
          <a:off x="5151438" y="14030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8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14030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Line 14"/>
          <p:cNvSpPr>
            <a:spLocks noChangeShapeType="1"/>
          </p:cNvSpPr>
          <p:nvPr/>
        </p:nvSpPr>
        <p:spPr bwMode="auto">
          <a:xfrm flipH="1">
            <a:off x="5856288" y="2009428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5"/>
          <p:cNvSpPr txBox="1">
            <a:spLocks noChangeArrowheads="1"/>
          </p:cNvSpPr>
          <p:nvPr/>
        </p:nvSpPr>
        <p:spPr bwMode="auto">
          <a:xfrm>
            <a:off x="4237038" y="176971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3026" name="Rectangle 16"/>
          <p:cNvSpPr>
            <a:spLocks noChangeArrowheads="1"/>
          </p:cNvSpPr>
          <p:nvPr/>
        </p:nvSpPr>
        <p:spPr bwMode="auto">
          <a:xfrm>
            <a:off x="5729288" y="2476153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Text Box 17"/>
          <p:cNvSpPr txBox="1">
            <a:spLocks noChangeArrowheads="1"/>
          </p:cNvSpPr>
          <p:nvPr/>
        </p:nvSpPr>
        <p:spPr bwMode="auto">
          <a:xfrm>
            <a:off x="5372100" y="2377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3028" name="Text Box 18"/>
          <p:cNvSpPr txBox="1">
            <a:spLocks noChangeArrowheads="1"/>
          </p:cNvSpPr>
          <p:nvPr/>
        </p:nvSpPr>
        <p:spPr bwMode="auto">
          <a:xfrm>
            <a:off x="6684963" y="17744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3029" name="Freeform 19"/>
          <p:cNvSpPr>
            <a:spLocks/>
          </p:cNvSpPr>
          <p:nvPr/>
        </p:nvSpPr>
        <p:spPr bwMode="auto">
          <a:xfrm>
            <a:off x="3622675" y="498757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0" name="Group 20"/>
          <p:cNvGrpSpPr>
            <a:grpSpLocks/>
          </p:cNvGrpSpPr>
          <p:nvPr/>
        </p:nvGrpSpPr>
        <p:grpSpPr bwMode="auto">
          <a:xfrm>
            <a:off x="4059238" y="4698653"/>
            <a:ext cx="711200" cy="381000"/>
            <a:chOff x="3600" y="219"/>
            <a:chExt cx="360" cy="175"/>
          </a:xfrm>
        </p:grpSpPr>
        <p:sp>
          <p:nvSpPr>
            <p:cNvPr id="43092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3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4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5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96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97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102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3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4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98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99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0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1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31" name="Line 34"/>
          <p:cNvSpPr>
            <a:spLocks noChangeShapeType="1"/>
          </p:cNvSpPr>
          <p:nvPr/>
        </p:nvSpPr>
        <p:spPr bwMode="auto">
          <a:xfrm flipH="1">
            <a:off x="4378325" y="509076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35"/>
          <p:cNvSpPr>
            <a:spLocks noChangeShapeType="1"/>
          </p:cNvSpPr>
          <p:nvPr/>
        </p:nvSpPr>
        <p:spPr bwMode="auto">
          <a:xfrm flipH="1" flipV="1">
            <a:off x="3859213" y="579561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36"/>
          <p:cNvSpPr>
            <a:spLocks noChangeShapeType="1"/>
          </p:cNvSpPr>
          <p:nvPr/>
        </p:nvSpPr>
        <p:spPr bwMode="auto">
          <a:xfrm flipH="1" flipV="1">
            <a:off x="3870325" y="581149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37"/>
          <p:cNvSpPr>
            <a:spLocks noChangeShapeType="1"/>
          </p:cNvSpPr>
          <p:nvPr/>
        </p:nvSpPr>
        <p:spPr bwMode="auto">
          <a:xfrm flipH="1" flipV="1">
            <a:off x="4865688" y="579720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140369"/>
              </p:ext>
            </p:extLst>
          </p:nvPr>
        </p:nvGraphicFramePr>
        <p:xfrm>
          <a:off x="4413250" y="58988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9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8988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42965"/>
              </p:ext>
            </p:extLst>
          </p:nvPr>
        </p:nvGraphicFramePr>
        <p:xfrm>
          <a:off x="3765550" y="591309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591309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7" name="Text Box 40"/>
          <p:cNvSpPr txBox="1">
            <a:spLocks noChangeArrowheads="1"/>
          </p:cNvSpPr>
          <p:nvPr/>
        </p:nvSpPr>
        <p:spPr bwMode="auto">
          <a:xfrm>
            <a:off x="4813300" y="568449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3038" name="Text Box 41"/>
          <p:cNvSpPr txBox="1">
            <a:spLocks noChangeArrowheads="1"/>
          </p:cNvSpPr>
          <p:nvPr/>
        </p:nvSpPr>
        <p:spPr bwMode="auto">
          <a:xfrm>
            <a:off x="2917825" y="5679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3039" name="Rectangle 42"/>
          <p:cNvSpPr>
            <a:spLocks noChangeArrowheads="1"/>
          </p:cNvSpPr>
          <p:nvPr/>
        </p:nvSpPr>
        <p:spPr bwMode="auto">
          <a:xfrm>
            <a:off x="4319588" y="519077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Text Box 43"/>
          <p:cNvSpPr txBox="1">
            <a:spLocks noChangeArrowheads="1"/>
          </p:cNvSpPr>
          <p:nvPr/>
        </p:nvSpPr>
        <p:spPr bwMode="auto">
          <a:xfrm>
            <a:off x="3876675" y="5130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43041" name="Freeform 45"/>
          <p:cNvSpPr>
            <a:spLocks/>
          </p:cNvSpPr>
          <p:nvPr/>
        </p:nvSpPr>
        <p:spPr bwMode="auto">
          <a:xfrm>
            <a:off x="6651625" y="500662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42" name="Group 46"/>
          <p:cNvGrpSpPr>
            <a:grpSpLocks/>
          </p:cNvGrpSpPr>
          <p:nvPr/>
        </p:nvGrpSpPr>
        <p:grpSpPr bwMode="auto">
          <a:xfrm>
            <a:off x="7088188" y="4717703"/>
            <a:ext cx="711200" cy="381000"/>
            <a:chOff x="3600" y="219"/>
            <a:chExt cx="360" cy="175"/>
          </a:xfrm>
        </p:grpSpPr>
        <p:sp>
          <p:nvSpPr>
            <p:cNvPr id="43079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0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1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2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83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84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89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0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1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85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86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7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8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43" name="Line 60"/>
          <p:cNvSpPr>
            <a:spLocks noChangeShapeType="1"/>
          </p:cNvSpPr>
          <p:nvPr/>
        </p:nvSpPr>
        <p:spPr bwMode="auto">
          <a:xfrm flipH="1">
            <a:off x="7407275" y="510981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61"/>
          <p:cNvSpPr>
            <a:spLocks noChangeShapeType="1"/>
          </p:cNvSpPr>
          <p:nvPr/>
        </p:nvSpPr>
        <p:spPr bwMode="auto">
          <a:xfrm flipH="1" flipV="1">
            <a:off x="6888163" y="581466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Line 62"/>
          <p:cNvSpPr>
            <a:spLocks noChangeShapeType="1"/>
          </p:cNvSpPr>
          <p:nvPr/>
        </p:nvSpPr>
        <p:spPr bwMode="auto">
          <a:xfrm flipH="1" flipV="1">
            <a:off x="6899275" y="583054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Line 63"/>
          <p:cNvSpPr>
            <a:spLocks noChangeShapeType="1"/>
          </p:cNvSpPr>
          <p:nvPr/>
        </p:nvSpPr>
        <p:spPr bwMode="auto">
          <a:xfrm flipH="1" flipV="1">
            <a:off x="7894638" y="581625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47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203304"/>
              </p:ext>
            </p:extLst>
          </p:nvPr>
        </p:nvGraphicFramePr>
        <p:xfrm>
          <a:off x="7442200" y="59178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9178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8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50831"/>
              </p:ext>
            </p:extLst>
          </p:nvPr>
        </p:nvGraphicFramePr>
        <p:xfrm>
          <a:off x="6794500" y="593214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93214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9" name="Text Box 66"/>
          <p:cNvSpPr txBox="1">
            <a:spLocks noChangeArrowheads="1"/>
          </p:cNvSpPr>
          <p:nvPr/>
        </p:nvSpPr>
        <p:spPr bwMode="auto">
          <a:xfrm>
            <a:off x="7842250" y="570354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3050" name="Text Box 67"/>
          <p:cNvSpPr txBox="1">
            <a:spLocks noChangeArrowheads="1"/>
          </p:cNvSpPr>
          <p:nvPr/>
        </p:nvSpPr>
        <p:spPr bwMode="auto">
          <a:xfrm>
            <a:off x="5946775" y="56987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3051" name="Rectangle 68"/>
          <p:cNvSpPr>
            <a:spLocks noChangeArrowheads="1"/>
          </p:cNvSpPr>
          <p:nvPr/>
        </p:nvSpPr>
        <p:spPr bwMode="auto">
          <a:xfrm>
            <a:off x="7348538" y="520982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Text Box 69"/>
          <p:cNvSpPr txBox="1">
            <a:spLocks noChangeArrowheads="1"/>
          </p:cNvSpPr>
          <p:nvPr/>
        </p:nvSpPr>
        <p:spPr bwMode="auto">
          <a:xfrm>
            <a:off x="6899275" y="517490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3053" name="Group 70"/>
          <p:cNvGrpSpPr>
            <a:grpSpLocks/>
          </p:cNvGrpSpPr>
          <p:nvPr/>
        </p:nvGrpSpPr>
        <p:grpSpPr bwMode="auto">
          <a:xfrm>
            <a:off x="5526088" y="2812703"/>
            <a:ext cx="711200" cy="381000"/>
            <a:chOff x="3600" y="219"/>
            <a:chExt cx="360" cy="175"/>
          </a:xfrm>
        </p:grpSpPr>
        <p:sp>
          <p:nvSpPr>
            <p:cNvPr id="43066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7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8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70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7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76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7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8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7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73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4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5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54" name="Line 84"/>
          <p:cNvSpPr>
            <a:spLocks noChangeShapeType="1"/>
          </p:cNvSpPr>
          <p:nvPr/>
        </p:nvSpPr>
        <p:spPr bwMode="auto">
          <a:xfrm flipH="1" flipV="1">
            <a:off x="6108700" y="1730028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Rectangle 85"/>
          <p:cNvSpPr>
            <a:spLocks noChangeArrowheads="1"/>
          </p:cNvSpPr>
          <p:nvPr/>
        </p:nvSpPr>
        <p:spPr bwMode="auto">
          <a:xfrm>
            <a:off x="6053138" y="1766540"/>
            <a:ext cx="109537" cy="1952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Text Box 86"/>
          <p:cNvSpPr txBox="1">
            <a:spLocks noChangeArrowheads="1"/>
          </p:cNvSpPr>
          <p:nvPr/>
        </p:nvSpPr>
        <p:spPr bwMode="auto">
          <a:xfrm>
            <a:off x="5618163" y="980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43057" name="Line 87"/>
          <p:cNvSpPr>
            <a:spLocks noChangeShapeType="1"/>
          </p:cNvSpPr>
          <p:nvPr/>
        </p:nvSpPr>
        <p:spPr bwMode="auto">
          <a:xfrm flipV="1">
            <a:off x="4591050" y="3185765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Line 88"/>
          <p:cNvSpPr>
            <a:spLocks noChangeShapeType="1"/>
          </p:cNvSpPr>
          <p:nvPr/>
        </p:nvSpPr>
        <p:spPr bwMode="auto">
          <a:xfrm flipH="1" flipV="1">
            <a:off x="6105525" y="3166715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Line 89"/>
          <p:cNvSpPr>
            <a:spLocks noChangeShapeType="1"/>
          </p:cNvSpPr>
          <p:nvPr/>
        </p:nvSpPr>
        <p:spPr bwMode="auto">
          <a:xfrm flipH="1" flipV="1">
            <a:off x="4781550" y="4928840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Text Box 90"/>
          <p:cNvSpPr txBox="1">
            <a:spLocks noChangeArrowheads="1"/>
          </p:cNvSpPr>
          <p:nvPr/>
        </p:nvSpPr>
        <p:spPr bwMode="auto">
          <a:xfrm>
            <a:off x="6184900" y="307940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43061" name="Text Box 91"/>
          <p:cNvSpPr txBox="1">
            <a:spLocks noChangeArrowheads="1"/>
          </p:cNvSpPr>
          <p:nvPr/>
        </p:nvSpPr>
        <p:spPr bwMode="auto">
          <a:xfrm>
            <a:off x="7261225" y="43652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43062" name="Text Box 92"/>
          <p:cNvSpPr txBox="1">
            <a:spLocks noChangeArrowheads="1"/>
          </p:cNvSpPr>
          <p:nvPr/>
        </p:nvSpPr>
        <p:spPr bwMode="auto">
          <a:xfrm>
            <a:off x="6022975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43063" name="Text Box 93"/>
          <p:cNvSpPr txBox="1">
            <a:spLocks noChangeArrowheads="1"/>
          </p:cNvSpPr>
          <p:nvPr/>
        </p:nvSpPr>
        <p:spPr bwMode="auto">
          <a:xfrm>
            <a:off x="4775200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43064" name="Text Box 94"/>
          <p:cNvSpPr txBox="1">
            <a:spLocks noChangeArrowheads="1"/>
          </p:cNvSpPr>
          <p:nvPr/>
        </p:nvSpPr>
        <p:spPr bwMode="auto">
          <a:xfrm>
            <a:off x="3698875" y="43271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43065" name="Text Box 95"/>
          <p:cNvSpPr txBox="1">
            <a:spLocks noChangeArrowheads="1"/>
          </p:cNvSpPr>
          <p:nvPr/>
        </p:nvSpPr>
        <p:spPr bwMode="auto">
          <a:xfrm>
            <a:off x="4565650" y="30889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Addressing: CIDR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193279"/>
            <a:ext cx="8107363" cy="31718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CIDR: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lassless 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err="1" smtClean="0"/>
              <a:t>nter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dirty="0" err="1" smtClean="0"/>
              <a:t>omain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outing</a:t>
            </a:r>
          </a:p>
          <a:p>
            <a:pPr>
              <a:buFont typeface="ZapfDingbats" pitchFamily="82" charset="2"/>
              <a:buNone/>
            </a:pPr>
            <a:r>
              <a:rPr lang="en-US" dirty="0"/>
              <a:t>	</a:t>
            </a:r>
            <a:r>
              <a:rPr lang="en-US" sz="2800" dirty="0" smtClean="0"/>
              <a:t>- extension of subnets to entire Internet</a:t>
            </a:r>
            <a:endParaRPr lang="en-US" sz="3200" dirty="0" smtClean="0"/>
          </a:p>
          <a:p>
            <a:pPr marL="520700" lvl="1" indent="0">
              <a:buNone/>
            </a:pPr>
            <a:r>
              <a:rPr lang="en-US" dirty="0" smtClean="0"/>
              <a:t>with </a:t>
            </a:r>
            <a:r>
              <a:rPr lang="en-US" dirty="0" smtClean="0"/>
              <a:t>the subnet portion of address of </a:t>
            </a:r>
            <a:r>
              <a:rPr lang="en-US" dirty="0" smtClean="0"/>
              <a:t>  arbitrary length.</a:t>
            </a:r>
            <a:endParaRPr lang="en-US" dirty="0" smtClean="0"/>
          </a:p>
          <a:p>
            <a:pPr marL="571500" lvl="1" indent="-342900"/>
            <a:r>
              <a:rPr lang="en-US" dirty="0" smtClean="0"/>
              <a:t>address </a:t>
            </a:r>
            <a:r>
              <a:rPr lang="en-US" dirty="0" smtClean="0"/>
              <a:t>format: </a:t>
            </a:r>
            <a:r>
              <a:rPr lang="en-US" dirty="0" err="1" smtClean="0">
                <a:solidFill>
                  <a:srgbClr val="FF0000"/>
                </a:solidFill>
              </a:rPr>
              <a:t>a.b.c.d</a:t>
            </a:r>
            <a:r>
              <a:rPr lang="en-US" dirty="0" smtClean="0">
                <a:solidFill>
                  <a:srgbClr val="FF0000"/>
                </a:solidFill>
              </a:rPr>
              <a:t>/x</a:t>
            </a:r>
            <a:r>
              <a:rPr lang="en-US" dirty="0" smtClean="0"/>
              <a:t>, where x is # bits in subnet portion of address.</a:t>
            </a:r>
          </a:p>
        </p:txBody>
      </p:sp>
      <p:grpSp>
        <p:nvGrpSpPr>
          <p:cNvPr id="44038" name="Group 4"/>
          <p:cNvGrpSpPr>
            <a:grpSpLocks/>
          </p:cNvGrpSpPr>
          <p:nvPr/>
        </p:nvGrpSpPr>
        <p:grpSpPr bwMode="auto">
          <a:xfrm>
            <a:off x="1423988" y="4395241"/>
            <a:ext cx="6124575" cy="1770063"/>
            <a:chOff x="1339" y="808"/>
            <a:chExt cx="3858" cy="1115"/>
          </a:xfrm>
        </p:grpSpPr>
        <p:sp>
          <p:nvSpPr>
            <p:cNvPr id="44039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11001000  00010111</a:t>
              </a:r>
              <a:r>
                <a:rPr lang="en-US" sz="2400">
                  <a:latin typeface="Arial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0001000</a:t>
              </a:r>
              <a:r>
                <a:rPr lang="en-US" sz="2400">
                  <a:latin typeface="Arial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2376" y="808"/>
              <a:ext cx="5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part</a:t>
              </a:r>
              <a:endParaRPr lang="en-US" dirty="0"/>
            </a:p>
          </p:txBody>
        </p:sp>
        <p:sp>
          <p:nvSpPr>
            <p:cNvPr id="44041" name="Text Box 7"/>
            <p:cNvSpPr txBox="1">
              <a:spLocks noChangeArrowheads="1"/>
            </p:cNvSpPr>
            <p:nvPr/>
          </p:nvSpPr>
          <p:spPr bwMode="auto">
            <a:xfrm>
              <a:off x="4468" y="808"/>
              <a:ext cx="4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  <a:p>
              <a:pPr algn="ctr"/>
              <a:r>
                <a:rPr lang="en-US" dirty="0"/>
                <a:t>part</a:t>
              </a:r>
            </a:p>
          </p:txBody>
        </p:sp>
        <p:sp>
          <p:nvSpPr>
            <p:cNvPr id="44042" name="Line 8"/>
            <p:cNvSpPr>
              <a:spLocks noChangeShapeType="1"/>
            </p:cNvSpPr>
            <p:nvPr/>
          </p:nvSpPr>
          <p:spPr bwMode="auto">
            <a:xfrm>
              <a:off x="3020" y="1080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 flipH="1">
              <a:off x="1408" y="1080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4055" y="1080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1"/>
            <p:cNvSpPr>
              <a:spLocks noChangeShapeType="1"/>
            </p:cNvSpPr>
            <p:nvPr/>
          </p:nvSpPr>
          <p:spPr bwMode="auto">
            <a:xfrm flipV="1">
              <a:off x="4773" y="1080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/>
                <a:t>200.23.16.0/23</a:t>
              </a:r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Addresses: How to Get </a:t>
            </a:r>
            <a:r>
              <a:rPr lang="en-US" sz="3600" dirty="0"/>
              <a:t>O</a:t>
            </a:r>
            <a:r>
              <a:rPr lang="en-US" sz="3600" dirty="0" smtClean="0"/>
              <a:t>ne?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034338" cy="468052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dirty="0" smtClean="0">
                <a:solidFill>
                  <a:srgbClr val="800000"/>
                </a:solidFill>
              </a:rPr>
              <a:t>Q: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How does a </a:t>
            </a:r>
            <a:r>
              <a:rPr lang="en-US" dirty="0" smtClean="0">
                <a:solidFill>
                  <a:srgbClr val="0033CC"/>
                </a:solidFill>
              </a:rPr>
              <a:t>host</a:t>
            </a:r>
            <a:r>
              <a:rPr lang="en-US" dirty="0" smtClean="0"/>
              <a:t> get IP address</a:t>
            </a:r>
            <a:r>
              <a:rPr lang="en-US" dirty="0" smtClean="0"/>
              <a:t>?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r>
              <a:rPr lang="en-US" sz="2400" dirty="0" smtClean="0"/>
              <a:t>hard-coded by system admin in a </a:t>
            </a:r>
            <a:r>
              <a:rPr lang="en-US" sz="2400" dirty="0" smtClean="0"/>
              <a:t>file.</a:t>
            </a:r>
            <a:endParaRPr lang="en-US" sz="2400" dirty="0" smtClean="0"/>
          </a:p>
          <a:p>
            <a:pPr lvl="1"/>
            <a:r>
              <a:rPr lang="en-US" dirty="0" smtClean="0"/>
              <a:t>Windows: control-panel-&gt;network-&gt;configuration-&gt;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r>
              <a:rPr lang="en-US" dirty="0" smtClean="0"/>
              <a:t>-&gt;properties</a:t>
            </a:r>
          </a:p>
          <a:p>
            <a:pPr lvl="1"/>
            <a:r>
              <a:rPr lang="en-US" dirty="0" smtClean="0"/>
              <a:t>UNIX: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rc.config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DHCP: D</a:t>
            </a:r>
            <a:r>
              <a:rPr lang="en-US" sz="2400" dirty="0" smtClean="0"/>
              <a:t>ynamic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ost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onfiguration </a:t>
            </a:r>
            <a:r>
              <a:rPr lang="en-US" sz="2400" dirty="0" smtClean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rotocol: dynamically get address from a </a:t>
            </a:r>
            <a:r>
              <a:rPr lang="en-US" sz="2400" dirty="0" smtClean="0"/>
              <a:t>server.</a:t>
            </a:r>
            <a:endParaRPr lang="en-US" sz="2400" dirty="0" smtClean="0"/>
          </a:p>
          <a:p>
            <a:pPr lvl="1"/>
            <a:r>
              <a:rPr lang="en-US" dirty="0" smtClean="0"/>
              <a:t>A “plug-and-play” protocol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-27384"/>
            <a:ext cx="8826500" cy="1012403"/>
          </a:xfrm>
        </p:spPr>
        <p:txBody>
          <a:bodyPr/>
          <a:lstStyle/>
          <a:p>
            <a:r>
              <a:rPr lang="en-US" sz="3200" dirty="0" smtClean="0"/>
              <a:t>DHCP: Dynamic Host Configuration Protocol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49970"/>
            <a:ext cx="8807450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400" dirty="0"/>
              <a:t>A</a:t>
            </a:r>
            <a:r>
              <a:rPr lang="en-US" sz="2400" dirty="0" smtClean="0"/>
              <a:t>llow a host to </a:t>
            </a:r>
            <a:r>
              <a:rPr lang="en-US" sz="2400" i="1" dirty="0" smtClean="0">
                <a:solidFill>
                  <a:srgbClr val="0033CC"/>
                </a:solidFill>
              </a:rPr>
              <a:t>dynamically</a:t>
            </a:r>
            <a:r>
              <a:rPr lang="en-US" sz="2400" i="1" dirty="0" smtClean="0"/>
              <a:t> </a:t>
            </a:r>
            <a:r>
              <a:rPr lang="en-US" sz="2400" dirty="0" smtClean="0"/>
              <a:t>obtain its IP address from network server when it joins the network.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Can renew its lease on address in use.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Allows reuse of addresses (only hold address while connected an “on”).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Support for mobile users who want to join network (more shortly).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/>
              <a:t>DHCP overview: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broadcasts “</a:t>
            </a:r>
            <a:r>
              <a:rPr lang="en-US" sz="2400" dirty="0" smtClean="0">
                <a:solidFill>
                  <a:srgbClr val="800000"/>
                </a:solidFill>
              </a:rPr>
              <a:t>DHCP discover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responds with “</a:t>
            </a:r>
            <a:r>
              <a:rPr lang="en-US" sz="2400" dirty="0" smtClean="0">
                <a:solidFill>
                  <a:srgbClr val="800000"/>
                </a:solidFill>
              </a:rPr>
              <a:t>DHCP offer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requests IP address: “</a:t>
            </a:r>
            <a:r>
              <a:rPr lang="en-US" sz="2400" dirty="0" smtClean="0">
                <a:solidFill>
                  <a:srgbClr val="800000"/>
                </a:solidFill>
              </a:rPr>
              <a:t>DHCP request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sends address: “</a:t>
            </a:r>
            <a:r>
              <a:rPr lang="en-US" sz="2400" dirty="0" smtClean="0">
                <a:solidFill>
                  <a:srgbClr val="800000"/>
                </a:solidFill>
              </a:rPr>
              <a:t>DHCP </a:t>
            </a:r>
            <a:r>
              <a:rPr lang="en-US" sz="2400" dirty="0" err="1" smtClean="0">
                <a:solidFill>
                  <a:srgbClr val="800000"/>
                </a:solidFill>
              </a:rPr>
              <a:t>ack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-27384"/>
            <a:ext cx="7772400" cy="1008112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sp>
        <p:nvSpPr>
          <p:cNvPr id="47110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>
              <a:gd name="T0" fmla="*/ 1906587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2 w 1223"/>
              <a:gd name="T7" fmla="*/ 82550 h 1291"/>
              <a:gd name="T8" fmla="*/ 103187 w 1223"/>
              <a:gd name="T9" fmla="*/ 130175 h 1291"/>
              <a:gd name="T10" fmla="*/ 65087 w 1223"/>
              <a:gd name="T11" fmla="*/ 863600 h 1291"/>
              <a:gd name="T12" fmla="*/ 60325 w 1223"/>
              <a:gd name="T13" fmla="*/ 1192212 h 1291"/>
              <a:gd name="T14" fmla="*/ 36512 w 1223"/>
              <a:gd name="T15" fmla="*/ 1492250 h 1291"/>
              <a:gd name="T16" fmla="*/ 26987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7 w 1223"/>
              <a:gd name="T25" fmla="*/ 1454150 h 1291"/>
              <a:gd name="T26" fmla="*/ 1906587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>
              <a:gd name="T0" fmla="*/ 39688 w 1201"/>
              <a:gd name="T1" fmla="*/ 1125538 h 1234"/>
              <a:gd name="T2" fmla="*/ 835025 w 1201"/>
              <a:gd name="T3" fmla="*/ 1238250 h 1234"/>
              <a:gd name="T4" fmla="*/ 973138 w 1201"/>
              <a:gd name="T5" fmla="*/ 1800225 h 1234"/>
              <a:gd name="T6" fmla="*/ 1501775 w 1201"/>
              <a:gd name="T7" fmla="*/ 1952625 h 1234"/>
              <a:gd name="T8" fmla="*/ 1858963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3 w 1201"/>
              <a:gd name="T15" fmla="*/ 671513 h 1234"/>
              <a:gd name="T16" fmla="*/ 1811338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3 w 1201"/>
              <a:gd name="T23" fmla="*/ 823913 h 1234"/>
              <a:gd name="T24" fmla="*/ 69850 w 1201"/>
              <a:gd name="T25" fmla="*/ 869950 h 1234"/>
              <a:gd name="T26" fmla="*/ 39688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>
              <a:gd name="T0" fmla="*/ 952500 w 1295"/>
              <a:gd name="T1" fmla="*/ 47625 h 939"/>
              <a:gd name="T2" fmla="*/ 833438 w 1295"/>
              <a:gd name="T3" fmla="*/ 623887 h 939"/>
              <a:gd name="T4" fmla="*/ 128588 w 1295"/>
              <a:gd name="T5" fmla="*/ 747712 h 939"/>
              <a:gd name="T6" fmla="*/ 61913 w 1295"/>
              <a:gd name="T7" fmla="*/ 1357312 h 939"/>
              <a:gd name="T8" fmla="*/ 328613 w 1295"/>
              <a:gd name="T9" fmla="*/ 1471612 h 939"/>
              <a:gd name="T10" fmla="*/ 681038 w 1295"/>
              <a:gd name="T11" fmla="*/ 1471612 h 939"/>
              <a:gd name="T12" fmla="*/ 1119188 w 1295"/>
              <a:gd name="T13" fmla="*/ 1414462 h 939"/>
              <a:gd name="T14" fmla="*/ 1947863 w 1295"/>
              <a:gd name="T15" fmla="*/ 1347787 h 939"/>
              <a:gd name="T16" fmla="*/ 1766888 w 1295"/>
              <a:gd name="T17" fmla="*/ 728662 h 939"/>
              <a:gd name="T18" fmla="*/ 1233488 w 1295"/>
              <a:gd name="T19" fmla="*/ 576262 h 939"/>
              <a:gd name="T20" fmla="*/ 1209675 w 1295"/>
              <a:gd name="T21" fmla="*/ 66675 h 939"/>
              <a:gd name="T22" fmla="*/ 952500 w 1295"/>
              <a:gd name="T23" fmla="*/ 47625 h 9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3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82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8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8749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484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1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47189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1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93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94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99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0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95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9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22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7123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7125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7126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7127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7129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0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446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1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2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38274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3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7136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7137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41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646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42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Clip" r:id="rId11" imgW="1307263" imgH="1084139" progId="MS_ClipArt_Gallery.2">
                  <p:embed/>
                </p:oleObj>
              </mc:Choice>
              <mc:Fallback>
                <p:oleObj name="Clip" r:id="rId11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660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3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7144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7145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7147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47187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A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8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47185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B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9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47183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4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E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sp>
        <p:nvSpPr>
          <p:cNvPr id="47150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51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>
              <a:gd name="T0" fmla="*/ 139700 w 228"/>
              <a:gd name="T1" fmla="*/ 0 h 114"/>
              <a:gd name="T2" fmla="*/ 0 w 228"/>
              <a:gd name="T3" fmla="*/ 180975 h 114"/>
              <a:gd name="T4" fmla="*/ 220663 w 228"/>
              <a:gd name="T5" fmla="*/ 180975 h 114"/>
              <a:gd name="T6" fmla="*/ 361950 w 228"/>
              <a:gd name="T7" fmla="*/ 0 h 114"/>
              <a:gd name="T8" fmla="*/ 139700 w 228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4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5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6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8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9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0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2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3" name="Rectangle 76"/>
          <p:cNvSpPr>
            <a:spLocks noChangeArrowheads="1"/>
          </p:cNvSpPr>
          <p:nvPr/>
        </p:nvSpPr>
        <p:spPr bwMode="auto">
          <a:xfrm>
            <a:off x="3659003" y="2132856"/>
            <a:ext cx="953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164" name="Rectangle 77"/>
          <p:cNvSpPr>
            <a:spLocks noChangeArrowheads="1"/>
          </p:cNvSpPr>
          <p:nvPr/>
        </p:nvSpPr>
        <p:spPr bwMode="auto">
          <a:xfrm>
            <a:off x="4664075" y="2193925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5" name="Rectangle 78"/>
          <p:cNvSpPr>
            <a:spLocks noChangeArrowheads="1"/>
          </p:cNvSpPr>
          <p:nvPr/>
        </p:nvSpPr>
        <p:spPr bwMode="auto">
          <a:xfrm>
            <a:off x="3669410" y="2459038"/>
            <a:ext cx="856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server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7166" name="Rectangle 79"/>
          <p:cNvSpPr>
            <a:spLocks noChangeArrowheads="1"/>
          </p:cNvSpPr>
          <p:nvPr/>
        </p:nvSpPr>
        <p:spPr bwMode="auto">
          <a:xfrm>
            <a:off x="4584700" y="245903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7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8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9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0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0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w 1588"/>
              <a:gd name="T13" fmla="*/ 0 h 1587"/>
              <a:gd name="T14" fmla="*/ 0 w 1588"/>
              <a:gd name="T15" fmla="*/ 0 h 1587"/>
              <a:gd name="T16" fmla="*/ 0 w 1588"/>
              <a:gd name="T17" fmla="*/ 0 h 1587"/>
              <a:gd name="T18" fmla="*/ 0 w 1588"/>
              <a:gd name="T19" fmla="*/ 0 h 1587"/>
              <a:gd name="T20" fmla="*/ 0 w 1588"/>
              <a:gd name="T21" fmla="*/ 0 h 1587"/>
              <a:gd name="T22" fmla="*/ 0 w 1588"/>
              <a:gd name="T23" fmla="*/ 0 h 1587"/>
              <a:gd name="T24" fmla="*/ 0 w 1588"/>
              <a:gd name="T25" fmla="*/ 0 h 1587"/>
              <a:gd name="T26" fmla="*/ 0 w 1588"/>
              <a:gd name="T27" fmla="*/ 0 h 1587"/>
              <a:gd name="T28" fmla="*/ 0 w 1588"/>
              <a:gd name="T29" fmla="*/ 0 h 1587"/>
              <a:gd name="T30" fmla="*/ 0 w 1588"/>
              <a:gd name="T31" fmla="*/ 0 h 1587"/>
              <a:gd name="T32" fmla="*/ 0 w 1588"/>
              <a:gd name="T33" fmla="*/ 0 h 1587"/>
              <a:gd name="T34" fmla="*/ 0 w 1588"/>
              <a:gd name="T35" fmla="*/ 0 h 15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3175 h 2"/>
              <a:gd name="T6" fmla="*/ 0 w 1587"/>
              <a:gd name="T7" fmla="*/ 3175 h 2"/>
              <a:gd name="T8" fmla="*/ 0 w 1587"/>
              <a:gd name="T9" fmla="*/ 3175 h 2"/>
              <a:gd name="T10" fmla="*/ 0 w 1587"/>
              <a:gd name="T11" fmla="*/ 3175 h 2"/>
              <a:gd name="T12" fmla="*/ 0 w 1587"/>
              <a:gd name="T13" fmla="*/ 3175 h 2"/>
              <a:gd name="T14" fmla="*/ 0 w 1587"/>
              <a:gd name="T15" fmla="*/ 3175 h 2"/>
              <a:gd name="T16" fmla="*/ 0 w 1587"/>
              <a:gd name="T17" fmla="*/ 3175 h 2"/>
              <a:gd name="T18" fmla="*/ 0 w 1587"/>
              <a:gd name="T19" fmla="*/ 3175 h 2"/>
              <a:gd name="T20" fmla="*/ 0 w 1587"/>
              <a:gd name="T21" fmla="*/ 3175 h 2"/>
              <a:gd name="T22" fmla="*/ 0 w 1587"/>
              <a:gd name="T23" fmla="*/ 0 h 2"/>
              <a:gd name="T24" fmla="*/ 0 w 1587"/>
              <a:gd name="T25" fmla="*/ 0 h 2"/>
              <a:gd name="T26" fmla="*/ 0 w 1587"/>
              <a:gd name="T27" fmla="*/ 0 h 2"/>
              <a:gd name="T28" fmla="*/ 0 w 1587"/>
              <a:gd name="T29" fmla="*/ 3175 h 2"/>
              <a:gd name="T30" fmla="*/ 0 w 1587"/>
              <a:gd name="T31" fmla="*/ 3175 h 2"/>
              <a:gd name="T32" fmla="*/ 0 w 1587"/>
              <a:gd name="T33" fmla="*/ 3175 h 2"/>
              <a:gd name="T34" fmla="*/ 0 w 1587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3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4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>
              <a:gd name="T0" fmla="*/ 0 w 2"/>
              <a:gd name="T1" fmla="*/ 4762 h 3"/>
              <a:gd name="T2" fmla="*/ 0 w 2"/>
              <a:gd name="T3" fmla="*/ 4762 h 3"/>
              <a:gd name="T4" fmla="*/ 0 w 2"/>
              <a:gd name="T5" fmla="*/ 4762 h 3"/>
              <a:gd name="T6" fmla="*/ 3175 w 2"/>
              <a:gd name="T7" fmla="*/ 4762 h 3"/>
              <a:gd name="T8" fmla="*/ 3175 w 2"/>
              <a:gd name="T9" fmla="*/ 4762 h 3"/>
              <a:gd name="T10" fmla="*/ 3175 w 2"/>
              <a:gd name="T11" fmla="*/ 4762 h 3"/>
              <a:gd name="T12" fmla="*/ 3175 w 2"/>
              <a:gd name="T13" fmla="*/ 4762 h 3"/>
              <a:gd name="T14" fmla="*/ 3175 w 2"/>
              <a:gd name="T15" fmla="*/ 4762 h 3"/>
              <a:gd name="T16" fmla="*/ 3175 w 2"/>
              <a:gd name="T17" fmla="*/ 4762 h 3"/>
              <a:gd name="T18" fmla="*/ 3175 w 2"/>
              <a:gd name="T19" fmla="*/ 0 h 3"/>
              <a:gd name="T20" fmla="*/ 3175 w 2"/>
              <a:gd name="T21" fmla="*/ 0 h 3"/>
              <a:gd name="T22" fmla="*/ 3175 w 2"/>
              <a:gd name="T23" fmla="*/ 0 h 3"/>
              <a:gd name="T24" fmla="*/ 3175 w 2"/>
              <a:gd name="T25" fmla="*/ 0 h 3"/>
              <a:gd name="T26" fmla="*/ 3175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4762 h 3"/>
              <a:gd name="T34" fmla="*/ 0 w 2"/>
              <a:gd name="T35" fmla="*/ 4762 h 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5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6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>
              <a:gd name="T0" fmla="*/ 0 w 5"/>
              <a:gd name="T1" fmla="*/ 3175 h 2"/>
              <a:gd name="T2" fmla="*/ 0 w 5"/>
              <a:gd name="T3" fmla="*/ 3175 h 2"/>
              <a:gd name="T4" fmla="*/ 0 w 5"/>
              <a:gd name="T5" fmla="*/ 3175 h 2"/>
              <a:gd name="T6" fmla="*/ 4763 w 5"/>
              <a:gd name="T7" fmla="*/ 3175 h 2"/>
              <a:gd name="T8" fmla="*/ 4763 w 5"/>
              <a:gd name="T9" fmla="*/ 3175 h 2"/>
              <a:gd name="T10" fmla="*/ 4763 w 5"/>
              <a:gd name="T11" fmla="*/ 3175 h 2"/>
              <a:gd name="T12" fmla="*/ 4763 w 5"/>
              <a:gd name="T13" fmla="*/ 3175 h 2"/>
              <a:gd name="T14" fmla="*/ 7938 w 5"/>
              <a:gd name="T15" fmla="*/ 3175 h 2"/>
              <a:gd name="T16" fmla="*/ 7938 w 5"/>
              <a:gd name="T17" fmla="*/ 3175 h 2"/>
              <a:gd name="T18" fmla="*/ 7938 w 5"/>
              <a:gd name="T19" fmla="*/ 0 h 2"/>
              <a:gd name="T20" fmla="*/ 4763 w 5"/>
              <a:gd name="T21" fmla="*/ 0 h 2"/>
              <a:gd name="T22" fmla="*/ 4763 w 5"/>
              <a:gd name="T23" fmla="*/ 0 h 2"/>
              <a:gd name="T24" fmla="*/ 4763 w 5"/>
              <a:gd name="T25" fmla="*/ 0 h 2"/>
              <a:gd name="T26" fmla="*/ 4763 w 5"/>
              <a:gd name="T27" fmla="*/ 0 h 2"/>
              <a:gd name="T28" fmla="*/ 0 w 5"/>
              <a:gd name="T29" fmla="*/ 0 h 2"/>
              <a:gd name="T30" fmla="*/ 0 w 5"/>
              <a:gd name="T31" fmla="*/ 0 h 2"/>
              <a:gd name="T32" fmla="*/ 0 w 5"/>
              <a:gd name="T33" fmla="*/ 3175 h 2"/>
              <a:gd name="T34" fmla="*/ 0 w 5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3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7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>
              <a:gd name="T0" fmla="*/ 0 w 2"/>
              <a:gd name="T1" fmla="*/ 0 h 1588"/>
              <a:gd name="T2" fmla="*/ 0 w 2"/>
              <a:gd name="T3" fmla="*/ 0 h 1588"/>
              <a:gd name="T4" fmla="*/ 0 w 2"/>
              <a:gd name="T5" fmla="*/ 0 h 1588"/>
              <a:gd name="T6" fmla="*/ 0 w 2"/>
              <a:gd name="T7" fmla="*/ 0 h 1588"/>
              <a:gd name="T8" fmla="*/ 3175 w 2"/>
              <a:gd name="T9" fmla="*/ 0 h 1588"/>
              <a:gd name="T10" fmla="*/ 3175 w 2"/>
              <a:gd name="T11" fmla="*/ 0 h 1588"/>
              <a:gd name="T12" fmla="*/ 3175 w 2"/>
              <a:gd name="T13" fmla="*/ 0 h 1588"/>
              <a:gd name="T14" fmla="*/ 3175 w 2"/>
              <a:gd name="T15" fmla="*/ 0 h 1588"/>
              <a:gd name="T16" fmla="*/ 3175 w 2"/>
              <a:gd name="T17" fmla="*/ 0 h 1588"/>
              <a:gd name="T18" fmla="*/ 3175 w 2"/>
              <a:gd name="T19" fmla="*/ 0 h 1588"/>
              <a:gd name="T20" fmla="*/ 3175 w 2"/>
              <a:gd name="T21" fmla="*/ 0 h 1588"/>
              <a:gd name="T22" fmla="*/ 3175 w 2"/>
              <a:gd name="T23" fmla="*/ 0 h 1588"/>
              <a:gd name="T24" fmla="*/ 3175 w 2"/>
              <a:gd name="T25" fmla="*/ 0 h 1588"/>
              <a:gd name="T26" fmla="*/ 0 w 2"/>
              <a:gd name="T27" fmla="*/ 0 h 1588"/>
              <a:gd name="T28" fmla="*/ 0 w 2"/>
              <a:gd name="T29" fmla="*/ 0 h 1588"/>
              <a:gd name="T30" fmla="*/ 0 w 2"/>
              <a:gd name="T31" fmla="*/ 0 h 1588"/>
              <a:gd name="T32" fmla="*/ 0 w 2"/>
              <a:gd name="T33" fmla="*/ 0 h 1588"/>
              <a:gd name="T34" fmla="*/ 0 w 2"/>
              <a:gd name="T35" fmla="*/ 0 h 15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1588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78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47181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9" name="Clip" r:id="rId12" imgW="826829" imgH="840406" progId="MS_ClipArt_Gallery.2">
                    <p:embed/>
                  </p:oleObj>
                </mc:Choice>
                <mc:Fallback>
                  <p:oleObj name="Clip" r:id="rId12" imgW="826829" imgH="84040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82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0" name="Clip" r:id="rId14" imgW="1268295" imgH="1199426" progId="MS_ClipArt_Gallery.2">
                    <p:embed/>
                  </p:oleObj>
                </mc:Choice>
                <mc:Fallback>
                  <p:oleObj name="Clip" r:id="rId14" imgW="1268295" imgH="119942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79" name="Rectangle 94"/>
          <p:cNvSpPr>
            <a:spLocks noChangeArrowheads="1"/>
          </p:cNvSpPr>
          <p:nvPr/>
        </p:nvSpPr>
        <p:spPr bwMode="auto">
          <a:xfrm>
            <a:off x="6195214" y="3670300"/>
            <a:ext cx="20494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l"/>
            <a:r>
              <a:rPr lang="en-US" dirty="0">
                <a:solidFill>
                  <a:srgbClr val="800000"/>
                </a:solidFill>
                <a:latin typeface="Arial" charset="0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needs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network</a:t>
            </a:r>
            <a:endParaRPr lang="en-US" dirty="0"/>
          </a:p>
        </p:txBody>
      </p:sp>
      <p:sp>
        <p:nvSpPr>
          <p:cNvPr id="47180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>
              <a:gd name="T0" fmla="*/ 696913 w 445"/>
              <a:gd name="T1" fmla="*/ 100013 h 108"/>
              <a:gd name="T2" fmla="*/ 139700 w 445"/>
              <a:gd name="T3" fmla="*/ 100013 h 108"/>
              <a:gd name="T4" fmla="*/ 136525 w 445"/>
              <a:gd name="T5" fmla="*/ 95250 h 108"/>
              <a:gd name="T6" fmla="*/ 133350 w 445"/>
              <a:gd name="T7" fmla="*/ 95250 h 108"/>
              <a:gd name="T8" fmla="*/ 130175 w 445"/>
              <a:gd name="T9" fmla="*/ 92075 h 108"/>
              <a:gd name="T10" fmla="*/ 130175 w 445"/>
              <a:gd name="T11" fmla="*/ 85725 h 108"/>
              <a:gd name="T12" fmla="*/ 130175 w 445"/>
              <a:gd name="T13" fmla="*/ 82550 h 108"/>
              <a:gd name="T14" fmla="*/ 133350 w 445"/>
              <a:gd name="T15" fmla="*/ 79375 h 108"/>
              <a:gd name="T16" fmla="*/ 136525 w 445"/>
              <a:gd name="T17" fmla="*/ 79375 h 108"/>
              <a:gd name="T18" fmla="*/ 139700 w 445"/>
              <a:gd name="T19" fmla="*/ 76200 h 108"/>
              <a:gd name="T20" fmla="*/ 696913 w 445"/>
              <a:gd name="T21" fmla="*/ 76200 h 108"/>
              <a:gd name="T22" fmla="*/ 700088 w 445"/>
              <a:gd name="T23" fmla="*/ 79375 h 108"/>
              <a:gd name="T24" fmla="*/ 703263 w 445"/>
              <a:gd name="T25" fmla="*/ 79375 h 108"/>
              <a:gd name="T26" fmla="*/ 706438 w 445"/>
              <a:gd name="T27" fmla="*/ 82550 h 108"/>
              <a:gd name="T28" fmla="*/ 706438 w 445"/>
              <a:gd name="T29" fmla="*/ 85725 h 108"/>
              <a:gd name="T30" fmla="*/ 706438 w 445"/>
              <a:gd name="T31" fmla="*/ 92075 h 108"/>
              <a:gd name="T32" fmla="*/ 703263 w 445"/>
              <a:gd name="T33" fmla="*/ 95250 h 108"/>
              <a:gd name="T34" fmla="*/ 700088 w 445"/>
              <a:gd name="T35" fmla="*/ 95250 h 108"/>
              <a:gd name="T36" fmla="*/ 696913 w 445"/>
              <a:gd name="T37" fmla="*/ 100013 h 108"/>
              <a:gd name="T38" fmla="*/ 696913 w 445"/>
              <a:gd name="T39" fmla="*/ 100013 h 108"/>
              <a:gd name="T40" fmla="*/ 169863 w 445"/>
              <a:gd name="T41" fmla="*/ 171450 h 108"/>
              <a:gd name="T42" fmla="*/ 0 w 445"/>
              <a:gd name="T43" fmla="*/ 85725 h 108"/>
              <a:gd name="T44" fmla="*/ 169863 w 445"/>
              <a:gd name="T45" fmla="*/ 0 h 108"/>
              <a:gd name="T46" fmla="*/ 169863 w 445"/>
              <a:gd name="T47" fmla="*/ 171450 h 1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80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grpSp>
        <p:nvGrpSpPr>
          <p:cNvPr id="48134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48163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r:id="rId4" imgW="826829" imgH="840406" progId="">
                    <p:embed/>
                  </p:oleObj>
                </mc:Choice>
                <mc:Fallback>
                  <p:oleObj r:id="rId4" imgW="826829" imgH="84040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64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r:id="rId6" imgW="1268295" imgH="1199426" progId="">
                    <p:embed/>
                  </p:oleObj>
                </mc:Choice>
                <mc:Fallback>
                  <p:oleObj r:id="rId6" imgW="1268295" imgH="119942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48142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48155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43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48153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 b="1" dirty="0" smtClean="0">
                  <a:latin typeface="Arial" charset="0"/>
                </a:rPr>
                <a:t>1</a:t>
              </a:r>
              <a:r>
                <a:rPr lang="en-US" sz="1200" b="1" dirty="0" smtClean="0">
                  <a:solidFill>
                    <a:srgbClr val="800000"/>
                  </a:solidFill>
                  <a:latin typeface="Arial" charset="0"/>
                </a:rPr>
                <a:t>. DHCP </a:t>
              </a:r>
              <a:r>
                <a:rPr lang="en-US" sz="1200" b="1" dirty="0">
                  <a:solidFill>
                    <a:srgbClr val="800000"/>
                  </a:solidFill>
                  <a:latin typeface="Arial" charset="0"/>
                </a:rPr>
                <a:t>discover</a:t>
              </a:r>
              <a:endParaRPr lang="en-US" sz="1200" b="1" dirty="0">
                <a:solidFill>
                  <a:srgbClr val="800000"/>
                </a:solidFill>
              </a:endParaRPr>
            </a:p>
          </p:txBody>
        </p:sp>
        <p:sp>
          <p:nvSpPr>
            <p:cNvPr id="48154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48144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2.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offer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6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48147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3.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request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9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48150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4.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ACK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52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More than IP address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/>
              <a:t>DHCP can return more than just allocated IP address on subnet:</a:t>
            </a:r>
          </a:p>
          <a:p>
            <a:pPr lvl="1"/>
            <a:r>
              <a:rPr lang="en-US" dirty="0" smtClean="0"/>
              <a:t>address of first-hop router for client</a:t>
            </a:r>
          </a:p>
          <a:p>
            <a:pPr lvl="1"/>
            <a:r>
              <a:rPr lang="en-US" dirty="0" smtClean="0"/>
              <a:t>name and IP address of DNS sever</a:t>
            </a:r>
          </a:p>
          <a:p>
            <a:pPr lvl="1"/>
            <a:r>
              <a:rPr lang="en-US" dirty="0" smtClean="0"/>
              <a:t>network mask (indicating network versus host portion of address).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624"/>
            <a:ext cx="8034338" cy="1026368"/>
          </a:xfrm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421062" cy="1262062"/>
          </a:xfrm>
        </p:spPr>
        <p:txBody>
          <a:bodyPr/>
          <a:lstStyle/>
          <a:p>
            <a:r>
              <a:rPr lang="en-US" sz="1800" smtClean="0"/>
              <a:t>connecting laptop needs its IP address, addr of first-hop router, addr of DNS server: use DHCP</a:t>
            </a:r>
          </a:p>
        </p:txBody>
      </p:sp>
      <p:sp>
        <p:nvSpPr>
          <p:cNvPr id="50182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0330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31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32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3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0185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0188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9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0313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4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0315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0316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0317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8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0319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0320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032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8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9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321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032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5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6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322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3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019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T0" fmla="*/ 732234 w 21600"/>
              <a:gd name="T1" fmla="*/ 0 h 21600"/>
              <a:gd name="T2" fmla="*/ 0 w 21600"/>
              <a:gd name="T3" fmla="*/ 242888 h 21600"/>
              <a:gd name="T4" fmla="*/ 732234 w 21600"/>
              <a:gd name="T5" fmla="*/ 485775 h 21600"/>
              <a:gd name="T6" fmla="*/ 976312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2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0305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6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7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8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9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0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1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2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0193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8237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0297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98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0299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0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301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2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3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4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246" name="Group 54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50295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6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648249" name="Group 57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50263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0265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90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9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91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92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6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84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88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9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85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8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67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82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83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8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69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76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80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81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77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78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79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7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7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70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1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2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64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82" name="Group 90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50250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0254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0257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61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2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58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5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55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56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51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2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3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96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0242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43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0244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5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246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7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8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9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305" name="Group 113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50207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0212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37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4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4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38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9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3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31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3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6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32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33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14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29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0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5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16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20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23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27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8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24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25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6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2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22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17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8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9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08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09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0210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1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8341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0205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419350"/>
            <a:ext cx="38925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DHCP request encapsulated in UDP, encapsulated in IP, encapsulated in 802.1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35550" y="3665538"/>
            <a:ext cx="39243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Ethernet frame broadcast (</a:t>
            </a:r>
            <a:r>
              <a:rPr lang="en-US" sz="2000" dirty="0" err="1"/>
              <a:t>dest</a:t>
            </a:r>
            <a:r>
              <a:rPr lang="en-US" sz="2000" dirty="0"/>
              <a:t>: </a:t>
            </a:r>
            <a:r>
              <a:rPr lang="en-US" sz="1600" dirty="0"/>
              <a:t>FFFFFFFFFFFF</a:t>
            </a:r>
            <a:r>
              <a:rPr lang="en-US" sz="2000" dirty="0"/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002213"/>
            <a:ext cx="38020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Ethernet demux’ed to IP demux’ed, UDP demux’ed to DHCP </a:t>
            </a:r>
          </a:p>
        </p:txBody>
      </p:sp>
      <p:sp>
        <p:nvSpPr>
          <p:cNvPr id="50204" name="Text Box 155"/>
          <p:cNvSpPr txBox="1">
            <a:spLocks noChangeArrowheads="1"/>
          </p:cNvSpPr>
          <p:nvPr/>
        </p:nvSpPr>
        <p:spPr bwMode="auto">
          <a:xfrm>
            <a:off x="3238500" y="3251200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>
                <a:latin typeface="Arial" charset="0"/>
              </a:rPr>
              <a:t>168.1.1.1</a:t>
            </a:r>
          </a:p>
          <a:p>
            <a:endParaRPr lang="en-US" sz="140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4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64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226" grpId="0" animBg="1"/>
      <p:bldP spid="648226" grpId="1" animBg="1"/>
      <p:bldP spid="648344" grpId="0"/>
      <p:bldP spid="648345" grpId="0"/>
      <p:bldP spid="648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DCP server formulates DHCP ACK containing client’s IP address, IP address of first-hop router for client, name &amp; IP address of DNS server</a:t>
            </a:r>
          </a:p>
          <a:p>
            <a:pPr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51205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7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134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4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1208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1211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2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1330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31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1332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1333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1334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5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6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1337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134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338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134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3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1213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14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132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15" name="Text Box 43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9260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1314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315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1316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7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318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19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0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1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269" name="Group 53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51282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1284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309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31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1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310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1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5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303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30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8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304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30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86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301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2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7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88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92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95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99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300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96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97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98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9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9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89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0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1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83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02" name="Group 86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51269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1273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1276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8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81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77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78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7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274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5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0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1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2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16" name="Group 100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1261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262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1263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4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265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6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7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8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325" name="Group 109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51226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1231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256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25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60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257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8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2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250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5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5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51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33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248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49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4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35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39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4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46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7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43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44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5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4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4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36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8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27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28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1229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9361" name="Group 145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1224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4860032" y="2774950"/>
            <a:ext cx="3888432" cy="375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encapsulation of DHCP server, frame forwarded to client, </a:t>
            </a:r>
            <a:r>
              <a:rPr lang="en-US" dirty="0" err="1"/>
              <a:t>demux’ing</a:t>
            </a:r>
            <a:r>
              <a:rPr lang="en-US" dirty="0"/>
              <a:t> up to DHCP at </a:t>
            </a:r>
            <a:r>
              <a:rPr lang="en-US" dirty="0" smtClean="0"/>
              <a:t>client.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client now knows its IP address, name and IP address of DSN server, IP address of its first-hop </a:t>
            </a:r>
            <a:r>
              <a:rPr lang="en-US" dirty="0" smtClean="0"/>
              <a:t>router.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51223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969963"/>
          </a:xfrm>
          <a:noFill/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4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/>
              <a:t>Fragmentation, addressing, subnets</a:t>
            </a:r>
          </a:p>
          <a:p>
            <a:r>
              <a:rPr lang="en-US" dirty="0" smtClean="0"/>
              <a:t>DHCP</a:t>
            </a:r>
          </a:p>
          <a:p>
            <a:r>
              <a:rPr lang="en-US" dirty="0" smtClean="0"/>
              <a:t>Network Address Translation (NAT)</a:t>
            </a:r>
          </a:p>
          <a:p>
            <a:r>
              <a:rPr lang="en-US" dirty="0" smtClean="0"/>
              <a:t>Link State Routing</a:t>
            </a:r>
          </a:p>
          <a:p>
            <a:pPr lvl="1"/>
            <a:r>
              <a:rPr lang="en-US" dirty="0" smtClean="0"/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Hierarchical Routing</a:t>
            </a:r>
          </a:p>
          <a:p>
            <a:r>
              <a:rPr lang="en-US" dirty="0" smtClean="0"/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4" y="188640"/>
            <a:ext cx="8605714" cy="596900"/>
          </a:xfrm>
        </p:spPr>
        <p:txBody>
          <a:bodyPr/>
          <a:lstStyle/>
          <a:p>
            <a:r>
              <a:rPr lang="en-US" sz="3200" u="none" dirty="0" smtClean="0"/>
              <a:t>DHCP: </a:t>
            </a:r>
            <a:r>
              <a:rPr lang="en-US" sz="3200" dirty="0" err="1"/>
              <a:t>W</a:t>
            </a:r>
            <a:r>
              <a:rPr lang="en-US" sz="3200" u="none" dirty="0" err="1" smtClean="0"/>
              <a:t>ireshark</a:t>
            </a:r>
            <a:r>
              <a:rPr lang="en-US" sz="3200" u="none" dirty="0" smtClean="0"/>
              <a:t> </a:t>
            </a:r>
            <a:r>
              <a:rPr lang="en-US" sz="3200" dirty="0"/>
              <a:t>O</a:t>
            </a:r>
            <a:r>
              <a:rPr lang="en-US" sz="3200" u="none" dirty="0" smtClean="0"/>
              <a:t>utput </a:t>
            </a:r>
            <a:r>
              <a:rPr lang="en-US" sz="2800" u="none" dirty="0" smtClean="0"/>
              <a:t>(home LAN)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570413" y="1305148"/>
            <a:ext cx="449262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Boot Reply (2)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IP address: 192.168.1.101 (192.168.1.101)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Next server IP address: 192.168.1.1 (192.168.1.1)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(t=53,l=1) DHCP Message Type = DHCP ACK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(t=54,l=4) Server Identifier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(t=1,l=4) Subnet Mask = 255.255.255.0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(t=3,l=4) Router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(6) Domain Name Server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Length: 12; Value: 445747E2445749F244574092;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68.87.71.226;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68.87.73.242;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68.87.64.146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(t=15,l=20) Domain Name = "hsd1.ma.comcast.net."</a:t>
            </a:r>
          </a:p>
          <a:p>
            <a:pPr algn="l">
              <a:lnSpc>
                <a:spcPct val="90000"/>
              </a:lnSpc>
            </a:pPr>
            <a:endParaRPr lang="en-US" sz="1000" dirty="0">
              <a:latin typeface="Arial" charset="0"/>
            </a:endParaRP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4483100" y="949325"/>
            <a:ext cx="18604" cy="52879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7634288" y="492125"/>
            <a:ext cx="903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reply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107504" y="1306413"/>
            <a:ext cx="43942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u="sng" dirty="0">
                <a:solidFill>
                  <a:srgbClr val="FF0000"/>
                </a:solidFill>
                <a:latin typeface="Arial" charset="0"/>
              </a:rPr>
              <a:t>Boot Request (1)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Next server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(t=53,l=1)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DHCP Message Type = DHCP Request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(61) Client identifier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7; Value: 010016D323688A; 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(t=50,l=4) Requested IP Address = 192.168.1.101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(t=12,l=5) Host Name = "nomad"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(55) Parameter Request List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11; Value: 010F03062C2E2F1F21F92B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1 = Subnet Mask; 15 = Domain Name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3 = Router; 6 = Domain Name Server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44 = NetBIOS over TCP/IP Name Server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……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2796356" y="1340768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</a:rPr>
              <a:t>request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14669" y="1264568"/>
            <a:ext cx="910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</a:rPr>
              <a:t>reply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554038 w 2355"/>
              <a:gd name="T1" fmla="*/ 1208087 h 1699"/>
              <a:gd name="T2" fmla="*/ 2620963 w 2355"/>
              <a:gd name="T3" fmla="*/ 1162050 h 1699"/>
              <a:gd name="T4" fmla="*/ 2814638 w 2355"/>
              <a:gd name="T5" fmla="*/ 365125 h 1699"/>
              <a:gd name="T6" fmla="*/ 3221038 w 2355"/>
              <a:gd name="T7" fmla="*/ 12700 h 1699"/>
              <a:gd name="T8" fmla="*/ 3598863 w 2355"/>
              <a:gd name="T9" fmla="*/ 290512 h 1699"/>
              <a:gd name="T10" fmla="*/ 3738563 w 2355"/>
              <a:gd name="T11" fmla="*/ 1495425 h 1699"/>
              <a:gd name="T12" fmla="*/ 3598863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8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9020424" cy="1143000"/>
          </a:xfrm>
        </p:spPr>
        <p:txBody>
          <a:bodyPr/>
          <a:lstStyle/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57350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3183452 w 2269"/>
              <a:gd name="T1" fmla="*/ 452438 h 854"/>
              <a:gd name="T2" fmla="*/ 704811 w 2269"/>
              <a:gd name="T3" fmla="*/ 449263 h 854"/>
              <a:gd name="T4" fmla="*/ 101169 w 2269"/>
              <a:gd name="T5" fmla="*/ 131763 h 854"/>
              <a:gd name="T6" fmla="*/ 101169 w 2269"/>
              <a:gd name="T7" fmla="*/ 1239838 h 854"/>
              <a:gd name="T8" fmla="*/ 630620 w 2269"/>
              <a:gd name="T9" fmla="*/ 823913 h 854"/>
              <a:gd name="T10" fmla="*/ 3400965 w 2269"/>
              <a:gd name="T11" fmla="*/ 709613 h 854"/>
              <a:gd name="T12" fmla="*/ 3183452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8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57360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sp>
        <p:nvSpPr>
          <p:cNvPr id="57361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57362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3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7365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57378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82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383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38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384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385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6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7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7366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7" name="Text Box 81"/>
          <p:cNvSpPr txBox="1">
            <a:spLocks noChangeArrowheads="1"/>
          </p:cNvSpPr>
          <p:nvPr/>
        </p:nvSpPr>
        <p:spPr bwMode="auto">
          <a:xfrm>
            <a:off x="4691063" y="1412776"/>
            <a:ext cx="2332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local network</a:t>
            </a:r>
          </a:p>
          <a:p>
            <a:pPr algn="ctr"/>
            <a:r>
              <a:rPr lang="en-US" dirty="0"/>
              <a:t>(e.g., home network)</a:t>
            </a:r>
          </a:p>
          <a:p>
            <a:pPr algn="ctr"/>
            <a:r>
              <a:rPr lang="en-US" dirty="0"/>
              <a:t>10.0.0/24</a:t>
            </a:r>
          </a:p>
        </p:txBody>
      </p:sp>
      <p:sp>
        <p:nvSpPr>
          <p:cNvPr id="57368" name="Line 82"/>
          <p:cNvSpPr>
            <a:spLocks noChangeShapeType="1"/>
          </p:cNvSpPr>
          <p:nvPr/>
        </p:nvSpPr>
        <p:spPr bwMode="auto">
          <a:xfrm>
            <a:off x="6985000" y="1772816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Line 83"/>
          <p:cNvSpPr>
            <a:spLocks noChangeShapeType="1"/>
          </p:cNvSpPr>
          <p:nvPr/>
        </p:nvSpPr>
        <p:spPr bwMode="auto">
          <a:xfrm>
            <a:off x="4033838" y="148478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0" name="Line 84"/>
          <p:cNvSpPr>
            <a:spLocks noChangeShapeType="1"/>
          </p:cNvSpPr>
          <p:nvPr/>
        </p:nvSpPr>
        <p:spPr bwMode="auto">
          <a:xfrm flipH="1" flipV="1">
            <a:off x="4152415" y="1760538"/>
            <a:ext cx="7076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1" name="Line 86"/>
          <p:cNvSpPr>
            <a:spLocks noChangeShapeType="1"/>
          </p:cNvSpPr>
          <p:nvPr/>
        </p:nvSpPr>
        <p:spPr bwMode="auto">
          <a:xfrm>
            <a:off x="2830512" y="1900238"/>
            <a:ext cx="113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0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3" name="Text Box 88"/>
          <p:cNvSpPr txBox="1">
            <a:spLocks noChangeArrowheads="1"/>
          </p:cNvSpPr>
          <p:nvPr/>
        </p:nvSpPr>
        <p:spPr bwMode="auto">
          <a:xfrm>
            <a:off x="1647850" y="1556792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rest of</a:t>
            </a:r>
          </a:p>
          <a:p>
            <a:pPr algn="ctr"/>
            <a:r>
              <a:rPr lang="en-US" dirty="0"/>
              <a:t>Internet</a:t>
            </a:r>
          </a:p>
        </p:txBody>
      </p:sp>
      <p:sp>
        <p:nvSpPr>
          <p:cNvPr id="57374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5" name="Text Box 90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57376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7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800000"/>
                </a:solidFill>
              </a:rPr>
              <a:t>All </a:t>
            </a:r>
            <a:r>
              <a:rPr lang="en-US" sz="2000" dirty="0"/>
              <a:t>datagrams </a:t>
            </a:r>
            <a:r>
              <a:rPr lang="en-US" sz="2000" b="1" i="1" dirty="0">
                <a:solidFill>
                  <a:srgbClr val="800000"/>
                </a:solidFill>
              </a:rPr>
              <a:t>leaving</a:t>
            </a:r>
            <a:r>
              <a:rPr lang="en-US" sz="2000" dirty="0"/>
              <a:t> local</a:t>
            </a:r>
          </a:p>
          <a:p>
            <a:pPr algn="ctr"/>
            <a:r>
              <a:rPr lang="en-US" sz="2000" dirty="0"/>
              <a:t>network have </a:t>
            </a:r>
            <a:r>
              <a:rPr lang="en-US" sz="2000" dirty="0">
                <a:solidFill>
                  <a:srgbClr val="800000"/>
                </a:solidFill>
              </a:rPr>
              <a:t>same</a:t>
            </a:r>
            <a:r>
              <a:rPr lang="en-US" sz="2000" dirty="0"/>
              <a:t> single source NAT IP address: 138.76.29.7,</a:t>
            </a:r>
          </a:p>
          <a:p>
            <a:pPr algn="ctr"/>
            <a:r>
              <a:rPr lang="en-US" sz="2000" dirty="0"/>
              <a:t>different source port numbers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4744"/>
            <a:ext cx="8575675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Motivation: </a:t>
            </a:r>
            <a:r>
              <a:rPr lang="en-US" sz="2400" dirty="0" smtClean="0"/>
              <a:t>local network uses just one IP address as far as outside world is concerned:</a:t>
            </a:r>
          </a:p>
          <a:p>
            <a:pPr lvl="1"/>
            <a:r>
              <a:rPr lang="en-US" dirty="0" smtClean="0"/>
              <a:t>range of addresses not needed from ISP:  just one IP address for all devices.</a:t>
            </a:r>
          </a:p>
          <a:p>
            <a:pPr lvl="1"/>
            <a:r>
              <a:rPr lang="en-US" dirty="0" smtClean="0"/>
              <a:t>can change addresses of devices in local network without notifying outside world.</a:t>
            </a:r>
          </a:p>
          <a:p>
            <a:pPr lvl="1"/>
            <a:r>
              <a:rPr lang="en-US" dirty="0" smtClean="0"/>
              <a:t>can change ISP without changing addresses of devices in local network.</a:t>
            </a:r>
          </a:p>
          <a:p>
            <a:pPr lvl="1"/>
            <a:r>
              <a:rPr lang="en-US" dirty="0" smtClean="0"/>
              <a:t>devices inside local net not explicitly addressable, visible by outside world (a security plus).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4744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Implementation:</a:t>
            </a:r>
            <a:r>
              <a:rPr lang="en-US" sz="2400" dirty="0" smtClean="0"/>
              <a:t> NAT router must: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outgoing datagrams: replace </a:t>
            </a:r>
            <a:r>
              <a:rPr lang="en-US" sz="2400" dirty="0" smtClean="0"/>
              <a:t>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dirty="0" smtClean="0"/>
              <a:t>. . . remote clients/servers will respond using (NAT IP address, new port #) as destination address.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remember (in NAT translation table) </a:t>
            </a:r>
            <a:r>
              <a:rPr lang="en-US" sz="2400" dirty="0" smtClean="0"/>
              <a:t>every (source IP address, port #)  to (NAT IP address, new port #) translation pair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incoming datagrams: replace </a:t>
            </a:r>
            <a:r>
              <a:rPr lang="en-US" sz="2400" dirty="0" smtClean="0"/>
              <a:t>(NAT IP address, new port #) in </a:t>
            </a:r>
            <a:r>
              <a:rPr lang="en-US" sz="2400" dirty="0" err="1" smtClean="0"/>
              <a:t>dest</a:t>
            </a:r>
            <a:r>
              <a:rPr lang="en-US" sz="2400" dirty="0" smtClean="0"/>
              <a:t> fields of every incoming datagram with corresponding (source IP address, port #) stored in NAT table.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3402727 w 2269"/>
              <a:gd name="T1" fmla="*/ 452438 h 854"/>
              <a:gd name="T2" fmla="*/ 753358 w 2269"/>
              <a:gd name="T3" fmla="*/ 449263 h 854"/>
              <a:gd name="T4" fmla="*/ 108138 w 2269"/>
              <a:gd name="T5" fmla="*/ 131763 h 854"/>
              <a:gd name="T6" fmla="*/ 108138 w 2269"/>
              <a:gd name="T7" fmla="*/ 1239838 h 854"/>
              <a:gd name="T8" fmla="*/ 674057 w 2269"/>
              <a:gd name="T9" fmla="*/ 823913 h 854"/>
              <a:gd name="T10" fmla="*/ 3635222 w 2269"/>
              <a:gd name="T11" fmla="*/ 709613 h 854"/>
              <a:gd name="T12" fmla="*/ 3402727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NAT: Network Address Translation</a:t>
            </a:r>
          </a:p>
        </p:txBody>
      </p:sp>
      <p:sp>
        <p:nvSpPr>
          <p:cNvPr id="60422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554037 w 2355"/>
              <a:gd name="T1" fmla="*/ 1208087 h 1699"/>
              <a:gd name="T2" fmla="*/ 2620962 w 2355"/>
              <a:gd name="T3" fmla="*/ 1162050 h 1699"/>
              <a:gd name="T4" fmla="*/ 2814637 w 2355"/>
              <a:gd name="T5" fmla="*/ 365125 h 1699"/>
              <a:gd name="T6" fmla="*/ 3221037 w 2355"/>
              <a:gd name="T7" fmla="*/ 12700 h 1699"/>
              <a:gd name="T8" fmla="*/ 3598862 w 2355"/>
              <a:gd name="T9" fmla="*/ 290512 h 1699"/>
              <a:gd name="T10" fmla="*/ 3738562 w 2355"/>
              <a:gd name="T11" fmla="*/ 1495425 h 1699"/>
              <a:gd name="T12" fmla="*/ 3598862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7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423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233738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4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022725"/>
                        <a:ext cx="5794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478790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7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8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9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0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0431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60432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grpSp>
        <p:nvGrpSpPr>
          <p:cNvPr id="233560" name="Group 88"/>
          <p:cNvGrpSpPr>
            <a:grpSpLocks/>
          </p:cNvGrpSpPr>
          <p:nvPr/>
        </p:nvGrpSpPr>
        <p:grpSpPr bwMode="auto">
          <a:xfrm>
            <a:off x="5635625" y="2860675"/>
            <a:ext cx="1871663" cy="1039813"/>
            <a:chOff x="3550" y="2055"/>
            <a:chExt cx="1179" cy="655"/>
          </a:xfrm>
        </p:grpSpPr>
        <p:grpSp>
          <p:nvGrpSpPr>
            <p:cNvPr id="60516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60521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2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 dirty="0"/>
                  <a:t>S: 10.0.0.1, 3345</a:t>
                </a:r>
              </a:p>
              <a:p>
                <a:r>
                  <a:rPr lang="en-US" sz="1200" dirty="0"/>
                  <a:t>D: 128.119.40.186, 80</a:t>
                </a:r>
              </a:p>
            </p:txBody>
          </p:sp>
          <p:grpSp>
            <p:nvGrpSpPr>
              <p:cNvPr id="60523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528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3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524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525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7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517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342 h 264"/>
                <a:gd name="T2" fmla="*/ 564 w 417"/>
                <a:gd name="T3" fmla="*/ 342 h 264"/>
                <a:gd name="T4" fmla="*/ 564 w 417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518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91"/>
              <a:chOff x="5140" y="403"/>
              <a:chExt cx="218" cy="291"/>
            </a:xfrm>
          </p:grpSpPr>
          <p:sp>
            <p:nvSpPr>
              <p:cNvPr id="60519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0" name="Text Box 52"/>
              <p:cNvSpPr txBox="1">
                <a:spLocks noChangeArrowheads="1"/>
              </p:cNvSpPr>
              <p:nvPr/>
            </p:nvSpPr>
            <p:spPr bwMode="auto">
              <a:xfrm>
                <a:off x="5143" y="403"/>
                <a:ext cx="20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0434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0435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6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60437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60514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1:</a:t>
              </a:r>
              <a:r>
                <a:rPr lang="en-US" sz="1800" dirty="0">
                  <a:solidFill>
                    <a:srgbClr val="800000"/>
                  </a:solidFill>
                </a:rPr>
                <a:t> host 10.0.0.1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sends datagram to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128.119.40.186, 80</a:t>
              </a:r>
            </a:p>
          </p:txBody>
        </p:sp>
        <p:sp>
          <p:nvSpPr>
            <p:cNvPr id="60515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101600 h 965"/>
              <a:gd name="T2" fmla="*/ 3733800 w 2433"/>
              <a:gd name="T3" fmla="*/ 101600 h 965"/>
              <a:gd name="T4" fmla="*/ 2603500 w 2433"/>
              <a:gd name="T5" fmla="*/ 714375 h 965"/>
              <a:gd name="T6" fmla="*/ 2076450 w 2433"/>
              <a:gd name="T7" fmla="*/ 1531937 h 965"/>
              <a:gd name="T8" fmla="*/ 1839912 w 2433"/>
              <a:gd name="T9" fmla="*/ 1531937 h 965"/>
              <a:gd name="T10" fmla="*/ 1301750 w 2433"/>
              <a:gd name="T11" fmla="*/ 628650 h 965"/>
              <a:gd name="T12" fmla="*/ 0 w 2433"/>
              <a:gd name="T13" fmla="*/ 101600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0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Text Box 6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/>
              <a:t>NAT translation table</a:t>
            </a:r>
          </a:p>
          <a:p>
            <a:pPr algn="ctr"/>
            <a:r>
              <a:rPr lang="en-US" sz="1800" dirty="0"/>
              <a:t>WAN side </a:t>
            </a:r>
            <a:r>
              <a:rPr lang="en-US" sz="1800" dirty="0" err="1"/>
              <a:t>addr</a:t>
            </a:r>
            <a:r>
              <a:rPr lang="en-US" sz="1800" dirty="0"/>
              <a:t>        LAN side </a:t>
            </a:r>
            <a:r>
              <a:rPr lang="en-US" sz="1800" dirty="0" err="1"/>
              <a:t>addr</a:t>
            </a:r>
            <a:endParaRPr lang="en-US" sz="1800" dirty="0"/>
          </a:p>
        </p:txBody>
      </p:sp>
      <p:sp>
        <p:nvSpPr>
          <p:cNvPr id="60442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3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4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445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60501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2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3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4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05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506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511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2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3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507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508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9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0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1871484" y="2049463"/>
            <a:ext cx="476444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>
                <a:solidFill>
                  <a:srgbClr val="800000"/>
                </a:solidFill>
              </a:rPr>
              <a:t>138.76.29.7, 5001   </a:t>
            </a:r>
            <a:r>
              <a:rPr lang="en-US" sz="1800" dirty="0" smtClean="0">
                <a:solidFill>
                  <a:srgbClr val="800000"/>
                </a:solidFill>
              </a:rPr>
              <a:t>10.0.0.1, 3345</a:t>
            </a:r>
            <a:endParaRPr lang="en-US" sz="1800" dirty="0">
              <a:solidFill>
                <a:srgbClr val="800000"/>
              </a:solidFill>
            </a:endParaRPr>
          </a:p>
          <a:p>
            <a:pPr algn="ctr"/>
            <a:r>
              <a:rPr lang="en-US" dirty="0"/>
              <a:t>……                                         ……</a:t>
            </a:r>
          </a:p>
        </p:txBody>
      </p:sp>
      <p:grpSp>
        <p:nvGrpSpPr>
          <p:cNvPr id="233607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60487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8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60489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60498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9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00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90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60495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6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7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91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92" name="Group 102"/>
            <p:cNvGrpSpPr>
              <a:grpSpLocks/>
            </p:cNvGrpSpPr>
            <p:nvPr/>
          </p:nvGrpSpPr>
          <p:grpSpPr bwMode="auto">
            <a:xfrm>
              <a:off x="4239" y="3064"/>
              <a:ext cx="234" cy="291"/>
              <a:chOff x="5139" y="403"/>
              <a:chExt cx="234" cy="291"/>
            </a:xfrm>
          </p:grpSpPr>
          <p:sp>
            <p:nvSpPr>
              <p:cNvPr id="60493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4" name="Text Box 104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33580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60472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60477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8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60479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48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480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481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2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3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473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74" name="Group 105"/>
            <p:cNvGrpSpPr>
              <a:grpSpLocks/>
            </p:cNvGrpSpPr>
            <p:nvPr/>
          </p:nvGrpSpPr>
          <p:grpSpPr bwMode="auto">
            <a:xfrm>
              <a:off x="1142" y="3616"/>
              <a:ext cx="234" cy="291"/>
              <a:chOff x="5139" y="403"/>
              <a:chExt cx="234" cy="291"/>
            </a:xfrm>
          </p:grpSpPr>
          <p:sp>
            <p:nvSpPr>
              <p:cNvPr id="60475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6" name="Text Box 107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3584" name="Group 112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60468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2:</a:t>
              </a:r>
              <a:r>
                <a:rPr lang="en-US" sz="1800" dirty="0">
                  <a:solidFill>
                    <a:srgbClr val="800000"/>
                  </a:solidFill>
                </a:rPr>
                <a:t> NAT router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changes datagram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source </a:t>
              </a:r>
              <a:r>
                <a:rPr lang="en-US" sz="1800" dirty="0" err="1">
                  <a:solidFill>
                    <a:srgbClr val="800000"/>
                  </a:solidFill>
                </a:rPr>
                <a:t>addr</a:t>
              </a:r>
              <a:r>
                <a:rPr lang="en-US" sz="1800" dirty="0">
                  <a:solidFill>
                    <a:srgbClr val="800000"/>
                  </a:solidFill>
                </a:rPr>
                <a:t> from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10.0.0.1, 3345 to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138.76.29.7, 5001,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updates table</a:t>
              </a:r>
            </a:p>
          </p:txBody>
        </p:sp>
        <p:sp>
          <p:nvSpPr>
            <p:cNvPr id="60469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0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1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3601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60454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60456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60465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6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7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57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60462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3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4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58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59" name="Group 126"/>
            <p:cNvGrpSpPr>
              <a:grpSpLocks/>
            </p:cNvGrpSpPr>
            <p:nvPr/>
          </p:nvGrpSpPr>
          <p:grpSpPr bwMode="auto">
            <a:xfrm>
              <a:off x="2408" y="3818"/>
              <a:ext cx="234" cy="291"/>
              <a:chOff x="5139" y="403"/>
              <a:chExt cx="234" cy="291"/>
            </a:xfrm>
          </p:grpSpPr>
          <p:sp>
            <p:nvSpPr>
              <p:cNvPr id="60460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Text Box 128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3:</a:t>
            </a:r>
            <a:r>
              <a:rPr lang="en-US" sz="1800" dirty="0">
                <a:solidFill>
                  <a:srgbClr val="800000"/>
                </a:solidFill>
              </a:rPr>
              <a:t> Reply arrives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. address: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4:</a:t>
            </a:r>
            <a:r>
              <a:rPr lang="en-US" sz="1800" dirty="0">
                <a:solidFill>
                  <a:srgbClr val="800000"/>
                </a:solidFill>
              </a:rPr>
              <a:t> NAT router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changes datagram</a:t>
            </a:r>
          </a:p>
          <a:p>
            <a:pPr algn="l"/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addr</a:t>
            </a:r>
            <a:r>
              <a:rPr lang="en-US" sz="1800" dirty="0">
                <a:solidFill>
                  <a:srgbClr val="800000"/>
                </a:solidFill>
              </a:rPr>
              <a:t> from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138.76.29.7, 5001 to 10.0.0.1, 3345 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0453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52736"/>
            <a:ext cx="45593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client wants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server address 10.0.0.1 local to LAN (client can’t use it as destination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only one externally visible </a:t>
            </a:r>
            <a:r>
              <a:rPr lang="en-US" sz="2000" dirty="0" err="1" smtClean="0"/>
              <a:t>NATted</a:t>
            </a:r>
            <a:r>
              <a:rPr lang="en-US" sz="2000" dirty="0" smtClean="0"/>
              <a:t> address: 138.76.29.7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olution 1: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e.g., (138.76.29.7, port 2500) always forwarded to 10.0.0.1 port 25000</a:t>
            </a:r>
          </a:p>
        </p:txBody>
      </p:sp>
      <p:sp>
        <p:nvSpPr>
          <p:cNvPr id="62470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71" name="Object 31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32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4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5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6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7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2478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2479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0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1" name="Text Box 88"/>
          <p:cNvSpPr txBox="1">
            <a:spLocks noChangeArrowheads="1"/>
          </p:cNvSpPr>
          <p:nvPr/>
        </p:nvSpPr>
        <p:spPr bwMode="auto">
          <a:xfrm>
            <a:off x="6446846" y="3522663"/>
            <a:ext cx="11144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>
                <a:solidFill>
                  <a:srgbClr val="800000"/>
                </a:solidFill>
              </a:rPr>
              <a:t>NAT 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router</a:t>
            </a:r>
          </a:p>
        </p:txBody>
      </p:sp>
      <p:sp>
        <p:nvSpPr>
          <p:cNvPr id="62482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2483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2503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4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5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6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7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8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9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0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84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2485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2490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2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4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95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2500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2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96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2497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2486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55905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7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62488" name="Text Box 103"/>
          <p:cNvSpPr txBox="1">
            <a:spLocks noChangeArrowheads="1"/>
          </p:cNvSpPr>
          <p:nvPr/>
        </p:nvSpPr>
        <p:spPr bwMode="auto">
          <a:xfrm>
            <a:off x="5903317" y="2276872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 dirty="0"/>
              <a:t>?</a:t>
            </a:r>
          </a:p>
        </p:txBody>
      </p:sp>
      <p:sp>
        <p:nvSpPr>
          <p:cNvPr id="62489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038944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5003800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2: Universal Plug and Play (UPnP) Internet Gateway Device (IGD) Protocol. Allows </a:t>
            </a:r>
            <a:r>
              <a:rPr lang="en-US" sz="2400" dirty="0" err="1" smtClean="0"/>
              <a:t>NATted</a:t>
            </a:r>
            <a:r>
              <a:rPr lang="en-US" sz="2400" dirty="0" smtClean="0"/>
              <a:t> host to: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learn public IP address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z="2400" dirty="0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i.e., automate static NAT port map configuration</a:t>
            </a:r>
          </a:p>
        </p:txBody>
      </p:sp>
      <p:sp>
        <p:nvSpPr>
          <p:cNvPr id="63494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495" name="Object 5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5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8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9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0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1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3502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3503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4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5" name="Text Box 62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63506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3507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3525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1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8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3509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3512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16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7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22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4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8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19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0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1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10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>
              <a:gd name="T0" fmla="*/ 0 w 735"/>
              <a:gd name="T1" fmla="*/ 1040219 h 742"/>
              <a:gd name="T2" fmla="*/ 631825 w 735"/>
              <a:gd name="T3" fmla="*/ 974751 h 742"/>
              <a:gd name="T4" fmla="*/ 660400 w 735"/>
              <a:gd name="T5" fmla="*/ 408813 h 742"/>
              <a:gd name="T6" fmla="*/ 717550 w 735"/>
              <a:gd name="T7" fmla="*/ 59649 h 742"/>
              <a:gd name="T8" fmla="*/ 1166813 w 735"/>
              <a:gd name="T9" fmla="*/ 46555 h 7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1" name="Text Box 93"/>
          <p:cNvSpPr txBox="1">
            <a:spLocks noChangeArrowheads="1"/>
          </p:cNvSpPr>
          <p:nvPr/>
        </p:nvSpPr>
        <p:spPr bwMode="auto">
          <a:xfrm>
            <a:off x="7086511" y="2495550"/>
            <a:ext cx="785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IGD</a:t>
            </a:r>
          </a:p>
        </p:txBody>
      </p:sp>
      <p:sp>
        <p:nvSpPr>
          <p:cNvPr id="4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77937"/>
            <a:ext cx="7675563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3: relaying (used in Skype)</a:t>
            </a:r>
          </a:p>
          <a:p>
            <a:pPr lvl="1"/>
            <a:r>
              <a:rPr lang="en-US" sz="2400" dirty="0" err="1" smtClean="0"/>
              <a:t>NATed</a:t>
            </a:r>
            <a:r>
              <a:rPr lang="en-US" sz="2400" dirty="0" smtClean="0"/>
              <a:t> client establishes connection to relay</a:t>
            </a:r>
          </a:p>
          <a:p>
            <a:pPr lvl="1"/>
            <a:r>
              <a:rPr lang="en-US" sz="2400" dirty="0" smtClean="0"/>
              <a:t>External client connects to relay</a:t>
            </a:r>
          </a:p>
          <a:p>
            <a:pPr lvl="1"/>
            <a:r>
              <a:rPr lang="en-US" sz="2400" dirty="0" smtClean="0"/>
              <a:t>relay bridges packets between to connections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64518" name="Text Box 16"/>
          <p:cNvSpPr txBox="1">
            <a:spLocks noChangeArrowheads="1"/>
          </p:cNvSpPr>
          <p:nvPr/>
        </p:nvSpPr>
        <p:spPr bwMode="auto">
          <a:xfrm>
            <a:off x="4879975" y="510063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aphicFrame>
        <p:nvGraphicFramePr>
          <p:cNvPr id="64519" name="Object 41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31641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42"/>
          <p:cNvSpPr txBox="1">
            <a:spLocks noChangeArrowheads="1"/>
          </p:cNvSpPr>
          <p:nvPr/>
        </p:nvSpPr>
        <p:spPr bwMode="auto">
          <a:xfrm>
            <a:off x="260350" y="4722813"/>
            <a:ext cx="80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grpSp>
        <p:nvGrpSpPr>
          <p:cNvPr id="64521" name="Group 64"/>
          <p:cNvGrpSpPr>
            <a:grpSpLocks/>
          </p:cNvGrpSpPr>
          <p:nvPr/>
        </p:nvGrpSpPr>
        <p:grpSpPr bwMode="auto">
          <a:xfrm>
            <a:off x="5929313" y="3625850"/>
            <a:ext cx="2508250" cy="2640013"/>
            <a:chOff x="3735" y="2284"/>
            <a:chExt cx="1580" cy="1663"/>
          </a:xfrm>
        </p:grpSpPr>
        <p:sp>
          <p:nvSpPr>
            <p:cNvPr id="64539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>
                <a:gd name="T0" fmla="*/ 109 w 1056"/>
                <a:gd name="T1" fmla="*/ 676 h 1567"/>
                <a:gd name="T2" fmla="*/ 598 w 1056"/>
                <a:gd name="T3" fmla="*/ 647 h 1567"/>
                <a:gd name="T4" fmla="*/ 533 w 1056"/>
                <a:gd name="T5" fmla="*/ 614 h 1567"/>
                <a:gd name="T6" fmla="*/ 566 w 1056"/>
                <a:gd name="T7" fmla="*/ 169 h 1567"/>
                <a:gd name="T8" fmla="*/ 795 w 1056"/>
                <a:gd name="T9" fmla="*/ 38 h 1567"/>
                <a:gd name="T10" fmla="*/ 1013 w 1056"/>
                <a:gd name="T11" fmla="*/ 90 h 1567"/>
                <a:gd name="T12" fmla="*/ 987 w 1056"/>
                <a:gd name="T13" fmla="*/ 579 h 1567"/>
                <a:gd name="T14" fmla="*/ 1005 w 1056"/>
                <a:gd name="T15" fmla="*/ 875 h 1567"/>
                <a:gd name="T16" fmla="*/ 987 w 1056"/>
                <a:gd name="T17" fmla="*/ 1451 h 1567"/>
                <a:gd name="T18" fmla="*/ 592 w 1056"/>
                <a:gd name="T19" fmla="*/ 1478 h 1567"/>
                <a:gd name="T20" fmla="*/ 473 w 1056"/>
                <a:gd name="T21" fmla="*/ 919 h 1567"/>
                <a:gd name="T22" fmla="*/ 61 w 1056"/>
                <a:gd name="T23" fmla="*/ 838 h 1567"/>
                <a:gd name="T24" fmla="*/ 109 w 1056"/>
                <a:gd name="T25" fmla="*/ 676 h 15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540" name="Object 5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" y="2980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1" name="Object 6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5" y="3462"/>
                          <a:ext cx="355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42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3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4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5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6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5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/>
                <a:t>10.0.0.1</a:t>
              </a:r>
            </a:p>
          </p:txBody>
        </p:sp>
        <p:sp>
          <p:nvSpPr>
            <p:cNvPr id="64547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8" name="Text Box 15"/>
            <p:cNvSpPr txBox="1">
              <a:spLocks noChangeArrowheads="1"/>
            </p:cNvSpPr>
            <p:nvPr/>
          </p:nvSpPr>
          <p:spPr bwMode="auto">
            <a:xfrm>
              <a:off x="3847" y="3222"/>
              <a:ext cx="60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NAT </a:t>
              </a:r>
            </a:p>
            <a:p>
              <a:pPr algn="ctr"/>
              <a:r>
                <a:rPr lang="en-US" sz="2000" dirty="0"/>
                <a:t>router</a:t>
              </a:r>
            </a:p>
          </p:txBody>
        </p:sp>
        <p:sp>
          <p:nvSpPr>
            <p:cNvPr id="64549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550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64553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4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5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6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557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58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56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4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5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59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56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1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2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4551" name="Object 47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5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2483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4552" name="Picture 45" descr="kw_skype_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4522" name="Group 48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64531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3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523" name="Picture 46" descr="kw_skype_rel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57" descr="kw_skype_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>
              <a:gd name="T0" fmla="*/ 3714750 w 1597"/>
              <a:gd name="T1" fmla="*/ 96837 h 655"/>
              <a:gd name="T2" fmla="*/ 3200686 w 1597"/>
              <a:gd name="T3" fmla="*/ 123825 h 655"/>
              <a:gd name="T4" fmla="*/ 3030882 w 1597"/>
              <a:gd name="T5" fmla="*/ 842962 h 655"/>
              <a:gd name="T6" fmla="*/ 949041 w 1597"/>
              <a:gd name="T7" fmla="*/ 908050 h 655"/>
              <a:gd name="T8" fmla="*/ 0 w 1597"/>
              <a:gd name="T9" fmla="*/ 57150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1.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</a:t>
            </a:r>
            <a:r>
              <a:rPr lang="en-US" sz="1800" dirty="0" err="1"/>
              <a:t>NATted</a:t>
            </a:r>
            <a:r>
              <a:rPr lang="en-US" sz="1800" dirty="0"/>
              <a:t>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2.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>
              <a:gd name="T0" fmla="*/ 0 w 1763"/>
              <a:gd name="T1" fmla="*/ 484188 h 322"/>
              <a:gd name="T2" fmla="*/ 1731962 w 1763"/>
              <a:gd name="T3" fmla="*/ 484188 h 322"/>
              <a:gd name="T4" fmla="*/ 2535237 w 1763"/>
              <a:gd name="T5" fmla="*/ 319088 h 322"/>
              <a:gd name="T6" fmla="*/ 2798762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>
              <a:gd name="T0" fmla="*/ 0 w 227"/>
              <a:gd name="T1" fmla="*/ 420687 h 265"/>
              <a:gd name="T2" fmla="*/ 166687 w 227"/>
              <a:gd name="T3" fmla="*/ 4762 h 265"/>
              <a:gd name="T4" fmla="*/ 360362 w 227"/>
              <a:gd name="T5" fmla="*/ 392112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3. </a:t>
            </a:r>
            <a:r>
              <a:rPr lang="en-US" sz="1800" dirty="0"/>
              <a:t>relaying </a:t>
            </a:r>
          </a:p>
          <a:p>
            <a:pPr algn="l"/>
            <a:r>
              <a:rPr lang="en-US" sz="1800" dirty="0"/>
              <a:t>established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8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0"/>
      <p:bldP spid="644156" grpId="0"/>
      <p:bldP spid="644157" grpId="0" animBg="1"/>
      <p:bldP spid="644158" grpId="0" animBg="1"/>
      <p:bldP spid="6441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4.5 Routing algorithms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State Algorithm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42520"/>
          </a:xfrm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is responsible for meeting its neighbors and learning their names.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constructs a </a:t>
            </a:r>
            <a:r>
              <a:rPr lang="en-US" sz="2800" dirty="0" smtClean="0">
                <a:solidFill>
                  <a:srgbClr val="0033CC"/>
                </a:solidFill>
              </a:rPr>
              <a:t>link state packet (</a:t>
            </a:r>
            <a:r>
              <a:rPr lang="en-US" sz="2800" b="1" dirty="0" smtClean="0">
                <a:solidFill>
                  <a:srgbClr val="0033CC"/>
                </a:solidFill>
              </a:rPr>
              <a:t>LSP)</a:t>
            </a:r>
            <a:r>
              <a:rPr lang="en-US" sz="2800" b="1" dirty="0" smtClean="0"/>
              <a:t> </a:t>
            </a:r>
            <a:r>
              <a:rPr lang="en-US" sz="2800" dirty="0" smtClean="0"/>
              <a:t>which consists of a list of names and cost to reach </a:t>
            </a:r>
            <a:r>
              <a:rPr lang="en-US" sz="2800" u="sng" dirty="0" smtClean="0"/>
              <a:t>each of its neighbors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33CC"/>
                </a:solidFill>
              </a:rPr>
              <a:t>LSP </a:t>
            </a:r>
            <a:r>
              <a:rPr lang="en-US" sz="2800" dirty="0" smtClean="0"/>
              <a:t>is transmitted to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US" sz="2800" b="1" i="1" dirty="0" smtClean="0"/>
              <a:t> other routers</a:t>
            </a:r>
            <a:r>
              <a:rPr lang="en-US" sz="2800" i="1" dirty="0" smtClean="0"/>
              <a:t>. </a:t>
            </a:r>
            <a:r>
              <a:rPr lang="en-US" sz="2800" dirty="0" smtClean="0"/>
              <a:t>Each router stores the most recently generated </a:t>
            </a:r>
            <a:r>
              <a:rPr lang="en-US" sz="2800" b="1" dirty="0" smtClean="0">
                <a:solidFill>
                  <a:srgbClr val="0033CC"/>
                </a:solidFill>
              </a:rPr>
              <a:t>LSP</a:t>
            </a:r>
            <a:r>
              <a:rPr lang="en-US" sz="2800" b="1" dirty="0" smtClean="0"/>
              <a:t> </a:t>
            </a:r>
            <a:r>
              <a:rPr lang="en-US" sz="2800" dirty="0" smtClean="0"/>
              <a:t>from each other router.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uses complete information on the network topology to compute the </a:t>
            </a: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shortest path route</a:t>
            </a:r>
            <a:r>
              <a:rPr lang="en-US" sz="2800" dirty="0" smtClean="0"/>
              <a:t> to each destination node.</a:t>
            </a:r>
            <a:endParaRPr lang="en-US" sz="2800" b="1" dirty="0" smtClean="0">
              <a:solidFill>
                <a:srgbClr val="00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Datagram format</a:t>
            </a:r>
          </a:p>
          <a:p>
            <a:pPr lvl="1"/>
            <a:r>
              <a:rPr lang="en-US" sz="2000" dirty="0" smtClean="0"/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4898355"/>
            <a:ext cx="8640762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Figure 4.18 Reliable LSP Flooding</a:t>
            </a:r>
            <a:endParaRPr lang="en-GB" sz="3200" dirty="0" smtClean="0">
              <a:solidFill>
                <a:srgbClr val="000099"/>
              </a:solidFill>
            </a:endParaRPr>
          </a:p>
        </p:txBody>
      </p:sp>
      <p:pic>
        <p:nvPicPr>
          <p:cNvPr id="33797" name="Picture 3" descr="04x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24744"/>
            <a:ext cx="51054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85800" y="1196975"/>
            <a:ext cx="78470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process of making sure all the nodes participating in the routing protocol get a copy of the link-state information from all the other nodes.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LSP</a:t>
            </a:r>
            <a:r>
              <a:rPr lang="en-US" sz="2800" dirty="0">
                <a:solidFill>
                  <a:schemeClr val="tx1"/>
                </a:solidFill>
              </a:rPr>
              <a:t> contains: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Sending router’s node ID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List of connected neighbors with the associated link cost to each neighbor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Sequence number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Time-to-live (TTL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rgbClr val="800000"/>
                </a:solidFill>
              </a:rPr>
              <a:t>{</a:t>
            </a:r>
            <a:r>
              <a:rPr lang="en-US" sz="2800" i="1" dirty="0" smtClean="0">
                <a:solidFill>
                  <a:srgbClr val="800000"/>
                </a:solidFill>
              </a:rPr>
              <a:t>an aging mechanism</a:t>
            </a:r>
            <a:r>
              <a:rPr lang="en-US" sz="2800" dirty="0" smtClean="0">
                <a:solidFill>
                  <a:srgbClr val="800000"/>
                </a:solidFill>
              </a:rPr>
              <a:t>}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539552" y="980728"/>
            <a:ext cx="820668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First two items enable route </a:t>
            </a:r>
            <a:r>
              <a:rPr lang="en-US" sz="3200" dirty="0" smtClean="0">
                <a:solidFill>
                  <a:schemeClr val="tx1"/>
                </a:solidFill>
              </a:rPr>
              <a:t>calculation.</a:t>
            </a:r>
            <a:endParaRPr lang="en-US" sz="3200" dirty="0">
              <a:solidFill>
                <a:schemeClr val="tx1"/>
              </a:solidFill>
            </a:endParaRP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Last two items make process reliable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ACKs and checking for duplicates is needed.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Periodic </a:t>
            </a:r>
            <a:r>
              <a:rPr lang="en-US" sz="3200" b="1" dirty="0">
                <a:solidFill>
                  <a:srgbClr val="990000"/>
                </a:solidFill>
                <a:latin typeface="Comic Sans MS" pitchFamily="66" charset="0"/>
              </a:rPr>
              <a:t>Hello</a:t>
            </a:r>
            <a:r>
              <a:rPr lang="en-US" sz="3200" dirty="0">
                <a:solidFill>
                  <a:schemeClr val="tx1"/>
                </a:solidFill>
              </a:rPr>
              <a:t> packets used to determine the demise of a neighbor.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sequence numbers are not expected to wrap around.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this</a:t>
            </a:r>
            <a:r>
              <a:rPr lang="en-US" sz="2800" dirty="0">
                <a:solidFill>
                  <a:schemeClr val="tx1"/>
                </a:solidFill>
              </a:rPr>
              <a:t> field needs to be large (64 bits</a:t>
            </a:r>
            <a:r>
              <a:rPr lang="en-US" sz="2800" dirty="0" smtClean="0">
                <a:solidFill>
                  <a:schemeClr val="tx1"/>
                </a:solidFill>
              </a:rPr>
              <a:t>) !!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" y="-2738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 Link-State Routing Algorithm</a:t>
            </a:r>
            <a:endParaRPr lang="en-US" smtClean="0"/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Dijkstra’s</a:t>
            </a:r>
            <a:r>
              <a:rPr lang="en-US" sz="2400" dirty="0" smtClean="0">
                <a:solidFill>
                  <a:srgbClr val="800000"/>
                </a:solidFill>
              </a:rPr>
              <a:t> algorithm</a:t>
            </a:r>
          </a:p>
          <a:p>
            <a:r>
              <a:rPr lang="en-US" sz="2000" dirty="0" smtClean="0"/>
              <a:t>net topology, link costs known to all nodes</a:t>
            </a:r>
          </a:p>
          <a:p>
            <a:pPr lvl="1"/>
            <a:r>
              <a:rPr lang="en-US" sz="2000" dirty="0" smtClean="0"/>
              <a:t>accomplished via “link state broadcast”. </a:t>
            </a:r>
          </a:p>
          <a:p>
            <a:pPr lvl="1"/>
            <a:r>
              <a:rPr lang="en-US" sz="2000" dirty="0" smtClean="0"/>
              <a:t>all nodes have same info.</a:t>
            </a:r>
          </a:p>
          <a:p>
            <a:r>
              <a:rPr lang="en-US" sz="2000" dirty="0" smtClean="0"/>
              <a:t>computes least cost paths from one node (‘source”) to all other nodes</a:t>
            </a:r>
          </a:p>
          <a:p>
            <a:pPr lvl="1"/>
            <a:r>
              <a:rPr lang="en-US" sz="2000" dirty="0" smtClean="0"/>
              <a:t>gives </a:t>
            </a:r>
            <a:r>
              <a:rPr lang="en-US" sz="2000" dirty="0" smtClean="0">
                <a:solidFill>
                  <a:srgbClr val="800000"/>
                </a:solidFill>
              </a:rPr>
              <a:t>forwarding table</a:t>
            </a:r>
            <a:r>
              <a:rPr lang="en-US" sz="2000" dirty="0" smtClean="0"/>
              <a:t> for that node.</a:t>
            </a:r>
          </a:p>
          <a:p>
            <a:r>
              <a:rPr lang="en-US" sz="2000" dirty="0" smtClean="0"/>
              <a:t>iterative: after k iterations, know least cost path to k destinations.</a:t>
            </a:r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Notation: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c(</a:t>
            </a:r>
            <a:r>
              <a:rPr lang="en-US" sz="2400" dirty="0" err="1" smtClean="0">
                <a:solidFill>
                  <a:srgbClr val="800000"/>
                </a:solidFill>
                <a:latin typeface="Arial" charset="0"/>
              </a:rPr>
              <a:t>x,y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2000" dirty="0" smtClean="0"/>
              <a:t> link cost from node x to y;  = ∞ if not direct neighbors.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D(v):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current value of cost of path from source to destination 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p(v):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predecessor node along path from source to 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N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 of nodes whose least cost path is definitively known.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Dijsktra’s</a:t>
            </a:r>
            <a:r>
              <a:rPr lang="en-US" sz="3600" dirty="0" smtClean="0"/>
              <a:t> Algorithm  [K&amp;R]</a:t>
            </a:r>
            <a:endParaRPr lang="en-US" dirty="0" smtClean="0"/>
          </a:p>
        </p:txBody>
      </p:sp>
      <p:sp>
        <p:nvSpPr>
          <p:cNvPr id="82950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800100 w 504"/>
              <a:gd name="T1" fmla="*/ 2533650 h 1818"/>
              <a:gd name="T2" fmla="*/ 190500 w 504"/>
              <a:gd name="T3" fmla="*/ 2543175 h 1818"/>
              <a:gd name="T4" fmla="*/ 142875 w 504"/>
              <a:gd name="T5" fmla="*/ 304800 h 1818"/>
              <a:gd name="T6" fmla="*/ 628650 w 504"/>
              <a:gd name="T7" fmla="*/ 228600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9632" y="1412776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>
                <a:latin typeface="Arial" charset="0"/>
              </a:rPr>
              <a:t>1  </a:t>
            </a:r>
            <a:r>
              <a:rPr lang="en-US" sz="2000" b="1" i="1" dirty="0">
                <a:latin typeface="Arial" charset="0"/>
              </a:rPr>
              <a:t>Initialization: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2   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= {u} </a:t>
            </a:r>
          </a:p>
          <a:p>
            <a:pPr algn="l"/>
            <a:r>
              <a:rPr lang="en-US" sz="2000" dirty="0">
                <a:latin typeface="Arial" charset="0"/>
              </a:rPr>
              <a:t>3    for all nodes v </a:t>
            </a:r>
          </a:p>
          <a:p>
            <a:pPr algn="l"/>
            <a:r>
              <a:rPr lang="en-US" sz="2000" dirty="0">
                <a:latin typeface="Arial" charset="0"/>
              </a:rPr>
              <a:t>4      if v adjacent to u </a:t>
            </a:r>
          </a:p>
          <a:p>
            <a:pPr algn="l"/>
            <a:r>
              <a:rPr lang="en-US" sz="2000" dirty="0">
                <a:latin typeface="Arial" charset="0"/>
              </a:rPr>
              <a:t>5          then D(v) = c(</a:t>
            </a:r>
            <a:r>
              <a:rPr lang="en-US" sz="2000" dirty="0" err="1">
                <a:latin typeface="Arial" charset="0"/>
              </a:rPr>
              <a:t>u,v</a:t>
            </a:r>
            <a:r>
              <a:rPr lang="en-US" sz="2000" dirty="0">
                <a:latin typeface="Arial" charset="0"/>
              </a:rPr>
              <a:t>) </a:t>
            </a:r>
          </a:p>
          <a:p>
            <a:pPr algn="l"/>
            <a:r>
              <a:rPr lang="en-US" sz="2000" dirty="0">
                <a:latin typeface="Arial" charset="0"/>
              </a:rPr>
              <a:t>6      else D(v) = </a:t>
            </a:r>
            <a:r>
              <a:rPr lang="en-US" sz="2000" dirty="0">
                <a:latin typeface="Arial" charset="0"/>
                <a:cs typeface="Arial" charset="0"/>
              </a:rPr>
              <a:t>∞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7 </a:t>
            </a:r>
          </a:p>
          <a:p>
            <a:pPr algn="l"/>
            <a:r>
              <a:rPr lang="en-US" sz="2000" dirty="0">
                <a:latin typeface="Arial" charset="0"/>
              </a:rPr>
              <a:t>8   </a:t>
            </a:r>
            <a:r>
              <a:rPr lang="en-US" sz="2000" b="1" i="1" dirty="0">
                <a:latin typeface="Arial" charset="0"/>
              </a:rPr>
              <a:t>Loop</a:t>
            </a:r>
            <a:r>
              <a:rPr lang="en-US" sz="2000" i="1" dirty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algn="l"/>
            <a:r>
              <a:rPr lang="en-US" sz="2000" dirty="0">
                <a:latin typeface="Arial" charset="0"/>
              </a:rPr>
              <a:t>9     find w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such that D(w) is a minimum </a:t>
            </a:r>
          </a:p>
          <a:p>
            <a:pPr algn="l"/>
            <a:r>
              <a:rPr lang="en-US" sz="2000" dirty="0">
                <a:latin typeface="Arial" charset="0"/>
              </a:rPr>
              <a:t>10    add w to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11    update D(v) for all v adjacent to w and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: </a:t>
            </a:r>
          </a:p>
          <a:p>
            <a:pPr algn="l"/>
            <a:r>
              <a:rPr lang="en-US" sz="2000" dirty="0">
                <a:latin typeface="Arial" charset="0"/>
              </a:rPr>
              <a:t>12      </a:t>
            </a:r>
            <a:r>
              <a:rPr lang="en-US" sz="20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D(v) = min( D(v), D(w) + c(</a:t>
            </a:r>
            <a:r>
              <a:rPr lang="en-US" sz="2000" b="1" dirty="0" err="1">
                <a:solidFill>
                  <a:srgbClr val="800000"/>
                </a:solidFill>
                <a:latin typeface="Arial" charset="0"/>
              </a:rPr>
              <a:t>w,v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) ) </a:t>
            </a:r>
          </a:p>
          <a:p>
            <a:pPr algn="l"/>
            <a:r>
              <a:rPr lang="en-US" sz="2000" dirty="0">
                <a:latin typeface="Arial" charset="0"/>
              </a:rPr>
              <a:t>13    /* new cost to v is either old cost to v or known </a:t>
            </a:r>
          </a:p>
          <a:p>
            <a:pPr algn="l"/>
            <a:r>
              <a:rPr lang="en-US" sz="2000" dirty="0">
                <a:latin typeface="Arial" charset="0"/>
              </a:rPr>
              <a:t>14     shortest path cost to w plus cost from w to v */ </a:t>
            </a:r>
          </a:p>
          <a:p>
            <a:pPr algn="l"/>
            <a:r>
              <a:rPr lang="en-US" sz="2000" dirty="0">
                <a:latin typeface="Arial" charset="0"/>
              </a:rPr>
              <a:t>15  </a:t>
            </a:r>
            <a:r>
              <a:rPr lang="en-US" sz="2000" b="1" i="1" dirty="0">
                <a:latin typeface="Arial" charset="0"/>
              </a:rPr>
              <a:t>until all nodes in N</a:t>
            </a:r>
            <a:r>
              <a:rPr lang="en-US" sz="2000" b="1" i="1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31304"/>
            <a:ext cx="8566720" cy="533400"/>
          </a:xfrm>
          <a:ln w="25400"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0" dirty="0" err="1" smtClean="0"/>
              <a:t>Dijkstra’s</a:t>
            </a:r>
            <a:r>
              <a:rPr lang="en-US" sz="4000" b="0" dirty="0" smtClean="0"/>
              <a:t> Shortest Path Algorithm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9728"/>
            <a:ext cx="82296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Initially mark all nodes (except source) with infinite distance.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working node = source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Sink node  = destination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While the working node is not equal to the sink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1.  Mark the working node as permanent.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2.  Examine all adjacent nodes in turn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If the sum of label on working node plus distance from working node to adjacent node is less than current labeled distance on the adjacent node, this implies a shorter path. </a:t>
            </a:r>
            <a:r>
              <a:rPr lang="en-US" sz="2000" dirty="0" err="1" smtClean="0"/>
              <a:t>Relabel</a:t>
            </a:r>
            <a:r>
              <a:rPr lang="en-US" sz="2000" dirty="0" smtClean="0"/>
              <a:t> the distance on the adjacent node and label it with the node from which the probe was made.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3.  Examine all tentative nodes (not just adjacent nodes) and mark the node with the smallest labeled value as permanent. This node becomes the new working node.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Reconstruct the path backwards from sink to source</a:t>
            </a:r>
            <a:r>
              <a:rPr lang="en-US" sz="24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80312" y="5805264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3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</a:t>
            </a:r>
            <a:endParaRPr lang="en-US" dirty="0" smtClean="0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83980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86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83992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3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4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5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6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7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3998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9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0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1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2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3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5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6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8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0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1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2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3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4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5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6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7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8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9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0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1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2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23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4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5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6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7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8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9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0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1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2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33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8405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0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4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8405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8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5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84055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6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84036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84053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4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7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84051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2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8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84049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0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84039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0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1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2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3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4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5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6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7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8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 (2) </a:t>
            </a:r>
          </a:p>
        </p:txBody>
      </p:sp>
      <p:grpSp>
        <p:nvGrpSpPr>
          <p:cNvPr id="84997" name="Group 77"/>
          <p:cNvGrpSpPr>
            <a:grpSpLocks/>
          </p:cNvGrpSpPr>
          <p:nvPr/>
        </p:nvGrpSpPr>
        <p:grpSpPr bwMode="auto">
          <a:xfrm>
            <a:off x="2198688" y="1904132"/>
            <a:ext cx="3244850" cy="1512887"/>
            <a:chOff x="1385" y="1279"/>
            <a:chExt cx="2044" cy="953"/>
          </a:xfrm>
        </p:grpSpPr>
        <p:sp>
          <p:nvSpPr>
            <p:cNvPr id="85015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6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7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8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0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5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7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8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0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2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5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8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9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0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1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2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3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4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5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6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7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8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50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8506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7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u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1" name="Group 50"/>
            <p:cNvGrpSpPr>
              <a:grpSpLocks/>
            </p:cNvGrpSpPr>
            <p:nvPr/>
          </p:nvGrpSpPr>
          <p:grpSpPr bwMode="auto">
            <a:xfrm>
              <a:off x="2608" y="1977"/>
              <a:ext cx="205" cy="252"/>
              <a:chOff x="2954" y="2429"/>
              <a:chExt cx="208" cy="252"/>
            </a:xfrm>
          </p:grpSpPr>
          <p:sp>
            <p:nvSpPr>
              <p:cNvPr id="8506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5" name="Text Box 52"/>
              <p:cNvSpPr txBox="1">
                <a:spLocks noChangeArrowheads="1"/>
              </p:cNvSpPr>
              <p:nvPr/>
            </p:nvSpPr>
            <p:spPr bwMode="auto">
              <a:xfrm>
                <a:off x="2954" y="2429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y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2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8506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3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</a:p>
            </p:txBody>
          </p:sp>
        </p:grpSp>
        <p:grpSp>
          <p:nvGrpSpPr>
            <p:cNvPr id="85053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8506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1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w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4" name="Group 59"/>
            <p:cNvGrpSpPr>
              <a:grpSpLocks/>
            </p:cNvGrpSpPr>
            <p:nvPr/>
          </p:nvGrpSpPr>
          <p:grpSpPr bwMode="auto">
            <a:xfrm>
              <a:off x="1932" y="1279"/>
              <a:ext cx="194" cy="250"/>
              <a:chOff x="2969" y="2421"/>
              <a:chExt cx="197" cy="250"/>
            </a:xfrm>
          </p:grpSpPr>
          <p:sp>
            <p:nvSpPr>
              <p:cNvPr id="8505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2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9" name="Text Box 61"/>
              <p:cNvSpPr txBox="1">
                <a:spLocks noChangeArrowheads="1"/>
              </p:cNvSpPr>
              <p:nvPr/>
            </p:nvSpPr>
            <p:spPr bwMode="auto">
              <a:xfrm>
                <a:off x="2969" y="2421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v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5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85056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7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z</a:t>
                </a:r>
              </a:p>
            </p:txBody>
          </p:sp>
        </p:grpSp>
      </p:grpSp>
      <p:sp>
        <p:nvSpPr>
          <p:cNvPr id="84998" name="Text Box 76"/>
          <p:cNvSpPr txBox="1">
            <a:spLocks noChangeArrowheads="1"/>
          </p:cNvSpPr>
          <p:nvPr/>
        </p:nvSpPr>
        <p:spPr bwMode="auto">
          <a:xfrm>
            <a:off x="74130" y="1124744"/>
            <a:ext cx="5463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shortest-path tree from u:</a:t>
            </a:r>
          </a:p>
        </p:txBody>
      </p:sp>
      <p:grpSp>
        <p:nvGrpSpPr>
          <p:cNvPr id="84999" name="Group 100"/>
          <p:cNvGrpSpPr>
            <a:grpSpLocks/>
          </p:cNvGrpSpPr>
          <p:nvPr/>
        </p:nvGrpSpPr>
        <p:grpSpPr bwMode="auto">
          <a:xfrm>
            <a:off x="827087" y="3965600"/>
            <a:ext cx="2522536" cy="2271712"/>
            <a:chOff x="131" y="2771"/>
            <a:chExt cx="1589" cy="1431"/>
          </a:xfrm>
        </p:grpSpPr>
        <p:sp>
          <p:nvSpPr>
            <p:cNvPr id="8500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v</a:t>
              </a:r>
            </a:p>
          </p:txBody>
        </p:sp>
        <p:sp>
          <p:nvSpPr>
            <p:cNvPr id="8500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85005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sp>
          <p:nvSpPr>
            <p:cNvPr id="85006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w</a:t>
              </a:r>
            </a:p>
          </p:txBody>
        </p:sp>
        <p:sp>
          <p:nvSpPr>
            <p:cNvPr id="85007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z</a:t>
              </a:r>
            </a:p>
          </p:txBody>
        </p:sp>
        <p:sp>
          <p:nvSpPr>
            <p:cNvPr id="85008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(</a:t>
              </a:r>
              <a:r>
                <a:rPr lang="en-US" dirty="0" err="1"/>
                <a:t>u,v</a:t>
              </a:r>
              <a:r>
                <a:rPr lang="en-US" dirty="0"/>
                <a:t>)</a:t>
              </a:r>
            </a:p>
          </p:txBody>
        </p:sp>
        <p:sp>
          <p:nvSpPr>
            <p:cNvPr id="85009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0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1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2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3" name="Text Box 98"/>
            <p:cNvSpPr txBox="1">
              <a:spLocks noChangeArrowheads="1"/>
            </p:cNvSpPr>
            <p:nvPr/>
          </p:nvSpPr>
          <p:spPr bwMode="auto">
            <a:xfrm>
              <a:off x="131" y="2771"/>
              <a:ext cx="8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destination</a:t>
              </a:r>
            </a:p>
          </p:txBody>
        </p:sp>
        <p:sp>
          <p:nvSpPr>
            <p:cNvPr id="85014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link</a:t>
              </a:r>
            </a:p>
          </p:txBody>
        </p:sp>
      </p:grpSp>
      <p:sp>
        <p:nvSpPr>
          <p:cNvPr id="85000" name="Text Box 101"/>
          <p:cNvSpPr txBox="1">
            <a:spLocks noChangeArrowheads="1"/>
          </p:cNvSpPr>
          <p:nvPr/>
        </p:nvSpPr>
        <p:spPr bwMode="auto">
          <a:xfrm>
            <a:off x="117259" y="3645024"/>
            <a:ext cx="4674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forwarding table in u:</a:t>
            </a:r>
          </a:p>
        </p:txBody>
      </p:sp>
      <p:sp>
        <p:nvSpPr>
          <p:cNvPr id="7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Algorithm, Discussion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196752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Algorithm complexity: </a:t>
            </a:r>
            <a:r>
              <a:rPr lang="en-US" sz="2400" dirty="0" smtClean="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n(n+1)/2 comparisons: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more efficient implementations possible: O(</a:t>
            </a:r>
            <a:r>
              <a:rPr lang="en-US" sz="2400" dirty="0" err="1" smtClean="0"/>
              <a:t>nlogn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Oscillations possible: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e.g., link cost = amount of carried traffic</a:t>
            </a:r>
          </a:p>
        </p:txBody>
      </p:sp>
      <p:grpSp>
        <p:nvGrpSpPr>
          <p:cNvPr id="86022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86023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25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86234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5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6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7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8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9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4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6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86226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7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8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9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0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1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232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7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86217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221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2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3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4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225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218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21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8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86209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0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1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2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13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14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215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29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0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1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2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4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5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6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7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8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9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0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2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3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4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5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6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48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86201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2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3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4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05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06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07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49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86193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4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5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6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97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98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99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0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86184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88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9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0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1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92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85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7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1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86176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7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8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9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80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81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8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3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52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3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7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8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9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2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3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65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86168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9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0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1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72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73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7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75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6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86160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1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2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3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64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65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66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67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7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86151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55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6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7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59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52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53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8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86143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4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5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6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47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8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0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69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0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3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4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5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6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8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9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0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1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82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86135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6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7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8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9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0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41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42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3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86127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8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9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0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1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32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33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3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4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86118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22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3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4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5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26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19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20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1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5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86110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1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2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3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14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15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1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17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86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7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8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9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1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2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3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6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7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initially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8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routing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9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0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1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2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4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5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6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8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9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983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</a:t>
            </a:r>
            <a:r>
              <a:rPr lang="en-US" sz="2400" dirty="0" smtClean="0">
                <a:solidFill>
                  <a:srgbClr val="800000"/>
                </a:solidFill>
              </a:rPr>
              <a:t>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 dirty="0" smtClean="0"/>
              <a:t>IP Datagram </a:t>
            </a:r>
            <a:r>
              <a:rPr lang="en-US" sz="3600" dirty="0"/>
              <a:t>F</a:t>
            </a:r>
            <a:r>
              <a:rPr lang="en-US" sz="3600" dirty="0" smtClean="0"/>
              <a:t>ormat</a:t>
            </a:r>
            <a:endParaRPr lang="en-US" dirty="0" smtClean="0"/>
          </a:p>
        </p:txBody>
      </p:sp>
      <p:grpSp>
        <p:nvGrpSpPr>
          <p:cNvPr id="35845" name="Group 3"/>
          <p:cNvGrpSpPr>
            <a:grpSpLocks/>
          </p:cNvGrpSpPr>
          <p:nvPr/>
        </p:nvGrpSpPr>
        <p:grpSpPr bwMode="auto">
          <a:xfrm>
            <a:off x="495300" y="982663"/>
            <a:ext cx="8664575" cy="5307013"/>
            <a:chOff x="153" y="704"/>
            <a:chExt cx="5458" cy="3343"/>
          </a:xfrm>
        </p:grpSpPr>
        <p:sp>
          <p:nvSpPr>
            <p:cNvPr id="35847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9" name="Text Box 6"/>
            <p:cNvSpPr txBox="1">
              <a:spLocks noChangeArrowheads="1"/>
            </p:cNvSpPr>
            <p:nvPr/>
          </p:nvSpPr>
          <p:spPr bwMode="auto">
            <a:xfrm>
              <a:off x="1736" y="1061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 smtClean="0"/>
                <a:t>ver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0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6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length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1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Text Box 10"/>
            <p:cNvSpPr txBox="1">
              <a:spLocks noChangeArrowheads="1"/>
            </p:cNvSpPr>
            <p:nvPr/>
          </p:nvSpPr>
          <p:spPr bwMode="auto">
            <a:xfrm>
              <a:off x="2585" y="723"/>
              <a:ext cx="8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32 bits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13"/>
            <p:cNvSpPr txBox="1">
              <a:spLocks noChangeArrowheads="1"/>
            </p:cNvSpPr>
            <p:nvPr/>
          </p:nvSpPr>
          <p:spPr bwMode="auto">
            <a:xfrm>
              <a:off x="2439" y="3031"/>
              <a:ext cx="125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data </a:t>
              </a:r>
            </a:p>
            <a:p>
              <a:pPr algn="ctr"/>
              <a:r>
                <a:rPr lang="en-US" sz="1800" dirty="0"/>
                <a:t>(variable length,</a:t>
              </a:r>
            </a:p>
            <a:p>
              <a:pPr algn="ctr"/>
              <a:r>
                <a:rPr lang="en-US" sz="1800" dirty="0"/>
                <a:t>typically a TCP </a:t>
              </a:r>
            </a:p>
            <a:p>
              <a:pPr algn="ctr"/>
              <a:r>
                <a:rPr lang="en-US" sz="1800" dirty="0"/>
                <a:t>or UDP segment)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16-bit identifier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8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header</a:t>
              </a:r>
            </a:p>
            <a:p>
              <a:pPr algn="ctr"/>
              <a:r>
                <a:rPr lang="en-US" sz="1800" dirty="0"/>
                <a:t> checksum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1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time to</a:t>
              </a:r>
            </a:p>
            <a:p>
              <a:pPr algn="ctr"/>
              <a:r>
                <a:rPr lang="en-US" sz="1800" dirty="0"/>
                <a:t>live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2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source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3" name="Text Box 20"/>
            <p:cNvSpPr txBox="1">
              <a:spLocks noChangeArrowheads="1"/>
            </p:cNvSpPr>
            <p:nvPr/>
          </p:nvSpPr>
          <p:spPr bwMode="auto">
            <a:xfrm>
              <a:off x="174" y="704"/>
              <a:ext cx="140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IP protocol version</a:t>
              </a:r>
            </a:p>
            <a:p>
              <a:pPr algn="l"/>
              <a:r>
                <a:rPr lang="en-US" sz="1800" dirty="0"/>
                <a:t>number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4" name="Text Box 21"/>
            <p:cNvSpPr txBox="1">
              <a:spLocks noChangeArrowheads="1"/>
            </p:cNvSpPr>
            <p:nvPr/>
          </p:nvSpPr>
          <p:spPr bwMode="auto">
            <a:xfrm>
              <a:off x="526" y="1025"/>
              <a:ext cx="10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header length</a:t>
              </a:r>
            </a:p>
            <a:p>
              <a:pPr algn="l"/>
              <a:r>
                <a:rPr lang="en-US" sz="1800" dirty="0"/>
                <a:t> (bytes)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5" name="Text Box 22"/>
            <p:cNvSpPr txBox="1">
              <a:spLocks noChangeArrowheads="1"/>
            </p:cNvSpPr>
            <p:nvPr/>
          </p:nvSpPr>
          <p:spPr bwMode="auto">
            <a:xfrm>
              <a:off x="338" y="1604"/>
              <a:ext cx="1293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max number</a:t>
              </a:r>
            </a:p>
            <a:p>
              <a:pPr algn="r"/>
              <a:r>
                <a:rPr lang="en-US" sz="1800" dirty="0"/>
                <a:t>remaining hops</a:t>
              </a:r>
            </a:p>
            <a:p>
              <a:pPr algn="r"/>
              <a:r>
                <a:rPr lang="en-US" sz="1800" dirty="0"/>
                <a:t>(decremented at </a:t>
              </a:r>
            </a:p>
            <a:p>
              <a:pPr algn="r"/>
              <a:r>
                <a:rPr lang="en-US" sz="1800" dirty="0"/>
                <a:t>each router</a:t>
              </a:r>
              <a:r>
                <a:rPr lang="en-US" dirty="0"/>
                <a:t>)</a:t>
              </a:r>
            </a:p>
          </p:txBody>
        </p:sp>
        <p:sp>
          <p:nvSpPr>
            <p:cNvPr id="35866" name="Line 23"/>
            <p:cNvSpPr>
              <a:spLocks noChangeShapeType="1"/>
            </p:cNvSpPr>
            <p:nvPr/>
          </p:nvSpPr>
          <p:spPr bwMode="auto">
            <a:xfrm>
              <a:off x="1406" y="953"/>
              <a:ext cx="439" cy="1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4"/>
            <p:cNvSpPr>
              <a:spLocks noChangeShapeType="1"/>
            </p:cNvSpPr>
            <p:nvPr/>
          </p:nvSpPr>
          <p:spPr bwMode="auto">
            <a:xfrm>
              <a:off x="1406" y="1278"/>
              <a:ext cx="69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59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for</a:t>
              </a:r>
            </a:p>
            <a:p>
              <a:pPr algn="l"/>
              <a:r>
                <a:rPr lang="en-US" sz="1800" dirty="0"/>
                <a:t>fragmentation/</a:t>
              </a:r>
            </a:p>
            <a:p>
              <a:pPr algn="l"/>
              <a:r>
                <a:rPr lang="en-US" sz="1800" dirty="0"/>
                <a:t>reassembly</a:t>
              </a:r>
            </a:p>
          </p:txBody>
        </p:sp>
        <p:sp>
          <p:nvSpPr>
            <p:cNvPr id="35869" name="Text Box 26"/>
            <p:cNvSpPr txBox="1">
              <a:spLocks noChangeArrowheads="1"/>
            </p:cNvSpPr>
            <p:nvPr/>
          </p:nvSpPr>
          <p:spPr bwMode="auto">
            <a:xfrm>
              <a:off x="4428" y="752"/>
              <a:ext cx="112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 dirty="0"/>
                <a:t>total datagram</a:t>
              </a:r>
            </a:p>
            <a:p>
              <a:r>
                <a:rPr lang="en-US" sz="1800" dirty="0"/>
                <a:t>length (bytes</a:t>
              </a:r>
              <a:r>
                <a:rPr lang="en-US" dirty="0"/>
                <a:t>)</a:t>
              </a:r>
            </a:p>
          </p:txBody>
        </p:sp>
        <p:sp>
          <p:nvSpPr>
            <p:cNvPr id="35870" name="Text Box 27"/>
            <p:cNvSpPr txBox="1">
              <a:spLocks noChangeArrowheads="1"/>
            </p:cNvSpPr>
            <p:nvPr/>
          </p:nvSpPr>
          <p:spPr bwMode="auto">
            <a:xfrm>
              <a:off x="153" y="2336"/>
              <a:ext cx="1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upper layer protocol</a:t>
              </a:r>
            </a:p>
            <a:p>
              <a:pPr algn="r"/>
              <a:r>
                <a:rPr lang="en-US" sz="1800" dirty="0"/>
                <a:t>to deliver payload to</a:t>
              </a:r>
            </a:p>
          </p:txBody>
        </p:sp>
        <p:sp>
          <p:nvSpPr>
            <p:cNvPr id="35871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head.</a:t>
              </a:r>
            </a:p>
            <a:p>
              <a:pPr algn="ctr"/>
              <a:r>
                <a:rPr lang="en-US" sz="1800" dirty="0" err="1"/>
                <a:t>len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5" name="Text Box 32"/>
            <p:cNvSpPr txBox="1">
              <a:spLocks noChangeArrowheads="1"/>
            </p:cNvSpPr>
            <p:nvPr/>
          </p:nvSpPr>
          <p:spPr bwMode="auto">
            <a:xfrm>
              <a:off x="2382" y="995"/>
              <a:ext cx="63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type of</a:t>
              </a:r>
            </a:p>
            <a:p>
              <a:pPr algn="ctr"/>
              <a:r>
                <a:rPr lang="en-US" sz="1800" dirty="0"/>
                <a:t>service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6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Text Box 35"/>
            <p:cNvSpPr txBox="1">
              <a:spLocks noChangeArrowheads="1"/>
            </p:cNvSpPr>
            <p:nvPr/>
          </p:nvSpPr>
          <p:spPr bwMode="auto">
            <a:xfrm>
              <a:off x="496" y="1379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“type” of data 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9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3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Text Box 38"/>
            <p:cNvSpPr txBox="1">
              <a:spLocks noChangeArrowheads="1"/>
            </p:cNvSpPr>
            <p:nvPr/>
          </p:nvSpPr>
          <p:spPr bwMode="auto">
            <a:xfrm>
              <a:off x="2902" y="1402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/>
                <a:t>flgs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2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Text Box 40"/>
            <p:cNvSpPr txBox="1">
              <a:spLocks noChangeArrowheads="1"/>
            </p:cNvSpPr>
            <p:nvPr/>
          </p:nvSpPr>
          <p:spPr bwMode="auto">
            <a:xfrm>
              <a:off x="3316" y="1292"/>
              <a:ext cx="90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fragment</a:t>
              </a:r>
            </a:p>
            <a:p>
              <a:pPr algn="ctr"/>
              <a:r>
                <a:rPr lang="en-US" dirty="0"/>
                <a:t> </a:t>
              </a:r>
              <a:r>
                <a:rPr lang="en-US" sz="1800" dirty="0"/>
                <a:t>offset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4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upper</a:t>
              </a:r>
            </a:p>
            <a:p>
              <a:pPr algn="ctr"/>
              <a:r>
                <a:rPr lang="en-US" sz="1800" dirty="0"/>
                <a:t> layer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0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destination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3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Text Box 51"/>
            <p:cNvSpPr txBox="1">
              <a:spLocks noChangeArrowheads="1"/>
            </p:cNvSpPr>
            <p:nvPr/>
          </p:nvSpPr>
          <p:spPr bwMode="auto">
            <a:xfrm>
              <a:off x="2391" y="2617"/>
              <a:ext cx="11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Options (if any</a:t>
              </a:r>
              <a:r>
                <a:rPr lang="en-US" dirty="0"/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5895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E.g. timestamp,</a:t>
              </a:r>
            </a:p>
            <a:p>
              <a:pPr algn="l"/>
              <a:r>
                <a:rPr lang="en-US" sz="1800" dirty="0"/>
                <a:t>record route</a:t>
              </a:r>
            </a:p>
            <a:p>
              <a:pPr algn="l"/>
              <a:r>
                <a:rPr lang="en-US" sz="1800" dirty="0"/>
                <a:t>taken, specify</a:t>
              </a:r>
            </a:p>
            <a:p>
              <a:pPr algn="l"/>
              <a:r>
                <a:rPr lang="en-US" sz="1800" dirty="0"/>
                <a:t>list of routers </a:t>
              </a:r>
            </a:p>
            <a:p>
              <a:pPr algn="l"/>
              <a:r>
                <a:rPr lang="en-US" sz="1800" dirty="0"/>
                <a:t>to visit.</a:t>
              </a:r>
            </a:p>
          </p:txBody>
        </p:sp>
        <p:sp>
          <p:nvSpPr>
            <p:cNvPr id="35896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Rectangle 54"/>
          <p:cNvSpPr>
            <a:spLocks noChangeArrowheads="1"/>
          </p:cNvSpPr>
          <p:nvPr/>
        </p:nvSpPr>
        <p:spPr bwMode="auto">
          <a:xfrm>
            <a:off x="233363" y="4167782"/>
            <a:ext cx="2587625" cy="2141538"/>
          </a:xfrm>
          <a:prstGeom prst="rect">
            <a:avLst/>
          </a:prstGeom>
          <a:noFill/>
          <a:ln w="1587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>
                <a:solidFill>
                  <a:srgbClr val="800000"/>
                </a:solidFill>
              </a:rPr>
              <a:t>how much overhead with TCP?</a:t>
            </a:r>
            <a:endParaRPr lang="en-US" sz="2000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TCP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IP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= 40 bytes + app layer overhead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6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scale: </a:t>
            </a:r>
            <a:r>
              <a:rPr lang="en-US" sz="2400" dirty="0" smtClean="0"/>
              <a:t>with 200 million destinations:</a:t>
            </a:r>
          </a:p>
          <a:p>
            <a:r>
              <a:rPr lang="en-US" sz="2000" dirty="0" smtClean="0"/>
              <a:t>can’t store all destinations in routing tables!</a:t>
            </a:r>
          </a:p>
          <a:p>
            <a:r>
              <a:rPr lang="en-US" sz="2000" dirty="0" smtClean="0"/>
              <a:t>routing table exchange would swamp links!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993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administrative autonomy</a:t>
            </a:r>
          </a:p>
          <a:p>
            <a:r>
              <a:rPr lang="en-US" sz="2000" dirty="0" smtClean="0"/>
              <a:t>internet = network of networks</a:t>
            </a:r>
          </a:p>
          <a:p>
            <a:r>
              <a:rPr lang="en-US" sz="2000" dirty="0" smtClean="0"/>
              <a:t>each network admin may want to control routing in its own network</a:t>
            </a:r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1259632" y="1340768"/>
            <a:ext cx="683170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Our routing study thus far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rgbClr val="008000"/>
                </a:solidFill>
              </a:rPr>
              <a:t>an idealization </a:t>
            </a:r>
            <a:endParaRPr lang="en-US" sz="2400" b="1" dirty="0">
              <a:solidFill>
                <a:srgbClr val="008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all routers identical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network “flat”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i="1" dirty="0"/>
              <a:t>… not</a:t>
            </a:r>
            <a:r>
              <a:rPr lang="en-US" sz="2400" dirty="0"/>
              <a:t> true in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0768"/>
            <a:ext cx="3810000" cy="4210050"/>
          </a:xfrm>
        </p:spPr>
        <p:txBody>
          <a:bodyPr/>
          <a:lstStyle/>
          <a:p>
            <a:r>
              <a:rPr lang="en-US" sz="2400" dirty="0" smtClean="0"/>
              <a:t>aggregate routers into regions</a:t>
            </a:r>
            <a:r>
              <a:rPr lang="en-US" sz="2400" dirty="0" smtClean="0">
                <a:solidFill>
                  <a:srgbClr val="800000"/>
                </a:solidFill>
              </a:rPr>
              <a:t>, “autonomous systems” (AS)</a:t>
            </a:r>
          </a:p>
          <a:p>
            <a:r>
              <a:rPr lang="en-US" sz="2400" dirty="0" smtClean="0"/>
              <a:t>routers in same AS run same routing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“intra-AS” routing </a:t>
            </a:r>
            <a:r>
              <a:rPr lang="en-US" sz="2000" dirty="0" smtClean="0"/>
              <a:t>protocol</a:t>
            </a:r>
          </a:p>
          <a:p>
            <a:pPr lvl="1"/>
            <a:r>
              <a:rPr lang="en-US" sz="2000" dirty="0" smtClean="0"/>
              <a:t>routers in different AS can run different intra-AS routing protocol</a:t>
            </a:r>
          </a:p>
        </p:txBody>
      </p:sp>
      <p:sp>
        <p:nvSpPr>
          <p:cNvPr id="1003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59496"/>
            <a:ext cx="4038600" cy="249364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Gateway router</a:t>
            </a:r>
          </a:p>
          <a:p>
            <a:r>
              <a:rPr lang="en-US" sz="2400" dirty="0" smtClean="0"/>
              <a:t>Direct link to router in another 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0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101383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78 w 1162"/>
                <a:gd name="T1" fmla="*/ 306 h 543"/>
                <a:gd name="T2" fmla="*/ 510 w 1162"/>
                <a:gd name="T3" fmla="*/ 26 h 543"/>
                <a:gd name="T4" fmla="*/ 1303 w 1162"/>
                <a:gd name="T5" fmla="*/ 149 h 543"/>
                <a:gd name="T6" fmla="*/ 1586 w 1162"/>
                <a:gd name="T7" fmla="*/ 451 h 543"/>
                <a:gd name="T8" fmla="*/ 1453 w 1162"/>
                <a:gd name="T9" fmla="*/ 851 h 543"/>
                <a:gd name="T10" fmla="*/ 812 w 1162"/>
                <a:gd name="T11" fmla="*/ 1021 h 543"/>
                <a:gd name="T12" fmla="*/ 122 w 1162"/>
                <a:gd name="T13" fmla="*/ 829 h 543"/>
                <a:gd name="T14" fmla="*/ 78 w 1162"/>
                <a:gd name="T15" fmla="*/ 306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92 w 1198"/>
                <a:gd name="T1" fmla="*/ 408 h 451"/>
                <a:gd name="T2" fmla="*/ 189 w 1198"/>
                <a:gd name="T3" fmla="*/ 200 h 451"/>
                <a:gd name="T4" fmla="*/ 469 w 1198"/>
                <a:gd name="T5" fmla="*/ 110 h 451"/>
                <a:gd name="T6" fmla="*/ 1035 w 1198"/>
                <a:gd name="T7" fmla="*/ 56 h 451"/>
                <a:gd name="T8" fmla="*/ 1237 w 1198"/>
                <a:gd name="T9" fmla="*/ 444 h 451"/>
                <a:gd name="T10" fmla="*/ 931 w 1198"/>
                <a:gd name="T11" fmla="*/ 930 h 451"/>
                <a:gd name="T12" fmla="*/ 322 w 1198"/>
                <a:gd name="T13" fmla="*/ 957 h 451"/>
                <a:gd name="T14" fmla="*/ 38 w 1198"/>
                <a:gd name="T15" fmla="*/ 759 h 451"/>
                <a:gd name="T16" fmla="*/ 92 w 1198"/>
                <a:gd name="T17" fmla="*/ 40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5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97 w 1583"/>
                <a:gd name="T1" fmla="*/ 260 h 682"/>
                <a:gd name="T2" fmla="*/ 516 w 1583"/>
                <a:gd name="T3" fmla="*/ 86 h 682"/>
                <a:gd name="T4" fmla="*/ 995 w 1583"/>
                <a:gd name="T5" fmla="*/ 23 h 682"/>
                <a:gd name="T6" fmla="*/ 1467 w 1583"/>
                <a:gd name="T7" fmla="*/ 225 h 682"/>
                <a:gd name="T8" fmla="*/ 1983 w 1583"/>
                <a:gd name="T9" fmla="*/ 497 h 682"/>
                <a:gd name="T10" fmla="*/ 1613 w 1583"/>
                <a:gd name="T11" fmla="*/ 748 h 682"/>
                <a:gd name="T12" fmla="*/ 875 w 1583"/>
                <a:gd name="T13" fmla="*/ 762 h 682"/>
                <a:gd name="T14" fmla="*/ 113 w 1583"/>
                <a:gd name="T15" fmla="*/ 692 h 682"/>
                <a:gd name="T16" fmla="*/ 197 w 1583"/>
                <a:gd name="T17" fmla="*/ 26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7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8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0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3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4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7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398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101501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2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1399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0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1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3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6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7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8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9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10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11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101499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0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1412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3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4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5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7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9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1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2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3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4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5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6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7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8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9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1430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1431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1432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3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4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5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36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7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8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1439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101492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3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4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5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96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7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8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0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101485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9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0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1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1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101477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1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82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148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8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42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43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44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01475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01445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01473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101446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table</a:t>
              </a:r>
            </a:p>
          </p:txBody>
        </p:sp>
        <p:sp>
          <p:nvSpPr>
            <p:cNvPr id="101447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48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49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101465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69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70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1471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7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50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2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3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4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5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6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7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8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9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0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1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2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3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4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1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Interconnected AS’s</a:t>
            </a:r>
          </a:p>
        </p:txBody>
      </p:sp>
      <p:sp>
        <p:nvSpPr>
          <p:cNvPr id="101382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 dirty="0" smtClean="0"/>
              <a:t>forwarding table  configured by both intra- and inter-AS routing algorithm</a:t>
            </a:r>
          </a:p>
          <a:p>
            <a:pPr lvl="1"/>
            <a:r>
              <a:rPr lang="en-US" sz="2000" dirty="0" smtClean="0"/>
              <a:t>intra-AS sets entries for internal </a:t>
            </a:r>
            <a:r>
              <a:rPr lang="en-US" sz="2000" dirty="0" err="1" smtClean="0"/>
              <a:t>dests</a:t>
            </a:r>
            <a:endParaRPr lang="en-US" sz="2000" dirty="0" smtClean="0"/>
          </a:p>
          <a:p>
            <a:pPr lvl="1"/>
            <a:r>
              <a:rPr lang="en-US" sz="2000" dirty="0" smtClean="0"/>
              <a:t>inter-AS &amp; intra-AS set entries for external </a:t>
            </a:r>
            <a:r>
              <a:rPr lang="en-US" sz="2000" dirty="0" err="1" smtClean="0"/>
              <a:t>dests</a:t>
            </a:r>
            <a:r>
              <a:rPr lang="en-US" sz="2000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126"/>
          <p:cNvGrpSpPr>
            <a:grpSpLocks/>
          </p:cNvGrpSpPr>
          <p:nvPr/>
        </p:nvGrpSpPr>
        <p:grpSpPr bwMode="auto">
          <a:xfrm>
            <a:off x="1031875" y="4077072"/>
            <a:ext cx="6178550" cy="2249488"/>
            <a:chOff x="171" y="846"/>
            <a:chExt cx="3892" cy="1417"/>
          </a:xfrm>
        </p:grpSpPr>
        <p:sp>
          <p:nvSpPr>
            <p:cNvPr id="102408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71 w 1162"/>
                <a:gd name="T1" fmla="*/ 284 h 543"/>
                <a:gd name="T2" fmla="*/ 469 w 1162"/>
                <a:gd name="T3" fmla="*/ 25 h 543"/>
                <a:gd name="T4" fmla="*/ 1199 w 1162"/>
                <a:gd name="T5" fmla="*/ 139 h 543"/>
                <a:gd name="T6" fmla="*/ 1459 w 1162"/>
                <a:gd name="T7" fmla="*/ 419 h 543"/>
                <a:gd name="T8" fmla="*/ 1337 w 1162"/>
                <a:gd name="T9" fmla="*/ 791 h 543"/>
                <a:gd name="T10" fmla="*/ 747 w 1162"/>
                <a:gd name="T11" fmla="*/ 948 h 543"/>
                <a:gd name="T12" fmla="*/ 112 w 1162"/>
                <a:gd name="T13" fmla="*/ 770 h 543"/>
                <a:gd name="T14" fmla="*/ 71 w 1162"/>
                <a:gd name="T15" fmla="*/ 2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85 w 1198"/>
                <a:gd name="T1" fmla="*/ 379 h 451"/>
                <a:gd name="T2" fmla="*/ 173 w 1198"/>
                <a:gd name="T3" fmla="*/ 186 h 451"/>
                <a:gd name="T4" fmla="*/ 432 w 1198"/>
                <a:gd name="T5" fmla="*/ 103 h 451"/>
                <a:gd name="T6" fmla="*/ 952 w 1198"/>
                <a:gd name="T7" fmla="*/ 52 h 451"/>
                <a:gd name="T8" fmla="*/ 1138 w 1198"/>
                <a:gd name="T9" fmla="*/ 412 h 451"/>
                <a:gd name="T10" fmla="*/ 856 w 1198"/>
                <a:gd name="T11" fmla="*/ 864 h 451"/>
                <a:gd name="T12" fmla="*/ 296 w 1198"/>
                <a:gd name="T13" fmla="*/ 890 h 451"/>
                <a:gd name="T14" fmla="*/ 35 w 1198"/>
                <a:gd name="T15" fmla="*/ 705 h 451"/>
                <a:gd name="T16" fmla="*/ 85 w 1198"/>
                <a:gd name="T17" fmla="*/ 37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181 w 1583"/>
                <a:gd name="T1" fmla="*/ 242 h 682"/>
                <a:gd name="T2" fmla="*/ 475 w 1583"/>
                <a:gd name="T3" fmla="*/ 80 h 682"/>
                <a:gd name="T4" fmla="*/ 915 w 1583"/>
                <a:gd name="T5" fmla="*/ 22 h 682"/>
                <a:gd name="T6" fmla="*/ 1349 w 1583"/>
                <a:gd name="T7" fmla="*/ 209 h 682"/>
                <a:gd name="T8" fmla="*/ 1824 w 1583"/>
                <a:gd name="T9" fmla="*/ 462 h 682"/>
                <a:gd name="T10" fmla="*/ 1483 w 1583"/>
                <a:gd name="T11" fmla="*/ 695 h 682"/>
                <a:gd name="T12" fmla="*/ 805 w 1583"/>
                <a:gd name="T13" fmla="*/ 708 h 682"/>
                <a:gd name="T14" fmla="*/ 104 w 1583"/>
                <a:gd name="T15" fmla="*/ 643 h 682"/>
                <a:gd name="T16" fmla="*/ 181 w 1583"/>
                <a:gd name="T17" fmla="*/ 24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5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8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2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3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102515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6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2424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8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9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1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2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3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4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5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36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10251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4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2437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9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0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76 h 82"/>
                <a:gd name="T2" fmla="*/ 243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1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40 w 152"/>
                <a:gd name="T3" fmla="*/ 110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2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519 w 564"/>
                <a:gd name="T3" fmla="*/ 77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3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87 h 94"/>
                <a:gd name="T2" fmla="*/ 70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4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106 h 114"/>
                <a:gd name="T2" fmla="*/ 231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5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409 w 444"/>
                <a:gd name="T3" fmla="*/ 24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6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90 h 420"/>
                <a:gd name="T2" fmla="*/ 602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7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8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9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1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3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4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2455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2456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2457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8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9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0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1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3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64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102506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7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8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9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10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1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2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5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102499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0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1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2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03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5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6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102491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2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3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4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95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96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2497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467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102483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4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5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6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87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88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2489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2468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6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1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05" name="Rectangle 123"/>
          <p:cNvSpPr>
            <a:spLocks noGrp="1" noChangeArrowheads="1"/>
          </p:cNvSpPr>
          <p:nvPr>
            <p:ph type="title"/>
          </p:nvPr>
        </p:nvSpPr>
        <p:spPr>
          <a:xfrm>
            <a:off x="688032" y="0"/>
            <a:ext cx="7772400" cy="1143000"/>
          </a:xfrm>
        </p:spPr>
        <p:txBody>
          <a:bodyPr/>
          <a:lstStyle/>
          <a:p>
            <a:r>
              <a:rPr lang="en-US" dirty="0" smtClean="0"/>
              <a:t>Inter-AS Tasks</a:t>
            </a:r>
          </a:p>
        </p:txBody>
      </p:sp>
      <p:sp>
        <p:nvSpPr>
          <p:cNvPr id="102406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012056"/>
            <a:ext cx="38100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suppose router in AS1 receives datagram destined outside of  AS1: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router should forward packet to gateway router, but which one?</a:t>
            </a:r>
          </a:p>
        </p:txBody>
      </p:sp>
      <p:sp>
        <p:nvSpPr>
          <p:cNvPr id="102407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1052736"/>
            <a:ext cx="4049340" cy="386238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AS1 must: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learn which </a:t>
            </a:r>
            <a:r>
              <a:rPr lang="en-US" sz="2400" dirty="0" err="1" smtClean="0"/>
              <a:t>dests</a:t>
            </a:r>
            <a:r>
              <a:rPr lang="en-US" sz="2400" dirty="0" smtClean="0"/>
              <a:t> are reachable through AS2, which through AS3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propagate this </a:t>
            </a:r>
            <a:r>
              <a:rPr lang="en-US" sz="2400" dirty="0" smtClean="0">
                <a:solidFill>
                  <a:srgbClr val="008000"/>
                </a:solidFill>
              </a:rPr>
              <a:t>reachability</a:t>
            </a:r>
            <a:r>
              <a:rPr lang="en-US" sz="2400" dirty="0" smtClean="0"/>
              <a:t> info to all routers in AS1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Job of inter-AS routing!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Intra-AS Routing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also known as </a:t>
            </a:r>
            <a:r>
              <a:rPr lang="en-US" sz="2400" dirty="0" smtClean="0">
                <a:solidFill>
                  <a:srgbClr val="800000"/>
                </a:solidFill>
              </a:rPr>
              <a:t>Interior Gateway Protocols (IGP)</a:t>
            </a:r>
          </a:p>
          <a:p>
            <a:r>
              <a:rPr lang="en-US" sz="2400" dirty="0" smtClean="0"/>
              <a:t>most common Intra-AS routing protocols:</a:t>
            </a:r>
          </a:p>
          <a:p>
            <a:pPr lvl="1">
              <a:lnSpc>
                <a:spcPct val="6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RIP: Routing Information Protocol</a:t>
            </a:r>
            <a:endParaRPr lang="en-US" sz="2000" dirty="0" smtClean="0"/>
          </a:p>
          <a:p>
            <a:pPr lvl="1">
              <a:lnSpc>
                <a:spcPct val="2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OSPF: Open Shortest Path First</a:t>
            </a:r>
            <a:endParaRPr lang="en-US" sz="2000" dirty="0" smtClean="0"/>
          </a:p>
          <a:p>
            <a:pPr lvl="1">
              <a:lnSpc>
                <a:spcPct val="4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IGRP: Interior Gateway Routing Protocol (Cisco proprietary)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85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60512"/>
            <a:ext cx="7986464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RIP had widespread use because it was distributed with BSD Unix in </a:t>
            </a:r>
            <a:r>
              <a:rPr lang="en-US" sz="2800" i="1" dirty="0" smtClean="0"/>
              <a:t>“</a:t>
            </a:r>
            <a:r>
              <a:rPr lang="en-US" sz="2800" dirty="0" smtClean="0"/>
              <a:t>routed”, a router management daemon in 1982.</a:t>
            </a:r>
            <a:r>
              <a:rPr lang="en-US" sz="2800" dirty="0" smtClean="0">
                <a:solidFill>
                  <a:srgbClr val="A5002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A50021"/>
                </a:solidFill>
              </a:rPr>
              <a:t>RIP </a:t>
            </a:r>
            <a:r>
              <a:rPr lang="en-US" sz="2800" dirty="0" smtClean="0">
                <a:solidFill>
                  <a:srgbClr val="A50021"/>
                </a:solidFill>
              </a:rPr>
              <a:t>- most used Distance Vector protocol.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RFC1058 in June 1988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Runs over UDP.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Metric = hop 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BIG problem is max. hop count =16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Wingdings" pitchFamily="2" charset="2"/>
              </a:rPr>
              <a:t>	 RIP limited to running on small </a:t>
            </a:r>
            <a:r>
              <a:rPr lang="en-US" sz="2800" dirty="0" smtClean="0">
                <a:sym typeface="Wingdings" pitchFamily="2" charset="2"/>
              </a:rPr>
              <a:t>networks (or AS’s that have a small diameter)!!</a:t>
            </a: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104"/>
            <a:ext cx="8712968" cy="17861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Sends DV packets every 30 seconds (or faster) as </a:t>
            </a:r>
            <a:r>
              <a:rPr lang="en-US" sz="2400" dirty="0"/>
              <a:t>Response </a:t>
            </a:r>
            <a:r>
              <a:rPr lang="en-US" sz="2400" dirty="0" smtClean="0"/>
              <a:t>Messages </a:t>
            </a:r>
            <a:r>
              <a:rPr lang="en-US" sz="2400" dirty="0"/>
              <a:t>(also called </a:t>
            </a:r>
            <a:r>
              <a:rPr lang="en-US" sz="2400" dirty="0" smtClean="0">
                <a:solidFill>
                  <a:srgbClr val="800000"/>
                </a:solidFill>
              </a:rPr>
              <a:t>advertisements</a:t>
            </a:r>
            <a:r>
              <a:rPr lang="en-US" sz="24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each advertisement: list of up to 25 destination subnets within </a:t>
            </a:r>
            <a:r>
              <a:rPr lang="en-US" sz="2400" dirty="0" smtClean="0"/>
              <a:t>AS.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Upgraded to RIPv2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01688" y="1234877"/>
            <a:ext cx="7231062" cy="2770187"/>
            <a:chOff x="432" y="1152"/>
            <a:chExt cx="4555" cy="1745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773 h 1409"/>
                  <a:gd name="T2" fmla="*/ 262 w 2250"/>
                  <a:gd name="T3" fmla="*/ 398 h 1409"/>
                  <a:gd name="T4" fmla="*/ 632 w 2250"/>
                  <a:gd name="T5" fmla="*/ 43 h 1409"/>
                  <a:gd name="T6" fmla="*/ 1853 w 2250"/>
                  <a:gd name="T7" fmla="*/ 137 h 1409"/>
                  <a:gd name="T8" fmla="*/ 2351 w 2250"/>
                  <a:gd name="T9" fmla="*/ 598 h 1409"/>
                  <a:gd name="T10" fmla="*/ 2627 w 2250"/>
                  <a:gd name="T11" fmla="*/ 1122 h 1409"/>
                  <a:gd name="T12" fmla="*/ 1982 w 2250"/>
                  <a:gd name="T13" fmla="*/ 1627 h 1409"/>
                  <a:gd name="T14" fmla="*/ 1186 w 2250"/>
                  <a:gd name="T15" fmla="*/ 1717 h 1409"/>
                  <a:gd name="T16" fmla="*/ 556 w 2250"/>
                  <a:gd name="T17" fmla="*/ 1679 h 1409"/>
                  <a:gd name="T18" fmla="*/ 122 w 2250"/>
                  <a:gd name="T19" fmla="*/ 1323 h 1409"/>
                  <a:gd name="T20" fmla="*/ 0 w 2250"/>
                  <a:gd name="T21" fmla="*/ 773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57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D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2614" y="2036"/>
                <a:ext cx="237" cy="291"/>
                <a:chOff x="2939" y="2399"/>
                <a:chExt cx="238" cy="291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39" y="2399"/>
                  <a:ext cx="238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36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53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B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7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51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A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46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47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48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49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50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01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u="sng" dirty="0"/>
                <a:t>destination</a:t>
              </a:r>
              <a:r>
                <a:rPr lang="en-US" dirty="0"/>
                <a:t>   </a:t>
              </a:r>
              <a:r>
                <a:rPr lang="en-US" u="sng" dirty="0"/>
                <a:t>hops</a:t>
              </a:r>
            </a:p>
            <a:p>
              <a:pPr eaLnBrk="1" hangingPunct="1"/>
              <a:r>
                <a:rPr lang="en-US" dirty="0"/>
                <a:t>      u                1</a:t>
              </a:r>
            </a:p>
            <a:p>
              <a:pPr eaLnBrk="1" hangingPunct="1"/>
              <a:r>
                <a:rPr lang="en-US" dirty="0"/>
                <a:t>      v                2</a:t>
              </a:r>
            </a:p>
            <a:p>
              <a:pPr eaLnBrk="1" hangingPunct="1"/>
              <a:r>
                <a:rPr lang="en-US" dirty="0"/>
                <a:t>      w               2</a:t>
              </a:r>
            </a:p>
            <a:p>
              <a:pPr eaLnBrk="1" hangingPunct="1"/>
              <a:r>
                <a:rPr lang="en-US" dirty="0"/>
                <a:t>      x                3</a:t>
              </a:r>
            </a:p>
            <a:p>
              <a:pPr eaLnBrk="1" hangingPunct="1"/>
              <a:r>
                <a:rPr lang="en-US" dirty="0"/>
                <a:t>      y                3</a:t>
              </a:r>
            </a:p>
            <a:p>
              <a:pPr eaLnBrk="1" hangingPunct="1"/>
              <a:r>
                <a:rPr lang="en-US" dirty="0"/>
                <a:t>      z                2</a:t>
              </a:r>
            </a:p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</a:p>
          </p:txBody>
        </p:sp>
      </p:grp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5092475" y="980728"/>
            <a:ext cx="3953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From router A to subnets: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69793"/>
            <a:ext cx="8640763" cy="9794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Figure 4.17 </a:t>
            </a:r>
            <a:r>
              <a:rPr lang="en-US" sz="2800" dirty="0">
                <a:solidFill>
                  <a:srgbClr val="000099"/>
                </a:solidFill>
              </a:rPr>
              <a:t>RIP Packet Format</a:t>
            </a:r>
            <a:endParaRPr lang="en-GB" sz="2800" dirty="0" smtClean="0">
              <a:solidFill>
                <a:srgbClr val="000099"/>
              </a:solidFill>
            </a:endParaRPr>
          </a:p>
        </p:txBody>
      </p:sp>
      <p:pic>
        <p:nvPicPr>
          <p:cNvPr id="31749" name="Picture 3" descr="04x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37642"/>
            <a:ext cx="40862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79513" y="2348880"/>
            <a:ext cx="1922338" cy="16346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0099"/>
                </a:solidFill>
              </a:rPr>
              <a:t>(</a:t>
            </a:r>
            <a:r>
              <a:rPr lang="en-US" sz="1800" dirty="0" err="1">
                <a:solidFill>
                  <a:srgbClr val="000099"/>
                </a:solidFill>
              </a:rPr>
              <a:t>network_address</a:t>
            </a:r>
            <a:r>
              <a:rPr lang="en-US" sz="1800" dirty="0">
                <a:solidFill>
                  <a:srgbClr val="000099"/>
                </a:solidFill>
              </a:rPr>
              <a:t>,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distance)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pairs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cxnSp>
        <p:nvCxnSpPr>
          <p:cNvPr id="9" name="Straight Arrow Connector 8"/>
          <p:cNvCxnSpPr>
            <a:stCxn id="31750" idx="3"/>
          </p:cNvCxnSpPr>
          <p:nvPr/>
        </p:nvCxnSpPr>
        <p:spPr bwMode="auto">
          <a:xfrm flipV="1">
            <a:off x="2101851" y="2201491"/>
            <a:ext cx="1499888" cy="9647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31750" idx="3"/>
          </p:cNvCxnSpPr>
          <p:nvPr/>
        </p:nvCxnSpPr>
        <p:spPr bwMode="auto">
          <a:xfrm>
            <a:off x="2101851" y="3166219"/>
            <a:ext cx="1499888" cy="669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2"/>
          <p:cNvSpPr txBox="1">
            <a:spLocks noChangeArrowheads="1"/>
          </p:cNvSpPr>
          <p:nvPr/>
        </p:nvSpPr>
        <p:spPr bwMode="white">
          <a:xfrm>
            <a:off x="0" y="44624"/>
            <a:ext cx="9324528" cy="8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4000" dirty="0" smtClean="0"/>
              <a:t>RIP</a:t>
            </a:r>
            <a:r>
              <a:rPr lang="en-US" sz="4000" dirty="0"/>
              <a:t> </a:t>
            </a:r>
            <a:r>
              <a:rPr lang="en-US" sz="4000" dirty="0" smtClean="0"/>
              <a:t>Packets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&amp; Reassembly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4648200"/>
          </a:xfrm>
        </p:spPr>
        <p:txBody>
          <a:bodyPr/>
          <a:lstStyle/>
          <a:p>
            <a:r>
              <a:rPr lang="en-US" sz="1800" smtClean="0"/>
              <a:t>network links have MTU (max.transfer size) - largest possible link-level frame.</a:t>
            </a:r>
            <a:endParaRPr lang="en-US" sz="2000" smtClean="0"/>
          </a:p>
          <a:p>
            <a:pPr lvl="1"/>
            <a:r>
              <a:rPr lang="en-US" sz="1800" smtClean="0"/>
              <a:t>different link types, different MTUs </a:t>
            </a:r>
          </a:p>
          <a:p>
            <a:r>
              <a:rPr lang="en-US" sz="1800" smtClean="0"/>
              <a:t>large IP datagram divided (“fragmented”) within net</a:t>
            </a:r>
          </a:p>
          <a:p>
            <a:pPr lvl="1"/>
            <a:r>
              <a:rPr lang="en-US" sz="1800" smtClean="0"/>
              <a:t>one datagram becomes several datagrams</a:t>
            </a:r>
            <a:endParaRPr lang="en-US" sz="1600" smtClean="0"/>
          </a:p>
          <a:p>
            <a:pPr lvl="1"/>
            <a:r>
              <a:rPr lang="en-US" sz="1800" smtClean="0"/>
              <a:t>“reassembled” only at final destination</a:t>
            </a:r>
          </a:p>
          <a:p>
            <a:pPr lvl="1"/>
            <a:r>
              <a:rPr lang="en-US" sz="1800" smtClean="0"/>
              <a:t>IP header bits used to identify, order related fragments</a:t>
            </a:r>
          </a:p>
        </p:txBody>
      </p:sp>
      <p:sp>
        <p:nvSpPr>
          <p:cNvPr id="36870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450773 w 1292"/>
              <a:gd name="T1" fmla="*/ 12582 h 1255"/>
              <a:gd name="T2" fmla="*/ 66013 w 1292"/>
              <a:gd name="T3" fmla="*/ 282204 h 1255"/>
              <a:gd name="T4" fmla="*/ 54696 w 1292"/>
              <a:gd name="T5" fmla="*/ 940082 h 1255"/>
              <a:gd name="T6" fmla="*/ 99962 w 1292"/>
              <a:gd name="T7" fmla="*/ 1490111 h 1255"/>
              <a:gd name="T8" fmla="*/ 462089 w 1292"/>
              <a:gd name="T9" fmla="*/ 1565605 h 1255"/>
              <a:gd name="T10" fmla="*/ 1220293 w 1292"/>
              <a:gd name="T11" fmla="*/ 2029355 h 1255"/>
              <a:gd name="T12" fmla="*/ 1876648 w 1292"/>
              <a:gd name="T13" fmla="*/ 2223483 h 1255"/>
              <a:gd name="T14" fmla="*/ 2261408 w 1292"/>
              <a:gd name="T15" fmla="*/ 1835228 h 1255"/>
              <a:gd name="T16" fmla="*/ 2397205 w 1292"/>
              <a:gd name="T17" fmla="*/ 799879 h 1255"/>
              <a:gd name="T18" fmla="*/ 2272724 w 1292"/>
              <a:gd name="T19" fmla="*/ 379268 h 1255"/>
              <a:gd name="T20" fmla="*/ 1412673 w 1292"/>
              <a:gd name="T21" fmla="*/ 206710 h 1255"/>
              <a:gd name="T22" fmla="*/ 450773 w 1292"/>
              <a:gd name="T23" fmla="*/ 1258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4528 w 873"/>
              <a:gd name="T1" fmla="*/ 856338 h 940"/>
              <a:gd name="T2" fmla="*/ 520711 w 873"/>
              <a:gd name="T3" fmla="*/ 137437 h 940"/>
              <a:gd name="T4" fmla="*/ 1256498 w 873"/>
              <a:gd name="T5" fmla="*/ 46517 h 940"/>
              <a:gd name="T6" fmla="*/ 1811169 w 873"/>
              <a:gd name="T7" fmla="*/ 416540 h 940"/>
              <a:gd name="T8" fmla="*/ 1960590 w 873"/>
              <a:gd name="T9" fmla="*/ 733702 h 940"/>
              <a:gd name="T10" fmla="*/ 1906255 w 873"/>
              <a:gd name="T11" fmla="*/ 1114297 h 940"/>
              <a:gd name="T12" fmla="*/ 1784001 w 873"/>
              <a:gd name="T13" fmla="*/ 1621756 h 940"/>
              <a:gd name="T14" fmla="*/ 1376488 w 873"/>
              <a:gd name="T15" fmla="*/ 1786681 h 940"/>
              <a:gd name="T16" fmla="*/ 946336 w 873"/>
              <a:gd name="T17" fmla="*/ 1955834 h 940"/>
              <a:gd name="T18" fmla="*/ 314691 w 873"/>
              <a:gd name="T19" fmla="*/ 1594269 h 940"/>
              <a:gd name="T20" fmla="*/ 4528 w 873"/>
              <a:gd name="T21" fmla="*/ 856338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2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37011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" name="ClipArt" r:id="rId3" imgW="1307263" imgH="1084139" progId="MS_ClipArt_Gallery.2">
                    <p:embed/>
                  </p:oleObj>
                </mc:Choice>
                <mc:Fallback>
                  <p:oleObj name="ClipArt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2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013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" name="ClipArt" r:id="rId5" imgW="1307263" imgH="1084139" progId="MS_ClipArt_Gallery.2">
                    <p:embed/>
                  </p:oleObj>
                </mc:Choice>
                <mc:Fallback>
                  <p:oleObj name="ClipArt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4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15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37017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8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9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016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3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2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3699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00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03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008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9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0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004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005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6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7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3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36985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7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8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89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90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95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6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7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91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9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4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36972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3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76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77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8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78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79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0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1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5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36959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0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1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63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64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69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0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1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65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66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7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8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6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36946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50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5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56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7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8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5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53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4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5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7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36933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37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38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43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4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5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39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40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1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2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6888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ClipArt" r:id="rId6" imgW="1307263" imgH="1084139" progId="MS_ClipArt_Gallery.2">
                  <p:embed/>
                </p:oleObj>
              </mc:Choice>
              <mc:Fallback>
                <p:oleObj name="ClipArt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392613"/>
                        <a:ext cx="5635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9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90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ClipArt" r:id="rId7" imgW="1307263" imgH="1084139" progId="MS_ClipArt_Gallery.2">
                  <p:embed/>
                </p:oleObj>
              </mc:Choice>
              <mc:Fallback>
                <p:oleObj name="ClipArt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191125"/>
                        <a:ext cx="5635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2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36930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1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93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6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36928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9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7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3692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8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36924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5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9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3692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0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Text Box 136"/>
          <p:cNvSpPr txBox="1">
            <a:spLocks noChangeArrowheads="1"/>
          </p:cNvSpPr>
          <p:nvPr/>
        </p:nvSpPr>
        <p:spPr bwMode="auto">
          <a:xfrm>
            <a:off x="6660232" y="2246313"/>
            <a:ext cx="25288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600" dirty="0"/>
              <a:t>fragmentation: 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in:</a:t>
            </a:r>
            <a:r>
              <a:rPr lang="en-US" sz="1600" dirty="0"/>
              <a:t> one large datagram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out: </a:t>
            </a:r>
            <a:r>
              <a:rPr lang="en-US" sz="1600" dirty="0"/>
              <a:t>3 smaller datagrams</a:t>
            </a:r>
            <a:endParaRPr lang="en-US" dirty="0"/>
          </a:p>
        </p:txBody>
      </p:sp>
      <p:grpSp>
        <p:nvGrpSpPr>
          <p:cNvPr id="36905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3692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6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36918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7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3691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8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911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36914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12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reassembly</a:t>
            </a:r>
            <a:endParaRPr lang="en-US"/>
          </a:p>
        </p:txBody>
      </p:sp>
      <p:sp>
        <p:nvSpPr>
          <p:cNvPr id="1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OSPF (Open Shortest Path First)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760"/>
            <a:ext cx="8229600" cy="5105400"/>
          </a:xfrm>
        </p:spPr>
        <p:txBody>
          <a:bodyPr/>
          <a:lstStyle/>
          <a:p>
            <a:r>
              <a:rPr lang="en-US" sz="2400" dirty="0" smtClean="0"/>
              <a:t>“open”: publicly available</a:t>
            </a:r>
          </a:p>
          <a:p>
            <a:r>
              <a:rPr lang="en-US" sz="2400" dirty="0" smtClean="0"/>
              <a:t>uses Link State algorithm </a:t>
            </a:r>
          </a:p>
          <a:p>
            <a:pPr lvl="1"/>
            <a:r>
              <a:rPr lang="en-US" sz="2000" dirty="0" smtClean="0"/>
              <a:t>LS packet dissemination</a:t>
            </a:r>
          </a:p>
          <a:p>
            <a:pPr lvl="1"/>
            <a:r>
              <a:rPr lang="en-US" sz="2000" dirty="0" smtClean="0"/>
              <a:t>topology map at each node</a:t>
            </a:r>
          </a:p>
          <a:p>
            <a:pPr lvl="1"/>
            <a:r>
              <a:rPr lang="en-US" sz="2000" dirty="0" smtClean="0"/>
              <a:t>route computation using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algorithm.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OSPF advertisement carries one entry per neighbor router.</a:t>
            </a:r>
          </a:p>
          <a:p>
            <a:r>
              <a:rPr lang="en-US" sz="2400" dirty="0" smtClean="0"/>
              <a:t>advertisements disseminated to </a:t>
            </a:r>
            <a:r>
              <a:rPr lang="en-US" sz="2400" dirty="0" smtClean="0">
                <a:solidFill>
                  <a:srgbClr val="800000"/>
                </a:solidFill>
              </a:rPr>
              <a:t>entire</a:t>
            </a:r>
            <a:r>
              <a:rPr lang="en-US" sz="2400" dirty="0" smtClean="0"/>
              <a:t> AS (</a:t>
            </a:r>
            <a:r>
              <a:rPr lang="en-US" sz="2400" dirty="0" smtClean="0">
                <a:solidFill>
                  <a:srgbClr val="0033CC"/>
                </a:solidFill>
              </a:rPr>
              <a:t>via flooding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carried in OSPF messages directly over IP (rather than TCP or UDP).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OSPF “Advanced” Features (not in RIP)</a:t>
            </a:r>
            <a:endParaRPr lang="en-US" dirty="0" smtClean="0"/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22960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security: </a:t>
            </a:r>
            <a:r>
              <a:rPr lang="en-US" sz="2400" dirty="0" smtClean="0"/>
              <a:t>all OSPF messages authenticated (to prevent malicious intrusion).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multi</a:t>
            </a:r>
            <a:r>
              <a:rPr lang="en-US" sz="2400" dirty="0" smtClean="0"/>
              <a:t>ple same-cost </a:t>
            </a:r>
            <a:r>
              <a:rPr lang="en-US" sz="2400" dirty="0" smtClean="0">
                <a:solidFill>
                  <a:srgbClr val="800000"/>
                </a:solidFill>
              </a:rPr>
              <a:t>paths</a:t>
            </a:r>
            <a:r>
              <a:rPr lang="en-US" sz="2400" dirty="0" smtClean="0"/>
              <a:t> allowed (only one path in RIP).</a:t>
            </a:r>
          </a:p>
          <a:p>
            <a:r>
              <a:rPr lang="en-US" sz="2400" dirty="0" smtClean="0"/>
              <a:t>For each link, multiple cost metrics for different </a:t>
            </a:r>
            <a:r>
              <a:rPr lang="en-US" sz="2400" dirty="0" smtClean="0">
                <a:solidFill>
                  <a:srgbClr val="800000"/>
                </a:solidFill>
              </a:rPr>
              <a:t>TOS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(e.g., satellite link cost set “low” for best effort; high for real time).</a:t>
            </a:r>
          </a:p>
          <a:p>
            <a:r>
              <a:rPr lang="en-US" sz="2400" dirty="0" smtClean="0"/>
              <a:t>integrated </a:t>
            </a:r>
            <a:r>
              <a:rPr lang="en-US" sz="2400" dirty="0" err="1" smtClean="0"/>
              <a:t>uni</a:t>
            </a:r>
            <a:r>
              <a:rPr lang="en-US" sz="2400" dirty="0" smtClean="0"/>
              <a:t>- and </a:t>
            </a:r>
            <a:r>
              <a:rPr lang="en-US" sz="2400" dirty="0" smtClean="0">
                <a:solidFill>
                  <a:srgbClr val="800000"/>
                </a:solidFill>
              </a:rPr>
              <a:t>multicast</a:t>
            </a:r>
            <a:r>
              <a:rPr lang="en-US" sz="2400" dirty="0" smtClean="0"/>
              <a:t> support: </a:t>
            </a:r>
          </a:p>
          <a:p>
            <a:pPr lvl="1"/>
            <a:r>
              <a:rPr lang="en-US" dirty="0" smtClean="0"/>
              <a:t>Multicast OSPF (MOSPF) uses same topology data base as OSPF.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hierarchical</a:t>
            </a:r>
            <a:r>
              <a:rPr lang="en-US" sz="2400" dirty="0" smtClean="0"/>
              <a:t> OSPF in large domains.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043608"/>
          </a:xfrm>
        </p:spPr>
        <p:txBody>
          <a:bodyPr/>
          <a:lstStyle/>
          <a:p>
            <a:r>
              <a:rPr lang="en-US" dirty="0" smtClean="0"/>
              <a:t>Hierarchical OSPF</a:t>
            </a:r>
          </a:p>
        </p:txBody>
      </p:sp>
      <p:pic>
        <p:nvPicPr>
          <p:cNvPr id="118789" name="Picture 3" descr="04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1268760"/>
            <a:ext cx="73152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OSPF</a:t>
            </a:r>
            <a:endParaRPr lang="en-US" smtClean="0"/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76747"/>
            <a:ext cx="8229600" cy="4008437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two-level hierarchy: </a:t>
            </a:r>
            <a:r>
              <a:rPr lang="en-US" sz="2400" dirty="0" smtClean="0"/>
              <a:t>local area, backbone.</a:t>
            </a:r>
          </a:p>
          <a:p>
            <a:pPr lvl="1"/>
            <a:r>
              <a:rPr lang="en-US" dirty="0" smtClean="0"/>
              <a:t>Link-State </a:t>
            </a:r>
            <a:r>
              <a:rPr lang="en-US" dirty="0"/>
              <a:t>A</a:t>
            </a:r>
            <a:r>
              <a:rPr lang="en-US" dirty="0" smtClean="0"/>
              <a:t>dvertisements (LSAs) only in area </a:t>
            </a:r>
          </a:p>
          <a:p>
            <a:pPr lvl="1"/>
            <a:r>
              <a:rPr lang="en-US" dirty="0" smtClean="0"/>
              <a:t>each node has detailed area topology; only knows direction (shortest path) to nets in other areas.</a:t>
            </a:r>
            <a:endParaRPr lang="en-US" sz="2000" dirty="0" smtClean="0"/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area border routers: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“summarize” distances  to nets in own area, advertise to other Area Border routers.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backbone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run OSPF routing limited to backbone.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boundary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connect to other AS’s.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OSPF LSA Types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330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Router link advertisement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[Hello message]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border router’s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external link advertisement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2083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Internet Inter-AS routing: BGP</a:t>
            </a:r>
            <a:endParaRPr lang="en-US" sz="2800" dirty="0" smtClean="0"/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8680"/>
            <a:ext cx="8579296" cy="48006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BGP (Border Gateway Protocol):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de facto standard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BGP provides each AS a means to: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Obtain subnet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reachability</a:t>
            </a:r>
            <a:r>
              <a:rPr lang="en-US" dirty="0" smtClean="0"/>
              <a:t> information from neighboring AS’s.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Propagate the reachability information to all AS-internal routers.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Determine “good” routes to subnets based on reachability information and policy.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allows subnet to advertise its existence to rest of Internet: </a:t>
            </a:r>
            <a:r>
              <a:rPr lang="en-US" dirty="0" smtClean="0">
                <a:solidFill>
                  <a:srgbClr val="800000"/>
                </a:solidFill>
              </a:rPr>
              <a:t>“I am here!”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Fragmentation, addressing, subnets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DHCP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Network Address Translation (NAT)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Link State Routing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Hierarchical Routing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and Reassembly</a:t>
            </a:r>
            <a:endParaRPr lang="en-US" smtClean="0"/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3505200" y="1498600"/>
            <a:ext cx="4902200" cy="4041775"/>
            <a:chOff x="1154" y="944"/>
            <a:chExt cx="3088" cy="2546"/>
          </a:xfrm>
        </p:grpSpPr>
        <p:grpSp>
          <p:nvGrpSpPr>
            <p:cNvPr id="37899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37943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44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5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46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7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8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=4000</a:t>
                </a:r>
              </a:p>
            </p:txBody>
          </p:sp>
          <p:sp>
            <p:nvSpPr>
              <p:cNvPr id="37949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Line 12"/>
              <p:cNvSpPr>
                <a:spLocks noChangeShapeType="1"/>
              </p:cNvSpPr>
              <p:nvPr/>
            </p:nvSpPr>
            <p:spPr bwMode="auto">
              <a:xfrm>
                <a:off x="375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2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4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0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37931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32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34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35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=1</a:t>
                </a:r>
              </a:p>
            </p:txBody>
          </p:sp>
          <p:sp>
            <p:nvSpPr>
              <p:cNvPr id="37937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8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9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0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2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1" name="Group 30"/>
            <p:cNvGrpSpPr>
              <a:grpSpLocks/>
            </p:cNvGrpSpPr>
            <p:nvPr/>
          </p:nvGrpSpPr>
          <p:grpSpPr bwMode="auto">
            <a:xfrm>
              <a:off x="1566" y="2556"/>
              <a:ext cx="2676" cy="412"/>
              <a:chOff x="3006" y="1212"/>
              <a:chExt cx="2676" cy="412"/>
            </a:xfrm>
          </p:grpSpPr>
          <p:sp>
            <p:nvSpPr>
              <p:cNvPr id="37919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20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=185</a:t>
                </a:r>
              </a:p>
            </p:txBody>
          </p:sp>
          <p:sp>
            <p:nvSpPr>
              <p:cNvPr id="37925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7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8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9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0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2" name="Group 43"/>
            <p:cNvGrpSpPr>
              <a:grpSpLocks/>
            </p:cNvGrpSpPr>
            <p:nvPr/>
          </p:nvGrpSpPr>
          <p:grpSpPr bwMode="auto">
            <a:xfrm>
              <a:off x="1560" y="3067"/>
              <a:ext cx="2676" cy="423"/>
              <a:chOff x="3006" y="1201"/>
              <a:chExt cx="2676" cy="423"/>
            </a:xfrm>
          </p:grpSpPr>
          <p:sp>
            <p:nvSpPr>
              <p:cNvPr id="37907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08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=370</a:t>
                </a:r>
              </a:p>
            </p:txBody>
          </p:sp>
          <p:sp>
            <p:nvSpPr>
              <p:cNvPr id="37911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12" name="Text Box 49"/>
              <p:cNvSpPr txBox="1">
                <a:spLocks noChangeArrowheads="1"/>
              </p:cNvSpPr>
              <p:nvPr/>
            </p:nvSpPr>
            <p:spPr bwMode="auto">
              <a:xfrm>
                <a:off x="3236" y="1201"/>
                <a:ext cx="552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=1040</a:t>
                </a:r>
              </a:p>
            </p:txBody>
          </p:sp>
          <p:sp>
            <p:nvSpPr>
              <p:cNvPr id="37913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3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Text Box 59"/>
            <p:cNvSpPr txBox="1">
              <a:spLocks noChangeArrowheads="1"/>
            </p:cNvSpPr>
            <p:nvPr/>
          </p:nvSpPr>
          <p:spPr bwMode="auto">
            <a:xfrm>
              <a:off x="1154" y="1472"/>
              <a:ext cx="229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One large datagram becomes</a:t>
              </a:r>
            </a:p>
            <a:p>
              <a:r>
                <a:rPr lang="en-US" sz="2000" dirty="0">
                  <a:solidFill>
                    <a:srgbClr val="800000"/>
                  </a:solidFill>
                </a:rPr>
                <a:t>several smaller datagrams</a:t>
              </a:r>
            </a:p>
          </p:txBody>
        </p:sp>
      </p:grpSp>
      <p:sp>
        <p:nvSpPr>
          <p:cNvPr id="37894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Example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4000 byte datagram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MTU </a:t>
            </a:r>
            <a:r>
              <a:rPr lang="en-US" sz="2000" dirty="0"/>
              <a:t>= 1500 bytes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000" dirty="0"/>
          </a:p>
        </p:txBody>
      </p:sp>
      <p:sp>
        <p:nvSpPr>
          <p:cNvPr id="37895" name="Text Box 61"/>
          <p:cNvSpPr txBox="1">
            <a:spLocks noChangeArrowheads="1"/>
          </p:cNvSpPr>
          <p:nvPr/>
        </p:nvSpPr>
        <p:spPr bwMode="auto">
          <a:xfrm>
            <a:off x="331788" y="3756024"/>
            <a:ext cx="19359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/>
              <a:t>1480 bytes in </a:t>
            </a:r>
            <a:br>
              <a:rPr lang="en-US" sz="2000" dirty="0"/>
            </a:br>
            <a:r>
              <a:rPr lang="en-US" sz="2000" dirty="0"/>
              <a:t>data field</a:t>
            </a:r>
          </a:p>
        </p:txBody>
      </p:sp>
      <p:sp>
        <p:nvSpPr>
          <p:cNvPr id="37896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7" name="Text Box 63"/>
          <p:cNvSpPr txBox="1">
            <a:spLocks noChangeArrowheads="1"/>
          </p:cNvSpPr>
          <p:nvPr/>
        </p:nvSpPr>
        <p:spPr bwMode="auto">
          <a:xfrm>
            <a:off x="1785660" y="4567238"/>
            <a:ext cx="11737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dirty="0"/>
              <a:t>offset =</a:t>
            </a:r>
          </a:p>
          <a:p>
            <a:r>
              <a:rPr lang="en-US" sz="2000" dirty="0"/>
              <a:t>1480/8 </a:t>
            </a:r>
          </a:p>
        </p:txBody>
      </p:sp>
      <p:sp>
        <p:nvSpPr>
          <p:cNvPr id="37898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724128" y="4083794"/>
            <a:ext cx="1063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 err="1"/>
              <a:t>fragflag</a:t>
            </a:r>
            <a:endParaRPr lang="en-US" sz="1800" dirty="0"/>
          </a:p>
          <a:p>
            <a:pPr algn="ctr"/>
            <a:r>
              <a:rPr lang="en-US" sz="1800" dirty="0"/>
              <a:t>=1</a:t>
            </a:r>
          </a:p>
        </p:txBody>
      </p:sp>
      <p:sp>
        <p:nvSpPr>
          <p:cNvPr id="68" name="Text Box 49"/>
          <p:cNvSpPr txBox="1">
            <a:spLocks noChangeArrowheads="1"/>
          </p:cNvSpPr>
          <p:nvPr/>
        </p:nvSpPr>
        <p:spPr bwMode="auto">
          <a:xfrm>
            <a:off x="4517930" y="4079031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4495374" y="3292152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5289644" y="405765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5317912" y="486916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/>
              <a:t>Datagram format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Addressing: Introduction</a:t>
            </a:r>
            <a:endParaRPr lang="en-US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IP address:</a:t>
            </a:r>
            <a:r>
              <a:rPr lang="en-US" sz="2400" smtClean="0"/>
              <a:t> 32-bit identifier for host, router </a:t>
            </a:r>
            <a:r>
              <a:rPr lang="en-US" sz="2400" i="1" smtClean="0"/>
              <a:t>interface</a:t>
            </a:r>
            <a:r>
              <a:rPr lang="en-US" sz="2400" smtClean="0"/>
              <a:t> </a:t>
            </a:r>
          </a:p>
          <a:p>
            <a:r>
              <a:rPr lang="en-US" sz="2400" i="1" smtClean="0">
                <a:solidFill>
                  <a:schemeClr val="accent2"/>
                </a:solidFill>
              </a:rPr>
              <a:t>interface:</a:t>
            </a:r>
            <a:r>
              <a:rPr lang="en-US" sz="2400" smtClean="0"/>
              <a:t> connection between host/router and physical link</a:t>
            </a:r>
          </a:p>
          <a:p>
            <a:pPr lvl="1"/>
            <a:r>
              <a:rPr lang="en-US" sz="2000" smtClean="0"/>
              <a:t>router’s typically have multiple interfaces</a:t>
            </a:r>
          </a:p>
          <a:p>
            <a:pPr lvl="1"/>
            <a:r>
              <a:rPr lang="en-US" sz="2000" smtClean="0"/>
              <a:t>host typically has one interface</a:t>
            </a:r>
          </a:p>
          <a:p>
            <a:pPr lvl="1"/>
            <a:r>
              <a:rPr lang="en-US" sz="2000" smtClean="0"/>
              <a:t>IP addresses associated with each interface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0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39994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7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98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99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04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00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01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3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39952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39992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3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39953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39954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39955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39957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58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0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1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2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39990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1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39963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39988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39964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8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9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70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39986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39971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39984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39972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39982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39973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 = 11011111 00000001 00000001 00000001</a:t>
            </a:r>
            <a:endParaRPr lang="en-US"/>
          </a:p>
        </p:txBody>
      </p:sp>
      <p:sp>
        <p:nvSpPr>
          <p:cNvPr id="39974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92075 h 58"/>
              <a:gd name="T4" fmla="*/ 892175 w 562"/>
              <a:gd name="T5" fmla="*/ 92075 h 58"/>
              <a:gd name="T6" fmla="*/ 892175 w 562"/>
              <a:gd name="T7" fmla="*/ 25400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92175 w 562"/>
              <a:gd name="T5" fmla="*/ 79375 h 50"/>
              <a:gd name="T6" fmla="*/ 892175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39979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0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1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Freeform 2"/>
          <p:cNvSpPr>
            <a:spLocks/>
          </p:cNvSpPr>
          <p:nvPr/>
        </p:nvSpPr>
        <p:spPr bwMode="auto">
          <a:xfrm>
            <a:off x="4378325" y="1384722"/>
            <a:ext cx="1941513" cy="2049462"/>
          </a:xfrm>
          <a:custGeom>
            <a:avLst/>
            <a:gdLst>
              <a:gd name="T0" fmla="*/ 1906588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3 w 1223"/>
              <a:gd name="T7" fmla="*/ 82550 h 1291"/>
              <a:gd name="T8" fmla="*/ 103188 w 1223"/>
              <a:gd name="T9" fmla="*/ 130175 h 1291"/>
              <a:gd name="T10" fmla="*/ 65088 w 1223"/>
              <a:gd name="T11" fmla="*/ 863600 h 1291"/>
              <a:gd name="T12" fmla="*/ 60325 w 1223"/>
              <a:gd name="T13" fmla="*/ 1192212 h 1291"/>
              <a:gd name="T14" fmla="*/ 36513 w 1223"/>
              <a:gd name="T15" fmla="*/ 1492250 h 1291"/>
              <a:gd name="T16" fmla="*/ 26988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8 w 1223"/>
              <a:gd name="T25" fmla="*/ 1454150 h 1291"/>
              <a:gd name="T26" fmla="*/ 1906588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Freeform 3"/>
          <p:cNvSpPr>
            <a:spLocks/>
          </p:cNvSpPr>
          <p:nvPr/>
        </p:nvSpPr>
        <p:spPr bwMode="auto">
          <a:xfrm>
            <a:off x="6894513" y="1672059"/>
            <a:ext cx="1906587" cy="1958975"/>
          </a:xfrm>
          <a:custGeom>
            <a:avLst/>
            <a:gdLst>
              <a:gd name="T0" fmla="*/ 39687 w 1201"/>
              <a:gd name="T1" fmla="*/ 1125538 h 1234"/>
              <a:gd name="T2" fmla="*/ 835025 w 1201"/>
              <a:gd name="T3" fmla="*/ 1238250 h 1234"/>
              <a:gd name="T4" fmla="*/ 973137 w 1201"/>
              <a:gd name="T5" fmla="*/ 1800225 h 1234"/>
              <a:gd name="T6" fmla="*/ 1501775 w 1201"/>
              <a:gd name="T7" fmla="*/ 1952625 h 1234"/>
              <a:gd name="T8" fmla="*/ 1858962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2 w 1201"/>
              <a:gd name="T15" fmla="*/ 671513 h 1234"/>
              <a:gd name="T16" fmla="*/ 1811337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2 w 1201"/>
              <a:gd name="T23" fmla="*/ 823913 h 1234"/>
              <a:gd name="T24" fmla="*/ 69850 w 1201"/>
              <a:gd name="T25" fmla="*/ 869950 h 1234"/>
              <a:gd name="T26" fmla="*/ 39687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Freeform 4"/>
          <p:cNvSpPr>
            <a:spLocks/>
          </p:cNvSpPr>
          <p:nvPr/>
        </p:nvSpPr>
        <p:spPr bwMode="auto">
          <a:xfrm>
            <a:off x="5578475" y="3105572"/>
            <a:ext cx="2041525" cy="1979612"/>
          </a:xfrm>
          <a:custGeom>
            <a:avLst/>
            <a:gdLst>
              <a:gd name="T0" fmla="*/ 931863 w 1286"/>
              <a:gd name="T1" fmla="*/ 47625 h 1247"/>
              <a:gd name="T2" fmla="*/ 808038 w 1286"/>
              <a:gd name="T3" fmla="*/ 981075 h 1247"/>
              <a:gd name="T4" fmla="*/ 122238 w 1286"/>
              <a:gd name="T5" fmla="*/ 1443037 h 1247"/>
              <a:gd name="T6" fmla="*/ 74613 w 1286"/>
              <a:gd name="T7" fmla="*/ 1738312 h 1247"/>
              <a:gd name="T8" fmla="*/ 222250 w 1286"/>
              <a:gd name="T9" fmla="*/ 1943100 h 1247"/>
              <a:gd name="T10" fmla="*/ 731838 w 1286"/>
              <a:gd name="T11" fmla="*/ 1919287 h 1247"/>
              <a:gd name="T12" fmla="*/ 1098550 w 1286"/>
              <a:gd name="T13" fmla="*/ 1919287 h 1247"/>
              <a:gd name="T14" fmla="*/ 1889125 w 1286"/>
              <a:gd name="T15" fmla="*/ 1947862 h 1247"/>
              <a:gd name="T16" fmla="*/ 2017713 w 1286"/>
              <a:gd name="T17" fmla="*/ 1728787 h 1247"/>
              <a:gd name="T18" fmla="*/ 1808163 w 1286"/>
              <a:gd name="T19" fmla="*/ 1176337 h 1247"/>
              <a:gd name="T20" fmla="*/ 1270000 w 1286"/>
              <a:gd name="T21" fmla="*/ 995362 h 1247"/>
              <a:gd name="T22" fmla="*/ 1189038 w 1286"/>
              <a:gd name="T23" fmla="*/ 66675 h 1247"/>
              <a:gd name="T24" fmla="*/ 931863 w 1286"/>
              <a:gd name="T25" fmla="*/ 47625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812" y="44624"/>
            <a:ext cx="8785225" cy="792162"/>
          </a:xfrm>
        </p:spPr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4096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IP address: </a:t>
            </a:r>
          </a:p>
          <a:p>
            <a:pPr lvl="1"/>
            <a:r>
              <a:rPr lang="en-US" sz="2000" dirty="0" smtClean="0"/>
              <a:t>subnet part (high order bits)</a:t>
            </a:r>
          </a:p>
          <a:p>
            <a:pPr lvl="1"/>
            <a:r>
              <a:rPr lang="en-US" sz="2000" dirty="0" smtClean="0"/>
              <a:t>host part (low order bits)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What’s a subnet ?</a:t>
            </a:r>
          </a:p>
          <a:p>
            <a:pPr lvl="1"/>
            <a:r>
              <a:rPr lang="en-US" sz="2000" dirty="0" smtClean="0"/>
              <a:t>device interfaces with same subnet part of IP address.</a:t>
            </a:r>
          </a:p>
          <a:p>
            <a:pPr lvl="1"/>
            <a:r>
              <a:rPr lang="en-US" sz="2000" dirty="0" smtClean="0"/>
              <a:t>can physically reach each other without intervening router.</a:t>
            </a:r>
          </a:p>
        </p:txBody>
      </p:sp>
      <p:graphicFrame>
        <p:nvGraphicFramePr>
          <p:cNvPr id="409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64829"/>
              </p:ext>
            </p:extLst>
          </p:nvPr>
        </p:nvGraphicFramePr>
        <p:xfrm>
          <a:off x="4456113" y="148949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48949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5016500" y="1862559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flipH="1">
            <a:off x="5307013" y="184827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flipV="1">
            <a:off x="5016500" y="2507084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5026025" y="3134147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764916"/>
              </p:ext>
            </p:extLst>
          </p:nvPr>
        </p:nvGraphicFramePr>
        <p:xfrm>
          <a:off x="4456113" y="21562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1562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7879"/>
              </p:ext>
            </p:extLst>
          </p:nvPr>
        </p:nvGraphicFramePr>
        <p:xfrm>
          <a:off x="4456113" y="27658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0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7658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5307013" y="2705522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7" name="Group 15"/>
          <p:cNvGrpSpPr>
            <a:grpSpLocks/>
          </p:cNvGrpSpPr>
          <p:nvPr/>
        </p:nvGrpSpPr>
        <p:grpSpPr bwMode="auto">
          <a:xfrm>
            <a:off x="6249988" y="2670597"/>
            <a:ext cx="711200" cy="381000"/>
            <a:chOff x="3600" y="219"/>
            <a:chExt cx="360" cy="175"/>
          </a:xfrm>
        </p:grpSpPr>
        <p:sp>
          <p:nvSpPr>
            <p:cNvPr id="41008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2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1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18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9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0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15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6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7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78" name="Text Box 29"/>
          <p:cNvSpPr txBox="1">
            <a:spLocks noChangeArrowheads="1"/>
          </p:cNvSpPr>
          <p:nvPr/>
        </p:nvSpPr>
        <p:spPr bwMode="auto">
          <a:xfrm>
            <a:off x="4975225" y="153712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0979" name="Rectangle 30"/>
          <p:cNvSpPr>
            <a:spLocks noChangeArrowheads="1"/>
          </p:cNvSpPr>
          <p:nvPr/>
        </p:nvSpPr>
        <p:spPr bwMode="auto">
          <a:xfrm>
            <a:off x="5062538" y="2257847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Text Box 31"/>
          <p:cNvSpPr txBox="1">
            <a:spLocks noChangeArrowheads="1"/>
          </p:cNvSpPr>
          <p:nvPr/>
        </p:nvSpPr>
        <p:spPr bwMode="auto">
          <a:xfrm>
            <a:off x="4976813" y="21657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0981" name="Text Box 32"/>
          <p:cNvSpPr txBox="1">
            <a:spLocks noChangeArrowheads="1"/>
          </p:cNvSpPr>
          <p:nvPr/>
        </p:nvSpPr>
        <p:spPr bwMode="auto">
          <a:xfrm>
            <a:off x="4860925" y="3118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0982" name="Text Box 33"/>
          <p:cNvSpPr txBox="1">
            <a:spLocks noChangeArrowheads="1"/>
          </p:cNvSpPr>
          <p:nvPr/>
        </p:nvSpPr>
        <p:spPr bwMode="auto">
          <a:xfrm>
            <a:off x="5651500" y="244675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0983" name="Line 34"/>
          <p:cNvSpPr>
            <a:spLocks noChangeShapeType="1"/>
          </p:cNvSpPr>
          <p:nvPr/>
        </p:nvSpPr>
        <p:spPr bwMode="auto">
          <a:xfrm>
            <a:off x="6854825" y="2715047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35"/>
          <p:cNvSpPr txBox="1">
            <a:spLocks noChangeArrowheads="1"/>
          </p:cNvSpPr>
          <p:nvPr/>
        </p:nvSpPr>
        <p:spPr bwMode="auto">
          <a:xfrm>
            <a:off x="6727825" y="2437234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0985" name="Line 36"/>
          <p:cNvSpPr>
            <a:spLocks noChangeShapeType="1"/>
          </p:cNvSpPr>
          <p:nvPr/>
        </p:nvSpPr>
        <p:spPr bwMode="auto">
          <a:xfrm flipH="1">
            <a:off x="7878763" y="201972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68653"/>
              </p:ext>
            </p:extLst>
          </p:nvPr>
        </p:nvGraphicFramePr>
        <p:xfrm>
          <a:off x="8056563" y="172762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72762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Line 38"/>
          <p:cNvSpPr>
            <a:spLocks noChangeShapeType="1"/>
          </p:cNvSpPr>
          <p:nvPr/>
        </p:nvSpPr>
        <p:spPr bwMode="auto">
          <a:xfrm>
            <a:off x="7878763" y="2024484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85238"/>
              </p:ext>
            </p:extLst>
          </p:nvPr>
        </p:nvGraphicFramePr>
        <p:xfrm>
          <a:off x="8061325" y="31087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2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1087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9" name="Line 40"/>
          <p:cNvSpPr>
            <a:spLocks noChangeShapeType="1"/>
          </p:cNvSpPr>
          <p:nvPr/>
        </p:nvSpPr>
        <p:spPr bwMode="auto">
          <a:xfrm>
            <a:off x="7878763" y="3296072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7824788" y="3043659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Text Box 42"/>
          <p:cNvSpPr txBox="1">
            <a:spLocks noChangeArrowheads="1"/>
          </p:cNvSpPr>
          <p:nvPr/>
        </p:nvSpPr>
        <p:spPr bwMode="auto">
          <a:xfrm>
            <a:off x="7251700" y="2981747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0992" name="Rectangle 43"/>
          <p:cNvSpPr>
            <a:spLocks noChangeArrowheads="1"/>
          </p:cNvSpPr>
          <p:nvPr/>
        </p:nvSpPr>
        <p:spPr bwMode="auto">
          <a:xfrm>
            <a:off x="7839075" y="2072109"/>
            <a:ext cx="2476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Text Box 44"/>
          <p:cNvSpPr txBox="1">
            <a:spLocks noChangeArrowheads="1"/>
          </p:cNvSpPr>
          <p:nvPr/>
        </p:nvSpPr>
        <p:spPr bwMode="auto">
          <a:xfrm>
            <a:off x="7061200" y="1975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0994" name="Line 45"/>
          <p:cNvSpPr>
            <a:spLocks noChangeShapeType="1"/>
          </p:cNvSpPr>
          <p:nvPr/>
        </p:nvSpPr>
        <p:spPr bwMode="auto">
          <a:xfrm flipH="1">
            <a:off x="6616700" y="3053184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46"/>
          <p:cNvSpPr>
            <a:spLocks noChangeShapeType="1"/>
          </p:cNvSpPr>
          <p:nvPr/>
        </p:nvSpPr>
        <p:spPr bwMode="auto">
          <a:xfrm flipH="1">
            <a:off x="6007100" y="4334297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47"/>
          <p:cNvSpPr>
            <a:spLocks noChangeShapeType="1"/>
          </p:cNvSpPr>
          <p:nvPr/>
        </p:nvSpPr>
        <p:spPr bwMode="auto">
          <a:xfrm flipH="1" flipV="1">
            <a:off x="6003925" y="4326359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48"/>
          <p:cNvSpPr>
            <a:spLocks noChangeShapeType="1"/>
          </p:cNvSpPr>
          <p:nvPr/>
        </p:nvSpPr>
        <p:spPr bwMode="auto">
          <a:xfrm flipH="1" flipV="1">
            <a:off x="7180263" y="4331122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777043"/>
              </p:ext>
            </p:extLst>
          </p:nvPr>
        </p:nvGraphicFramePr>
        <p:xfrm>
          <a:off x="6965950" y="448987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48987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56011"/>
              </p:ext>
            </p:extLst>
          </p:nvPr>
        </p:nvGraphicFramePr>
        <p:xfrm>
          <a:off x="5708650" y="4504159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4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504159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0" name="Text Box 51"/>
          <p:cNvSpPr txBox="1">
            <a:spLocks noChangeArrowheads="1"/>
          </p:cNvSpPr>
          <p:nvPr/>
        </p:nvSpPr>
        <p:spPr bwMode="auto">
          <a:xfrm>
            <a:off x="7185025" y="41803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1001" name="Rectangle 52"/>
          <p:cNvSpPr>
            <a:spLocks noChangeArrowheads="1"/>
          </p:cNvSpPr>
          <p:nvPr/>
        </p:nvSpPr>
        <p:spPr bwMode="auto">
          <a:xfrm>
            <a:off x="4848225" y="4053309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Text Box 53"/>
          <p:cNvSpPr txBox="1">
            <a:spLocks noChangeArrowheads="1"/>
          </p:cNvSpPr>
          <p:nvPr/>
        </p:nvSpPr>
        <p:spPr bwMode="auto">
          <a:xfrm>
            <a:off x="5008563" y="42184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1003" name="Rectangle 54"/>
          <p:cNvSpPr>
            <a:spLocks noChangeArrowheads="1"/>
          </p:cNvSpPr>
          <p:nvPr/>
        </p:nvSpPr>
        <p:spPr bwMode="auto">
          <a:xfrm>
            <a:off x="6553200" y="3186534"/>
            <a:ext cx="128588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Text Box 55"/>
          <p:cNvSpPr txBox="1">
            <a:spLocks noChangeArrowheads="1"/>
          </p:cNvSpPr>
          <p:nvPr/>
        </p:nvSpPr>
        <p:spPr bwMode="auto">
          <a:xfrm>
            <a:off x="6115050" y="3146847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41005" name="Text Box 56"/>
          <p:cNvSpPr txBox="1">
            <a:spLocks noChangeArrowheads="1"/>
          </p:cNvSpPr>
          <p:nvPr/>
        </p:nvSpPr>
        <p:spPr bwMode="auto">
          <a:xfrm>
            <a:off x="4082117" y="5438551"/>
            <a:ext cx="4756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/>
              <a:t>network consisting of </a:t>
            </a:r>
            <a:r>
              <a:rPr lang="en-US" b="1" dirty="0">
                <a:solidFill>
                  <a:srgbClr val="800000"/>
                </a:solidFill>
              </a:rPr>
              <a:t>3</a:t>
            </a:r>
            <a:r>
              <a:rPr lang="en-US" dirty="0"/>
              <a:t> subnets</a:t>
            </a:r>
          </a:p>
        </p:txBody>
      </p:sp>
      <p:sp>
        <p:nvSpPr>
          <p:cNvPr id="41006" name="Text Box 57"/>
          <p:cNvSpPr txBox="1">
            <a:spLocks noChangeArrowheads="1"/>
          </p:cNvSpPr>
          <p:nvPr/>
        </p:nvSpPr>
        <p:spPr bwMode="auto">
          <a:xfrm>
            <a:off x="6717337" y="3656434"/>
            <a:ext cx="1151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subnet</a:t>
            </a:r>
          </a:p>
        </p:txBody>
      </p:sp>
      <p:sp>
        <p:nvSpPr>
          <p:cNvPr id="41007" name="Line 58"/>
          <p:cNvSpPr>
            <a:spLocks noChangeShapeType="1"/>
          </p:cNvSpPr>
          <p:nvPr/>
        </p:nvSpPr>
        <p:spPr bwMode="auto">
          <a:xfrm flipH="1">
            <a:off x="6705600" y="3919959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3160</TotalTime>
  <Words>4086</Words>
  <Application>Microsoft Office PowerPoint</Application>
  <PresentationFormat>On-screen Show (4:3)</PresentationFormat>
  <Paragraphs>1075</Paragraphs>
  <Slides>57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Revised_Master</vt:lpstr>
      <vt:lpstr>ClipArt</vt:lpstr>
      <vt:lpstr>Clip</vt:lpstr>
      <vt:lpstr>  Network Layer and  Link State Routing   </vt:lpstr>
      <vt:lpstr>Network Layer Outline</vt:lpstr>
      <vt:lpstr>Chapter 4: Network Layer</vt:lpstr>
      <vt:lpstr>IP Datagram Format</vt:lpstr>
      <vt:lpstr>IP Fragmentation &amp; Reassembly</vt:lpstr>
      <vt:lpstr>IP Fragmentation and Reassembly</vt:lpstr>
      <vt:lpstr>Chapter 4: Network Layer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DHCP: More than IP address</vt:lpstr>
      <vt:lpstr>DHCP: Example</vt:lpstr>
      <vt:lpstr>DHCP: Example</vt:lpstr>
      <vt:lpstr>DHCP: Wireshark Output (home LAN)</vt:lpstr>
      <vt:lpstr>NAT: Network Address Translation</vt:lpstr>
      <vt:lpstr>PowerPoint Presentation</vt:lpstr>
      <vt:lpstr>PowerPoint Presentation</vt:lpstr>
      <vt:lpstr>NAT: Network Address Translation</vt:lpstr>
      <vt:lpstr>NAT Traversal Problem</vt:lpstr>
      <vt:lpstr>NAT Traversal Problem</vt:lpstr>
      <vt:lpstr>NAT Traversal Problem</vt:lpstr>
      <vt:lpstr>Chapter 4: Network Layer</vt:lpstr>
      <vt:lpstr>Link State Algorithm</vt:lpstr>
      <vt:lpstr>Figure 4.18 Reliable LSP Flooding</vt:lpstr>
      <vt:lpstr>PowerPoint Presentation</vt:lpstr>
      <vt:lpstr>PowerPoint Presentation</vt:lpstr>
      <vt:lpstr>A Link-State Routing Algorithm</vt:lpstr>
      <vt:lpstr>Dijsktra’s Algorithm  [K&amp;R]</vt:lpstr>
      <vt:lpstr>Dijkstra’s Shortest Path Algorithm</vt:lpstr>
      <vt:lpstr>Dijkstra’s Algorithm: Example</vt:lpstr>
      <vt:lpstr>Dijkstra’s Algorithm: Example (2) </vt:lpstr>
      <vt:lpstr>Dijkstra’s Algorithm, Discussion</vt:lpstr>
      <vt:lpstr>Chapter 4: Network Layer</vt:lpstr>
      <vt:lpstr>Hierarchical Routing</vt:lpstr>
      <vt:lpstr>Hierarchical Routing</vt:lpstr>
      <vt:lpstr>Interconnected AS’s</vt:lpstr>
      <vt:lpstr>Inter-AS Tasks</vt:lpstr>
      <vt:lpstr>Chapter 4: Network Layer</vt:lpstr>
      <vt:lpstr>Intra-AS Routing</vt:lpstr>
      <vt:lpstr>Chapter 4: Network Layer</vt:lpstr>
      <vt:lpstr>Routing Information Protocol (RIP)</vt:lpstr>
      <vt:lpstr>Routing Information Protocol (RIP)</vt:lpstr>
      <vt:lpstr>Figure 4.17 RIP Packet Format</vt:lpstr>
      <vt:lpstr>OSPF (Open Shortest Path First)</vt:lpstr>
      <vt:lpstr>OSPF “Advanced” Features (not in RIP)</vt:lpstr>
      <vt:lpstr>Hierarchical OSPF</vt:lpstr>
      <vt:lpstr>Hierarchical OSPF</vt:lpstr>
      <vt:lpstr>OSPF LSA Types</vt:lpstr>
      <vt:lpstr>Chapter 4: Network Layer</vt:lpstr>
      <vt:lpstr>Internet Inter-AS routing: BGP</vt:lpstr>
      <vt:lpstr>Network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164</cp:revision>
  <cp:lastPrinted>2010-11-29T19:42:44Z</cp:lastPrinted>
  <dcterms:created xsi:type="dcterms:W3CDTF">2004-01-21T20:05:10Z</dcterms:created>
  <dcterms:modified xsi:type="dcterms:W3CDTF">2015-10-05T02:34:49Z</dcterms:modified>
</cp:coreProperties>
</file>