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401" r:id="rId3"/>
    <p:sldId id="370" r:id="rId4"/>
    <p:sldId id="402" r:id="rId5"/>
    <p:sldId id="368" r:id="rId6"/>
    <p:sldId id="371" r:id="rId7"/>
    <p:sldId id="372" r:id="rId8"/>
    <p:sldId id="373" r:id="rId9"/>
    <p:sldId id="406" r:id="rId10"/>
    <p:sldId id="407" r:id="rId11"/>
    <p:sldId id="408" r:id="rId12"/>
    <p:sldId id="395" r:id="rId13"/>
    <p:sldId id="389" r:id="rId14"/>
    <p:sldId id="403" r:id="rId15"/>
    <p:sldId id="404" r:id="rId16"/>
    <p:sldId id="397" r:id="rId17"/>
    <p:sldId id="390" r:id="rId18"/>
    <p:sldId id="391" r:id="rId19"/>
    <p:sldId id="405" r:id="rId20"/>
    <p:sldId id="392" r:id="rId21"/>
    <p:sldId id="396" r:id="rId22"/>
    <p:sldId id="409" r:id="rId23"/>
    <p:sldId id="410" r:id="rId24"/>
    <p:sldId id="411" r:id="rId25"/>
    <p:sldId id="394" r:id="rId26"/>
    <p:sldId id="399" r:id="rId27"/>
    <p:sldId id="412" r:id="rId28"/>
    <p:sldId id="398" r:id="rId29"/>
    <p:sldId id="400" r:id="rId3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33"/>
    <a:srgbClr val="008000"/>
    <a:srgbClr val="6600CC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>
        <p:scale>
          <a:sx n="60" d="100"/>
          <a:sy n="60" d="100"/>
        </p:scale>
        <p:origin x="-1574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8/26/2015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7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8/26/2015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852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3ABE62-A092-459C-835B-D09AA1F021CE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2669FC-C37B-467D-ABC4-F880F60D3314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486190-5F33-4154-8EB2-09D9B6B94E99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6C74A9-C9B7-4358-8A70-A7D68AD33EB7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A8C217-FE2A-4DA2-92A6-2FBE221921E0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B65A28-6936-4D64-A92D-4CBBFFB63B25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583E1F-D29D-425C-B639-14F69D066B3A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6BCC22-1345-40D2-AFA7-26237DCC919F}" type="slidenum">
              <a:rPr lang="en-US" sz="1200" smtClean="0"/>
              <a:pPr/>
              <a:t>27</a:t>
            </a:fld>
            <a:endParaRPr lang="en-US" sz="12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Performance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Metrics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  <a:endParaRPr lang="en-US" sz="28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A15</a:t>
            </a: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(more)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9326" y="1218778"/>
            <a:ext cx="8339138" cy="5540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s</a:t>
            </a:r>
            <a:r>
              <a:rPr lang="en-US" dirty="0" smtClean="0">
                <a:solidFill>
                  <a:srgbClr val="990033"/>
                </a:solidFill>
              </a:rPr>
              <a:t> &lt; </a:t>
            </a: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c</a:t>
            </a:r>
            <a:r>
              <a:rPr lang="en-US" dirty="0" smtClean="0">
                <a:solidFill>
                  <a:srgbClr val="990033"/>
                </a:solidFill>
              </a:rPr>
              <a:t>  </a:t>
            </a:r>
            <a:r>
              <a:rPr lang="en-US" sz="2800" b="0" dirty="0" smtClean="0"/>
              <a:t>What is average end-end throughput?</a:t>
            </a:r>
          </a:p>
        </p:txBody>
      </p:sp>
      <p:sp>
        <p:nvSpPr>
          <p:cNvPr id="25608" name="Line 2"/>
          <p:cNvSpPr>
            <a:spLocks noChangeShapeType="1"/>
          </p:cNvSpPr>
          <p:nvPr/>
        </p:nvSpPr>
        <p:spPr bwMode="auto">
          <a:xfrm>
            <a:off x="2112963" y="2741613"/>
            <a:ext cx="581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9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25682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86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87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5692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3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4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88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689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0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1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5602" name="Object 19"/>
          <p:cNvGraphicFramePr>
            <a:graphicFrameLocks noChangeAspect="1"/>
          </p:cNvGraphicFramePr>
          <p:nvPr/>
        </p:nvGraphicFramePr>
        <p:xfrm>
          <a:off x="8104188" y="2454275"/>
          <a:ext cx="7223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2454275"/>
                        <a:ext cx="7223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0" name="Group 20"/>
          <p:cNvGrpSpPr>
            <a:grpSpLocks/>
          </p:cNvGrpSpPr>
          <p:nvPr/>
        </p:nvGrpSpPr>
        <p:grpSpPr bwMode="auto">
          <a:xfrm>
            <a:off x="1655763" y="2311400"/>
            <a:ext cx="344487" cy="655638"/>
            <a:chOff x="4180" y="783"/>
            <a:chExt cx="150" cy="307"/>
          </a:xfrm>
        </p:grpSpPr>
        <p:sp>
          <p:nvSpPr>
            <p:cNvPr id="25674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AutoShape 30"/>
          <p:cNvSpPr>
            <a:spLocks noChangeArrowheads="1"/>
          </p:cNvSpPr>
          <p:nvPr/>
        </p:nvSpPr>
        <p:spPr bwMode="auto">
          <a:xfrm>
            <a:off x="1173163" y="2044700"/>
            <a:ext cx="412750" cy="455613"/>
          </a:xfrm>
          <a:prstGeom prst="can">
            <a:avLst>
              <a:gd name="adj" fmla="val 223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2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72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13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  R</a:t>
            </a:r>
            <a:r>
              <a:rPr lang="en-US" sz="2800" baseline="-25000">
                <a:latin typeface="Comic Sans MS" pitchFamily="66" charset="0"/>
              </a:rPr>
              <a:t>s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5614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25989773 w 21600"/>
              <a:gd name="T1" fmla="*/ 0 h 21600"/>
              <a:gd name="T2" fmla="*/ 25989773 w 21600"/>
              <a:gd name="T3" fmla="*/ 8323038 h 21600"/>
              <a:gd name="T4" fmla="*/ 5561865 w 21600"/>
              <a:gd name="T5" fmla="*/ 14786785 h 21600"/>
              <a:gd name="T6" fmla="*/ 37113498 w 21600"/>
              <a:gd name="T7" fmla="*/ 41615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6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25664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8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68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65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</p:grpSp>
      <p:sp>
        <p:nvSpPr>
          <p:cNvPr id="25617" name="AutoShape 51"/>
          <p:cNvSpPr>
            <a:spLocks noChangeArrowheads="1"/>
          </p:cNvSpPr>
          <p:nvPr/>
        </p:nvSpPr>
        <p:spPr bwMode="auto">
          <a:xfrm>
            <a:off x="419893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395536" y="3234630"/>
            <a:ext cx="8372476" cy="1576388"/>
            <a:chOff x="309" y="2080"/>
            <a:chExt cx="5274" cy="993"/>
          </a:xfrm>
        </p:grpSpPr>
        <p:sp>
          <p:nvSpPr>
            <p:cNvPr id="25623" name="Rectangle 56"/>
            <p:cNvSpPr>
              <a:spLocks noChangeArrowheads="1"/>
            </p:cNvSpPr>
            <p:nvPr/>
          </p:nvSpPr>
          <p:spPr bwMode="auto">
            <a:xfrm>
              <a:off x="309" y="2080"/>
              <a:ext cx="507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</a:pP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s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&gt; </a:t>
              </a: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c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 </a:t>
              </a:r>
              <a:r>
                <a:rPr lang="en-US" sz="2800" dirty="0">
                  <a:latin typeface="Comic Sans MS" pitchFamily="66" charset="0"/>
                </a:rPr>
                <a:t>What is average end-end throughput?</a:t>
              </a:r>
            </a:p>
          </p:txBody>
        </p:sp>
        <p:sp>
          <p:nvSpPr>
            <p:cNvPr id="25624" name="Line 57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5" name="Group 58"/>
            <p:cNvGrpSpPr>
              <a:grpSpLocks/>
            </p:cNvGrpSpPr>
            <p:nvPr/>
          </p:nvGrpSpPr>
          <p:grpSpPr bwMode="auto">
            <a:xfrm>
              <a:off x="2725" y="2852"/>
              <a:ext cx="612" cy="178"/>
              <a:chOff x="3600" y="219"/>
              <a:chExt cx="360" cy="175"/>
            </a:xfrm>
          </p:grpSpPr>
          <p:sp>
            <p:nvSpPr>
              <p:cNvPr id="25651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5655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56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66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2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3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57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6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0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25603" name="Object 72"/>
            <p:cNvGraphicFramePr>
              <a:graphicFrameLocks noChangeAspect="1"/>
            </p:cNvGraphicFramePr>
            <p:nvPr/>
          </p:nvGraphicFramePr>
          <p:xfrm>
            <a:off x="5128" y="2739"/>
            <a:ext cx="455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1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" y="2739"/>
                          <a:ext cx="455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26" name="Group 73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25643" name="AutoShape 7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Rectangle 7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Rectangle 7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AutoShape 7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Line 7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7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Rectangle 8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Rectangle 8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7" name="AutoShape 82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90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92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1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0" name="Text Box 97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s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grpSp>
          <p:nvGrpSpPr>
            <p:cNvPr id="25631" name="Group 83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7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2" name="Text Box 88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  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sp>
          <p:nvSpPr>
            <p:cNvPr id="25633" name="AutoShape 98"/>
            <p:cNvSpPr>
              <a:spLocks noChangeArrowheads="1"/>
            </p:cNvSpPr>
            <p:nvPr/>
          </p:nvSpPr>
          <p:spPr bwMode="auto">
            <a:xfrm>
              <a:off x="2668" y="2815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AutoShape 89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10 w 21600"/>
                <a:gd name="T1" fmla="*/ 0 h 21600"/>
                <a:gd name="T2" fmla="*/ 10 w 21600"/>
                <a:gd name="T3" fmla="*/ 3 h 21600"/>
                <a:gd name="T4" fmla="*/ 2 w 21600"/>
                <a:gd name="T5" fmla="*/ 6 h 21600"/>
                <a:gd name="T6" fmla="*/ 15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203200" y="5013176"/>
            <a:ext cx="8607425" cy="1211263"/>
            <a:chOff x="128" y="3270"/>
            <a:chExt cx="5422" cy="763"/>
          </a:xfrm>
        </p:grpSpPr>
        <p:sp>
          <p:nvSpPr>
            <p:cNvPr id="25620" name="Rectangle 102"/>
            <p:cNvSpPr>
              <a:spLocks noChangeArrowheads="1"/>
            </p:cNvSpPr>
            <p:nvPr/>
          </p:nvSpPr>
          <p:spPr bwMode="auto">
            <a:xfrm>
              <a:off x="128" y="3393"/>
              <a:ext cx="5403" cy="6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Text Box 101"/>
            <p:cNvSpPr txBox="1">
              <a:spLocks noChangeArrowheads="1"/>
            </p:cNvSpPr>
            <p:nvPr/>
          </p:nvSpPr>
          <p:spPr bwMode="auto">
            <a:xfrm>
              <a:off x="208" y="3585"/>
              <a:ext cx="5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link on end-end path that constrains  end-end throughput</a:t>
              </a:r>
            </a:p>
          </p:txBody>
        </p:sp>
        <p:sp>
          <p:nvSpPr>
            <p:cNvPr id="25622" name="Text Box 104"/>
            <p:cNvSpPr txBox="1">
              <a:spLocks noChangeArrowheads="1"/>
            </p:cNvSpPr>
            <p:nvPr/>
          </p:nvSpPr>
          <p:spPr bwMode="auto">
            <a:xfrm>
              <a:off x="322" y="3270"/>
              <a:ext cx="17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dirty="0">
                  <a:solidFill>
                    <a:srgbClr val="990033"/>
                  </a:solidFill>
                  <a:latin typeface="Comic Sans MS" pitchFamily="66" charset="0"/>
                </a:rPr>
                <a:t>bottleneck link</a:t>
              </a:r>
            </a:p>
          </p:txBody>
        </p:sp>
      </p:grpSp>
      <p:sp>
        <p:nvSpPr>
          <p:cNvPr id="9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44624"/>
            <a:ext cx="9252520" cy="864096"/>
          </a:xfrm>
        </p:spPr>
        <p:txBody>
          <a:bodyPr/>
          <a:lstStyle/>
          <a:p>
            <a:r>
              <a:rPr lang="en-US" dirty="0" smtClean="0"/>
              <a:t>Throughput: Internet Scenario</a:t>
            </a:r>
          </a:p>
        </p:txBody>
      </p:sp>
      <p:sp>
        <p:nvSpPr>
          <p:cNvPr id="26632" name="Text Box 44"/>
          <p:cNvSpPr txBox="1">
            <a:spLocks noChangeArrowheads="1"/>
          </p:cNvSpPr>
          <p:nvPr/>
        </p:nvSpPr>
        <p:spPr bwMode="auto">
          <a:xfrm>
            <a:off x="4384675" y="5672138"/>
            <a:ext cx="446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10 connections (fairly) share backbone bottleneck link R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6633" name="Freeform 296"/>
          <p:cNvSpPr>
            <a:spLocks/>
          </p:cNvSpPr>
          <p:nvPr/>
        </p:nvSpPr>
        <p:spPr bwMode="auto">
          <a:xfrm>
            <a:off x="4883150" y="2720975"/>
            <a:ext cx="3127375" cy="1498600"/>
          </a:xfrm>
          <a:custGeom>
            <a:avLst/>
            <a:gdLst>
              <a:gd name="T0" fmla="*/ 1481213 w 1877"/>
              <a:gd name="T1" fmla="*/ 37588 h 917"/>
              <a:gd name="T2" fmla="*/ 1152980 w 1877"/>
              <a:gd name="T3" fmla="*/ 178132 h 917"/>
              <a:gd name="T4" fmla="*/ 691455 w 1877"/>
              <a:gd name="T5" fmla="*/ 148716 h 917"/>
              <a:gd name="T6" fmla="*/ 186609 w 1877"/>
              <a:gd name="T7" fmla="*/ 277821 h 917"/>
              <a:gd name="T8" fmla="*/ 83308 w 1877"/>
              <a:gd name="T9" fmla="*/ 576888 h 917"/>
              <a:gd name="T10" fmla="*/ 23326 w 1877"/>
              <a:gd name="T11" fmla="*/ 862880 h 917"/>
              <a:gd name="T12" fmla="*/ 231596 w 1877"/>
              <a:gd name="T13" fmla="*/ 1062257 h 917"/>
              <a:gd name="T14" fmla="*/ 841409 w 1877"/>
              <a:gd name="T15" fmla="*/ 1276343 h 917"/>
              <a:gd name="T16" fmla="*/ 1554524 w 1877"/>
              <a:gd name="T17" fmla="*/ 1447939 h 917"/>
              <a:gd name="T18" fmla="*/ 2282634 w 1877"/>
              <a:gd name="T19" fmla="*/ 1472452 h 917"/>
              <a:gd name="T20" fmla="*/ 2792478 w 1877"/>
              <a:gd name="T21" fmla="*/ 1295954 h 917"/>
              <a:gd name="T22" fmla="*/ 3099050 w 1877"/>
              <a:gd name="T23" fmla="*/ 1019767 h 917"/>
              <a:gd name="T24" fmla="*/ 2959093 w 1877"/>
              <a:gd name="T25" fmla="*/ 357899 h 917"/>
              <a:gd name="T26" fmla="*/ 2504233 w 1877"/>
              <a:gd name="T27" fmla="*/ 163424 h 917"/>
              <a:gd name="T28" fmla="*/ 1999388 w 1877"/>
              <a:gd name="T29" fmla="*/ 21245 h 917"/>
              <a:gd name="T30" fmla="*/ 1481213 w 1877"/>
              <a:gd name="T31" fmla="*/ 37588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AutoShape 21"/>
          <p:cNvSpPr>
            <a:spLocks noChangeArrowheads="1"/>
          </p:cNvSpPr>
          <p:nvPr/>
        </p:nvSpPr>
        <p:spPr bwMode="auto">
          <a:xfrm>
            <a:off x="4595813" y="2386013"/>
            <a:ext cx="312737" cy="152400"/>
          </a:xfrm>
          <a:prstGeom prst="parallelogram">
            <a:avLst>
              <a:gd name="adj" fmla="val 79053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4754563" y="1882775"/>
            <a:ext cx="144462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3"/>
          <p:cNvSpPr>
            <a:spLocks noChangeArrowheads="1"/>
          </p:cNvSpPr>
          <p:nvPr/>
        </p:nvSpPr>
        <p:spPr bwMode="auto">
          <a:xfrm>
            <a:off x="4595813" y="2025650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AutoShape 24"/>
          <p:cNvSpPr>
            <a:spLocks noChangeArrowheads="1"/>
          </p:cNvSpPr>
          <p:nvPr/>
        </p:nvSpPr>
        <p:spPr bwMode="auto">
          <a:xfrm>
            <a:off x="4595813" y="1878013"/>
            <a:ext cx="312737" cy="153987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5"/>
          <p:cNvSpPr>
            <a:spLocks noChangeShapeType="1"/>
          </p:cNvSpPr>
          <p:nvPr/>
        </p:nvSpPr>
        <p:spPr bwMode="auto">
          <a:xfrm>
            <a:off x="4908550" y="1889125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6"/>
          <p:cNvSpPr>
            <a:spLocks noChangeShapeType="1"/>
          </p:cNvSpPr>
          <p:nvPr/>
        </p:nvSpPr>
        <p:spPr bwMode="auto">
          <a:xfrm flipH="1">
            <a:off x="4795838" y="2386013"/>
            <a:ext cx="112712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27"/>
          <p:cNvSpPr>
            <a:spLocks noChangeArrowheads="1"/>
          </p:cNvSpPr>
          <p:nvPr/>
        </p:nvSpPr>
        <p:spPr bwMode="auto">
          <a:xfrm>
            <a:off x="4622800" y="2093913"/>
            <a:ext cx="131763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28"/>
          <p:cNvSpPr>
            <a:spLocks noChangeArrowheads="1"/>
          </p:cNvSpPr>
          <p:nvPr/>
        </p:nvSpPr>
        <p:spPr bwMode="auto">
          <a:xfrm>
            <a:off x="4641850" y="2181225"/>
            <a:ext cx="98425" cy="10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4746625" y="2344738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57064" name="Oval 40"/>
          <p:cNvSpPr>
            <a:spLocks noChangeArrowheads="1"/>
          </p:cNvSpPr>
          <p:nvPr/>
        </p:nvSpPr>
        <p:spPr bwMode="auto">
          <a:xfrm rot="5400000">
            <a:off x="6611144" y="3772694"/>
            <a:ext cx="50800" cy="5254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 rot="5400000">
            <a:off x="6144419" y="3278982"/>
            <a:ext cx="984250" cy="525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5" name="Oval 42"/>
          <p:cNvSpPr>
            <a:spLocks noChangeArrowheads="1"/>
          </p:cNvSpPr>
          <p:nvPr/>
        </p:nvSpPr>
        <p:spPr bwMode="auto">
          <a:xfrm rot="5400000">
            <a:off x="6615113" y="2794000"/>
            <a:ext cx="52387" cy="5254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 rot="5400000">
            <a:off x="6615113" y="3765550"/>
            <a:ext cx="31750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6626" name="Object 429"/>
          <p:cNvGraphicFramePr>
            <a:graphicFrameLocks noChangeAspect="1"/>
          </p:cNvGraphicFramePr>
          <p:nvPr/>
        </p:nvGraphicFramePr>
        <p:xfrm>
          <a:off x="4524375" y="45323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5323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55" name="Oval 31"/>
          <p:cNvSpPr>
            <a:spLocks noChangeArrowheads="1"/>
          </p:cNvSpPr>
          <p:nvPr/>
        </p:nvSpPr>
        <p:spPr bwMode="auto">
          <a:xfrm rot="1792560">
            <a:off x="5621338" y="2668588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 rot="1792560">
            <a:off x="4956175" y="2465388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9" name="Oval 33"/>
          <p:cNvSpPr>
            <a:spLocks noChangeArrowheads="1"/>
          </p:cNvSpPr>
          <p:nvPr/>
        </p:nvSpPr>
        <p:spPr bwMode="auto">
          <a:xfrm rot="1792560">
            <a:off x="4991100" y="22653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 rot="1792560">
            <a:off x="5618163" y="2665413"/>
            <a:ext cx="23812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51" name="Line 456"/>
          <p:cNvSpPr>
            <a:spLocks noChangeShapeType="1"/>
          </p:cNvSpPr>
          <p:nvPr/>
        </p:nvSpPr>
        <p:spPr bwMode="auto">
          <a:xfrm rot="1792560">
            <a:off x="4827588" y="2536825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AutoShape 459"/>
          <p:cNvSpPr>
            <a:spLocks noChangeArrowheads="1"/>
          </p:cNvSpPr>
          <p:nvPr/>
        </p:nvSpPr>
        <p:spPr bwMode="auto">
          <a:xfrm>
            <a:off x="5184775" y="1943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460"/>
          <p:cNvSpPr>
            <a:spLocks noChangeArrowheads="1"/>
          </p:cNvSpPr>
          <p:nvPr/>
        </p:nvSpPr>
        <p:spPr bwMode="auto">
          <a:xfrm>
            <a:off x="5343525" y="143986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461"/>
          <p:cNvSpPr>
            <a:spLocks noChangeArrowheads="1"/>
          </p:cNvSpPr>
          <p:nvPr/>
        </p:nvSpPr>
        <p:spPr bwMode="auto">
          <a:xfrm>
            <a:off x="5186363" y="1584325"/>
            <a:ext cx="198437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AutoShape 462"/>
          <p:cNvSpPr>
            <a:spLocks noChangeArrowheads="1"/>
          </p:cNvSpPr>
          <p:nvPr/>
        </p:nvSpPr>
        <p:spPr bwMode="auto">
          <a:xfrm>
            <a:off x="5184775" y="1435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463"/>
          <p:cNvSpPr>
            <a:spLocks noChangeShapeType="1"/>
          </p:cNvSpPr>
          <p:nvPr/>
        </p:nvSpPr>
        <p:spPr bwMode="auto">
          <a:xfrm>
            <a:off x="5497513" y="144621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464"/>
          <p:cNvSpPr>
            <a:spLocks noChangeShapeType="1"/>
          </p:cNvSpPr>
          <p:nvPr/>
        </p:nvSpPr>
        <p:spPr bwMode="auto">
          <a:xfrm flipH="1">
            <a:off x="5384800" y="1943100"/>
            <a:ext cx="11271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465"/>
          <p:cNvSpPr>
            <a:spLocks noChangeArrowheads="1"/>
          </p:cNvSpPr>
          <p:nvPr/>
        </p:nvSpPr>
        <p:spPr bwMode="auto">
          <a:xfrm>
            <a:off x="5211763" y="1651000"/>
            <a:ext cx="131762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Rectangle 466"/>
          <p:cNvSpPr>
            <a:spLocks noChangeArrowheads="1"/>
          </p:cNvSpPr>
          <p:nvPr/>
        </p:nvSpPr>
        <p:spPr bwMode="auto">
          <a:xfrm>
            <a:off x="5230813" y="173990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493" name="Oval 469"/>
          <p:cNvSpPr>
            <a:spLocks noChangeArrowheads="1"/>
          </p:cNvSpPr>
          <p:nvPr/>
        </p:nvSpPr>
        <p:spPr bwMode="auto">
          <a:xfrm rot="2768172">
            <a:off x="6130925" y="2671763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494" name="Rectangle 470"/>
          <p:cNvSpPr>
            <a:spLocks noChangeArrowheads="1"/>
          </p:cNvSpPr>
          <p:nvPr/>
        </p:nvSpPr>
        <p:spPr bwMode="auto">
          <a:xfrm rot="2768172">
            <a:off x="5409407" y="2339181"/>
            <a:ext cx="915988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2" name="Oval 471"/>
          <p:cNvSpPr>
            <a:spLocks noChangeArrowheads="1"/>
          </p:cNvSpPr>
          <p:nvPr/>
        </p:nvSpPr>
        <p:spPr bwMode="auto">
          <a:xfrm rot="2768172">
            <a:off x="5561013" y="201295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496" name="Rectangle 472"/>
          <p:cNvSpPr>
            <a:spLocks noChangeArrowheads="1"/>
          </p:cNvSpPr>
          <p:nvPr/>
        </p:nvSpPr>
        <p:spPr bwMode="auto">
          <a:xfrm rot="2768172">
            <a:off x="6130925" y="2663825"/>
            <a:ext cx="30163" cy="138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4" name="Line 473"/>
          <p:cNvSpPr>
            <a:spLocks noChangeShapeType="1"/>
          </p:cNvSpPr>
          <p:nvPr/>
        </p:nvSpPr>
        <p:spPr bwMode="auto">
          <a:xfrm rot="2768172">
            <a:off x="5253037" y="2395538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0" name="Oval 476"/>
          <p:cNvSpPr>
            <a:spLocks noChangeArrowheads="1"/>
          </p:cNvSpPr>
          <p:nvPr/>
        </p:nvSpPr>
        <p:spPr bwMode="auto">
          <a:xfrm rot="19807440" flipH="1">
            <a:off x="5084763" y="4521200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1" name="Rectangle 477"/>
          <p:cNvSpPr>
            <a:spLocks noChangeArrowheads="1"/>
          </p:cNvSpPr>
          <p:nvPr/>
        </p:nvSpPr>
        <p:spPr bwMode="auto">
          <a:xfrm rot="19807440" flipH="1">
            <a:off x="5057775" y="4318000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7" name="Oval 478"/>
          <p:cNvSpPr>
            <a:spLocks noChangeArrowheads="1"/>
          </p:cNvSpPr>
          <p:nvPr/>
        </p:nvSpPr>
        <p:spPr bwMode="auto">
          <a:xfrm rot="19807440" flipH="1">
            <a:off x="5716588" y="4117975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03" name="Rectangle 479"/>
          <p:cNvSpPr>
            <a:spLocks noChangeArrowheads="1"/>
          </p:cNvSpPr>
          <p:nvPr/>
        </p:nvSpPr>
        <p:spPr bwMode="auto">
          <a:xfrm rot="19807440" flipH="1">
            <a:off x="5100638" y="4518025"/>
            <a:ext cx="23812" cy="153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9" name="Line 480"/>
          <p:cNvSpPr>
            <a:spLocks noChangeShapeType="1"/>
          </p:cNvSpPr>
          <p:nvPr/>
        </p:nvSpPr>
        <p:spPr bwMode="auto">
          <a:xfrm rot="19807440" flipH="1">
            <a:off x="4962525" y="4389438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7" name="Oval 483"/>
          <p:cNvSpPr>
            <a:spLocks noChangeArrowheads="1"/>
          </p:cNvSpPr>
          <p:nvPr/>
        </p:nvSpPr>
        <p:spPr bwMode="auto">
          <a:xfrm rot="18831828" flipV="1">
            <a:off x="6338888" y="4294188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8" name="Rectangle 484"/>
          <p:cNvSpPr>
            <a:spLocks noChangeArrowheads="1"/>
          </p:cNvSpPr>
          <p:nvPr/>
        </p:nvSpPr>
        <p:spPr bwMode="auto">
          <a:xfrm rot="18831828" flipV="1">
            <a:off x="5616575" y="4625975"/>
            <a:ext cx="917575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2" name="Oval 485"/>
          <p:cNvSpPr>
            <a:spLocks noChangeArrowheads="1"/>
          </p:cNvSpPr>
          <p:nvPr/>
        </p:nvSpPr>
        <p:spPr bwMode="auto">
          <a:xfrm rot="18831828" flipV="1">
            <a:off x="5770563" y="495300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10" name="Rectangle 486"/>
          <p:cNvSpPr>
            <a:spLocks noChangeArrowheads="1"/>
          </p:cNvSpPr>
          <p:nvPr/>
        </p:nvSpPr>
        <p:spPr bwMode="auto">
          <a:xfrm rot="18831828" flipV="1">
            <a:off x="6338888" y="4303713"/>
            <a:ext cx="30162" cy="138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4" name="Line 487"/>
          <p:cNvSpPr>
            <a:spLocks noChangeShapeType="1"/>
          </p:cNvSpPr>
          <p:nvPr/>
        </p:nvSpPr>
        <p:spPr bwMode="auto">
          <a:xfrm rot="18831828" flipV="1">
            <a:off x="5461000" y="4711701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7" name="Object 488"/>
          <p:cNvGraphicFramePr>
            <a:graphicFrameLocks noChangeAspect="1"/>
          </p:cNvGraphicFramePr>
          <p:nvPr/>
        </p:nvGraphicFramePr>
        <p:xfrm>
          <a:off x="5189538" y="4987925"/>
          <a:ext cx="544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987925"/>
                        <a:ext cx="5445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5" name="AutoShape 490"/>
          <p:cNvSpPr>
            <a:spLocks noChangeArrowheads="1"/>
          </p:cNvSpPr>
          <p:nvPr/>
        </p:nvSpPr>
        <p:spPr bwMode="auto">
          <a:xfrm>
            <a:off x="8074025" y="2266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Rectangle 491"/>
          <p:cNvSpPr>
            <a:spLocks noChangeArrowheads="1"/>
          </p:cNvSpPr>
          <p:nvPr/>
        </p:nvSpPr>
        <p:spPr bwMode="auto">
          <a:xfrm>
            <a:off x="8232775" y="176371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492"/>
          <p:cNvSpPr>
            <a:spLocks noChangeArrowheads="1"/>
          </p:cNvSpPr>
          <p:nvPr/>
        </p:nvSpPr>
        <p:spPr bwMode="auto">
          <a:xfrm>
            <a:off x="8075613" y="1908175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AutoShape 493"/>
          <p:cNvSpPr>
            <a:spLocks noChangeArrowheads="1"/>
          </p:cNvSpPr>
          <p:nvPr/>
        </p:nvSpPr>
        <p:spPr bwMode="auto">
          <a:xfrm>
            <a:off x="8074025" y="1758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494"/>
          <p:cNvSpPr>
            <a:spLocks noChangeShapeType="1"/>
          </p:cNvSpPr>
          <p:nvPr/>
        </p:nvSpPr>
        <p:spPr bwMode="auto">
          <a:xfrm>
            <a:off x="8388350" y="177006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495"/>
          <p:cNvSpPr>
            <a:spLocks noChangeShapeType="1"/>
          </p:cNvSpPr>
          <p:nvPr/>
        </p:nvSpPr>
        <p:spPr bwMode="auto">
          <a:xfrm flipH="1">
            <a:off x="8275638" y="2266950"/>
            <a:ext cx="112712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Rectangle 496"/>
          <p:cNvSpPr>
            <a:spLocks noChangeArrowheads="1"/>
          </p:cNvSpPr>
          <p:nvPr/>
        </p:nvSpPr>
        <p:spPr bwMode="auto">
          <a:xfrm>
            <a:off x="8102600" y="1974850"/>
            <a:ext cx="130175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Rectangle 497"/>
          <p:cNvSpPr>
            <a:spLocks noChangeArrowheads="1"/>
          </p:cNvSpPr>
          <p:nvPr/>
        </p:nvSpPr>
        <p:spPr bwMode="auto">
          <a:xfrm>
            <a:off x="8120063" y="206375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524" name="Oval 500"/>
          <p:cNvSpPr>
            <a:spLocks noChangeArrowheads="1"/>
          </p:cNvSpPr>
          <p:nvPr/>
        </p:nvSpPr>
        <p:spPr bwMode="auto">
          <a:xfrm rot="19807440" flipH="1">
            <a:off x="7291388" y="2640013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25" name="Rectangle 501"/>
          <p:cNvSpPr>
            <a:spLocks noChangeArrowheads="1"/>
          </p:cNvSpPr>
          <p:nvPr/>
        </p:nvSpPr>
        <p:spPr bwMode="auto">
          <a:xfrm rot="19807440" flipH="1">
            <a:off x="7264400" y="2436813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5" name="Oval 502"/>
          <p:cNvSpPr>
            <a:spLocks noChangeArrowheads="1"/>
          </p:cNvSpPr>
          <p:nvPr/>
        </p:nvSpPr>
        <p:spPr bwMode="auto">
          <a:xfrm rot="19807440" flipH="1">
            <a:off x="7923213" y="2236788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27" name="Rectangle 503"/>
          <p:cNvSpPr>
            <a:spLocks noChangeArrowheads="1"/>
          </p:cNvSpPr>
          <p:nvPr/>
        </p:nvSpPr>
        <p:spPr bwMode="auto">
          <a:xfrm rot="19807440" flipH="1">
            <a:off x="7307263" y="2636838"/>
            <a:ext cx="25400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7" name="Line 504"/>
          <p:cNvSpPr>
            <a:spLocks noChangeShapeType="1"/>
          </p:cNvSpPr>
          <p:nvPr/>
        </p:nvSpPr>
        <p:spPr bwMode="auto">
          <a:xfrm rot="19807440" flipH="1">
            <a:off x="7169150" y="2508250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31" name="Oval 507"/>
          <p:cNvSpPr>
            <a:spLocks noChangeArrowheads="1"/>
          </p:cNvSpPr>
          <p:nvPr/>
        </p:nvSpPr>
        <p:spPr bwMode="auto">
          <a:xfrm rot="1792560">
            <a:off x="8048625" y="4600575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32" name="Rectangle 508"/>
          <p:cNvSpPr>
            <a:spLocks noChangeArrowheads="1"/>
          </p:cNvSpPr>
          <p:nvPr/>
        </p:nvSpPr>
        <p:spPr bwMode="auto">
          <a:xfrm rot="1792560">
            <a:off x="7381875" y="4395788"/>
            <a:ext cx="731838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0" name="Oval 509"/>
          <p:cNvSpPr>
            <a:spLocks noChangeArrowheads="1"/>
          </p:cNvSpPr>
          <p:nvPr/>
        </p:nvSpPr>
        <p:spPr bwMode="auto">
          <a:xfrm rot="1792560">
            <a:off x="7416800" y="41957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34" name="Rectangle 510"/>
          <p:cNvSpPr>
            <a:spLocks noChangeArrowheads="1"/>
          </p:cNvSpPr>
          <p:nvPr/>
        </p:nvSpPr>
        <p:spPr bwMode="auto">
          <a:xfrm rot="1792560">
            <a:off x="8043863" y="4597400"/>
            <a:ext cx="254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2" name="Line 511"/>
          <p:cNvSpPr>
            <a:spLocks noChangeShapeType="1"/>
          </p:cNvSpPr>
          <p:nvPr/>
        </p:nvSpPr>
        <p:spPr bwMode="auto">
          <a:xfrm rot="1792560">
            <a:off x="7243763" y="4495800"/>
            <a:ext cx="1062037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8" name="Object 512"/>
          <p:cNvGraphicFramePr>
            <a:graphicFrameLocks noChangeAspect="1"/>
          </p:cNvGraphicFramePr>
          <p:nvPr/>
        </p:nvGraphicFramePr>
        <p:xfrm>
          <a:off x="8077200" y="47990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7990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93" name="Text Box 513"/>
          <p:cNvSpPr txBox="1">
            <a:spLocks noChangeArrowheads="1"/>
          </p:cNvSpPr>
          <p:nvPr/>
        </p:nvSpPr>
        <p:spPr bwMode="auto">
          <a:xfrm>
            <a:off x="5716588" y="1903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4" name="Text Box 514"/>
          <p:cNvSpPr txBox="1">
            <a:spLocks noChangeArrowheads="1"/>
          </p:cNvSpPr>
          <p:nvPr/>
        </p:nvSpPr>
        <p:spPr bwMode="auto">
          <a:xfrm>
            <a:off x="7543800" y="2411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5" name="Freeform 515"/>
          <p:cNvSpPr>
            <a:spLocks/>
          </p:cNvSpPr>
          <p:nvPr/>
        </p:nvSpPr>
        <p:spPr bwMode="auto">
          <a:xfrm>
            <a:off x="5710238" y="2771775"/>
            <a:ext cx="800100" cy="1381125"/>
          </a:xfrm>
          <a:custGeom>
            <a:avLst/>
            <a:gdLst>
              <a:gd name="T0" fmla="*/ 0 w 504"/>
              <a:gd name="T1" fmla="*/ 0 h 870"/>
              <a:gd name="T2" fmla="*/ 204788 w 504"/>
              <a:gd name="T3" fmla="*/ 100012 h 870"/>
              <a:gd name="T4" fmla="*/ 474663 w 504"/>
              <a:gd name="T5" fmla="*/ 177800 h 870"/>
              <a:gd name="T6" fmla="*/ 622300 w 504"/>
              <a:gd name="T7" fmla="*/ 192087 h 870"/>
              <a:gd name="T8" fmla="*/ 760413 w 504"/>
              <a:gd name="T9" fmla="*/ 230188 h 870"/>
              <a:gd name="T10" fmla="*/ 777875 w 504"/>
              <a:gd name="T11" fmla="*/ 1225550 h 870"/>
              <a:gd name="T12" fmla="*/ 644525 w 504"/>
              <a:gd name="T13" fmla="*/ 1331913 h 870"/>
              <a:gd name="T14" fmla="*/ 454025 w 504"/>
              <a:gd name="T15" fmla="*/ 1322388 h 870"/>
              <a:gd name="T16" fmla="*/ 304800 w 504"/>
              <a:gd name="T17" fmla="*/ 1314450 h 870"/>
              <a:gd name="T18" fmla="*/ 133350 w 504"/>
              <a:gd name="T19" fmla="*/ 1381125 h 8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4"/>
              <a:gd name="T31" fmla="*/ 0 h 870"/>
              <a:gd name="T32" fmla="*/ 504 w 504"/>
              <a:gd name="T33" fmla="*/ 870 h 8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4" h="870">
                <a:moveTo>
                  <a:pt x="0" y="0"/>
                </a:moveTo>
                <a:cubicBezTo>
                  <a:pt x="21" y="11"/>
                  <a:pt x="79" y="44"/>
                  <a:pt x="129" y="63"/>
                </a:cubicBezTo>
                <a:cubicBezTo>
                  <a:pt x="179" y="82"/>
                  <a:pt x="255" y="102"/>
                  <a:pt x="299" y="112"/>
                </a:cubicBezTo>
                <a:cubicBezTo>
                  <a:pt x="343" y="122"/>
                  <a:pt x="362" y="116"/>
                  <a:pt x="392" y="121"/>
                </a:cubicBezTo>
                <a:cubicBezTo>
                  <a:pt x="417" y="124"/>
                  <a:pt x="469" y="100"/>
                  <a:pt x="479" y="145"/>
                </a:cubicBezTo>
                <a:cubicBezTo>
                  <a:pt x="490" y="191"/>
                  <a:pt x="504" y="700"/>
                  <a:pt x="490" y="772"/>
                </a:cubicBezTo>
                <a:cubicBezTo>
                  <a:pt x="477" y="845"/>
                  <a:pt x="447" y="842"/>
                  <a:pt x="406" y="839"/>
                </a:cubicBezTo>
                <a:cubicBezTo>
                  <a:pt x="365" y="836"/>
                  <a:pt x="323" y="835"/>
                  <a:pt x="286" y="833"/>
                </a:cubicBezTo>
                <a:cubicBezTo>
                  <a:pt x="250" y="831"/>
                  <a:pt x="226" y="822"/>
                  <a:pt x="192" y="828"/>
                </a:cubicBezTo>
                <a:cubicBezTo>
                  <a:pt x="158" y="834"/>
                  <a:pt x="107" y="861"/>
                  <a:pt x="84" y="87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6" name="Text Box 516"/>
          <p:cNvSpPr txBox="1">
            <a:spLocks noChangeArrowheads="1"/>
          </p:cNvSpPr>
          <p:nvPr/>
        </p:nvSpPr>
        <p:spPr bwMode="auto">
          <a:xfrm>
            <a:off x="4724400" y="39608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7" name="Freeform 517"/>
          <p:cNvSpPr>
            <a:spLocks/>
          </p:cNvSpPr>
          <p:nvPr/>
        </p:nvSpPr>
        <p:spPr bwMode="auto">
          <a:xfrm>
            <a:off x="6173788" y="2749550"/>
            <a:ext cx="431800" cy="1570038"/>
          </a:xfrm>
          <a:custGeom>
            <a:avLst/>
            <a:gdLst>
              <a:gd name="T0" fmla="*/ 0 w 272"/>
              <a:gd name="T1" fmla="*/ 0 h 989"/>
              <a:gd name="T2" fmla="*/ 146050 w 272"/>
              <a:gd name="T3" fmla="*/ 127000 h 989"/>
              <a:gd name="T4" fmla="*/ 407988 w 272"/>
              <a:gd name="T5" fmla="*/ 233363 h 989"/>
              <a:gd name="T6" fmla="*/ 425450 w 272"/>
              <a:gd name="T7" fmla="*/ 1228725 h 989"/>
              <a:gd name="T8" fmla="*/ 407988 w 272"/>
              <a:gd name="T9" fmla="*/ 1389063 h 989"/>
              <a:gd name="T10" fmla="*/ 384175 w 272"/>
              <a:gd name="T11" fmla="*/ 1441450 h 989"/>
              <a:gd name="T12" fmla="*/ 265112 w 272"/>
              <a:gd name="T13" fmla="*/ 1570038 h 9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989"/>
              <a:gd name="T23" fmla="*/ 272 w 272"/>
              <a:gd name="T24" fmla="*/ 989 h 9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" h="989">
                <a:moveTo>
                  <a:pt x="0" y="0"/>
                </a:moveTo>
                <a:cubicBezTo>
                  <a:pt x="15" y="13"/>
                  <a:pt x="49" y="56"/>
                  <a:pt x="92" y="80"/>
                </a:cubicBezTo>
                <a:cubicBezTo>
                  <a:pt x="231" y="84"/>
                  <a:pt x="204" y="89"/>
                  <a:pt x="257" y="147"/>
                </a:cubicBezTo>
                <a:cubicBezTo>
                  <a:pt x="270" y="295"/>
                  <a:pt x="272" y="652"/>
                  <a:pt x="268" y="774"/>
                </a:cubicBezTo>
                <a:cubicBezTo>
                  <a:pt x="268" y="895"/>
                  <a:pt x="261" y="853"/>
                  <a:pt x="257" y="875"/>
                </a:cubicBezTo>
                <a:cubicBezTo>
                  <a:pt x="251" y="894"/>
                  <a:pt x="257" y="889"/>
                  <a:pt x="242" y="908"/>
                </a:cubicBezTo>
                <a:cubicBezTo>
                  <a:pt x="227" y="927"/>
                  <a:pt x="183" y="972"/>
                  <a:pt x="167" y="98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8" name="Freeform 518"/>
          <p:cNvSpPr>
            <a:spLocks/>
          </p:cNvSpPr>
          <p:nvPr/>
        </p:nvSpPr>
        <p:spPr bwMode="auto">
          <a:xfrm>
            <a:off x="6757988" y="2733675"/>
            <a:ext cx="638175" cy="1538288"/>
          </a:xfrm>
          <a:custGeom>
            <a:avLst/>
            <a:gdLst>
              <a:gd name="T0" fmla="*/ 485775 w 402"/>
              <a:gd name="T1" fmla="*/ 0 h 969"/>
              <a:gd name="T2" fmla="*/ 381000 w 402"/>
              <a:gd name="T3" fmla="*/ 57150 h 969"/>
              <a:gd name="T4" fmla="*/ 276225 w 402"/>
              <a:gd name="T5" fmla="*/ 114300 h 969"/>
              <a:gd name="T6" fmla="*/ 142875 w 402"/>
              <a:gd name="T7" fmla="*/ 188913 h 969"/>
              <a:gd name="T8" fmla="*/ 39688 w 402"/>
              <a:gd name="T9" fmla="*/ 282575 h 969"/>
              <a:gd name="T10" fmla="*/ 22225 w 402"/>
              <a:gd name="T11" fmla="*/ 1276350 h 969"/>
              <a:gd name="T12" fmla="*/ 155575 w 402"/>
              <a:gd name="T13" fmla="*/ 1382713 h 969"/>
              <a:gd name="T14" fmla="*/ 414338 w 402"/>
              <a:gd name="T15" fmla="*/ 1428750 h 969"/>
              <a:gd name="T16" fmla="*/ 638175 w 402"/>
              <a:gd name="T17" fmla="*/ 1538288 h 9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2"/>
              <a:gd name="T28" fmla="*/ 0 h 969"/>
              <a:gd name="T29" fmla="*/ 402 w 402"/>
              <a:gd name="T30" fmla="*/ 969 h 9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2" h="969">
                <a:moveTo>
                  <a:pt x="306" y="0"/>
                </a:moveTo>
                <a:cubicBezTo>
                  <a:pt x="295" y="5"/>
                  <a:pt x="262" y="24"/>
                  <a:pt x="240" y="36"/>
                </a:cubicBezTo>
                <a:cubicBezTo>
                  <a:pt x="218" y="48"/>
                  <a:pt x="199" y="58"/>
                  <a:pt x="174" y="72"/>
                </a:cubicBezTo>
                <a:cubicBezTo>
                  <a:pt x="149" y="86"/>
                  <a:pt x="115" y="101"/>
                  <a:pt x="90" y="119"/>
                </a:cubicBezTo>
                <a:cubicBezTo>
                  <a:pt x="64" y="136"/>
                  <a:pt x="72" y="127"/>
                  <a:pt x="25" y="178"/>
                </a:cubicBezTo>
                <a:cubicBezTo>
                  <a:pt x="14" y="223"/>
                  <a:pt x="0" y="732"/>
                  <a:pt x="14" y="804"/>
                </a:cubicBezTo>
                <a:cubicBezTo>
                  <a:pt x="27" y="877"/>
                  <a:pt x="53" y="854"/>
                  <a:pt x="98" y="871"/>
                </a:cubicBezTo>
                <a:cubicBezTo>
                  <a:pt x="144" y="888"/>
                  <a:pt x="209" y="884"/>
                  <a:pt x="261" y="900"/>
                </a:cubicBezTo>
                <a:cubicBezTo>
                  <a:pt x="312" y="916"/>
                  <a:pt x="373" y="955"/>
                  <a:pt x="402" y="96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9" name="Text Box 519"/>
          <p:cNvSpPr txBox="1">
            <a:spLocks noChangeArrowheads="1"/>
          </p:cNvSpPr>
          <p:nvPr/>
        </p:nvSpPr>
        <p:spPr bwMode="auto">
          <a:xfrm>
            <a:off x="5983288" y="4498975"/>
            <a:ext cx="676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0" name="Text Box 520"/>
          <p:cNvSpPr txBox="1">
            <a:spLocks noChangeArrowheads="1"/>
          </p:cNvSpPr>
          <p:nvPr/>
        </p:nvSpPr>
        <p:spPr bwMode="auto">
          <a:xfrm>
            <a:off x="7670800" y="39862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1" name="Text Box 521"/>
          <p:cNvSpPr txBox="1">
            <a:spLocks noChangeArrowheads="1"/>
          </p:cNvSpPr>
          <p:nvPr/>
        </p:nvSpPr>
        <p:spPr bwMode="auto">
          <a:xfrm>
            <a:off x="6699250" y="33575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</a:p>
        </p:txBody>
      </p:sp>
      <p:sp>
        <p:nvSpPr>
          <p:cNvPr id="26702" name="Rectangle 523"/>
          <p:cNvSpPr>
            <a:spLocks noGrp="1" noChangeArrowheads="1"/>
          </p:cNvSpPr>
          <p:nvPr>
            <p:ph type="body" idx="1"/>
          </p:nvPr>
        </p:nvSpPr>
        <p:spPr>
          <a:xfrm>
            <a:off x="68958" y="1024583"/>
            <a:ext cx="4315717" cy="5140721"/>
          </a:xfrm>
        </p:spPr>
        <p:txBody>
          <a:bodyPr/>
          <a:lstStyle/>
          <a:p>
            <a:r>
              <a:rPr lang="en-US" dirty="0" smtClean="0"/>
              <a:t>per-connection end-end throughput: min(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err="1" smtClean="0"/>
              <a:t>,R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,R</a:t>
            </a:r>
            <a:r>
              <a:rPr lang="en-US" dirty="0" smtClean="0"/>
              <a:t>/10)</a:t>
            </a:r>
          </a:p>
          <a:p>
            <a:r>
              <a:rPr lang="en-US" dirty="0" smtClean="0"/>
              <a:t>in practice: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smtClean="0"/>
              <a:t> 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 is often the bottleneck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0033CC"/>
                </a:solidFill>
              </a:rPr>
              <a:t>last mile link </a:t>
            </a:r>
            <a:r>
              <a:rPr lang="en-US" dirty="0" smtClean="0"/>
              <a:t>has capacity </a:t>
            </a:r>
            <a:r>
              <a:rPr lang="en-US" dirty="0" err="1" smtClean="0"/>
              <a:t>Rc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1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Hop Delay Components</a:t>
            </a:r>
          </a:p>
        </p:txBody>
      </p:sp>
      <p:pic>
        <p:nvPicPr>
          <p:cNvPr id="20485" name="Content Placeholder 9" descr="K_fig01_12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1428736"/>
            <a:ext cx="8585200" cy="4071937"/>
          </a:xfr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Four Sources of Packet </a:t>
            </a:r>
            <a:r>
              <a:rPr lang="en-US" dirty="0"/>
              <a:t>D</a:t>
            </a:r>
            <a:r>
              <a:rPr lang="en-US" dirty="0" smtClean="0"/>
              <a:t>elay</a:t>
            </a:r>
            <a:endParaRPr lang="en-US" sz="4400" dirty="0" smtClean="0"/>
          </a:p>
        </p:txBody>
      </p:sp>
      <p:sp>
        <p:nvSpPr>
          <p:cNvPr id="194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1268760"/>
            <a:ext cx="4105026" cy="24482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1. </a:t>
            </a:r>
            <a:r>
              <a:rPr lang="en-US" sz="2400" dirty="0">
                <a:solidFill>
                  <a:srgbClr val="990033"/>
                </a:solidFill>
              </a:rPr>
              <a:t>p</a:t>
            </a:r>
            <a:r>
              <a:rPr lang="en-US" sz="2400" dirty="0" smtClean="0">
                <a:solidFill>
                  <a:srgbClr val="990033"/>
                </a:solidFill>
              </a:rPr>
              <a:t>rocessing at node: 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Checking for bit errors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determine output link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Moving packet from input queue to output queue</a:t>
            </a:r>
          </a:p>
          <a:p>
            <a:pPr lvl="2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1600" b="0" dirty="0" smtClean="0">
                <a:latin typeface="+mn-lt"/>
              </a:rPr>
              <a:t>Table lookup time (see routing algorithms)</a:t>
            </a:r>
          </a:p>
        </p:txBody>
      </p:sp>
      <p:grpSp>
        <p:nvGrpSpPr>
          <p:cNvPr id="19464" name="Group 5"/>
          <p:cNvGrpSpPr>
            <a:grpSpLocks/>
          </p:cNvGrpSpPr>
          <p:nvPr/>
        </p:nvGrpSpPr>
        <p:grpSpPr bwMode="auto">
          <a:xfrm>
            <a:off x="631825" y="3965576"/>
            <a:ext cx="6021388" cy="2179638"/>
            <a:chOff x="494" y="2702"/>
            <a:chExt cx="3793" cy="1373"/>
          </a:xfrm>
        </p:grpSpPr>
        <p:graphicFrame>
          <p:nvGraphicFramePr>
            <p:cNvPr id="19458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2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68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9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9507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1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3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4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8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0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1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470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73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3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4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19487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488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0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2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4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7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8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9499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0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5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6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0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2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3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65" name="Rectangle 58"/>
          <p:cNvSpPr>
            <a:spLocks noChangeArrowheads="1"/>
          </p:cNvSpPr>
          <p:nvPr/>
        </p:nvSpPr>
        <p:spPr bwMode="auto">
          <a:xfrm>
            <a:off x="4722440" y="1340768"/>
            <a:ext cx="3810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>
                <a:solidFill>
                  <a:srgbClr val="990033"/>
                </a:solidFill>
                <a:latin typeface="Comic Sans MS" pitchFamily="66" charset="0"/>
              </a:rPr>
              <a:t>2. </a:t>
            </a:r>
            <a:r>
              <a:rPr lang="en-US" b="1" dirty="0" err="1">
                <a:solidFill>
                  <a:srgbClr val="990033"/>
                </a:solidFill>
              </a:rPr>
              <a:t>q</a:t>
            </a:r>
            <a:r>
              <a:rPr lang="en-US" b="1" dirty="0" err="1" smtClean="0">
                <a:solidFill>
                  <a:srgbClr val="990033"/>
                </a:solidFill>
                <a:latin typeface="Comic Sans MS" pitchFamily="66" charset="0"/>
              </a:rPr>
              <a:t>ueueing</a:t>
            </a: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 delay</a:t>
            </a:r>
            <a:endParaRPr lang="en-US" b="1" dirty="0">
              <a:solidFill>
                <a:srgbClr val="990033"/>
              </a:solidFill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time waiting at output link for transmission 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depends on congestion level of router</a:t>
            </a:r>
          </a:p>
        </p:txBody>
      </p:sp>
      <p:sp>
        <p:nvSpPr>
          <p:cNvPr id="5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z="3600" dirty="0" smtClean="0"/>
              <a:t>Delay in packet-switched networks</a:t>
            </a:r>
            <a:endParaRPr lang="en-US" dirty="0" smtClean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71600"/>
            <a:ext cx="3810000" cy="250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3. Transmission delay:</a:t>
            </a:r>
          </a:p>
          <a:p>
            <a:r>
              <a:rPr lang="en-US" sz="2000" dirty="0" smtClean="0"/>
              <a:t>R=link capacity (bps)</a:t>
            </a:r>
          </a:p>
          <a:p>
            <a:r>
              <a:rPr lang="en-US" sz="2000" dirty="0" smtClean="0"/>
              <a:t>L=packet length (bits)</a:t>
            </a:r>
          </a:p>
          <a:p>
            <a:r>
              <a:rPr lang="en-US" sz="2000" dirty="0" smtClean="0"/>
              <a:t>time to send bits into link = L/R</a:t>
            </a: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76750" y="1362075"/>
            <a:ext cx="4152900" cy="291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4. Propagation delay:</a:t>
            </a:r>
          </a:p>
          <a:p>
            <a:r>
              <a:rPr lang="en-US" sz="2400" dirty="0" smtClean="0"/>
              <a:t>d = length of physical link</a:t>
            </a:r>
          </a:p>
          <a:p>
            <a:r>
              <a:rPr lang="en-US" sz="2400" dirty="0" smtClean="0"/>
              <a:t>s = propagation speed in medium (~2x10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m/sec)</a:t>
            </a:r>
          </a:p>
          <a:p>
            <a:r>
              <a:rPr lang="en-US" sz="2400" dirty="0" smtClean="0"/>
              <a:t>propagation delay = d/s</a:t>
            </a:r>
          </a:p>
        </p:txBody>
      </p:sp>
      <p:grpSp>
        <p:nvGrpSpPr>
          <p:cNvPr id="20489" name="Group 5"/>
          <p:cNvGrpSpPr>
            <a:grpSpLocks/>
          </p:cNvGrpSpPr>
          <p:nvPr/>
        </p:nvGrpSpPr>
        <p:grpSpPr bwMode="auto">
          <a:xfrm>
            <a:off x="251520" y="3933056"/>
            <a:ext cx="6021388" cy="2179638"/>
            <a:chOff x="494" y="2702"/>
            <a:chExt cx="3793" cy="1373"/>
          </a:xfrm>
        </p:grpSpPr>
        <p:graphicFrame>
          <p:nvGraphicFramePr>
            <p:cNvPr id="20482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2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4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5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20533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34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3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6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7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496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9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20513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0514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6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8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0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3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4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20525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1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2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26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2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8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9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0" name="Rectangle 57"/>
          <p:cNvSpPr>
            <a:spLocks noChangeArrowheads="1"/>
          </p:cNvSpPr>
          <p:nvPr/>
        </p:nvSpPr>
        <p:spPr bwMode="auto">
          <a:xfrm>
            <a:off x="6633675" y="4149080"/>
            <a:ext cx="2258805" cy="1941389"/>
          </a:xfrm>
          <a:prstGeom prst="rect">
            <a:avLst/>
          </a:prstGeom>
          <a:noFill/>
          <a:ln w="1905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Note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s </a:t>
            </a:r>
            <a:r>
              <a:rPr lang="en-US" dirty="0">
                <a:latin typeface="Comic Sans MS" pitchFamily="66" charset="0"/>
              </a:rPr>
              <a:t>and R </a:t>
            </a:r>
            <a:r>
              <a:rPr lang="en-US" dirty="0" smtClean="0">
                <a:latin typeface="Comic Sans MS" pitchFamily="66" charset="0"/>
              </a:rPr>
              <a:t>are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very </a:t>
            </a:r>
            <a:r>
              <a:rPr lang="en-US" dirty="0" smtClean="0">
                <a:latin typeface="Comic Sans MS" pitchFamily="66" charset="0"/>
              </a:rPr>
              <a:t>different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quantities</a:t>
            </a:r>
            <a:r>
              <a:rPr lang="en-US" dirty="0">
                <a:latin typeface="Comic Sans MS" pitchFamily="66" charset="0"/>
              </a:rPr>
              <a:t>!</a:t>
            </a:r>
          </a:p>
        </p:txBody>
      </p:sp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7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-24"/>
            <a:ext cx="8353425" cy="996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End-to-end Packet Delay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21537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End-to-end packet delay</a:t>
            </a:r>
            <a:r>
              <a:rPr lang="en-US" dirty="0" smtClean="0">
                <a:solidFill>
                  <a:schemeClr val="accent2"/>
                </a:solidFill>
              </a:rPr>
              <a:t> :: </a:t>
            </a:r>
            <a:r>
              <a:rPr lang="en-US" dirty="0" smtClean="0"/>
              <a:t>the time to deliver a packet from source to destination Host (or node).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{Most often, we are interested in the packet delay within the </a:t>
            </a:r>
            <a:r>
              <a:rPr lang="en-US" dirty="0" smtClean="0">
                <a:solidFill>
                  <a:schemeClr val="accent1"/>
                </a:solidFill>
              </a:rPr>
              <a:t>communications subnet</a:t>
            </a:r>
            <a:r>
              <a:rPr lang="en-US" i="1" dirty="0" smtClean="0"/>
              <a:t>.</a:t>
            </a:r>
            <a:r>
              <a:rPr lang="en-US" dirty="0" smtClean="0"/>
              <a:t>} This delay is the sum of the delays on each subnet link traversed by the packet.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Each link delay consists of four components[B&amp;G  </a:t>
            </a:r>
            <a:r>
              <a:rPr lang="en-US" dirty="0" err="1" smtClean="0"/>
              <a:t>Bertsekas</a:t>
            </a:r>
            <a:r>
              <a:rPr lang="en-US" dirty="0" smtClean="0"/>
              <a:t> and </a:t>
            </a:r>
            <a:r>
              <a:rPr lang="en-US" dirty="0" err="1" smtClean="0"/>
              <a:t>Gallager</a:t>
            </a:r>
            <a:r>
              <a:rPr lang="en-US" dirty="0" smtClean="0"/>
              <a:t>]: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"/>
            <a:ext cx="7772400" cy="92869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1.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processing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[PROC]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correctly received at the head node of the incoming link and the time the packet is assigned to an outgoing link queue for transmission.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2.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queuing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[QUEUE]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assigned to a queue for transmission and the time it starts being transmitted. During this time, the packet waits while other packets in the transmission queue are transmitted.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-24"/>
            <a:ext cx="7772400" cy="10001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23978"/>
            <a:ext cx="8501122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3.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transmission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[TRANS]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between the times that the first and last bits of the packet are transmitted.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4. 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propagation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[PROP]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between the time the last bit is transmitted at the head node of the link queue and the time the last bit is received at the next router. This is </a:t>
            </a:r>
            <a:r>
              <a:rPr lang="en-US" dirty="0" smtClean="0">
                <a:solidFill>
                  <a:srgbClr val="0033CC"/>
                </a:solidFill>
              </a:rPr>
              <a:t>proportional</a:t>
            </a:r>
            <a:r>
              <a:rPr lang="en-US" dirty="0" smtClean="0"/>
              <a:t> to the physical distance between transmitter and receiver.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(Link)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47938"/>
            <a:ext cx="7772400" cy="3700462"/>
          </a:xfrm>
        </p:spPr>
        <p:txBody>
          <a:bodyPr/>
          <a:lstStyle/>
          <a:p>
            <a:r>
              <a:rPr lang="en-US" sz="2400" smtClean="0"/>
              <a:t>d</a:t>
            </a:r>
            <a:r>
              <a:rPr lang="en-US" sz="2400" baseline="-25000" smtClean="0"/>
              <a:t>proc</a:t>
            </a:r>
            <a:r>
              <a:rPr lang="en-US" sz="2400" smtClean="0"/>
              <a:t> = processing delay</a:t>
            </a:r>
          </a:p>
          <a:p>
            <a:pPr lvl="1"/>
            <a:r>
              <a:rPr lang="en-US" sz="2000" smtClean="0"/>
              <a:t>typically a few microsecs or less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queue</a:t>
            </a:r>
            <a:r>
              <a:rPr lang="en-US" sz="2400" smtClean="0"/>
              <a:t> = queuing delay</a:t>
            </a:r>
          </a:p>
          <a:p>
            <a:pPr lvl="1"/>
            <a:r>
              <a:rPr lang="en-US" sz="2000" smtClean="0"/>
              <a:t>depends on congestion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trans</a:t>
            </a:r>
            <a:r>
              <a:rPr lang="en-US" sz="2400" smtClean="0"/>
              <a:t> = transmission delay</a:t>
            </a:r>
          </a:p>
          <a:p>
            <a:pPr lvl="1"/>
            <a:r>
              <a:rPr lang="en-US" sz="2000" smtClean="0"/>
              <a:t>= L/R, significant for low-speed links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prop</a:t>
            </a:r>
            <a:r>
              <a:rPr lang="en-US" sz="2400" smtClean="0"/>
              <a:t> = propagation delay</a:t>
            </a:r>
          </a:p>
          <a:p>
            <a:pPr lvl="1"/>
            <a:r>
              <a:rPr lang="en-US" sz="2000" smtClean="0"/>
              <a:t>a few microsecs to hundreds of msecs</a:t>
            </a: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887538" y="1371600"/>
          <a:ext cx="5314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4" imgW="2006280" imgH="241200" progId="Equation.3">
                  <p:embed/>
                </p:oleObj>
              </mc:Choice>
              <mc:Fallback>
                <p:oleObj name="Equation" r:id="rId4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371600"/>
                        <a:ext cx="5314950" cy="6350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786688" y="5592663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Generic Performance Metrics</a:t>
            </a:r>
          </a:p>
          <a:p>
            <a:r>
              <a:rPr lang="en-US" dirty="0" smtClean="0"/>
              <a:t>Components of Hop and End-to-End </a:t>
            </a:r>
            <a:r>
              <a:rPr lang="en-US" dirty="0"/>
              <a:t>P</a:t>
            </a:r>
            <a:r>
              <a:rPr lang="en-US" dirty="0" smtClean="0"/>
              <a:t>acket Delay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Tool</a:t>
            </a:r>
          </a:p>
          <a:p>
            <a:r>
              <a:rPr lang="en-US" dirty="0" smtClean="0"/>
              <a:t>Other Performance Measures</a:t>
            </a:r>
          </a:p>
          <a:p>
            <a:pPr lvl="1"/>
            <a:r>
              <a:rPr lang="en-US" dirty="0" smtClean="0"/>
              <a:t>Packet Loss Rate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End-to-End Packet Delay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762264"/>
            <a:ext cx="7772400" cy="323850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packet delay  </a:t>
            </a:r>
            <a:r>
              <a:rPr lang="en-US" dirty="0" smtClean="0"/>
              <a:t>= sum of ALL link packet delays.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Be Careful 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</a:t>
            </a:r>
            <a:r>
              <a:rPr lang="en-US" dirty="0" smtClean="0"/>
              <a:t>can be defined either: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from Host-to-Host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 </a:t>
            </a:r>
            <a:r>
              <a:rPr lang="en-US" u="sng" dirty="0" smtClean="0"/>
              <a:t>only</a:t>
            </a:r>
            <a:r>
              <a:rPr lang="en-US" dirty="0" smtClean="0"/>
              <a:t> from end-to-end nodes within the </a:t>
            </a:r>
            <a:r>
              <a:rPr lang="en-US" dirty="0" err="1" smtClean="0"/>
              <a:t>subnetwork</a:t>
            </a:r>
            <a:r>
              <a:rPr lang="en-US" dirty="0" smtClean="0"/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7158" y="1428736"/>
            <a:ext cx="8177242" cy="1143008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 dirty="0">
                <a:solidFill>
                  <a:schemeClr val="accent2"/>
                </a:solidFill>
              </a:rPr>
              <a:t>Link packet delay  =  PROC + </a:t>
            </a:r>
            <a:r>
              <a:rPr lang="en-US" sz="3200" b="1" dirty="0" smtClean="0">
                <a:solidFill>
                  <a:schemeClr val="accent2"/>
                </a:solidFill>
              </a:rPr>
              <a:t>QD</a:t>
            </a:r>
          </a:p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                        + TRANS + PROP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786688" y="5736679"/>
            <a:ext cx="1000125" cy="4286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 dirty="0" smtClean="0">
                <a:solidFill>
                  <a:srgbClr val="6600CC"/>
                </a:solidFill>
              </a:rPr>
              <a:t>B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6600CC"/>
                </a:solidFill>
                <a:latin typeface="Comic Sans MS" pitchFamily="66" charset="0"/>
              </a:rPr>
              <a:t>&amp; 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G</a:t>
            </a:r>
            <a:endParaRPr lang="en-US" b="1" dirty="0">
              <a:solidFill>
                <a:srgbClr val="66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60" descr="queue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290638"/>
            <a:ext cx="516255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283790" y="-90264"/>
            <a:ext cx="8248650" cy="1143000"/>
          </a:xfrm>
        </p:spPr>
        <p:txBody>
          <a:bodyPr/>
          <a:lstStyle/>
          <a:p>
            <a:r>
              <a:rPr lang="en-US" dirty="0" err="1" smtClean="0"/>
              <a:t>Queueing</a:t>
            </a:r>
            <a:r>
              <a:rPr lang="en-US" dirty="0" smtClean="0"/>
              <a:t> Delay (revisited)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/>
          <a:lstStyle/>
          <a:p>
            <a:r>
              <a:rPr lang="en-US" sz="2400" smtClean="0"/>
              <a:t>R=link bandwidth (bps)</a:t>
            </a:r>
          </a:p>
          <a:p>
            <a:r>
              <a:rPr lang="en-US" sz="2400" smtClean="0"/>
              <a:t>L=packet length (bits)</a:t>
            </a:r>
          </a:p>
          <a:p>
            <a:r>
              <a:rPr lang="en-US" sz="2400" smtClean="0"/>
              <a:t>a=average packet arrival rate</a:t>
            </a:r>
          </a:p>
        </p:txBody>
      </p:sp>
      <p:sp>
        <p:nvSpPr>
          <p:cNvPr id="75783" name="Rectangle 61"/>
          <p:cNvSpPr>
            <a:spLocks noChangeArrowheads="1"/>
          </p:cNvSpPr>
          <p:nvPr/>
        </p:nvSpPr>
        <p:spPr bwMode="auto">
          <a:xfrm>
            <a:off x="611560" y="3572247"/>
            <a:ext cx="3810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traffic intensity = La/R</a:t>
            </a:r>
          </a:p>
        </p:txBody>
      </p:sp>
      <p:sp>
        <p:nvSpPr>
          <p:cNvPr id="75784" name="Rectangle 62"/>
          <p:cNvSpPr>
            <a:spLocks noChangeArrowheads="1"/>
          </p:cNvSpPr>
          <p:nvPr/>
        </p:nvSpPr>
        <p:spPr bwMode="auto">
          <a:xfrm>
            <a:off x="571500" y="4448175"/>
            <a:ext cx="6972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~ 0: average </a:t>
            </a:r>
            <a:r>
              <a:rPr lang="en-US" dirty="0" err="1">
                <a:latin typeface="Comic Sans MS" pitchFamily="66" charset="0"/>
              </a:rPr>
              <a:t>queueing</a:t>
            </a:r>
            <a:r>
              <a:rPr lang="en-US" dirty="0">
                <a:latin typeface="Comic Sans MS" pitchFamily="66" charset="0"/>
              </a:rPr>
              <a:t> delay small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-&gt; 1: delays become large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</a:t>
            </a:r>
            <a:r>
              <a:rPr lang="en-US" dirty="0" smtClean="0">
                <a:latin typeface="Comic Sans MS" pitchFamily="66" charset="0"/>
              </a:rPr>
              <a:t>= or &gt; </a:t>
            </a:r>
            <a:r>
              <a:rPr lang="en-US" dirty="0">
                <a:latin typeface="Comic Sans MS" pitchFamily="66" charset="0"/>
              </a:rPr>
              <a:t>1: more “work” arriving than can be serviced, average delay infinite!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“Real” Internet Delays and Routes</a:t>
            </a:r>
          </a:p>
        </p:txBody>
      </p:sp>
      <p:sp>
        <p:nvSpPr>
          <p:cNvPr id="225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12776"/>
            <a:ext cx="7772400" cy="3098800"/>
          </a:xfrm>
        </p:spPr>
        <p:txBody>
          <a:bodyPr/>
          <a:lstStyle/>
          <a:p>
            <a:r>
              <a:rPr lang="en-US" sz="2400" dirty="0" smtClean="0"/>
              <a:t>What do “real” Internet delay &amp; loss look like? </a:t>
            </a:r>
          </a:p>
          <a:p>
            <a:r>
              <a:rPr lang="en-US" sz="2400" b="1" u="sng" dirty="0" err="1" smtClean="0">
                <a:solidFill>
                  <a:srgbClr val="990033"/>
                </a:solidFill>
                <a:latin typeface="Courier" pitchFamily="49" charset="0"/>
              </a:rPr>
              <a:t>Traceroute</a:t>
            </a:r>
            <a:r>
              <a:rPr lang="en-US" sz="2400" u="sng" dirty="0" smtClean="0">
                <a:solidFill>
                  <a:srgbClr val="990033"/>
                </a:solidFill>
              </a:rPr>
              <a:t> program: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provides delay measurement from source to router along end-end Internet path towards destination.  For all </a:t>
            </a:r>
            <a:r>
              <a:rPr lang="en-US" sz="2400" i="1" dirty="0" smtClean="0"/>
              <a:t>i:</a:t>
            </a:r>
          </a:p>
          <a:p>
            <a:pPr lvl="1"/>
            <a:r>
              <a:rPr lang="en-US" sz="2000" dirty="0" smtClean="0"/>
              <a:t>sends three packets that will reach router </a:t>
            </a:r>
            <a:r>
              <a:rPr lang="en-US" sz="2000" i="1" dirty="0" smtClean="0"/>
              <a:t>i</a:t>
            </a:r>
            <a:r>
              <a:rPr lang="en-US" sz="2000" dirty="0" smtClean="0"/>
              <a:t> on path towards destination</a:t>
            </a:r>
          </a:p>
          <a:p>
            <a:pPr lvl="1"/>
            <a:r>
              <a:rPr lang="en-US" sz="2000" dirty="0" smtClean="0"/>
              <a:t>router </a:t>
            </a:r>
            <a:r>
              <a:rPr lang="en-US" sz="2000" i="1" dirty="0" smtClean="0"/>
              <a:t>i</a:t>
            </a:r>
            <a:r>
              <a:rPr lang="en-US" sz="2000" dirty="0" smtClean="0"/>
              <a:t> will return packets to sender.</a:t>
            </a:r>
          </a:p>
          <a:p>
            <a:pPr lvl="1"/>
            <a:r>
              <a:rPr lang="en-US" sz="2000" dirty="0" smtClean="0"/>
              <a:t>sender times interval between transmission and reply.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2530" name="Object 11"/>
          <p:cNvGraphicFramePr>
            <a:graphicFrameLocks noChangeAspect="1"/>
          </p:cNvGraphicFramePr>
          <p:nvPr/>
        </p:nvGraphicFramePr>
        <p:xfrm>
          <a:off x="984250" y="50784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0784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Line 38"/>
          <p:cNvSpPr>
            <a:spLocks noChangeShapeType="1"/>
          </p:cNvSpPr>
          <p:nvPr/>
        </p:nvSpPr>
        <p:spPr bwMode="auto">
          <a:xfrm>
            <a:off x="1285875" y="531971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05"/>
          <p:cNvSpPr>
            <a:spLocks noChangeShapeType="1"/>
          </p:cNvSpPr>
          <p:nvPr/>
        </p:nvSpPr>
        <p:spPr bwMode="auto">
          <a:xfrm flipV="1">
            <a:off x="2079625" y="537051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6"/>
          <p:cNvSpPr>
            <a:spLocks noChangeShapeType="1"/>
          </p:cNvSpPr>
          <p:nvPr/>
        </p:nvSpPr>
        <p:spPr bwMode="auto">
          <a:xfrm>
            <a:off x="3014663" y="5354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08"/>
          <p:cNvSpPr>
            <a:spLocks noChangeShapeType="1"/>
          </p:cNvSpPr>
          <p:nvPr/>
        </p:nvSpPr>
        <p:spPr bwMode="auto">
          <a:xfrm flipH="1">
            <a:off x="2776538" y="508635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13"/>
          <p:cNvSpPr>
            <a:spLocks noChangeShapeType="1"/>
          </p:cNvSpPr>
          <p:nvPr/>
        </p:nvSpPr>
        <p:spPr bwMode="auto">
          <a:xfrm flipH="1">
            <a:off x="3990975" y="5414963"/>
            <a:ext cx="62071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44"/>
          <p:cNvGrpSpPr>
            <a:grpSpLocks/>
          </p:cNvGrpSpPr>
          <p:nvPr/>
        </p:nvGrpSpPr>
        <p:grpSpPr bwMode="auto">
          <a:xfrm>
            <a:off x="1560513" y="5467350"/>
            <a:ext cx="501650" cy="233363"/>
            <a:chOff x="3600" y="219"/>
            <a:chExt cx="360" cy="175"/>
          </a:xfrm>
        </p:grpSpPr>
        <p:sp>
          <p:nvSpPr>
            <p:cNvPr id="22610" name="Oval 1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Line 1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2" name="Line 1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3" name="Rectangle 1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14" name="Oval 1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15" name="Group 1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20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16" name="Group 1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17" name="Line 1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Line 1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Line 1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2" name="Group 158"/>
          <p:cNvGrpSpPr>
            <a:grpSpLocks/>
          </p:cNvGrpSpPr>
          <p:nvPr/>
        </p:nvGrpSpPr>
        <p:grpSpPr bwMode="auto">
          <a:xfrm>
            <a:off x="2513013" y="5238750"/>
            <a:ext cx="501650" cy="233363"/>
            <a:chOff x="3600" y="219"/>
            <a:chExt cx="360" cy="175"/>
          </a:xfrm>
        </p:grpSpPr>
        <p:sp>
          <p:nvSpPr>
            <p:cNvPr id="22597" name="Oval 1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1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Line 1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Rectangle 1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01" name="Oval 1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02" name="Group 1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07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03" name="Group 1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04" name="Line 1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Line 1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Line 1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3" name="Group 186"/>
          <p:cNvGrpSpPr>
            <a:grpSpLocks/>
          </p:cNvGrpSpPr>
          <p:nvPr/>
        </p:nvGrpSpPr>
        <p:grpSpPr bwMode="auto">
          <a:xfrm>
            <a:off x="3500438" y="5446713"/>
            <a:ext cx="500062" cy="233362"/>
            <a:chOff x="3600" y="219"/>
            <a:chExt cx="360" cy="175"/>
          </a:xfrm>
        </p:grpSpPr>
        <p:sp>
          <p:nvSpPr>
            <p:cNvPr id="22584" name="Oval 1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1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Line 1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Rectangle 1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88" name="Oval 1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89" name="Group 1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94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5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6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90" name="Group 1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91" name="Line 1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Line 1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Line 1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44" name="Line 260"/>
          <p:cNvSpPr>
            <a:spLocks noChangeShapeType="1"/>
          </p:cNvSpPr>
          <p:nvPr/>
        </p:nvSpPr>
        <p:spPr bwMode="auto">
          <a:xfrm>
            <a:off x="5110163" y="53800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261"/>
          <p:cNvSpPr>
            <a:spLocks noChangeShapeType="1"/>
          </p:cNvSpPr>
          <p:nvPr/>
        </p:nvSpPr>
        <p:spPr bwMode="auto">
          <a:xfrm flipH="1">
            <a:off x="6048375" y="5326063"/>
            <a:ext cx="557213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6" name="Group 262"/>
          <p:cNvGrpSpPr>
            <a:grpSpLocks/>
          </p:cNvGrpSpPr>
          <p:nvPr/>
        </p:nvGrpSpPr>
        <p:grpSpPr bwMode="auto">
          <a:xfrm>
            <a:off x="4608513" y="5264150"/>
            <a:ext cx="501650" cy="233363"/>
            <a:chOff x="3600" y="219"/>
            <a:chExt cx="360" cy="175"/>
          </a:xfrm>
        </p:grpSpPr>
        <p:sp>
          <p:nvSpPr>
            <p:cNvPr id="22571" name="Oval 2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Line 2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Line 2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2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75" name="Oval 2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76" name="Group 2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81" name="Line 2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2" name="Line 2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3" name="Line 2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77" name="Group 2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78" name="Line 2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9" name="Line 2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0" name="Line 2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7" name="Group 276"/>
          <p:cNvGrpSpPr>
            <a:grpSpLocks/>
          </p:cNvGrpSpPr>
          <p:nvPr/>
        </p:nvGrpSpPr>
        <p:grpSpPr bwMode="auto">
          <a:xfrm>
            <a:off x="5595938" y="5472113"/>
            <a:ext cx="500062" cy="233362"/>
            <a:chOff x="3600" y="219"/>
            <a:chExt cx="360" cy="175"/>
          </a:xfrm>
        </p:grpSpPr>
        <p:sp>
          <p:nvSpPr>
            <p:cNvPr id="22558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62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3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68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4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65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2531" name="Object 290"/>
          <p:cNvGraphicFramePr>
            <a:graphicFrameLocks noChangeAspect="1"/>
          </p:cNvGraphicFramePr>
          <p:nvPr/>
        </p:nvGraphicFramePr>
        <p:xfrm>
          <a:off x="6597650" y="51800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1800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Line 291"/>
          <p:cNvSpPr>
            <a:spLocks noChangeShapeType="1"/>
          </p:cNvSpPr>
          <p:nvPr/>
        </p:nvSpPr>
        <p:spPr bwMode="auto">
          <a:xfrm>
            <a:off x="2744788" y="548640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92"/>
          <p:cNvSpPr>
            <a:spLocks noChangeShapeType="1"/>
          </p:cNvSpPr>
          <p:nvPr/>
        </p:nvSpPr>
        <p:spPr bwMode="auto">
          <a:xfrm>
            <a:off x="4668838" y="507365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94"/>
          <p:cNvSpPr>
            <a:spLocks noChangeShapeType="1"/>
          </p:cNvSpPr>
          <p:nvPr/>
        </p:nvSpPr>
        <p:spPr bwMode="auto">
          <a:xfrm flipH="1">
            <a:off x="3386138" y="567690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95"/>
          <p:cNvSpPr>
            <a:spLocks noChangeShapeType="1"/>
          </p:cNvSpPr>
          <p:nvPr/>
        </p:nvSpPr>
        <p:spPr bwMode="auto">
          <a:xfrm>
            <a:off x="3741738" y="5181600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295900"/>
            <a:ext cx="419100" cy="419100"/>
          </a:xfrm>
          <a:custGeom>
            <a:avLst/>
            <a:gdLst>
              <a:gd name="T0" fmla="*/ 95250 w 264"/>
              <a:gd name="T1" fmla="*/ 0 h 264"/>
              <a:gd name="T2" fmla="*/ 361950 w 264"/>
              <a:gd name="T3" fmla="*/ 349250 h 264"/>
              <a:gd name="T4" fmla="*/ 0 w 264"/>
              <a:gd name="T5" fmla="*/ 139700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0387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219700"/>
            <a:ext cx="1346200" cy="474663"/>
          </a:xfrm>
          <a:custGeom>
            <a:avLst/>
            <a:gdLst>
              <a:gd name="T0" fmla="*/ 120650 w 848"/>
              <a:gd name="T1" fmla="*/ 120650 h 299"/>
              <a:gd name="T2" fmla="*/ 514350 w 848"/>
              <a:gd name="T3" fmla="*/ 342900 h 299"/>
              <a:gd name="T4" fmla="*/ 1301750 w 848"/>
              <a:gd name="T5" fmla="*/ 120650 h 299"/>
              <a:gd name="T6" fmla="*/ 539750 w 848"/>
              <a:gd name="T7" fmla="*/ 469900 h 299"/>
              <a:gd name="T8" fmla="*/ 0 w 848"/>
              <a:gd name="T9" fmla="*/ 15240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1958975" y="552767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7" name="Freeform 303"/>
          <p:cNvSpPr>
            <a:spLocks/>
          </p:cNvSpPr>
          <p:nvPr/>
        </p:nvSpPr>
        <p:spPr bwMode="auto">
          <a:xfrm>
            <a:off x="1276350" y="5273675"/>
            <a:ext cx="2247900" cy="403225"/>
          </a:xfrm>
          <a:custGeom>
            <a:avLst/>
            <a:gdLst>
              <a:gd name="T0" fmla="*/ 120650 w 1416"/>
              <a:gd name="T1" fmla="*/ 47625 h 254"/>
              <a:gd name="T2" fmla="*/ 514350 w 1416"/>
              <a:gd name="T3" fmla="*/ 269875 h 254"/>
              <a:gd name="T4" fmla="*/ 1422400 w 1416"/>
              <a:gd name="T5" fmla="*/ 3175 h 254"/>
              <a:gd name="T6" fmla="*/ 2222500 w 1416"/>
              <a:gd name="T7" fmla="*/ 288925 h 254"/>
              <a:gd name="T8" fmla="*/ 1422400 w 1416"/>
              <a:gd name="T9" fmla="*/ 117475 h 254"/>
              <a:gd name="T10" fmla="*/ 539750 w 1416"/>
              <a:gd name="T11" fmla="*/ 396875 h 254"/>
              <a:gd name="T12" fmla="*/ 0 w 1416"/>
              <a:gd name="T13" fmla="*/ 79375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0133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</p:spTree>
    <p:extLst>
      <p:ext uri="{BB962C8B-B14F-4D97-AF65-F5344CB8AC3E}">
        <p14:creationId xmlns:p14="http://schemas.microsoft.com/office/powerpoint/2010/main" val="12309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43" grpId="0" animBg="1"/>
      <p:bldP spid="83244" grpId="0"/>
      <p:bldP spid="83245" grpId="0" animBg="1"/>
      <p:bldP spid="83246" grpId="0"/>
      <p:bldP spid="83247" grpId="0" animBg="1"/>
      <p:bldP spid="832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“Real” Internet delays and routes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704850" y="2338388"/>
            <a:ext cx="82296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  </a:t>
            </a:r>
            <a:r>
              <a:rPr lang="en-US" sz="1600" dirty="0" err="1">
                <a:latin typeface="Arial" charset="0"/>
              </a:rPr>
              <a:t>cs-gw</a:t>
            </a:r>
            <a:r>
              <a:rPr lang="en-US" sz="1600" dirty="0">
                <a:latin typeface="Arial" charset="0"/>
              </a:rPr>
              <a:t> (128.119.240.254)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2  </a:t>
            </a:r>
            <a:r>
              <a:rPr lang="en-US" sz="1600" dirty="0" smtClean="0">
                <a:latin typeface="Arial" charset="0"/>
              </a:rPr>
              <a:t>border1-rt-fa5-1-0.gw.umass.edu </a:t>
            </a:r>
            <a:r>
              <a:rPr lang="en-US" sz="1600" dirty="0">
                <a:latin typeface="Arial" charset="0"/>
              </a:rPr>
              <a:t>(128.119.3.145)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3  cht-vbns.gw.umass.edu (128.119.3.130)  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4  jn1-at1-0-0-19.wor.vbns.net (204.147.132.129)  16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5  jn1-so7-0-0-0.wae.vbns.net (204.147.136.136)  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6  abilene-vbns.abilene.ucaid.edu (198.32.11.9)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7  nycm-wash.abilene.ucaid.edu (198.32.8.46)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8  62.40.103.253 (62.40.103.253)  104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9  de2-1.de1.de.geant.net (62.40.96.129) 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10  de.fr1.fr.geant.net (62.40.96.50)  113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11  renater-gw.fr1.fr.geant.net (62.40.103.54)  112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12  nio-n2.cssi.renater.fr (193.51.206.13)  111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13  nice.cssi.renater.fr (195.220.98.102)  123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14  r3t2-nice.cssi.renater.fr (195.220.98.110)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15  eurecom-valbonne.r3t2.ft.net (193.48.50.54)  135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133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16  194.214.211.25 (194.214.211.25)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17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18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19  fantasia.eurecom.fr (193.55.113.142)  132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136</a:t>
            </a:r>
            <a:r>
              <a:rPr lang="en-US" dirty="0"/>
              <a:t> </a:t>
            </a:r>
            <a:r>
              <a:rPr lang="en-US" sz="1600" dirty="0" err="1"/>
              <a:t>ms</a:t>
            </a:r>
            <a:endParaRPr lang="en-US" sz="1600" dirty="0"/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725488" y="1312863"/>
            <a:ext cx="819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>
                <a:solidFill>
                  <a:srgbClr val="990033"/>
                </a:solidFill>
                <a:latin typeface="Comic Sans MS" pitchFamily="66" charset="0"/>
              </a:rPr>
              <a:t>traceroute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gaia.cs.umass.edu to www.eurecom.fr</a:t>
            </a:r>
          </a:p>
        </p:txBody>
      </p:sp>
      <p:sp>
        <p:nvSpPr>
          <p:cNvPr id="76807" name="Line 6"/>
          <p:cNvSpPr>
            <a:spLocks noChangeShapeType="1"/>
          </p:cNvSpPr>
          <p:nvPr/>
        </p:nvSpPr>
        <p:spPr bwMode="auto">
          <a:xfrm>
            <a:off x="1611313" y="5634038"/>
            <a:ext cx="1231900" cy="84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578350" y="1738313"/>
            <a:ext cx="4565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Three delay measurements from </a:t>
            </a:r>
          </a:p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gaia.cs.umass.edu to cs-gw.cs.umass.edu </a:t>
            </a:r>
          </a:p>
        </p:txBody>
      </p:sp>
      <p:sp>
        <p:nvSpPr>
          <p:cNvPr id="76809" name="Line 8"/>
          <p:cNvSpPr>
            <a:spLocks noChangeShapeType="1"/>
          </p:cNvSpPr>
          <p:nvPr/>
        </p:nvSpPr>
        <p:spPr bwMode="auto">
          <a:xfrm flipV="1">
            <a:off x="3599433" y="1927944"/>
            <a:ext cx="671512" cy="412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Line 9"/>
          <p:cNvSpPr>
            <a:spLocks noChangeShapeType="1"/>
          </p:cNvSpPr>
          <p:nvPr/>
        </p:nvSpPr>
        <p:spPr bwMode="auto">
          <a:xfrm flipV="1">
            <a:off x="4139183" y="1916832"/>
            <a:ext cx="139700" cy="4048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1" name="Line 10"/>
          <p:cNvSpPr>
            <a:spLocks noChangeShapeType="1"/>
          </p:cNvSpPr>
          <p:nvPr/>
        </p:nvSpPr>
        <p:spPr bwMode="auto">
          <a:xfrm flipH="1" flipV="1">
            <a:off x="4274120" y="1926357"/>
            <a:ext cx="366713" cy="390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Line 11"/>
          <p:cNvSpPr>
            <a:spLocks noChangeShapeType="1"/>
          </p:cNvSpPr>
          <p:nvPr/>
        </p:nvSpPr>
        <p:spPr bwMode="auto">
          <a:xfrm flipV="1">
            <a:off x="4266183" y="1932707"/>
            <a:ext cx="37782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2559280" y="5564188"/>
            <a:ext cx="6286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* means no response (probe lost, router not replying)</a:t>
            </a:r>
          </a:p>
        </p:txBody>
      </p:sp>
      <p:sp>
        <p:nvSpPr>
          <p:cNvPr id="76814" name="Freeform 14"/>
          <p:cNvSpPr>
            <a:spLocks/>
          </p:cNvSpPr>
          <p:nvPr/>
        </p:nvSpPr>
        <p:spPr bwMode="auto">
          <a:xfrm>
            <a:off x="6092825" y="3651250"/>
            <a:ext cx="1012825" cy="246063"/>
          </a:xfrm>
          <a:custGeom>
            <a:avLst/>
            <a:gdLst>
              <a:gd name="T0" fmla="*/ 941388 w 638"/>
              <a:gd name="T1" fmla="*/ 0 h 155"/>
              <a:gd name="T2" fmla="*/ 989013 w 638"/>
              <a:gd name="T3" fmla="*/ 60325 h 155"/>
              <a:gd name="T4" fmla="*/ 965200 w 638"/>
              <a:gd name="T5" fmla="*/ 195263 h 155"/>
              <a:gd name="T6" fmla="*/ 708025 w 638"/>
              <a:gd name="T7" fmla="*/ 244475 h 155"/>
              <a:gd name="T8" fmla="*/ 0 w 638"/>
              <a:gd name="T9" fmla="*/ 206375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7137400" y="3519413"/>
            <a:ext cx="178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trans-oceanic</a:t>
            </a:r>
          </a:p>
          <a:p>
            <a:pPr algn="l"/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link</a:t>
            </a:r>
            <a:endParaRPr lang="en-US" sz="20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52400"/>
            <a:ext cx="9036050" cy="828675"/>
          </a:xfrm>
        </p:spPr>
        <p:txBody>
          <a:bodyPr/>
          <a:lstStyle/>
          <a:p>
            <a:pPr>
              <a:defRPr/>
            </a:pPr>
            <a:r>
              <a:rPr lang="en-US" smtClean="0"/>
              <a:t>Network Performance Measures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00108"/>
            <a:ext cx="7958166" cy="46482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Latency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usually implies the </a:t>
            </a:r>
            <a:r>
              <a:rPr lang="en-US" sz="2000" dirty="0" smtClean="0">
                <a:solidFill>
                  <a:srgbClr val="0033CC"/>
                </a:solidFill>
              </a:rPr>
              <a:t>minimum</a:t>
            </a:r>
            <a:r>
              <a:rPr lang="en-US" sz="2000" dirty="0" smtClean="0"/>
              <a:t> possible delay. Latency assumes no </a:t>
            </a:r>
            <a:r>
              <a:rPr lang="en-US" sz="2000" dirty="0" err="1" smtClean="0"/>
              <a:t>queueing</a:t>
            </a:r>
            <a:r>
              <a:rPr lang="en-US" sz="2000" dirty="0" smtClean="0"/>
              <a:t> and no contention encountered along the path.</a:t>
            </a:r>
          </a:p>
          <a:p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Goodput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>
                <a:solidFill>
                  <a:srgbClr val="0033CC"/>
                </a:solidFill>
              </a:rPr>
              <a:t>{measured at the receiver} </a:t>
            </a:r>
            <a:r>
              <a:rPr lang="en-US" sz="2000" dirty="0" smtClean="0"/>
              <a:t>the rate in bits per second of useful traffic received. </a:t>
            </a:r>
            <a:r>
              <a:rPr lang="en-US" sz="2000" dirty="0" err="1" smtClean="0"/>
              <a:t>Goodput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800000"/>
                </a:solidFill>
              </a:rPr>
              <a:t>excludes</a:t>
            </a:r>
            <a:r>
              <a:rPr lang="en-US" sz="2000" dirty="0" smtClean="0"/>
              <a:t> duplicate packets and packets dropped along the path.</a:t>
            </a:r>
            <a:endParaRPr lang="en-US" sz="2000" u="sng" dirty="0" smtClean="0"/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Fairness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either </a:t>
            </a:r>
            <a:r>
              <a:rPr lang="en-US" sz="2000" dirty="0" smtClean="0">
                <a:solidFill>
                  <a:schemeClr val="accent1"/>
                </a:solidFill>
              </a:rPr>
              <a:t>Jain’s fairness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chemeClr val="accent1"/>
                </a:solidFill>
              </a:rPr>
              <a:t>max-min fairness </a:t>
            </a:r>
            <a:r>
              <a:rPr lang="en-US" sz="2000" dirty="0" smtClean="0"/>
              <a:t>are used to measure fair treatment among competing flows.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Quality of Service (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QoS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QoS</a:t>
            </a:r>
            <a:r>
              <a:rPr lang="en-US" sz="2000" dirty="0" smtClean="0"/>
              <a:t> measure accounts for importance of specific metric to one type of application [e.g. jitter and playable frame rate for streaming media].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071546"/>
            <a:ext cx="8929718" cy="52864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WLANs and WSNs are concerned with</a:t>
            </a:r>
          </a:p>
          <a:p>
            <a:pPr>
              <a:buNone/>
            </a:pPr>
            <a:r>
              <a:rPr lang="en-US" dirty="0" smtClean="0"/>
              <a:t>packet loss and employ additional metrics: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Delivery ratio::</a:t>
            </a:r>
          </a:p>
          <a:p>
            <a:pPr lvl="1"/>
            <a:r>
              <a:rPr lang="en-US" dirty="0" smtClean="0"/>
              <a:t>the ratio of packets received to packets sent </a:t>
            </a:r>
            <a:r>
              <a:rPr lang="en-US" dirty="0" smtClean="0">
                <a:solidFill>
                  <a:schemeClr val="accent1"/>
                </a:solidFill>
              </a:rPr>
              <a:t>{excluding duplicates and retransmissions}.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Packet loss rate::</a:t>
            </a:r>
          </a:p>
          <a:p>
            <a:pPr lvl="1"/>
            <a:r>
              <a:rPr lang="en-US" dirty="0" smtClean="0"/>
              <a:t>the percentage of packets lost or dropped.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Link layer retransmission rates::</a:t>
            </a:r>
          </a:p>
          <a:p>
            <a:pPr lvl="1"/>
            <a:r>
              <a:rPr lang="en-US" dirty="0" smtClean="0"/>
              <a:t>the percentage of DL layer frames that are retransmitted.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052736"/>
            <a:ext cx="8394700" cy="4648200"/>
          </a:xfrm>
        </p:spPr>
        <p:txBody>
          <a:bodyPr/>
          <a:lstStyle/>
          <a:p>
            <a:r>
              <a:rPr lang="en-US" sz="2800" dirty="0" smtClean="0"/>
              <a:t>queue (aka buffer) preceding link in buffer has finite capacity.</a:t>
            </a:r>
          </a:p>
          <a:p>
            <a:r>
              <a:rPr lang="en-US" sz="2800" dirty="0" smtClean="0"/>
              <a:t>packet arriving to full queue is dropped (aka lost)  </a:t>
            </a:r>
            <a:r>
              <a:rPr lang="en-US" sz="2800" dirty="0" smtClean="0">
                <a:solidFill>
                  <a:srgbClr val="990033"/>
                </a:solidFill>
              </a:rPr>
              <a:t>[FIFO Drop Tail router]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lost packet may be retransmitted by previous node, by source end system, or not at all.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2051050" y="53467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3467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3092450" y="510540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3092450" y="50371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2" name="Oval 8"/>
          <p:cNvSpPr>
            <a:spLocks noChangeArrowheads="1"/>
          </p:cNvSpPr>
          <p:nvPr/>
        </p:nvSpPr>
        <p:spPr bwMode="auto">
          <a:xfrm>
            <a:off x="3101975" y="480853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9"/>
          <p:cNvGrpSpPr>
            <a:grpSpLocks/>
          </p:cNvGrpSpPr>
          <p:nvPr/>
        </p:nvGrpSpPr>
        <p:grpSpPr bwMode="auto">
          <a:xfrm>
            <a:off x="3448050" y="4838700"/>
            <a:ext cx="498475" cy="119063"/>
            <a:chOff x="2208" y="2184"/>
            <a:chExt cx="176" cy="69"/>
          </a:xfrm>
        </p:grpSpPr>
        <p:grpSp>
          <p:nvGrpSpPr>
            <p:cNvPr id="23589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3594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90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3591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3555" name="Object 22"/>
          <p:cNvGraphicFramePr>
            <a:graphicFrameLocks noChangeAspect="1"/>
          </p:cNvGraphicFramePr>
          <p:nvPr/>
        </p:nvGraphicFramePr>
        <p:xfrm>
          <a:off x="1736725" y="43370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3370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Line 23"/>
          <p:cNvSpPr>
            <a:spLocks noChangeShapeType="1"/>
          </p:cNvSpPr>
          <p:nvPr/>
        </p:nvSpPr>
        <p:spPr bwMode="auto">
          <a:xfrm>
            <a:off x="2362200" y="4743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24"/>
          <p:cNvSpPr>
            <a:spLocks noChangeShapeType="1"/>
          </p:cNvSpPr>
          <p:nvPr/>
        </p:nvSpPr>
        <p:spPr bwMode="auto">
          <a:xfrm flipV="1">
            <a:off x="2667000" y="57292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25"/>
          <p:cNvSpPr>
            <a:spLocks noChangeShapeType="1"/>
          </p:cNvSpPr>
          <p:nvPr/>
        </p:nvSpPr>
        <p:spPr bwMode="auto">
          <a:xfrm>
            <a:off x="4286250" y="51625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26"/>
          <p:cNvSpPr>
            <a:spLocks noChangeShapeType="1"/>
          </p:cNvSpPr>
          <p:nvPr/>
        </p:nvSpPr>
        <p:spPr bwMode="auto">
          <a:xfrm flipH="1">
            <a:off x="2867025" y="47339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27"/>
          <p:cNvSpPr>
            <a:spLocks noChangeShapeType="1"/>
          </p:cNvSpPr>
          <p:nvPr/>
        </p:nvSpPr>
        <p:spPr bwMode="auto">
          <a:xfrm>
            <a:off x="2876550" y="51673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28"/>
          <p:cNvSpPr>
            <a:spLocks noChangeArrowheads="1"/>
          </p:cNvSpPr>
          <p:nvPr/>
        </p:nvSpPr>
        <p:spPr bwMode="auto">
          <a:xfrm>
            <a:off x="5205413" y="49625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29"/>
          <p:cNvSpPr>
            <a:spLocks noChangeArrowheads="1"/>
          </p:cNvSpPr>
          <p:nvPr/>
        </p:nvSpPr>
        <p:spPr bwMode="auto">
          <a:xfrm>
            <a:off x="395287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30"/>
          <p:cNvSpPr>
            <a:spLocks noChangeArrowheads="1"/>
          </p:cNvSpPr>
          <p:nvPr/>
        </p:nvSpPr>
        <p:spPr bwMode="auto">
          <a:xfrm>
            <a:off x="4114800" y="5033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31"/>
          <p:cNvSpPr>
            <a:spLocks noChangeArrowheads="1"/>
          </p:cNvSpPr>
          <p:nvPr/>
        </p:nvSpPr>
        <p:spPr bwMode="auto">
          <a:xfrm>
            <a:off x="2805113" y="52085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32"/>
          <p:cNvSpPr>
            <a:spLocks/>
          </p:cNvSpPr>
          <p:nvPr/>
        </p:nvSpPr>
        <p:spPr bwMode="auto">
          <a:xfrm>
            <a:off x="2903538" y="5087938"/>
            <a:ext cx="228600" cy="103187"/>
          </a:xfrm>
          <a:custGeom>
            <a:avLst/>
            <a:gdLst>
              <a:gd name="T0" fmla="*/ 0 w 111"/>
              <a:gd name="T1" fmla="*/ 103187 h 67"/>
              <a:gd name="T2" fmla="*/ 0 w 111"/>
              <a:gd name="T3" fmla="*/ 0 h 67"/>
              <a:gd name="T4" fmla="*/ 228600 w 111"/>
              <a:gd name="T5" fmla="*/ 1540 h 67"/>
              <a:gd name="T6" fmla="*/ 0 60000 65536"/>
              <a:gd name="T7" fmla="*/ 0 60000 65536"/>
              <a:gd name="T8" fmla="*/ 0 60000 65536"/>
              <a:gd name="T9" fmla="*/ 0 w 111"/>
              <a:gd name="T10" fmla="*/ 0 h 67"/>
              <a:gd name="T11" fmla="*/ 111 w 111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67">
                <a:moveTo>
                  <a:pt x="0" y="67"/>
                </a:moveTo>
                <a:lnTo>
                  <a:pt x="0" y="0"/>
                </a:lnTo>
                <a:lnTo>
                  <a:pt x="11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33"/>
          <p:cNvSpPr>
            <a:spLocks noChangeShapeType="1"/>
          </p:cNvSpPr>
          <p:nvPr/>
        </p:nvSpPr>
        <p:spPr bwMode="auto">
          <a:xfrm flipV="1">
            <a:off x="2809875" y="5451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35"/>
          <p:cNvSpPr txBox="1">
            <a:spLocks noChangeArrowheads="1"/>
          </p:cNvSpPr>
          <p:nvPr/>
        </p:nvSpPr>
        <p:spPr bwMode="auto">
          <a:xfrm>
            <a:off x="1384300" y="436086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6" name="Text Box 36"/>
          <p:cNvSpPr txBox="1">
            <a:spLocks noChangeArrowheads="1"/>
          </p:cNvSpPr>
          <p:nvPr/>
        </p:nvSpPr>
        <p:spPr bwMode="auto">
          <a:xfrm>
            <a:off x="1660525" y="538003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7" name="Text Box 40"/>
          <p:cNvSpPr txBox="1">
            <a:spLocks noChangeArrowheads="1"/>
          </p:cNvSpPr>
          <p:nvPr/>
        </p:nvSpPr>
        <p:spPr bwMode="auto">
          <a:xfrm>
            <a:off x="4707363" y="4226992"/>
            <a:ext cx="2997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being transmitted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78" name="Line 41"/>
          <p:cNvSpPr>
            <a:spLocks noChangeShapeType="1"/>
          </p:cNvSpPr>
          <p:nvPr/>
        </p:nvSpPr>
        <p:spPr bwMode="auto">
          <a:xfrm rot="10800000" flipV="1">
            <a:off x="4283075" y="4495800"/>
            <a:ext cx="727075" cy="577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56"/>
          <p:cNvSpPr>
            <a:spLocks noChangeArrowheads="1"/>
          </p:cNvSpPr>
          <p:nvPr/>
        </p:nvSpPr>
        <p:spPr bwMode="auto">
          <a:xfrm>
            <a:off x="3789363" y="50323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57"/>
          <p:cNvSpPr>
            <a:spLocks noChangeArrowheads="1"/>
          </p:cNvSpPr>
          <p:nvPr/>
        </p:nvSpPr>
        <p:spPr bwMode="auto">
          <a:xfrm>
            <a:off x="36274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58"/>
          <p:cNvSpPr>
            <a:spLocks noChangeArrowheads="1"/>
          </p:cNvSpPr>
          <p:nvPr/>
        </p:nvSpPr>
        <p:spPr bwMode="auto">
          <a:xfrm>
            <a:off x="34623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59"/>
          <p:cNvSpPr>
            <a:spLocks noChangeArrowheads="1"/>
          </p:cNvSpPr>
          <p:nvPr/>
        </p:nvSpPr>
        <p:spPr bwMode="auto">
          <a:xfrm>
            <a:off x="3298825" y="5032375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61"/>
          <p:cNvSpPr>
            <a:spLocks noChangeArrowheads="1"/>
          </p:cNvSpPr>
          <p:nvPr/>
        </p:nvSpPr>
        <p:spPr bwMode="auto">
          <a:xfrm>
            <a:off x="313372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62"/>
          <p:cNvSpPr>
            <a:spLocks noChangeArrowheads="1"/>
          </p:cNvSpPr>
          <p:nvPr/>
        </p:nvSpPr>
        <p:spPr bwMode="auto">
          <a:xfrm>
            <a:off x="3105150" y="5010150"/>
            <a:ext cx="11715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63"/>
          <p:cNvSpPr>
            <a:spLocks noChangeShapeType="1"/>
          </p:cNvSpPr>
          <p:nvPr/>
        </p:nvSpPr>
        <p:spPr bwMode="auto">
          <a:xfrm rot="10800000">
            <a:off x="3008313" y="5448300"/>
            <a:ext cx="771525" cy="396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Text Box 64"/>
          <p:cNvSpPr txBox="1">
            <a:spLocks noChangeArrowheads="1"/>
          </p:cNvSpPr>
          <p:nvPr/>
        </p:nvSpPr>
        <p:spPr bwMode="auto">
          <a:xfrm>
            <a:off x="3810153" y="5661025"/>
            <a:ext cx="27334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arriving to</a:t>
            </a:r>
          </a:p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full buffer is </a:t>
            </a:r>
            <a:r>
              <a:rPr lang="en-US" sz="1800" b="1" i="1" dirty="0" smtClean="0">
                <a:solidFill>
                  <a:srgbClr val="990033"/>
                </a:solidFill>
                <a:latin typeface="Comic Sans MS" pitchFamily="66" charset="0"/>
              </a:rPr>
              <a:t>dropped.</a:t>
            </a:r>
            <a:endParaRPr lang="en-US" sz="1800" b="1" i="1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23587" name="Text Box 65"/>
          <p:cNvSpPr txBox="1">
            <a:spLocks noChangeArrowheads="1"/>
          </p:cNvSpPr>
          <p:nvPr/>
        </p:nvSpPr>
        <p:spPr bwMode="auto">
          <a:xfrm>
            <a:off x="2907775" y="4022725"/>
            <a:ext cx="1717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buffer </a:t>
            </a:r>
          </a:p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(waiting area)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88" name="Line 66"/>
          <p:cNvSpPr>
            <a:spLocks noChangeShapeType="1"/>
          </p:cNvSpPr>
          <p:nvPr/>
        </p:nvSpPr>
        <p:spPr bwMode="auto">
          <a:xfrm>
            <a:off x="3133725" y="4596325"/>
            <a:ext cx="104775" cy="356676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most general performance measures are : </a:t>
            </a:r>
            <a:r>
              <a:rPr lang="en-US" dirty="0" smtClean="0">
                <a:solidFill>
                  <a:srgbClr val="800000"/>
                </a:solidFill>
              </a:rPr>
              <a:t>utilization, throughput and response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computer networks, </a:t>
            </a:r>
            <a:r>
              <a:rPr lang="en-US" dirty="0" smtClean="0">
                <a:solidFill>
                  <a:srgbClr val="800000"/>
                </a:solidFill>
              </a:rPr>
              <a:t>end-to-end delay</a:t>
            </a:r>
            <a:r>
              <a:rPr lang="en-US" dirty="0" smtClean="0"/>
              <a:t> is an important performance metric.</a:t>
            </a:r>
          </a:p>
          <a:p>
            <a:r>
              <a:rPr lang="en-US" dirty="0" smtClean="0"/>
              <a:t>Queuing models </a:t>
            </a:r>
            <a:r>
              <a:rPr lang="en-US" dirty="0" smtClean="0"/>
              <a:t>and simulations are </a:t>
            </a:r>
            <a:r>
              <a:rPr lang="en-US" dirty="0" smtClean="0"/>
              <a:t>used to analyze and estimate computer network performance.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useful metrics include: </a:t>
            </a:r>
            <a:r>
              <a:rPr lang="en-US" dirty="0" smtClean="0">
                <a:solidFill>
                  <a:srgbClr val="800000"/>
                </a:solidFill>
              </a:rPr>
              <a:t>latency, </a:t>
            </a:r>
            <a:r>
              <a:rPr lang="en-US" dirty="0" err="1" smtClean="0">
                <a:solidFill>
                  <a:srgbClr val="800000"/>
                </a:solidFill>
              </a:rPr>
              <a:t>goodput</a:t>
            </a:r>
            <a:r>
              <a:rPr lang="en-US" dirty="0" smtClean="0">
                <a:solidFill>
                  <a:srgbClr val="800000"/>
                </a:solidFill>
              </a:rPr>
              <a:t>, fairness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/>
              <a:t>QoS</a:t>
            </a:r>
            <a:r>
              <a:rPr lang="en-US" dirty="0" smtClean="0"/>
              <a:t> metrics such as </a:t>
            </a:r>
            <a:r>
              <a:rPr lang="en-US" dirty="0" smtClean="0">
                <a:solidFill>
                  <a:srgbClr val="800000"/>
                </a:solidFill>
              </a:rPr>
              <a:t>jitter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800000"/>
                </a:solidFill>
              </a:rPr>
              <a:t>playable frame 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wireless networks, </a:t>
            </a:r>
            <a:r>
              <a:rPr lang="en-US" dirty="0" smtClean="0">
                <a:solidFill>
                  <a:srgbClr val="800000"/>
                </a:solidFill>
              </a:rPr>
              <a:t>delivery ratio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packet loss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00000"/>
                </a:solidFill>
              </a:rPr>
              <a:t>link layer retransmission rates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valuable network measures.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295400" y="2330470"/>
            <a:ext cx="6096000" cy="33083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 b="0">
              <a:solidFill>
                <a:schemeClr val="bg2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4495800" y="2635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953000" y="2482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486400" y="2863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53000" y="22542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960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FontTx/>
              <a:buChar char="–"/>
            </a:pPr>
            <a:endParaRPr lang="en-US" sz="1600" b="0">
              <a:solidFill>
                <a:srgbClr val="A50021"/>
              </a:solidFill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410200" y="3473470"/>
            <a:ext cx="685800" cy="76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715000" y="3244870"/>
            <a:ext cx="76200" cy="152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715000" y="3244870"/>
            <a:ext cx="762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248400" y="3625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257800" y="3625870"/>
            <a:ext cx="9906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5791200" y="4159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48000" y="3321070"/>
            <a:ext cx="762000" cy="762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3352800" y="3778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2971800" y="29400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2819400" y="3016270"/>
            <a:ext cx="6096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2590800" y="3854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2286000" y="2940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1524000" y="3625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11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191000" y="4997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8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943600" y="27876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5715000" y="4616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37338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7056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2590800" y="4845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9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1676400" y="4464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3429000" y="3397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14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6705600" y="3092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3581400" y="4387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13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4958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48006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857224" y="3071810"/>
            <a:ext cx="498501" cy="4715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B</a:t>
            </a: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714348" y="3857628"/>
            <a:ext cx="488977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C</a:t>
            </a:r>
          </a:p>
        </p:txBody>
      </p:sp>
      <p:sp>
        <p:nvSpPr>
          <p:cNvPr id="45" name="Rectangle 52"/>
          <p:cNvSpPr>
            <a:spLocks noChangeArrowheads="1"/>
          </p:cNvSpPr>
          <p:nvPr/>
        </p:nvSpPr>
        <p:spPr bwMode="auto">
          <a:xfrm>
            <a:off x="4714876" y="1857364"/>
            <a:ext cx="500066" cy="4286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L</a:t>
            </a:r>
          </a:p>
        </p:txBody>
      </p:sp>
      <p:sp>
        <p:nvSpPr>
          <p:cNvPr id="46" name="Rectangle 53"/>
          <p:cNvSpPr>
            <a:spLocks noChangeArrowheads="1"/>
          </p:cNvSpPr>
          <p:nvPr/>
        </p:nvSpPr>
        <p:spPr bwMode="auto">
          <a:xfrm>
            <a:off x="928662" y="4929198"/>
            <a:ext cx="503263" cy="571504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D</a:t>
            </a:r>
          </a:p>
        </p:txBody>
      </p:sp>
      <p:sp>
        <p:nvSpPr>
          <p:cNvPr id="47" name="Rectangle 54"/>
          <p:cNvSpPr>
            <a:spLocks noChangeArrowheads="1"/>
          </p:cNvSpPr>
          <p:nvPr/>
        </p:nvSpPr>
        <p:spPr bwMode="auto">
          <a:xfrm>
            <a:off x="2428860" y="5500702"/>
            <a:ext cx="450865" cy="48101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E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6357950" y="5286388"/>
            <a:ext cx="500066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G</a:t>
            </a:r>
          </a:p>
        </p:txBody>
      </p:sp>
      <p:sp>
        <p:nvSpPr>
          <p:cNvPr id="49" name="Rectangle 58"/>
          <p:cNvSpPr>
            <a:spLocks noChangeArrowheads="1"/>
          </p:cNvSpPr>
          <p:nvPr/>
        </p:nvSpPr>
        <p:spPr bwMode="auto">
          <a:xfrm>
            <a:off x="7686676" y="3571876"/>
            <a:ext cx="528662" cy="4397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J</a:t>
            </a: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1571604" y="2285992"/>
            <a:ext cx="469921" cy="4191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A</a:t>
            </a: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7696200" y="4692670"/>
            <a:ext cx="519138" cy="45084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H</a:t>
            </a: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4143372" y="5786454"/>
            <a:ext cx="488953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F</a:t>
            </a:r>
          </a:p>
        </p:txBody>
      </p:sp>
      <p:sp>
        <p:nvSpPr>
          <p:cNvPr id="53" name="Rectangle 64"/>
          <p:cNvSpPr>
            <a:spLocks noChangeArrowheads="1"/>
          </p:cNvSpPr>
          <p:nvPr/>
        </p:nvSpPr>
        <p:spPr bwMode="auto">
          <a:xfrm>
            <a:off x="2285984" y="2071678"/>
            <a:ext cx="508001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M</a:t>
            </a:r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5105400" y="3321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16</a:t>
            </a:r>
          </a:p>
        </p:txBody>
      </p:sp>
      <p:sp>
        <p:nvSpPr>
          <p:cNvPr id="55" name="Oval 66"/>
          <p:cNvSpPr>
            <a:spLocks noChangeArrowheads="1"/>
          </p:cNvSpPr>
          <p:nvPr/>
        </p:nvSpPr>
        <p:spPr bwMode="auto">
          <a:xfrm>
            <a:off x="5715000" y="3778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17</a:t>
            </a:r>
          </a:p>
        </p:txBody>
      </p:sp>
      <p:sp>
        <p:nvSpPr>
          <p:cNvPr id="56" name="Line 67"/>
          <p:cNvSpPr>
            <a:spLocks noChangeShapeType="1"/>
          </p:cNvSpPr>
          <p:nvPr/>
        </p:nvSpPr>
        <p:spPr bwMode="auto">
          <a:xfrm>
            <a:off x="1295400" y="598807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72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8" name="AutoShape 7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9" name="AutoShape 76"/>
          <p:cNvCxnSpPr>
            <a:cxnSpLocks noChangeShapeType="1"/>
            <a:stCxn id="29" idx="6"/>
            <a:endCxn id="38" idx="1"/>
          </p:cNvCxnSpPr>
          <p:nvPr/>
        </p:nvCxnSpPr>
        <p:spPr bwMode="auto">
          <a:xfrm>
            <a:off x="2674938" y="3130570"/>
            <a:ext cx="809625" cy="31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0" name="AutoShape 77"/>
          <p:cNvCxnSpPr>
            <a:cxnSpLocks noChangeShapeType="1"/>
            <a:stCxn id="30" idx="7"/>
            <a:endCxn id="29" idx="3"/>
          </p:cNvCxnSpPr>
          <p:nvPr/>
        </p:nvCxnSpPr>
        <p:spPr bwMode="auto">
          <a:xfrm flipV="1">
            <a:off x="1849438" y="3273445"/>
            <a:ext cx="4921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1" name="AutoShape 78"/>
          <p:cNvCxnSpPr>
            <a:cxnSpLocks noChangeShapeType="1"/>
            <a:stCxn id="28" idx="7"/>
            <a:endCxn id="38" idx="3"/>
          </p:cNvCxnSpPr>
          <p:nvPr/>
        </p:nvCxnSpPr>
        <p:spPr bwMode="auto">
          <a:xfrm flipV="1">
            <a:off x="2916238" y="3730645"/>
            <a:ext cx="5683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2" name="AutoShape 79"/>
          <p:cNvCxnSpPr>
            <a:cxnSpLocks noChangeShapeType="1"/>
            <a:stCxn id="38" idx="0"/>
            <a:endCxn id="34" idx="3"/>
          </p:cNvCxnSpPr>
          <p:nvPr/>
        </p:nvCxnSpPr>
        <p:spPr bwMode="auto">
          <a:xfrm flipV="1">
            <a:off x="3619500" y="2968645"/>
            <a:ext cx="169863" cy="4206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3" name="AutoShape 80"/>
          <p:cNvCxnSpPr>
            <a:cxnSpLocks noChangeShapeType="1"/>
            <a:stCxn id="34" idx="6"/>
            <a:endCxn id="42" idx="2"/>
          </p:cNvCxnSpPr>
          <p:nvPr/>
        </p:nvCxnSpPr>
        <p:spPr bwMode="auto">
          <a:xfrm>
            <a:off x="4122738" y="2825770"/>
            <a:ext cx="66992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4" name="AutoShape 81"/>
          <p:cNvCxnSpPr>
            <a:cxnSpLocks noChangeShapeType="1"/>
            <a:stCxn id="42" idx="6"/>
            <a:endCxn id="32" idx="2"/>
          </p:cNvCxnSpPr>
          <p:nvPr/>
        </p:nvCxnSpPr>
        <p:spPr bwMode="auto">
          <a:xfrm>
            <a:off x="5189538" y="2825770"/>
            <a:ext cx="746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5" name="AutoShape 82"/>
          <p:cNvCxnSpPr>
            <a:cxnSpLocks noChangeShapeType="1"/>
            <a:stCxn id="32" idx="6"/>
            <a:endCxn id="39" idx="1"/>
          </p:cNvCxnSpPr>
          <p:nvPr/>
        </p:nvCxnSpPr>
        <p:spPr bwMode="auto">
          <a:xfrm>
            <a:off x="6332538" y="2978170"/>
            <a:ext cx="4286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6" name="AutoShape 83"/>
          <p:cNvCxnSpPr>
            <a:cxnSpLocks noChangeShapeType="1"/>
            <a:stCxn id="30" idx="6"/>
            <a:endCxn id="28" idx="2"/>
          </p:cNvCxnSpPr>
          <p:nvPr/>
        </p:nvCxnSpPr>
        <p:spPr bwMode="auto">
          <a:xfrm>
            <a:off x="1912938" y="3816370"/>
            <a:ext cx="6699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7" name="AutoShape 84"/>
          <p:cNvCxnSpPr>
            <a:cxnSpLocks noChangeShapeType="1"/>
            <a:stCxn id="38" idx="6"/>
            <a:endCxn id="54" idx="2"/>
          </p:cNvCxnSpPr>
          <p:nvPr/>
        </p:nvCxnSpPr>
        <p:spPr bwMode="auto">
          <a:xfrm flipV="1">
            <a:off x="3817938" y="3511570"/>
            <a:ext cx="1279525" cy="762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9" name="AutoShape 86"/>
          <p:cNvCxnSpPr>
            <a:cxnSpLocks noChangeShapeType="1"/>
            <a:stCxn id="34" idx="5"/>
            <a:endCxn id="54" idx="1"/>
          </p:cNvCxnSpPr>
          <p:nvPr/>
        </p:nvCxnSpPr>
        <p:spPr bwMode="auto">
          <a:xfrm>
            <a:off x="4059238" y="2968645"/>
            <a:ext cx="1101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0" name="AutoShape 87"/>
          <p:cNvCxnSpPr>
            <a:cxnSpLocks noChangeShapeType="1"/>
            <a:stCxn id="28" idx="4"/>
            <a:endCxn id="36" idx="0"/>
          </p:cNvCxnSpPr>
          <p:nvPr/>
        </p:nvCxnSpPr>
        <p:spPr bwMode="auto">
          <a:xfrm>
            <a:off x="2781300" y="4243408"/>
            <a:ext cx="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1" name="AutoShape 88"/>
          <p:cNvCxnSpPr>
            <a:cxnSpLocks noChangeShapeType="1"/>
            <a:stCxn id="37" idx="6"/>
            <a:endCxn id="36" idx="1"/>
          </p:cNvCxnSpPr>
          <p:nvPr/>
        </p:nvCxnSpPr>
        <p:spPr bwMode="auto">
          <a:xfrm>
            <a:off x="2065338" y="4654570"/>
            <a:ext cx="581025" cy="2381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2" name="AutoShape 89"/>
          <p:cNvCxnSpPr>
            <a:cxnSpLocks noChangeShapeType="1"/>
            <a:stCxn id="29" idx="7"/>
            <a:endCxn id="34" idx="2"/>
          </p:cNvCxnSpPr>
          <p:nvPr/>
        </p:nvCxnSpPr>
        <p:spPr bwMode="auto">
          <a:xfrm flipV="1">
            <a:off x="2611438" y="2825770"/>
            <a:ext cx="11144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3" name="AutoShape 91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4" name="AutoShape 92"/>
          <p:cNvCxnSpPr>
            <a:cxnSpLocks noChangeShapeType="1"/>
            <a:stCxn id="40" idx="6"/>
            <a:endCxn id="41" idx="3"/>
          </p:cNvCxnSpPr>
          <p:nvPr/>
        </p:nvCxnSpPr>
        <p:spPr bwMode="auto">
          <a:xfrm flipV="1">
            <a:off x="3970338" y="4340245"/>
            <a:ext cx="581025" cy="2381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75" name="AutoShape 93"/>
          <p:cNvCxnSpPr>
            <a:cxnSpLocks noChangeShapeType="1"/>
            <a:stCxn id="40" idx="5"/>
            <a:endCxn id="31" idx="1"/>
          </p:cNvCxnSpPr>
          <p:nvPr/>
        </p:nvCxnSpPr>
        <p:spPr bwMode="auto">
          <a:xfrm>
            <a:off x="3906838" y="4721245"/>
            <a:ext cx="339725" cy="32385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6" name="AutoShape 94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7" name="AutoShape 95"/>
          <p:cNvCxnSpPr>
            <a:cxnSpLocks noChangeShapeType="1"/>
            <a:stCxn id="36" idx="6"/>
            <a:endCxn id="31" idx="2"/>
          </p:cNvCxnSpPr>
          <p:nvPr/>
        </p:nvCxnSpPr>
        <p:spPr bwMode="auto">
          <a:xfrm>
            <a:off x="2979738" y="5035570"/>
            <a:ext cx="12033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8" name="AutoShape 96"/>
          <p:cNvCxnSpPr>
            <a:cxnSpLocks noChangeShapeType="1"/>
            <a:stCxn id="54" idx="7"/>
            <a:endCxn id="32" idx="3"/>
          </p:cNvCxnSpPr>
          <p:nvPr/>
        </p:nvCxnSpPr>
        <p:spPr bwMode="auto">
          <a:xfrm flipV="1">
            <a:off x="5430838" y="3121045"/>
            <a:ext cx="568325" cy="2476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0" name="AutoShape 98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1" name="AutoShape 99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2" name="AutoShape 100"/>
          <p:cNvCxnSpPr>
            <a:cxnSpLocks noChangeShapeType="1"/>
            <a:stCxn id="32" idx="4"/>
            <a:endCxn id="55" idx="0"/>
          </p:cNvCxnSpPr>
          <p:nvPr/>
        </p:nvCxnSpPr>
        <p:spPr bwMode="auto">
          <a:xfrm flipH="1">
            <a:off x="5905500" y="3176608"/>
            <a:ext cx="22860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3" name="AutoShape 101"/>
          <p:cNvCxnSpPr>
            <a:cxnSpLocks noChangeShapeType="1"/>
            <a:stCxn id="54" idx="5"/>
            <a:endCxn id="55" idx="1"/>
          </p:cNvCxnSpPr>
          <p:nvPr/>
        </p:nvCxnSpPr>
        <p:spPr bwMode="auto">
          <a:xfrm>
            <a:off x="5430838" y="3654445"/>
            <a:ext cx="3397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4" name="AutoShape 102"/>
          <p:cNvCxnSpPr>
            <a:cxnSpLocks noChangeShapeType="1"/>
            <a:stCxn id="31" idx="6"/>
            <a:endCxn id="33" idx="2"/>
          </p:cNvCxnSpPr>
          <p:nvPr/>
        </p:nvCxnSpPr>
        <p:spPr bwMode="auto">
          <a:xfrm flipV="1">
            <a:off x="4579938" y="4806970"/>
            <a:ext cx="1127125" cy="381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5" name="AutoShape 103"/>
          <p:cNvCxnSpPr>
            <a:cxnSpLocks noChangeShapeType="1"/>
            <a:stCxn id="33" idx="7"/>
            <a:endCxn id="35" idx="2"/>
          </p:cNvCxnSpPr>
          <p:nvPr/>
        </p:nvCxnSpPr>
        <p:spPr bwMode="auto">
          <a:xfrm flipV="1">
            <a:off x="6040438" y="4197370"/>
            <a:ext cx="657225" cy="466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6" name="AutoShape 104"/>
          <p:cNvCxnSpPr>
            <a:cxnSpLocks noChangeShapeType="1"/>
            <a:stCxn id="35" idx="0"/>
            <a:endCxn id="39" idx="4"/>
          </p:cNvCxnSpPr>
          <p:nvPr/>
        </p:nvCxnSpPr>
        <p:spPr bwMode="auto">
          <a:xfrm flipV="1">
            <a:off x="6896100" y="3481408"/>
            <a:ext cx="0" cy="5175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7" name="AutoShape 105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8" name="AutoShape 106"/>
          <p:cNvCxnSpPr>
            <a:cxnSpLocks noChangeShapeType="1"/>
            <a:stCxn id="31" idx="7"/>
            <a:endCxn id="55" idx="3"/>
          </p:cNvCxnSpPr>
          <p:nvPr/>
        </p:nvCxnSpPr>
        <p:spPr bwMode="auto">
          <a:xfrm flipV="1">
            <a:off x="4516438" y="4111645"/>
            <a:ext cx="1254125" cy="933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9" name="AutoShape 107"/>
          <p:cNvCxnSpPr>
            <a:cxnSpLocks noChangeShapeType="1"/>
            <a:stCxn id="46" idx="0"/>
            <a:endCxn id="37" idx="3"/>
          </p:cNvCxnSpPr>
          <p:nvPr/>
        </p:nvCxnSpPr>
        <p:spPr bwMode="auto">
          <a:xfrm rot="5400000" flipH="1" flipV="1">
            <a:off x="1386283" y="4583285"/>
            <a:ext cx="139924" cy="55190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90" name="AutoShape 108"/>
          <p:cNvCxnSpPr>
            <a:cxnSpLocks noChangeShapeType="1"/>
            <a:stCxn id="44" idx="3"/>
            <a:endCxn id="30" idx="3"/>
          </p:cNvCxnSpPr>
          <p:nvPr/>
        </p:nvCxnSpPr>
        <p:spPr bwMode="auto">
          <a:xfrm flipV="1">
            <a:off x="1203325" y="3951074"/>
            <a:ext cx="376471" cy="15658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1" name="AutoShape 109"/>
          <p:cNvCxnSpPr>
            <a:cxnSpLocks noChangeShapeType="1"/>
            <a:stCxn id="43" idx="2"/>
            <a:endCxn id="30" idx="1"/>
          </p:cNvCxnSpPr>
          <p:nvPr/>
        </p:nvCxnSpPr>
        <p:spPr bwMode="auto">
          <a:xfrm rot="16200000" flipH="1">
            <a:off x="1273962" y="3375832"/>
            <a:ext cx="138346" cy="47332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2" name="AutoShape 110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3" name="AutoShape 111"/>
          <p:cNvCxnSpPr>
            <a:cxnSpLocks noChangeShapeType="1"/>
            <a:stCxn id="53" idx="2"/>
            <a:endCxn id="34" idx="1"/>
          </p:cNvCxnSpPr>
          <p:nvPr/>
        </p:nvCxnSpPr>
        <p:spPr bwMode="auto">
          <a:xfrm rot="16200000" flipH="1">
            <a:off x="3105129" y="2006599"/>
            <a:ext cx="119322" cy="124961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4" name="AutoShape 112"/>
          <p:cNvCxnSpPr>
            <a:cxnSpLocks noChangeShapeType="1"/>
            <a:stCxn id="45" idx="2"/>
            <a:endCxn id="42" idx="0"/>
          </p:cNvCxnSpPr>
          <p:nvPr/>
        </p:nvCxnSpPr>
        <p:spPr bwMode="auto">
          <a:xfrm rot="16200000" flipH="1">
            <a:off x="4803365" y="2447535"/>
            <a:ext cx="349278" cy="26191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96" name="AutoShape 114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7" name="AutoShape 115"/>
          <p:cNvCxnSpPr>
            <a:cxnSpLocks noChangeShapeType="1"/>
            <a:stCxn id="47" idx="0"/>
            <a:endCxn id="36" idx="4"/>
          </p:cNvCxnSpPr>
          <p:nvPr/>
        </p:nvCxnSpPr>
        <p:spPr bwMode="auto">
          <a:xfrm rot="5400000" flipH="1" flipV="1">
            <a:off x="2580480" y="5299883"/>
            <a:ext cx="274632" cy="127007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98" name="AutoShape 116"/>
          <p:cNvCxnSpPr>
            <a:cxnSpLocks noChangeShapeType="1"/>
            <a:stCxn id="52" idx="0"/>
            <a:endCxn id="31" idx="4"/>
          </p:cNvCxnSpPr>
          <p:nvPr/>
        </p:nvCxnSpPr>
        <p:spPr bwMode="auto">
          <a:xfrm rot="16200000" flipV="1">
            <a:off x="4180683" y="5579287"/>
            <a:ext cx="407984" cy="6349"/>
          </a:xfrm>
          <a:prstGeom prst="straightConnector1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</p:cxnSp>
      <p:sp>
        <p:nvSpPr>
          <p:cNvPr id="101" name="Oval 119"/>
          <p:cNvSpPr>
            <a:spLocks noChangeArrowheads="1"/>
          </p:cNvSpPr>
          <p:nvPr/>
        </p:nvSpPr>
        <p:spPr bwMode="auto">
          <a:xfrm>
            <a:off x="3114675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W</a:t>
            </a:r>
          </a:p>
        </p:txBody>
      </p:sp>
      <p:sp>
        <p:nvSpPr>
          <p:cNvPr id="102" name="Oval 120"/>
          <p:cNvSpPr>
            <a:spLocks noChangeArrowheads="1"/>
          </p:cNvSpPr>
          <p:nvPr/>
        </p:nvSpPr>
        <p:spPr bwMode="auto">
          <a:xfrm>
            <a:off x="25812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T</a:t>
            </a:r>
          </a:p>
        </p:txBody>
      </p:sp>
      <p:sp>
        <p:nvSpPr>
          <p:cNvPr id="103" name="Oval 121"/>
          <p:cNvSpPr>
            <a:spLocks noChangeArrowheads="1"/>
          </p:cNvSpPr>
          <p:nvPr/>
        </p:nvSpPr>
        <p:spPr bwMode="auto">
          <a:xfrm>
            <a:off x="36480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 dirty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04" name="Oval 122"/>
          <p:cNvSpPr>
            <a:spLocks noChangeArrowheads="1"/>
          </p:cNvSpPr>
          <p:nvPr/>
        </p:nvSpPr>
        <p:spPr bwMode="auto">
          <a:xfrm>
            <a:off x="4191000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105" name="Oval 123"/>
          <p:cNvSpPr>
            <a:spLocks noChangeArrowheads="1"/>
          </p:cNvSpPr>
          <p:nvPr/>
        </p:nvSpPr>
        <p:spPr bwMode="auto">
          <a:xfrm>
            <a:off x="5257800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Z</a:t>
            </a:r>
          </a:p>
        </p:txBody>
      </p:sp>
      <p:sp>
        <p:nvSpPr>
          <p:cNvPr id="106" name="Rectangle 124"/>
          <p:cNvSpPr>
            <a:spLocks noChangeArrowheads="1"/>
          </p:cNvSpPr>
          <p:nvPr/>
        </p:nvSpPr>
        <p:spPr bwMode="auto">
          <a:xfrm>
            <a:off x="2200275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25"/>
          <p:cNvSpPr>
            <a:spLocks noChangeArrowheads="1"/>
          </p:cNvSpPr>
          <p:nvPr/>
        </p:nvSpPr>
        <p:spPr bwMode="auto">
          <a:xfrm>
            <a:off x="5867400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AutoShape 126"/>
          <p:cNvCxnSpPr>
            <a:cxnSpLocks noChangeShapeType="1"/>
          </p:cNvCxnSpPr>
          <p:nvPr/>
        </p:nvCxnSpPr>
        <p:spPr bwMode="auto">
          <a:xfrm>
            <a:off x="2339975" y="1666867"/>
            <a:ext cx="3495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127"/>
          <p:cNvCxnSpPr>
            <a:cxnSpLocks noChangeShapeType="1"/>
            <a:stCxn id="101" idx="0"/>
          </p:cNvCxnSpPr>
          <p:nvPr/>
        </p:nvCxnSpPr>
        <p:spPr bwMode="auto">
          <a:xfrm flipH="1" flipV="1">
            <a:off x="3267075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AutoShape 128"/>
          <p:cNvCxnSpPr>
            <a:cxnSpLocks noChangeShapeType="1"/>
            <a:stCxn id="105" idx="4"/>
          </p:cNvCxnSpPr>
          <p:nvPr/>
        </p:nvCxnSpPr>
        <p:spPr bwMode="auto">
          <a:xfrm>
            <a:off x="5448300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129"/>
          <p:cNvCxnSpPr>
            <a:cxnSpLocks noChangeShapeType="1"/>
            <a:stCxn id="102" idx="4"/>
          </p:cNvCxnSpPr>
          <p:nvPr/>
        </p:nvCxnSpPr>
        <p:spPr bwMode="auto">
          <a:xfrm>
            <a:off x="27717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130"/>
          <p:cNvCxnSpPr>
            <a:cxnSpLocks noChangeShapeType="1"/>
            <a:stCxn id="103" idx="4"/>
          </p:cNvCxnSpPr>
          <p:nvPr/>
        </p:nvCxnSpPr>
        <p:spPr bwMode="auto">
          <a:xfrm>
            <a:off x="38385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131"/>
          <p:cNvCxnSpPr>
            <a:cxnSpLocks noChangeShapeType="1"/>
            <a:stCxn id="104" idx="0"/>
          </p:cNvCxnSpPr>
          <p:nvPr/>
        </p:nvCxnSpPr>
        <p:spPr bwMode="auto">
          <a:xfrm flipH="1" flipV="1">
            <a:off x="4343400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AutoShape 132"/>
          <p:cNvCxnSpPr>
            <a:cxnSpLocks noChangeShapeType="1"/>
            <a:stCxn id="45" idx="0"/>
          </p:cNvCxnSpPr>
          <p:nvPr/>
        </p:nvCxnSpPr>
        <p:spPr bwMode="auto">
          <a:xfrm rot="16200000" flipV="1">
            <a:off x="4839893" y="1732348"/>
            <a:ext cx="214314" cy="3571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5" name="Rectangle 134"/>
          <p:cNvSpPr>
            <a:spLocks noChangeArrowheads="1"/>
          </p:cNvSpPr>
          <p:nvPr/>
        </p:nvSpPr>
        <p:spPr bwMode="auto">
          <a:xfrm>
            <a:off x="1828800" y="339727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0" dirty="0"/>
              <a:t>nodes</a:t>
            </a:r>
          </a:p>
        </p:txBody>
      </p:sp>
      <p:cxnSp>
        <p:nvCxnSpPr>
          <p:cNvPr id="116" name="AutoShape 136"/>
          <p:cNvCxnSpPr>
            <a:cxnSpLocks noChangeShapeType="1"/>
            <a:stCxn id="115" idx="3"/>
            <a:endCxn id="38" idx="2"/>
          </p:cNvCxnSpPr>
          <p:nvPr/>
        </p:nvCxnSpPr>
        <p:spPr bwMode="auto">
          <a:xfrm>
            <a:off x="2971800" y="3565545"/>
            <a:ext cx="449263" cy="22225"/>
          </a:xfrm>
          <a:prstGeom prst="curvedConnector3">
            <a:avLst>
              <a:gd name="adj1" fmla="val 50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7" name="AutoShape 137"/>
          <p:cNvCxnSpPr>
            <a:cxnSpLocks noChangeShapeType="1"/>
            <a:stCxn id="115" idx="3"/>
            <a:endCxn id="29" idx="5"/>
          </p:cNvCxnSpPr>
          <p:nvPr/>
        </p:nvCxnSpPr>
        <p:spPr bwMode="auto">
          <a:xfrm flipH="1" flipV="1">
            <a:off x="2611438" y="3273445"/>
            <a:ext cx="360362" cy="292100"/>
          </a:xfrm>
          <a:prstGeom prst="curvedConnector4">
            <a:avLst>
              <a:gd name="adj1" fmla="val -63435"/>
              <a:gd name="adj2" fmla="val 70653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138"/>
          <p:cNvCxnSpPr>
            <a:cxnSpLocks noChangeShapeType="1"/>
            <a:stCxn id="115" idx="2"/>
            <a:endCxn id="28" idx="0"/>
          </p:cNvCxnSpPr>
          <p:nvPr/>
        </p:nvCxnSpPr>
        <p:spPr bwMode="auto">
          <a:xfrm rot="16200000" flipH="1">
            <a:off x="2530475" y="3603645"/>
            <a:ext cx="120650" cy="3810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9" name="AutoShape 139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0" name="AutoShape 140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1" name="AutoShape 141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2" name="AutoShape 142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" name="AutoShape 143"/>
          <p:cNvCxnSpPr>
            <a:cxnSpLocks noChangeShapeType="1"/>
            <a:endCxn id="51" idx="0"/>
          </p:cNvCxnSpPr>
          <p:nvPr/>
        </p:nvCxnSpPr>
        <p:spPr bwMode="auto">
          <a:xfrm>
            <a:off x="7072330" y="4286256"/>
            <a:ext cx="883439" cy="40641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4" name="AutoShape 14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5" name="AutoShape 145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6" name="AutoShape 146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7" name="AutoShape 147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28" name="Line 148"/>
          <p:cNvSpPr>
            <a:spLocks noChangeShapeType="1"/>
          </p:cNvSpPr>
          <p:nvPr/>
        </p:nvSpPr>
        <p:spPr bwMode="auto">
          <a:xfrm flipV="1">
            <a:off x="4876800" y="3930670"/>
            <a:ext cx="838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9" name="AutoShape 149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0" name="AutoShape 150"/>
          <p:cNvCxnSpPr>
            <a:cxnSpLocks noChangeShapeType="1"/>
            <a:stCxn id="55" idx="0"/>
            <a:endCxn id="32" idx="4"/>
          </p:cNvCxnSpPr>
          <p:nvPr/>
        </p:nvCxnSpPr>
        <p:spPr bwMode="auto">
          <a:xfrm flipV="1">
            <a:off x="5905500" y="3176608"/>
            <a:ext cx="228600" cy="5937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1" name="AutoShape 151"/>
          <p:cNvCxnSpPr>
            <a:cxnSpLocks noChangeShapeType="1"/>
            <a:stCxn id="133" idx="3"/>
            <a:endCxn id="32" idx="7"/>
          </p:cNvCxnSpPr>
          <p:nvPr/>
        </p:nvCxnSpPr>
        <p:spPr bwMode="auto">
          <a:xfrm rot="5400000">
            <a:off x="6377545" y="2253173"/>
            <a:ext cx="481553" cy="699033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sp>
        <p:nvSpPr>
          <p:cNvPr id="132" name="Line 154"/>
          <p:cNvSpPr>
            <a:spLocks noChangeShapeType="1"/>
          </p:cNvSpPr>
          <p:nvPr/>
        </p:nvSpPr>
        <p:spPr bwMode="auto">
          <a:xfrm flipV="1">
            <a:off x="4876800" y="4006870"/>
            <a:ext cx="838200" cy="228600"/>
          </a:xfrm>
          <a:prstGeom prst="lin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55"/>
          <p:cNvSpPr>
            <a:spLocks noChangeArrowheads="1"/>
          </p:cNvSpPr>
          <p:nvPr/>
        </p:nvSpPr>
        <p:spPr bwMode="auto">
          <a:xfrm>
            <a:off x="6900882" y="197166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4" name="Oval 156"/>
          <p:cNvSpPr>
            <a:spLocks noChangeArrowheads="1"/>
          </p:cNvSpPr>
          <p:nvPr/>
        </p:nvSpPr>
        <p:spPr bwMode="auto">
          <a:xfrm>
            <a:off x="6643702" y="107154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W1</a:t>
            </a:r>
          </a:p>
        </p:txBody>
      </p:sp>
      <p:sp>
        <p:nvSpPr>
          <p:cNvPr id="135" name="Oval 157"/>
          <p:cNvSpPr>
            <a:spLocks noChangeArrowheads="1"/>
          </p:cNvSpPr>
          <p:nvPr/>
        </p:nvSpPr>
        <p:spPr bwMode="auto">
          <a:xfrm>
            <a:off x="8001000" y="11874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W2</a:t>
            </a:r>
          </a:p>
        </p:txBody>
      </p:sp>
      <p:sp>
        <p:nvSpPr>
          <p:cNvPr id="136" name="Oval 158"/>
          <p:cNvSpPr>
            <a:spLocks noChangeArrowheads="1"/>
          </p:cNvSpPr>
          <p:nvPr/>
        </p:nvSpPr>
        <p:spPr bwMode="auto">
          <a:xfrm>
            <a:off x="8229600" y="18732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W3</a:t>
            </a:r>
          </a:p>
        </p:txBody>
      </p:sp>
      <p:sp>
        <p:nvSpPr>
          <p:cNvPr id="137" name="Oval 159"/>
          <p:cNvSpPr>
            <a:spLocks noChangeArrowheads="1"/>
          </p:cNvSpPr>
          <p:nvPr/>
        </p:nvSpPr>
        <p:spPr bwMode="auto">
          <a:xfrm>
            <a:off x="8329642" y="275748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W4</a:t>
            </a:r>
          </a:p>
        </p:txBody>
      </p:sp>
      <p:cxnSp>
        <p:nvCxnSpPr>
          <p:cNvPr id="138" name="AutoShape 160"/>
          <p:cNvCxnSpPr>
            <a:cxnSpLocks noChangeShapeType="1"/>
            <a:stCxn id="133" idx="0"/>
            <a:endCxn id="134" idx="4"/>
          </p:cNvCxnSpPr>
          <p:nvPr/>
        </p:nvCxnSpPr>
        <p:spPr bwMode="auto">
          <a:xfrm rot="16200000" flipV="1">
            <a:off x="6779431" y="1621617"/>
            <a:ext cx="442922" cy="257180"/>
          </a:xfrm>
          <a:prstGeom prst="curvedConnector3">
            <a:avLst>
              <a:gd name="adj1" fmla="val 50000"/>
            </a:avLst>
          </a:prstGeom>
          <a:noFill/>
          <a:ln w="31750" cap="rnd">
            <a:solidFill>
              <a:srgbClr val="FF66FF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39" name="AutoShape 161"/>
          <p:cNvCxnSpPr>
            <a:cxnSpLocks noChangeShapeType="1"/>
            <a:stCxn id="133" idx="7"/>
            <a:endCxn id="135" idx="3"/>
          </p:cNvCxnSpPr>
          <p:nvPr/>
        </p:nvCxnSpPr>
        <p:spPr bwMode="auto">
          <a:xfrm rot="5400000" flipH="1" flipV="1">
            <a:off x="7449087" y="1419755"/>
            <a:ext cx="460908" cy="776828"/>
          </a:xfrm>
          <a:prstGeom prst="curvedConnector3">
            <a:avLst>
              <a:gd name="adj1" fmla="val 5000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0" name="AutoShape 162"/>
          <p:cNvCxnSpPr>
            <a:cxnSpLocks noChangeShapeType="1"/>
            <a:stCxn id="133" idx="4"/>
          </p:cNvCxnSpPr>
          <p:nvPr/>
        </p:nvCxnSpPr>
        <p:spPr bwMode="auto">
          <a:xfrm rot="16200000" flipH="1">
            <a:off x="7482189" y="2076160"/>
            <a:ext cx="504549" cy="1209963"/>
          </a:xfrm>
          <a:prstGeom prst="curvedConnector2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1" name="AutoShape 163"/>
          <p:cNvCxnSpPr>
            <a:cxnSpLocks noChangeShapeType="1"/>
            <a:stCxn id="133" idx="6"/>
            <a:endCxn id="136" idx="3"/>
          </p:cNvCxnSpPr>
          <p:nvPr/>
        </p:nvCxnSpPr>
        <p:spPr bwMode="auto">
          <a:xfrm>
            <a:off x="7358082" y="2200268"/>
            <a:ext cx="938473" cy="63247"/>
          </a:xfrm>
          <a:prstGeom prst="curvedConnector4">
            <a:avLst>
              <a:gd name="adj1" fmla="val 46433"/>
              <a:gd name="adj2" fmla="val 46144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52" name="AutoShape 104"/>
          <p:cNvCxnSpPr>
            <a:cxnSpLocks noChangeShapeType="1"/>
            <a:stCxn id="48" idx="0"/>
            <a:endCxn id="33" idx="5"/>
          </p:cNvCxnSpPr>
          <p:nvPr/>
        </p:nvCxnSpPr>
        <p:spPr bwMode="auto">
          <a:xfrm rot="16200000" flipV="1">
            <a:off x="6151737" y="4830141"/>
            <a:ext cx="344714" cy="567779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5" name="AutoShape 93"/>
          <p:cNvCxnSpPr>
            <a:cxnSpLocks noChangeShapeType="1"/>
            <a:stCxn id="42" idx="4"/>
            <a:endCxn id="54" idx="0"/>
          </p:cNvCxnSpPr>
          <p:nvPr/>
        </p:nvCxnSpPr>
        <p:spPr bwMode="auto">
          <a:xfrm rot="16200000" flipH="1">
            <a:off x="4991100" y="3016270"/>
            <a:ext cx="304800" cy="30480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58" name="AutoShape 93"/>
          <p:cNvCxnSpPr>
            <a:cxnSpLocks noChangeShapeType="1"/>
          </p:cNvCxnSpPr>
          <p:nvPr/>
        </p:nvCxnSpPr>
        <p:spPr bwMode="auto">
          <a:xfrm flipV="1">
            <a:off x="3962400" y="4286256"/>
            <a:ext cx="538162" cy="246296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64" name="AutoShape 93"/>
          <p:cNvCxnSpPr>
            <a:cxnSpLocks noChangeShapeType="1"/>
            <a:stCxn id="41" idx="7"/>
            <a:endCxn id="54" idx="3"/>
          </p:cNvCxnSpPr>
          <p:nvPr/>
        </p:nvCxnSpPr>
        <p:spPr bwMode="auto">
          <a:xfrm rot="5400000" flipH="1" flipV="1">
            <a:off x="4782904" y="3684374"/>
            <a:ext cx="416392" cy="340192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sp>
        <p:nvSpPr>
          <p:cNvPr id="1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</a:t>
            </a:r>
          </a:p>
        </p:txBody>
      </p:sp>
      <p:sp>
        <p:nvSpPr>
          <p:cNvPr id="14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4229100" y="3770333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9036496" cy="1143000"/>
          </a:xfrm>
        </p:spPr>
        <p:txBody>
          <a:bodyPr/>
          <a:lstStyle/>
          <a:p>
            <a:r>
              <a:rPr lang="en-US" dirty="0" smtClean="0"/>
              <a:t>How do Loss and Delay occur?</a:t>
            </a:r>
            <a:endParaRPr lang="en-US" sz="4400" dirty="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4495" y="1124744"/>
            <a:ext cx="8135937" cy="194421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packets </a:t>
            </a:r>
            <a:r>
              <a:rPr lang="en-US" i="1" dirty="0" smtClean="0">
                <a:solidFill>
                  <a:srgbClr val="008000"/>
                </a:solidFill>
              </a:rPr>
              <a:t>queue</a:t>
            </a:r>
            <a:r>
              <a:rPr lang="en-US" dirty="0" smtClean="0"/>
              <a:t> in router buffers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solidFill>
                  <a:srgbClr val="990033"/>
                </a:solidFill>
              </a:rPr>
              <a:t>w</a:t>
            </a:r>
            <a:r>
              <a:rPr lang="en-US" sz="2400" dirty="0" smtClean="0">
                <a:solidFill>
                  <a:srgbClr val="990033"/>
                </a:solidFill>
              </a:rPr>
              <a:t>hen the sum of the arriving packets at the router exceeds the output link capacity.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867289"/>
              </p:ext>
            </p:extLst>
          </p:nvPr>
        </p:nvGraphicFramePr>
        <p:xfrm>
          <a:off x="1298575" y="454724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454724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2339975" y="430594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339975" y="4237683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2349500" y="4009083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9"/>
          <p:cNvGrpSpPr>
            <a:grpSpLocks/>
          </p:cNvGrpSpPr>
          <p:nvPr/>
        </p:nvGrpSpPr>
        <p:grpSpPr bwMode="auto">
          <a:xfrm>
            <a:off x="2695575" y="4039245"/>
            <a:ext cx="498475" cy="119063"/>
            <a:chOff x="2208" y="2184"/>
            <a:chExt cx="176" cy="69"/>
          </a:xfrm>
        </p:grpSpPr>
        <p:grpSp>
          <p:nvGrpSpPr>
            <p:cNvPr id="18485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90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86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87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4" name="Oval 18"/>
          <p:cNvSpPr>
            <a:spLocks noChangeArrowheads="1"/>
          </p:cNvSpPr>
          <p:nvPr/>
        </p:nvSpPr>
        <p:spPr bwMode="auto">
          <a:xfrm>
            <a:off x="5435600" y="432499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5445125" y="430435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20"/>
          <p:cNvSpPr>
            <a:spLocks noChangeArrowheads="1"/>
          </p:cNvSpPr>
          <p:nvPr/>
        </p:nvSpPr>
        <p:spPr bwMode="auto">
          <a:xfrm>
            <a:off x="5445125" y="426625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7" name="Oval 21"/>
          <p:cNvSpPr>
            <a:spLocks noChangeArrowheads="1"/>
          </p:cNvSpPr>
          <p:nvPr/>
        </p:nvSpPr>
        <p:spPr bwMode="auto">
          <a:xfrm>
            <a:off x="5454650" y="403765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37959"/>
              </p:ext>
            </p:extLst>
          </p:nvPr>
        </p:nvGraphicFramePr>
        <p:xfrm>
          <a:off x="984250" y="353759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53759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Line 24"/>
          <p:cNvSpPr>
            <a:spLocks noChangeShapeType="1"/>
          </p:cNvSpPr>
          <p:nvPr/>
        </p:nvSpPr>
        <p:spPr bwMode="auto">
          <a:xfrm>
            <a:off x="1609725" y="394399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 flipV="1">
            <a:off x="1914525" y="492983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>
            <a:off x="3533775" y="436309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8"/>
          <p:cNvSpPr>
            <a:spLocks noChangeShapeType="1"/>
          </p:cNvSpPr>
          <p:nvPr/>
        </p:nvSpPr>
        <p:spPr bwMode="auto">
          <a:xfrm flipH="1">
            <a:off x="2114550" y="393447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9"/>
          <p:cNvSpPr>
            <a:spLocks noChangeShapeType="1"/>
          </p:cNvSpPr>
          <p:nvPr/>
        </p:nvSpPr>
        <p:spPr bwMode="auto">
          <a:xfrm>
            <a:off x="2124075" y="436785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40"/>
          <p:cNvSpPr>
            <a:spLocks noChangeArrowheads="1"/>
          </p:cNvSpPr>
          <p:nvPr/>
        </p:nvSpPr>
        <p:spPr bwMode="auto">
          <a:xfrm>
            <a:off x="3200400" y="4234508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4" name="Rectangle 41"/>
          <p:cNvSpPr>
            <a:spLocks noChangeArrowheads="1"/>
          </p:cNvSpPr>
          <p:nvPr/>
        </p:nvSpPr>
        <p:spPr bwMode="auto">
          <a:xfrm>
            <a:off x="3362325" y="42345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42"/>
          <p:cNvSpPr>
            <a:spLocks noChangeArrowheads="1"/>
          </p:cNvSpPr>
          <p:nvPr/>
        </p:nvSpPr>
        <p:spPr bwMode="auto">
          <a:xfrm>
            <a:off x="2147888" y="41344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44"/>
          <p:cNvSpPr>
            <a:spLocks noChangeShapeType="1"/>
          </p:cNvSpPr>
          <p:nvPr/>
        </p:nvSpPr>
        <p:spPr bwMode="auto">
          <a:xfrm>
            <a:off x="2324100" y="42392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45"/>
          <p:cNvSpPr>
            <a:spLocks noChangeShapeType="1"/>
          </p:cNvSpPr>
          <p:nvPr/>
        </p:nvSpPr>
        <p:spPr bwMode="auto">
          <a:xfrm flipV="1">
            <a:off x="1990725" y="451549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Text Box 47"/>
          <p:cNvSpPr txBox="1">
            <a:spLocks noChangeArrowheads="1"/>
          </p:cNvSpPr>
          <p:nvPr/>
        </p:nvSpPr>
        <p:spPr bwMode="auto">
          <a:xfrm>
            <a:off x="579987" y="3777432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14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18459" name="Text Box 48"/>
          <p:cNvSpPr txBox="1">
            <a:spLocks noChangeArrowheads="1"/>
          </p:cNvSpPr>
          <p:nvPr/>
        </p:nvSpPr>
        <p:spPr bwMode="auto">
          <a:xfrm>
            <a:off x="841131" y="458058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12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8460" name="Rectangle 63"/>
          <p:cNvSpPr>
            <a:spLocks noChangeArrowheads="1"/>
          </p:cNvSpPr>
          <p:nvPr/>
        </p:nvSpPr>
        <p:spPr bwMode="auto">
          <a:xfrm>
            <a:off x="3490913" y="41725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586163" y="2708920"/>
            <a:ext cx="4221162" cy="1454150"/>
            <a:chOff x="2259" y="2090"/>
            <a:chExt cx="2659" cy="916"/>
          </a:xfrm>
        </p:grpSpPr>
        <p:sp>
          <p:nvSpPr>
            <p:cNvPr id="18483" name="Text Box 66"/>
            <p:cNvSpPr txBox="1">
              <a:spLocks noChangeArrowheads="1"/>
            </p:cNvSpPr>
            <p:nvPr/>
          </p:nvSpPr>
          <p:spPr bwMode="auto">
            <a:xfrm>
              <a:off x="2602" y="2090"/>
              <a:ext cx="2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 being transmitted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</a:p>
          </p:txBody>
        </p:sp>
        <p:sp>
          <p:nvSpPr>
            <p:cNvPr id="18484" name="Line 67"/>
            <p:cNvSpPr>
              <a:spLocks noChangeShapeType="1"/>
            </p:cNvSpPr>
            <p:nvPr/>
          </p:nvSpPr>
          <p:spPr bwMode="auto">
            <a:xfrm rot="10800000" flipV="1">
              <a:off x="2259" y="2294"/>
              <a:ext cx="105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338513" y="4493270"/>
            <a:ext cx="3462337" cy="804863"/>
            <a:chOff x="2103" y="3214"/>
            <a:chExt cx="2181" cy="507"/>
          </a:xfrm>
        </p:grpSpPr>
        <p:sp>
          <p:nvSpPr>
            <p:cNvPr id="18481" name="Text Box 72"/>
            <p:cNvSpPr txBox="1">
              <a:spLocks noChangeArrowheads="1"/>
            </p:cNvSpPr>
            <p:nvPr/>
          </p:nvSpPr>
          <p:spPr bwMode="auto">
            <a:xfrm>
              <a:off x="2530" y="3490"/>
              <a:ext cx="17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packets </a:t>
              </a:r>
              <a:r>
                <a:rPr lang="en-US" sz="1800" dirty="0" err="1">
                  <a:latin typeface="Comic Sans MS" pitchFamily="66" charset="0"/>
                </a:rPr>
                <a:t>queueing</a:t>
              </a:r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  <a:endParaRPr lang="en-US" sz="1800" dirty="0">
                <a:solidFill>
                  <a:srgbClr val="990033"/>
                </a:solidFill>
              </a:endParaRPr>
            </a:p>
          </p:txBody>
        </p:sp>
        <p:sp>
          <p:nvSpPr>
            <p:cNvPr id="18482" name="Line 73"/>
            <p:cNvSpPr>
              <a:spLocks noChangeShapeType="1"/>
            </p:cNvSpPr>
            <p:nvPr/>
          </p:nvSpPr>
          <p:spPr bwMode="auto">
            <a:xfrm rot="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63" name="Group 74"/>
          <p:cNvGrpSpPr>
            <a:grpSpLocks/>
          </p:cNvGrpSpPr>
          <p:nvPr/>
        </p:nvGrpSpPr>
        <p:grpSpPr bwMode="auto">
          <a:xfrm>
            <a:off x="5781675" y="4096395"/>
            <a:ext cx="498475" cy="119063"/>
            <a:chOff x="2208" y="2184"/>
            <a:chExt cx="176" cy="69"/>
          </a:xfrm>
        </p:grpSpPr>
        <p:grpSp>
          <p:nvGrpSpPr>
            <p:cNvPr id="18473" name="Group 75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78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4" name="Group 79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75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64" name="Rectangle 84"/>
          <p:cNvSpPr>
            <a:spLocks noChangeArrowheads="1"/>
          </p:cNvSpPr>
          <p:nvPr/>
        </p:nvSpPr>
        <p:spPr bwMode="auto">
          <a:xfrm>
            <a:off x="1673225" y="36630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85"/>
          <p:cNvSpPr>
            <a:spLocks noChangeShapeType="1"/>
          </p:cNvSpPr>
          <p:nvPr/>
        </p:nvSpPr>
        <p:spPr bwMode="auto">
          <a:xfrm>
            <a:off x="1803400" y="37693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Rectangle 86"/>
          <p:cNvSpPr>
            <a:spLocks noChangeArrowheads="1"/>
          </p:cNvSpPr>
          <p:nvPr/>
        </p:nvSpPr>
        <p:spPr bwMode="auto">
          <a:xfrm>
            <a:off x="1944688" y="46932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88"/>
          <p:cNvSpPr>
            <a:spLocks noChangeArrowheads="1"/>
          </p:cNvSpPr>
          <p:nvPr/>
        </p:nvSpPr>
        <p:spPr bwMode="auto">
          <a:xfrm>
            <a:off x="30607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8" name="Rectangle 89"/>
          <p:cNvSpPr>
            <a:spLocks noChangeArrowheads="1"/>
          </p:cNvSpPr>
          <p:nvPr/>
        </p:nvSpPr>
        <p:spPr bwMode="auto">
          <a:xfrm>
            <a:off x="29210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9" name="Rectangle 90"/>
          <p:cNvSpPr>
            <a:spLocks noChangeArrowheads="1"/>
          </p:cNvSpPr>
          <p:nvPr/>
        </p:nvSpPr>
        <p:spPr bwMode="auto">
          <a:xfrm>
            <a:off x="27813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2517775" y="4516337"/>
            <a:ext cx="4621213" cy="1504951"/>
            <a:chOff x="1586" y="3022"/>
            <a:chExt cx="2911" cy="948"/>
          </a:xfrm>
        </p:grpSpPr>
        <p:sp>
          <p:nvSpPr>
            <p:cNvPr id="18471" name="Line 91"/>
            <p:cNvSpPr>
              <a:spLocks noChangeShapeType="1"/>
            </p:cNvSpPr>
            <p:nvPr/>
          </p:nvSpPr>
          <p:spPr bwMode="auto">
            <a:xfrm rot="10800000" flipH="1">
              <a:off x="1798" y="3022"/>
              <a:ext cx="105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Text Box 92"/>
            <p:cNvSpPr txBox="1">
              <a:spLocks noChangeArrowheads="1"/>
            </p:cNvSpPr>
            <p:nvPr/>
          </p:nvSpPr>
          <p:spPr bwMode="auto">
            <a:xfrm>
              <a:off x="1586" y="3566"/>
              <a:ext cx="29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free (available) buffers: arriving packets </a:t>
              </a:r>
            </a:p>
            <a:p>
              <a:r>
                <a:rPr lang="en-US" sz="1800" dirty="0">
                  <a:latin typeface="Comic Sans MS" pitchFamily="66" charset="0"/>
                </a:rPr>
                <a:t>dropped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(loss</a:t>
              </a:r>
              <a:r>
                <a:rPr lang="en-US" sz="1800" dirty="0">
                  <a:latin typeface="Comic Sans MS" pitchFamily="66" charset="0"/>
                </a:rPr>
                <a:t>) if no free buffers</a:t>
              </a:r>
              <a:endParaRPr lang="en-US" sz="1800" dirty="0"/>
            </a:p>
          </p:txBody>
        </p:sp>
      </p:grpSp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2707670" y="3401368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15</a:t>
            </a:r>
            <a:endParaRPr lang="en-US" dirty="0"/>
          </a:p>
        </p:txBody>
      </p:sp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5798893" y="3401367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156325" y="29464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2051050" y="3429000"/>
            <a:ext cx="1296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7037388" y="3429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508625" y="3429000"/>
            <a:ext cx="67627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4213" y="3000372"/>
            <a:ext cx="1371600" cy="89694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Customer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Arrivals</a:t>
            </a:r>
            <a:endParaRPr lang="en-US" sz="2400" b="1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898900" y="396716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967413" y="389572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365500" y="2976563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7798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2116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6434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076825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3"/>
            <a:ext cx="8353425" cy="85725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71546"/>
            <a:ext cx="8429625" cy="5072062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Utilization </a:t>
            </a:r>
            <a:r>
              <a:rPr lang="en-US" sz="28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400" dirty="0" smtClean="0">
                <a:latin typeface="+mn-lt"/>
              </a:rPr>
              <a:t>the percentage of time a device is busy servicing a “customer”.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Throughput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number of jobs processed by the “system” per unit time.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Response time</a:t>
            </a:r>
            <a:r>
              <a:rPr lang="en-US" sz="2800" dirty="0" smtClean="0">
                <a:solidFill>
                  <a:schemeClr val="accent2"/>
                </a:solidFill>
              </a:rPr>
              <a:t> ::</a:t>
            </a:r>
          </a:p>
          <a:p>
            <a:pPr lvl="1"/>
            <a:r>
              <a:rPr lang="en-US" sz="2400" dirty="0" smtClean="0"/>
              <a:t> the time required to receive a response to a request (round-trip time </a:t>
            </a:r>
            <a:r>
              <a:rPr lang="en-US" sz="2400" dirty="0" smtClean="0">
                <a:solidFill>
                  <a:srgbClr val="0033CC"/>
                </a:solidFill>
              </a:rPr>
              <a:t>(RTT) 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Delay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time to traverse from one end to the other of a system.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Generic Performance Metrics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Network Performance Measures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435280" cy="5256584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Channel utilization</a:t>
            </a:r>
            <a:r>
              <a:rPr lang="en-US" dirty="0" smtClean="0">
                <a:solidFill>
                  <a:schemeClr val="accent2"/>
                </a:solidFill>
              </a:rPr>
              <a:t>::</a:t>
            </a:r>
          </a:p>
          <a:p>
            <a:pPr marL="406400" indent="-177800"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the average fraction of time a channel  is busy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Util</a:t>
            </a:r>
            <a:r>
              <a:rPr lang="en-US" dirty="0" smtClean="0">
                <a:solidFill>
                  <a:srgbClr val="008000"/>
                </a:solidFill>
              </a:rPr>
              <a:t> = 0.8]</a:t>
            </a:r>
          </a:p>
          <a:p>
            <a:pPr lvl="1"/>
            <a:r>
              <a:rPr lang="en-US" dirty="0" smtClean="0"/>
              <a:t>when overhead is taken into account (i.e., it is excluded from the </a:t>
            </a:r>
            <a:r>
              <a:rPr lang="en-US" dirty="0" smtClean="0">
                <a:solidFill>
                  <a:srgbClr val="0033CC"/>
                </a:solidFill>
              </a:rPr>
              <a:t>useful</a:t>
            </a:r>
            <a:r>
              <a:rPr lang="en-US" dirty="0" smtClean="0"/>
              <a:t> bits sent), channel utilization is often referred to as </a:t>
            </a:r>
            <a:r>
              <a:rPr lang="en-US" dirty="0" smtClean="0">
                <a:solidFill>
                  <a:srgbClr val="990033"/>
                </a:solidFill>
              </a:rPr>
              <a:t>channel efficiency</a:t>
            </a:r>
            <a:r>
              <a:rPr lang="en-US" dirty="0" smtClean="0"/>
              <a:t>.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Throughput::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 </a:t>
            </a:r>
            <a:r>
              <a:rPr lang="en-US" dirty="0" smtClean="0"/>
              <a:t>bits/sec. successfully sent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Tput</a:t>
            </a:r>
            <a:r>
              <a:rPr lang="en-US" dirty="0" smtClean="0">
                <a:solidFill>
                  <a:srgbClr val="008000"/>
                </a:solidFill>
              </a:rPr>
              <a:t> = 10 Mbps]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Line 321"/>
          <p:cNvSpPr>
            <a:spLocks noChangeShapeType="1"/>
          </p:cNvSpPr>
          <p:nvPr/>
        </p:nvSpPr>
        <p:spPr bwMode="auto">
          <a:xfrm>
            <a:off x="1475656" y="4530725"/>
            <a:ext cx="63166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013048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990033"/>
                </a:solidFill>
              </a:rPr>
              <a:t>throughput:: </a:t>
            </a:r>
            <a:r>
              <a:rPr lang="en-US" sz="2800" dirty="0" smtClean="0"/>
              <a:t>rate (bits/time unit) at which bits transferred between sender/receiver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instantaneous:</a:t>
            </a:r>
            <a:r>
              <a:rPr lang="en-US" dirty="0" smtClean="0"/>
              <a:t> rate at given point in time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average:</a:t>
            </a:r>
            <a:r>
              <a:rPr lang="en-US" dirty="0" smtClean="0"/>
              <a:t> rate over longer period of time</a:t>
            </a:r>
          </a:p>
        </p:txBody>
      </p:sp>
      <p:grpSp>
        <p:nvGrpSpPr>
          <p:cNvPr id="24584" name="Group 246"/>
          <p:cNvGrpSpPr>
            <a:grpSpLocks/>
          </p:cNvGrpSpPr>
          <p:nvPr/>
        </p:nvGrpSpPr>
        <p:grpSpPr bwMode="auto">
          <a:xfrm>
            <a:off x="3806825" y="4394200"/>
            <a:ext cx="1055688" cy="360363"/>
            <a:chOff x="3600" y="219"/>
            <a:chExt cx="360" cy="175"/>
          </a:xfrm>
        </p:grpSpPr>
        <p:sp>
          <p:nvSpPr>
            <p:cNvPr id="24619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23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24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29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1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25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26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4578" name="Object 271"/>
          <p:cNvGraphicFramePr>
            <a:graphicFrameLocks noChangeAspect="1"/>
          </p:cNvGraphicFramePr>
          <p:nvPr/>
        </p:nvGraphicFramePr>
        <p:xfrm>
          <a:off x="7721600" y="4062413"/>
          <a:ext cx="7858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4062413"/>
                        <a:ext cx="7858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5" name="Group 300"/>
          <p:cNvGrpSpPr>
            <a:grpSpLocks/>
          </p:cNvGrpSpPr>
          <p:nvPr/>
        </p:nvGrpSpPr>
        <p:grpSpPr bwMode="auto">
          <a:xfrm>
            <a:off x="942975" y="3981450"/>
            <a:ext cx="374650" cy="838200"/>
            <a:chOff x="4180" y="783"/>
            <a:chExt cx="150" cy="307"/>
          </a:xfrm>
        </p:grpSpPr>
        <p:sp>
          <p:nvSpPr>
            <p:cNvPr id="24611" name="AutoShape 30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0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0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30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0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0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30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30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6" name="Text Box 325"/>
          <p:cNvSpPr txBox="1">
            <a:spLocks noChangeArrowheads="1"/>
          </p:cNvSpPr>
          <p:nvPr/>
        </p:nvSpPr>
        <p:spPr bwMode="auto">
          <a:xfrm>
            <a:off x="107504" y="5230837"/>
            <a:ext cx="2127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server, with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file of F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to send to client</a:t>
            </a:r>
          </a:p>
        </p:txBody>
      </p:sp>
      <p:sp>
        <p:nvSpPr>
          <p:cNvPr id="24587" name="AutoShape 327"/>
          <p:cNvSpPr>
            <a:spLocks noChangeArrowheads="1"/>
          </p:cNvSpPr>
          <p:nvPr/>
        </p:nvSpPr>
        <p:spPr bwMode="auto">
          <a:xfrm>
            <a:off x="419100" y="3641725"/>
            <a:ext cx="449263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328"/>
          <p:cNvSpPr txBox="1">
            <a:spLocks noChangeArrowheads="1"/>
          </p:cNvSpPr>
          <p:nvPr/>
        </p:nvSpPr>
        <p:spPr bwMode="auto">
          <a:xfrm>
            <a:off x="2674938" y="5391621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s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sp>
        <p:nvSpPr>
          <p:cNvPr id="24589" name="Text Box 329"/>
          <p:cNvSpPr txBox="1">
            <a:spLocks noChangeArrowheads="1"/>
          </p:cNvSpPr>
          <p:nvPr/>
        </p:nvSpPr>
        <p:spPr bwMode="auto">
          <a:xfrm>
            <a:off x="5543550" y="5463629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c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grpSp>
        <p:nvGrpSpPr>
          <p:cNvPr id="6" name="Group 338"/>
          <p:cNvGrpSpPr>
            <a:grpSpLocks/>
          </p:cNvGrpSpPr>
          <p:nvPr/>
        </p:nvGrpSpPr>
        <p:grpSpPr bwMode="auto">
          <a:xfrm>
            <a:off x="1404938" y="4365102"/>
            <a:ext cx="3598863" cy="1943106"/>
            <a:chOff x="913" y="2732"/>
            <a:chExt cx="2267" cy="1224"/>
          </a:xfrm>
        </p:grpSpPr>
        <p:grpSp>
          <p:nvGrpSpPr>
            <p:cNvPr id="24605" name="Group 335"/>
            <p:cNvGrpSpPr>
              <a:grpSpLocks/>
            </p:cNvGrpSpPr>
            <p:nvPr/>
          </p:nvGrpSpPr>
          <p:grpSpPr bwMode="auto">
            <a:xfrm>
              <a:off x="913" y="2732"/>
              <a:ext cx="1463" cy="259"/>
              <a:chOff x="2249" y="3430"/>
              <a:chExt cx="1389" cy="268"/>
            </a:xfrm>
          </p:grpSpPr>
          <p:sp>
            <p:nvSpPr>
              <p:cNvPr id="255309" name="Oval 33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08" name="Rectangle 332"/>
              <p:cNvSpPr>
                <a:spLocks noChangeArrowheads="1"/>
              </p:cNvSpPr>
              <p:nvPr/>
            </p:nvSpPr>
            <p:spPr bwMode="auto">
              <a:xfrm>
                <a:off x="2275" y="3445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9" name="Oval 331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10" name="Rectangle 3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6" name="Text Box 336"/>
            <p:cNvSpPr txBox="1">
              <a:spLocks noChangeArrowheads="1"/>
            </p:cNvSpPr>
            <p:nvPr/>
          </p:nvSpPr>
          <p:spPr bwMode="auto">
            <a:xfrm>
              <a:off x="1411" y="3322"/>
              <a:ext cx="1769" cy="634"/>
            </a:xfrm>
            <a:prstGeom prst="rect">
              <a:avLst/>
            </a:prstGeom>
            <a:solidFill>
              <a:schemeClr val="bg1"/>
            </a:solidFill>
            <a:ln w="222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s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1" name="Line 337"/>
          <p:cNvSpPr>
            <a:spLocks noChangeShapeType="1"/>
          </p:cNvSpPr>
          <p:nvPr/>
        </p:nvSpPr>
        <p:spPr bwMode="auto">
          <a:xfrm flipH="1" flipV="1">
            <a:off x="2801934" y="4805362"/>
            <a:ext cx="698503" cy="4958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347"/>
          <p:cNvSpPr>
            <a:spLocks noChangeShapeType="1"/>
          </p:cNvSpPr>
          <p:nvPr/>
        </p:nvSpPr>
        <p:spPr bwMode="auto">
          <a:xfrm flipH="1" flipV="1">
            <a:off x="5964782" y="4928743"/>
            <a:ext cx="479425" cy="39461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AutoShape 349"/>
          <p:cNvSpPr>
            <a:spLocks noChangeArrowheads="1"/>
          </p:cNvSpPr>
          <p:nvPr/>
        </p:nvSpPr>
        <p:spPr bwMode="auto">
          <a:xfrm flipV="1">
            <a:off x="508000" y="4064000"/>
            <a:ext cx="974725" cy="720725"/>
          </a:xfrm>
          <a:custGeom>
            <a:avLst/>
            <a:gdLst>
              <a:gd name="T0" fmla="*/ 30802122 w 21600"/>
              <a:gd name="T1" fmla="*/ 0 h 21600"/>
              <a:gd name="T2" fmla="*/ 30802122 w 21600"/>
              <a:gd name="T3" fmla="*/ 13536116 h 21600"/>
              <a:gd name="T4" fmla="*/ 6591714 w 21600"/>
              <a:gd name="T5" fmla="*/ 24048357 h 21600"/>
              <a:gd name="T6" fmla="*/ 43985589 w 21600"/>
              <a:gd name="T7" fmla="*/ 67680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AutoShape 350"/>
          <p:cNvSpPr>
            <a:spLocks noChangeArrowheads="1"/>
          </p:cNvSpPr>
          <p:nvPr/>
        </p:nvSpPr>
        <p:spPr bwMode="auto">
          <a:xfrm>
            <a:off x="7286625" y="4325938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48"/>
          <p:cNvGrpSpPr>
            <a:grpSpLocks/>
          </p:cNvGrpSpPr>
          <p:nvPr/>
        </p:nvGrpSpPr>
        <p:grpSpPr bwMode="auto">
          <a:xfrm>
            <a:off x="4910138" y="4248166"/>
            <a:ext cx="3178175" cy="2060580"/>
            <a:chOff x="3093" y="2676"/>
            <a:chExt cx="2002" cy="1298"/>
          </a:xfrm>
        </p:grpSpPr>
        <p:grpSp>
          <p:nvGrpSpPr>
            <p:cNvPr id="24599" name="Group 341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55318" name="Oval 34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19" name="Rectangle 34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3" name="Oval 34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21" name="Rectangle 34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0" name="Text Box 346"/>
            <p:cNvSpPr txBox="1">
              <a:spLocks noChangeArrowheads="1"/>
            </p:cNvSpPr>
            <p:nvPr/>
          </p:nvSpPr>
          <p:spPr bwMode="auto">
            <a:xfrm>
              <a:off x="3235" y="3340"/>
              <a:ext cx="186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c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6" name="AutoShape 351"/>
          <p:cNvSpPr>
            <a:spLocks noChangeArrowheads="1"/>
          </p:cNvSpPr>
          <p:nvPr/>
        </p:nvSpPr>
        <p:spPr bwMode="auto">
          <a:xfrm>
            <a:off x="3708400" y="4319588"/>
            <a:ext cx="1484313" cy="485775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352"/>
          <p:cNvSpPr>
            <a:spLocks noChangeShapeType="1"/>
          </p:cNvSpPr>
          <p:nvPr/>
        </p:nvSpPr>
        <p:spPr bwMode="auto">
          <a:xfrm>
            <a:off x="1100899" y="4869161"/>
            <a:ext cx="33825" cy="454196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329" name="Text Box 353"/>
          <p:cNvSpPr txBox="1">
            <a:spLocks noChangeArrowheads="1"/>
          </p:cNvSpPr>
          <p:nvPr/>
        </p:nvSpPr>
        <p:spPr bwMode="auto">
          <a:xfrm>
            <a:off x="0" y="5302845"/>
            <a:ext cx="23193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 sends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(fluid) into pipe</a:t>
            </a:r>
          </a:p>
          <a:p>
            <a:pPr algn="ctr"/>
            <a:endParaRPr lang="en-US" sz="2000" dirty="0">
              <a:latin typeface="Comic Sans MS" pitchFamily="66" charset="0"/>
            </a:endParaRPr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2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329" grpId="0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3112</TotalTime>
  <Words>1796</Words>
  <Application>Microsoft Office PowerPoint</Application>
  <PresentationFormat>On-screen Show (4:3)</PresentationFormat>
  <Paragraphs>357</Paragraphs>
  <Slides>29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Revised_Master</vt:lpstr>
      <vt:lpstr>Clip</vt:lpstr>
      <vt:lpstr>Equation</vt:lpstr>
      <vt:lpstr> Computer Networks Performance Metrics  </vt:lpstr>
      <vt:lpstr>Performance Metrics Outline</vt:lpstr>
      <vt:lpstr>Computer Networks</vt:lpstr>
      <vt:lpstr>How do Loss and Delay occur?</vt:lpstr>
      <vt:lpstr>Simple Queueing Model</vt:lpstr>
      <vt:lpstr>Router Node </vt:lpstr>
      <vt:lpstr> </vt:lpstr>
      <vt:lpstr>Network Performance Measures</vt:lpstr>
      <vt:lpstr>Throughput</vt:lpstr>
      <vt:lpstr>Throughput (more)</vt:lpstr>
      <vt:lpstr>Throughput: Internet Scenario</vt:lpstr>
      <vt:lpstr>End-to-End Packet Delay</vt:lpstr>
      <vt:lpstr>Hop Delay Components</vt:lpstr>
      <vt:lpstr>Four Sources of Packet Delay</vt:lpstr>
      <vt:lpstr>Delay in packet-switched networks</vt:lpstr>
      <vt:lpstr>End-to-end Packet Delay</vt:lpstr>
      <vt:lpstr>Link Packet Delay</vt:lpstr>
      <vt:lpstr>Link Packet Delay</vt:lpstr>
      <vt:lpstr>Nodal (Link) Delay</vt:lpstr>
      <vt:lpstr>End-to-End Packet Delay</vt:lpstr>
      <vt:lpstr>End-to-End Packet Delay</vt:lpstr>
      <vt:lpstr>Queueing Delay (revisited)</vt:lpstr>
      <vt:lpstr>“Real” Internet Delays and Routes</vt:lpstr>
      <vt:lpstr>“Real” Internet delays and routes</vt:lpstr>
      <vt:lpstr>Network Performance Measures</vt:lpstr>
      <vt:lpstr>Wireless Performance Metrics</vt:lpstr>
      <vt:lpstr>Packet Loss</vt:lpstr>
      <vt:lpstr>Performance Metrics Summary</vt:lpstr>
      <vt:lpstr>Performance Metrics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143</cp:revision>
  <dcterms:created xsi:type="dcterms:W3CDTF">2004-01-21T20:05:10Z</dcterms:created>
  <dcterms:modified xsi:type="dcterms:W3CDTF">2015-08-26T17:04:24Z</dcterms:modified>
</cp:coreProperties>
</file>